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35"/>
  </p:notesMasterIdLst>
  <p:sldIdLst>
    <p:sldId id="256" r:id="rId3"/>
    <p:sldId id="257" r:id="rId4"/>
    <p:sldId id="333" r:id="rId5"/>
    <p:sldId id="337" r:id="rId6"/>
    <p:sldId id="258" r:id="rId7"/>
    <p:sldId id="297" r:id="rId8"/>
    <p:sldId id="335" r:id="rId9"/>
    <p:sldId id="336" r:id="rId10"/>
    <p:sldId id="298" r:id="rId11"/>
    <p:sldId id="307" r:id="rId12"/>
    <p:sldId id="306" r:id="rId13"/>
    <p:sldId id="302" r:id="rId14"/>
    <p:sldId id="309" r:id="rId15"/>
    <p:sldId id="308" r:id="rId16"/>
    <p:sldId id="304" r:id="rId17"/>
    <p:sldId id="310" r:id="rId18"/>
    <p:sldId id="305" r:id="rId19"/>
    <p:sldId id="311" r:id="rId20"/>
    <p:sldId id="299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20" r:id="rId29"/>
    <p:sldId id="321" r:id="rId30"/>
    <p:sldId id="328" r:id="rId31"/>
    <p:sldId id="329" r:id="rId32"/>
    <p:sldId id="294" r:id="rId33"/>
    <p:sldId id="331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생각 똑똑_소중한 것에 대한 경험 떠올려 보기" id="{DFEA1404-4C41-4961-B5A1-BE5B5BFC7870}">
          <p14:sldIdLst>
            <p14:sldId id="333"/>
            <p14:sldId id="337"/>
          </p14:sldIdLst>
        </p14:section>
        <p14:section name="생각 똑똑_이번 시간에 배울 내용" id="{8DD3DFAA-460C-42CB-8CC8-3EE025890314}">
          <p14:sldIdLst>
            <p14:sldId id="258"/>
          </p14:sldIdLst>
        </p14:section>
        <p14:section name="생각 쑥쑥_이야기 속 닭, 곰, 코끼리, 토끼의 행동과 주인공의 반응 살펴보기" id="{1A709BB5-3DC6-4570-B68B-AC05C451E158}">
          <p14:sldIdLst>
            <p14:sldId id="297"/>
            <p14:sldId id="335"/>
            <p14:sldId id="336"/>
            <p14:sldId id="298"/>
            <p14:sldId id="307"/>
            <p14:sldId id="306"/>
            <p14:sldId id="302"/>
            <p14:sldId id="309"/>
            <p14:sldId id="308"/>
            <p14:sldId id="304"/>
            <p14:sldId id="310"/>
            <p14:sldId id="305"/>
            <p14:sldId id="311"/>
            <p14:sldId id="299"/>
            <p14:sldId id="312"/>
            <p14:sldId id="313"/>
            <p14:sldId id="314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생각 탄탄_공감이 왜 필요한지 생각해 보기" id="{5C728851-598A-4EB5-81B7-5412A5223F36}">
          <p14:sldIdLst>
            <p14:sldId id="328"/>
            <p14:sldId id="329"/>
            <p14:sldId id="294"/>
            <p14:sldId id="33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BFE0"/>
    <a:srgbClr val="FFC1D3"/>
    <a:srgbClr val="FF6600"/>
    <a:srgbClr val="F8B05B"/>
    <a:srgbClr val="F3DEC0"/>
    <a:srgbClr val="006EE6"/>
    <a:srgbClr val="D7DEA3"/>
    <a:srgbClr val="F2F7C8"/>
    <a:srgbClr val="F3B05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6366" autoAdjust="0"/>
  </p:normalViewPr>
  <p:slideViewPr>
    <p:cSldViewPr snapToGrid="0">
      <p:cViewPr>
        <p:scale>
          <a:sx n="109" d="100"/>
          <a:sy n="109" d="100"/>
        </p:scale>
        <p:origin x="-384" y="-1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2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15261-B2AC-4171-8907-16A8F1C31098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6C2EA-8853-45A5-BD66-8346DE86E2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882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6C2EA-8853-45A5-BD66-8346DE86E2E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73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6C2EA-8853-45A5-BD66-8346DE86E2E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557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xmlns="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xmlns="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/>
              <a:t>이영현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xmlns="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xmlns="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차시 목표를 입력해 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두 줄까지 입력 가능</a:t>
            </a:r>
            <a:r>
              <a:rPr lang="en-US" altLang="ko-KR" dirty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/>
              <a:t>NN~NN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xmlns="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xmlns="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3.png"/><Relationship Id="rId7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openxmlformats.org/officeDocument/2006/relationships/image" Target="../media/image14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28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30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microsoft.com/office/2007/relationships/hdphoto" Target="../media/hdphoto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6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3.png"/><Relationship Id="rId7" Type="http://schemas.openxmlformats.org/officeDocument/2006/relationships/image" Target="../media/image1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microsoft.com/office/2007/relationships/hdphoto" Target="../media/hdphoto6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7.wdp"/><Relationship Id="rId7" Type="http://schemas.microsoft.com/office/2007/relationships/hdphoto" Target="../media/hdphoto8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microsoft.com/office/2007/relationships/hdphoto" Target="../media/hdphoto10.wdp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microsoft.com/office/2007/relationships/hdphoto" Target="../media/hdphoto9.wdp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4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duk_03_05_0001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황미연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공감이 필요한 까닭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152458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2025. 04. 14.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황미연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2025.04.18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문서 검토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 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2025. </a:t>
                      </a:r>
                      <a:r>
                        <a:rPr lang="en-US" altLang="ko-KR" sz="800" baseline="0" dirty="0" smtClean="0"/>
                        <a:t> 0</a:t>
                      </a:r>
                      <a:r>
                        <a:rPr lang="en-US" altLang="ko-KR" sz="800" dirty="0" smtClean="0"/>
                        <a:t>4.  22.</a:t>
                      </a:r>
                      <a:endParaRPr lang="ko-KR" altLang="en-US" sz="800" dirty="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황미연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2025. 05. 16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v5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2025. 05. 16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황미연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이야기탭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1)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2 )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99148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08956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74899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545189" y="87689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520019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닭은 왜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endParaRPr lang="en-US" altLang="ko-KR" sz="2500" spc="-150" dirty="0">
              <a:latin typeface="+mn-ea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말해 보라고 했을까요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>
                <a:solidFill>
                  <a:srgbClr val="006EE6"/>
                </a:solidFill>
                <a:latin typeface="+mn-ea"/>
              </a:rPr>
              <a:t>닭은 이야기를 </a:t>
            </a:r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하면서</a:t>
            </a:r>
            <a:endParaRPr lang="en-US" altLang="ko-KR" sz="250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dirty="0" err="1" smtClean="0">
                <a:solidFill>
                  <a:srgbClr val="006EE6"/>
                </a:solidFill>
                <a:latin typeface="+mn-ea"/>
              </a:rPr>
              <a:t>테일러의</a:t>
            </a:r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 기분을 풀어 주려고 </a:t>
            </a:r>
            <a:r>
              <a:rPr lang="ko-KR" altLang="en-US" sz="2500" dirty="0">
                <a:solidFill>
                  <a:srgbClr val="006EE6"/>
                </a:solidFill>
                <a:latin typeface="+mn-ea"/>
              </a:rPr>
              <a:t>한 것 같습니다</a:t>
            </a:r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70" name="양쪽 모서리가 둥근 사각형 6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2" name="그룹 71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73" name="양쪽 모서리가 둥근 사각형 7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277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( 1 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9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235065"/>
              <a:ext cx="7931097" cy="124649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/>
                <a:t>닭이 </a:t>
              </a:r>
              <a:r>
                <a:rPr lang="ko-KR" altLang="en-US" sz="2500" dirty="0"/>
                <a:t>말하는 것처럼 친구들과 말을 </a:t>
              </a:r>
              <a:r>
                <a:rPr lang="ko-KR" altLang="en-US" sz="2500" dirty="0" smtClean="0"/>
                <a:t>하면 감정이 </a:t>
              </a:r>
              <a:endParaRPr lang="en-US" altLang="ko-KR" sz="2500" dirty="0" smtClean="0"/>
            </a:p>
            <a:p>
              <a:pPr algn="ctr"/>
              <a:r>
                <a:rPr lang="ko-KR" altLang="en-US" sz="2500" dirty="0" smtClean="0"/>
                <a:t>풀리기도 합니다</a:t>
              </a:r>
              <a:r>
                <a:rPr lang="en-US" altLang="ko-KR" sz="2500" dirty="0" smtClean="0"/>
                <a:t>. </a:t>
              </a:r>
              <a:r>
                <a:rPr lang="ko-KR" altLang="en-US" sz="2500" dirty="0" smtClean="0"/>
                <a:t>그런데 왜 </a:t>
              </a:r>
              <a:r>
                <a:rPr lang="ko-KR" altLang="en-US" sz="2500" dirty="0" err="1" smtClean="0"/>
                <a:t>테일러는</a:t>
              </a:r>
              <a:endParaRPr lang="en-US" altLang="ko-KR" sz="2500" dirty="0"/>
            </a:p>
            <a:p>
              <a:pPr algn="ctr"/>
              <a:r>
                <a:rPr lang="ko-KR" altLang="en-US" sz="2500" dirty="0" smtClean="0"/>
                <a:t>말하고 싶지 않았을까요</a:t>
              </a:r>
              <a:r>
                <a:rPr lang="en-US" altLang="ko-KR" sz="2500" dirty="0" smtClean="0"/>
                <a:t>?</a:t>
              </a:r>
              <a:endParaRPr lang="en-US" altLang="ko-KR" sz="2500" spc="-15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테일러는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너무 속상해서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말하고 싶지 않았을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625275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35083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601026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66" name="양쪽 모서리가 둥근 사각형 6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048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물음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두루마기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두루마리</a:t>
            </a:r>
            <a:r>
              <a:rPr lang="en-US" altLang="ko-KR" dirty="0" smtClean="0"/>
              <a:t>2.png) </a:t>
            </a:r>
            <a:r>
              <a:rPr lang="ko-KR" altLang="en-US" dirty="0" smtClean="0"/>
              <a:t>위에 고정 텍스트 넣기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‘</a:t>
            </a:r>
            <a:r>
              <a:rPr lang="ko-KR" altLang="en-US" dirty="0" err="1" smtClean="0"/>
              <a:t>크와아아아아앙</a:t>
            </a:r>
            <a:r>
              <a:rPr lang="en-US" altLang="ko-KR" dirty="0" smtClean="0"/>
              <a:t>!’</a:t>
            </a:r>
            <a:r>
              <a:rPr lang="ko-KR" altLang="en-US" dirty="0" smtClean="0"/>
              <a:t>은 텍스트 크기 키우기 </a:t>
            </a:r>
            <a:r>
              <a:rPr lang="en-US" altLang="ko-KR" dirty="0" smtClean="0"/>
              <a:t>+ bold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바 및 화살표 클릭 시 이전 페이지로 이동 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smtClean="0"/>
              <a:t>추가 질문</a:t>
            </a:r>
            <a:r>
              <a:rPr lang="en-US" altLang="ko-KR" dirty="0" smtClean="0"/>
              <a:t> </a:t>
            </a:r>
            <a:r>
              <a:rPr lang="ko-KR" altLang="en-US" dirty="0"/>
              <a:t>버튼 클릭 시 </a:t>
            </a:r>
            <a:r>
              <a:rPr lang="ko-KR" altLang="en-US" dirty="0" err="1"/>
              <a:t>풀팝업</a:t>
            </a:r>
            <a:r>
              <a:rPr lang="en-US" altLang="ko-KR" dirty="0" smtClean="0"/>
              <a:t>(13~14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삽화 삽입</a:t>
            </a:r>
            <a:r>
              <a:rPr lang="en-US" altLang="ko-KR" dirty="0"/>
              <a:t>: </a:t>
            </a:r>
            <a:r>
              <a:rPr lang="en-US" altLang="ko-KR" dirty="0" smtClean="0"/>
              <a:t> duk_03_05_0001_2.psd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 smtClean="0"/>
              <a:t>2.png</a:t>
            </a:r>
          </a:p>
          <a:p>
            <a:r>
              <a:rPr lang="en-US" altLang="ko-KR" dirty="0" smtClean="0"/>
              <a:t>duk_03_05_0001_2.psd</a:t>
            </a:r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16235" y="4554548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35" y="1279007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369184" y="13035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439604" y="9562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3907081" y="4522581"/>
            <a:ext cx="2937422" cy="323133"/>
            <a:chOff x="483312" y="4043793"/>
            <a:chExt cx="2937422" cy="323133"/>
          </a:xfrm>
        </p:grpSpPr>
        <p:grpSp>
          <p:nvGrpSpPr>
            <p:cNvPr id="44" name="그룹 43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xmlns="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xmlns="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55" name="그림 54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" name="그림 55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4" name="그림 53">
                      <a:extLst>
                        <a:ext uri="{FF2B5EF4-FFF2-40B4-BE49-F238E27FC236}">
                          <a16:creationId xmlns:a16="http://schemas.microsoft.com/office/drawing/2014/main" xmlns="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xmlns="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xmlns="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58" name="직사각형 57"/>
          <p:cNvSpPr/>
          <p:nvPr/>
        </p:nvSpPr>
        <p:spPr>
          <a:xfrm>
            <a:off x="3059672" y="1700904"/>
            <a:ext cx="55340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다음엔 곰이 왔어</a:t>
            </a:r>
            <a:r>
              <a:rPr lang="en-US" altLang="ko-KR" sz="2500" dirty="0"/>
              <a:t>.</a:t>
            </a:r>
          </a:p>
          <a:p>
            <a:r>
              <a:rPr lang="en-US" altLang="ko-KR" sz="2500" dirty="0"/>
              <a:t>“</a:t>
            </a:r>
            <a:r>
              <a:rPr lang="ko-KR" altLang="en-US" sz="2500" dirty="0"/>
              <a:t>이런</a:t>
            </a:r>
            <a:r>
              <a:rPr lang="en-US" altLang="ko-KR" sz="2500" dirty="0"/>
              <a:t>, </a:t>
            </a:r>
            <a:r>
              <a:rPr lang="ko-KR" altLang="en-US" sz="2500" dirty="0"/>
              <a:t>끔찍해</a:t>
            </a:r>
            <a:r>
              <a:rPr lang="en-US" altLang="ko-KR" sz="2500" dirty="0"/>
              <a:t>. </a:t>
            </a:r>
            <a:r>
              <a:rPr lang="ko-KR" altLang="en-US" sz="2500" dirty="0"/>
              <a:t>정말 화나겠다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그럴 </a:t>
            </a:r>
            <a:r>
              <a:rPr lang="ko-KR" altLang="en-US" sz="2500" dirty="0"/>
              <a:t>땐 소리를 질러</a:t>
            </a:r>
            <a:r>
              <a:rPr lang="en-US" altLang="ko-KR" sz="2500" dirty="0"/>
              <a:t>!</a:t>
            </a:r>
          </a:p>
          <a:p>
            <a:r>
              <a:rPr lang="ko-KR" altLang="en-US" sz="3500" b="1" dirty="0" err="1"/>
              <a:t>크와아아아아앙</a:t>
            </a:r>
            <a:r>
              <a:rPr lang="en-US" altLang="ko-KR" sz="3500" b="1" dirty="0"/>
              <a:t>!</a:t>
            </a:r>
            <a:r>
              <a:rPr lang="en-US" altLang="ko-KR" sz="2500" dirty="0"/>
              <a:t>”</a:t>
            </a:r>
          </a:p>
          <a:p>
            <a:r>
              <a:rPr lang="ko-KR" altLang="en-US" sz="2500" dirty="0"/>
              <a:t>하지만 </a:t>
            </a:r>
            <a:r>
              <a:rPr lang="ko-KR" altLang="en-US" sz="2500" dirty="0" err="1"/>
              <a:t>테일러는</a:t>
            </a:r>
            <a:r>
              <a:rPr lang="ko-KR" altLang="en-US" sz="2500" dirty="0"/>
              <a:t> 소리 지르고 싶지 않았어</a:t>
            </a:r>
            <a:r>
              <a:rPr lang="en-US" altLang="ko-KR" sz="2500" dirty="0"/>
              <a:t>. </a:t>
            </a:r>
          </a:p>
          <a:p>
            <a:r>
              <a:rPr lang="ko-KR" altLang="en-US" sz="2500" dirty="0"/>
              <a:t>그래서 곰도 그만 가 버렸지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7724931" y="939869"/>
            <a:ext cx="1570200" cy="346990"/>
            <a:chOff x="1930587" y="3288931"/>
            <a:chExt cx="1406624" cy="346990"/>
          </a:xfrm>
        </p:grpSpPr>
        <p:sp>
          <p:nvSpPr>
            <p:cNvPr id="31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34" name="타원 33"/>
          <p:cNvSpPr/>
          <p:nvPr/>
        </p:nvSpPr>
        <p:spPr>
          <a:xfrm>
            <a:off x="2520386" y="1830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239584" y="1571436"/>
            <a:ext cx="3076575" cy="3051939"/>
            <a:chOff x="239584" y="1571436"/>
            <a:chExt cx="3076575" cy="3051939"/>
          </a:xfrm>
        </p:grpSpPr>
        <p:pic>
          <p:nvPicPr>
            <p:cNvPr id="3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84" y="1571436"/>
              <a:ext cx="3076575" cy="30519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>
                          <a14:foregroundMark x1="36957" y1="34483" x2="32609" y2="50000"/>
                          <a14:foregroundMark x1="13043" y1="77586" x2="13043" y2="77586"/>
                          <a14:backgroundMark x1="91304" y1="25862" x2="78261" y2="62069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749788" y="3585802"/>
              <a:ext cx="328312" cy="413959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0" b="100000" l="0" r="100000">
                          <a14:backgroundMark x1="84615" y1="70968" x2="84615" y2="7096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25946" y="3567513"/>
              <a:ext cx="198314" cy="2364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420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/>
              <a:t> </a:t>
            </a:r>
            <a:r>
              <a:rPr lang="en-US" altLang="ko-KR" dirty="0" smtClean="0"/>
              <a:t>2 )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625275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35083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601026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3776" y="1507773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>
                <a:latin typeface="+mn-ea"/>
              </a:rPr>
              <a:t>곰</a:t>
            </a:r>
            <a:r>
              <a:rPr lang="ko-KR" altLang="en-US" sz="2500" spc="-150" dirty="0" smtClean="0">
                <a:latin typeface="+mn-ea"/>
              </a:rPr>
              <a:t>은 왜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endParaRPr lang="en-US" altLang="ko-KR" sz="2500" spc="-150" dirty="0">
              <a:latin typeface="+mn-ea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소리를 질러 보라고 했을까요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곰은 </a:t>
            </a:r>
            <a:r>
              <a:rPr lang="ko-KR" altLang="en-US" sz="2500" dirty="0" err="1" smtClean="0">
                <a:solidFill>
                  <a:srgbClr val="006EE6"/>
                </a:solidFill>
                <a:latin typeface="+mn-ea"/>
              </a:rPr>
              <a:t>테일러가</a:t>
            </a:r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 자신처럼 소리를 지르면</a:t>
            </a:r>
            <a:endParaRPr lang="en-US" altLang="ko-KR" sz="250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화가 풀릴 거라고 생각한 것 같습니다</a:t>
            </a:r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515859" y="8484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69" name="양쪽 모서리가 둥근 사각형 6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72" name="양쪽 모서리가 둥근 사각형 7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386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( 1 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12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27425"/>
              <a:ext cx="7931097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/>
                <a:t>곰처럼 </a:t>
              </a:r>
              <a:r>
                <a:rPr lang="ko-KR" altLang="en-US" sz="2500" dirty="0"/>
                <a:t>화가 날 때 소리를 지르면 </a:t>
              </a:r>
              <a:r>
                <a:rPr lang="ko-KR" altLang="en-US" sz="2500" dirty="0" smtClean="0"/>
                <a:t>화가 풀리기도</a:t>
              </a:r>
              <a:r>
                <a:rPr lang="en-US" altLang="ko-KR" sz="2500" dirty="0"/>
                <a:t> </a:t>
              </a:r>
              <a:r>
                <a:rPr lang="ko-KR" altLang="en-US" sz="2500" dirty="0" smtClean="0"/>
                <a:t>합니다</a:t>
              </a:r>
              <a:r>
                <a:rPr lang="en-US" altLang="ko-KR" sz="2500" dirty="0" smtClean="0"/>
                <a:t>. </a:t>
              </a:r>
            </a:p>
            <a:p>
              <a:pPr algn="ctr"/>
              <a:r>
                <a:rPr lang="ko-KR" altLang="en-US" sz="2500" dirty="0" smtClean="0"/>
                <a:t>그런데 </a:t>
              </a:r>
              <a:r>
                <a:rPr lang="ko-KR" altLang="en-US" sz="2500" dirty="0"/>
                <a:t>왜 </a:t>
              </a:r>
              <a:r>
                <a:rPr lang="ko-KR" altLang="en-US" sz="2500" dirty="0" err="1" smtClean="0"/>
                <a:t>테일러는</a:t>
              </a:r>
              <a:r>
                <a:rPr lang="ko-KR" altLang="en-US" sz="2500" dirty="0" smtClean="0"/>
                <a:t> 소리 </a:t>
              </a:r>
              <a:r>
                <a:rPr lang="ko-KR" altLang="en-US" sz="2500" dirty="0"/>
                <a:t>지르고 싶지 않았을까요</a:t>
              </a:r>
              <a:r>
                <a:rPr lang="en-US" altLang="ko-KR" sz="2500" dirty="0"/>
                <a:t>?</a:t>
              </a:r>
              <a:endParaRPr lang="en-US" altLang="ko-KR" sz="2500" spc="-15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3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테일러는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슬퍼서 소리를 지를 만큼의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기운이 없었을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607857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17665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83608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66" name="양쪽 모서리가 둥근 사각형 6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45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4]</a:t>
            </a:r>
          </a:p>
          <a:p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물음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두루마기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두루마리</a:t>
            </a:r>
            <a:r>
              <a:rPr lang="en-US" altLang="ko-KR" dirty="0" smtClean="0"/>
              <a:t>2.png) </a:t>
            </a:r>
            <a:r>
              <a:rPr lang="ko-KR" altLang="en-US" dirty="0" smtClean="0"/>
              <a:t>위에 고정 텍스트 넣기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바 및 화살표 클릭 시 이전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smtClean="0"/>
              <a:t>추가 질문</a:t>
            </a:r>
            <a:r>
              <a:rPr lang="en-US" altLang="ko-KR" dirty="0" smtClean="0"/>
              <a:t> </a:t>
            </a:r>
            <a:r>
              <a:rPr lang="ko-KR" altLang="en-US" dirty="0"/>
              <a:t>버튼 클릭 시 </a:t>
            </a:r>
            <a:r>
              <a:rPr lang="ko-KR" altLang="en-US" dirty="0" err="1"/>
              <a:t>풀팝업</a:t>
            </a:r>
            <a:r>
              <a:rPr lang="en-US" altLang="ko-KR" dirty="0"/>
              <a:t>(</a:t>
            </a:r>
            <a:r>
              <a:rPr lang="en-US" altLang="ko-KR" dirty="0" smtClean="0"/>
              <a:t>16~18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Tip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   </a:t>
            </a:r>
            <a:r>
              <a:rPr lang="en-US" altLang="ko-KR" dirty="0" err="1" smtClean="0"/>
              <a:t>TIp</a:t>
            </a:r>
            <a:r>
              <a:rPr lang="ko-KR" altLang="en-US" dirty="0" smtClean="0"/>
              <a:t> 버튼 클릭 시</a:t>
            </a:r>
            <a:r>
              <a:rPr lang="en-US" altLang="ko-KR" dirty="0" smtClean="0"/>
              <a:t>, 5-1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다시 </a:t>
            </a:r>
            <a:r>
              <a:rPr lang="en-US" altLang="ko-KR" dirty="0"/>
              <a:t>X </a:t>
            </a:r>
            <a:r>
              <a:rPr lang="ko-KR" altLang="en-US" dirty="0"/>
              <a:t>버튼 및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 사라짐</a:t>
            </a:r>
            <a:r>
              <a:rPr lang="en-US" altLang="ko-KR" dirty="0"/>
              <a:t>,  X </a:t>
            </a:r>
            <a:r>
              <a:rPr lang="ko-KR" altLang="en-US" dirty="0"/>
              <a:t>버튼 제외 영역 드래그 시 위치 조정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삽화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: duk_03_05_0001_3.psd 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 smtClean="0"/>
              <a:t>2.png</a:t>
            </a:r>
          </a:p>
          <a:p>
            <a:r>
              <a:rPr lang="en-US" altLang="ko-KR" dirty="0" smtClean="0"/>
              <a:t>duk_03_05_0001_3.psd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16235" y="4554548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70" y="1312314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109984" y="11549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 flipH="1">
            <a:off x="3907081" y="4522581"/>
            <a:ext cx="2937422" cy="323133"/>
            <a:chOff x="483312" y="4043793"/>
            <a:chExt cx="2937422" cy="323133"/>
          </a:xfrm>
        </p:grpSpPr>
        <p:grpSp>
          <p:nvGrpSpPr>
            <p:cNvPr id="44" name="그룹 43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xmlns="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xmlns="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xmlns="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55" name="그림 54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" name="그림 55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4" name="그림 53">
                      <a:extLst>
                        <a:ext uri="{FF2B5EF4-FFF2-40B4-BE49-F238E27FC236}">
                          <a16:creationId xmlns:a16="http://schemas.microsoft.com/office/drawing/2014/main" xmlns="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xmlns="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xmlns="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59" name="타원 58"/>
          <p:cNvSpPr/>
          <p:nvPr/>
        </p:nvSpPr>
        <p:spPr>
          <a:xfrm>
            <a:off x="8678812" y="8092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343715" y="5168525"/>
            <a:ext cx="662345" cy="25487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05506" y="3558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6935754" y="8713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xmlns="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0189" y="901603"/>
            <a:ext cx="750030" cy="556474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5077382" y="5161755"/>
            <a:ext cx="4104324" cy="1298865"/>
            <a:chOff x="6365476" y="2279387"/>
            <a:chExt cx="4104324" cy="1298865"/>
          </a:xfrm>
        </p:grpSpPr>
        <p:grpSp>
          <p:nvGrpSpPr>
            <p:cNvPr id="40" name="그룹 39"/>
            <p:cNvGrpSpPr/>
            <p:nvPr/>
          </p:nvGrpSpPr>
          <p:grpSpPr>
            <a:xfrm>
              <a:off x="6365476" y="2279387"/>
              <a:ext cx="4104324" cy="1298865"/>
              <a:chOff x="9101268" y="2823846"/>
              <a:chExt cx="3801747" cy="1298865"/>
            </a:xfrm>
          </p:grpSpPr>
          <p:grpSp>
            <p:nvGrpSpPr>
              <p:cNvPr id="70" name="그룹 69"/>
              <p:cNvGrpSpPr/>
              <p:nvPr/>
            </p:nvGrpSpPr>
            <p:grpSpPr>
              <a:xfrm>
                <a:off x="9101268" y="2868398"/>
                <a:ext cx="3801746" cy="1254313"/>
                <a:chOff x="4964908" y="6091378"/>
                <a:chExt cx="3801746" cy="1254313"/>
              </a:xfrm>
            </p:grpSpPr>
            <p:pic>
              <p:nvPicPr>
                <p:cNvPr id="73" name="그림 7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4" name="TextBox 73"/>
                <p:cNvSpPr txBox="1"/>
                <p:nvPr/>
              </p:nvSpPr>
              <p:spPr>
                <a:xfrm>
                  <a:off x="4964908" y="6191112"/>
                  <a:ext cx="3801746" cy="1154579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닭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곰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코끼리는 </a:t>
                  </a:r>
                  <a:r>
                    <a:rPr lang="ko-KR" altLang="en-US" sz="1600" dirty="0" err="1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테일러의</a:t>
                  </a: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감정에 집중하기보다 자기 중심적으로 행동해서 </a:t>
                  </a:r>
                  <a:r>
                    <a:rPr lang="ko-KR" altLang="en-US" sz="1600" dirty="0" err="1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테일러에게</a:t>
                  </a: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공감해 주지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못했습니다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71" name="TextBox 70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7" name="그룹 66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8" name="직선 연결선 67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그룹 57"/>
          <p:cNvGrpSpPr/>
          <p:nvPr/>
        </p:nvGrpSpPr>
        <p:grpSpPr>
          <a:xfrm>
            <a:off x="7160118" y="1033569"/>
            <a:ext cx="1570200" cy="346990"/>
            <a:chOff x="1930587" y="3288931"/>
            <a:chExt cx="1406624" cy="346990"/>
          </a:xfrm>
        </p:grpSpPr>
        <p:sp>
          <p:nvSpPr>
            <p:cNvPr id="61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2" name="직사각형 1"/>
          <p:cNvSpPr/>
          <p:nvPr/>
        </p:nvSpPr>
        <p:spPr>
          <a:xfrm>
            <a:off x="530232" y="1567818"/>
            <a:ext cx="797109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다음에 다가온 건 코끼리였어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smtClean="0"/>
              <a:t>“</a:t>
            </a:r>
            <a:r>
              <a:rPr lang="ko-KR" altLang="en-US" sz="2500" dirty="0" err="1" smtClean="0"/>
              <a:t>뿌우우우</a:t>
            </a:r>
            <a:r>
              <a:rPr lang="en-US" altLang="ko-KR" sz="2500" dirty="0" smtClean="0"/>
              <a:t>! </a:t>
            </a:r>
            <a:r>
              <a:rPr lang="ko-KR" altLang="en-US" sz="2500" dirty="0" smtClean="0"/>
              <a:t>내가 고쳐 줄게</a:t>
            </a:r>
            <a:r>
              <a:rPr lang="en-US" altLang="ko-KR" sz="2500" dirty="0" smtClean="0"/>
              <a:t>. </a:t>
            </a:r>
          </a:p>
          <a:p>
            <a:r>
              <a:rPr lang="ko-KR" altLang="en-US" sz="2500" dirty="0" smtClean="0"/>
              <a:t>원래 어떤 모양이었는지 잘 떠올려 봐</a:t>
            </a:r>
            <a:r>
              <a:rPr lang="en-US" altLang="ko-KR" sz="2500" dirty="0" smtClean="0"/>
              <a:t>.”</a:t>
            </a:r>
          </a:p>
          <a:p>
            <a:r>
              <a:rPr lang="ko-KR" altLang="en-US" sz="2500" dirty="0" smtClean="0"/>
              <a:t>하지만 </a:t>
            </a:r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떠올리고 싶지 않았어</a:t>
            </a:r>
            <a:r>
              <a:rPr lang="en-US" altLang="ko-KR" sz="2500" dirty="0" smtClean="0"/>
              <a:t>. </a:t>
            </a:r>
          </a:p>
          <a:p>
            <a:r>
              <a:rPr lang="ko-KR" altLang="en-US" sz="2500" dirty="0" smtClean="0"/>
              <a:t>그래서 코끼리도 그만 가 버렸지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혼자 남았어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63" name="타원 62"/>
          <p:cNvSpPr/>
          <p:nvPr/>
        </p:nvSpPr>
        <p:spPr>
          <a:xfrm>
            <a:off x="7746107" y="19998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97" y="2129438"/>
            <a:ext cx="2781300" cy="231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07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  <a:r>
              <a:rPr lang="en-US" altLang="ko-KR" dirty="0"/>
              <a:t>( 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2 </a:t>
            </a:r>
            <a:r>
              <a:rPr lang="en-US" altLang="ko-KR" dirty="0"/>
              <a:t>/ </a:t>
            </a:r>
            <a:r>
              <a:rPr lang="en-US" altLang="ko-KR" dirty="0" smtClean="0"/>
              <a:t>3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73021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982829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48772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813776" y="1709751"/>
            <a:ext cx="793109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코끼리는 왜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r>
              <a:rPr lang="en-US" altLang="ko-KR" sz="2500" spc="-150" dirty="0">
                <a:latin typeface="+mn-ea"/>
              </a:rPr>
              <a:t> </a:t>
            </a:r>
            <a:r>
              <a:rPr lang="ko-KR" altLang="en-US" sz="2500" spc="-150" dirty="0" smtClean="0">
                <a:latin typeface="+mn-ea"/>
              </a:rPr>
              <a:t>고쳐 준다고 했을까요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코끼리는 부서진 것을 고쳐 주면</a:t>
            </a:r>
            <a:endParaRPr lang="en-US" altLang="ko-KR" sz="2500" spc="-15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spc="-150" dirty="0" err="1" smtClean="0">
                <a:solidFill>
                  <a:srgbClr val="006EE6"/>
                </a:solidFill>
                <a:latin typeface="+mn-ea"/>
              </a:rPr>
              <a:t>테일러의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 문제가 해결된다고 생각한 것 같습니다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51" name="양쪽 모서리가 둥근 사각형 5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69" name="양쪽 모서리가 둥근 사각형 6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71" name="타원 70"/>
          <p:cNvSpPr/>
          <p:nvPr/>
        </p:nvSpPr>
        <p:spPr>
          <a:xfrm>
            <a:off x="7558825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2" name="그룹 71"/>
          <p:cNvGrpSpPr/>
          <p:nvPr/>
        </p:nvGrpSpPr>
        <p:grpSpPr>
          <a:xfrm>
            <a:off x="8609471" y="894238"/>
            <a:ext cx="304658" cy="261610"/>
            <a:chOff x="4035669" y="3578468"/>
            <a:chExt cx="304658" cy="261610"/>
          </a:xfrm>
        </p:grpSpPr>
        <p:sp>
          <p:nvSpPr>
            <p:cNvPr id="73" name="양쪽 모서리가 둥근 사각형 7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62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4_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</a:t>
            </a:r>
            <a:r>
              <a:rPr lang="en-US" altLang="ko-KR" dirty="0"/>
              <a:t>]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( 1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/ 3 )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5073" y="3459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81730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991538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57481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3776" y="1334649"/>
            <a:ext cx="7931097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 smtClean="0"/>
              <a:t>    코끼리가 </a:t>
            </a:r>
            <a:r>
              <a:rPr lang="ko-KR" altLang="en-US" sz="2500" dirty="0"/>
              <a:t>부서진 것을 고쳐 주면 </a:t>
            </a:r>
            <a:r>
              <a:rPr lang="ko-KR" altLang="en-US" sz="2500" dirty="0" err="1" smtClean="0"/>
              <a:t>테일러의</a:t>
            </a:r>
            <a:r>
              <a:rPr lang="ko-KR" altLang="en-US" sz="2500" dirty="0" smtClean="0"/>
              <a:t> 문제는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해결됩니다</a:t>
            </a:r>
            <a:r>
              <a:rPr lang="en-US" altLang="ko-KR" sz="2500" dirty="0"/>
              <a:t>. </a:t>
            </a:r>
            <a:r>
              <a:rPr lang="ko-KR" altLang="en-US" sz="2500" dirty="0"/>
              <a:t>그런데 왜 </a:t>
            </a:r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원래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어떤 모양이었는지 떠올리고 </a:t>
            </a:r>
            <a:r>
              <a:rPr lang="ko-KR" altLang="en-US" sz="2500" dirty="0"/>
              <a:t>싶지 않았을까요</a:t>
            </a:r>
            <a:r>
              <a:rPr lang="en-US" altLang="ko-KR" sz="2500" dirty="0"/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 err="1" smtClean="0">
                <a:solidFill>
                  <a:srgbClr val="006EE6"/>
                </a:solidFill>
                <a:latin typeface="+mn-ea"/>
              </a:rPr>
              <a:t>테일러는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 너무 화가 나서</a:t>
            </a:r>
            <a:endParaRPr lang="en-US" altLang="ko-KR" sz="2500" spc="-15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아무것도 하기 싫었을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2" name="그룹 61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66" name="양쪽 모서리가 둥근 사각형 6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69" name="양쪽 모서리가 둥근 사각형 6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539057" y="887590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07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4_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/>
              <a:t> </a:t>
            </a:r>
            <a:r>
              <a:rPr lang="en-US" altLang="ko-KR" dirty="0" smtClean="0"/>
              <a:t>1 / 2 /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15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70909" y="864782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5491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930112"/>
              <a:ext cx="7931096" cy="1319515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864561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635073" y="3459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86859" y="288163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81730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991538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57481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3047583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636" y="1407742"/>
            <a:ext cx="7931097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dirty="0" smtClean="0"/>
              <a:t>   여러분이 </a:t>
            </a:r>
            <a:r>
              <a:rPr lang="ko-KR" altLang="en-US" sz="2500" dirty="0" err="1"/>
              <a:t>테일러처럼</a:t>
            </a:r>
            <a:r>
              <a:rPr lang="ko-KR" altLang="en-US" sz="2500" dirty="0"/>
              <a:t> 힘들 때 닭</a:t>
            </a:r>
            <a:r>
              <a:rPr lang="en-US" altLang="ko-KR" sz="2500" dirty="0"/>
              <a:t>, </a:t>
            </a:r>
            <a:r>
              <a:rPr lang="ko-KR" altLang="en-US" sz="2500" dirty="0"/>
              <a:t>곰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코끼리처럼 행동하는 </a:t>
            </a:r>
            <a:r>
              <a:rPr lang="ko-KR" altLang="en-US" sz="2500" dirty="0"/>
              <a:t>친구가 있었나요</a:t>
            </a:r>
            <a:r>
              <a:rPr lang="en-US" altLang="ko-KR" sz="2500" dirty="0" smtClean="0"/>
              <a:t>? </a:t>
            </a:r>
            <a:r>
              <a:rPr lang="ko-KR" altLang="en-US" sz="2500" dirty="0" smtClean="0"/>
              <a:t>혹은 친구가 </a:t>
            </a:r>
            <a:r>
              <a:rPr lang="ko-KR" altLang="en-US" sz="2500" dirty="0" err="1"/>
              <a:t>테일러처럼</a:t>
            </a:r>
            <a:r>
              <a:rPr lang="ko-KR" altLang="en-US" sz="2500" dirty="0"/>
              <a:t> 힘들어할 </a:t>
            </a:r>
            <a:r>
              <a:rPr lang="ko-KR" altLang="en-US" sz="2500" dirty="0" smtClean="0"/>
              <a:t>때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여러분이 </a:t>
            </a:r>
            <a:r>
              <a:rPr lang="ko-KR" altLang="en-US" sz="2500" dirty="0"/>
              <a:t>닭</a:t>
            </a:r>
            <a:r>
              <a:rPr lang="en-US" altLang="ko-KR" sz="2500" dirty="0"/>
              <a:t>, </a:t>
            </a:r>
            <a:r>
              <a:rPr lang="ko-KR" altLang="en-US" sz="2500" dirty="0"/>
              <a:t>곰</a:t>
            </a:r>
            <a:r>
              <a:rPr lang="en-US" altLang="ko-KR" sz="2500" dirty="0"/>
              <a:t>, </a:t>
            </a:r>
            <a:r>
              <a:rPr lang="ko-KR" altLang="en-US" sz="2500" dirty="0"/>
              <a:t>코끼리처럼 행동한 </a:t>
            </a:r>
            <a:r>
              <a:rPr lang="ko-KR" altLang="en-US" sz="2500" dirty="0" smtClean="0"/>
              <a:t>적이 있었나요</a:t>
            </a:r>
            <a:r>
              <a:rPr lang="en-US" altLang="ko-KR" sz="2500" dirty="0"/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5010" y="3233407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있었습니다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제가 만화 영화를 보고 울 때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,</a:t>
            </a: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친구는 제가 왜 우는지 이해를 하지 못했습니다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44" name="양쪽 모서리가 둥근 사각형 43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6" name="그룹 45"/>
          <p:cNvGrpSpPr/>
          <p:nvPr/>
        </p:nvGrpSpPr>
        <p:grpSpPr>
          <a:xfrm>
            <a:off x="8593778" y="884550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26065" y="884811"/>
            <a:ext cx="304658" cy="261610"/>
            <a:chOff x="4035669" y="3578468"/>
            <a:chExt cx="304658" cy="261610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539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5]</a:t>
            </a:r>
          </a:p>
          <a:p>
            <a:pPr marL="0" indent="0">
              <a:buNone/>
            </a:pPr>
            <a:r>
              <a:rPr lang="en-US" altLang="ko-KR" dirty="0" smtClean="0"/>
              <a:t>1.  </a:t>
            </a:r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물음 </a:t>
            </a:r>
            <a:r>
              <a:rPr lang="en-US" altLang="ko-KR" dirty="0"/>
              <a:t>)</a:t>
            </a:r>
          </a:p>
          <a:p>
            <a:pPr>
              <a:buAutoNum type="arabicPeriod" startAt="2"/>
            </a:pPr>
            <a:r>
              <a:rPr lang="ko-KR" altLang="en-US" dirty="0" smtClean="0"/>
              <a:t>두루마기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두루마리</a:t>
            </a:r>
            <a:r>
              <a:rPr lang="en-US" altLang="ko-KR" dirty="0" smtClean="0"/>
              <a:t>2.png) </a:t>
            </a:r>
            <a:r>
              <a:rPr lang="ko-KR" altLang="en-US" dirty="0" smtClean="0"/>
              <a:t>위에 고정 텍스트 넣기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우측 바 및 화살표 클릭 시 다음 페이지로 이동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삽화 삽입</a:t>
            </a:r>
            <a:r>
              <a:rPr lang="en-US" altLang="ko-KR" dirty="0" smtClean="0"/>
              <a:t>: duk_03_05_0001_4.psd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 smtClean="0"/>
              <a:t>2.png</a:t>
            </a:r>
          </a:p>
          <a:p>
            <a:r>
              <a:rPr lang="en-US" altLang="ko-KR" dirty="0" smtClean="0"/>
              <a:t>duk_03_05_0001_4.psd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16235" y="4554548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79" y="998790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8941" y="1495296"/>
            <a:ext cx="797109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너무 조용해서 </a:t>
            </a:r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토끼가 다가오는</a:t>
            </a:r>
            <a:endParaRPr lang="en-US" altLang="ko-KR" sz="2500" dirty="0" smtClean="0"/>
          </a:p>
          <a:p>
            <a:r>
              <a:rPr lang="ko-KR" altLang="en-US" sz="2500" dirty="0" smtClean="0"/>
              <a:t>줄도 전혀 몰랐어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토끼는 조금씩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조금씩 다가왔지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err="1" smtClean="0"/>
              <a:t>테일러가</a:t>
            </a:r>
            <a:r>
              <a:rPr lang="ko-KR" altLang="en-US" sz="2500" dirty="0" smtClean="0"/>
              <a:t> 따뜻한 체온을 느낄 때까지</a:t>
            </a:r>
            <a:r>
              <a:rPr lang="en-US" altLang="ko-KR" sz="2500" dirty="0" smtClean="0"/>
              <a:t>,</a:t>
            </a:r>
          </a:p>
          <a:p>
            <a:r>
              <a:rPr lang="ko-KR" altLang="en-US" sz="2500" dirty="0" smtClean="0"/>
              <a:t>둘은 말없이 앉아 있었어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57" name="타원 56"/>
          <p:cNvSpPr/>
          <p:nvPr/>
        </p:nvSpPr>
        <p:spPr>
          <a:xfrm>
            <a:off x="109984" y="9894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6" name="그룹 25"/>
          <p:cNvGrpSpPr/>
          <p:nvPr/>
        </p:nvGrpSpPr>
        <p:grpSpPr>
          <a:xfrm flipH="1">
            <a:off x="3870592" y="4522581"/>
            <a:ext cx="2937422" cy="323133"/>
            <a:chOff x="483312" y="4043793"/>
            <a:chExt cx="2937422" cy="323133"/>
          </a:xfrm>
        </p:grpSpPr>
        <p:grpSp>
          <p:nvGrpSpPr>
            <p:cNvPr id="28" name="그룹 27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xmlns="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xmlns="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39" name="그림 38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0" name="그림 39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8" name="그림 37">
                      <a:extLst>
                        <a:ext uri="{FF2B5EF4-FFF2-40B4-BE49-F238E27FC236}">
                          <a16:creationId xmlns:a16="http://schemas.microsoft.com/office/drawing/2014/main" xmlns="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xmlns="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xmlns="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41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601774" y="1438826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673" b="96573" l="9777" r="969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641" y="1588830"/>
            <a:ext cx="2415523" cy="2165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7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8683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소중한 것에 대한 경험 떠올려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duk_03_05_0001_101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duk_03_05_0001_102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smtClean="0"/>
                        <a:t>이야기 속 닭</a:t>
                      </a:r>
                      <a:r>
                        <a:rPr lang="en-US" altLang="ko-KR" sz="1100" smtClean="0"/>
                        <a:t>, </a:t>
                      </a:r>
                      <a:r>
                        <a:rPr lang="ko-KR" altLang="en-US" sz="1100" smtClean="0"/>
                        <a:t>곰</a:t>
                      </a:r>
                      <a:r>
                        <a:rPr lang="en-US" altLang="ko-KR" sz="1100" smtClean="0"/>
                        <a:t>, </a:t>
                      </a:r>
                      <a:r>
                        <a:rPr lang="ko-KR" altLang="en-US" sz="1100" smtClean="0"/>
                        <a:t>코끼리</a:t>
                      </a:r>
                      <a:r>
                        <a:rPr lang="en-US" altLang="ko-KR" sz="1100" smtClean="0"/>
                        <a:t>, </a:t>
                      </a:r>
                      <a:r>
                        <a:rPr lang="ko-KR" altLang="en-US" sz="1100" smtClean="0"/>
                        <a:t>토끼의 행동과 주인공의 반응 살펴보기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duk_03_05_0001_201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smtClean="0"/>
                        <a:t>공감이 왜 필요한지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smtClean="0"/>
                        <a:t>duk_03_05_0001_301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6]</a:t>
            </a:r>
          </a:p>
          <a:p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물음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두루마기 </a:t>
            </a:r>
            <a:r>
              <a:rPr lang="ko-KR" altLang="en-US" dirty="0"/>
              <a:t>그림</a:t>
            </a:r>
            <a:r>
              <a:rPr lang="en-US" altLang="ko-KR" dirty="0"/>
              <a:t>(</a:t>
            </a:r>
            <a:r>
              <a:rPr lang="ko-KR" altLang="en-US" dirty="0"/>
              <a:t>파일명</a:t>
            </a:r>
            <a:r>
              <a:rPr lang="en-US" altLang="ko-KR" dirty="0"/>
              <a:t>: </a:t>
            </a:r>
            <a:r>
              <a:rPr lang="ko-KR" altLang="en-US" dirty="0"/>
              <a:t>두루마리</a:t>
            </a:r>
            <a:r>
              <a:rPr lang="en-US" altLang="ko-KR" dirty="0"/>
              <a:t>2.png) </a:t>
            </a:r>
            <a:r>
              <a:rPr lang="ko-KR" altLang="en-US" dirty="0"/>
              <a:t>위에 고정 텍스트 넣기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구성 </a:t>
            </a:r>
            <a:r>
              <a:rPr lang="en-US" altLang="ko-KR" dirty="0"/>
              <a:t>: 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좌측 </a:t>
            </a:r>
            <a:r>
              <a:rPr lang="ko-KR" altLang="en-US" dirty="0"/>
              <a:t>바 및 화살표 클릭 시 이전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추가 질문</a:t>
            </a:r>
            <a:r>
              <a:rPr lang="en-US" altLang="ko-KR" dirty="0" smtClean="0"/>
              <a:t> </a:t>
            </a:r>
            <a:r>
              <a:rPr lang="ko-KR" altLang="en-US" dirty="0"/>
              <a:t>버튼 클릭 시 </a:t>
            </a:r>
            <a:r>
              <a:rPr lang="ko-KR" altLang="en-US" dirty="0" err="1"/>
              <a:t>풀팝업</a:t>
            </a:r>
            <a:r>
              <a:rPr lang="en-US" altLang="ko-KR" dirty="0" smtClean="0"/>
              <a:t>(21~22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 Tip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</a:t>
            </a:r>
            <a:r>
              <a:rPr lang="en-US" altLang="ko-KR" dirty="0"/>
              <a:t>, 4-1 </a:t>
            </a:r>
            <a:r>
              <a:rPr lang="ko-KR" altLang="en-US" dirty="0"/>
              <a:t>노출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다시 </a:t>
            </a:r>
            <a:r>
              <a:rPr lang="en-US" altLang="ko-KR" dirty="0"/>
              <a:t>X </a:t>
            </a:r>
            <a:r>
              <a:rPr lang="ko-KR" altLang="en-US" dirty="0"/>
              <a:t>버튼 및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 사라짐</a:t>
            </a:r>
            <a:r>
              <a:rPr lang="en-US" altLang="ko-KR" dirty="0"/>
              <a:t>,  X </a:t>
            </a:r>
            <a:r>
              <a:rPr lang="ko-KR" altLang="en-US" dirty="0"/>
              <a:t>버튼 제외 영역 드래그 시 위치 조정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삽화 </a:t>
            </a:r>
            <a:r>
              <a:rPr lang="ko-KR" altLang="en-US" dirty="0" smtClean="0"/>
              <a:t>삽입</a:t>
            </a:r>
            <a:r>
              <a:rPr lang="en-US" altLang="ko-KR" dirty="0" smtClean="0"/>
              <a:t>: duk_03_05_0001_5.psd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 smtClean="0"/>
              <a:t>2.png</a:t>
            </a:r>
          </a:p>
          <a:p>
            <a:r>
              <a:rPr lang="en-US" altLang="ko-KR" dirty="0" smtClean="0"/>
              <a:t>duk_03_05_0001_5.psd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16235" y="4554548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88" y="1321023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타원 56"/>
          <p:cNvSpPr/>
          <p:nvPr/>
        </p:nvSpPr>
        <p:spPr>
          <a:xfrm>
            <a:off x="109984" y="12071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1" name="그룹 40"/>
          <p:cNvGrpSpPr/>
          <p:nvPr/>
        </p:nvGrpSpPr>
        <p:grpSpPr>
          <a:xfrm flipH="1">
            <a:off x="3907081" y="4523515"/>
            <a:ext cx="2944469" cy="321266"/>
            <a:chOff x="476955" y="3619518"/>
            <a:chExt cx="2944469" cy="321266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xmlns="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xmlns="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xmlns="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xmlns="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51" name="그룹 50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53" name="그림 52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4" name="그림 53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2" name="그림 51">
                      <a:extLst>
                        <a:ext uri="{FF2B5EF4-FFF2-40B4-BE49-F238E27FC236}">
                          <a16:creationId xmlns:a16="http://schemas.microsoft.com/office/drawing/2014/main" xmlns="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0" name="그림 49">
                    <a:extLst>
                      <a:ext uri="{FF2B5EF4-FFF2-40B4-BE49-F238E27FC236}">
                        <a16:creationId xmlns:a16="http://schemas.microsoft.com/office/drawing/2014/main" xmlns="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8" name="그림 47">
                  <a:extLst>
                    <a:ext uri="{FF2B5EF4-FFF2-40B4-BE49-F238E27FC236}">
                      <a16:creationId xmlns:a16="http://schemas.microsoft.com/office/drawing/2014/main" xmlns="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xmlns="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xmlns="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xmlns="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xmlns="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883" y="821558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타원 55"/>
          <p:cNvSpPr/>
          <p:nvPr/>
        </p:nvSpPr>
        <p:spPr>
          <a:xfrm>
            <a:off x="6816068" y="881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325969" y="4951357"/>
            <a:ext cx="662345" cy="25487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041559" y="4933298"/>
            <a:ext cx="3963547" cy="1184700"/>
            <a:chOff x="6365476" y="2279387"/>
            <a:chExt cx="4104324" cy="1348197"/>
          </a:xfrm>
        </p:grpSpPr>
        <p:grpSp>
          <p:nvGrpSpPr>
            <p:cNvPr id="61" name="그룹 60"/>
            <p:cNvGrpSpPr/>
            <p:nvPr/>
          </p:nvGrpSpPr>
          <p:grpSpPr>
            <a:xfrm>
              <a:off x="6365476" y="2279387"/>
              <a:ext cx="4104324" cy="1348197"/>
              <a:chOff x="9101268" y="2823846"/>
              <a:chExt cx="3801747" cy="1348197"/>
            </a:xfrm>
          </p:grpSpPr>
          <p:grpSp>
            <p:nvGrpSpPr>
              <p:cNvPr id="65" name="그룹 64"/>
              <p:cNvGrpSpPr/>
              <p:nvPr/>
            </p:nvGrpSpPr>
            <p:grpSpPr>
              <a:xfrm>
                <a:off x="9101268" y="2868398"/>
                <a:ext cx="3801746" cy="1303645"/>
                <a:chOff x="4964908" y="6091378"/>
                <a:chExt cx="3801746" cy="1303645"/>
              </a:xfrm>
            </p:grpSpPr>
            <p:pic>
              <p:nvPicPr>
                <p:cNvPr id="68" name="그림 67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69" name="TextBox 68"/>
                <p:cNvSpPr txBox="1"/>
                <p:nvPr/>
              </p:nvSpPr>
              <p:spPr>
                <a:xfrm>
                  <a:off x="4964908" y="6146165"/>
                  <a:ext cx="3801746" cy="1248858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공감에는 여러 모습이 있지만 토끼는 가만히 </a:t>
                  </a:r>
                  <a:r>
                    <a:rPr lang="ko-KR" altLang="en-US" sz="1600" spc="-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있어 주는 것만으로도 </a:t>
                  </a:r>
                  <a:r>
                    <a:rPr lang="ko-KR" altLang="en-US" sz="1600" spc="-50" dirty="0" err="1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테일러와</a:t>
                  </a:r>
                  <a:r>
                    <a:rPr lang="ko-KR" altLang="en-US" sz="1600" spc="-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충분한 공감을 할 수 있었습니다</a:t>
                  </a:r>
                  <a:r>
                    <a:rPr lang="en-US" altLang="ko-KR" sz="1600" spc="-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spc="-5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2" name="그룹 61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3" name="직선 연결선 62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타원 70"/>
          <p:cNvSpPr/>
          <p:nvPr/>
        </p:nvSpPr>
        <p:spPr>
          <a:xfrm>
            <a:off x="8606883" y="8691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4" name="그룹 73"/>
          <p:cNvGrpSpPr/>
          <p:nvPr/>
        </p:nvGrpSpPr>
        <p:grpSpPr>
          <a:xfrm>
            <a:off x="7047508" y="984206"/>
            <a:ext cx="1570200" cy="346990"/>
            <a:chOff x="1930587" y="3288931"/>
            <a:chExt cx="1406624" cy="346990"/>
          </a:xfrm>
        </p:grpSpPr>
        <p:sp>
          <p:nvSpPr>
            <p:cNvPr id="75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76" name="그림 7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96" b="97194" l="6579" r="9552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058" y="2460033"/>
            <a:ext cx="1911864" cy="1972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66729" y="1584442"/>
            <a:ext cx="722132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이윽고 </a:t>
            </a:r>
            <a:r>
              <a:rPr lang="ko-KR" altLang="en-US" sz="2500" dirty="0" err="1" smtClean="0"/>
              <a:t>테일러가</a:t>
            </a:r>
            <a:r>
              <a:rPr lang="ko-KR" altLang="en-US" sz="2500" dirty="0" smtClean="0"/>
              <a:t> 말했어</a:t>
            </a:r>
            <a:r>
              <a:rPr lang="en-US" altLang="ko-KR" sz="2500" dirty="0" smtClean="0"/>
              <a:t>. “</a:t>
            </a:r>
            <a:r>
              <a:rPr lang="ko-KR" altLang="en-US" sz="2500" dirty="0" smtClean="0"/>
              <a:t>나랑 같이 있어 줄래</a:t>
            </a:r>
            <a:r>
              <a:rPr lang="en-US" altLang="ko-KR" sz="2500" dirty="0" smtClean="0"/>
              <a:t>?”</a:t>
            </a:r>
          </a:p>
          <a:p>
            <a:r>
              <a:rPr lang="ko-KR" altLang="en-US" sz="2500" dirty="0" smtClean="0"/>
              <a:t>토끼는 </a:t>
            </a:r>
            <a:r>
              <a:rPr lang="ko-KR" altLang="en-US" sz="2500" dirty="0" err="1" smtClean="0"/>
              <a:t>테일러의</a:t>
            </a:r>
            <a:r>
              <a:rPr lang="ko-KR" altLang="en-US" sz="2500" dirty="0" smtClean="0"/>
              <a:t> 이야기를 가만히 들어 주었어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토끼는 </a:t>
            </a:r>
            <a:r>
              <a:rPr lang="ko-KR" altLang="en-US" sz="2500" dirty="0" err="1" smtClean="0"/>
              <a:t>테일러가</a:t>
            </a:r>
            <a:r>
              <a:rPr lang="ko-KR" altLang="en-US" sz="2500" dirty="0" smtClean="0"/>
              <a:t> 소리 지르는 것도 가만히 들어 주었어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토끼는 </a:t>
            </a:r>
            <a:r>
              <a:rPr lang="ko-KR" altLang="en-US" sz="2500" dirty="0" err="1" smtClean="0"/>
              <a:t>테일러가</a:t>
            </a:r>
            <a:r>
              <a:rPr lang="ko-KR" altLang="en-US" sz="2500" dirty="0" smtClean="0"/>
              <a:t> 기억해 내고</a:t>
            </a:r>
            <a:r>
              <a:rPr lang="en-US" altLang="ko-KR" sz="2500" dirty="0" smtClean="0"/>
              <a:t>……</a:t>
            </a:r>
          </a:p>
          <a:p>
            <a:r>
              <a:rPr lang="ko-KR" altLang="en-US" sz="2500" dirty="0" smtClean="0"/>
              <a:t>우는 것도 들어 주었어</a:t>
            </a:r>
            <a:r>
              <a:rPr lang="en-US" altLang="ko-KR" sz="2500" dirty="0" smtClean="0"/>
              <a:t>.</a:t>
            </a:r>
          </a:p>
          <a:p>
            <a:endParaRPr lang="en-US" altLang="ko-KR" sz="2500" dirty="0"/>
          </a:p>
          <a:p>
            <a:r>
              <a:rPr lang="ko-KR" altLang="en-US" sz="2500" dirty="0" smtClean="0"/>
              <a:t>그러는 내내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토끼는 </a:t>
            </a:r>
            <a:r>
              <a:rPr lang="ko-KR" altLang="en-US" sz="2500" dirty="0" err="1" smtClean="0"/>
              <a:t>테일러의</a:t>
            </a:r>
            <a:r>
              <a:rPr lang="ko-KR" altLang="en-US" sz="2500" dirty="0" smtClean="0"/>
              <a:t> 곁을 떠나지 않았어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70" name="타원 69"/>
          <p:cNvSpPr/>
          <p:nvPr/>
        </p:nvSpPr>
        <p:spPr>
          <a:xfrm>
            <a:off x="8250831" y="251228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2588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6_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2 )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616566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26374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92317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3776" y="1520020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토끼는 왜 </a:t>
            </a:r>
            <a:r>
              <a:rPr lang="ko-KR" altLang="en-US" sz="2500" spc="-150" dirty="0" err="1" smtClean="0">
                <a:latin typeface="+mn-ea"/>
              </a:rPr>
              <a:t>테일러</a:t>
            </a:r>
            <a:r>
              <a:rPr lang="ko-KR" altLang="en-US" sz="2500" spc="-150" dirty="0" smtClean="0">
                <a:latin typeface="+mn-ea"/>
              </a:rPr>
              <a:t> 옆에</a:t>
            </a:r>
            <a:endParaRPr lang="en-US" altLang="ko-KR" sz="2500" spc="-150" dirty="0" smtClean="0">
              <a:latin typeface="+mn-ea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가만히 있어 줬을까요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너무 화가 나고 슬퍼서 아무것도 하기 싫은</a:t>
            </a:r>
            <a:endParaRPr lang="en-US" altLang="ko-KR" sz="2500" spc="-15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spc="-150" dirty="0" err="1" smtClean="0">
                <a:solidFill>
                  <a:srgbClr val="006EE6"/>
                </a:solidFill>
                <a:latin typeface="+mn-ea"/>
              </a:rPr>
              <a:t>테일러의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 마음을 알아차렸기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+mn-e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60" name="양쪽 모서리가 둥근 사각형 5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5" name="그룹 64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66" name="양쪽 모서리가 둥근 사각형 6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68" name="타원 67"/>
          <p:cNvSpPr/>
          <p:nvPr/>
        </p:nvSpPr>
        <p:spPr>
          <a:xfrm>
            <a:off x="7558825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1717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en-US" altLang="ko-KR" dirty="0" smtClean="0"/>
              <a:t>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( 1 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20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27425"/>
              <a:ext cx="7931097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/>
                <a:t>토끼가 </a:t>
              </a:r>
              <a:r>
                <a:rPr lang="ko-KR" altLang="en-US" sz="2500" dirty="0" err="1" smtClean="0"/>
                <a:t>테일러</a:t>
              </a:r>
              <a:r>
                <a:rPr lang="ko-KR" altLang="en-US" sz="2500" dirty="0" smtClean="0"/>
                <a:t> 옆에 말없이 앉아 있었던</a:t>
              </a:r>
              <a:endParaRPr lang="en-US" altLang="ko-KR" sz="2500" dirty="0" smtClean="0"/>
            </a:p>
            <a:p>
              <a:pPr algn="ctr"/>
              <a:r>
                <a:rPr lang="ko-KR" altLang="en-US" sz="2500" spc="-150" dirty="0" smtClean="0">
                  <a:latin typeface="+mn-ea"/>
                </a:rPr>
                <a:t>까닭은 무엇일까요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  <a:endParaRPr lang="en-US" altLang="ko-KR" sz="2500" spc="-15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3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테일러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옆에 말없이 앉아 있어 주는 것만으로도 </a:t>
              </a:r>
              <a:endPara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err="1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테일러에게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위로가 된다는 것을 알았기 때문입니다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99148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08956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74899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50" name="양쪽 모서리가 둥근 사각형 4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62" name="그룹 61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66" name="양쪽 모서리가 둥근 사각형 6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9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 smtClean="0"/>
              <a:t>이야기 </a:t>
            </a:r>
            <a:r>
              <a:rPr lang="en-US" altLang="ko-KR" dirty="0" smtClean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ko-KR" altLang="en-US" dirty="0" smtClean="0"/>
              <a:t> 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초기 화면은 물음표 버튼  </a:t>
            </a:r>
            <a:r>
              <a:rPr lang="en-US" altLang="ko-KR" dirty="0" smtClean="0"/>
              <a:t>+  </a:t>
            </a:r>
            <a:r>
              <a:rPr lang="ko-KR" altLang="en-US" dirty="0" smtClean="0"/>
              <a:t>정답 확인 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물음표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파란</a:t>
            </a:r>
            <a:r>
              <a:rPr lang="ko-KR" altLang="en-US" dirty="0"/>
              <a:t>색</a:t>
            </a:r>
            <a:r>
              <a:rPr lang="ko-KR" altLang="en-US" dirty="0" smtClean="0"/>
              <a:t> 정답 텍스트 </a:t>
            </a:r>
            <a:r>
              <a:rPr lang="en-US" altLang="ko-KR" dirty="0" smtClean="0"/>
              <a:t> </a:t>
            </a:r>
            <a:r>
              <a:rPr lang="ko-KR" altLang="en-US" dirty="0" smtClean="0"/>
              <a:t>노출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 5. </a:t>
            </a:r>
            <a:r>
              <a:rPr lang="ko-KR" altLang="en-US" dirty="0" smtClean="0"/>
              <a:t>정답 </a:t>
            </a:r>
            <a:r>
              <a:rPr lang="ko-KR" altLang="en-US" dirty="0"/>
              <a:t>확인 </a:t>
            </a:r>
            <a:r>
              <a:rPr lang="en-US" altLang="ko-KR" dirty="0"/>
              <a:t>+ 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</a:t>
            </a:r>
            <a:r>
              <a:rPr lang="ko-KR" altLang="en-US" dirty="0"/>
              <a:t>확인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</a:t>
            </a:r>
            <a:r>
              <a:rPr lang="ko-KR" altLang="en-US" dirty="0" smtClean="0"/>
              <a:t>정답 전체 텍스트 </a:t>
            </a:r>
            <a:r>
              <a:rPr lang="ko-KR" altLang="en-US" dirty="0"/>
              <a:t>노출 </a:t>
            </a:r>
            <a:r>
              <a:rPr lang="en-US" altLang="ko-KR" dirty="0"/>
              <a:t>+ </a:t>
            </a:r>
            <a:r>
              <a:rPr lang="ko-KR" altLang="en-US" dirty="0" smtClean="0"/>
              <a:t>정답 </a:t>
            </a:r>
            <a:r>
              <a:rPr lang="ko-KR" altLang="en-US" dirty="0" err="1" smtClean="0"/>
              <a:t>가리기으로</a:t>
            </a:r>
            <a:r>
              <a:rPr lang="ko-KR" altLang="en-US" dirty="0" smtClean="0"/>
              <a:t> </a:t>
            </a:r>
            <a:r>
              <a:rPr lang="ko-KR" altLang="en-US" dirty="0" err="1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 가리기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정답 텍스트 전체 사라지기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정답 확인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2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BB907A"/>
                </a:solidFill>
              </a:rPr>
              <a:t>이야기 </a:t>
            </a:r>
            <a:r>
              <a:rPr lang="en-US" altLang="ko-KR" dirty="0" smtClean="0">
                <a:solidFill>
                  <a:srgbClr val="BB907A"/>
                </a:solidFill>
              </a:rPr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</a:p>
        </p:txBody>
      </p:sp>
      <p:sp>
        <p:nvSpPr>
          <p:cNvPr id="73" name="타원 72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236607"/>
            <a:ext cx="108000" cy="108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D93236-ECF4-4283-844F-A3FE04B2758F}"/>
              </a:ext>
            </a:extLst>
          </p:cNvPr>
          <p:cNvSpPr txBox="1"/>
          <p:nvPr/>
        </p:nvSpPr>
        <p:spPr>
          <a:xfrm>
            <a:off x="489384" y="1052229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친구들은 슬퍼하는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r>
              <a:rPr lang="ko-KR" altLang="en-US" sz="2500" spc="-150" dirty="0" smtClean="0">
                <a:latin typeface="+mn-ea"/>
              </a:rPr>
              <a:t> 어떤 말이나 행동으로 공감해 주었나요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803424"/>
              </p:ext>
            </p:extLst>
          </p:nvPr>
        </p:nvGraphicFramePr>
        <p:xfrm>
          <a:off x="459528" y="1602556"/>
          <a:ext cx="8475456" cy="2696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716">
                  <a:extLst>
                    <a:ext uri="{9D8B030D-6E8A-4147-A177-3AD203B41FA5}">
                      <a16:colId xmlns:a16="http://schemas.microsoft.com/office/drawing/2014/main" xmlns="" val="2982402294"/>
                    </a:ext>
                  </a:extLst>
                </a:gridCol>
                <a:gridCol w="6779740">
                  <a:extLst>
                    <a:ext uri="{9D8B030D-6E8A-4147-A177-3AD203B41FA5}">
                      <a16:colId xmlns:a16="http://schemas.microsoft.com/office/drawing/2014/main" xmlns="" val="2324222774"/>
                    </a:ext>
                  </a:extLst>
                </a:gridCol>
              </a:tblGrid>
              <a:tr h="4734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친구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테일러에게</a:t>
                      </a: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공감해 준 방법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84473823"/>
                  </a:ext>
                </a:extLst>
              </a:tr>
              <a:tr h="555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1133233"/>
                  </a:ext>
                </a:extLst>
              </a:tr>
              <a:tr h="555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0949314"/>
                  </a:ext>
                </a:extLst>
              </a:tr>
              <a:tr h="555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27616102"/>
                  </a:ext>
                </a:extLst>
              </a:tr>
              <a:tr h="5556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8308771"/>
                  </a:ext>
                </a:extLst>
              </a:tr>
            </a:tbl>
          </a:graphicData>
        </a:graphic>
      </p:graphicFrame>
      <p:sp>
        <p:nvSpPr>
          <p:cNvPr id="87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2269986" y="2150030"/>
            <a:ext cx="6538862" cy="456162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어떻게 된 건지 말해 보라고 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8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2252700" y="2670083"/>
            <a:ext cx="6538862" cy="456162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소리 지르면서 화를 풀어 보라고 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9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2254268" y="3227844"/>
            <a:ext cx="6538862" cy="456162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부서진 장난감을 고쳐 주려고 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0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2255836" y="3795032"/>
            <a:ext cx="6538862" cy="456162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테일러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옆에 가만히 있어 줬습니다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91" name="그림 9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4731" y="2179733"/>
            <a:ext cx="388259" cy="335073"/>
          </a:xfrm>
          <a:prstGeom prst="rect">
            <a:avLst/>
          </a:prstGeom>
        </p:spPr>
      </p:pic>
      <p:pic>
        <p:nvPicPr>
          <p:cNvPr id="92" name="그림 9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5726" y="2784629"/>
            <a:ext cx="388259" cy="335073"/>
          </a:xfrm>
          <a:prstGeom prst="rect">
            <a:avLst/>
          </a:prstGeom>
        </p:spPr>
      </p:pic>
      <p:pic>
        <p:nvPicPr>
          <p:cNvPr id="93" name="그림 9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7294" y="3323536"/>
            <a:ext cx="388259" cy="335073"/>
          </a:xfrm>
          <a:prstGeom prst="rect">
            <a:avLst/>
          </a:prstGeom>
        </p:spPr>
      </p:pic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38862" y="3862443"/>
            <a:ext cx="388259" cy="335073"/>
          </a:xfrm>
          <a:prstGeom prst="rect">
            <a:avLst/>
          </a:prstGeom>
        </p:spPr>
      </p:pic>
      <p:pic>
        <p:nvPicPr>
          <p:cNvPr id="95" name="그림 9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00" y="4477282"/>
            <a:ext cx="997200" cy="313585"/>
          </a:xfrm>
          <a:prstGeom prst="rect">
            <a:avLst/>
          </a:prstGeom>
        </p:spPr>
      </p:pic>
      <p:sp>
        <p:nvSpPr>
          <p:cNvPr id="97" name="타원 96"/>
          <p:cNvSpPr/>
          <p:nvPr/>
        </p:nvSpPr>
        <p:spPr>
          <a:xfrm>
            <a:off x="7865758" y="44586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8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723185" y="2247927"/>
            <a:ext cx="1052460" cy="264069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닭</a:t>
            </a:r>
            <a:endParaRPr lang="ko-KR" altLang="en-US" sz="25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99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751466" y="2774406"/>
            <a:ext cx="1052460" cy="264069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곰</a:t>
            </a:r>
            <a:endParaRPr lang="ko-KR" altLang="en-US" sz="25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0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751466" y="3321102"/>
            <a:ext cx="1052460" cy="264069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코끼리</a:t>
            </a:r>
            <a:endParaRPr lang="ko-KR" altLang="en-US" sz="25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01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751466" y="3895820"/>
            <a:ext cx="1052460" cy="264069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토끼</a:t>
            </a:r>
            <a:endParaRPr lang="ko-KR" altLang="en-US" sz="25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5284" y="9774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3934076" y="4531667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800" y="4938788"/>
            <a:ext cx="997200" cy="31358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43961" y="1609941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xmlns="" id="{E91FA379-0D3F-41A6-B773-0B21635E0F84}"/>
              </a:ext>
            </a:extLst>
          </p:cNvPr>
          <p:cNvGrpSpPr/>
          <p:nvPr/>
        </p:nvGrpSpPr>
        <p:grpSpPr>
          <a:xfrm>
            <a:off x="4137639" y="4501246"/>
            <a:ext cx="1775488" cy="320042"/>
            <a:chOff x="4915693" y="4615244"/>
            <a:chExt cx="1775488" cy="320042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xmlns="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6" name="그림 45">
                <a:extLst>
                  <a:ext uri="{FF2B5EF4-FFF2-40B4-BE49-F238E27FC236}">
                    <a16:creationId xmlns:a16="http://schemas.microsoft.com/office/drawing/2014/main" xmlns="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xmlns="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xmlns="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089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탭구성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/>
              <a:t>이야기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 </a:t>
            </a:r>
            <a:r>
              <a:rPr lang="ko-KR" altLang="en-US" dirty="0"/>
              <a:t>물음표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초기 화면은 물음표 버튼  </a:t>
            </a:r>
            <a:r>
              <a:rPr lang="en-US" altLang="ko-KR" dirty="0"/>
              <a:t>+  </a:t>
            </a:r>
            <a:r>
              <a:rPr lang="ko-KR" altLang="en-US" dirty="0"/>
              <a:t>정답 확인 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물음표 버튼 클릭 시</a:t>
            </a:r>
            <a:r>
              <a:rPr lang="en-US" altLang="ko-KR" dirty="0"/>
              <a:t>, </a:t>
            </a:r>
            <a:r>
              <a:rPr lang="ko-KR" altLang="en-US" dirty="0"/>
              <a:t>해당 파란색 정답 텍스트 </a:t>
            </a:r>
            <a:r>
              <a:rPr lang="en-US" altLang="ko-KR" dirty="0"/>
              <a:t> </a:t>
            </a:r>
            <a:r>
              <a:rPr lang="ko-KR" altLang="en-US" dirty="0"/>
              <a:t>노출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구성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이동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</a:t>
            </a:r>
            <a:r>
              <a:rPr lang="ko-KR" altLang="en-US" dirty="0"/>
              <a:t>바 및 화살표 클릭 시 </a:t>
            </a:r>
            <a:r>
              <a:rPr lang="ko-KR" altLang="en-US" dirty="0" smtClean="0"/>
              <a:t>이전 </a:t>
            </a:r>
            <a:r>
              <a:rPr lang="ko-KR" altLang="en-US" dirty="0"/>
              <a:t>페이지로 이동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5. </a:t>
            </a:r>
            <a:r>
              <a:rPr lang="ko-KR" altLang="en-US" dirty="0"/>
              <a:t>정답 확인 </a:t>
            </a:r>
            <a:r>
              <a:rPr lang="en-US" altLang="ko-KR" dirty="0"/>
              <a:t>+ 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정답 확인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</a:t>
            </a:r>
            <a:r>
              <a:rPr lang="ko-KR" altLang="en-US" dirty="0" smtClean="0"/>
              <a:t>정답 </a:t>
            </a:r>
            <a:r>
              <a:rPr lang="ko-KR" altLang="en-US" dirty="0"/>
              <a:t>텍스트 </a:t>
            </a:r>
            <a:r>
              <a:rPr lang="ko-KR" altLang="en-US" dirty="0" smtClean="0"/>
              <a:t>전체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</a:t>
            </a:r>
            <a:r>
              <a:rPr lang="ko-KR" altLang="en-US" dirty="0" smtClean="0"/>
              <a:t>정답 텍스트 전체 사라지기 </a:t>
            </a:r>
            <a:r>
              <a:rPr lang="en-US" altLang="ko-KR" dirty="0"/>
              <a:t>+ 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2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BB907A"/>
                </a:solidFill>
              </a:rPr>
              <a:t>이야기 </a:t>
            </a:r>
            <a:r>
              <a:rPr lang="en-US" altLang="ko-KR" dirty="0" smtClean="0">
                <a:solidFill>
                  <a:srgbClr val="BB907A"/>
                </a:solidFill>
              </a:rPr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</a:p>
        </p:txBody>
      </p:sp>
      <p:sp>
        <p:nvSpPr>
          <p:cNvPr id="73" name="타원 72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236607"/>
            <a:ext cx="108000" cy="108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D93236-ECF4-4283-844F-A3FE04B2758F}"/>
              </a:ext>
            </a:extLst>
          </p:cNvPr>
          <p:cNvSpPr txBox="1"/>
          <p:nvPr/>
        </p:nvSpPr>
        <p:spPr>
          <a:xfrm>
            <a:off x="489384" y="1052229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r>
              <a:rPr lang="ko-KR" altLang="en-US" sz="2500" spc="-150" dirty="0" smtClean="0">
                <a:latin typeface="+mn-ea"/>
              </a:rPr>
              <a:t> 필요한 공감 방법은 무엇이었나요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315284" y="9774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406505" y="1572230"/>
            <a:ext cx="8651003" cy="51714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가만히 옆에 있어 주는 것이었습니다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79" y="2689933"/>
            <a:ext cx="108000" cy="1080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5ED93236-ECF4-4283-844F-A3FE04B2758F}"/>
              </a:ext>
            </a:extLst>
          </p:cNvPr>
          <p:cNvSpPr txBox="1"/>
          <p:nvPr/>
        </p:nvSpPr>
        <p:spPr>
          <a:xfrm>
            <a:off x="500379" y="2505555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토끼는 </a:t>
            </a:r>
            <a:r>
              <a:rPr lang="ko-KR" altLang="en-US" sz="2500" spc="-150" dirty="0" err="1" smtClean="0">
                <a:latin typeface="+mn-ea"/>
              </a:rPr>
              <a:t>테일러에게</a:t>
            </a:r>
            <a:r>
              <a:rPr lang="ko-KR" altLang="en-US" sz="2500" spc="-150" dirty="0" smtClean="0">
                <a:latin typeface="+mn-ea"/>
              </a:rPr>
              <a:t> 필요한 공감 방법을 어떻게 알았을까요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426927" y="3025556"/>
            <a:ext cx="8651003" cy="111281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토끼는 자신의 공감 방법을 강요하지 않고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테일러에게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필요한 공감하는 방법이 무엇인지 살펴보았습니다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90664" y="1662524"/>
            <a:ext cx="388259" cy="335073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803" y="3446087"/>
            <a:ext cx="388259" cy="335073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61" y="4357649"/>
            <a:ext cx="997200" cy="313585"/>
          </a:xfrm>
          <a:prstGeom prst="rect">
            <a:avLst/>
          </a:prstGeom>
        </p:spPr>
      </p:pic>
      <p:pic>
        <p:nvPicPr>
          <p:cNvPr id="75" name="그림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361" y="4819155"/>
            <a:ext cx="997200" cy="313585"/>
          </a:xfrm>
          <a:prstGeom prst="rect">
            <a:avLst/>
          </a:prstGeom>
        </p:spPr>
      </p:pic>
      <p:sp>
        <p:nvSpPr>
          <p:cNvPr id="76" name="타원 75"/>
          <p:cNvSpPr/>
          <p:nvPr/>
        </p:nvSpPr>
        <p:spPr>
          <a:xfrm>
            <a:off x="8093761" y="42180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107948" y="17878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284400" y="4351193"/>
            <a:ext cx="1789046" cy="320041"/>
            <a:chOff x="1971574" y="4664292"/>
            <a:chExt cx="1789046" cy="320041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xmlns="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xmlns="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xmlns="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xmlns="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sp>
        <p:nvSpPr>
          <p:cNvPr id="40" name="타원 39"/>
          <p:cNvSpPr/>
          <p:nvPr/>
        </p:nvSpPr>
        <p:spPr>
          <a:xfrm>
            <a:off x="4025200" y="43476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2234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탭구성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/>
              <a:t>이야기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초기 화면은 직접 쓰기 화면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구성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</a:t>
            </a:r>
            <a:r>
              <a:rPr lang="ko-KR" altLang="en-US" dirty="0"/>
              <a:t>바 및 화살표 클릭 시 </a:t>
            </a:r>
            <a:r>
              <a:rPr lang="ko-KR" altLang="en-US" dirty="0" smtClean="0"/>
              <a:t>이전 </a:t>
            </a:r>
            <a:r>
              <a:rPr lang="ko-KR" altLang="en-US" dirty="0"/>
              <a:t>페이지로 이동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 5. </a:t>
            </a:r>
            <a:r>
              <a:rPr lang="ko-KR" altLang="en-US" dirty="0" smtClean="0"/>
              <a:t>예 보기 버튼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예 보기 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: </a:t>
            </a:r>
            <a:r>
              <a:rPr lang="ko-KR" altLang="en-US" dirty="0"/>
              <a:t>직접쓰기 버튼으로 </a:t>
            </a:r>
            <a:r>
              <a:rPr lang="ko-KR" altLang="en-US" dirty="0" err="1"/>
              <a:t>토글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+ </a:t>
            </a:r>
            <a:r>
              <a:rPr lang="en-US" altLang="ko-KR" dirty="0" smtClean="0"/>
              <a:t> </a:t>
            </a:r>
            <a:r>
              <a:rPr lang="ko-KR" altLang="en-US" dirty="0" smtClean="0"/>
              <a:t>직접 쓰기 </a:t>
            </a:r>
            <a:r>
              <a:rPr lang="ko-KR" altLang="en-US" dirty="0"/>
              <a:t>내용 가려짐 </a:t>
            </a:r>
            <a:r>
              <a:rPr lang="en-US" altLang="ko-KR" dirty="0"/>
              <a:t>+ </a:t>
            </a:r>
            <a:r>
              <a:rPr lang="ko-KR" altLang="en-US" dirty="0"/>
              <a:t>파란 예시 텍스트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직접 쓰기 </a:t>
            </a:r>
            <a:r>
              <a:rPr lang="ko-KR" altLang="en-US" dirty="0"/>
              <a:t>버튼 클릭 시 </a:t>
            </a:r>
            <a:r>
              <a:rPr lang="en-US" altLang="ko-KR" dirty="0"/>
              <a:t>: </a:t>
            </a:r>
            <a:r>
              <a:rPr lang="ko-KR" altLang="en-US" dirty="0" smtClean="0"/>
              <a:t>예 보기 </a:t>
            </a:r>
            <a:r>
              <a:rPr lang="ko-KR" altLang="en-US" dirty="0"/>
              <a:t>버튼으로 </a:t>
            </a:r>
            <a:r>
              <a:rPr lang="ko-KR" altLang="en-US" dirty="0" err="1"/>
              <a:t>토글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  </a:t>
            </a:r>
            <a:r>
              <a:rPr lang="en-US" altLang="ko-KR" dirty="0" smtClean="0"/>
              <a:t> +  </a:t>
            </a:r>
            <a:r>
              <a:rPr lang="ko-KR" altLang="en-US" dirty="0" smtClean="0"/>
              <a:t>직접 쓰기 </a:t>
            </a:r>
            <a:r>
              <a:rPr lang="ko-KR" altLang="en-US" dirty="0"/>
              <a:t>내용 노출 </a:t>
            </a:r>
            <a:r>
              <a:rPr lang="en-US" altLang="ko-KR" dirty="0"/>
              <a:t>+ </a:t>
            </a:r>
            <a:r>
              <a:rPr lang="en-US" altLang="ko-KR" dirty="0" smtClean="0"/>
              <a:t> </a:t>
            </a:r>
            <a:r>
              <a:rPr lang="ko-KR" altLang="en-US" dirty="0" smtClean="0"/>
              <a:t>파란 예시 </a:t>
            </a:r>
            <a:r>
              <a:rPr lang="ko-KR" altLang="en-US" dirty="0"/>
              <a:t>텍스트 </a:t>
            </a:r>
            <a:r>
              <a:rPr lang="ko-KR" altLang="en-US" dirty="0" smtClean="0"/>
              <a:t>사라짐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추가 질문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추가 질문 버튼 클릭 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풀팝업</a:t>
            </a:r>
            <a:r>
              <a:rPr lang="en-US" altLang="ko-KR" dirty="0"/>
              <a:t>(</a:t>
            </a:r>
            <a:r>
              <a:rPr lang="en-US" altLang="ko-KR" dirty="0" smtClean="0"/>
              <a:t>26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0" name="타원 59"/>
          <p:cNvSpPr/>
          <p:nvPr/>
        </p:nvSpPr>
        <p:spPr>
          <a:xfrm>
            <a:off x="4054082" y="4603341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BB907A"/>
                </a:solidFill>
              </a:rPr>
              <a:t>이야기 </a:t>
            </a:r>
            <a:r>
              <a:rPr lang="en-US" altLang="ko-KR" dirty="0" smtClean="0">
                <a:solidFill>
                  <a:srgbClr val="BB907A"/>
                </a:solidFill>
              </a:rPr>
              <a:t>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</a:p>
        </p:txBody>
      </p:sp>
      <p:sp>
        <p:nvSpPr>
          <p:cNvPr id="73" name="타원 72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599927"/>
            <a:ext cx="108000" cy="10800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5ED93236-ECF4-4283-844F-A3FE04B2758F}"/>
              </a:ext>
            </a:extLst>
          </p:cNvPr>
          <p:cNvSpPr txBox="1"/>
          <p:nvPr/>
        </p:nvSpPr>
        <p:spPr>
          <a:xfrm>
            <a:off x="552884" y="1411729"/>
            <a:ext cx="8515698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2500" spc="-150" dirty="0" smtClean="0">
                <a:latin typeface="+mn-ea"/>
              </a:rPr>
              <a:t>만약에 여러분이 </a:t>
            </a:r>
            <a:r>
              <a:rPr lang="ko-KR" altLang="en-US" sz="2500" spc="-150" dirty="0" err="1" smtClean="0">
                <a:latin typeface="+mn-ea"/>
              </a:rPr>
              <a:t>테일러와</a:t>
            </a:r>
            <a:r>
              <a:rPr lang="ko-KR" altLang="en-US" sz="2500" spc="-150" dirty="0" smtClean="0">
                <a:latin typeface="+mn-ea"/>
              </a:rPr>
              <a:t> 같은 상황이라면 친구들이 어떻게 해 주는 것이 좋은가요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57" name="타원 56"/>
          <p:cNvSpPr/>
          <p:nvPr/>
        </p:nvSpPr>
        <p:spPr>
          <a:xfrm>
            <a:off x="239684" y="12828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406505" y="2562064"/>
            <a:ext cx="8651003" cy="1499004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저는 부서진 것을 같이 고쳐 주는 것이 좋습니다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7834936" y="44377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293684" y="24420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6" y="4576149"/>
            <a:ext cx="997200" cy="313585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376" y="5016185"/>
            <a:ext cx="997200" cy="313585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7493865" y="885878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884" y="2638000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696952" y="997066"/>
            <a:ext cx="1406624" cy="357659"/>
            <a:chOff x="7901664" y="1116089"/>
            <a:chExt cx="1406624" cy="357659"/>
          </a:xfrm>
        </p:grpSpPr>
        <p:sp>
          <p:nvSpPr>
            <p:cNvPr id="40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7901664" y="1116089"/>
              <a:ext cx="1406624" cy="357659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25328" y="1164447"/>
              <a:ext cx="336176" cy="268267"/>
            </a:xfrm>
            <a:prstGeom prst="rect">
              <a:avLst/>
            </a:prstGeom>
          </p:spPr>
        </p:pic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E91FA379-0D3F-41A6-B773-0B21635E0F84}"/>
              </a:ext>
            </a:extLst>
          </p:cNvPr>
          <p:cNvGrpSpPr/>
          <p:nvPr/>
        </p:nvGrpSpPr>
        <p:grpSpPr>
          <a:xfrm flipH="1">
            <a:off x="4429002" y="4552572"/>
            <a:ext cx="1775488" cy="320042"/>
            <a:chOff x="4915693" y="4615244"/>
            <a:chExt cx="1775488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xmlns="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xmlns="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xmlns="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476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</a:t>
            </a:r>
            <a:r>
              <a:rPr lang="en-US" altLang="ko-KR" dirty="0"/>
              <a:t>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2 / 3 )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607857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17665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83608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7558825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520019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+mn-ea"/>
              </a:rPr>
              <a:t>여러분도 주인공처럼</a:t>
            </a:r>
            <a:endParaRPr lang="en-US" altLang="ko-KR" sz="2500" spc="-150" dirty="0" smtClean="0">
              <a:latin typeface="+mn-ea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err="1" smtClean="0">
                <a:latin typeface="+mn-ea"/>
              </a:rPr>
              <a:t>공감받고</a:t>
            </a:r>
            <a:r>
              <a:rPr lang="ko-KR" altLang="en-US" sz="2500" spc="-150" dirty="0" smtClean="0">
                <a:latin typeface="+mn-ea"/>
              </a:rPr>
              <a:t> 싶은 적이 있었나요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167080"/>
            <a:ext cx="7931097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있었습니다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용돈을 모아서 산</a:t>
            </a:r>
            <a:endParaRPr lang="en-US" altLang="ko-KR" sz="2500" spc="-150" dirty="0" smtClean="0">
              <a:solidFill>
                <a:srgbClr val="006EE6"/>
              </a:solidFill>
              <a:latin typeface="+mn-ea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+mn-ea"/>
              </a:rPr>
              <a:t>축구공을 잃어 버렸을 때입니다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+mn-ea"/>
              </a:rPr>
              <a:t>. </a:t>
            </a:r>
          </a:p>
        </p:txBody>
      </p:sp>
      <p:grpSp>
        <p:nvGrpSpPr>
          <p:cNvPr id="47" name="그룹 46"/>
          <p:cNvGrpSpPr/>
          <p:nvPr/>
        </p:nvGrpSpPr>
        <p:grpSpPr>
          <a:xfrm>
            <a:off x="8609471" y="894238"/>
            <a:ext cx="304658" cy="261610"/>
            <a:chOff x="4035669" y="3578468"/>
            <a:chExt cx="304658" cy="261610"/>
          </a:xfrm>
        </p:grpSpPr>
        <p:sp>
          <p:nvSpPr>
            <p:cNvPr id="48" name="양쪽 모서리가 둥근 사각형 47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53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( 1 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/ 3 )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27425"/>
              <a:ext cx="7931097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/>
                <a:t> 이야기 속 토끼처럼 말없이 옆에 누군가가</a:t>
              </a:r>
              <a:endParaRPr lang="en-US" altLang="ko-KR" sz="2500" dirty="0" smtClean="0"/>
            </a:p>
            <a:p>
              <a:pPr algn="ctr"/>
              <a:r>
                <a:rPr lang="ko-KR" altLang="en-US" sz="2500" dirty="0" smtClean="0"/>
                <a:t>있어 주어서 위로가 된 적이 있나요</a:t>
              </a:r>
              <a:r>
                <a:rPr lang="en-US" altLang="ko-KR" sz="2500" dirty="0" smtClean="0"/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네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있었습니다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철수와 주혁이가 제 옆에 있어 주었습니다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90439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00247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66190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46" name="양쪽 모서리가 둥근 사각형 4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565437" y="884811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22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탭 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en-US" altLang="ko-KR" dirty="0" smtClean="0"/>
              <a:t>1 / 2 /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smtClean="0"/>
              <a:t>25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27425"/>
              <a:ext cx="7931097" cy="861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2500" dirty="0" smtClean="0"/>
                <a:t> 공감에는 여러 가지 모습이 있습니다</a:t>
              </a:r>
              <a:r>
                <a:rPr lang="en-US" altLang="ko-KR" sz="2500" dirty="0" smtClean="0"/>
                <a:t>.</a:t>
              </a:r>
            </a:p>
            <a:p>
              <a:pPr algn="ctr"/>
              <a:r>
                <a:rPr lang="ko-KR" altLang="en-US" sz="2500" dirty="0" smtClean="0"/>
                <a:t>여러분은 어떤 공감을 받아 보았나요</a:t>
              </a:r>
              <a:r>
                <a:rPr lang="en-US" altLang="ko-KR" sz="2500" dirty="0" smtClean="0"/>
                <a:t>?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시험 성적이 좋지 않아 기분이 안 좋을 때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친구가 큰 목소리로 좋아하는 노래를 불러 보라고 했습니다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99148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08956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74899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46" name="양쪽 모서리가 둥근 사각형 45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593778" y="884550"/>
            <a:ext cx="304658" cy="261610"/>
            <a:chOff x="4035669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226065" y="884811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36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ko-KR" altLang="en-US" dirty="0" smtClean="0"/>
              <a:t> </a:t>
            </a:r>
            <a:r>
              <a:rPr lang="en-US" altLang="ko-KR" dirty="0" smtClean="0"/>
              <a:t>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1004546" y="291838"/>
            <a:ext cx="8170085" cy="491355"/>
          </a:xfrm>
        </p:spPr>
        <p:txBody>
          <a:bodyPr/>
          <a:lstStyle/>
          <a:p>
            <a:r>
              <a:rPr lang="ko-KR" altLang="en-US" spc="-150" dirty="0">
                <a:latin typeface="+mn-ea"/>
              </a:rPr>
              <a:t>내 감정을 다른 사람이 알아주길 바랐던 경험을 이야기해 봅시다</a:t>
            </a:r>
            <a:r>
              <a:rPr lang="en-US" altLang="ko-KR" spc="-150" dirty="0" smtClean="0">
                <a:latin typeface="+mn-ea"/>
              </a:rPr>
              <a:t>.</a:t>
            </a:r>
            <a:endParaRPr lang="ko-KR" altLang="en-US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spc="-150" dirty="0">
              <a:solidFill>
                <a:srgbClr val="00A0FF"/>
              </a:solidFill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/>
              <a:t>공감이 왜 필요한지 생각해 보기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454901" y="706901"/>
            <a:ext cx="29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9353974" y="442604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활동 </a:t>
            </a:r>
            <a:r>
              <a:rPr lang="en-US" altLang="ko-KR" dirty="0" smtClean="0"/>
              <a:t>1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en-US" altLang="ko-KR" dirty="0" smtClean="0"/>
              <a:t>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자기 </a:t>
            </a:r>
            <a:r>
              <a:rPr lang="ko-KR" altLang="en-US" dirty="0"/>
              <a:t>점검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2.   </a:t>
            </a:r>
            <a:r>
              <a:rPr lang="ko-KR" altLang="en-US" dirty="0"/>
              <a:t>직접 </a:t>
            </a:r>
            <a:r>
              <a:rPr lang="en-US" altLang="ko-KR" dirty="0"/>
              <a:t> </a:t>
            </a:r>
            <a:r>
              <a:rPr lang="ko-KR" altLang="en-US" dirty="0"/>
              <a:t>쓰기 메모지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 smtClean="0"/>
              <a:t>파란색 예시 텍스트 노출됨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</a:t>
            </a:r>
            <a:r>
              <a:rPr lang="ko-KR" altLang="en-US" dirty="0" smtClean="0"/>
              <a:t>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</a:t>
            </a:r>
            <a:r>
              <a:rPr lang="ko-KR" altLang="en-US" dirty="0"/>
              <a:t>쓰기 </a:t>
            </a:r>
            <a:r>
              <a:rPr lang="ko-KR" altLang="en-US" dirty="0" smtClean="0"/>
              <a:t>가능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duk_03_05_0001_301</a:t>
            </a:r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12" y="4995980"/>
            <a:ext cx="997200" cy="31358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>
            <a:off x="284005" y="1264201"/>
            <a:ext cx="8789666" cy="3065715"/>
            <a:chOff x="651844" y="1661020"/>
            <a:chExt cx="8455089" cy="3172317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4" name="직선 연결선 33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직선 연결선 43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왼쪽 대괄호 4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왼쪽 대괄호 4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2DA70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자유형 4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195C04"/>
            </a:solidFill>
            <a:ln w="19050">
              <a:solidFill>
                <a:srgbClr val="195C04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427243" y="1425942"/>
            <a:ext cx="833628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200" dirty="0" smtClean="0">
                <a:solidFill>
                  <a:srgbClr val="006EE6"/>
                </a:solidFill>
              </a:rPr>
              <a:t>상을 받았을 때 기뻐서 다른 사람에게 말하고 싶었습니다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200" dirty="0" smtClean="0">
                <a:solidFill>
                  <a:srgbClr val="006EE6"/>
                </a:solidFill>
              </a:rPr>
              <a:t>친구들이 내 마음을 몰라줘서 섭섭한 점이 있었습니다</a:t>
            </a:r>
            <a:r>
              <a:rPr lang="en-US" altLang="ko-KR" sz="2500" spc="-200" dirty="0" smtClean="0">
                <a:solidFill>
                  <a:srgbClr val="006EE6"/>
                </a:solidFill>
              </a:rPr>
              <a:t>.</a:t>
            </a:r>
            <a:r>
              <a:rPr lang="ko-KR" altLang="en-US" sz="2500" spc="-200" dirty="0" smtClean="0">
                <a:solidFill>
                  <a:srgbClr val="006EE6"/>
                </a:solidFill>
              </a:rPr>
              <a:t> </a:t>
            </a:r>
            <a:endParaRPr lang="en-US" altLang="ko-KR" sz="2500" spc="-200" dirty="0">
              <a:solidFill>
                <a:srgbClr val="006EE6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712" y="4584164"/>
            <a:ext cx="997200" cy="313585"/>
          </a:xfrm>
          <a:prstGeom prst="rect">
            <a:avLst/>
          </a:prstGeom>
        </p:spPr>
      </p:pic>
      <p:sp>
        <p:nvSpPr>
          <p:cNvPr id="55" name="타원 54"/>
          <p:cNvSpPr/>
          <p:nvPr/>
        </p:nvSpPr>
        <p:spPr>
          <a:xfrm>
            <a:off x="7800761" y="4454564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5901" y="1134601"/>
            <a:ext cx="29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449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나에게 소중한 것이 무엇인지 떠올리며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소중한 것에 대한 경험 떠올려 보기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1 ]</a:t>
            </a:r>
          </a:p>
          <a:p>
            <a:r>
              <a:rPr lang="ko-KR" altLang="en-US" dirty="0" err="1"/>
              <a:t>이너탭</a:t>
            </a:r>
            <a:r>
              <a:rPr lang="ko-KR" altLang="en-US" dirty="0"/>
              <a:t>  구성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우측 바 및 화살표 클릭 시</a:t>
            </a:r>
            <a:r>
              <a:rPr lang="en-US" altLang="ko-KR" dirty="0"/>
              <a:t>, </a:t>
            </a:r>
            <a:r>
              <a:rPr lang="ko-KR" altLang="en-US" dirty="0"/>
              <a:t>다음 페이지로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 Tip</a:t>
            </a:r>
            <a:r>
              <a:rPr lang="ko-KR" altLang="en-US" dirty="0"/>
              <a:t>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Tip</a:t>
            </a:r>
            <a:r>
              <a:rPr lang="ko-KR" altLang="en-US" dirty="0"/>
              <a:t> 버튼 클릭 시 </a:t>
            </a:r>
            <a:r>
              <a:rPr lang="en-US" altLang="ko-KR" dirty="0"/>
              <a:t>2-1 </a:t>
            </a:r>
            <a:r>
              <a:rPr lang="ko-KR" altLang="en-US" dirty="0"/>
              <a:t>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다시 </a:t>
            </a:r>
            <a:r>
              <a:rPr lang="en-US" altLang="ko-KR" dirty="0"/>
              <a:t>X </a:t>
            </a:r>
            <a:r>
              <a:rPr lang="ko-KR" altLang="en-US" dirty="0"/>
              <a:t>버튼 및</a:t>
            </a:r>
            <a:r>
              <a:rPr lang="en-US" altLang="ko-KR" dirty="0"/>
              <a:t> Tip</a:t>
            </a:r>
            <a:r>
              <a:rPr lang="ko-KR" altLang="en-US" dirty="0"/>
              <a:t> 버튼 클릭 시 사라짐</a:t>
            </a:r>
            <a:r>
              <a:rPr lang="en-US" altLang="ko-KR" dirty="0"/>
              <a:t>,  X </a:t>
            </a:r>
            <a:r>
              <a:rPr lang="ko-KR" altLang="en-US" dirty="0"/>
              <a:t>버튼 제외 영역 드래그 시 위치 조정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말풍선</a:t>
            </a:r>
            <a:r>
              <a:rPr lang="ko-KR" altLang="en-US" dirty="0"/>
              <a:t> 텍스트</a:t>
            </a:r>
            <a:r>
              <a:rPr lang="en-US" altLang="ko-KR" dirty="0"/>
              <a:t>: </a:t>
            </a:r>
            <a:r>
              <a:rPr lang="ko-KR" altLang="en-US" dirty="0"/>
              <a:t>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삽화</a:t>
            </a:r>
            <a:r>
              <a:rPr lang="en-US" altLang="ko-KR" dirty="0"/>
              <a:t> + </a:t>
            </a:r>
            <a:r>
              <a:rPr lang="ko-KR" altLang="en-US" dirty="0"/>
              <a:t>고정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en-US" altLang="ko-KR" dirty="0"/>
              <a:t>+  </a:t>
            </a:r>
            <a:r>
              <a:rPr lang="ko-KR" altLang="en-US" dirty="0"/>
              <a:t>예 보기 버튼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예 보기 버튼 클릭 시 파란색 예시 텍스트 노출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텍스트 클릭 시 예시 답 사라지고 예 보기 버튼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>
          <a:xfrm>
            <a:off x="90166" y="529959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3722286" y="46418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F2A18BB-067D-43D0-86B5-25A39E07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841" y="2963784"/>
            <a:ext cx="1476000" cy="1476000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820603" y="3084615"/>
            <a:ext cx="5931126" cy="1288800"/>
          </a:xfrm>
          <a:prstGeom prst="roundRect">
            <a:avLst>
              <a:gd name="adj" fmla="val 9509"/>
            </a:avLst>
          </a:prstGeom>
          <a:solidFill>
            <a:srgbClr val="FFEEF3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xmlns="" id="{B6FFD3E7-4277-4389-A759-015BE5C6E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02" y="1355528"/>
            <a:ext cx="1476000" cy="1471542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93552" y="3108512"/>
            <a:ext cx="5745715" cy="124649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• </a:t>
            </a:r>
            <a:r>
              <a:rPr lang="ko-KR" altLang="en-US" sz="2500" dirty="0">
                <a:solidFill>
                  <a:srgbClr val="006EE6"/>
                </a:solidFill>
                <a:latin typeface="+mn-ea"/>
              </a:rPr>
              <a:t>아끼는 필통을 잃어버린 적이 있습니다</a:t>
            </a:r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.</a:t>
            </a:r>
          </a:p>
          <a:p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• </a:t>
            </a:r>
            <a:r>
              <a:rPr lang="ko-KR" altLang="en-US" sz="2500" dirty="0">
                <a:solidFill>
                  <a:srgbClr val="006EE6"/>
                </a:solidFill>
                <a:latin typeface="+mn-ea"/>
              </a:rPr>
              <a:t>친구가 미술 작품을 망친 적이 있습니다</a:t>
            </a:r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.</a:t>
            </a:r>
          </a:p>
          <a:p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• </a:t>
            </a:r>
            <a:r>
              <a:rPr lang="ko-KR" altLang="en-US" sz="2500" dirty="0">
                <a:solidFill>
                  <a:srgbClr val="006EE6"/>
                </a:solidFill>
                <a:latin typeface="+mn-ea"/>
              </a:rPr>
              <a:t>동생이 장난감을 망가뜨린 적이 있습니다</a:t>
            </a:r>
            <a:r>
              <a:rPr lang="en-US" altLang="ko-KR" sz="2500" dirty="0">
                <a:solidFill>
                  <a:srgbClr val="006EE6"/>
                </a:solidFill>
                <a:latin typeface="+mn-ea"/>
              </a:rPr>
              <a:t>.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366131" y="3572837"/>
            <a:ext cx="840067" cy="305950"/>
          </a:xfrm>
          <a:prstGeom prst="rect">
            <a:avLst/>
          </a:prstGeom>
        </p:spPr>
      </p:pic>
      <p:sp>
        <p:nvSpPr>
          <p:cNvPr id="25" name="이등변 삼각형 24"/>
          <p:cNvSpPr/>
          <p:nvPr/>
        </p:nvSpPr>
        <p:spPr>
          <a:xfrm rot="16200000" flipV="1">
            <a:off x="6766437" y="3673944"/>
            <a:ext cx="148309" cy="139081"/>
          </a:xfrm>
          <a:prstGeom prst="triangle">
            <a:avLst/>
          </a:prstGeom>
          <a:solidFill>
            <a:srgbClr val="FFC2C7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61924" y="1479826"/>
            <a:ext cx="6108687" cy="1286963"/>
            <a:chOff x="2665223" y="1380115"/>
            <a:chExt cx="6108687" cy="1286963"/>
          </a:xfrm>
        </p:grpSpPr>
        <p:sp>
          <p:nvSpPr>
            <p:cNvPr id="52" name="이등변 삼각형 51"/>
            <p:cNvSpPr/>
            <p:nvPr/>
          </p:nvSpPr>
          <p:spPr>
            <a:xfrm rot="5400000" flipV="1">
              <a:off x="2659275" y="1947558"/>
              <a:ext cx="163975" cy="152079"/>
            </a:xfrm>
            <a:prstGeom prst="triangle">
              <a:avLst/>
            </a:prstGeom>
            <a:solidFill>
              <a:srgbClr val="D7DEA3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41110" y="1380115"/>
              <a:ext cx="5932800" cy="1286963"/>
            </a:xfrm>
            <a:prstGeom prst="roundRect">
              <a:avLst>
                <a:gd name="adj" fmla="val 9509"/>
              </a:avLst>
            </a:prstGeom>
            <a:solidFill>
              <a:srgbClr val="F5F7E5"/>
            </a:solidFill>
            <a:ln w="28575">
              <a:solidFill>
                <a:srgbClr val="D7DEA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</a:rPr>
                <a:t>소중한 것이 망가지거나 소중한 </a:t>
              </a:r>
              <a:r>
                <a:rPr lang="ko-KR" altLang="en-US" sz="2500" dirty="0" smtClean="0">
                  <a:solidFill>
                    <a:schemeClr val="tx1"/>
                  </a:solidFill>
                </a:rPr>
                <a:t>것을</a:t>
              </a:r>
              <a:endParaRPr lang="en-US" altLang="ko-KR" sz="25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2500" dirty="0" smtClean="0">
                  <a:solidFill>
                    <a:schemeClr val="tx1"/>
                  </a:solidFill>
                </a:rPr>
                <a:t>잃어버린 </a:t>
              </a:r>
              <a:r>
                <a:rPr lang="ko-KR" altLang="en-US" sz="2500" dirty="0">
                  <a:solidFill>
                    <a:schemeClr val="tx1"/>
                  </a:solidFill>
                </a:rPr>
                <a:t>경험이 있나요</a:t>
              </a:r>
              <a:r>
                <a:rPr lang="en-US" altLang="ko-KR" sz="2500" dirty="0">
                  <a:solidFill>
                    <a:schemeClr val="tx1"/>
                  </a:solidFill>
                </a:rPr>
                <a:t>?</a:t>
              </a:r>
              <a:endParaRPr lang="ko-KR" altLang="en-US" sz="25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8305641" y="30826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65921" y="143238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3" name="Picture 2">
            <a:extLst>
              <a:ext uri="{FF2B5EF4-FFF2-40B4-BE49-F238E27FC236}">
                <a16:creationId xmlns:a16="http://schemas.microsoft.com/office/drawing/2014/main" xmlns="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021" y="907158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타원 33"/>
          <p:cNvSpPr/>
          <p:nvPr/>
        </p:nvSpPr>
        <p:spPr>
          <a:xfrm>
            <a:off x="8615067" y="9071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4325968" y="5169855"/>
            <a:ext cx="662345" cy="25487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5041558" y="5111946"/>
            <a:ext cx="4104324" cy="1476931"/>
            <a:chOff x="6365476" y="2279387"/>
            <a:chExt cx="4104324" cy="1476931"/>
          </a:xfrm>
        </p:grpSpPr>
        <p:grpSp>
          <p:nvGrpSpPr>
            <p:cNvPr id="42" name="그룹 41"/>
            <p:cNvGrpSpPr/>
            <p:nvPr/>
          </p:nvGrpSpPr>
          <p:grpSpPr>
            <a:xfrm>
              <a:off x="6365476" y="2279387"/>
              <a:ext cx="4104324" cy="1476931"/>
              <a:chOff x="9101268" y="2823846"/>
              <a:chExt cx="3801747" cy="1476931"/>
            </a:xfrm>
          </p:grpSpPr>
          <p:grpSp>
            <p:nvGrpSpPr>
              <p:cNvPr id="51" name="그룹 50"/>
              <p:cNvGrpSpPr/>
              <p:nvPr/>
            </p:nvGrpSpPr>
            <p:grpSpPr>
              <a:xfrm>
                <a:off x="9101268" y="2868398"/>
                <a:ext cx="3801746" cy="1432379"/>
                <a:chOff x="4964908" y="6091378"/>
                <a:chExt cx="3801746" cy="1432379"/>
              </a:xfrm>
            </p:grpSpPr>
            <p:pic>
              <p:nvPicPr>
                <p:cNvPr id="62" name="그림 6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63" name="TextBox 62"/>
                <p:cNvSpPr txBox="1"/>
                <p:nvPr/>
              </p:nvSpPr>
              <p:spPr>
                <a:xfrm>
                  <a:off x="4964908" y="6191113"/>
                  <a:ext cx="3801746" cy="1332644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어떤 사건이 일어난 뒤에는 그 사건에 대한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감정이 생겨납니다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감정은 어떤 일에 대해 일어나는 마음이나 느끼는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기분입니다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en-US" altLang="ko-KR" sz="16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60" name="TextBox 59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6" name="직선 연결선 45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xmlns="" id="{7AA98EB0-F051-4112-BB37-3D153EBAD954}"/>
              </a:ext>
            </a:extLst>
          </p:cNvPr>
          <p:cNvGrpSpPr/>
          <p:nvPr/>
        </p:nvGrpSpPr>
        <p:grpSpPr>
          <a:xfrm>
            <a:off x="3955932" y="4624925"/>
            <a:ext cx="1402415" cy="320042"/>
            <a:chOff x="4915693" y="4615244"/>
            <a:chExt cx="1402415" cy="32004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xmlns="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xmlns="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xmlns="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xmlns="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9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 / 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>
                <a:latin typeface="+mn-ea"/>
              </a:rPr>
              <a:t>다른 사람이 내 감정을 알아줬을 때 좋았던 점을 이야기해 봅시다</a:t>
            </a:r>
            <a:r>
              <a:rPr lang="en-US" altLang="ko-KR" spc="-150" dirty="0" smtClean="0">
                <a:latin typeface="+mn-ea"/>
              </a:rPr>
              <a:t>.</a:t>
            </a:r>
            <a:endParaRPr lang="ko-KR" altLang="en-US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spc="-150" dirty="0">
              <a:solidFill>
                <a:srgbClr val="00A0FF"/>
              </a:solidFill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ko-KR" altLang="en-US" dirty="0"/>
              <a:t>공감이 왜 필요한지 생각해 보기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>
          <a:xfrm>
            <a:off x="9353974" y="442604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탭 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 </a:t>
            </a:r>
            <a:r>
              <a:rPr lang="en-US" altLang="ko-KR" dirty="0" smtClean="0"/>
              <a:t>(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en-US" altLang="ko-KR" dirty="0"/>
              <a:t>/ </a:t>
            </a: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 / </a:t>
            </a:r>
            <a:r>
              <a:rPr lang="ko-KR" altLang="en-US" dirty="0" smtClean="0"/>
              <a:t>자기 </a:t>
            </a:r>
            <a:r>
              <a:rPr lang="ko-KR" altLang="en-US" dirty="0"/>
              <a:t>점검 </a:t>
            </a:r>
            <a:r>
              <a:rPr lang="en-US" altLang="ko-KR" dirty="0"/>
              <a:t>) </a:t>
            </a:r>
          </a:p>
          <a:p>
            <a:pPr marL="0" indent="0">
              <a:buNone/>
            </a:pPr>
            <a:r>
              <a:rPr lang="en-US" altLang="ko-KR" dirty="0"/>
              <a:t>2.   </a:t>
            </a:r>
            <a:r>
              <a:rPr lang="ko-KR" altLang="en-US" dirty="0"/>
              <a:t>직접 </a:t>
            </a:r>
            <a:r>
              <a:rPr lang="en-US" altLang="ko-KR" dirty="0"/>
              <a:t> </a:t>
            </a:r>
            <a:r>
              <a:rPr lang="ko-KR" altLang="en-US" dirty="0"/>
              <a:t>쓰기 메모지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노출됨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사라짐 </a:t>
            </a:r>
            <a:r>
              <a:rPr lang="en-US" altLang="ko-KR" dirty="0"/>
              <a:t>+ </a:t>
            </a:r>
            <a:r>
              <a:rPr lang="ko-KR" altLang="en-US" dirty="0"/>
              <a:t>직접 쓰기 가능 </a:t>
            </a:r>
            <a:r>
              <a:rPr lang="en-US" altLang="ko-KR" dirty="0"/>
              <a:t>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 smtClean="0"/>
              <a:t>. 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duk_03_05_0001_301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353519" y="1196054"/>
            <a:ext cx="8455089" cy="3172317"/>
            <a:chOff x="651844" y="1661020"/>
            <a:chExt cx="8455089" cy="3172317"/>
          </a:xfrm>
        </p:grpSpPr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3" name="직선 연결선 3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왼쪽 대괄호 4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왼쪽 대괄호 45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왼쪽 대괄호 46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자유형 47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53" y="4891009"/>
            <a:ext cx="997200" cy="313585"/>
          </a:xfrm>
          <a:prstGeom prst="rect">
            <a:avLst/>
          </a:prstGeom>
        </p:spPr>
      </p:pic>
      <p:sp>
        <p:nvSpPr>
          <p:cNvPr id="54" name="TextBox 53"/>
          <p:cNvSpPr txBox="1"/>
          <p:nvPr/>
        </p:nvSpPr>
        <p:spPr>
          <a:xfrm>
            <a:off x="511675" y="1424085"/>
            <a:ext cx="8104035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그림 그리기 대회에서 상을 받았을 때 친구가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함께 기뻐해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줘서 좋았습니다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상을 받은 걸 다른 사람에게 말하고 싶었는데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먼저 축하해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주고 함께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기뻐해 줬기 때문입니다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466266"/>
            <a:ext cx="997200" cy="31358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7723998" y="4442017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493146" y="727812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00665" y="1424085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449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배운 내용을 되돌아보며 자기 점검을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/ </a:t>
            </a:r>
            <a:r>
              <a:rPr lang="ko-KR" altLang="en-US" dirty="0">
                <a:solidFill>
                  <a:srgbClr val="FF6600"/>
                </a:solidFill>
              </a:rPr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공감이 왜 필요한지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duk_03_05_0001_301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 smtClean="0"/>
              <a:t>자기 점검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탭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 </a:t>
            </a:r>
            <a:r>
              <a:rPr lang="en-US" altLang="ko-KR" dirty="0" smtClean="0"/>
              <a:t>)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</a:t>
            </a:r>
            <a:r>
              <a:rPr lang="ko-KR" altLang="en-US" dirty="0" smtClean="0"/>
              <a:t>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얼굴 </a:t>
            </a:r>
            <a:r>
              <a:rPr lang="ko-KR" altLang="en-US" dirty="0"/>
              <a:t>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범례 </a:t>
            </a:r>
            <a:r>
              <a:rPr lang="en-US" altLang="ko-KR" dirty="0" smtClean="0"/>
              <a:t>: 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핵심정리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ko-KR" altLang="en-US" dirty="0" err="1"/>
              <a:t>풀팝업</a:t>
            </a:r>
            <a:r>
              <a:rPr lang="en-US" altLang="ko-KR" dirty="0" smtClean="0"/>
              <a:t>(32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571" y="4195630"/>
            <a:ext cx="840823" cy="760196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8187557" y="4286329"/>
            <a:ext cx="29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8" y="4545529"/>
            <a:ext cx="3053074" cy="33775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AD6F64CF-85DE-4B0F-A731-BAEB0B50DFB0}"/>
              </a:ext>
            </a:extLst>
          </p:cNvPr>
          <p:cNvGrpSpPr/>
          <p:nvPr/>
        </p:nvGrpSpPr>
        <p:grpSpPr>
          <a:xfrm>
            <a:off x="7786139" y="1088027"/>
            <a:ext cx="1271141" cy="295710"/>
            <a:chOff x="5349044" y="2178458"/>
            <a:chExt cx="1125268" cy="223294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xmlns="" id="{2090529F-F384-4AD5-9246-BA4D553262BF}"/>
                </a:ext>
              </a:extLst>
            </p:cNvPr>
            <p:cNvSpPr/>
            <p:nvPr/>
          </p:nvSpPr>
          <p:spPr>
            <a:xfrm>
              <a:off x="5349044" y="217845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xmlns="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218428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445091" y="1503786"/>
            <a:ext cx="8604181" cy="682626"/>
            <a:chOff x="296416" y="1865240"/>
            <a:chExt cx="8604181" cy="68262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공감이 어떤 뜻인지 알고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49" name="그룹 48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57" name="그룹 56"/>
          <p:cNvGrpSpPr/>
          <p:nvPr/>
        </p:nvGrpSpPr>
        <p:grpSpPr>
          <a:xfrm>
            <a:off x="445090" y="2441709"/>
            <a:ext cx="8604181" cy="915897"/>
            <a:chOff x="296416" y="1865239"/>
            <a:chExt cx="8604181" cy="915897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296416" y="1865239"/>
              <a:ext cx="8604181" cy="915897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6854132" y="2063073"/>
              <a:ext cx="583983" cy="581368"/>
              <a:chOff x="6545486" y="2072059"/>
              <a:chExt cx="583983" cy="581368"/>
            </a:xfrm>
          </p:grpSpPr>
          <p:sp>
            <p:nvSpPr>
              <p:cNvPr id="67" name="모서리가 둥근 직사각형 66"/>
              <p:cNvSpPr/>
              <p:nvPr/>
            </p:nvSpPr>
            <p:spPr>
              <a:xfrm>
                <a:off x="6545486" y="2072059"/>
                <a:ext cx="583983" cy="581368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8" name="그림 67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090839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61" name="그룹 60"/>
            <p:cNvGrpSpPr/>
            <p:nvPr/>
          </p:nvGrpSpPr>
          <p:grpSpPr>
            <a:xfrm>
              <a:off x="7536335" y="2057823"/>
              <a:ext cx="583983" cy="586617"/>
              <a:chOff x="7536335" y="2057823"/>
              <a:chExt cx="583983" cy="586617"/>
            </a:xfrm>
          </p:grpSpPr>
          <p:sp>
            <p:nvSpPr>
              <p:cNvPr id="65" name="모서리가 둥근 직사각형 64"/>
              <p:cNvSpPr/>
              <p:nvPr/>
            </p:nvSpPr>
            <p:spPr>
              <a:xfrm>
                <a:off x="7536335" y="20578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6" name="그림 65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07715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62" name="그룹 61"/>
            <p:cNvGrpSpPr/>
            <p:nvPr/>
          </p:nvGrpSpPr>
          <p:grpSpPr>
            <a:xfrm>
              <a:off x="8218538" y="2028051"/>
              <a:ext cx="595051" cy="624338"/>
              <a:chOff x="8218538" y="2028051"/>
              <a:chExt cx="595051" cy="624338"/>
            </a:xfrm>
          </p:grpSpPr>
          <p:sp>
            <p:nvSpPr>
              <p:cNvPr id="63" name="모서리가 둥근 직사각형 62"/>
              <p:cNvSpPr/>
              <p:nvPr/>
            </p:nvSpPr>
            <p:spPr>
              <a:xfrm>
                <a:off x="8218538" y="20624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64" name="그림 6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202805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69" name="그룹 68"/>
          <p:cNvGrpSpPr/>
          <p:nvPr/>
        </p:nvGrpSpPr>
        <p:grpSpPr>
          <a:xfrm>
            <a:off x="445089" y="3556425"/>
            <a:ext cx="8604181" cy="682626"/>
            <a:chOff x="296416" y="1865240"/>
            <a:chExt cx="8604181" cy="68262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공감이 왜 필요한지 이해했나요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73" name="그룹 72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74" name="그룹 73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81" name="타원 8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224974" y="44552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54668" y="2495833"/>
            <a:ext cx="60274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적절하게 공감해 주려면 무엇을 살펴야 할지 알게 됐나요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406988" y="12541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562818" y="562341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91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공감이 왜 필요한지 생각해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duk_03_05_0001_301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</a:t>
            </a:r>
            <a:r>
              <a:rPr lang="ko-KR" altLang="en-US" dirty="0"/>
              <a:t>정리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제목 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정답 텍스트 </a:t>
            </a:r>
            <a:r>
              <a:rPr lang="ko-KR" altLang="en-US" dirty="0" smtClean="0"/>
              <a:t>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정답 텍스트 </a:t>
            </a:r>
            <a:r>
              <a:rPr lang="ko-KR" altLang="en-US" dirty="0" smtClean="0"/>
              <a:t>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정답 </a:t>
            </a:r>
            <a:r>
              <a:rPr lang="ko-KR" altLang="en-US" dirty="0"/>
              <a:t>확인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회색 텍스트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? </a:t>
            </a:r>
            <a:r>
              <a:rPr lang="ko-KR" altLang="en-US" dirty="0" smtClean="0"/>
              <a:t>버튼 클릭 </a:t>
            </a:r>
            <a:r>
              <a:rPr lang="ko-KR" altLang="en-US" dirty="0"/>
              <a:t>시 해당 정답 텍스트 노출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 smtClean="0"/>
              <a:t>정답 텍스트 </a:t>
            </a:r>
            <a:r>
              <a:rPr lang="ko-KR" altLang="en-US" dirty="0" err="1"/>
              <a:t>재클릭</a:t>
            </a:r>
            <a:r>
              <a:rPr lang="ko-KR" altLang="en-US" dirty="0"/>
              <a:t>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? </a:t>
            </a:r>
            <a:r>
              <a:rPr lang="ko-KR" altLang="en-US" dirty="0"/>
              <a:t>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en-US" altLang="ko-KR" dirty="0"/>
              <a:t>X</a:t>
            </a:r>
            <a:r>
              <a:rPr lang="ko-KR" altLang="en-US" dirty="0"/>
              <a:t>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이전의 </a:t>
            </a:r>
            <a:r>
              <a:rPr lang="en-US" altLang="ko-KR" dirty="0" smtClean="0"/>
              <a:t>31</a:t>
            </a:r>
            <a:r>
              <a:rPr lang="ko-KR" altLang="en-US" dirty="0" smtClean="0"/>
              <a:t>번 </a:t>
            </a:r>
            <a:r>
              <a:rPr lang="ko-KR" altLang="en-US" dirty="0" smtClean="0">
                <a:solidFill>
                  <a:schemeClr val="tx1"/>
                </a:solidFill>
              </a:rPr>
              <a:t>슬라이드로 </a:t>
            </a:r>
            <a:r>
              <a:rPr lang="ko-KR" altLang="en-US" dirty="0"/>
              <a:t>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-8092" y="227200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196453" y="1026707"/>
              <a:ext cx="29610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공감이 필요한 까닭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2959796" y="11364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12251" y="16788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3017" y="1743467"/>
            <a:ext cx="817456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500" dirty="0" smtClean="0"/>
              <a:t>            은 다른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사람의 감정을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같이 느끼는</a:t>
            </a:r>
            <a:r>
              <a:rPr lang="en-US" altLang="ko-KR" sz="2500" dirty="0"/>
              <a:t> </a:t>
            </a:r>
            <a:r>
              <a:rPr lang="ko-KR" altLang="en-US" sz="2500" dirty="0" smtClean="0"/>
              <a:t>것으로</a:t>
            </a:r>
            <a:r>
              <a:rPr lang="en-US" altLang="ko-KR" sz="2500" dirty="0" smtClean="0"/>
              <a:t>,</a:t>
            </a:r>
          </a:p>
          <a:p>
            <a:pPr algn="just"/>
            <a:r>
              <a:rPr lang="ko-KR" altLang="en-US" sz="2500" spc="-150" dirty="0" smtClean="0">
                <a:latin typeface="+mn-ea"/>
              </a:rPr>
              <a:t>말과 행동 등 </a:t>
            </a:r>
            <a:r>
              <a:rPr lang="ko-KR" altLang="en-US" sz="2500" spc="-150" dirty="0">
                <a:latin typeface="+mn-ea"/>
              </a:rPr>
              <a:t>여러 모습이 </a:t>
            </a:r>
            <a:r>
              <a:rPr lang="ko-KR" altLang="en-US" sz="2500" spc="-150" dirty="0" smtClean="0">
                <a:latin typeface="+mn-ea"/>
              </a:rPr>
              <a:t>있습니다</a:t>
            </a:r>
            <a:r>
              <a:rPr lang="en-US" altLang="ko-KR" sz="2500" spc="-150" dirty="0" smtClean="0">
                <a:latin typeface="+mn-ea"/>
              </a:rPr>
              <a:t>.</a:t>
            </a:r>
          </a:p>
          <a:p>
            <a:pPr algn="just"/>
            <a:endParaRPr lang="en-US" altLang="ko-KR" sz="2500" spc="-150" dirty="0">
              <a:latin typeface="+mn-ea"/>
            </a:endParaRPr>
          </a:p>
          <a:p>
            <a:pPr algn="just"/>
            <a:r>
              <a:rPr lang="ko-KR" altLang="en-US" sz="2500" dirty="0"/>
              <a:t>어떠한 사건으로 일어난 감정은</a:t>
            </a:r>
            <a:r>
              <a:rPr lang="en-US" altLang="ko-KR" sz="2500" dirty="0"/>
              <a:t> </a:t>
            </a:r>
            <a:r>
              <a:rPr lang="ko-KR" altLang="en-US" sz="2500" dirty="0"/>
              <a:t>혼자서 극복할 수 </a:t>
            </a:r>
            <a:r>
              <a:rPr lang="ko-KR" altLang="en-US" sz="2500" dirty="0" smtClean="0"/>
              <a:t>있지만</a:t>
            </a:r>
            <a:endParaRPr lang="en-US" altLang="ko-KR" sz="2500" dirty="0" smtClean="0"/>
          </a:p>
          <a:p>
            <a:pPr algn="just"/>
            <a:r>
              <a:rPr lang="ko-KR" altLang="en-US" sz="2500" dirty="0" smtClean="0"/>
              <a:t>다른 </a:t>
            </a:r>
            <a:r>
              <a:rPr lang="ko-KR" altLang="en-US" sz="2500" dirty="0"/>
              <a:t>사람의             이 필요할 수 </a:t>
            </a:r>
            <a:r>
              <a:rPr lang="ko-KR" altLang="en-US" sz="2500" dirty="0" smtClean="0"/>
              <a:t>있습니다</a:t>
            </a:r>
            <a:r>
              <a:rPr lang="en-US" altLang="ko-KR" sz="2500" dirty="0" smtClean="0"/>
              <a:t>.</a:t>
            </a:r>
          </a:p>
          <a:p>
            <a:pPr algn="just"/>
            <a:endParaRPr lang="en-US" altLang="ko-KR" sz="2500" dirty="0"/>
          </a:p>
          <a:p>
            <a:pPr algn="just"/>
            <a:r>
              <a:rPr lang="ko-KR" altLang="en-US" sz="2500" dirty="0" smtClean="0"/>
              <a:t>공감 받고 </a:t>
            </a:r>
            <a:r>
              <a:rPr lang="ko-KR" altLang="en-US" sz="2500" dirty="0"/>
              <a:t>싶은</a:t>
            </a:r>
            <a:r>
              <a:rPr lang="en-US" altLang="ko-KR" sz="2500" dirty="0"/>
              <a:t> </a:t>
            </a:r>
            <a:r>
              <a:rPr lang="ko-KR" altLang="en-US" sz="2500" dirty="0"/>
              <a:t>사람의             에</a:t>
            </a:r>
            <a:r>
              <a:rPr lang="en-US" altLang="ko-KR" sz="2500" dirty="0"/>
              <a:t> </a:t>
            </a:r>
            <a:r>
              <a:rPr lang="ko-KR" altLang="en-US" sz="2500" dirty="0"/>
              <a:t>집중해 </a:t>
            </a:r>
            <a:r>
              <a:rPr lang="ko-KR" altLang="en-US" sz="2500" dirty="0" smtClean="0"/>
              <a:t>공감해줘야 합니다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973004" y="1702650"/>
            <a:ext cx="828669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공감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93208" y="1767743"/>
            <a:ext cx="388259" cy="335073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651386" y="15429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3847817" y="4035587"/>
            <a:ext cx="828669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감정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46703" y="4099295"/>
            <a:ext cx="388259" cy="335073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51" y="1894374"/>
            <a:ext cx="108000" cy="10800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96" y="3028673"/>
            <a:ext cx="108000" cy="108000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xmlns="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45" y="4208052"/>
            <a:ext cx="108000" cy="108000"/>
          </a:xfrm>
          <a:prstGeom prst="rect">
            <a:avLst/>
          </a:prstGeom>
        </p:spPr>
      </p:pic>
      <p:sp>
        <p:nvSpPr>
          <p:cNvPr id="61" name="사각형: 둥근 모서리 9">
            <a:extLst>
              <a:ext uri="{FF2B5EF4-FFF2-40B4-BE49-F238E27FC236}">
                <a16:creationId xmlns:a16="http://schemas.microsoft.com/office/drawing/2014/main" xmlns="" id="{AD7D0D31-466F-4E3C-8216-F5B16DEF6BFB}"/>
              </a:ext>
            </a:extLst>
          </p:cNvPr>
          <p:cNvSpPr/>
          <p:nvPr/>
        </p:nvSpPr>
        <p:spPr>
          <a:xfrm>
            <a:off x="2631851" y="3293761"/>
            <a:ext cx="828669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도움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62" name="그림 61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30737" y="3357469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82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텍스트 개체 틀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나에게 소중한 것이 무엇인지 떠올리며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소중한 것에 대한 경험 떠올려 보기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 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이너탭</a:t>
            </a:r>
            <a:r>
              <a:rPr lang="ko-KR" altLang="en-US" dirty="0"/>
              <a:t>  구성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en-US" altLang="ko-KR" dirty="0" smtClean="0"/>
              <a:t> </a:t>
            </a:r>
            <a:r>
              <a:rPr lang="ko-KR" altLang="en-US" dirty="0" smtClean="0"/>
              <a:t>좌측 </a:t>
            </a:r>
            <a:r>
              <a:rPr lang="ko-KR" altLang="en-US" dirty="0"/>
              <a:t>바 및 화살표 클릭 시</a:t>
            </a:r>
            <a:r>
              <a:rPr lang="en-US" altLang="ko-KR" dirty="0"/>
              <a:t>, </a:t>
            </a:r>
            <a:r>
              <a:rPr lang="ko-KR" altLang="en-US" dirty="0"/>
              <a:t>이전 페이지로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삽화 </a:t>
            </a:r>
            <a:r>
              <a:rPr lang="en-US" altLang="ko-KR" dirty="0"/>
              <a:t>+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말풍선</a:t>
            </a:r>
            <a:r>
              <a:rPr lang="ko-KR" altLang="en-US" dirty="0"/>
              <a:t> 텍스트</a:t>
            </a:r>
            <a:r>
              <a:rPr lang="en-US" altLang="ko-KR" dirty="0"/>
              <a:t>: </a:t>
            </a:r>
            <a:r>
              <a:rPr lang="ko-KR" altLang="en-US" dirty="0"/>
              <a:t>고정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 </a:t>
            </a:r>
            <a:r>
              <a:rPr lang="en-US" altLang="ko-KR" dirty="0"/>
              <a:t>+ </a:t>
            </a:r>
            <a:r>
              <a:rPr lang="ko-KR" altLang="en-US" dirty="0"/>
              <a:t>고정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en-US" altLang="ko-KR" dirty="0"/>
              <a:t>+  </a:t>
            </a:r>
            <a:r>
              <a:rPr lang="ko-KR" altLang="en-US" dirty="0"/>
              <a:t>예 보기 버튼</a:t>
            </a:r>
            <a:r>
              <a:rPr lang="en-US" altLang="ko-KR" dirty="0"/>
              <a:t>  </a:t>
            </a:r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/>
              <a:t>예 보기 버튼 클릭 시 파란색 예시 텍스트 노출</a:t>
            </a:r>
            <a:r>
              <a:rPr lang="en-US" altLang="ko-KR" dirty="0"/>
              <a:t> 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텍스트 클릭 시 예시 답 사라지고 예 보기 버튼 노출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>
          <a:xfrm>
            <a:off x="90166" y="529959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xmlns="" id="{EF2A18BB-067D-43D0-86B5-25A39E07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35" y="2966638"/>
            <a:ext cx="1476000" cy="1476000"/>
          </a:xfrm>
          <a:prstGeom prst="rect">
            <a:avLst/>
          </a:prstGeom>
        </p:spPr>
      </p:pic>
      <p:sp>
        <p:nvSpPr>
          <p:cNvPr id="48" name="모서리가 둥근 직사각형 47"/>
          <p:cNvSpPr/>
          <p:nvPr/>
        </p:nvSpPr>
        <p:spPr>
          <a:xfrm>
            <a:off x="837297" y="3087470"/>
            <a:ext cx="5931126" cy="1281899"/>
          </a:xfrm>
          <a:prstGeom prst="roundRect">
            <a:avLst>
              <a:gd name="adj" fmla="val 9509"/>
            </a:avLst>
          </a:prstGeom>
          <a:solidFill>
            <a:srgbClr val="FFEEF3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3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492533" y="3303727"/>
            <a:ext cx="262065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• </a:t>
            </a:r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화가 났습니다</a:t>
            </a:r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.</a:t>
            </a:r>
          </a:p>
          <a:p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• </a:t>
            </a:r>
            <a:r>
              <a:rPr lang="ko-KR" altLang="en-US" sz="2500" dirty="0" smtClean="0">
                <a:solidFill>
                  <a:srgbClr val="006EE6"/>
                </a:solidFill>
                <a:latin typeface="+mn-ea"/>
              </a:rPr>
              <a:t>속상했습니다</a:t>
            </a:r>
            <a:r>
              <a:rPr lang="en-US" altLang="ko-KR" sz="250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dirty="0">
              <a:solidFill>
                <a:srgbClr val="006EE6"/>
              </a:solidFill>
              <a:latin typeface="+mn-ea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82825" y="3575691"/>
            <a:ext cx="840067" cy="305950"/>
          </a:xfrm>
          <a:prstGeom prst="rect">
            <a:avLst/>
          </a:prstGeom>
        </p:spPr>
      </p:pic>
      <p:sp>
        <p:nvSpPr>
          <p:cNvPr id="25" name="이등변 삼각형 24"/>
          <p:cNvSpPr/>
          <p:nvPr/>
        </p:nvSpPr>
        <p:spPr>
          <a:xfrm rot="16200000" flipV="1">
            <a:off x="6783131" y="3676798"/>
            <a:ext cx="148309" cy="139081"/>
          </a:xfrm>
          <a:prstGeom prst="triangle">
            <a:avLst/>
          </a:prstGeom>
          <a:solidFill>
            <a:srgbClr val="FFC2C7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478618" y="1482680"/>
            <a:ext cx="6102917" cy="1286963"/>
            <a:chOff x="2665223" y="1380115"/>
            <a:chExt cx="6102917" cy="1286963"/>
          </a:xfrm>
          <a:solidFill>
            <a:srgbClr val="F6EFFB"/>
          </a:solidFill>
        </p:grpSpPr>
        <p:sp>
          <p:nvSpPr>
            <p:cNvPr id="52" name="이등변 삼각형 51"/>
            <p:cNvSpPr/>
            <p:nvPr/>
          </p:nvSpPr>
          <p:spPr>
            <a:xfrm rot="5400000" flipV="1">
              <a:off x="2659275" y="1947558"/>
              <a:ext cx="163975" cy="152079"/>
            </a:xfrm>
            <a:prstGeom prst="triangle">
              <a:avLst/>
            </a:prstGeom>
            <a:solidFill>
              <a:srgbClr val="CABFE0"/>
            </a:solidFill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  <p:sp>
          <p:nvSpPr>
            <p:cNvPr id="26" name="모서리가 둥근 직사각형 25"/>
            <p:cNvSpPr/>
            <p:nvPr/>
          </p:nvSpPr>
          <p:spPr>
            <a:xfrm>
              <a:off x="2841111" y="1380115"/>
              <a:ext cx="5927029" cy="1286963"/>
            </a:xfrm>
            <a:prstGeom prst="roundRect">
              <a:avLst>
                <a:gd name="adj" fmla="val 9509"/>
              </a:avLst>
            </a:prstGeom>
            <a:grpFill/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dirty="0">
                  <a:solidFill>
                    <a:schemeClr val="tx1"/>
                  </a:solidFill>
                  <a:latin typeface="+mn-ea"/>
                </a:rPr>
                <a:t>그때 어떤 마음이 들었나요</a:t>
              </a:r>
              <a:r>
                <a:rPr lang="en-US" altLang="ko-KR" sz="2500" dirty="0">
                  <a:solidFill>
                    <a:schemeClr val="tx1"/>
                  </a:solidFill>
                  <a:latin typeface="+mn-ea"/>
                </a:rPr>
                <a:t>?</a:t>
              </a:r>
              <a:endParaRPr lang="ko-KR" altLang="en-US" sz="25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타원 43"/>
          <p:cNvSpPr/>
          <p:nvPr/>
        </p:nvSpPr>
        <p:spPr>
          <a:xfrm>
            <a:off x="8322335" y="30855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782615" y="1435243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22286" y="46418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7AA98EB0-F051-4112-BB37-3D153EBAD954}"/>
              </a:ext>
            </a:extLst>
          </p:cNvPr>
          <p:cNvGrpSpPr/>
          <p:nvPr/>
        </p:nvGrpSpPr>
        <p:grpSpPr>
          <a:xfrm>
            <a:off x="3955932" y="4624925"/>
            <a:ext cx="1402415" cy="320042"/>
            <a:chOff x="4915693" y="4615244"/>
            <a:chExt cx="1402415" cy="320042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xmlns="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3" name="그림 32">
            <a:extLst>
              <a:ext uri="{FF2B5EF4-FFF2-40B4-BE49-F238E27FC236}">
                <a16:creationId xmlns:a16="http://schemas.microsoft.com/office/drawing/2014/main" xmlns="" id="{8E38F22B-8879-48EA-946D-89548F76FF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97" y="1358382"/>
            <a:ext cx="1476000" cy="14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5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duk_03_05_0001_102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</a:t>
            </a:r>
            <a:r>
              <a:rPr lang="en-US" altLang="ko-KR" dirty="0" smtClean="0"/>
              <a:t>FF6600)</a:t>
            </a:r>
            <a:endParaRPr lang="en-US" altLang="ko-KR" dirty="0"/>
          </a:p>
          <a:p>
            <a:r>
              <a:rPr lang="ko-KR" altLang="en-US" dirty="0"/>
              <a:t>과목 및 페이지</a:t>
            </a:r>
            <a:endParaRPr lang="en-US" altLang="ko-KR" dirty="0"/>
          </a:p>
          <a:p>
            <a:r>
              <a:rPr lang="ko-KR" altLang="en-US" dirty="0" smtClean="0"/>
              <a:t>직접 쓰기 </a:t>
            </a:r>
            <a:r>
              <a:rPr lang="ko-KR" altLang="en-US" dirty="0"/>
              <a:t>가능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공감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6600"/>
                </a:solidFill>
              </a:rPr>
              <a:t>뜻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6600"/>
                </a:solidFill>
              </a:rPr>
              <a:t>필요성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6600"/>
                </a:solidFill>
              </a:rPr>
              <a:t>이해</a:t>
            </a:r>
            <a:r>
              <a:rPr lang="ko-KR" altLang="en-US" dirty="0" smtClean="0"/>
              <a:t>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72~75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643380" y="14417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28899" y="27497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01567" y="9377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</a:t>
            </a:r>
            <a:r>
              <a:rPr lang="ko-KR" altLang="en-US" dirty="0" err="1" smtClean="0"/>
              <a:t>주었어</a:t>
            </a:r>
            <a:r>
              <a:rPr lang="ko-KR" altLang="en-US" spc="-300" dirty="0" err="1" smtClean="0"/>
              <a:t>」를</a:t>
            </a:r>
            <a:r>
              <a:rPr lang="ko-KR" altLang="en-US" dirty="0" smtClean="0"/>
              <a:t> </a:t>
            </a:r>
            <a:r>
              <a:rPr lang="ko-KR" altLang="en-US" dirty="0"/>
              <a:t>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탭구성</a:t>
            </a:r>
            <a:r>
              <a:rPr lang="ko-KR" altLang="en-US" dirty="0" smtClean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/>
              <a:t>물음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두루마기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두루마리</a:t>
            </a:r>
            <a:r>
              <a:rPr lang="en-US" altLang="ko-KR" dirty="0" smtClean="0"/>
              <a:t>2.png) </a:t>
            </a:r>
            <a:r>
              <a:rPr lang="ko-KR" altLang="en-US" dirty="0" smtClean="0"/>
              <a:t>위에 고정 텍스트 넣기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추가 질문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클릭 </a:t>
            </a:r>
            <a:r>
              <a:rPr lang="ko-KR" altLang="en-US" dirty="0"/>
              <a:t>시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(7</a:t>
            </a:r>
            <a:r>
              <a:rPr lang="ko-KR" altLang="en-US" dirty="0" smtClean="0"/>
              <a:t>번 슬라이드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/>
              <a:t>2.png</a:t>
            </a:r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195611" y="4617247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22" y="1344652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8318" y="2009800"/>
            <a:ext cx="7971090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어느 날</a:t>
            </a:r>
            <a:r>
              <a:rPr lang="en-US" altLang="ko-KR" sz="2500" dirty="0" smtClean="0"/>
              <a:t>, </a:t>
            </a:r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뭔가를 만들기로 했어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뭔가 새로운 거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뭔가 특별한 거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뭔가 놀라운 거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정말 뿌듯했지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그런데 난데없이 새들이 날아와</a:t>
            </a:r>
            <a:r>
              <a:rPr lang="en-US" altLang="ko-KR" sz="2500" dirty="0" smtClean="0"/>
              <a:t>……</a:t>
            </a:r>
          </a:p>
          <a:p>
            <a:r>
              <a:rPr lang="ko-KR" altLang="en-US" sz="2500" dirty="0" smtClean="0"/>
              <a:t>모든 게 무너져 버리고 말았어</a:t>
            </a:r>
            <a:r>
              <a:rPr lang="en-US" altLang="ko-KR" sz="2500" dirty="0" smtClean="0"/>
              <a:t>. </a:t>
            </a:r>
            <a:endParaRPr lang="ko-KR" altLang="en-US" sz="2500" dirty="0"/>
          </a:p>
        </p:txBody>
      </p:sp>
      <p:sp>
        <p:nvSpPr>
          <p:cNvPr id="57" name="타원 56"/>
          <p:cNvSpPr/>
          <p:nvPr/>
        </p:nvSpPr>
        <p:spPr>
          <a:xfrm>
            <a:off x="240854" y="14043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243790" y="98946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3452379" y="4610603"/>
            <a:ext cx="2944469" cy="321266"/>
            <a:chOff x="476955" y="3619518"/>
            <a:chExt cx="2944469" cy="321266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xmlns="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xmlns="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:a16="http://schemas.microsoft.com/office/drawing/2014/main" xmlns="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53" name="그룹 52">
                    <a:extLst>
                      <a:ext uri="{FF2B5EF4-FFF2-40B4-BE49-F238E27FC236}">
                        <a16:creationId xmlns:a16="http://schemas.microsoft.com/office/drawing/2014/main" xmlns="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55" name="그룹 54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58" name="그림 57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9" name="그림 58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6" name="그림 55">
                      <a:extLst>
                        <a:ext uri="{FF2B5EF4-FFF2-40B4-BE49-F238E27FC236}">
                          <a16:creationId xmlns:a16="http://schemas.microsoft.com/office/drawing/2014/main" xmlns="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xmlns="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그림 51">
                  <a:extLst>
                    <a:ext uri="{FF2B5EF4-FFF2-40B4-BE49-F238E27FC236}">
                      <a16:creationId xmlns:a16="http://schemas.microsoft.com/office/drawing/2014/main" xmlns="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0" name="그림 49">
                <a:extLst>
                  <a:ext uri="{FF2B5EF4-FFF2-40B4-BE49-F238E27FC236}">
                    <a16:creationId xmlns:a16="http://schemas.microsoft.com/office/drawing/2014/main" xmlns="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xmlns="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xmlns="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28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595331" y="989463"/>
            <a:ext cx="1570200" cy="346990"/>
            <a:chOff x="1930587" y="3288931"/>
            <a:chExt cx="1406624" cy="346990"/>
          </a:xfrm>
        </p:grpSpPr>
        <p:sp>
          <p:nvSpPr>
            <p:cNvPr id="39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7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이야기 탭</a:t>
            </a:r>
            <a:r>
              <a:rPr lang="en-US" altLang="ko-KR" dirty="0"/>
              <a:t>_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1</a:t>
            </a:r>
            <a:r>
              <a:rPr lang="en-US" altLang="ko-KR" dirty="0"/>
              <a:t>_</a:t>
            </a:r>
            <a:r>
              <a:rPr lang="ko-KR" altLang="en-US" dirty="0" smtClean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1)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2 )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초기 화면은 직접 쓰기 화면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번의 텍스트 박스 활성화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직접 쓰기 화면으로 변경</a:t>
            </a:r>
            <a:r>
              <a:rPr lang="en-US" altLang="ko-KR" dirty="0" smtClean="0"/>
              <a:t>) 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 5.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99148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5008956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74899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569801" y="89333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507773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>
                <a:latin typeface="+mn-ea"/>
              </a:rPr>
              <a:t>새들이 날아와 만든 것이 부서졌을 때</a:t>
            </a:r>
            <a:endParaRPr lang="en-US" altLang="ko-KR" sz="2500" dirty="0">
              <a:latin typeface="+mn-ea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dirty="0" err="1">
                <a:latin typeface="+mn-ea"/>
              </a:rPr>
              <a:t>테일러는</a:t>
            </a:r>
            <a:r>
              <a:rPr lang="ko-KR" altLang="en-US" sz="2500" dirty="0">
                <a:latin typeface="+mn-ea"/>
              </a:rPr>
              <a:t> 어떤 </a:t>
            </a:r>
            <a:r>
              <a:rPr lang="ko-KR" altLang="en-US" sz="2500" dirty="0" smtClean="0">
                <a:latin typeface="+mn-ea"/>
              </a:rPr>
              <a:t>생각이 들었을까요</a:t>
            </a:r>
            <a:r>
              <a:rPr lang="en-US" altLang="ko-KR" sz="2500" dirty="0" smtClean="0">
                <a:latin typeface="+mn-ea"/>
              </a:rPr>
              <a:t>?</a:t>
            </a:r>
            <a:endParaRPr lang="en-US" altLang="ko-KR" sz="2500" spc="-15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147845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뭐야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갑자기 무슨 일이지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?’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란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생각이 들었을 것 같습니다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7850504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8211969" y="883243"/>
            <a:ext cx="304658" cy="261610"/>
            <a:chOff x="4035669" y="3578468"/>
            <a:chExt cx="304658" cy="261610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187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이야기 속 닭</a:t>
            </a:r>
            <a:r>
              <a:rPr lang="en-US" altLang="ko-KR" dirty="0"/>
              <a:t>, </a:t>
            </a:r>
            <a:r>
              <a:rPr lang="ko-KR" altLang="en-US" dirty="0"/>
              <a:t>곰</a:t>
            </a:r>
            <a:r>
              <a:rPr lang="en-US" altLang="ko-KR" dirty="0"/>
              <a:t>, </a:t>
            </a:r>
            <a:r>
              <a:rPr lang="ko-KR" altLang="en-US" dirty="0"/>
              <a:t>코끼리</a:t>
            </a:r>
            <a:r>
              <a:rPr lang="en-US" altLang="ko-KR" dirty="0"/>
              <a:t>, </a:t>
            </a:r>
            <a:r>
              <a:rPr lang="ko-KR" altLang="en-US" dirty="0"/>
              <a:t>토끼의 행동과 주인공의 반응 살펴보기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이야기 탭</a:t>
            </a:r>
            <a:r>
              <a:rPr lang="en-US" altLang="ko-KR" dirty="0"/>
              <a:t>_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1_</a:t>
            </a:r>
            <a:r>
              <a:rPr lang="ko-KR" altLang="en-US" dirty="0"/>
              <a:t>질문 </a:t>
            </a:r>
            <a:r>
              <a:rPr lang="ko-KR" altLang="en-US" dirty="0" err="1"/>
              <a:t>풀팝업</a:t>
            </a:r>
            <a:r>
              <a:rPr lang="ko-KR" altLang="en-US" dirty="0"/>
              <a:t> 탭 </a:t>
            </a:r>
            <a:r>
              <a:rPr lang="en-US" altLang="ko-KR" dirty="0" smtClean="0"/>
              <a:t>2)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( 1 /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텍스트 박스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 화면 </a:t>
            </a:r>
            <a:r>
              <a:rPr lang="en-US" altLang="ko-KR" dirty="0"/>
              <a:t>+ 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2</a:t>
            </a:r>
            <a:r>
              <a:rPr lang="ko-KR" altLang="en-US" dirty="0"/>
              <a:t>번의 텍스트 박스 활성화</a:t>
            </a:r>
            <a:r>
              <a:rPr lang="en-US" altLang="ko-KR" dirty="0"/>
              <a:t>(</a:t>
            </a:r>
            <a:r>
              <a:rPr lang="ko-KR" altLang="en-US" dirty="0"/>
              <a:t>직접 쓰기 화면으로 변경</a:t>
            </a:r>
            <a:r>
              <a:rPr lang="en-US" altLang="ko-KR" dirty="0"/>
              <a:t>) 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 5. 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닫힘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번 슬라이드로 이동함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xmlns="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408190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>
                  <a:latin typeface="+mn-ea"/>
                </a:rPr>
                <a:t>새들이 날아와 만든 것이 부서졌을 때</a:t>
              </a:r>
              <a:endParaRPr lang="en-US" altLang="ko-KR" sz="2500" dirty="0">
                <a:latin typeface="+mn-ea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err="1">
                  <a:latin typeface="+mn-ea"/>
                </a:rPr>
                <a:t>테일러는</a:t>
              </a:r>
              <a:r>
                <a:rPr lang="ko-KR" altLang="en-US" sz="2500" dirty="0">
                  <a:latin typeface="+mn-ea"/>
                </a:rPr>
                <a:t> 어떤 감정을 느꼈을까요</a:t>
              </a:r>
              <a:r>
                <a:rPr lang="en-US" altLang="ko-KR" sz="2500" dirty="0">
                  <a:latin typeface="+mn-ea"/>
                </a:rPr>
                <a:t>?</a:t>
              </a:r>
              <a:endParaRPr lang="en-US" altLang="ko-KR" sz="2500" spc="-150" dirty="0">
                <a:latin typeface="+mn-ea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13776" y="3048262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자신이 노력해서 만든 것이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무너져 버려서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슬픈 감정을 느꼈을 것 같습니다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581730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4991538"/>
            <a:ext cx="997200" cy="31358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7723998" y="4557481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86859" y="2849616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473982" y="908777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7837990" y="883243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8197844" y="883243"/>
            <a:ext cx="304658" cy="261610"/>
            <a:chOff x="4035669" y="3578468"/>
            <a:chExt cx="304658" cy="261610"/>
          </a:xfrm>
        </p:grpSpPr>
        <p:sp>
          <p:nvSpPr>
            <p:cNvPr id="43" name="양쪽 모서리가 둥근 사각형 4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268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/>
              <a:t>「가만히 들어 주었어</a:t>
            </a:r>
            <a:r>
              <a:rPr lang="ko-KR" altLang="en-US" spc="-300" dirty="0"/>
              <a:t>」</a:t>
            </a:r>
            <a:r>
              <a:rPr lang="ko-KR" altLang="en-US" spc="-300" dirty="0" err="1"/>
              <a:t>를</a:t>
            </a:r>
            <a:r>
              <a:rPr lang="ko-KR" altLang="en-US" dirty="0"/>
              <a:t> 읽고 질문에 답해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이야기 속 닭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코끼리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토끼의 행동과 주인공의 반응 살펴보기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duk_03_05_0001_201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이야기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탭구성</a:t>
            </a:r>
            <a:r>
              <a:rPr lang="ko-KR" altLang="en-US" dirty="0"/>
              <a:t>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물음 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두루마기 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파일명</a:t>
            </a:r>
            <a:r>
              <a:rPr lang="en-US" altLang="ko-KR" dirty="0" smtClean="0"/>
              <a:t>: </a:t>
            </a:r>
            <a:r>
              <a:rPr lang="ko-KR" altLang="en-US" dirty="0" smtClean="0"/>
              <a:t>두루마리</a:t>
            </a:r>
            <a:r>
              <a:rPr lang="en-US" altLang="ko-KR" dirty="0" smtClean="0"/>
              <a:t>2.png) </a:t>
            </a:r>
            <a:r>
              <a:rPr lang="ko-KR" altLang="en-US" dirty="0" smtClean="0"/>
              <a:t>위에 고정 텍스트 넣기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 smtClean="0"/>
              <a:t>: 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바 및 화살표 클릭 시 이전 페이지로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추가 질문</a:t>
            </a:r>
            <a:r>
              <a:rPr lang="en-US" altLang="ko-KR" dirty="0" smtClean="0"/>
              <a:t> </a:t>
            </a:r>
            <a:r>
              <a:rPr lang="ko-KR" altLang="en-US" dirty="0"/>
              <a:t>버튼 클릭 시 </a:t>
            </a:r>
            <a:r>
              <a:rPr lang="ko-KR" altLang="en-US" dirty="0" err="1"/>
              <a:t>풀팝업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삽화 삽입</a:t>
            </a:r>
            <a:r>
              <a:rPr lang="en-US" altLang="ko-KR" dirty="0" smtClean="0"/>
              <a:t>: duk_03_05_0001_1.psd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두루마리</a:t>
            </a:r>
            <a:r>
              <a:rPr lang="en-US" altLang="ko-KR" dirty="0" smtClean="0"/>
              <a:t>2.png</a:t>
            </a:r>
          </a:p>
          <a:p>
            <a:r>
              <a:rPr lang="en-US" altLang="ko-KR" dirty="0" smtClean="0"/>
              <a:t> duk_03_05_0001_1.psd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0" name="타원 59"/>
          <p:cNvSpPr/>
          <p:nvPr/>
        </p:nvSpPr>
        <p:spPr>
          <a:xfrm>
            <a:off x="3616235" y="4554548"/>
            <a:ext cx="290846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3" name="Picture 5" descr="D:\교과서 캐릭터\두루마리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1" y="1280523"/>
            <a:ext cx="8840727" cy="323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21523" y="1716066"/>
            <a:ext cx="7971090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smtClean="0"/>
              <a:t>처음 알아챈 건 닭이었어</a:t>
            </a:r>
            <a:r>
              <a:rPr lang="en-US" altLang="ko-KR" sz="2500" dirty="0" smtClean="0"/>
              <a:t>.</a:t>
            </a:r>
          </a:p>
          <a:p>
            <a:r>
              <a:rPr lang="en-US" altLang="ko-KR" sz="2500" dirty="0" smtClean="0"/>
              <a:t>“</a:t>
            </a:r>
            <a:r>
              <a:rPr lang="ko-KR" altLang="en-US" sz="2500" dirty="0" smtClean="0"/>
              <a:t>꼬꼬댁 </a:t>
            </a:r>
            <a:r>
              <a:rPr lang="ko-KR" altLang="en-US" sz="2500" dirty="0" err="1" smtClean="0"/>
              <a:t>꼬꼬꼬</a:t>
            </a:r>
            <a:r>
              <a:rPr lang="en-US" altLang="ko-KR" sz="2500" dirty="0" smtClean="0"/>
              <a:t>! </a:t>
            </a:r>
            <a:r>
              <a:rPr lang="ko-KR" altLang="en-US" sz="2500" dirty="0" smtClean="0"/>
              <a:t>이를 어째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어떻게 이런 일이</a:t>
            </a:r>
            <a:r>
              <a:rPr lang="en-US" altLang="ko-KR" sz="2500" dirty="0" smtClean="0"/>
              <a:t>!</a:t>
            </a:r>
          </a:p>
          <a:p>
            <a:r>
              <a:rPr lang="ko-KR" altLang="en-US" sz="2500" dirty="0" smtClean="0"/>
              <a:t>말해 봐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말해 봐</a:t>
            </a:r>
            <a:r>
              <a:rPr lang="en-US" altLang="ko-KR" sz="2500" dirty="0" smtClean="0"/>
              <a:t>. </a:t>
            </a:r>
            <a:r>
              <a:rPr lang="ko-KR" altLang="en-US" sz="2500" dirty="0" smtClean="0"/>
              <a:t>어떻게 된 건지 말해 봐</a:t>
            </a:r>
            <a:r>
              <a:rPr lang="en-US" altLang="ko-KR" sz="2500" dirty="0" smtClean="0"/>
              <a:t>!</a:t>
            </a:r>
          </a:p>
          <a:p>
            <a:r>
              <a:rPr lang="ko-KR" altLang="en-US" sz="2500" dirty="0" smtClean="0"/>
              <a:t>꼬꼬댁 </a:t>
            </a:r>
            <a:r>
              <a:rPr lang="ko-KR" altLang="en-US" sz="2500" dirty="0" err="1"/>
              <a:t>꼬꼬꼬</a:t>
            </a:r>
            <a:r>
              <a:rPr lang="en-US" altLang="ko-KR" sz="2500" dirty="0" smtClean="0"/>
              <a:t>!” </a:t>
            </a:r>
          </a:p>
          <a:p>
            <a:r>
              <a:rPr lang="ko-KR" altLang="en-US" sz="2500" dirty="0" smtClean="0"/>
              <a:t>하지만 </a:t>
            </a:r>
            <a:r>
              <a:rPr lang="ko-KR" altLang="en-US" sz="2500" dirty="0" err="1" smtClean="0"/>
              <a:t>테일러는</a:t>
            </a:r>
            <a:r>
              <a:rPr lang="ko-KR" altLang="en-US" sz="2500" dirty="0" smtClean="0"/>
              <a:t> 말하고 싶지 않았어</a:t>
            </a:r>
            <a:r>
              <a:rPr lang="en-US" altLang="ko-KR" sz="2500" dirty="0" smtClean="0"/>
              <a:t>.</a:t>
            </a:r>
          </a:p>
          <a:p>
            <a:r>
              <a:rPr lang="ko-KR" altLang="en-US" sz="2500" dirty="0" smtClean="0"/>
              <a:t>그래서 닭은 그만 가 버렸지</a:t>
            </a:r>
            <a:r>
              <a:rPr lang="en-US" altLang="ko-KR" sz="2500" dirty="0" smtClean="0"/>
              <a:t>.</a:t>
            </a:r>
            <a:endParaRPr lang="ko-KR" altLang="en-US" sz="2500" dirty="0"/>
          </a:p>
        </p:txBody>
      </p:sp>
      <p:sp>
        <p:nvSpPr>
          <p:cNvPr id="57" name="타원 56"/>
          <p:cNvSpPr/>
          <p:nvPr/>
        </p:nvSpPr>
        <p:spPr>
          <a:xfrm>
            <a:off x="127402" y="11113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3907081" y="4490615"/>
            <a:ext cx="2937422" cy="323133"/>
            <a:chOff x="483312" y="4043793"/>
            <a:chExt cx="2937422" cy="323133"/>
          </a:xfrm>
        </p:grpSpPr>
        <p:grpSp>
          <p:nvGrpSpPr>
            <p:cNvPr id="28" name="그룹 27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xmlns="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xmlns="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xmlns="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37" name="그룹 36">
                      <a:extLst>
                        <a:ext uri="{FF2B5EF4-FFF2-40B4-BE49-F238E27FC236}">
                          <a16:creationId xmlns:a16="http://schemas.microsoft.com/office/drawing/2014/main" xmlns="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39" name="그림 38">
                        <a:extLst>
                          <a:ext uri="{FF2B5EF4-FFF2-40B4-BE49-F238E27FC236}">
                            <a16:creationId xmlns:a16="http://schemas.microsoft.com/office/drawing/2014/main" xmlns="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3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0" name="그림 39">
                        <a:extLst>
                          <a:ext uri="{FF2B5EF4-FFF2-40B4-BE49-F238E27FC236}">
                            <a16:creationId xmlns:a16="http://schemas.microsoft.com/office/drawing/2014/main" xmlns="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38" name="그림 37">
                      <a:extLst>
                        <a:ext uri="{FF2B5EF4-FFF2-40B4-BE49-F238E27FC236}">
                          <a16:creationId xmlns:a16="http://schemas.microsoft.com/office/drawing/2014/main" xmlns="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6" name="그림 35">
                    <a:extLst>
                      <a:ext uri="{FF2B5EF4-FFF2-40B4-BE49-F238E27FC236}">
                        <a16:creationId xmlns:a16="http://schemas.microsoft.com/office/drawing/2014/main" xmlns="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4" name="그림 33">
                  <a:extLst>
                    <a:ext uri="{FF2B5EF4-FFF2-40B4-BE49-F238E27FC236}">
                      <a16:creationId xmlns:a16="http://schemas.microsoft.com/office/drawing/2014/main" xmlns="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31" name="그림 30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xmlns="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xmlns="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41" name="타원 40"/>
          <p:cNvSpPr/>
          <p:nvPr/>
        </p:nvSpPr>
        <p:spPr>
          <a:xfrm>
            <a:off x="7421118" y="9282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텍스트 개체 틀 18"/>
          <p:cNvSpPr>
            <a:spLocks noGrp="1"/>
          </p:cNvSpPr>
          <p:nvPr>
            <p:ph type="body" sz="quarter" idx="23"/>
          </p:nvPr>
        </p:nvSpPr>
        <p:spPr>
          <a:xfrm>
            <a:off x="6068553" y="622111"/>
            <a:ext cx="3181374" cy="209512"/>
          </a:xfrm>
        </p:spPr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이야기</a:t>
            </a:r>
            <a:r>
              <a:rPr lang="ko-KR" altLang="en-US" dirty="0" smtClean="0"/>
              <a:t>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BB907A"/>
                </a:solidFill>
              </a:rPr>
              <a:t>물음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250831" y="54901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7724931" y="931160"/>
            <a:ext cx="1570200" cy="346990"/>
            <a:chOff x="1930587" y="3288931"/>
            <a:chExt cx="1406624" cy="346990"/>
          </a:xfrm>
        </p:grpSpPr>
        <p:sp>
          <p:nvSpPr>
            <p:cNvPr id="47" name="모서리가 둥근 직사각형 25">
              <a:extLst>
                <a:ext uri="{FF2B5EF4-FFF2-40B4-BE49-F238E27FC236}">
                  <a16:creationId xmlns:a16="http://schemas.microsoft.com/office/drawing/2014/main" xmlns="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9571" y1="69636" x2="9571" y2="69636"/>
                        <a14:foregroundMark x1="11881" y1="76518" x2="22112" y2="76518"/>
                        <a14:foregroundMark x1="15182" y1="81781" x2="21122" y2="81781"/>
                        <a14:foregroundMark x1="27723" y1="84211" x2="35644" y2="80972"/>
                        <a14:foregroundMark x1="17162" y1="91093" x2="28383" y2="88664"/>
                        <a14:foregroundMark x1="4290" y1="94737" x2="11551" y2="92713"/>
                        <a14:foregroundMark x1="3630" y1="85020" x2="330" y2="84615"/>
                        <a14:foregroundMark x1="5611" y1="70850" x2="5611" y2="70850"/>
                        <a14:foregroundMark x1="28713" y1="72470" x2="36304" y2="71255"/>
                        <a14:foregroundMark x1="47195" y1="76518" x2="52145" y2="76518"/>
                        <a14:foregroundMark x1="50825" y1="82591" x2="56766" y2="77733"/>
                        <a14:foregroundMark x1="78548" y1="88664" x2="88119" y2="87854"/>
                        <a14:foregroundMark x1="85479" y1="79352" x2="87789" y2="80972"/>
                        <a14:foregroundMark x1="93069" y1="77733" x2="96040" y2="78947"/>
                        <a14:foregroundMark x1="89769" y1="72874" x2="94059" y2="73684"/>
                        <a14:foregroundMark x1="74587" y1="72874" x2="78548" y2="74494"/>
                        <a14:foregroundMark x1="67987" y1="83806" x2="72607" y2="83806"/>
                        <a14:foregroundMark x1="67987" y1="75709" x2="70957" y2="75304"/>
                        <a14:foregroundMark x1="77228" y1="95951" x2="74587" y2="959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42" y="2431275"/>
            <a:ext cx="2279589" cy="1858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타원 48"/>
          <p:cNvSpPr/>
          <p:nvPr/>
        </p:nvSpPr>
        <p:spPr>
          <a:xfrm>
            <a:off x="6271295" y="25530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97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</TotalTime>
  <Words>4725</Words>
  <Application>Microsoft Office PowerPoint</Application>
  <PresentationFormat>사용자 지정</PresentationFormat>
  <Paragraphs>808</Paragraphs>
  <Slides>32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32</vt:i4>
      </vt:variant>
    </vt:vector>
  </HeadingPairs>
  <TitlesOfParts>
    <vt:vector size="34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DB400SDA</cp:lastModifiedBy>
  <cp:revision>389</cp:revision>
  <dcterms:created xsi:type="dcterms:W3CDTF">2024-10-14T06:06:43Z</dcterms:created>
  <dcterms:modified xsi:type="dcterms:W3CDTF">2025-05-19T06:37:53Z</dcterms:modified>
</cp:coreProperties>
</file>