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64" r:id="rId6"/>
    <p:sldId id="265" r:id="rId7"/>
    <p:sldId id="266" r:id="rId8"/>
    <p:sldId id="267" r:id="rId9"/>
    <p:sldId id="268" r:id="rId10"/>
    <p:sldId id="258" r:id="rId11"/>
    <p:sldId id="260" r:id="rId12"/>
    <p:sldId id="269" r:id="rId13"/>
    <p:sldId id="270" r:id="rId14"/>
    <p:sldId id="271" r:id="rId15"/>
    <p:sldId id="272" r:id="rId16"/>
    <p:sldId id="263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예화 읽고 답해 보기" id="{C8E49043-6952-4E06-99D5-D02E9147BC29}">
          <p14:sldIdLst>
            <p14:sldId id="259"/>
            <p14:sldId id="264"/>
            <p14:sldId id="265"/>
            <p14:sldId id="266"/>
            <p14:sldId id="267"/>
            <p14:sldId id="268"/>
          </p14:sldIdLst>
        </p14:section>
        <p14:section name="102_이번 시간 안내" id="{5B9EC631-B53E-4F33-99FC-A1B3747A116A}">
          <p14:sldIdLst>
            <p14:sldId id="258"/>
          </p14:sldIdLst>
        </p14:section>
        <p14:section name="201_공정한 규칙을 만들기 위한 조건 생각해 보고, 생활 속에서 공정한 규칙 만들어 보기" id="{9C4158D5-3EAE-42E7-99DB-A45C472AC69B}">
          <p14:sldIdLst>
            <p14:sldId id="260"/>
            <p14:sldId id="269"/>
            <p14:sldId id="270"/>
            <p14:sldId id="271"/>
            <p14:sldId id="272"/>
          </p14:sldIdLst>
        </p14:section>
        <p14:section name="301_가장 공정한 규칙 선택해 보기" id="{E4C99962-87F5-4FFB-9395-0AF058B24C50}">
          <p14:sldIdLst>
            <p14:sldId id="263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EE6"/>
    <a:srgbClr val="00BFBF"/>
    <a:srgbClr val="F6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음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3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22.png"/><Relationship Id="rId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microsoft.com/office/2007/relationships/hdphoto" Target="../media/hdphoto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duk_03_06_0003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8" y="3922174"/>
            <a:ext cx="2961700" cy="436562"/>
          </a:xfrm>
        </p:spPr>
        <p:txBody>
          <a:bodyPr/>
          <a:lstStyle/>
          <a:p>
            <a:r>
              <a:rPr lang="ko-KR" altLang="en-US" smtClean="0"/>
              <a:t>생활에서 공정을 실천해요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45672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25.05.02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이영현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25.05.20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문서 </a:t>
                      </a:r>
                      <a:r>
                        <a:rPr lang="ko-KR" altLang="en-US" sz="800" dirty="0" smtClean="0"/>
                        <a:t>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25.05.22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내용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이영현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그네를 타는 공정한 규칙을 만들어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/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규칙을 만들기 위한 조건 생각해 보고</a:t>
            </a:r>
            <a:r>
              <a:rPr lang="en-US" altLang="ko-KR" dirty="0"/>
              <a:t>, </a:t>
            </a:r>
            <a:r>
              <a:rPr lang="ko-KR" altLang="en-US" dirty="0"/>
              <a:t>생활 속에서 공정한 규칙 만들어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duk_03_06_0003_201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메모지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직접 쓰기 텍스트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검은색 고정 텍스트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/>
              <a:t>메모지 내 직접 쓰기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233915" y="1074784"/>
            <a:ext cx="4302692" cy="3356539"/>
            <a:chOff x="651844" y="1661020"/>
            <a:chExt cx="8455089" cy="3172317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56" name="직선 연결선 55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왼쪽 대괄호 59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왼쪽 대괄호 60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왼쪽 대괄호 61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726004" y="1074784"/>
            <a:ext cx="4378769" cy="3356539"/>
            <a:chOff x="651844" y="1661020"/>
            <a:chExt cx="8455089" cy="3172317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69" name="직선 연결선 68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왼쪽 대괄호 72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왼쪽 대괄호 73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왼쪽 대괄호 74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57020" y="1246208"/>
            <a:ext cx="811626" cy="47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852001" y="1252676"/>
            <a:ext cx="811626" cy="47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4200" y="1739530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9861" y="1285640"/>
            <a:ext cx="40655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50" dirty="0" smtClean="0"/>
              <a:t>내가 생각한 규칙은 무엇인가요</a:t>
            </a:r>
            <a:r>
              <a:rPr lang="en-US" altLang="ko-KR" sz="2500" spc="-150" dirty="0" smtClean="0"/>
              <a:t>?</a:t>
            </a:r>
            <a:endParaRPr lang="ko-KR" altLang="en-US" sz="2500" spc="-150" dirty="0"/>
          </a:p>
        </p:txBody>
      </p:sp>
      <p:sp>
        <p:nvSpPr>
          <p:cNvPr id="84" name="TextBox 83"/>
          <p:cNvSpPr txBox="1"/>
          <p:nvPr/>
        </p:nvSpPr>
        <p:spPr>
          <a:xfrm>
            <a:off x="4864766" y="1252676"/>
            <a:ext cx="3927678" cy="9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500" spc="-150" dirty="0" smtClean="0"/>
              <a:t>내가 생각한 규칙이 </a:t>
            </a:r>
            <a:r>
              <a:rPr lang="ko-KR" altLang="en-US" sz="2500" spc="-150" dirty="0" err="1" smtClean="0"/>
              <a:t>공정하려면</a:t>
            </a:r>
            <a:endParaRPr lang="en-US" altLang="ko-KR" sz="2500" spc="-150" dirty="0" smtClean="0"/>
          </a:p>
          <a:p>
            <a:pPr>
              <a:lnSpc>
                <a:spcPct val="120000"/>
              </a:lnSpc>
            </a:pPr>
            <a:r>
              <a:rPr lang="ko-KR" altLang="en-US" sz="2500" spc="-150" dirty="0" smtClean="0"/>
              <a:t>어떤 조건이 필요할까요</a:t>
            </a:r>
            <a:r>
              <a:rPr lang="en-US" altLang="ko-KR" sz="2500" spc="-150" dirty="0" smtClean="0"/>
              <a:t>?</a:t>
            </a:r>
            <a:endParaRPr lang="ko-KR" altLang="en-US" sz="2500" spc="-150" dirty="0"/>
          </a:p>
        </p:txBody>
      </p:sp>
      <p:sp>
        <p:nvSpPr>
          <p:cNvPr id="85" name="TextBox 84"/>
          <p:cNvSpPr txBox="1"/>
          <p:nvPr/>
        </p:nvSpPr>
        <p:spPr>
          <a:xfrm>
            <a:off x="4868770" y="2180391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73" y="4598659"/>
            <a:ext cx="997200" cy="313585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73" y="5018849"/>
            <a:ext cx="997200" cy="313585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21837" y="1743171"/>
            <a:ext cx="3991798" cy="1755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</a:rPr>
              <a:t>학년별로 그네 타는 시간을</a:t>
            </a:r>
            <a:endParaRPr lang="en-US" altLang="ko-KR" sz="2500" dirty="0" smtClean="0">
              <a:solidFill>
                <a:srgbClr val="006EE6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2500" dirty="0">
                <a:solidFill>
                  <a:srgbClr val="006EE6"/>
                </a:solidFill>
              </a:rPr>
              <a:t> </a:t>
            </a:r>
            <a:r>
              <a:rPr lang="en-US" altLang="ko-KR" sz="2500" dirty="0" smtClean="0">
                <a:solidFill>
                  <a:srgbClr val="006EE6"/>
                </a:solidFill>
              </a:rPr>
              <a:t>    </a:t>
            </a:r>
            <a:r>
              <a:rPr lang="ko-KR" altLang="en-US" sz="2500" dirty="0" smtClean="0">
                <a:solidFill>
                  <a:srgbClr val="006EE6"/>
                </a:solidFill>
              </a:rPr>
              <a:t>정합니다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</a:rPr>
              <a:t>학년별로 그네 타는 요일을</a:t>
            </a:r>
            <a:endParaRPr lang="en-US" altLang="ko-KR" sz="2500" dirty="0" smtClean="0">
              <a:solidFill>
                <a:srgbClr val="006EE6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2500" dirty="0" smtClean="0">
                <a:solidFill>
                  <a:srgbClr val="006EE6"/>
                </a:solidFill>
              </a:rPr>
              <a:t>     </a:t>
            </a:r>
            <a:r>
              <a:rPr lang="ko-KR" altLang="en-US" sz="2500" dirty="0" smtClean="0">
                <a:solidFill>
                  <a:srgbClr val="006EE6"/>
                </a:solidFill>
              </a:rPr>
              <a:t>정해서 탑니다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53554" y="2164517"/>
            <a:ext cx="4094391" cy="1755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500" spc="-100" dirty="0" smtClean="0">
                <a:solidFill>
                  <a:srgbClr val="006EE6"/>
                </a:solidFill>
              </a:rPr>
              <a:t>모두가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 </a:t>
            </a:r>
            <a:r>
              <a:rPr lang="ko-KR" altLang="en-US" sz="2500" spc="-100" dirty="0" smtClean="0">
                <a:solidFill>
                  <a:srgbClr val="006EE6"/>
                </a:solidFill>
              </a:rPr>
              <a:t>동의할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 </a:t>
            </a:r>
            <a:r>
              <a:rPr lang="ko-KR" altLang="en-US" sz="2500" spc="-100" dirty="0" smtClean="0">
                <a:solidFill>
                  <a:srgbClr val="006EE6"/>
                </a:solidFill>
              </a:rPr>
              <a:t>수 있는지</a:t>
            </a:r>
            <a:endParaRPr lang="en-US" altLang="ko-KR" sz="2500" spc="-100" dirty="0" smtClean="0">
              <a:solidFill>
                <a:srgbClr val="006EE6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2500" spc="-100" dirty="0">
                <a:solidFill>
                  <a:srgbClr val="006EE6"/>
                </a:solidFill>
              </a:rPr>
              <a:t> 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    </a:t>
            </a:r>
            <a:r>
              <a:rPr lang="ko-KR" altLang="en-US" sz="2500" spc="-100" dirty="0" smtClean="0">
                <a:solidFill>
                  <a:srgbClr val="006EE6"/>
                </a:solidFill>
              </a:rPr>
              <a:t>생각해야 합니다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500" spc="-100" dirty="0" smtClean="0">
                <a:solidFill>
                  <a:srgbClr val="006EE6"/>
                </a:solidFill>
              </a:rPr>
              <a:t>규칙 때문에 일방적으로</a:t>
            </a:r>
            <a:r>
              <a:rPr lang="en-US" altLang="ko-KR" sz="2500" spc="-100" dirty="0">
                <a:solidFill>
                  <a:srgbClr val="006EE6"/>
                </a:solidFill>
              </a:rPr>
              <a:t> </a:t>
            </a:r>
            <a:r>
              <a:rPr lang="ko-KR" altLang="en-US" sz="2500" spc="-100" dirty="0" smtClean="0">
                <a:solidFill>
                  <a:srgbClr val="006EE6"/>
                </a:solidFill>
              </a:rPr>
              <a:t>손해</a:t>
            </a:r>
            <a:endParaRPr lang="en-US" altLang="ko-KR" sz="2500" spc="-100" dirty="0" smtClean="0">
              <a:solidFill>
                <a:srgbClr val="006EE6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2500" spc="-100" dirty="0">
                <a:solidFill>
                  <a:srgbClr val="006EE6"/>
                </a:solidFill>
              </a:rPr>
              <a:t> 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    </a:t>
            </a:r>
            <a:r>
              <a:rPr lang="ko-KR" altLang="en-US" sz="2500" spc="-100" dirty="0" smtClean="0">
                <a:solidFill>
                  <a:srgbClr val="006EE6"/>
                </a:solidFill>
              </a:rPr>
              <a:t>보는 사람이 없어야 합니다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67623" y="100043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801217" y="462585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생활에서 필요한 공정한 규칙을 만들어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규칙을 만들기 위한 조건 생각해 보고</a:t>
            </a:r>
            <a:r>
              <a:rPr lang="en-US" altLang="ko-KR" dirty="0"/>
              <a:t>, </a:t>
            </a:r>
            <a:r>
              <a:rPr lang="ko-KR" altLang="en-US" dirty="0"/>
              <a:t>생활 속에서 공정한 규칙 만들어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duk_03_06_0003_201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삽화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 박스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45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96918" y="5293873"/>
            <a:ext cx="9118182" cy="234000"/>
          </a:xfrm>
        </p:spPr>
        <p:txBody>
          <a:bodyPr/>
          <a:lstStyle/>
          <a:p>
            <a:r>
              <a:rPr lang="en-US" altLang="ko-KR" dirty="0" smtClean="0"/>
              <a:t>duk_03_06_0003_201_1.psd</a:t>
            </a:r>
            <a:endParaRPr lang="ko-KR" altLang="en-US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387174" y="1299473"/>
            <a:ext cx="2720140" cy="3158226"/>
            <a:chOff x="445091" y="1433411"/>
            <a:chExt cx="4022722" cy="3088278"/>
          </a:xfrm>
        </p:grpSpPr>
        <p:grpSp>
          <p:nvGrpSpPr>
            <p:cNvPr id="111" name="그룹 110"/>
            <p:cNvGrpSpPr/>
            <p:nvPr/>
          </p:nvGrpSpPr>
          <p:grpSpPr>
            <a:xfrm>
              <a:off x="445091" y="1433411"/>
              <a:ext cx="4022722" cy="3043954"/>
              <a:chOff x="445091" y="1433411"/>
              <a:chExt cx="4022722" cy="3043954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445091" y="1433412"/>
                <a:ext cx="4022722" cy="3043953"/>
              </a:xfrm>
              <a:prstGeom prst="roundRect">
                <a:avLst>
                  <a:gd name="adj" fmla="val 3148"/>
                </a:avLst>
              </a:prstGeom>
              <a:solidFill>
                <a:srgbClr val="FDF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ko-KR" altLang="en-US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발주 삽화 </a:t>
                </a:r>
                <a:r>
                  <a:rPr lang="en-US" altLang="ko-KR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#</a:t>
                </a:r>
                <a:r>
                  <a:rPr lang="en-US" altLang="ko-KR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6</a:t>
                </a:r>
                <a:r>
                  <a:rPr lang="ko-KR" altLang="en-US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ㄴ</a:t>
                </a:r>
                <a:endParaRPr lang="ko-KR" altLang="en-US" sz="1500" spc="-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>
                <a:off x="455822" y="1433411"/>
                <a:ext cx="3997834" cy="2290866"/>
              </a:xfrm>
              <a:prstGeom prst="roundRect">
                <a:avLst>
                  <a:gd name="adj" fmla="val 7164"/>
                </a:avLst>
              </a:prstGeom>
              <a:solidFill>
                <a:schemeClr val="bg1"/>
              </a:solidFill>
              <a:ln w="28575">
                <a:solidFill>
                  <a:srgbClr val="FDF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endParaRPr lang="ko-KR" altLang="en-US" sz="1900" spc="-150" dirty="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12" name="텍스트 개체 틀 3071"/>
            <p:cNvSpPr txBox="1">
              <a:spLocks/>
            </p:cNvSpPr>
            <p:nvPr/>
          </p:nvSpPr>
          <p:spPr>
            <a:xfrm>
              <a:off x="455822" y="3691949"/>
              <a:ext cx="4003199" cy="829740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운동장에서</a:t>
              </a:r>
              <a:endPara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353655" y="1299473"/>
            <a:ext cx="2720140" cy="3158226"/>
            <a:chOff x="445091" y="1433411"/>
            <a:chExt cx="4022722" cy="308827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445091" y="1433411"/>
              <a:ext cx="4022722" cy="3043954"/>
              <a:chOff x="445091" y="1433411"/>
              <a:chExt cx="4022722" cy="3043954"/>
            </a:xfrm>
          </p:grpSpPr>
          <p:sp>
            <p:nvSpPr>
              <p:cNvPr id="118" name="모서리가 둥근 직사각형 117"/>
              <p:cNvSpPr/>
              <p:nvPr/>
            </p:nvSpPr>
            <p:spPr>
              <a:xfrm>
                <a:off x="445091" y="1433412"/>
                <a:ext cx="4022722" cy="3043953"/>
              </a:xfrm>
              <a:prstGeom prst="roundRect">
                <a:avLst>
                  <a:gd name="adj" fmla="val 3148"/>
                </a:avLst>
              </a:prstGeom>
              <a:solidFill>
                <a:srgbClr val="FDF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ko-KR" altLang="en-US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발주 삽화 </a:t>
                </a:r>
                <a:r>
                  <a:rPr lang="en-US" altLang="ko-KR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#</a:t>
                </a:r>
                <a:r>
                  <a:rPr lang="en-US" altLang="ko-KR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6</a:t>
                </a:r>
                <a:r>
                  <a:rPr lang="ko-KR" altLang="en-US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ㄴ</a:t>
                </a:r>
                <a:endParaRPr lang="ko-KR" altLang="en-US" sz="1500" spc="-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455822" y="1433411"/>
                <a:ext cx="3997834" cy="2290866"/>
              </a:xfrm>
              <a:prstGeom prst="roundRect">
                <a:avLst>
                  <a:gd name="adj" fmla="val 7164"/>
                </a:avLst>
              </a:prstGeom>
              <a:solidFill>
                <a:schemeClr val="bg1"/>
              </a:solidFill>
              <a:ln w="28575">
                <a:solidFill>
                  <a:srgbClr val="FDF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endParaRPr lang="ko-KR" altLang="en-US" sz="1900" spc="-150" dirty="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17" name="텍스트 개체 틀 3071"/>
            <p:cNvSpPr txBox="1">
              <a:spLocks/>
            </p:cNvSpPr>
            <p:nvPr/>
          </p:nvSpPr>
          <p:spPr>
            <a:xfrm>
              <a:off x="455822" y="3691949"/>
              <a:ext cx="4003199" cy="829740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친구들과 놀 때</a:t>
              </a:r>
              <a:endPara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284875" y="1299473"/>
            <a:ext cx="2720140" cy="3158226"/>
            <a:chOff x="445091" y="1433411"/>
            <a:chExt cx="4022722" cy="308827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445091" y="1433411"/>
              <a:ext cx="4022722" cy="3043954"/>
              <a:chOff x="445091" y="1433411"/>
              <a:chExt cx="4022722" cy="3043954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445091" y="1433412"/>
                <a:ext cx="4022722" cy="3043953"/>
              </a:xfrm>
              <a:prstGeom prst="roundRect">
                <a:avLst>
                  <a:gd name="adj" fmla="val 3148"/>
                </a:avLst>
              </a:prstGeom>
              <a:solidFill>
                <a:srgbClr val="FDF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ko-KR" altLang="en-US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발주 삽화 </a:t>
                </a:r>
                <a:r>
                  <a:rPr lang="en-US" altLang="ko-KR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#</a:t>
                </a:r>
                <a:r>
                  <a:rPr lang="en-US" altLang="ko-KR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6</a:t>
                </a:r>
                <a:r>
                  <a:rPr lang="ko-KR" altLang="en-US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ㄴ</a:t>
                </a:r>
                <a:endParaRPr lang="ko-KR" altLang="en-US" sz="1500" spc="-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455822" y="1433411"/>
                <a:ext cx="3997834" cy="2290866"/>
              </a:xfrm>
              <a:prstGeom prst="roundRect">
                <a:avLst>
                  <a:gd name="adj" fmla="val 7164"/>
                </a:avLst>
              </a:prstGeom>
              <a:solidFill>
                <a:schemeClr val="bg1"/>
              </a:solidFill>
              <a:ln w="28575">
                <a:solidFill>
                  <a:srgbClr val="FDF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endParaRPr lang="ko-KR" altLang="en-US" sz="1900" spc="-150" dirty="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22" name="텍스트 개체 틀 3071"/>
            <p:cNvSpPr txBox="1">
              <a:spLocks/>
            </p:cNvSpPr>
            <p:nvPr/>
          </p:nvSpPr>
          <p:spPr>
            <a:xfrm>
              <a:off x="455822" y="3691949"/>
              <a:ext cx="4003199" cy="829740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교실에서</a:t>
              </a:r>
              <a:endPara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04448" y="1308265"/>
            <a:ext cx="2721298" cy="2333962"/>
            <a:chOff x="2846603" y="1333934"/>
            <a:chExt cx="3896269" cy="390432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AA98EB0-F051-4112-BB37-3D153EBAD954}"/>
                </a:ext>
              </a:extLst>
            </p:cNvPr>
            <p:cNvGrpSpPr/>
            <p:nvPr/>
          </p:nvGrpSpPr>
          <p:grpSpPr>
            <a:xfrm>
              <a:off x="3989628" y="4599864"/>
              <a:ext cx="1402415" cy="320042"/>
              <a:chOff x="4915693" y="4615244"/>
              <a:chExt cx="1402415" cy="320042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24C5102E-BEAE-407C-8815-52706CD41000}"/>
                  </a:ext>
                </a:extLst>
              </p:cNvPr>
              <p:cNvGrpSpPr/>
              <p:nvPr/>
            </p:nvGrpSpPr>
            <p:grpSpPr>
              <a:xfrm>
                <a:off x="5196841" y="4615244"/>
                <a:ext cx="1121267" cy="320042"/>
                <a:chOff x="2272637" y="5006256"/>
                <a:chExt cx="1121267" cy="320042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696B9B9D-ABDD-4251-A90B-25362BBB0E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6319" t="87963" r="61781" b="4606"/>
                <a:stretch/>
              </p:blipFill>
              <p:spPr>
                <a:xfrm>
                  <a:off x="2272637" y="5008732"/>
                  <a:ext cx="779296" cy="317566"/>
                </a:xfrm>
                <a:prstGeom prst="rect">
                  <a:avLst/>
                </a:prstGeom>
              </p:spPr>
            </p:pic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C29DBB3D-C883-479D-B258-178CAC9C5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3283" t="87905" r="21923" b="4606"/>
                <a:stretch/>
              </p:blipFill>
              <p:spPr>
                <a:xfrm>
                  <a:off x="3079896" y="5006256"/>
                  <a:ext cx="314008" cy="320041"/>
                </a:xfrm>
                <a:prstGeom prst="rect">
                  <a:avLst/>
                </a:prstGeom>
              </p:spPr>
            </p:pic>
          </p:grp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C8880510-0FCE-44A3-A860-961BC3BFC9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010" t="87905" r="73334" b="4704"/>
              <a:stretch/>
            </p:blipFill>
            <p:spPr>
              <a:xfrm>
                <a:off x="4915693" y="4619435"/>
                <a:ext cx="304932" cy="315850"/>
              </a:xfrm>
              <a:prstGeom prst="rect">
                <a:avLst/>
              </a:prstGeom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6603" y="1333934"/>
              <a:ext cx="3896269" cy="388674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6579" y="4978533"/>
              <a:ext cx="1645464" cy="25972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0258" y="4946449"/>
              <a:ext cx="181000" cy="161948"/>
            </a:xfrm>
            <a:prstGeom prst="rect">
              <a:avLst/>
            </a:prstGeom>
          </p:spPr>
        </p:pic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66571" y="5041145"/>
              <a:ext cx="181000" cy="161948"/>
            </a:xfrm>
            <a:prstGeom prst="rect">
              <a:avLst/>
            </a:prstGeom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1957" y="5071440"/>
              <a:ext cx="233406" cy="161192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4812" y="4968828"/>
              <a:ext cx="161948" cy="161948"/>
            </a:xfrm>
            <a:prstGeom prst="rect">
              <a:avLst/>
            </a:prstGeom>
          </p:spPr>
        </p:pic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046" y="5039190"/>
              <a:ext cx="161948" cy="161948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3171" y="1339619"/>
            <a:ext cx="2513041" cy="225106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0222" y="1402509"/>
            <a:ext cx="2529579" cy="2156363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54801" y="4617290"/>
            <a:ext cx="1402415" cy="320042"/>
            <a:chOff x="4915693" y="4615244"/>
            <a:chExt cx="1402415" cy="320042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36838" y="117866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725114" y="464771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55002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생활에서 필요한 공정한 규칙을 만들어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9353974" y="4985942"/>
            <a:ext cx="2826000" cy="187205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규칙을 만들기 위한 조건 생각해 보고</a:t>
            </a:r>
            <a:r>
              <a:rPr lang="en-US" altLang="ko-KR" dirty="0"/>
              <a:t>, </a:t>
            </a:r>
            <a:r>
              <a:rPr lang="ko-KR" altLang="en-US" dirty="0"/>
              <a:t>생활 속에서 공정한 규칙 만들어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duk_03_06_0003_201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</a:p>
          <a:p>
            <a:r>
              <a:rPr lang="ko-KR" altLang="en-US" dirty="0" smtClean="0"/>
              <a:t>텍스트 박스</a:t>
            </a:r>
            <a:r>
              <a:rPr lang="en-US" altLang="ko-KR" dirty="0" smtClean="0"/>
              <a:t>+</a:t>
            </a:r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dirty="0" smtClean="0"/>
              <a:t>좌우 슬라이더 </a:t>
            </a:r>
            <a:r>
              <a:rPr lang="en-US" altLang="ko-KR" dirty="0" smtClean="0"/>
              <a:t>3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순서대로 노출됨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 박스 내 텍스트 변경됨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텍스트 및 기타 다른 </a:t>
            </a:r>
            <a:r>
              <a:rPr lang="ko-KR" altLang="en-US" dirty="0" err="1" smtClean="0"/>
              <a:t>버튼류에는</a:t>
            </a:r>
            <a:r>
              <a:rPr lang="ko-KR" altLang="en-US" dirty="0" smtClean="0"/>
              <a:t> 영향 </a:t>
            </a:r>
            <a:r>
              <a:rPr lang="en-US" altLang="ko-KR" dirty="0" smtClean="0"/>
              <a:t>X</a:t>
            </a:r>
          </a:p>
          <a:p>
            <a:pPr>
              <a:buAutoNum type="arabicPeriod" startAt="3"/>
            </a:pPr>
            <a:r>
              <a:rPr lang="ko-KR" altLang="en-US" dirty="0" smtClean="0"/>
              <a:t>표</a:t>
            </a:r>
            <a:r>
              <a:rPr lang="en-US" altLang="ko-KR" dirty="0" smtClean="0"/>
              <a:t>+</a:t>
            </a:r>
            <a:r>
              <a:rPr lang="ko-KR" altLang="en-US" dirty="0" smtClean="0"/>
              <a:t>직접 쓰기 텍스트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표 고정 텍스트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하얀 영역 직접 쓰기 텍스트 입력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en-US" altLang="ko-KR" dirty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</a:t>
            </a:r>
            <a:r>
              <a:rPr lang="en-US" altLang="ko-KR" dirty="0"/>
              <a:t>Tip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 미니 팝업 </a:t>
            </a:r>
            <a:r>
              <a:rPr lang="ko-KR" altLang="en-US" dirty="0" smtClean="0"/>
              <a:t>사라짐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5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96918" y="5293873"/>
            <a:ext cx="9118182" cy="234000"/>
          </a:xfrm>
        </p:spPr>
        <p:txBody>
          <a:bodyPr/>
          <a:lstStyle/>
          <a:p>
            <a:r>
              <a:rPr lang="en-US" altLang="ko-KR" dirty="0"/>
              <a:t>duk_03_06_0003_201_1.psd</a:t>
            </a:r>
            <a:endParaRPr lang="ko-KR" altLang="en-US" dirty="0"/>
          </a:p>
          <a:p>
            <a:pPr>
              <a:buFontTx/>
              <a:buChar char="-"/>
            </a:pPr>
            <a:r>
              <a:rPr lang="ko-KR" altLang="en-US" dirty="0" smtClean="0"/>
              <a:t>첫번째 컷만 사용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07050"/>
              </p:ext>
            </p:extLst>
          </p:nvPr>
        </p:nvGraphicFramePr>
        <p:xfrm>
          <a:off x="2642642" y="1385400"/>
          <a:ext cx="6500837" cy="310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720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4756117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</a:tblGrid>
              <a:tr h="1346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규칙이</a:t>
                      </a:r>
                      <a:endParaRPr lang="en-US" altLang="ko-KR" sz="2500" b="0" spc="-150" dirty="0" smtClean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필요한 상황</a:t>
                      </a:r>
                      <a:endParaRPr lang="ko-KR" altLang="en-US" sz="2500" b="0" spc="-150" dirty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lang="ko-KR" altLang="en-US" sz="2500" b="0" kern="1200" spc="-150" dirty="0">
                        <a:solidFill>
                          <a:schemeClr val="bg1">
                            <a:lumMod val="75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1761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내가 만든</a:t>
                      </a:r>
                      <a:endParaRPr lang="en-US" altLang="ko-KR" sz="2500" b="0" spc="-150" dirty="0" smtClean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규칙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lang="ko-KR" altLang="en-US" sz="2500" b="0" kern="1200" spc="-150" dirty="0">
                        <a:solidFill>
                          <a:schemeClr val="bg1">
                            <a:lumMod val="75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311273" y="2228679"/>
            <a:ext cx="2057399" cy="1764559"/>
            <a:chOff x="2846603" y="1333934"/>
            <a:chExt cx="3896269" cy="3904327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AA98EB0-F051-4112-BB37-3D153EBAD954}"/>
                </a:ext>
              </a:extLst>
            </p:cNvPr>
            <p:cNvGrpSpPr/>
            <p:nvPr/>
          </p:nvGrpSpPr>
          <p:grpSpPr>
            <a:xfrm>
              <a:off x="3989628" y="4599864"/>
              <a:ext cx="1402415" cy="320042"/>
              <a:chOff x="4915693" y="4615244"/>
              <a:chExt cx="1402415" cy="320042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24C5102E-BEAE-407C-8815-52706CD41000}"/>
                  </a:ext>
                </a:extLst>
              </p:cNvPr>
              <p:cNvGrpSpPr/>
              <p:nvPr/>
            </p:nvGrpSpPr>
            <p:grpSpPr>
              <a:xfrm>
                <a:off x="5196841" y="4615244"/>
                <a:ext cx="1121267" cy="320042"/>
                <a:chOff x="2272637" y="5006256"/>
                <a:chExt cx="1121267" cy="320042"/>
              </a:xfrm>
            </p:grpSpPr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696B9B9D-ABDD-4251-A90B-25362BBB0E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6319" t="87963" r="61781" b="4606"/>
                <a:stretch/>
              </p:blipFill>
              <p:spPr>
                <a:xfrm>
                  <a:off x="2272637" y="5008732"/>
                  <a:ext cx="779296" cy="317566"/>
                </a:xfrm>
                <a:prstGeom prst="rect">
                  <a:avLst/>
                </a:prstGeom>
              </p:spPr>
            </p:pic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C29DBB3D-C883-479D-B258-178CAC9C5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3283" t="87905" r="21923" b="4606"/>
                <a:stretch/>
              </p:blipFill>
              <p:spPr>
                <a:xfrm>
                  <a:off x="3079896" y="5006256"/>
                  <a:ext cx="314008" cy="320041"/>
                </a:xfrm>
                <a:prstGeom prst="rect">
                  <a:avLst/>
                </a:prstGeom>
              </p:spPr>
            </p:pic>
          </p:grp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C8880510-0FCE-44A3-A860-961BC3BFC9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010" t="87905" r="73334" b="4704"/>
              <a:stretch/>
            </p:blipFill>
            <p:spPr>
              <a:xfrm>
                <a:off x="4915693" y="4619435"/>
                <a:ext cx="304932" cy="315850"/>
              </a:xfrm>
              <a:prstGeom prst="rect">
                <a:avLst/>
              </a:prstGeom>
            </p:spPr>
          </p:pic>
        </p:grp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6603" y="1333934"/>
              <a:ext cx="3896269" cy="388674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6579" y="4978533"/>
              <a:ext cx="1645464" cy="259728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0258" y="4946449"/>
              <a:ext cx="181000" cy="161948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66571" y="5041145"/>
              <a:ext cx="181000" cy="161948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1957" y="5071440"/>
              <a:ext cx="233406" cy="161192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4812" y="4968828"/>
              <a:ext cx="161948" cy="161948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046" y="5039190"/>
              <a:ext cx="161948" cy="161948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CBB8AFC-D4ED-48F7-AAA2-CB320AB801C1}"/>
              </a:ext>
            </a:extLst>
          </p:cNvPr>
          <p:cNvGrpSpPr/>
          <p:nvPr/>
        </p:nvGrpSpPr>
        <p:grpSpPr>
          <a:xfrm>
            <a:off x="923528" y="4071618"/>
            <a:ext cx="824334" cy="229551"/>
            <a:chOff x="5622611" y="1548221"/>
            <a:chExt cx="824334" cy="229551"/>
          </a:xfrm>
        </p:grpSpPr>
        <p:pic>
          <p:nvPicPr>
            <p:cNvPr id="65" name="Picture 3" descr="C:\Users\석혜린\Desktop\w\★2020_1학기\10_차시개발\10) 프로토\icon\033.png">
              <a:extLst>
                <a:ext uri="{FF2B5EF4-FFF2-40B4-BE49-F238E27FC236}">
                  <a16:creationId xmlns:a16="http://schemas.microsoft.com/office/drawing/2014/main" id="{BB0EDC38-02DD-4273-9C19-CDB4AF7C8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695" y="1548221"/>
              <a:ext cx="22225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3" descr="C:\Users\석혜린\Desktop\w\★2020_1학기\10_차시개발\10) 프로토\icon\033.png">
              <a:extLst>
                <a:ext uri="{FF2B5EF4-FFF2-40B4-BE49-F238E27FC236}">
                  <a16:creationId xmlns:a16="http://schemas.microsoft.com/office/drawing/2014/main" id="{17FD56CE-4AF1-4DD2-97AC-6F0974A28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22611" y="1549172"/>
              <a:ext cx="22225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텍스트 개체 틀 2">
              <a:extLst>
                <a:ext uri="{FF2B5EF4-FFF2-40B4-BE49-F238E27FC236}">
                  <a16:creationId xmlns:a16="http://schemas.microsoft.com/office/drawing/2014/main" id="{81EBEFB9-86E8-4A64-AD96-37618DB03A07}"/>
                </a:ext>
              </a:extLst>
            </p:cNvPr>
            <p:cNvSpPr txBox="1">
              <a:spLocks/>
            </p:cNvSpPr>
            <p:nvPr/>
          </p:nvSpPr>
          <p:spPr>
            <a:xfrm>
              <a:off x="5863289" y="1554509"/>
              <a:ext cx="342978" cy="21602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900" kern="1200">
                  <a:solidFill>
                    <a:schemeClr val="accent6">
                      <a:lumMod val="75000"/>
                    </a:schemeClr>
                  </a:solidFill>
                  <a:latin typeface="여기어때 잘난체" pitchFamily="50" charset="-127"/>
                  <a:ea typeface="여기어때 잘난체" pitchFamily="50" charset="-127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AE7C65"/>
                  </a:solidFill>
                  <a:latin typeface="Noto Sans KR Medium"/>
                  <a:ea typeface="Noto Sans KR Medium"/>
                </a:rPr>
                <a:t>1</a:t>
              </a:r>
              <a:r>
                <a:rPr lang="en-US" altLang="ko-KR" sz="1200" dirty="0" smtClean="0">
                  <a:solidFill>
                    <a:srgbClr val="AE7C65"/>
                  </a:solidFill>
                  <a:latin typeface="Noto Sans KR Medium"/>
                  <a:ea typeface="Noto Sans KR Medium"/>
                </a:rPr>
                <a:t>/3</a:t>
              </a:r>
              <a:endParaRPr lang="ko-KR" altLang="en-US" sz="1200" dirty="0">
                <a:solidFill>
                  <a:srgbClr val="AE7C65"/>
                </a:solidFill>
                <a:latin typeface="Noto Sans KR Medium"/>
                <a:ea typeface="Noto Sans KR Medium"/>
              </a:endParaRPr>
            </a:p>
          </p:txBody>
        </p:sp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79" y="4570134"/>
            <a:ext cx="997200" cy="313585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79" y="4985942"/>
            <a:ext cx="997200" cy="313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76256" y="1394100"/>
            <a:ext cx="36455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rgbClr val="006EE6"/>
                </a:solidFill>
              </a:rPr>
              <a:t>술래잡기할 때 술래 정하기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76256" y="2723953"/>
            <a:ext cx="46794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200" dirty="0" smtClean="0">
                <a:solidFill>
                  <a:srgbClr val="006EE6"/>
                </a:solidFill>
              </a:rPr>
              <a:t>술래를 하고 싶어 하는 사람이 있으면</a:t>
            </a:r>
            <a:endParaRPr lang="en-US" altLang="ko-KR" sz="2500" spc="-200" dirty="0" smtClean="0">
              <a:solidFill>
                <a:srgbClr val="006EE6"/>
              </a:solidFill>
            </a:endParaRPr>
          </a:p>
          <a:p>
            <a:r>
              <a:rPr lang="ko-KR" altLang="en-US" sz="2500" spc="-200" dirty="0" smtClean="0">
                <a:solidFill>
                  <a:srgbClr val="006EE6"/>
                </a:solidFill>
              </a:rPr>
              <a:t>그 사람이 술래를 하고</a:t>
            </a:r>
            <a:r>
              <a:rPr lang="en-US" altLang="ko-KR" sz="2500" spc="-200" dirty="0" smtClean="0">
                <a:solidFill>
                  <a:srgbClr val="006EE6"/>
                </a:solidFill>
              </a:rPr>
              <a:t>, </a:t>
            </a:r>
            <a:r>
              <a:rPr lang="ko-KR" altLang="en-US" sz="2500" spc="-200" dirty="0" smtClean="0">
                <a:solidFill>
                  <a:srgbClr val="006EE6"/>
                </a:solidFill>
              </a:rPr>
              <a:t>술래를 하고</a:t>
            </a:r>
            <a:endParaRPr lang="en-US" altLang="ko-KR" sz="2500" spc="-200" dirty="0" smtClean="0">
              <a:solidFill>
                <a:srgbClr val="006EE6"/>
              </a:solidFill>
            </a:endParaRPr>
          </a:p>
          <a:p>
            <a:r>
              <a:rPr lang="ko-KR" altLang="en-US" sz="2500" spc="-200" dirty="0" smtClean="0">
                <a:solidFill>
                  <a:srgbClr val="006EE6"/>
                </a:solidFill>
              </a:rPr>
              <a:t>싶어 하는 사람이 없으면 가위바위보로</a:t>
            </a:r>
            <a:endParaRPr lang="en-US" altLang="ko-KR" sz="2500" spc="-200" dirty="0" smtClean="0">
              <a:solidFill>
                <a:srgbClr val="006EE6"/>
              </a:solidFill>
            </a:endParaRPr>
          </a:p>
          <a:p>
            <a:r>
              <a:rPr lang="ko-KR" altLang="en-US" sz="2500" spc="-200" dirty="0" smtClean="0">
                <a:solidFill>
                  <a:srgbClr val="006EE6"/>
                </a:solidFill>
              </a:rPr>
              <a:t>술래를 정합니다</a:t>
            </a:r>
            <a:r>
              <a:rPr lang="en-US" altLang="ko-KR" sz="2500" spc="-200" dirty="0" smtClean="0">
                <a:solidFill>
                  <a:srgbClr val="006EE6"/>
                </a:solidFill>
              </a:rPr>
              <a:t>.</a:t>
            </a:r>
            <a:endParaRPr lang="ko-KR" altLang="en-US" sz="2500" spc="-200" dirty="0">
              <a:solidFill>
                <a:srgbClr val="006EE6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11273" y="1612858"/>
            <a:ext cx="2057399" cy="524495"/>
          </a:xfrm>
          <a:prstGeom prst="roundRect">
            <a:avLst/>
          </a:prstGeom>
          <a:solidFill>
            <a:srgbClr val="E9E0FF"/>
          </a:solidFill>
          <a:ln w="28575">
            <a:solidFill>
              <a:srgbClr val="CAB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운동장에서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63" y="916420"/>
            <a:ext cx="750030" cy="556474"/>
          </a:xfrm>
          <a:prstGeom prst="rect">
            <a:avLst/>
          </a:prstGeom>
        </p:spPr>
      </p:pic>
      <p:grpSp>
        <p:nvGrpSpPr>
          <p:cNvPr id="73" name="그룹 72"/>
          <p:cNvGrpSpPr/>
          <p:nvPr/>
        </p:nvGrpSpPr>
        <p:grpSpPr>
          <a:xfrm>
            <a:off x="5039155" y="5398704"/>
            <a:ext cx="4104324" cy="993328"/>
            <a:chOff x="6365476" y="2279387"/>
            <a:chExt cx="4104324" cy="993328"/>
          </a:xfrm>
        </p:grpSpPr>
        <p:grpSp>
          <p:nvGrpSpPr>
            <p:cNvPr id="74" name="그룹 73"/>
            <p:cNvGrpSpPr/>
            <p:nvPr/>
          </p:nvGrpSpPr>
          <p:grpSpPr>
            <a:xfrm>
              <a:off x="6365476" y="2279387"/>
              <a:ext cx="4104324" cy="993328"/>
              <a:chOff x="9101268" y="2823846"/>
              <a:chExt cx="3801747" cy="993328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9101268" y="2868398"/>
                <a:ext cx="3801746" cy="948776"/>
                <a:chOff x="4964908" y="6091378"/>
                <a:chExt cx="3801746" cy="948776"/>
              </a:xfrm>
            </p:grpSpPr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82" name="TextBox 81"/>
                <p:cNvSpPr txBox="1"/>
                <p:nvPr/>
              </p:nvSpPr>
              <p:spPr>
                <a:xfrm>
                  <a:off x="4964908" y="6191113"/>
                  <a:ext cx="3801746" cy="849041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자기중심적인 규칙이 아닌 다른 사람이 동의할 수 있는 규칙을 만들 수 있도록 합니다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76" name="직선 연결선 75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54801" y="4617290"/>
            <a:ext cx="1402415" cy="320042"/>
            <a:chOff x="4915693" y="4615244"/>
            <a:chExt cx="1402415" cy="320042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81673" y="208396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725114" y="464771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664595" y="406668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513042" y="127658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525775" y="94501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817642" y="45973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0443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생활에서 필요한 공정한 규칙을 만들어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규칙을 만들기 위한 조건 생각해 보고</a:t>
            </a:r>
            <a:r>
              <a:rPr lang="en-US" altLang="ko-KR" dirty="0"/>
              <a:t>, </a:t>
            </a:r>
            <a:r>
              <a:rPr lang="ko-KR" altLang="en-US" dirty="0"/>
              <a:t>생활 속에서 공정한 규칙 만들어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duk_03_06_0003_201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2_</a:t>
            </a:r>
            <a:r>
              <a:rPr lang="ko-KR" altLang="en-US" dirty="0" smtClean="0"/>
              <a:t>삽화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5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96918" y="5293873"/>
            <a:ext cx="9118182" cy="234000"/>
          </a:xfrm>
        </p:spPr>
        <p:txBody>
          <a:bodyPr/>
          <a:lstStyle/>
          <a:p>
            <a:r>
              <a:rPr lang="en-US" altLang="ko-KR" dirty="0"/>
              <a:t>duk_03_06_0003_201_1.psd</a:t>
            </a:r>
            <a:endParaRPr lang="ko-KR" altLang="en-US" dirty="0"/>
          </a:p>
          <a:p>
            <a:pPr>
              <a:buFontTx/>
              <a:buChar char="-"/>
            </a:pPr>
            <a:r>
              <a:rPr lang="ko-KR" altLang="en-US" dirty="0" smtClean="0"/>
              <a:t>두번째 </a:t>
            </a:r>
            <a:r>
              <a:rPr lang="ko-KR" altLang="en-US" dirty="0"/>
              <a:t>컷만 사용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CBB8AFC-D4ED-48F7-AAA2-CB320AB801C1}"/>
              </a:ext>
            </a:extLst>
          </p:cNvPr>
          <p:cNvGrpSpPr/>
          <p:nvPr/>
        </p:nvGrpSpPr>
        <p:grpSpPr>
          <a:xfrm>
            <a:off x="923528" y="4071618"/>
            <a:ext cx="824334" cy="229551"/>
            <a:chOff x="5622611" y="1548221"/>
            <a:chExt cx="824334" cy="229551"/>
          </a:xfrm>
        </p:grpSpPr>
        <p:pic>
          <p:nvPicPr>
            <p:cNvPr id="65" name="Picture 3" descr="C:\Users\석혜린\Desktop\w\★2020_1학기\10_차시개발\10) 프로토\icon\033.png">
              <a:extLst>
                <a:ext uri="{FF2B5EF4-FFF2-40B4-BE49-F238E27FC236}">
                  <a16:creationId xmlns:a16="http://schemas.microsoft.com/office/drawing/2014/main" id="{BB0EDC38-02DD-4273-9C19-CDB4AF7C8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695" y="1548221"/>
              <a:ext cx="22225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3" descr="C:\Users\석혜린\Desktop\w\★2020_1학기\10_차시개발\10) 프로토\icon\033.png">
              <a:extLst>
                <a:ext uri="{FF2B5EF4-FFF2-40B4-BE49-F238E27FC236}">
                  <a16:creationId xmlns:a16="http://schemas.microsoft.com/office/drawing/2014/main" id="{17FD56CE-4AF1-4DD2-97AC-6F0974A28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22611" y="1549172"/>
              <a:ext cx="22225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텍스트 개체 틀 2">
              <a:extLst>
                <a:ext uri="{FF2B5EF4-FFF2-40B4-BE49-F238E27FC236}">
                  <a16:creationId xmlns:a16="http://schemas.microsoft.com/office/drawing/2014/main" id="{81EBEFB9-86E8-4A64-AD96-37618DB03A07}"/>
                </a:ext>
              </a:extLst>
            </p:cNvPr>
            <p:cNvSpPr txBox="1">
              <a:spLocks/>
            </p:cNvSpPr>
            <p:nvPr/>
          </p:nvSpPr>
          <p:spPr>
            <a:xfrm>
              <a:off x="5863289" y="1554509"/>
              <a:ext cx="342978" cy="21602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900" kern="1200">
                  <a:solidFill>
                    <a:schemeClr val="accent6">
                      <a:lumMod val="75000"/>
                    </a:schemeClr>
                  </a:solidFill>
                  <a:latin typeface="여기어때 잘난체" pitchFamily="50" charset="-127"/>
                  <a:ea typeface="여기어때 잘난체" pitchFamily="50" charset="-127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AE7C65"/>
                  </a:solidFill>
                  <a:latin typeface="Noto Sans KR Medium"/>
                  <a:ea typeface="Noto Sans KR Medium"/>
                </a:rPr>
                <a:t>2</a:t>
              </a:r>
              <a:r>
                <a:rPr lang="en-US" altLang="ko-KR" sz="1200" dirty="0" smtClean="0">
                  <a:solidFill>
                    <a:srgbClr val="AE7C65"/>
                  </a:solidFill>
                  <a:latin typeface="Noto Sans KR Medium"/>
                  <a:ea typeface="Noto Sans KR Medium"/>
                </a:rPr>
                <a:t>/3</a:t>
              </a:r>
              <a:endParaRPr lang="ko-KR" altLang="en-US" sz="1200" dirty="0">
                <a:solidFill>
                  <a:srgbClr val="AE7C65"/>
                </a:solidFill>
                <a:latin typeface="Noto Sans KR Medium"/>
                <a:ea typeface="Noto Sans KR Medium"/>
              </a:endParaRPr>
            </a:p>
          </p:txBody>
        </p:sp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79" y="4570134"/>
            <a:ext cx="997200" cy="313585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79" y="4985942"/>
            <a:ext cx="997200" cy="313585"/>
          </a:xfrm>
          <a:prstGeom prst="rect">
            <a:avLst/>
          </a:prstGeom>
        </p:spPr>
      </p:pic>
      <p:sp>
        <p:nvSpPr>
          <p:cNvPr id="71" name="모서리가 둥근 직사각형 70"/>
          <p:cNvSpPr/>
          <p:nvPr/>
        </p:nvSpPr>
        <p:spPr>
          <a:xfrm>
            <a:off x="311273" y="1612858"/>
            <a:ext cx="2057399" cy="524495"/>
          </a:xfrm>
          <a:prstGeom prst="roundRect">
            <a:avLst/>
          </a:prstGeom>
          <a:solidFill>
            <a:srgbClr val="E9E0FF"/>
          </a:solidFill>
          <a:ln w="28575">
            <a:solidFill>
              <a:srgbClr val="CAB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친구들과 놀 때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993" y="2233675"/>
            <a:ext cx="2035403" cy="1823217"/>
          </a:xfrm>
          <a:prstGeom prst="rect">
            <a:avLst/>
          </a:prstGeom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13293"/>
              </p:ext>
            </p:extLst>
          </p:nvPr>
        </p:nvGraphicFramePr>
        <p:xfrm>
          <a:off x="2642642" y="1385400"/>
          <a:ext cx="6500837" cy="310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720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4756117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</a:tblGrid>
              <a:tr h="1346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규칙이</a:t>
                      </a:r>
                      <a:endParaRPr lang="en-US" altLang="ko-KR" sz="2500" b="0" spc="-150" dirty="0" smtClean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필요한 상황</a:t>
                      </a:r>
                      <a:endParaRPr lang="ko-KR" altLang="en-US" sz="2500" b="0" spc="-150" dirty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lang="ko-KR" altLang="en-US" sz="2500" b="0" kern="1200" spc="-150" dirty="0">
                        <a:solidFill>
                          <a:schemeClr val="bg1">
                            <a:lumMod val="75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1761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내가 만든</a:t>
                      </a:r>
                      <a:endParaRPr lang="en-US" altLang="ko-KR" sz="2500" b="0" spc="-150" dirty="0" smtClean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규칙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lang="ko-KR" altLang="en-US" sz="2500" b="0" kern="1200" spc="-150" dirty="0">
                        <a:solidFill>
                          <a:schemeClr val="bg1">
                            <a:lumMod val="75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376256" y="1394100"/>
            <a:ext cx="36455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rgbClr val="006EE6"/>
                </a:solidFill>
              </a:rPr>
              <a:t>술래잡기할 때 술래 정하기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76256" y="2723953"/>
            <a:ext cx="46794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200" dirty="0" smtClean="0">
                <a:solidFill>
                  <a:srgbClr val="006EE6"/>
                </a:solidFill>
              </a:rPr>
              <a:t>술래를 하고 싶어 하는 사람이 있으면</a:t>
            </a:r>
            <a:endParaRPr lang="en-US" altLang="ko-KR" sz="2500" spc="-200" dirty="0" smtClean="0">
              <a:solidFill>
                <a:srgbClr val="006EE6"/>
              </a:solidFill>
            </a:endParaRPr>
          </a:p>
          <a:p>
            <a:r>
              <a:rPr lang="ko-KR" altLang="en-US" sz="2500" spc="-200" dirty="0" smtClean="0">
                <a:solidFill>
                  <a:srgbClr val="006EE6"/>
                </a:solidFill>
              </a:rPr>
              <a:t>그 사람이 술래를 하고</a:t>
            </a:r>
            <a:r>
              <a:rPr lang="en-US" altLang="ko-KR" sz="2500" spc="-200" dirty="0" smtClean="0">
                <a:solidFill>
                  <a:srgbClr val="006EE6"/>
                </a:solidFill>
              </a:rPr>
              <a:t>, </a:t>
            </a:r>
            <a:r>
              <a:rPr lang="ko-KR" altLang="en-US" sz="2500" spc="-200" dirty="0" smtClean="0">
                <a:solidFill>
                  <a:srgbClr val="006EE6"/>
                </a:solidFill>
              </a:rPr>
              <a:t>술래를 하고</a:t>
            </a:r>
            <a:endParaRPr lang="en-US" altLang="ko-KR" sz="2500" spc="-200" dirty="0" smtClean="0">
              <a:solidFill>
                <a:srgbClr val="006EE6"/>
              </a:solidFill>
            </a:endParaRPr>
          </a:p>
          <a:p>
            <a:r>
              <a:rPr lang="ko-KR" altLang="en-US" sz="2500" spc="-200" dirty="0" smtClean="0">
                <a:solidFill>
                  <a:srgbClr val="006EE6"/>
                </a:solidFill>
              </a:rPr>
              <a:t>싶어 하는 사람이 없으면 가위바위보로</a:t>
            </a:r>
            <a:endParaRPr lang="en-US" altLang="ko-KR" sz="2500" spc="-200" dirty="0" smtClean="0">
              <a:solidFill>
                <a:srgbClr val="006EE6"/>
              </a:solidFill>
            </a:endParaRPr>
          </a:p>
          <a:p>
            <a:r>
              <a:rPr lang="ko-KR" altLang="en-US" sz="2500" spc="-200" dirty="0" smtClean="0">
                <a:solidFill>
                  <a:srgbClr val="006EE6"/>
                </a:solidFill>
              </a:rPr>
              <a:t>술래를 정합니다</a:t>
            </a:r>
            <a:r>
              <a:rPr lang="en-US" altLang="ko-KR" sz="2500" spc="-200" dirty="0" smtClean="0">
                <a:solidFill>
                  <a:srgbClr val="006EE6"/>
                </a:solidFill>
              </a:rPr>
              <a:t>.</a:t>
            </a:r>
            <a:endParaRPr lang="ko-KR" altLang="en-US" sz="2500" spc="-200" dirty="0">
              <a:solidFill>
                <a:srgbClr val="006EE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54801" y="4617290"/>
            <a:ext cx="1402415" cy="320042"/>
            <a:chOff x="4915693" y="4615244"/>
            <a:chExt cx="1402415" cy="32004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4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생활에서 필요한 공정한 규칙을 만들어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규칙을 만들기 위한 조건 생각해 보고</a:t>
            </a:r>
            <a:r>
              <a:rPr lang="en-US" altLang="ko-KR" dirty="0"/>
              <a:t>, </a:t>
            </a:r>
            <a:r>
              <a:rPr lang="ko-KR" altLang="en-US" dirty="0"/>
              <a:t>생활 속에서 공정한 규칙 만들어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/>
              <a:t>duk_03_06_0003_201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2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2_</a:t>
            </a:r>
            <a:r>
              <a:rPr lang="ko-KR" altLang="en-US" dirty="0"/>
              <a:t>삽화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ko-KR" altLang="en-US" dirty="0"/>
              <a:t>화면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5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96918" y="5293873"/>
            <a:ext cx="9118182" cy="234000"/>
          </a:xfrm>
        </p:spPr>
        <p:txBody>
          <a:bodyPr/>
          <a:lstStyle/>
          <a:p>
            <a:r>
              <a:rPr lang="en-US" altLang="ko-KR" dirty="0"/>
              <a:t>duk_03_06_0003_201_1.psd</a:t>
            </a:r>
            <a:endParaRPr lang="ko-KR" altLang="en-US" dirty="0"/>
          </a:p>
          <a:p>
            <a:pPr>
              <a:buFontTx/>
              <a:buChar char="-"/>
            </a:pPr>
            <a:r>
              <a:rPr lang="ko-KR" altLang="en-US" dirty="0" smtClean="0"/>
              <a:t>세번째 </a:t>
            </a:r>
            <a:r>
              <a:rPr lang="ko-KR" altLang="en-US" dirty="0"/>
              <a:t>컷만 사용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CBB8AFC-D4ED-48F7-AAA2-CB320AB801C1}"/>
              </a:ext>
            </a:extLst>
          </p:cNvPr>
          <p:cNvGrpSpPr/>
          <p:nvPr/>
        </p:nvGrpSpPr>
        <p:grpSpPr>
          <a:xfrm>
            <a:off x="923528" y="4071618"/>
            <a:ext cx="824334" cy="229551"/>
            <a:chOff x="5622611" y="1548221"/>
            <a:chExt cx="824334" cy="229551"/>
          </a:xfrm>
        </p:grpSpPr>
        <p:pic>
          <p:nvPicPr>
            <p:cNvPr id="65" name="Picture 3" descr="C:\Users\석혜린\Desktop\w\★2020_1학기\10_차시개발\10) 프로토\icon\033.png">
              <a:extLst>
                <a:ext uri="{FF2B5EF4-FFF2-40B4-BE49-F238E27FC236}">
                  <a16:creationId xmlns:a16="http://schemas.microsoft.com/office/drawing/2014/main" id="{BB0EDC38-02DD-4273-9C19-CDB4AF7C8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695" y="1548221"/>
              <a:ext cx="22225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3" descr="C:\Users\석혜린\Desktop\w\★2020_1학기\10_차시개발\10) 프로토\icon\033.png">
              <a:extLst>
                <a:ext uri="{FF2B5EF4-FFF2-40B4-BE49-F238E27FC236}">
                  <a16:creationId xmlns:a16="http://schemas.microsoft.com/office/drawing/2014/main" id="{17FD56CE-4AF1-4DD2-97AC-6F0974A28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22611" y="1549172"/>
              <a:ext cx="22225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텍스트 개체 틀 2">
              <a:extLst>
                <a:ext uri="{FF2B5EF4-FFF2-40B4-BE49-F238E27FC236}">
                  <a16:creationId xmlns:a16="http://schemas.microsoft.com/office/drawing/2014/main" id="{81EBEFB9-86E8-4A64-AD96-37618DB03A07}"/>
                </a:ext>
              </a:extLst>
            </p:cNvPr>
            <p:cNvSpPr txBox="1">
              <a:spLocks/>
            </p:cNvSpPr>
            <p:nvPr/>
          </p:nvSpPr>
          <p:spPr>
            <a:xfrm>
              <a:off x="5863289" y="1554509"/>
              <a:ext cx="342978" cy="21602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900" kern="1200">
                  <a:solidFill>
                    <a:schemeClr val="accent6">
                      <a:lumMod val="75000"/>
                    </a:schemeClr>
                  </a:solidFill>
                  <a:latin typeface="여기어때 잘난체" pitchFamily="50" charset="-127"/>
                  <a:ea typeface="여기어때 잘난체" pitchFamily="50" charset="-127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AE7C65"/>
                  </a:solidFill>
                  <a:latin typeface="Noto Sans KR Medium"/>
                  <a:ea typeface="Noto Sans KR Medium"/>
                </a:rPr>
                <a:t>3</a:t>
              </a:r>
              <a:r>
                <a:rPr lang="en-US" altLang="ko-KR" sz="1200" dirty="0" smtClean="0">
                  <a:solidFill>
                    <a:srgbClr val="AE7C65"/>
                  </a:solidFill>
                  <a:latin typeface="Noto Sans KR Medium"/>
                  <a:ea typeface="Noto Sans KR Medium"/>
                </a:rPr>
                <a:t>/3</a:t>
              </a:r>
              <a:endParaRPr lang="ko-KR" altLang="en-US" sz="1200" dirty="0">
                <a:solidFill>
                  <a:srgbClr val="AE7C65"/>
                </a:solidFill>
                <a:latin typeface="Noto Sans KR Medium"/>
                <a:ea typeface="Noto Sans KR Medium"/>
              </a:endParaRPr>
            </a:p>
          </p:txBody>
        </p:sp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79" y="4570134"/>
            <a:ext cx="997200" cy="313585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79" y="4985942"/>
            <a:ext cx="997200" cy="313585"/>
          </a:xfrm>
          <a:prstGeom prst="rect">
            <a:avLst/>
          </a:prstGeom>
        </p:spPr>
      </p:pic>
      <p:sp>
        <p:nvSpPr>
          <p:cNvPr id="71" name="모서리가 둥근 직사각형 70"/>
          <p:cNvSpPr/>
          <p:nvPr/>
        </p:nvSpPr>
        <p:spPr>
          <a:xfrm>
            <a:off x="311273" y="1612858"/>
            <a:ext cx="2057399" cy="524495"/>
          </a:xfrm>
          <a:prstGeom prst="roundRect">
            <a:avLst/>
          </a:prstGeom>
          <a:solidFill>
            <a:srgbClr val="E9E0FF"/>
          </a:solidFill>
          <a:ln w="28575">
            <a:solidFill>
              <a:srgbClr val="CAB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교실에서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307" y="2212661"/>
            <a:ext cx="2138773" cy="1823217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13293"/>
              </p:ext>
            </p:extLst>
          </p:nvPr>
        </p:nvGraphicFramePr>
        <p:xfrm>
          <a:off x="2642642" y="1385400"/>
          <a:ext cx="6500837" cy="310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720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4756117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</a:tblGrid>
              <a:tr h="1346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규칙이</a:t>
                      </a:r>
                      <a:endParaRPr lang="en-US" altLang="ko-KR" sz="2500" b="0" spc="-150" dirty="0" smtClean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필요한 상황</a:t>
                      </a:r>
                      <a:endParaRPr lang="ko-KR" altLang="en-US" sz="2500" b="0" spc="-150" dirty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lang="ko-KR" altLang="en-US" sz="2500" b="0" kern="1200" spc="-150" dirty="0">
                        <a:solidFill>
                          <a:schemeClr val="bg1">
                            <a:lumMod val="75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1761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내가 만든</a:t>
                      </a:r>
                      <a:endParaRPr lang="en-US" altLang="ko-KR" sz="2500" b="0" spc="-150" dirty="0" smtClean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규칙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lang="ko-KR" altLang="en-US" sz="2500" b="0" kern="1200" spc="-150" dirty="0">
                        <a:solidFill>
                          <a:schemeClr val="bg1">
                            <a:lumMod val="75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376256" y="1394100"/>
            <a:ext cx="36455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rgbClr val="006EE6"/>
                </a:solidFill>
              </a:rPr>
              <a:t>술래잡기할 때 술래 정하기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76256" y="2723953"/>
            <a:ext cx="46794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200" dirty="0" smtClean="0">
                <a:solidFill>
                  <a:srgbClr val="006EE6"/>
                </a:solidFill>
              </a:rPr>
              <a:t>술래를 하고 싶어 하는 사람이 있으면</a:t>
            </a:r>
            <a:endParaRPr lang="en-US" altLang="ko-KR" sz="2500" spc="-200" dirty="0" smtClean="0">
              <a:solidFill>
                <a:srgbClr val="006EE6"/>
              </a:solidFill>
            </a:endParaRPr>
          </a:p>
          <a:p>
            <a:r>
              <a:rPr lang="ko-KR" altLang="en-US" sz="2500" spc="-200" dirty="0" smtClean="0">
                <a:solidFill>
                  <a:srgbClr val="006EE6"/>
                </a:solidFill>
              </a:rPr>
              <a:t>그 사람이 술래를 하고</a:t>
            </a:r>
            <a:r>
              <a:rPr lang="en-US" altLang="ko-KR" sz="2500" spc="-200" dirty="0" smtClean="0">
                <a:solidFill>
                  <a:srgbClr val="006EE6"/>
                </a:solidFill>
              </a:rPr>
              <a:t>, </a:t>
            </a:r>
            <a:r>
              <a:rPr lang="ko-KR" altLang="en-US" sz="2500" spc="-200" dirty="0" smtClean="0">
                <a:solidFill>
                  <a:srgbClr val="006EE6"/>
                </a:solidFill>
              </a:rPr>
              <a:t>술래를 하고</a:t>
            </a:r>
            <a:endParaRPr lang="en-US" altLang="ko-KR" sz="2500" spc="-200" dirty="0" smtClean="0">
              <a:solidFill>
                <a:srgbClr val="006EE6"/>
              </a:solidFill>
            </a:endParaRPr>
          </a:p>
          <a:p>
            <a:r>
              <a:rPr lang="ko-KR" altLang="en-US" sz="2500" spc="-200" dirty="0" smtClean="0">
                <a:solidFill>
                  <a:srgbClr val="006EE6"/>
                </a:solidFill>
              </a:rPr>
              <a:t>싶어 하는 사람이 없으면 가위바위보로</a:t>
            </a:r>
            <a:endParaRPr lang="en-US" altLang="ko-KR" sz="2500" spc="-200" dirty="0" smtClean="0">
              <a:solidFill>
                <a:srgbClr val="006EE6"/>
              </a:solidFill>
            </a:endParaRPr>
          </a:p>
          <a:p>
            <a:r>
              <a:rPr lang="ko-KR" altLang="en-US" sz="2500" spc="-200" dirty="0" smtClean="0">
                <a:solidFill>
                  <a:srgbClr val="006EE6"/>
                </a:solidFill>
              </a:rPr>
              <a:t>술래를 정합니다</a:t>
            </a:r>
            <a:r>
              <a:rPr lang="en-US" altLang="ko-KR" sz="2500" spc="-200" dirty="0" smtClean="0">
                <a:solidFill>
                  <a:srgbClr val="006EE6"/>
                </a:solidFill>
              </a:rPr>
              <a:t>.</a:t>
            </a:r>
            <a:endParaRPr lang="ko-KR" altLang="en-US" sz="2500" spc="-200" dirty="0">
              <a:solidFill>
                <a:srgbClr val="006EE6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54801" y="4617290"/>
            <a:ext cx="1402415" cy="320042"/>
            <a:chOff x="4915693" y="4615244"/>
            <a:chExt cx="1402415" cy="32004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93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친구들이 만든 생활 속 규칙을 살펴보고 어떤 규칙이 가장 공정한지 써 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 점검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가장 공정한 규칙 선택해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duk_03_06_0003_301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활동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메모지 화면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고정 텍스트</a:t>
            </a:r>
            <a:r>
              <a:rPr lang="en-US" altLang="ko-KR" dirty="0" smtClean="0"/>
              <a:t>+</a:t>
            </a:r>
            <a:r>
              <a:rPr lang="ko-KR" altLang="en-US" dirty="0" smtClean="0"/>
              <a:t>직접 쓰기 텍스트 입력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291199" y="1287618"/>
            <a:ext cx="8799273" cy="3255641"/>
            <a:chOff x="651844" y="1661020"/>
            <a:chExt cx="8455089" cy="3172317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9" name="직선 연결선 38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왼쪽 대괄호 42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대괄호 43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왼쪽 대괄호 44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79" y="4570134"/>
            <a:ext cx="997200" cy="31358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79" y="4985942"/>
            <a:ext cx="997200" cy="31358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830193" y="1911749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8395" y="1580980"/>
            <a:ext cx="1371082" cy="316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32865" y="1482123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23908" y="1474463"/>
            <a:ext cx="63706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이</a:t>
            </a:r>
            <a:r>
              <a:rPr lang="en-US" altLang="ko-KR" sz="2500" dirty="0" smtClean="0"/>
              <a:t>/</a:t>
            </a:r>
            <a:r>
              <a:rPr lang="ko-KR" altLang="en-US" sz="2500" dirty="0" smtClean="0"/>
              <a:t>가 만든 규칙이 가장 공정하다고 생각합니다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57" name="TextBox 56"/>
          <p:cNvSpPr txBox="1"/>
          <p:nvPr/>
        </p:nvSpPr>
        <p:spPr>
          <a:xfrm>
            <a:off x="532865" y="1917089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왜냐하면 </a:t>
            </a:r>
            <a:endParaRPr lang="ko-KR" altLang="en-US" sz="2500" dirty="0"/>
          </a:p>
        </p:txBody>
      </p:sp>
      <p:sp>
        <p:nvSpPr>
          <p:cNvPr id="58" name="TextBox 57"/>
          <p:cNvSpPr txBox="1"/>
          <p:nvPr/>
        </p:nvSpPr>
        <p:spPr>
          <a:xfrm>
            <a:off x="532865" y="1474406"/>
            <a:ext cx="7745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mtClean="0">
                <a:solidFill>
                  <a:srgbClr val="006EE6"/>
                </a:solidFill>
              </a:rPr>
              <a:t>지우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40428" y="1906409"/>
            <a:ext cx="63177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rgbClr val="006EE6"/>
                </a:solidFill>
              </a:rPr>
              <a:t>누구나 똑같은 기회를 가질 수 있기 때문입니다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51242" y="124860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806184" y="45973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7319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</a:t>
            </a:r>
            <a:r>
              <a:rPr lang="en-US" altLang="ko-KR" dirty="0" smtClean="0"/>
              <a:t>/</a:t>
            </a:r>
            <a:r>
              <a:rPr lang="ko-KR" altLang="en-US" dirty="0" smtClean="0">
                <a:solidFill>
                  <a:srgbClr val="FF6600"/>
                </a:solidFill>
              </a:rPr>
              <a:t>자기 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가장 공정한 규칙 선택해 보기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duk_03_06_0003_301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자기 점검 탭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자기 평가표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클릭 시 해당 개체에 </a:t>
            </a:r>
            <a:r>
              <a:rPr lang="ko-KR" altLang="en-US" dirty="0" err="1"/>
              <a:t>별색</a:t>
            </a:r>
            <a:r>
              <a:rPr lang="ko-KR" altLang="en-US" dirty="0"/>
              <a:t> 표기됨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한 칸에 하나의 개체만 노출됨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범례는 </a:t>
            </a:r>
            <a:r>
              <a:rPr lang="ko-KR" altLang="en-US" dirty="0" smtClean="0"/>
              <a:t>좌측 </a:t>
            </a:r>
            <a:r>
              <a:rPr lang="ko-KR" altLang="en-US" dirty="0"/>
              <a:t>하단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노출됨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17</a:t>
            </a:r>
            <a:r>
              <a:rPr lang="ko-KR" altLang="en-US" dirty="0" smtClean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53" y="4228895"/>
            <a:ext cx="3053074" cy="33775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786139" y="979416"/>
            <a:ext cx="1271141" cy="226833"/>
            <a:chOff x="5349044" y="2096438"/>
            <a:chExt cx="1125268" cy="223294"/>
          </a:xfrm>
        </p:grpSpPr>
        <p:sp>
          <p:nvSpPr>
            <p:cNvPr id="68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096438"/>
              <a:ext cx="1125268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69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93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445091" y="1389239"/>
            <a:ext cx="8604181" cy="971681"/>
            <a:chOff x="296416" y="1865239"/>
            <a:chExt cx="8604181" cy="971681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296416" y="1865239"/>
              <a:ext cx="8604181" cy="971681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2078" y="1942924"/>
              <a:ext cx="6265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생활에서 공정을 실천하려면 규칙이</a:t>
              </a:r>
              <a:endPara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필요하다는 것을 알고 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6854132" y="2047444"/>
              <a:ext cx="583983" cy="586617"/>
              <a:chOff x="6545486" y="2056430"/>
              <a:chExt cx="583983" cy="586617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6545486" y="2056430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2083026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536335" y="2042195"/>
              <a:ext cx="583983" cy="586617"/>
              <a:chOff x="7536335" y="2042195"/>
              <a:chExt cx="583983" cy="586617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7536335" y="2042195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2092790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61" name="그룹 60"/>
            <p:cNvGrpSpPr/>
            <p:nvPr/>
          </p:nvGrpSpPr>
          <p:grpSpPr>
            <a:xfrm>
              <a:off x="8218538" y="2043683"/>
              <a:ext cx="595051" cy="624338"/>
              <a:chOff x="8218538" y="2043683"/>
              <a:chExt cx="595051" cy="62433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8218538" y="2046789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2043683"/>
                <a:ext cx="566529" cy="624338"/>
              </a:xfrm>
              <a:prstGeom prst="rect">
                <a:avLst/>
              </a:prstGeom>
            </p:spPr>
          </p:pic>
        </p:grpSp>
      </p:grpSp>
      <p:grpSp>
        <p:nvGrpSpPr>
          <p:cNvPr id="19" name="그룹 18"/>
          <p:cNvGrpSpPr/>
          <p:nvPr/>
        </p:nvGrpSpPr>
        <p:grpSpPr>
          <a:xfrm>
            <a:off x="445090" y="3503934"/>
            <a:ext cx="8604181" cy="682626"/>
            <a:chOff x="296416" y="1865240"/>
            <a:chExt cx="8604181" cy="682626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96416" y="1865240"/>
              <a:ext cx="8604181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2078" y="1978092"/>
              <a:ext cx="6265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규칙을 공정하게 만들 수 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854132" y="1906772"/>
              <a:ext cx="583983" cy="586617"/>
              <a:chOff x="6545486" y="1915758"/>
              <a:chExt cx="583983" cy="586617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7536335" y="1901523"/>
              <a:ext cx="583983" cy="586617"/>
              <a:chOff x="7536335" y="1901523"/>
              <a:chExt cx="583983" cy="586617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39" name="그룹 38"/>
            <p:cNvGrpSpPr/>
            <p:nvPr/>
          </p:nvGrpSpPr>
          <p:grpSpPr>
            <a:xfrm>
              <a:off x="8218538" y="1903011"/>
              <a:ext cx="595051" cy="624338"/>
              <a:chOff x="8218538" y="1903011"/>
              <a:chExt cx="595051" cy="624338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sp>
        <p:nvSpPr>
          <p:cNvPr id="21" name="타원 20"/>
          <p:cNvSpPr/>
          <p:nvPr/>
        </p:nvSpPr>
        <p:spPr>
          <a:xfrm>
            <a:off x="7553108" y="957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9453" y="11549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61029" y="42681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46167" y="2447281"/>
            <a:ext cx="8604181" cy="971681"/>
            <a:chOff x="296416" y="1865239"/>
            <a:chExt cx="8604181" cy="97168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96416" y="1865239"/>
              <a:ext cx="8604181" cy="971681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2078" y="1942924"/>
              <a:ext cx="6265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어떤 상황에서 공정한 규칙이 필요한지</a:t>
              </a:r>
              <a:endPara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알고 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6854132" y="2047444"/>
              <a:ext cx="583983" cy="586617"/>
              <a:chOff x="6545486" y="2056430"/>
              <a:chExt cx="583983" cy="586617"/>
            </a:xfrm>
          </p:grpSpPr>
          <p:sp>
            <p:nvSpPr>
              <p:cNvPr id="80" name="모서리가 둥근 직사각형 79"/>
              <p:cNvSpPr/>
              <p:nvPr/>
            </p:nvSpPr>
            <p:spPr>
              <a:xfrm>
                <a:off x="6545486" y="2056430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2083026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74" name="그룹 73"/>
            <p:cNvGrpSpPr/>
            <p:nvPr/>
          </p:nvGrpSpPr>
          <p:grpSpPr>
            <a:xfrm>
              <a:off x="7536335" y="2042195"/>
              <a:ext cx="583983" cy="586617"/>
              <a:chOff x="7536335" y="2042195"/>
              <a:chExt cx="583983" cy="586617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7536335" y="2042195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2092790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75" name="그룹 74"/>
            <p:cNvGrpSpPr/>
            <p:nvPr/>
          </p:nvGrpSpPr>
          <p:grpSpPr>
            <a:xfrm>
              <a:off x="8218538" y="2043683"/>
              <a:ext cx="595051" cy="624338"/>
              <a:chOff x="8218538" y="2043683"/>
              <a:chExt cx="595051" cy="624338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8218538" y="2046789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2043683"/>
                <a:ext cx="566529" cy="624338"/>
              </a:xfrm>
              <a:prstGeom prst="rect">
                <a:avLst/>
              </a:prstGeom>
            </p:spPr>
          </p:pic>
        </p:grpSp>
      </p:grpSp>
      <p:pic>
        <p:nvPicPr>
          <p:cNvPr id="82" name="그림 8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3151" y="4197469"/>
            <a:ext cx="840823" cy="760196"/>
          </a:xfrm>
          <a:prstGeom prst="rect">
            <a:avLst/>
          </a:prstGeom>
        </p:spPr>
      </p:pic>
      <p:sp>
        <p:nvSpPr>
          <p:cNvPr id="83" name="타원 82"/>
          <p:cNvSpPr/>
          <p:nvPr/>
        </p:nvSpPr>
        <p:spPr>
          <a:xfrm>
            <a:off x="8292109" y="445068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7724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가장 공정한 규칙 선택해 보기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duk_03_06_0003_301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[301_</a:t>
            </a:r>
            <a:r>
              <a:rPr lang="ko-KR" altLang="en-US" dirty="0" smtClean="0">
                <a:solidFill>
                  <a:schemeClr val="tx1"/>
                </a:solidFill>
              </a:rPr>
              <a:t>핵심 정리 </a:t>
            </a:r>
            <a:r>
              <a:rPr lang="ko-KR" altLang="en-US" dirty="0" err="1" smtClean="0">
                <a:solidFill>
                  <a:schemeClr val="tx1"/>
                </a:solidFill>
              </a:rPr>
              <a:t>풀팝업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제목 텍스트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텍스트 박스</a:t>
            </a:r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우측 </a:t>
            </a:r>
            <a:r>
              <a:rPr lang="ko-KR" altLang="en-US" dirty="0" err="1" smtClean="0">
                <a:solidFill>
                  <a:schemeClr val="tx1"/>
                </a:solidFill>
              </a:rPr>
              <a:t>블릿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정답 확인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정답 가리기 버튼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정답 확인 버튼 클릭 시 정답 텍스트 노출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정답 가리기 버튼으로 </a:t>
            </a:r>
            <a:r>
              <a:rPr lang="ko-KR" altLang="en-US" dirty="0" err="1">
                <a:solidFill>
                  <a:schemeClr val="tx1"/>
                </a:solidFill>
              </a:rPr>
              <a:t>토글됨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정답 가리기 버튼 클릭 시 정답 텍스트 사라짐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정답 확인 버튼으로 </a:t>
            </a:r>
            <a:r>
              <a:rPr lang="ko-KR" altLang="en-US" dirty="0" err="1">
                <a:solidFill>
                  <a:schemeClr val="tx1"/>
                </a:solidFill>
              </a:rPr>
              <a:t>토글됨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4. X</a:t>
            </a:r>
            <a:r>
              <a:rPr lang="ko-KR" altLang="en-US" dirty="0">
                <a:solidFill>
                  <a:schemeClr val="tx1"/>
                </a:solidFill>
              </a:rPr>
              <a:t>버튼 클릭 시 이전 슬라이드 </a:t>
            </a:r>
            <a:r>
              <a:rPr lang="en-US" altLang="ko-KR" dirty="0" smtClean="0">
                <a:solidFill>
                  <a:schemeClr val="tx1"/>
                </a:solidFill>
              </a:rPr>
              <a:t>16 </a:t>
            </a:r>
            <a:r>
              <a:rPr lang="ko-KR" altLang="en-US" dirty="0">
                <a:solidFill>
                  <a:schemeClr val="tx1"/>
                </a:solidFill>
              </a:rPr>
              <a:t>페이지로 </a:t>
            </a:r>
            <a:r>
              <a:rPr lang="ko-KR" altLang="en-US" dirty="0" smtClean="0">
                <a:solidFill>
                  <a:schemeClr val="tx1"/>
                </a:solidFill>
              </a:rPr>
              <a:t>이동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초성 박스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클릭 시 정답 텍스트 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재클릭</a:t>
            </a:r>
            <a:r>
              <a:rPr lang="ko-KR" altLang="en-US" dirty="0" smtClean="0">
                <a:solidFill>
                  <a:schemeClr val="tx1"/>
                </a:solidFill>
              </a:rPr>
              <a:t> 시 </a:t>
            </a:r>
            <a:r>
              <a:rPr lang="ko-KR" altLang="en-US" dirty="0" err="1" smtClean="0">
                <a:solidFill>
                  <a:schemeClr val="tx1"/>
                </a:solidFill>
              </a:rPr>
              <a:t>초성박스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원복됨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0" y="227200"/>
            <a:ext cx="9353974" cy="4749246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양쪽 모서리가 둥근 사각형 83"/>
          <p:cNvSpPr/>
          <p:nvPr/>
        </p:nvSpPr>
        <p:spPr>
          <a:xfrm>
            <a:off x="131745" y="699937"/>
            <a:ext cx="8910057" cy="4273061"/>
          </a:xfrm>
          <a:prstGeom prst="round2SameRect">
            <a:avLst>
              <a:gd name="adj1" fmla="val 7092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0" y="226414"/>
            <a:ext cx="1701484" cy="399194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285" y="234000"/>
            <a:ext cx="476281" cy="476281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63" y="4596273"/>
            <a:ext cx="997200" cy="313585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63" y="4996072"/>
            <a:ext cx="997200" cy="313585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807489" y="934825"/>
            <a:ext cx="38651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 smtClean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</a:t>
            </a:r>
            <a:r>
              <a:rPr lang="ko-KR" altLang="en-US" sz="2500" spc="-150" dirty="0" smtClean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생활에서 공정을 실천해요</a:t>
            </a:r>
            <a:r>
              <a:rPr lang="en-US" altLang="ko-KR" sz="2500" spc="-150" dirty="0" smtClean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</a:t>
            </a:r>
            <a:endParaRPr lang="ko-KR" altLang="en-US" sz="2500" spc="-150" dirty="0">
              <a:solidFill>
                <a:srgbClr val="E3C8A8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52554" y="2122720"/>
            <a:ext cx="3733117" cy="2062418"/>
          </a:xfrm>
          <a:prstGeom prst="roundRect">
            <a:avLst>
              <a:gd name="adj" fmla="val 7018"/>
            </a:avLst>
          </a:prstGeom>
          <a:solidFill>
            <a:srgbClr val="FFDBD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977647" y="2122720"/>
            <a:ext cx="3733117" cy="2062418"/>
          </a:xfrm>
          <a:prstGeom prst="roundRect">
            <a:avLst>
              <a:gd name="adj" fmla="val 7018"/>
            </a:avLst>
          </a:prstGeom>
          <a:solidFill>
            <a:srgbClr val="F2F7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20633" y="2379737"/>
            <a:ext cx="32471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모두가 동의하고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동일한 기회를 가지도록</a:t>
            </a:r>
            <a:endParaRPr lang="en-US" altLang="ko-KR" sz="2500" dirty="0" smtClean="0"/>
          </a:p>
          <a:p>
            <a:pPr algn="ctr"/>
            <a:r>
              <a:rPr lang="en-US" altLang="ko-KR" sz="2500" dirty="0"/>
              <a:t> </a:t>
            </a:r>
            <a:r>
              <a:rPr lang="en-US" altLang="ko-KR" sz="2500" dirty="0" smtClean="0"/>
              <a:t>      </a:t>
            </a:r>
            <a:r>
              <a:rPr lang="ko-KR" altLang="en-US" sz="2500" dirty="0" smtClean="0"/>
              <a:t>하게 만들어야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합니다</a:t>
            </a:r>
            <a:r>
              <a:rPr lang="en-US" altLang="ko-KR" sz="2500" dirty="0" smtClean="0"/>
              <a:t>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38677" y="2569191"/>
            <a:ext cx="31896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생활에서 공정을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실천하려면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          이 필요합니다</a:t>
            </a:r>
            <a:r>
              <a:rPr lang="en-US" altLang="ko-KR" sz="2500" dirty="0" smtClean="0"/>
              <a:t>.</a:t>
            </a:r>
          </a:p>
        </p:txBody>
      </p:sp>
      <p:sp>
        <p:nvSpPr>
          <p:cNvPr id="111" name="타원 110"/>
          <p:cNvSpPr/>
          <p:nvPr/>
        </p:nvSpPr>
        <p:spPr>
          <a:xfrm>
            <a:off x="2625866" y="106811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348000" y="3427764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ㄱ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645038" y="3427764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ㅊ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044972" y="343669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364" y="2978945"/>
            <a:ext cx="242888" cy="411041"/>
          </a:xfrm>
          <a:prstGeom prst="rect">
            <a:avLst/>
          </a:prstGeom>
        </p:spPr>
      </p:pic>
      <p:sp>
        <p:nvSpPr>
          <p:cNvPr id="119" name="모서리가 둥근 직사각형 118"/>
          <p:cNvSpPr/>
          <p:nvPr/>
        </p:nvSpPr>
        <p:spPr>
          <a:xfrm>
            <a:off x="5579332" y="3246402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ㄱ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876370" y="3246402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4536824" y="26175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6004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가장 공정한 규칙 선택해 보기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duk_03_06_0003_301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[301_</a:t>
            </a:r>
            <a:r>
              <a:rPr lang="ko-KR" altLang="en-US" dirty="0" smtClean="0">
                <a:solidFill>
                  <a:schemeClr val="tx1"/>
                </a:solidFill>
              </a:rPr>
              <a:t>핵심 정리 </a:t>
            </a:r>
            <a:r>
              <a:rPr lang="ko-KR" altLang="en-US" dirty="0" err="1" smtClean="0">
                <a:solidFill>
                  <a:schemeClr val="tx1"/>
                </a:solidFill>
              </a:rPr>
              <a:t>풀팝업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정답 노출 화면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0" y="227200"/>
            <a:ext cx="9353974" cy="4749246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양쪽 모서리가 둥근 사각형 83"/>
          <p:cNvSpPr/>
          <p:nvPr/>
        </p:nvSpPr>
        <p:spPr>
          <a:xfrm>
            <a:off x="131745" y="699937"/>
            <a:ext cx="8910057" cy="4273061"/>
          </a:xfrm>
          <a:prstGeom prst="round2SameRect">
            <a:avLst>
              <a:gd name="adj1" fmla="val 7092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0" y="226414"/>
            <a:ext cx="1701484" cy="399194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285" y="234000"/>
            <a:ext cx="476281" cy="476281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807489" y="934825"/>
            <a:ext cx="38651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 smtClean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</a:t>
            </a:r>
            <a:r>
              <a:rPr lang="ko-KR" altLang="en-US" sz="2500" spc="-150" dirty="0" smtClean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생활에서 공정을 실천해요</a:t>
            </a:r>
            <a:r>
              <a:rPr lang="en-US" altLang="ko-KR" sz="2500" spc="-150" dirty="0" smtClean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</a:t>
            </a:r>
            <a:endParaRPr lang="ko-KR" altLang="en-US" sz="2500" spc="-150" dirty="0">
              <a:solidFill>
                <a:srgbClr val="E3C8A8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52554" y="2122720"/>
            <a:ext cx="3733117" cy="2062418"/>
          </a:xfrm>
          <a:prstGeom prst="roundRect">
            <a:avLst>
              <a:gd name="adj" fmla="val 7018"/>
            </a:avLst>
          </a:prstGeom>
          <a:solidFill>
            <a:srgbClr val="FFDBD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977647" y="2122720"/>
            <a:ext cx="3733117" cy="2062418"/>
          </a:xfrm>
          <a:prstGeom prst="roundRect">
            <a:avLst>
              <a:gd name="adj" fmla="val 7018"/>
            </a:avLst>
          </a:prstGeom>
          <a:solidFill>
            <a:srgbClr val="F2F7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20633" y="2379737"/>
            <a:ext cx="32471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모두가 동의하고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동일한 기회를 </a:t>
            </a:r>
            <a:r>
              <a:rPr lang="ko-KR" altLang="en-US" sz="2500" dirty="0" err="1" smtClean="0"/>
              <a:t>가지도록</a:t>
            </a:r>
            <a:r>
              <a:rPr lang="ko-KR" altLang="en-US" sz="2500" dirty="0" err="1" smtClean="0">
                <a:solidFill>
                  <a:srgbClr val="006EE6"/>
                </a:solidFill>
              </a:rPr>
              <a:t>공정</a:t>
            </a:r>
            <a:r>
              <a:rPr lang="ko-KR" altLang="en-US" sz="2500" dirty="0" err="1" smtClean="0"/>
              <a:t>하게</a:t>
            </a:r>
            <a:r>
              <a:rPr lang="ko-KR" altLang="en-US" sz="2500" dirty="0" smtClean="0"/>
              <a:t> 만들어야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합니다</a:t>
            </a:r>
            <a:r>
              <a:rPr lang="en-US" altLang="ko-KR" sz="2500" dirty="0" smtClean="0"/>
              <a:t>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38677" y="2569191"/>
            <a:ext cx="31896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생활에서 공정을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실천하려면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규칙</a:t>
            </a:r>
            <a:r>
              <a:rPr lang="ko-KR" altLang="en-US" sz="2500" dirty="0" smtClean="0"/>
              <a:t>이 필요합니다</a:t>
            </a:r>
            <a:r>
              <a:rPr lang="en-US" altLang="ko-KR" sz="2500" dirty="0" smtClean="0"/>
              <a:t>.</a:t>
            </a: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364" y="2978945"/>
            <a:ext cx="242888" cy="41104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63" y="4593632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63" y="4999462"/>
            <a:ext cx="997200" cy="3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4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73665"/>
              </p:ext>
            </p:extLst>
          </p:nvPr>
        </p:nvGraphicFramePr>
        <p:xfrm>
          <a:off x="239349" y="393459"/>
          <a:ext cx="11713302" cy="291937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예화 읽고 답해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duk_03_06_0003_101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 안내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duk_03_06_0003_102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공정한 규칙을 만들기 위한 조건 생각해 보고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생활 속에서 공정한 규칙 만들어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duk_03_06_0003_201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가장 공정한 규칙 선택해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duk_03_06_0003_301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이야기를 읽고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예화 읽고 답해 보기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duk_03_06_0003_101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1]</a:t>
            </a:r>
          </a:p>
          <a:p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4453" y="1078973"/>
            <a:ext cx="8852765" cy="3369936"/>
            <a:chOff x="606986" y="1619076"/>
            <a:chExt cx="8587348" cy="3280096"/>
          </a:xfrm>
        </p:grpSpPr>
        <p:grpSp>
          <p:nvGrpSpPr>
            <p:cNvPr id="14" name="그룹 13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연결선 14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왼쪽 대괄호 18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왼쪽 대괄호 19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왼쪽 대괄호 20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81819" y="4654070"/>
            <a:ext cx="1775488" cy="320042"/>
            <a:chOff x="4915693" y="4615244"/>
            <a:chExt cx="1775488" cy="32004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68416" y="1323306"/>
            <a:ext cx="8359981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/>
              <a:t>  어느 초등학교의 점심시간</a:t>
            </a:r>
            <a:r>
              <a:rPr lang="en-US" altLang="ko-KR" sz="2500" spc="-100" dirty="0" smtClean="0"/>
              <a:t>, </a:t>
            </a:r>
            <a:r>
              <a:rPr lang="ko-KR" altLang="en-US" sz="2500" spc="-100" dirty="0" smtClean="0"/>
              <a:t>학생들이 놀이터에서 즐겁게 놀고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있었습니다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그런데 문제가 생겼습니다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놀이터에 그네는 한 개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뿐인데 학생들이 모두 그네를 타고 싶어 했기 때문입니다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학생들은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서로 그네를 타려고 다투기 시작했습니다</a:t>
            </a:r>
            <a:r>
              <a:rPr lang="en-US" altLang="ko-KR" sz="2500" spc="-100" dirty="0" smtClean="0"/>
              <a:t>.</a:t>
            </a:r>
          </a:p>
          <a:p>
            <a:r>
              <a:rPr lang="en-US" altLang="ko-KR" sz="2500" spc="-100" dirty="0"/>
              <a:t> </a:t>
            </a:r>
            <a:r>
              <a:rPr lang="en-US" altLang="ko-KR" sz="2500" spc="-100" dirty="0" smtClean="0"/>
              <a:t> “</a:t>
            </a:r>
            <a:r>
              <a:rPr lang="ko-KR" altLang="en-US" sz="2500" spc="-100" dirty="0" smtClean="0"/>
              <a:t>학년이 낮은 사람이 먼저 타야 해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어린 사람한테 양보하는 게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당연한 거야</a:t>
            </a:r>
            <a:r>
              <a:rPr lang="en-US" altLang="ko-KR" sz="2500" spc="-100" dirty="0" smtClean="0"/>
              <a:t>!”</a:t>
            </a:r>
          </a:p>
          <a:p>
            <a:r>
              <a:rPr lang="en-US" altLang="ko-KR" sz="2500" spc="-100" dirty="0"/>
              <a:t> </a:t>
            </a:r>
            <a:r>
              <a:rPr lang="en-US" altLang="ko-KR" sz="2500" spc="-100" dirty="0" smtClean="0"/>
              <a:t> “</a:t>
            </a:r>
            <a:r>
              <a:rPr lang="ko-KR" altLang="en-US" sz="2500" spc="-100" dirty="0" smtClean="0"/>
              <a:t>줄 서서 기다린 순서대로 타야 해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질서를 지켜야지</a:t>
            </a:r>
            <a:r>
              <a:rPr lang="en-US" altLang="ko-KR" sz="2500" spc="-100" dirty="0" smtClean="0"/>
              <a:t>.” </a:t>
            </a:r>
            <a:endParaRPr lang="ko-KR" altLang="en-US" sz="2500" spc="-100" dirty="0"/>
          </a:p>
        </p:txBody>
      </p:sp>
      <p:sp>
        <p:nvSpPr>
          <p:cNvPr id="33" name="타원 32"/>
          <p:cNvSpPr/>
          <p:nvPr/>
        </p:nvSpPr>
        <p:spPr>
          <a:xfrm>
            <a:off x="320894" y="111102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555788" y="465136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이야기를 읽고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예화 읽고 답해 보기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duk_03_06_0003_101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4453" y="1078973"/>
            <a:ext cx="8852765" cy="3369936"/>
            <a:chOff x="606986" y="1619076"/>
            <a:chExt cx="8587348" cy="3280096"/>
          </a:xfrm>
        </p:grpSpPr>
        <p:grpSp>
          <p:nvGrpSpPr>
            <p:cNvPr id="14" name="그룹 13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연결선 14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왼쪽 대괄호 18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왼쪽 대괄호 19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왼쪽 대괄호 20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81819" y="4654070"/>
            <a:ext cx="1775488" cy="320042"/>
            <a:chOff x="4915693" y="4615244"/>
            <a:chExt cx="1775488" cy="32004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68416" y="1323306"/>
            <a:ext cx="85379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00" dirty="0" smtClean="0"/>
              <a:t>  “</a:t>
            </a:r>
            <a:r>
              <a:rPr lang="ko-KR" altLang="en-US" sz="2500" spc="-100" dirty="0" smtClean="0"/>
              <a:t>나는 줄 선다고 한 적 없는데</a:t>
            </a:r>
            <a:r>
              <a:rPr lang="en-US" altLang="ko-KR" sz="2500" spc="-100" dirty="0" smtClean="0"/>
              <a:t>? </a:t>
            </a:r>
            <a:r>
              <a:rPr lang="ko-KR" altLang="en-US" sz="2500" spc="-100" dirty="0" smtClean="0"/>
              <a:t>그네를 먼저 잡은 사람이 먼저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타야지</a:t>
            </a:r>
            <a:r>
              <a:rPr lang="en-US" altLang="ko-KR" sz="2500" spc="-100" dirty="0" smtClean="0"/>
              <a:t>.”</a:t>
            </a:r>
          </a:p>
          <a:p>
            <a:r>
              <a:rPr lang="ko-KR" altLang="en-US" sz="2500" spc="-100" dirty="0" smtClean="0"/>
              <a:t>다툼이 계속되자 선생님께서 학생들을 불러 모아 말씀하셨습니다</a:t>
            </a:r>
            <a:r>
              <a:rPr lang="en-US" altLang="ko-KR" sz="2500" spc="-100" dirty="0" smtClean="0"/>
              <a:t>.</a:t>
            </a:r>
          </a:p>
          <a:p>
            <a:r>
              <a:rPr lang="en-US" altLang="ko-KR" sz="2500" spc="-100" dirty="0" smtClean="0"/>
              <a:t>  “</a:t>
            </a:r>
            <a:r>
              <a:rPr lang="ko-KR" altLang="en-US" sz="2500" spc="-100" dirty="0" smtClean="0"/>
              <a:t>우리 함께 공정한 규칙을 만들어 볼까</a:t>
            </a:r>
            <a:r>
              <a:rPr lang="en-US" altLang="ko-KR" sz="2500" spc="-100" dirty="0" smtClean="0"/>
              <a:t>?”</a:t>
            </a:r>
            <a:endParaRPr lang="en-US" altLang="ko-KR" sz="2500" spc="-100" dirty="0"/>
          </a:p>
          <a:p>
            <a:r>
              <a:rPr lang="en-US" altLang="ko-KR" sz="2500" spc="-150" dirty="0" smtClean="0"/>
              <a:t>  </a:t>
            </a:r>
            <a:r>
              <a:rPr lang="ko-KR" altLang="en-US" sz="2500" spc="-150" dirty="0" smtClean="0"/>
              <a:t>학생들은 모두 동의했고</a:t>
            </a:r>
            <a:r>
              <a:rPr lang="en-US" altLang="ko-KR" sz="2500" spc="-150" dirty="0" smtClean="0"/>
              <a:t>, </a:t>
            </a:r>
            <a:r>
              <a:rPr lang="ko-KR" altLang="en-US" sz="2500" spc="-150" dirty="0" smtClean="0"/>
              <a:t>어떻게 하면 공정한 규칙을 만들 수 있을지</a:t>
            </a:r>
            <a:endParaRPr lang="en-US" altLang="ko-KR" sz="2500" spc="-150" dirty="0" smtClean="0"/>
          </a:p>
          <a:p>
            <a:r>
              <a:rPr lang="ko-KR" altLang="en-US" sz="2500" spc="-100" dirty="0" smtClean="0"/>
              <a:t>생각하기 시작했습니다</a:t>
            </a:r>
            <a:r>
              <a:rPr lang="en-US" altLang="ko-KR" sz="2500" spc="-100" dirty="0" smtClean="0"/>
              <a:t>.</a:t>
            </a:r>
          </a:p>
        </p:txBody>
      </p:sp>
      <p:sp>
        <p:nvSpPr>
          <p:cNvPr id="33" name="타원 32"/>
          <p:cNvSpPr/>
          <p:nvPr/>
        </p:nvSpPr>
        <p:spPr>
          <a:xfrm>
            <a:off x="320894" y="111102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555788" y="465136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69048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이야기를 읽고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9353974" y="4440115"/>
            <a:ext cx="2826000" cy="241788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예화 읽고 답해 보기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duk_03_06_0003_101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회색 텍스트 박스</a:t>
            </a:r>
            <a:r>
              <a:rPr lang="en-US" altLang="ko-KR" dirty="0"/>
              <a:t>+</a:t>
            </a:r>
            <a:r>
              <a:rPr lang="ko-KR" altLang="en-US" dirty="0"/>
              <a:t>물음표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물음표 버튼 클릭 시 파란 정답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추가 질문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6~8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81819" y="4654070"/>
            <a:ext cx="1775488" cy="320042"/>
            <a:chOff x="4915693" y="4615244"/>
            <a:chExt cx="1775488" cy="32004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263337" y="1007957"/>
            <a:ext cx="8909843" cy="477054"/>
            <a:chOff x="394468" y="1378126"/>
            <a:chExt cx="8909843" cy="477054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509305" y="1378126"/>
              <a:ext cx="879500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학생들 사이에 문제가 생긴 까닭은 무엇인가요</a:t>
              </a:r>
              <a:r>
                <a:rPr lang="en-US" altLang="ko-KR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36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80077" y="1502972"/>
            <a:ext cx="8505661" cy="518621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서로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그네를 타려고 해서 문제가 생겼습니다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63337" y="2452046"/>
            <a:ext cx="8909843" cy="477054"/>
            <a:chOff x="394468" y="1378126"/>
            <a:chExt cx="8909843" cy="477054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09305" y="1378126"/>
              <a:ext cx="879500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문제를 해결하려면 어떻게 해야 할까요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96705" y="1588985"/>
            <a:ext cx="388259" cy="335073"/>
          </a:xfrm>
          <a:prstGeom prst="rect">
            <a:avLst/>
          </a:prstGeom>
        </p:spPr>
      </p:pic>
      <p:sp>
        <p:nvSpPr>
          <p:cNvPr id="4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80077" y="2988628"/>
            <a:ext cx="8505661" cy="518621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모두 함께 의논하고 모두가 동의해야 합니다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96705" y="3074641"/>
            <a:ext cx="388259" cy="335073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7724456" y="1071812"/>
            <a:ext cx="1406624" cy="346990"/>
            <a:chOff x="1930587" y="3288931"/>
            <a:chExt cx="1406624" cy="346990"/>
          </a:xfrm>
        </p:grpSpPr>
        <p:sp>
          <p:nvSpPr>
            <p:cNvPr id="46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-93114" y="108499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057F10F-CA6E-4EB0-39E6-B1AD60C86124}"/>
              </a:ext>
            </a:extLst>
          </p:cNvPr>
          <p:cNvSpPr/>
          <p:nvPr/>
        </p:nvSpPr>
        <p:spPr>
          <a:xfrm>
            <a:off x="566133" y="16239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057F10F-CA6E-4EB0-39E6-B1AD60C86124}"/>
              </a:ext>
            </a:extLst>
          </p:cNvPr>
          <p:cNvSpPr/>
          <p:nvPr/>
        </p:nvSpPr>
        <p:spPr>
          <a:xfrm>
            <a:off x="8997523" y="98912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057F10F-CA6E-4EB0-39E6-B1AD60C86124}"/>
              </a:ext>
            </a:extLst>
          </p:cNvPr>
          <p:cNvSpPr/>
          <p:nvPr/>
        </p:nvSpPr>
        <p:spPr>
          <a:xfrm>
            <a:off x="5538105" y="46751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16452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글을 읽고 본받을 점을 이야기해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예화 읽고 답해 보기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duk_03_06_0003_101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3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813776" y="1307311"/>
              <a:ext cx="7931097" cy="87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00" dirty="0" smtClean="0"/>
                <a:t>친구들이 규칙을 정하지 않고 서로 먼저</a:t>
              </a:r>
              <a:endParaRPr lang="en-US" altLang="ko-KR" sz="2500" spc="-100" dirty="0" smtClean="0"/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그네를 타겠다고 다투면 어떻게 될까요</a:t>
              </a:r>
              <a:r>
                <a:rPr lang="en-US" altLang="ko-KR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3776" y="2871969"/>
              <a:ext cx="7931097" cy="87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다투는 과정에서 다치는 친구가 생겨 위험할 것 같습니다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친구와 큰 갈등을 겪을 것 같습니다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7823870" y="783660"/>
              <a:ext cx="304658" cy="261610"/>
              <a:chOff x="4035669" y="3578468"/>
              <a:chExt cx="304658" cy="261610"/>
            </a:xfrm>
          </p:grpSpPr>
          <p:sp>
            <p:nvSpPr>
              <p:cNvPr id="46" name="양쪽 모서리가 둥근 사각형 45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44" name="양쪽 모서리가 둥근 사각형 43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42" name="양쪽 모서리가 둥근 사각형 41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59290" y="3256452"/>
            <a:ext cx="840067" cy="30595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 err="1"/>
              <a:t>탭인탭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</a:p>
          <a:p>
            <a:r>
              <a:rPr lang="ko-KR" altLang="en-US" dirty="0"/>
              <a:t>질문</a:t>
            </a:r>
            <a:r>
              <a:rPr lang="en-US" altLang="ko-KR" dirty="0"/>
              <a:t>+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탭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X </a:t>
            </a:r>
            <a:r>
              <a:rPr lang="ko-KR" altLang="en-US" dirty="0"/>
              <a:t>버튼 클릭 시 이전 페이지로 이동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5</a:t>
            </a:r>
            <a:r>
              <a:rPr lang="ko-KR" altLang="en-US" dirty="0" smtClean="0"/>
              <a:t>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08925" y="9572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509606" y="8897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181773" y="32646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717431" y="33826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2691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글을 읽고 본받을 점을 이야기해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예화 읽고 답해 보기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duk_03_06_0003_101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 err="1"/>
              <a:t>탭인탭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+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탭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X </a:t>
            </a:r>
            <a:r>
              <a:rPr lang="ko-KR" altLang="en-US" dirty="0"/>
              <a:t>버튼 클릭 시 이전 페이지로 이동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5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30" name="모서리가 둥근 직사각형 29"/>
          <p:cNvSpPr/>
          <p:nvPr/>
        </p:nvSpPr>
        <p:spPr>
          <a:xfrm>
            <a:off x="509396" y="1134690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1265719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36314" y="1199827"/>
            <a:ext cx="650545" cy="452752"/>
          </a:xfrm>
          <a:prstGeom prst="rect">
            <a:avLst/>
          </a:prstGeom>
        </p:spPr>
      </p:pic>
      <p:sp>
        <p:nvSpPr>
          <p:cNvPr id="3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2506297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32418" y="2455086"/>
            <a:ext cx="658338" cy="58359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13776" y="1406894"/>
            <a:ext cx="7931097" cy="8757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00" dirty="0" smtClean="0"/>
              <a:t>친구들과 서로 먼저</a:t>
            </a:r>
            <a:r>
              <a:rPr lang="en-US" altLang="ko-KR" sz="2500" spc="-100" dirty="0" smtClean="0"/>
              <a:t>, </a:t>
            </a:r>
            <a:r>
              <a:rPr lang="ko-KR" altLang="en-US" sz="2500" spc="-100" dirty="0" smtClean="0"/>
              <a:t>많이 또는 적게 하겠다고</a:t>
            </a:r>
            <a:endParaRPr lang="en-US" altLang="ko-KR" sz="2500" spc="-100" dirty="0" smtClean="0"/>
          </a:p>
          <a:p>
            <a:pPr algn="ctr">
              <a:lnSpc>
                <a:spcPct val="105000"/>
              </a:lnSpc>
            </a:pPr>
            <a:r>
              <a:rPr lang="ko-KR" altLang="en-US" sz="2500" spc="-1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다툰 경우가 있었나요</a:t>
            </a:r>
            <a:r>
              <a:rPr lang="en-US" altLang="ko-KR" sz="2500" spc="-1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3776" y="2959304"/>
            <a:ext cx="7931097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과자를 더 많이 먹고 싶어서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친구와 다툰 적이 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59290" y="3256452"/>
            <a:ext cx="840067" cy="305950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8188741" y="889576"/>
            <a:ext cx="304658" cy="261610"/>
            <a:chOff x="4035669" y="3578468"/>
            <a:chExt cx="304658" cy="261610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823870" y="883243"/>
            <a:ext cx="304658" cy="261610"/>
            <a:chOff x="4035669" y="3578468"/>
            <a:chExt cx="304658" cy="261610"/>
          </a:xfrm>
        </p:grpSpPr>
        <p:sp>
          <p:nvSpPr>
            <p:cNvPr id="50" name="양쪽 모서리가 둥근 사각형 4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8542373" y="887831"/>
            <a:ext cx="304658" cy="261610"/>
            <a:chOff x="4035669" y="3578468"/>
            <a:chExt cx="304658" cy="261610"/>
          </a:xfrm>
        </p:grpSpPr>
        <p:sp>
          <p:nvSpPr>
            <p:cNvPr id="54" name="양쪽 모서리가 둥근 사각형 53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08925" y="9572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509606" y="8897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181773" y="32646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4020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글을 읽고 본받을 점을 이야기해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예화 읽고 답해 보기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duk_03_06_0003_101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 err="1"/>
              <a:t>탭인탭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+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탭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X </a:t>
            </a:r>
            <a:r>
              <a:rPr lang="ko-KR" altLang="en-US" dirty="0"/>
              <a:t>버튼 클릭 시 이전 페이지로 이동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5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30" name="모서리가 둥근 직사각형 29"/>
          <p:cNvSpPr/>
          <p:nvPr/>
        </p:nvSpPr>
        <p:spPr>
          <a:xfrm>
            <a:off x="509396" y="1134690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1265719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36314" y="1199827"/>
            <a:ext cx="650545" cy="452752"/>
          </a:xfrm>
          <a:prstGeom prst="rect">
            <a:avLst/>
          </a:prstGeom>
        </p:spPr>
      </p:pic>
      <p:sp>
        <p:nvSpPr>
          <p:cNvPr id="3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2506297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32418" y="2455086"/>
            <a:ext cx="658338" cy="58359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13776" y="1394648"/>
            <a:ext cx="7931097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00" dirty="0" smtClean="0"/>
              <a:t>여러분이 공정한 규칙을 만든다면</a:t>
            </a:r>
            <a:endParaRPr lang="en-US" altLang="ko-KR" sz="2500" spc="-100" dirty="0" smtClean="0"/>
          </a:p>
          <a:p>
            <a:pPr algn="ctr">
              <a:lnSpc>
                <a:spcPct val="105000"/>
              </a:lnSpc>
            </a:pPr>
            <a:r>
              <a:rPr lang="ko-KR" altLang="en-US" sz="2500" spc="-1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어떤 규칙을 만들고 싶나요</a:t>
            </a:r>
            <a:r>
              <a:rPr lang="en-US" altLang="ko-KR" sz="2500" spc="-1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3776" y="2971552"/>
            <a:ext cx="7931097" cy="8757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모두가 같은 기회를 가질 수 있는 규칙을 만들고 싶습니다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모두가 행복할 수 있는 규칙을 만들고 싶습니다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59290" y="3256452"/>
            <a:ext cx="840067" cy="305950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7823870" y="883243"/>
            <a:ext cx="304658" cy="261610"/>
            <a:chOff x="4035669" y="3578468"/>
            <a:chExt cx="304658" cy="261610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188741" y="889576"/>
            <a:ext cx="304658" cy="261610"/>
            <a:chOff x="4035669" y="3578468"/>
            <a:chExt cx="304658" cy="261610"/>
          </a:xfrm>
        </p:grpSpPr>
        <p:sp>
          <p:nvSpPr>
            <p:cNvPr id="50" name="양쪽 모서리가 둥근 사각형 4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8542373" y="887831"/>
            <a:ext cx="304658" cy="270402"/>
            <a:chOff x="4035669" y="3578468"/>
            <a:chExt cx="304658" cy="270402"/>
          </a:xfrm>
        </p:grpSpPr>
        <p:sp>
          <p:nvSpPr>
            <p:cNvPr id="54" name="양쪽 모서리가 둥근 사각형 53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53919" y="358726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08925" y="9572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509606" y="8897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181773" y="32646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997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duk_03_06_0003_102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[102_</a:t>
            </a:r>
            <a:r>
              <a:rPr lang="ko-KR" altLang="en-US" dirty="0"/>
              <a:t>이번 시간에 배울 내용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dirty="0" smtClean="0"/>
              <a:t>공정한 생활을 실천하려는 </a:t>
            </a:r>
            <a:r>
              <a:rPr lang="ko-KR" altLang="en-US" dirty="0" smtClean="0">
                <a:solidFill>
                  <a:srgbClr val="FF6600"/>
                </a:solidFill>
              </a:rPr>
              <a:t>원칙</a:t>
            </a:r>
            <a:r>
              <a:rPr lang="ko-KR" altLang="en-US" dirty="0" smtClean="0"/>
              <a:t>을 알고</a:t>
            </a:r>
            <a:endParaRPr lang="en-US" altLang="ko-KR" dirty="0" smtClean="0"/>
          </a:p>
          <a:p>
            <a:pPr>
              <a:lnSpc>
                <a:spcPct val="80000"/>
              </a:lnSpc>
            </a:pPr>
            <a:r>
              <a:rPr lang="ko-KR" altLang="en-US" dirty="0" smtClean="0">
                <a:solidFill>
                  <a:srgbClr val="FF6600"/>
                </a:solidFill>
              </a:rPr>
              <a:t>공정하게 생활하는 규칙</a:t>
            </a:r>
            <a:r>
              <a:rPr lang="ko-KR" altLang="en-US" dirty="0" smtClean="0"/>
              <a:t>을 만들어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 smtClean="0"/>
              <a:t>94~95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1584</Words>
  <Application>Microsoft Office PowerPoint</Application>
  <PresentationFormat>와이드스크린</PresentationFormat>
  <Paragraphs>382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254</cp:revision>
  <dcterms:created xsi:type="dcterms:W3CDTF">2024-10-14T06:06:43Z</dcterms:created>
  <dcterms:modified xsi:type="dcterms:W3CDTF">2025-05-22T04:35:55Z</dcterms:modified>
</cp:coreProperties>
</file>