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7" r:id="rId6"/>
    <p:sldId id="268" r:id="rId7"/>
    <p:sldId id="264" r:id="rId8"/>
    <p:sldId id="260" r:id="rId9"/>
    <p:sldId id="269" r:id="rId10"/>
    <p:sldId id="261" r:id="rId11"/>
    <p:sldId id="265" r:id="rId12"/>
    <p:sldId id="271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실천 똑똑_바람직한 디지털 사회를 만들고자 실천할 수 있는 일 찾기" id="{9C230F2B-B306-497B-8235-9D532161B564}">
          <p14:sldIdLst>
            <p14:sldId id="259"/>
            <p14:sldId id="267"/>
            <p14:sldId id="268"/>
          </p14:sldIdLst>
        </p14:section>
        <p14:section name="102_실천 똑똑_이번 시간에 배울 내용" id="{7D7198F4-5751-491B-910B-540FEB1888CF}">
          <p14:sldIdLst>
            <p14:sldId id="264"/>
          </p14:sldIdLst>
        </p14:section>
        <p14:section name="201_실천 쑥쑥_‘바람직한 디지털 사회 만들기’ 캠페인 계획하기" id="{5A353914-C34B-43E3-9861-6C309444718C}">
          <p14:sldIdLst>
            <p14:sldId id="260"/>
            <p14:sldId id="269"/>
          </p14:sldIdLst>
        </p14:section>
        <p14:section name="301_실천 탄탄_캠페인 활동하기" id="{493A36E0-005E-42D9-9B5B-28E94D8BEBF1}">
          <p14:sldIdLst>
            <p14:sldId id="261"/>
            <p14:sldId id="265"/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DFFF"/>
    <a:srgbClr val="006E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62" autoAdjust="0"/>
    <p:restoredTop sz="94660"/>
  </p:normalViewPr>
  <p:slideViewPr>
    <p:cSldViewPr snapToGrid="0">
      <p:cViewPr>
        <p:scale>
          <a:sx n="114" d="100"/>
          <a:sy n="114" d="100"/>
        </p:scale>
        <p:origin x="36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/>
              <a:t>이영현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6522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차시 목표를 입력해 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두 줄까지 입력 가능</a:t>
            </a:r>
            <a:r>
              <a:rPr lang="en-US" altLang="ko-KR" dirty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/>
              <a:t>NN~NN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Relationship Id="rId6" Type="http://schemas.microsoft.com/office/2007/relationships/hdphoto" Target="../media/hdphoto2.wdp"/><Relationship Id="rId11" Type="http://schemas.openxmlformats.org/officeDocument/2006/relationships/image" Target="../media/image25.png"/><Relationship Id="rId5" Type="http://schemas.openxmlformats.org/officeDocument/2006/relationships/image" Target="../media/image2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data2.tsherpa.co.kr/tsherpa/multimedia/Flash/2022/curri/index.html?flashxmlnum=nymph98920&amp;classno=E-curri03-social-K_2022/31/so_k_0301_0101_0001/so_k_0301_0101_0001_103.html&amp;id=1441105&amp;classa=1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duk_04_05_0003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/>
              <a:t>임서진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428741" cy="436562"/>
          </a:xfrm>
        </p:spPr>
        <p:txBody>
          <a:bodyPr/>
          <a:lstStyle/>
          <a:p>
            <a:r>
              <a:rPr lang="ko-KR" altLang="en-US" dirty="0"/>
              <a:t>바람직한 디지털 사회를 향하여</a:t>
            </a:r>
          </a:p>
        </p:txBody>
      </p:sp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806599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25.05.13.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25.05.16.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800" dirty="0"/>
                        <a:t>1</a:t>
                      </a:r>
                      <a:r>
                        <a:rPr lang="ko-KR" altLang="en-US" sz="800" dirty="0"/>
                        <a:t>차 검토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/>
                        <a:t>김나영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25.05.20.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임서진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25.05.22.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임서진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배운 내용을 되돌아보며 자기 점검을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물음</a:t>
            </a:r>
            <a:r>
              <a:rPr lang="en-US" altLang="ko-KR" dirty="0"/>
              <a:t>/</a:t>
            </a:r>
            <a:r>
              <a:rPr lang="ko-KR" altLang="en-US" dirty="0">
                <a:solidFill>
                  <a:srgbClr val="FF6600"/>
                </a:solidFill>
              </a:rPr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자기 점검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>
              <a:buAutoNum type="arabicPeriod" startAt="3"/>
            </a:pP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11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3" name="모서리가 둥근 직사각형 42"/>
          <p:cNvSpPr/>
          <p:nvPr/>
        </p:nvSpPr>
        <p:spPr>
          <a:xfrm>
            <a:off x="445090" y="2762621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88" y="3941521"/>
            <a:ext cx="3053074" cy="337759"/>
          </a:xfrm>
          <a:prstGeom prst="rect">
            <a:avLst/>
          </a:prstGeom>
        </p:spPr>
      </p:pic>
      <p:sp>
        <p:nvSpPr>
          <p:cNvPr id="45" name="모서리가 둥근 직사각형 44"/>
          <p:cNvSpPr/>
          <p:nvPr/>
        </p:nvSpPr>
        <p:spPr>
          <a:xfrm>
            <a:off x="445090" y="1547079"/>
            <a:ext cx="8604181" cy="1101026"/>
          </a:xfrm>
          <a:prstGeom prst="roundRect">
            <a:avLst/>
          </a:prstGeom>
          <a:solidFill>
            <a:srgbClr val="F3EE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50752" y="1666705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나는 디지털 사회에서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올바르게 행동하는 사람인가요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7002806" y="1804284"/>
            <a:ext cx="583983" cy="586617"/>
            <a:chOff x="6545486" y="1915758"/>
            <a:chExt cx="583983" cy="586617"/>
          </a:xfrm>
        </p:grpSpPr>
        <p:sp>
          <p:nvSpPr>
            <p:cNvPr id="48" name="모서리가 둥근 직사각형 47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50" name="그룹 49"/>
          <p:cNvGrpSpPr/>
          <p:nvPr/>
        </p:nvGrpSpPr>
        <p:grpSpPr>
          <a:xfrm>
            <a:off x="7685009" y="1804284"/>
            <a:ext cx="583983" cy="586617"/>
            <a:chOff x="7536335" y="1901523"/>
            <a:chExt cx="583983" cy="586617"/>
          </a:xfrm>
        </p:grpSpPr>
        <p:sp>
          <p:nvSpPr>
            <p:cNvPr id="51" name="모서리가 둥근 직사각형 50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53" name="그룹 52"/>
          <p:cNvGrpSpPr/>
          <p:nvPr/>
        </p:nvGrpSpPr>
        <p:grpSpPr>
          <a:xfrm>
            <a:off x="8367212" y="1785423"/>
            <a:ext cx="595051" cy="624338"/>
            <a:chOff x="8218538" y="1903011"/>
            <a:chExt cx="595051" cy="624338"/>
          </a:xfrm>
        </p:grpSpPr>
        <p:sp>
          <p:nvSpPr>
            <p:cNvPr id="54" name="모서리가 둥근 직사각형 53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56" name="TextBox 55"/>
          <p:cNvSpPr txBox="1"/>
          <p:nvPr/>
        </p:nvSpPr>
        <p:spPr>
          <a:xfrm>
            <a:off x="650751" y="2882247"/>
            <a:ext cx="62650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바람직한 디지털 사회를 만드는 데</a:t>
            </a:r>
            <a:endParaRPr lang="en-US" altLang="ko-KR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우리가 실천해야 할 일을 설명할 수 있나요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500" dirty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7002805" y="3019826"/>
            <a:ext cx="583983" cy="586617"/>
            <a:chOff x="6545486" y="1915758"/>
            <a:chExt cx="583983" cy="586617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6545486" y="1915758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639" b="100000" l="10000" r="100000">
                          <a14:foregroundMark x1="31250" y1="22892" x2="66250" y2="73494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569686" y="1942354"/>
              <a:ext cx="526104" cy="545833"/>
            </a:xfrm>
            <a:prstGeom prst="rect">
              <a:avLst/>
            </a:prstGeom>
          </p:spPr>
        </p:pic>
      </p:grpSp>
      <p:grpSp>
        <p:nvGrpSpPr>
          <p:cNvPr id="60" name="그룹 59"/>
          <p:cNvGrpSpPr/>
          <p:nvPr/>
        </p:nvGrpSpPr>
        <p:grpSpPr>
          <a:xfrm>
            <a:off x="7685008" y="3019826"/>
            <a:ext cx="583983" cy="586617"/>
            <a:chOff x="7536335" y="1901523"/>
            <a:chExt cx="583983" cy="586617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7536335" y="1901523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0" r="100000">
                          <a14:backgroundMark x1="8696" y1="73333" x2="21739" y2="97778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574309" y="1952118"/>
              <a:ext cx="531676" cy="520119"/>
            </a:xfrm>
            <a:prstGeom prst="rect">
              <a:avLst/>
            </a:prstGeom>
          </p:spPr>
        </p:pic>
      </p:grpSp>
      <p:grpSp>
        <p:nvGrpSpPr>
          <p:cNvPr id="63" name="그룹 62"/>
          <p:cNvGrpSpPr/>
          <p:nvPr/>
        </p:nvGrpSpPr>
        <p:grpSpPr>
          <a:xfrm>
            <a:off x="8367211" y="3000965"/>
            <a:ext cx="595051" cy="624338"/>
            <a:chOff x="8218538" y="1903011"/>
            <a:chExt cx="595051" cy="624338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8218538" y="1906117"/>
              <a:ext cx="583983" cy="58661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5" name="그림 64"/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1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247060" y="1903011"/>
              <a:ext cx="566529" cy="624338"/>
            </a:xfrm>
            <a:prstGeom prst="rect">
              <a:avLst/>
            </a:prstGeom>
          </p:spPr>
        </p:pic>
      </p:grpSp>
      <p:sp>
        <p:nvSpPr>
          <p:cNvPr id="66" name="타원 65"/>
          <p:cNvSpPr/>
          <p:nvPr/>
        </p:nvSpPr>
        <p:spPr>
          <a:xfrm>
            <a:off x="162405" y="154707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7" name="타원 66"/>
          <p:cNvSpPr/>
          <p:nvPr/>
        </p:nvSpPr>
        <p:spPr>
          <a:xfrm>
            <a:off x="213686" y="39646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사각형: 둥근 모서리 13">
            <a:extLst>
              <a:ext uri="{FF2B5EF4-FFF2-40B4-BE49-F238E27FC236}">
                <a16:creationId xmlns:a16="http://schemas.microsoft.com/office/drawing/2014/main" id="{2090529F-F384-4AD5-9246-BA4D553262BF}"/>
              </a:ext>
            </a:extLst>
          </p:cNvPr>
          <p:cNvSpPr/>
          <p:nvPr/>
        </p:nvSpPr>
        <p:spPr>
          <a:xfrm>
            <a:off x="7786139" y="979416"/>
            <a:ext cx="1271141" cy="226833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19050">
            <a:noFill/>
          </a:ln>
        </p:spPr>
        <p:txBody>
          <a:bodyPr rtlCol="0" anchor="ctr"/>
          <a:lstStyle/>
          <a:p>
            <a:pPr marL="144000" marR="0" lvl="0" indent="0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900" kern="0" spc="-50" dirty="0">
                <a:solidFill>
                  <a:prstClr val="black"/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 얼굴</a:t>
            </a:r>
            <a:r>
              <a: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을 </a:t>
            </a:r>
            <a:r>
              <a: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클릭</a:t>
            </a:r>
            <a:r>
              <a: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하세요</a:t>
            </a:r>
            <a:r>
              <a:rPr kumimoji="0" lang="en-US" altLang="ko-KR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.</a:t>
            </a:r>
            <a:endParaRPr kumimoji="0" lang="ko-KR" altLang="en-US" sz="900" i="0" u="none" strike="noStrike" kern="0" cap="none" spc="-50" normalizeH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7553108" y="95703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66685" y="3913110"/>
            <a:ext cx="982036" cy="887868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8329110" y="388483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2" name="Picture 2" descr="D:\1_과학\1_초등 과학\3학년\1학기\2022\08_아이콘\help_icon.png">
            <a:extLst>
              <a:ext uri="{FF2B5EF4-FFF2-40B4-BE49-F238E27FC236}">
                <a16:creationId xmlns:a16="http://schemas.microsoft.com/office/drawing/2014/main" id="{089DF68E-420A-42AE-AAB0-C7FFA57C1E99}"/>
              </a:ext>
            </a:extLst>
          </p:cNvPr>
          <p:cNvPicPr>
            <a:picLocks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469" y="1019681"/>
            <a:ext cx="162685" cy="14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73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/>
              <a:t>회색 텍스트 박스</a:t>
            </a:r>
            <a:r>
              <a:rPr lang="en-US" altLang="ko-KR" dirty="0"/>
              <a:t>+</a:t>
            </a:r>
            <a:r>
              <a:rPr lang="ko-KR" altLang="en-US" dirty="0"/>
              <a:t>물음표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물음표 버튼 클릭 시 정답 텍스트 노출됨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물음표 버튼으로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/>
              <a:t>10 </a:t>
            </a:r>
            <a:r>
              <a:rPr lang="ko-KR" altLang="en-US" dirty="0"/>
              <a:t>페이지로 이동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grpSp>
          <p:nvGrpSpPr>
            <p:cNvPr id="3" name="그룹 2"/>
            <p:cNvGrpSpPr/>
            <p:nvPr/>
          </p:nvGrpSpPr>
          <p:grpSpPr>
            <a:xfrm>
              <a:off x="0" y="226414"/>
              <a:ext cx="9353974" cy="5083243"/>
              <a:chOff x="0" y="226414"/>
              <a:chExt cx="9353974" cy="5083243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0" y="227200"/>
                <a:ext cx="9353974" cy="4749246"/>
              </a:xfrm>
              <a:prstGeom prst="rect">
                <a:avLst/>
              </a:prstGeom>
              <a:solidFill>
                <a:srgbClr val="F6E7D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양쪽 모서리가 둥근 사각형 8"/>
              <p:cNvSpPr/>
              <p:nvPr/>
            </p:nvSpPr>
            <p:spPr>
              <a:xfrm>
                <a:off x="227889" y="699937"/>
                <a:ext cx="8910057" cy="4273061"/>
              </a:xfrm>
              <a:prstGeom prst="round2SameRect">
                <a:avLst>
                  <a:gd name="adj1" fmla="val 7092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10" name="그림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0320" y="226414"/>
                <a:ext cx="1701484" cy="399194"/>
              </a:xfrm>
              <a:prstGeom prst="rect">
                <a:avLst/>
              </a:prstGeom>
            </p:spPr>
          </p:pic>
          <p:pic>
            <p:nvPicPr>
              <p:cNvPr id="59" name="그림 5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875285" y="234000"/>
                <a:ext cx="476281" cy="476281"/>
              </a:xfrm>
              <a:prstGeom prst="rect">
                <a:avLst/>
              </a:prstGeom>
            </p:spPr>
          </p:pic>
          <p:pic>
            <p:nvPicPr>
              <p:cNvPr id="82" name="그림 81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596273"/>
                <a:ext cx="997200" cy="313585"/>
              </a:xfrm>
              <a:prstGeom prst="rect">
                <a:avLst/>
              </a:prstGeom>
            </p:spPr>
          </p:pic>
          <p:pic>
            <p:nvPicPr>
              <p:cNvPr id="83" name="그림 82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863" y="4996072"/>
                <a:ext cx="997200" cy="313585"/>
              </a:xfrm>
              <a:prstGeom prst="rect">
                <a:avLst/>
              </a:prstGeom>
            </p:spPr>
          </p:pic>
          <p:sp>
            <p:nvSpPr>
              <p:cNvPr id="84" name="TextBox 83"/>
              <p:cNvSpPr txBox="1"/>
              <p:nvPr/>
            </p:nvSpPr>
            <p:spPr>
              <a:xfrm>
                <a:off x="1734515" y="938232"/>
                <a:ext cx="5884945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[</a:t>
                </a:r>
                <a:r>
                  <a:rPr lang="ko-KR" altLang="en-US" sz="2500" spc="-150" dirty="0">
                    <a:solidFill>
                      <a:srgbClr val="FF6600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바람직한 디지털 사회를 만들기 위한 노력</a:t>
                </a:r>
                <a:r>
                  <a:rPr lang="en-US" altLang="ko-KR" sz="2500" spc="-150" dirty="0">
                    <a:solidFill>
                      <a:srgbClr val="E3C8A8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]</a:t>
                </a:r>
                <a:endParaRPr lang="ko-KR" altLang="en-US" sz="2500" spc="-150" dirty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2" name="그룹 1"/>
            <p:cNvGrpSpPr/>
            <p:nvPr/>
          </p:nvGrpSpPr>
          <p:grpSpPr>
            <a:xfrm>
              <a:off x="574418" y="1551160"/>
              <a:ext cx="8232834" cy="2953870"/>
              <a:chOff x="574418" y="1577536"/>
              <a:chExt cx="8232834" cy="2953870"/>
            </a:xfrm>
          </p:grpSpPr>
          <p:sp>
            <p:nvSpPr>
              <p:cNvPr id="15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1577536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좋은 댓글을 답니다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16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2390834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사람이 쓴 글을 내 글처럼 사용하지 않습니다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0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3193557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온라인 대화방에서도 친구를 따돌리지 않습니다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1" name="사각형: 둥근 모서리 9">
                <a:extLst>
                  <a:ext uri="{FF2B5EF4-FFF2-40B4-BE49-F238E27FC236}">
                    <a16:creationId xmlns:a16="http://schemas.microsoft.com/office/drawing/2014/main" id="{AD7D0D31-466F-4E3C-8216-F5B16DEF6BFB}"/>
                  </a:ext>
                </a:extLst>
              </p:cNvPr>
              <p:cNvSpPr/>
              <p:nvPr/>
            </p:nvSpPr>
            <p:spPr>
              <a:xfrm>
                <a:off x="574418" y="4006855"/>
                <a:ext cx="8232834" cy="524551"/>
              </a:xfrm>
              <a:prstGeom prst="roundRect">
                <a:avLst>
                  <a:gd name="adj" fmla="val 9847"/>
                </a:avLst>
              </a:prstGeom>
              <a:solidFill>
                <a:srgbClr val="F7F7F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누리 </a:t>
                </a:r>
                <a:r>
                  <a:rPr lang="ko-KR" altLang="en-US" sz="2500" spc="-150" dirty="0" err="1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소통망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(SNS)</a:t>
                </a:r>
                <a:r>
                  <a:rPr lang="ko-KR" altLang="en-US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에서도 비속어를 쓰지 않습니다</a:t>
                </a:r>
                <a:r>
                  <a:rPr lang="en-US" altLang="ko-KR" sz="2500" spc="-150" dirty="0">
                    <a:solidFill>
                      <a:srgbClr val="006EE6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</p:grp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2857" y="1642086"/>
            <a:ext cx="388259" cy="33507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705" y="2465274"/>
            <a:ext cx="388259" cy="335073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5685" y="3258343"/>
            <a:ext cx="388259" cy="335073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88090" y="4066358"/>
            <a:ext cx="388259" cy="335073"/>
          </a:xfrm>
          <a:prstGeom prst="rect">
            <a:avLst/>
          </a:prstGeom>
        </p:spPr>
      </p:pic>
      <p:sp>
        <p:nvSpPr>
          <p:cNvPr id="29" name="타원 28"/>
          <p:cNvSpPr/>
          <p:nvPr/>
        </p:nvSpPr>
        <p:spPr>
          <a:xfrm>
            <a:off x="1576749" y="105559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57733" y="1597860"/>
            <a:ext cx="24702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576588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334758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바람직한 디지털 사회를 만들고자 실천할 수 있는 일 찾기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duk_04_05_0003_101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이번 시간에 배울 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duk_04_05_0003_102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/>
                        <a:t>‘</a:t>
                      </a:r>
                      <a:r>
                        <a:rPr lang="ko-KR" altLang="en-US" sz="1100" dirty="0"/>
                        <a:t>바람직한 디지털 사회</a:t>
                      </a:r>
                      <a:r>
                        <a:rPr lang="en-US" altLang="ko-KR" sz="1100" baseline="0" dirty="0"/>
                        <a:t> </a:t>
                      </a:r>
                      <a:r>
                        <a:rPr lang="ko-KR" altLang="en-US" sz="1100" baseline="0" dirty="0"/>
                        <a:t>만들기</a:t>
                      </a:r>
                      <a:r>
                        <a:rPr lang="en-US" altLang="ko-KR" sz="1100" baseline="0" dirty="0"/>
                        <a:t>’ </a:t>
                      </a:r>
                      <a:r>
                        <a:rPr lang="ko-KR" altLang="en-US" sz="1100" baseline="0" dirty="0"/>
                        <a:t>캠페인 계획하기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duk_04_05_0003_201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캠페인 활동하기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duk_04_05_0003_301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만들려면 우리는 어떤 노력을 해야 할까요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삽화 발주</a:t>
            </a:r>
            <a:endParaRPr lang="en-US" altLang="ko-KR" dirty="0"/>
          </a:p>
          <a:p>
            <a:r>
              <a:rPr lang="en-US" altLang="ko-KR" dirty="0"/>
              <a:t>duk_04_05_0003_1</a:t>
            </a:r>
            <a:endParaRPr lang="ko-KR" alt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만들고자 실천할 수 있는 일 찾기</a:t>
            </a:r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[101]</a:t>
            </a:r>
          </a:p>
          <a:p>
            <a:r>
              <a:rPr lang="ko-KR" altLang="en-US" dirty="0"/>
              <a:t>삽화</a:t>
            </a:r>
            <a:endParaRPr lang="en-US" altLang="ko-KR" dirty="0"/>
          </a:p>
          <a:p>
            <a:r>
              <a:rPr lang="ko-KR" altLang="en-US" dirty="0"/>
              <a:t>직접 쓰기 메모지 화면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초기 화면은 직접 쓰기</a:t>
            </a:r>
            <a:r>
              <a:rPr lang="en-US" altLang="ko-KR" dirty="0"/>
              <a:t> </a:t>
            </a:r>
            <a:r>
              <a:rPr lang="ko-KR" altLang="en-US" dirty="0"/>
              <a:t>화면</a:t>
            </a:r>
            <a:r>
              <a:rPr lang="en-US" altLang="ko-KR" dirty="0"/>
              <a:t>+</a:t>
            </a:r>
            <a:r>
              <a:rPr lang="ko-KR" altLang="en-US" dirty="0"/>
              <a:t>예 보기 버튼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4~5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  <a:p>
            <a:pPr>
              <a:buAutoNum type="arabicPeriod" startAt="4"/>
            </a:pP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duk_04_05_0003_1</a:t>
            </a:r>
            <a:endParaRPr lang="ko-KR" altLang="en-US" dirty="0"/>
          </a:p>
        </p:txBody>
      </p:sp>
      <p:grpSp>
        <p:nvGrpSpPr>
          <p:cNvPr id="6" name="그룹 5"/>
          <p:cNvGrpSpPr/>
          <p:nvPr/>
        </p:nvGrpSpPr>
        <p:grpSpPr>
          <a:xfrm>
            <a:off x="183998" y="915151"/>
            <a:ext cx="4206032" cy="4013899"/>
            <a:chOff x="670560" y="915151"/>
            <a:chExt cx="4206032" cy="4013899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/>
            <a:srcRect l="1336" t="595" r="778" b="1196"/>
            <a:stretch/>
          </p:blipFill>
          <p:spPr>
            <a:xfrm>
              <a:off x="670560" y="915151"/>
              <a:ext cx="4206032" cy="4013899"/>
            </a:xfrm>
            <a:prstGeom prst="rect">
              <a:avLst/>
            </a:prstGeom>
          </p:spPr>
        </p:pic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1565" y="1906364"/>
              <a:ext cx="425776" cy="425776"/>
            </a:xfrm>
            <a:prstGeom prst="rect">
              <a:avLst/>
            </a:prstGeom>
          </p:spPr>
        </p:pic>
      </p:grpSp>
      <p:grpSp>
        <p:nvGrpSpPr>
          <p:cNvPr id="13" name="그룹 12"/>
          <p:cNvGrpSpPr/>
          <p:nvPr/>
        </p:nvGrpSpPr>
        <p:grpSpPr>
          <a:xfrm>
            <a:off x="7843303" y="965181"/>
            <a:ext cx="1406624" cy="346990"/>
            <a:chOff x="1930587" y="3288931"/>
            <a:chExt cx="1406624" cy="346990"/>
          </a:xfrm>
        </p:grpSpPr>
        <p:sp>
          <p:nvSpPr>
            <p:cNvPr id="14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  추가 질문</a:t>
              </a:r>
            </a:p>
          </p:txBody>
        </p:sp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20" name="그룹 19"/>
          <p:cNvGrpSpPr/>
          <p:nvPr/>
        </p:nvGrpSpPr>
        <p:grpSpPr>
          <a:xfrm>
            <a:off x="4494076" y="1521672"/>
            <a:ext cx="4632339" cy="2948304"/>
            <a:chOff x="651844" y="1661020"/>
            <a:chExt cx="8455089" cy="3172317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2" name="직선 연결선 2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직선 연결선 2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직선 연결선 2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왼쪽 대괄호 2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왼쪽 대괄호 2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왼쪽 대괄호 2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826AA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자유형 2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624B8B"/>
            </a:solidFill>
            <a:ln w="19050">
              <a:solidFill>
                <a:srgbClr val="624B8B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816772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816772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3" name="직사각형 32"/>
          <p:cNvSpPr/>
          <p:nvPr/>
        </p:nvSpPr>
        <p:spPr>
          <a:xfrm>
            <a:off x="4641905" y="1642292"/>
            <a:ext cx="860055" cy="4514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4638294" y="1683208"/>
            <a:ext cx="1436612" cy="47705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5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632278" y="1695606"/>
            <a:ext cx="4334443" cy="86177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sz="2500" spc="-2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누리 </a:t>
            </a:r>
            <a:r>
              <a:rPr lang="ko-KR" altLang="en-US" sz="2500" spc="-200" dirty="0" err="1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소통망</a:t>
            </a:r>
            <a:r>
              <a:rPr lang="en-US" altLang="ko-KR" sz="2500" spc="-2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(SNS)</a:t>
            </a:r>
            <a:r>
              <a:rPr lang="ko-KR" altLang="en-US" sz="2500" spc="-2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에서도 비속어를 쓰지 않습니다</a:t>
            </a:r>
            <a:r>
              <a:rPr lang="en-US" altLang="ko-KR" sz="2500" spc="-2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36" name="타원 35"/>
          <p:cNvSpPr/>
          <p:nvPr/>
        </p:nvSpPr>
        <p:spPr>
          <a:xfrm>
            <a:off x="4432762" y="14280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39" name="타원 38"/>
          <p:cNvSpPr/>
          <p:nvPr/>
        </p:nvSpPr>
        <p:spPr>
          <a:xfrm>
            <a:off x="7794903" y="46362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183998" y="101316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7665303" y="10181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찾을 수 있는 정직한 행동에는 어떤 것들이 있는지 알아봅시다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만들고자 실천할 수 있는 일 찾기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탭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3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79039"/>
            <a:ext cx="8689135" cy="3616086"/>
            <a:chOff x="332418" y="779456"/>
            <a:chExt cx="8689135" cy="3616086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13776" y="1509289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바람직한 디지털 사회는 어떤 모습일까요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3776" y="2859724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다른 사람에게 피해를 주지 않고</a:t>
              </a:r>
              <a:endPara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기술을 올바르게 사용하는 사회입니다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1403" y="78366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7249" y="7836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188741" y="789993"/>
              <a:ext cx="304658" cy="261611"/>
              <a:chOff x="4035669" y="3578468"/>
              <a:chExt cx="304658" cy="261611"/>
            </a:xfrm>
          </p:grpSpPr>
          <p:sp>
            <p:nvSpPr>
              <p:cNvPr id="72" name="양쪽 모서리가 둥근 사각형 7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927" y="3578469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42373" y="779456"/>
              <a:ext cx="304658" cy="261610"/>
              <a:chOff x="4035669" y="3569676"/>
              <a:chExt cx="304658" cy="26161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6E7D4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53919" y="3569676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27" name="타원 26"/>
          <p:cNvSpPr/>
          <p:nvPr/>
        </p:nvSpPr>
        <p:spPr>
          <a:xfrm>
            <a:off x="291307" y="9950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4098342" y="3303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440" y="3274779"/>
            <a:ext cx="840067" cy="30595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7871043" y="8794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762353" y="309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7304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찾을 수 있는 정직한 행동에는 어떤 것들이 있는지 알아봅시다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바람직한 디지털 사회를 만들고자 실천할 수 있는 일 찾기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duk_04_05_0003_101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en-US" altLang="ko-KR" dirty="0"/>
              <a:t>_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/>
              <a:t>2]</a:t>
            </a:r>
          </a:p>
          <a:p>
            <a:r>
              <a:rPr lang="ko-KR" altLang="en-US" dirty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탭</a:t>
            </a:r>
            <a:r>
              <a:rPr lang="en-US" altLang="ko-KR" dirty="0"/>
              <a:t> 2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buAutoNum type="arabicPeriod" startAt="4"/>
            </a:pPr>
            <a:r>
              <a:rPr lang="en-US" altLang="ko-KR" dirty="0"/>
              <a:t>X</a:t>
            </a:r>
            <a:r>
              <a:rPr lang="ko-KR" altLang="en-US" dirty="0"/>
              <a:t>버튼 클릭 시 이전 화면으로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/>
              <a:t>3</a:t>
            </a:r>
            <a:r>
              <a:rPr lang="ko-KR" altLang="en-US" dirty="0"/>
              <a:t>페이지 참고</a:t>
            </a:r>
            <a:r>
              <a:rPr lang="en-US" altLang="ko-KR" dirty="0"/>
              <a:t>)</a:t>
            </a:r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54" name="그룹 53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3243"/>
            <a:ext cx="8689135" cy="3611882"/>
            <a:chOff x="332418" y="783660"/>
            <a:chExt cx="8689135" cy="3611882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0" name="그림 59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1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2" name="그림 61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3" name="TextBox 62"/>
            <p:cNvSpPr txBox="1"/>
            <p:nvPr/>
          </p:nvSpPr>
          <p:spPr>
            <a:xfrm>
              <a:off x="813776" y="1295066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여러분이 캠페인에 참여한다면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사람들에게 어떤 내용을 알리고 싶은가요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813776" y="3073947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디지털 사회에서 지켜야 할 예절을 알리고 싶습니다</a:t>
              </a:r>
              <a:r>
                <a:rPr lang="en-US" altLang="ko-KR" sz="2500" spc="-150" dirty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121403" y="783660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477249" y="783660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2" name="양쪽 모서리가 둥근 사각형 71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3" name="TextBox 72"/>
              <p:cNvSpPr txBox="1"/>
              <p:nvPr/>
            </p:nvSpPr>
            <p:spPr>
              <a:xfrm>
                <a:off x="405792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0" name="양쪽 모서리가 둥근 사각형 69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45440" y="3274779"/>
            <a:ext cx="840067" cy="30595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291307" y="9950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4098342" y="33035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871043" y="8794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762353" y="30937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7846382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시간에 배울 내용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https://cdata2.tsherpa.co.kr/tsherpa/multimedia/Flash/2022/curri/index.html?flashxmlnum=nymph98920&amp;classno=E-curri03-social-K_2022/31/so_k_0301_0101_0001/so_k_0301_0101_0001_103.html&amp;id=1441105&amp;classa=1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z="3000" dirty="0">
                <a:solidFill>
                  <a:srgbClr val="FF6600"/>
                </a:solidFill>
              </a:rPr>
              <a:t>바람직한 디지털 사회</a:t>
            </a:r>
            <a:r>
              <a:rPr lang="ko-KR" altLang="en-US" sz="3000" dirty="0"/>
              <a:t>를 만들려는 실천 방안을 찾고</a:t>
            </a:r>
            <a:r>
              <a:rPr lang="en-US" altLang="ko-KR" sz="3000" dirty="0"/>
              <a:t>,</a:t>
            </a:r>
          </a:p>
          <a:p>
            <a:r>
              <a:rPr lang="ko-KR" altLang="en-US" sz="3000" dirty="0">
                <a:solidFill>
                  <a:srgbClr val="FF6600"/>
                </a:solidFill>
              </a:rPr>
              <a:t>캠페인 활동</a:t>
            </a:r>
            <a:r>
              <a:rPr lang="ko-KR" altLang="en-US" sz="3000" dirty="0"/>
              <a:t>에 적극적으로 참여해 봅시다</a:t>
            </a:r>
            <a:r>
              <a:rPr lang="en-US" altLang="ko-KR" sz="3000" dirty="0"/>
              <a:t>.</a:t>
            </a:r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/>
              <a:t>78~79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737266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 만들기 캠페인</a:t>
            </a:r>
            <a:r>
              <a:rPr lang="en-US" altLang="ko-KR" dirty="0"/>
              <a:t>’</a:t>
            </a:r>
            <a:r>
              <a:rPr lang="ko-KR" altLang="en-US" dirty="0"/>
              <a:t>을 계획해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’ </a:t>
            </a:r>
            <a:r>
              <a:rPr lang="ko-KR" altLang="en-US" dirty="0"/>
              <a:t>캠페인 계획하기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[201]</a:t>
            </a:r>
          </a:p>
          <a:p>
            <a:r>
              <a:rPr lang="ko-KR" altLang="en-US" dirty="0"/>
              <a:t>표 </a:t>
            </a:r>
            <a:r>
              <a:rPr lang="en-US" altLang="ko-KR" dirty="0"/>
              <a:t>+ 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표 내 직접 쓰기 기능</a:t>
            </a:r>
            <a:endParaRPr lang="en-US" altLang="ko-KR" dirty="0"/>
          </a:p>
          <a:p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일괄 노출 </a:t>
            </a:r>
            <a:r>
              <a:rPr lang="en-US" altLang="ko-KR" dirty="0"/>
              <a:t>+ 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예시 노출 화면 슬라이드 </a:t>
            </a:r>
            <a:r>
              <a:rPr lang="en-US" altLang="ko-KR" dirty="0"/>
              <a:t>8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4163800"/>
              </p:ext>
            </p:extLst>
          </p:nvPr>
        </p:nvGraphicFramePr>
        <p:xfrm>
          <a:off x="816157" y="1000652"/>
          <a:ext cx="77493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1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4711337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언제 하는 것이 좋을까요</a:t>
                      </a:r>
                      <a:r>
                        <a:rPr lang="en-US" altLang="ko-KR" sz="2000" b="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어디서 해야 많은 사람에게</a:t>
                      </a:r>
                      <a:endParaRPr kumimoji="0" lang="en-US" altLang="ko-KR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알릴 수 있을까요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준비물은 무엇일까요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69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팻말에 어떤 내용을 적을까요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2502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팻말은 어떻게 만들까요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6167"/>
                  </a:ext>
                </a:extLst>
              </a:tr>
            </a:tbl>
          </a:graphicData>
        </a:graphic>
      </p:graphicFrame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9561"/>
            <a:ext cx="997200" cy="31358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972" y="5027264"/>
            <a:ext cx="997200" cy="313585"/>
          </a:xfrm>
          <a:prstGeom prst="rect">
            <a:avLst/>
          </a:prstGeom>
        </p:spPr>
      </p:pic>
      <p:sp>
        <p:nvSpPr>
          <p:cNvPr id="11" name="타원 10"/>
          <p:cNvSpPr/>
          <p:nvPr/>
        </p:nvSpPr>
        <p:spPr>
          <a:xfrm>
            <a:off x="7843590" y="462675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54521" y="1139938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854521" y="1822865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854521" y="2537808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854521" y="3238943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54521" y="3935819"/>
            <a:ext cx="1287532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20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8" name="타원 17"/>
          <p:cNvSpPr/>
          <p:nvPr/>
        </p:nvSpPr>
        <p:spPr>
          <a:xfrm>
            <a:off x="487975" y="10006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690430" y="1225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 만들기 캠페인</a:t>
            </a:r>
            <a:r>
              <a:rPr lang="en-US" altLang="ko-KR" dirty="0"/>
              <a:t>’</a:t>
            </a:r>
            <a:r>
              <a:rPr lang="ko-KR" altLang="en-US" dirty="0"/>
              <a:t>을 계획해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바람직한 디지털 사회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  <a:r>
              <a:rPr lang="en-US" altLang="ko-KR" dirty="0"/>
              <a:t>’ </a:t>
            </a:r>
            <a:r>
              <a:rPr lang="ko-KR" altLang="en-US" dirty="0"/>
              <a:t>캠페인 계획하기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duk_04_05_0003_201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예문 노출 화면</a:t>
            </a:r>
            <a:r>
              <a:rPr lang="en-US" altLang="ko-KR" dirty="0"/>
              <a:t>]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6">
            <a:extLst>
              <a:ext uri="{FF2B5EF4-FFF2-40B4-BE49-F238E27FC236}">
                <a16:creationId xmlns:a16="http://schemas.microsoft.com/office/drawing/2014/main" id="{190CC2A6-C30E-4060-927F-9A8F032C5C13}"/>
              </a:ext>
            </a:extLst>
          </p:cNvPr>
          <p:cNvGraphicFramePr>
            <a:graphicFrameLocks noGrp="1"/>
          </p:cNvGraphicFramePr>
          <p:nvPr/>
        </p:nvGraphicFramePr>
        <p:xfrm>
          <a:off x="816157" y="1000652"/>
          <a:ext cx="7749358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8021">
                  <a:extLst>
                    <a:ext uri="{9D8B030D-6E8A-4147-A177-3AD203B41FA5}">
                      <a16:colId xmlns:a16="http://schemas.microsoft.com/office/drawing/2014/main" val="1885173752"/>
                    </a:ext>
                  </a:extLst>
                </a:gridCol>
                <a:gridCol w="4711337">
                  <a:extLst>
                    <a:ext uri="{9D8B030D-6E8A-4147-A177-3AD203B41FA5}">
                      <a16:colId xmlns:a16="http://schemas.microsoft.com/office/drawing/2014/main" val="2936954157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언제 하는 것이 좋을까요</a:t>
                      </a:r>
                      <a:r>
                        <a:rPr lang="en-US" altLang="ko-KR" sz="2000" b="0" spc="-150" dirty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0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just" latinLnBrk="1">
                        <a:buFont typeface="Arial" panose="020B0604020202020204" pitchFamily="34" charset="0"/>
                        <a:buNone/>
                      </a:pP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이번 달 마지막 주 금요일 점심시간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50674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어디서 해야 많은 사람에게</a:t>
                      </a:r>
                      <a:endParaRPr kumimoji="0" lang="en-US" altLang="ko-KR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알릴 수 있을까요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 err="1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급식실</a:t>
                      </a: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출입문 복도에서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26126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준비물은 무엇일까요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우리 </a:t>
                      </a:r>
                      <a:r>
                        <a:rPr lang="ko-KR" altLang="en-US" sz="2200" b="0" spc="-150" dirty="0" err="1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모둠이</a:t>
                      </a: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 </a:t>
                      </a:r>
                      <a:r>
                        <a:rPr lang="ko-KR" altLang="en-US" sz="2200" b="0" spc="-150" baseline="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만든 팻말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140694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팻말에 어떤 내용을 적을까요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디지털 사회에서도 나쁜 말을 쓰지 맙시다</a:t>
                      </a:r>
                      <a:r>
                        <a:rPr lang="en-US" altLang="ko-KR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.</a:t>
                      </a:r>
                      <a:endParaRPr lang="ko-KR" altLang="en-US" sz="2200" b="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625027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팻말은 어떻게 만들까요</a:t>
                      </a:r>
                      <a:r>
                        <a:rPr kumimoji="0" lang="en-US" altLang="ko-KR" sz="2000" b="0" i="0" u="none" strike="noStrike" kern="1200" cap="none" spc="-150" normalizeH="0" baseline="0" noProof="0" dirty="0">
                          <a:ln>
                            <a:noFill/>
                          </a:ln>
                          <a:solidFill>
                            <a:srgbClr val="A66F57"/>
                          </a:solidFill>
                          <a:effectLst/>
                          <a:uLnTx/>
                          <a:uFillTx/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kumimoji="0" lang="ko-KR" altLang="en-US" sz="2000" b="0" i="0" u="none" strike="noStrike" kern="1200" cap="none" spc="-150" normalizeH="0" baseline="0" noProof="0" dirty="0">
                        <a:ln>
                          <a:noFill/>
                        </a:ln>
                        <a:solidFill>
                          <a:srgbClr val="A66F57"/>
                        </a:solidFill>
                        <a:effectLst/>
                        <a:uLnTx/>
                        <a:uFillTx/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2200" b="0" spc="-150" dirty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쉬는 시간마다 모여서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9676167"/>
                  </a:ext>
                </a:extLst>
              </a:tr>
            </a:tbl>
          </a:graphicData>
        </a:graphic>
      </p:graphicFrame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4597193"/>
            <a:ext cx="997200" cy="31358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9215" y="5022871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23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우리 </a:t>
            </a:r>
            <a:r>
              <a:rPr lang="ko-KR" altLang="en-US" dirty="0" err="1"/>
              <a:t>모둠의</a:t>
            </a:r>
            <a:r>
              <a:rPr lang="ko-KR" altLang="en-US" dirty="0"/>
              <a:t> 계획을 평가해 보고 캠페인 활동을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en-US" altLang="ko-KR" dirty="0"/>
              <a:t>/</a:t>
            </a:r>
            <a:r>
              <a:rPr lang="ko-KR" altLang="en-US" dirty="0"/>
              <a:t>자기 점검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캠페인 활동하기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duk_04_05_0003_301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물음 탭</a:t>
            </a:r>
            <a:r>
              <a:rPr lang="en-US" altLang="ko-KR" dirty="0"/>
              <a:t>]</a:t>
            </a:r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텍스트 박스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텍스트 입력 가능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다시 하기 버튼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사라지고 다시 쓸 수 있음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/>
              <a:t>다시 하기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텍스트 박스 내 텍스트 모두 삭제되고 다시 직접 쓰기 가능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298505" y="1113466"/>
            <a:ext cx="8909843" cy="477054"/>
            <a:chOff x="394468" y="1378126"/>
            <a:chExt cx="8909843" cy="477054"/>
          </a:xfrm>
        </p:grpSpPr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09305" y="1378126"/>
              <a:ext cx="8795006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실제로 실천할 수 있는 계획을 </a:t>
              </a:r>
              <a:r>
                <a:rPr lang="ko-KR" altLang="en-US" sz="2500" spc="-150" dirty="0" err="1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세웠나요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298505" y="2514725"/>
            <a:ext cx="6465237" cy="477054"/>
            <a:chOff x="394468" y="1378126"/>
            <a:chExt cx="6465237" cy="477054"/>
          </a:xfrm>
        </p:grpSpPr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09305" y="1378126"/>
              <a:ext cx="635040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계획을 세우면서 어떤 생각을 했나요</a:t>
              </a: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8133880" y="4596796"/>
            <a:ext cx="997200" cy="313585"/>
            <a:chOff x="2496156" y="4776022"/>
            <a:chExt cx="997200" cy="313585"/>
          </a:xfrm>
        </p:grpSpPr>
        <p:pic>
          <p:nvPicPr>
            <p:cNvPr id="19" name="그림 1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156" y="4776022"/>
              <a:ext cx="997200" cy="31358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/>
          </p:nvSpPr>
          <p:spPr>
            <a:xfrm>
              <a:off x="2856840" y="4823044"/>
              <a:ext cx="501822" cy="218461"/>
            </a:xfrm>
            <a:prstGeom prst="rect">
              <a:avLst/>
            </a:prstGeom>
            <a:solidFill>
              <a:srgbClr val="00A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750096" y="4812868"/>
              <a:ext cx="73289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다시 하기</a:t>
              </a: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298505" y="3915984"/>
            <a:ext cx="6465237" cy="477054"/>
            <a:chOff x="394468" y="1378126"/>
            <a:chExt cx="6465237" cy="477054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557957"/>
              <a:ext cx="108000" cy="108000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509305" y="1378126"/>
              <a:ext cx="6350400" cy="477054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just"/>
              <a:r>
                <a: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계획한 캠페인 활동을 실천해 봅시다</a:t>
              </a:r>
              <a:r>
                <a:rPr lang="en-US" altLang="ko-KR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25" name="타원 24"/>
          <p:cNvSpPr/>
          <p:nvPr/>
        </p:nvSpPr>
        <p:spPr>
          <a:xfrm>
            <a:off x="7832822" y="46120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12084" y="1644864"/>
            <a:ext cx="8484302" cy="5662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91985" y="1714062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12084" y="3041480"/>
            <a:ext cx="8484302" cy="566236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A8D6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  <a:spcBef>
                <a:spcPct val="20000"/>
              </a:spcBef>
            </a:pPr>
            <a:endParaRPr lang="ko-KR" altLang="en-US" sz="2500" spc="-150" dirty="0">
              <a:solidFill>
                <a:schemeClr val="tx1">
                  <a:lumMod val="50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91985" y="3110678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>
                <a:solidFill>
                  <a:schemeClr val="bg1">
                    <a:lumMod val="75000"/>
                  </a:schemeClr>
                </a:solidFill>
              </a:rPr>
              <a:t>직접 쓰기</a:t>
            </a:r>
          </a:p>
        </p:txBody>
      </p:sp>
      <p:sp>
        <p:nvSpPr>
          <p:cNvPr id="31" name="타원 30"/>
          <p:cNvSpPr/>
          <p:nvPr/>
        </p:nvSpPr>
        <p:spPr>
          <a:xfrm>
            <a:off x="298505" y="10171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330461" y="17849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1007</Words>
  <Application>Microsoft Macintosh PowerPoint</Application>
  <PresentationFormat>Widescreen</PresentationFormat>
  <Paragraphs>236</Paragraphs>
  <Slides>11</Slides>
  <Notes>0</Notes>
  <HiddenSlides>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맑은 고딕</vt:lpstr>
      <vt:lpstr>Noto Sans KR</vt:lpstr>
      <vt:lpstr>Noto Sans KR Black</vt:lpstr>
      <vt:lpstr>Noto Sans KR ExtraBold</vt:lpstr>
      <vt:lpstr>Noto Sans KR Medium</vt:lpstr>
      <vt:lpstr>여기어때 잘난체</vt:lpstr>
      <vt:lpstr>Arial</vt:lpstr>
      <vt:lpstr>Office 테마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Tien Anh Luu</cp:lastModifiedBy>
  <cp:revision>88</cp:revision>
  <dcterms:created xsi:type="dcterms:W3CDTF">2024-10-14T06:06:43Z</dcterms:created>
  <dcterms:modified xsi:type="dcterms:W3CDTF">2025-06-10T10:43:58Z</dcterms:modified>
</cp:coreProperties>
</file>