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19"/>
  </p:notesMasterIdLst>
  <p:sldIdLst>
    <p:sldId id="256" r:id="rId3"/>
    <p:sldId id="257" r:id="rId4"/>
    <p:sldId id="264" r:id="rId5"/>
    <p:sldId id="324" r:id="rId6"/>
    <p:sldId id="335" r:id="rId7"/>
    <p:sldId id="330" r:id="rId8"/>
    <p:sldId id="332" r:id="rId9"/>
    <p:sldId id="331" r:id="rId10"/>
    <p:sldId id="333" r:id="rId11"/>
    <p:sldId id="258" r:id="rId12"/>
    <p:sldId id="297" r:id="rId13"/>
    <p:sldId id="328" r:id="rId14"/>
    <p:sldId id="337" r:id="rId15"/>
    <p:sldId id="262" r:id="rId16"/>
    <p:sldId id="294" r:id="rId17"/>
    <p:sldId id="32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생각 똑똑_생명의 가치를 생각하면서 생명을 소중하게 대한 경험 이야기하기" id="{DFEA1404-4C41-4961-B5A1-BE5B5BFC7870}">
          <p14:sldIdLst>
            <p14:sldId id="264"/>
            <p14:sldId id="324"/>
            <p14:sldId id="335"/>
            <p14:sldId id="330"/>
            <p14:sldId id="332"/>
            <p14:sldId id="331"/>
            <p14:sldId id="333"/>
          </p14:sldIdLst>
        </p14:section>
        <p14:section name="생각 똑똑_이번 시간 안내" id="{8DD3DFAA-460C-42CB-8CC8-3EE025890314}">
          <p14:sldIdLst>
            <p14:sldId id="258"/>
          </p14:sldIdLst>
        </p14:section>
        <p14:section name="생각 쑥쑥_생명을 지닌 여러 존재를 생각해 보기" id="{1A709BB5-3DC6-4570-B68B-AC05C451E158}">
          <p14:sldIdLst>
            <p14:sldId id="297"/>
            <p14:sldId id="328"/>
            <p14:sldId id="337"/>
          </p14:sldIdLst>
        </p14:section>
        <p14:section name="생각 탄탄_생명을 존중해야 하는 까닭 생각해 보기" id="{5C728851-598A-4EB5-81B7-5412A5223F36}">
          <p14:sldIdLst>
            <p14:sldId id="262"/>
            <p14:sldId id="294"/>
            <p14:sldId id="3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D9"/>
    <a:srgbClr val="FF6600"/>
    <a:srgbClr val="CA149A"/>
    <a:srgbClr val="FCC4F0"/>
    <a:srgbClr val="FFC1D3"/>
    <a:srgbClr val="006EE6"/>
    <a:srgbClr val="D7DEA3"/>
    <a:srgbClr val="F2F7C8"/>
    <a:srgbClr val="F3B05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6366" autoAdjust="0"/>
  </p:normalViewPr>
  <p:slideViewPr>
    <p:cSldViewPr snapToGrid="0">
      <p:cViewPr varScale="1">
        <p:scale>
          <a:sx n="105" d="100"/>
          <a:sy n="105" d="100"/>
        </p:scale>
        <p:origin x="786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22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CCF76-F021-47D9-B578-99EF8A0A68E6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0C604-0539-4552-982B-962469B73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30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B0C604-0539-4552-982B-962469B73EB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786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/>
              <a:t>이영현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540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차시 목표를 입력해 주세요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두 줄까지 입력 가능</a:t>
            </a:r>
            <a:r>
              <a:rPr lang="en-US" altLang="ko-KR" dirty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/>
              <a:t>NN~NN</a:t>
            </a:r>
            <a:r>
              <a:rPr lang="ko-KR" altLang="en-US" dirty="0"/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16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microsoft.com/office/2007/relationships/hdphoto" Target="../media/hdphoto2.wdp"/><Relationship Id="rId7" Type="http://schemas.microsoft.com/office/2007/relationships/hdphoto" Target="../media/hdphoto3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microsoft.com/office/2007/relationships/hdphoto" Target="../media/hdphoto5.wdp"/><Relationship Id="rId5" Type="http://schemas.openxmlformats.org/officeDocument/2006/relationships/image" Target="../media/image39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microsoft.com/office/2007/relationships/hdphoto" Target="../media/hdphoto4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-h2h7IiPVw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duk_03_07_0001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황미연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공감이 필요한 까닭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251765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2025. 04. 15.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황미연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2025.04.21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문서 검토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 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2025. 04. 22.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/>
                        <a:t>문서 수정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황미연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2025. 06.</a:t>
                      </a:r>
                      <a:r>
                        <a:rPr lang="en-US" altLang="ko-KR" sz="800" baseline="0" dirty="0" smtClean="0"/>
                        <a:t> 12.</a:t>
                      </a:r>
                      <a:endParaRPr lang="ko-KR" altLang="en-US" sz="800" dirty="0" smtClean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2025. 06.</a:t>
                      </a:r>
                      <a:r>
                        <a:rPr lang="en-US" altLang="ko-KR" sz="800" baseline="0" dirty="0" smtClean="0"/>
                        <a:t> 16.</a:t>
                      </a:r>
                      <a:endParaRPr lang="ko-KR" altLang="en-US" sz="800" dirty="0" smtClean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황미연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 안내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duk_03_07_0001_102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 smtClean="0"/>
              <a:t>텍스트</a:t>
            </a:r>
            <a:r>
              <a:rPr lang="en-US" altLang="ko-KR" dirty="0" smtClean="0"/>
              <a:t>(</a:t>
            </a: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</a:t>
            </a:r>
            <a:r>
              <a:rPr lang="en-US" altLang="ko-KR" dirty="0" smtClean="0"/>
              <a:t>FF6600)</a:t>
            </a:r>
            <a:endParaRPr lang="en-US" altLang="ko-KR" dirty="0"/>
          </a:p>
          <a:p>
            <a:r>
              <a:rPr lang="ko-KR" altLang="en-US" dirty="0"/>
              <a:t>과목 및 페이지</a:t>
            </a:r>
            <a:endParaRPr lang="en-US" altLang="ko-KR" dirty="0"/>
          </a:p>
          <a:p>
            <a:r>
              <a:rPr lang="ko-KR" altLang="en-US" dirty="0" smtClean="0"/>
              <a:t>직접 쓰기 </a:t>
            </a:r>
            <a:r>
              <a:rPr lang="ko-KR" altLang="en-US" dirty="0"/>
              <a:t>가능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 smtClean="0"/>
              <a:t> </a:t>
            </a:r>
            <a:r>
              <a:rPr lang="ko-KR" altLang="en-US" dirty="0" smtClean="0">
                <a:solidFill>
                  <a:srgbClr val="FF6600"/>
                </a:solidFill>
              </a:rPr>
              <a:t>생명</a:t>
            </a:r>
            <a:r>
              <a:rPr lang="ko-KR" altLang="en-US" dirty="0" smtClean="0"/>
              <a:t>을 </a:t>
            </a:r>
            <a:r>
              <a:rPr lang="ko-KR" altLang="en-US" dirty="0" smtClean="0">
                <a:solidFill>
                  <a:srgbClr val="FF6600"/>
                </a:solidFill>
              </a:rPr>
              <a:t>소중</a:t>
            </a:r>
            <a:r>
              <a:rPr lang="ko-KR" altLang="en-US" dirty="0" smtClean="0"/>
              <a:t>히 여겨야 하는 이유를 알고</a:t>
            </a:r>
            <a:endParaRPr lang="en-US" altLang="ko-KR" dirty="0" smtClean="0"/>
          </a:p>
          <a:p>
            <a:pPr>
              <a:lnSpc>
                <a:spcPct val="80000"/>
              </a:lnSpc>
            </a:pPr>
            <a:r>
              <a:rPr lang="ko-KR" altLang="en-US" dirty="0" smtClean="0"/>
              <a:t>생명을 </a:t>
            </a:r>
            <a:r>
              <a:rPr lang="ko-KR" altLang="en-US" dirty="0" smtClean="0">
                <a:solidFill>
                  <a:srgbClr val="FF6600"/>
                </a:solidFill>
              </a:rPr>
              <a:t>존중</a:t>
            </a:r>
            <a:r>
              <a:rPr lang="ko-KR" altLang="en-US" dirty="0" smtClean="0"/>
              <a:t>하는 마음을 길러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7" y="2729223"/>
            <a:ext cx="1618673" cy="462511"/>
          </a:xfrm>
        </p:spPr>
        <p:txBody>
          <a:bodyPr/>
          <a:lstStyle/>
          <a:p>
            <a:r>
              <a:rPr lang="en-US" altLang="ko-KR" dirty="0" smtClean="0"/>
              <a:t>102~103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338097" y="144170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28899" y="27497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901567" y="93772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>
          <a:xfrm>
            <a:off x="1038264" y="281640"/>
            <a:ext cx="7893060" cy="491355"/>
          </a:xfrm>
        </p:spPr>
        <p:txBody>
          <a:bodyPr/>
          <a:lstStyle/>
          <a:p>
            <a:r>
              <a:rPr lang="ko-KR" altLang="en-US" dirty="0" smtClean="0"/>
              <a:t>소중한 생명을 가진 것을 적어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텍스트 개체 틀 1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6600"/>
                </a:solidFill>
              </a:rPr>
              <a:t>-</a:t>
            </a:r>
            <a:endParaRPr lang="ko-KR" altLang="en-US" dirty="0">
              <a:solidFill>
                <a:srgbClr val="BB907A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9353974" y="6226629"/>
            <a:ext cx="2826000" cy="63137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생명을 지닌 여러 존재를 생각해 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9353974" y="434802"/>
            <a:ext cx="2838026" cy="4160585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err="1" smtClean="0"/>
              <a:t>이터탭</a:t>
            </a:r>
            <a:r>
              <a:rPr lang="ko-KR" altLang="en-US" dirty="0" smtClean="0"/>
              <a:t> 구성 </a:t>
            </a:r>
            <a:r>
              <a:rPr lang="en-US" altLang="ko-KR" dirty="0"/>
              <a:t>: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우측 </a:t>
            </a:r>
            <a:r>
              <a:rPr lang="ko-KR" altLang="en-US" dirty="0"/>
              <a:t>바 및 화살표 클릭 시 다음 페이지로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분홍 작은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+ </a:t>
            </a:r>
            <a:r>
              <a:rPr lang="ko-KR" altLang="en-US" dirty="0" smtClean="0"/>
              <a:t>아빠</a:t>
            </a:r>
            <a:r>
              <a:rPr lang="en-US" altLang="ko-KR" dirty="0" smtClean="0"/>
              <a:t> 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 err="1" smtClean="0"/>
              <a:t>기어다니는</a:t>
            </a:r>
            <a:r>
              <a:rPr lang="ko-KR" altLang="en-US" dirty="0" smtClean="0"/>
              <a:t> </a:t>
            </a:r>
            <a:r>
              <a:rPr lang="ko-KR" altLang="en-US" dirty="0"/>
              <a:t>아기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 smtClean="0"/>
              <a:t>엄마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/>
              <a:t>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 smtClean="0"/>
              <a:t>삽</a:t>
            </a:r>
            <a:r>
              <a:rPr lang="en-US" altLang="ko-KR" dirty="0"/>
              <a:t>1-1-01.png</a:t>
            </a:r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/>
              <a:t>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 smtClean="0"/>
              <a:t>삽</a:t>
            </a:r>
            <a:r>
              <a:rPr lang="en-US" altLang="ko-KR" dirty="0"/>
              <a:t>1-1-04.png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/>
              <a:t>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 smtClean="0"/>
              <a:t>육지거북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/>
              <a:t>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 smtClean="0"/>
              <a:t>웃는 강아지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9. </a:t>
            </a:r>
            <a:r>
              <a:rPr lang="ko-KR" altLang="en-US" dirty="0"/>
              <a:t>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 err="1" smtClean="0"/>
              <a:t>풀샷</a:t>
            </a:r>
            <a:r>
              <a:rPr lang="en-US" altLang="ko-KR" dirty="0"/>
              <a:t>RGB_</a:t>
            </a:r>
            <a:r>
              <a:rPr lang="ko-KR" altLang="en-US" dirty="0" smtClean="0"/>
              <a:t>잔디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10. </a:t>
            </a:r>
            <a:r>
              <a:rPr lang="ko-KR" altLang="en-US" dirty="0"/>
              <a:t>자주색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+ </a:t>
            </a:r>
            <a:r>
              <a:rPr lang="ko-KR" altLang="en-US" dirty="0" smtClean="0"/>
              <a:t>직접 쓰기 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11</a:t>
            </a:r>
            <a:r>
              <a:rPr lang="en-US" altLang="ko-KR" dirty="0"/>
              <a:t>. </a:t>
            </a:r>
            <a:r>
              <a:rPr lang="ko-KR" altLang="en-US" dirty="0"/>
              <a:t>분홍색 타원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12.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 파란색 예시 텍스트 노출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예시 텍스트 사라짐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예시 텍스트 </a:t>
            </a: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텍스트는 사라지고 직접 쓰기로 </a:t>
            </a:r>
            <a:r>
              <a:rPr lang="ko-KR" altLang="en-US" dirty="0" err="1"/>
              <a:t>토글됨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13. </a:t>
            </a:r>
            <a:r>
              <a:rPr lang="ko-KR" altLang="en-US" dirty="0" smtClean="0"/>
              <a:t>팁 버튼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</a:t>
            </a:r>
            <a:r>
              <a:rPr lang="ko-KR" altLang="en-US" dirty="0" smtClean="0"/>
              <a:t>팁 버튼 클릭 시</a:t>
            </a:r>
            <a:r>
              <a:rPr lang="en-US" altLang="ko-KR" dirty="0" smtClean="0"/>
              <a:t>, 13-1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등장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/>
              <a:t>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아빠</a:t>
            </a:r>
            <a:r>
              <a:rPr lang="en-US" altLang="ko-KR" dirty="0" smtClean="0"/>
              <a:t> 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	3</a:t>
            </a:r>
            <a:r>
              <a:rPr lang="en-US" altLang="ko-KR" dirty="0"/>
              <a:t>. </a:t>
            </a:r>
            <a:r>
              <a:rPr lang="ko-KR" altLang="en-US" dirty="0"/>
              <a:t>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 err="1" smtClean="0"/>
              <a:t>기어다니는</a:t>
            </a:r>
            <a:r>
              <a:rPr lang="ko-KR" altLang="en-US" dirty="0" smtClean="0"/>
              <a:t> </a:t>
            </a:r>
            <a:r>
              <a:rPr lang="ko-KR" altLang="en-US" dirty="0"/>
              <a:t>아기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 smtClean="0"/>
              <a:t>엄마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	5.</a:t>
            </a:r>
            <a:r>
              <a:rPr lang="ko-KR" altLang="en-US" dirty="0"/>
              <a:t> 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/>
              <a:t>삽</a:t>
            </a:r>
            <a:r>
              <a:rPr lang="en-US" altLang="ko-KR" dirty="0" smtClean="0"/>
              <a:t>1-1-01.png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6</a:t>
            </a:r>
            <a:r>
              <a:rPr lang="en-US" altLang="ko-KR" dirty="0"/>
              <a:t>. </a:t>
            </a:r>
            <a:r>
              <a:rPr lang="ko-KR" altLang="en-US" dirty="0"/>
              <a:t>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 smtClean="0"/>
              <a:t>삽</a:t>
            </a:r>
            <a:r>
              <a:rPr lang="en-US" altLang="ko-KR" dirty="0" smtClean="0"/>
              <a:t>1-1-04.png 		 7</a:t>
            </a:r>
            <a:r>
              <a:rPr lang="en-US" altLang="ko-KR" dirty="0"/>
              <a:t>. </a:t>
            </a:r>
            <a:r>
              <a:rPr lang="ko-KR" altLang="en-US" dirty="0"/>
              <a:t>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 smtClean="0"/>
              <a:t>육지거북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smtClean="0"/>
              <a:t>분홍 </a:t>
            </a:r>
            <a:r>
              <a:rPr lang="ko-KR" altLang="en-US" dirty="0"/>
              <a:t>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 smtClean="0"/>
              <a:t>웃는 </a:t>
            </a:r>
            <a:r>
              <a:rPr lang="ko-KR" altLang="en-US" dirty="0"/>
              <a:t>강아지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r>
              <a:rPr lang="en-US" altLang="ko-KR" dirty="0"/>
              <a:t>	</a:t>
            </a:r>
            <a:r>
              <a:rPr lang="en-US" altLang="ko-KR" dirty="0" smtClean="0"/>
              <a:t>9</a:t>
            </a:r>
            <a:r>
              <a:rPr lang="en-US" altLang="ko-KR" dirty="0"/>
              <a:t>. </a:t>
            </a:r>
            <a:r>
              <a:rPr lang="ko-KR" altLang="en-US" dirty="0"/>
              <a:t>분홍 작은 원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+ </a:t>
            </a:r>
            <a:r>
              <a:rPr lang="ko-KR" altLang="en-US" dirty="0" err="1" smtClean="0"/>
              <a:t>풀샷</a:t>
            </a:r>
            <a:r>
              <a:rPr lang="en-US" altLang="ko-KR" dirty="0"/>
              <a:t>RGB_</a:t>
            </a:r>
            <a:r>
              <a:rPr lang="ko-KR" altLang="en-US" dirty="0"/>
              <a:t>잔디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10. </a:t>
            </a:r>
            <a:r>
              <a:rPr lang="ko-KR" altLang="en-US" dirty="0"/>
              <a:t>자주색 </a:t>
            </a:r>
            <a:r>
              <a:rPr lang="ko-KR" altLang="en-US" dirty="0" smtClean="0"/>
              <a:t>원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			11. </a:t>
            </a:r>
            <a:r>
              <a:rPr lang="ko-KR" altLang="en-US" dirty="0"/>
              <a:t>분홍색 </a:t>
            </a:r>
            <a:r>
              <a:rPr lang="ko-KR" altLang="en-US" dirty="0" smtClean="0"/>
              <a:t>타원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637759" y="1071257"/>
            <a:ext cx="8238308" cy="3292132"/>
          </a:xfrm>
          <a:prstGeom prst="ellipse">
            <a:avLst/>
          </a:prstGeom>
          <a:noFill/>
          <a:ln w="254000" cmpd="sng">
            <a:solidFill>
              <a:srgbClr val="FCC4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3" name="타원 2"/>
          <p:cNvSpPr/>
          <p:nvPr/>
        </p:nvSpPr>
        <p:spPr>
          <a:xfrm>
            <a:off x="2778035" y="940258"/>
            <a:ext cx="1062446" cy="9463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7" name="Picture 3" descr="C:\Users\DB400SDA\Desktop\도덕 차시창 작업\작업\아빠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05" y="835018"/>
            <a:ext cx="1051575" cy="105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타원 64"/>
          <p:cNvSpPr/>
          <p:nvPr/>
        </p:nvSpPr>
        <p:spPr>
          <a:xfrm>
            <a:off x="7367451" y="1977618"/>
            <a:ext cx="1924977" cy="1789079"/>
          </a:xfrm>
          <a:prstGeom prst="ellipse">
            <a:avLst/>
          </a:prstGeom>
          <a:solidFill>
            <a:schemeClr val="bg1"/>
          </a:solidFill>
          <a:ln w="38100">
            <a:solidFill>
              <a:srgbClr val="CA14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92674" y="1981674"/>
            <a:ext cx="1924977" cy="1789079"/>
          </a:xfrm>
          <a:prstGeom prst="ellipse">
            <a:avLst/>
          </a:prstGeom>
          <a:solidFill>
            <a:schemeClr val="bg1"/>
          </a:solidFill>
          <a:ln w="38100">
            <a:solidFill>
              <a:srgbClr val="CA14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5" name="Picture 11" descr="D:\교과서 캐릭터\삽1-1-0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588" y="1319965"/>
            <a:ext cx="2680964" cy="286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:\교과서 캐릭터\삽1-1-04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086" y="1297295"/>
            <a:ext cx="2591737" cy="2891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TextBox 70"/>
          <p:cNvSpPr txBox="1"/>
          <p:nvPr/>
        </p:nvSpPr>
        <p:spPr>
          <a:xfrm>
            <a:off x="388152" y="2213794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7702857" y="2216987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65765" y="2216926"/>
            <a:ext cx="120661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〮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나무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〮 친구들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703158" y="2217420"/>
            <a:ext cx="1206612" cy="86177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〮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메뚜기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〮 잠자리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75" name="그림 7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949" y="4574317"/>
            <a:ext cx="997200" cy="313585"/>
          </a:xfrm>
          <a:prstGeom prst="rect">
            <a:avLst/>
          </a:prstGeom>
        </p:spPr>
      </p:pic>
      <p:pic>
        <p:nvPicPr>
          <p:cNvPr id="76" name="그림 7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949" y="4984125"/>
            <a:ext cx="997200" cy="313585"/>
          </a:xfrm>
          <a:prstGeom prst="rect">
            <a:avLst/>
          </a:prstGeom>
        </p:spPr>
      </p:pic>
      <p:sp>
        <p:nvSpPr>
          <p:cNvPr id="57" name="타원 56"/>
          <p:cNvSpPr/>
          <p:nvPr/>
        </p:nvSpPr>
        <p:spPr>
          <a:xfrm>
            <a:off x="2767233" y="9602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3374571" y="223616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5373113" y="20519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06198" y="1899260"/>
            <a:ext cx="6096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10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8309203" y="4277243"/>
            <a:ext cx="6096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569867" y="921194"/>
            <a:ext cx="1062446" cy="9463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6501954" y="976982"/>
            <a:ext cx="1062446" cy="9463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2188186" y="3713595"/>
            <a:ext cx="1062446" cy="9463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4458023" y="3698893"/>
            <a:ext cx="1062446" cy="9463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6494829" y="3627982"/>
            <a:ext cx="1062446" cy="946335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C1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/>
          <p:cNvSpPr/>
          <p:nvPr/>
        </p:nvSpPr>
        <p:spPr>
          <a:xfrm>
            <a:off x="2589809" y="358399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005178" y="35692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8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1033" name="Picture 9" descr="C:\Users\DB400SDA\Desktop\도덕 차시창 작업\작업\육지거북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86506" y="3697896"/>
            <a:ext cx="946710" cy="9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DB400SDA\Desktop\도덕 차시창 작업\작업\웃는 강아지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993" y="3560039"/>
            <a:ext cx="1320506" cy="117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DB400SDA\Desktop\도덕 차시창 작업\작업\풀샷RGB_잔디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651" y="3652334"/>
            <a:ext cx="900802" cy="90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DB400SDA\Desktop\도덕 차시창 작업\작업\기어다니는 아기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478" y="839514"/>
            <a:ext cx="1028015" cy="102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DB400SDA\Desktop\도덕 차시창 작업\작업\엄마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02" y="948684"/>
            <a:ext cx="951398" cy="95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>
            <a:extLst>
              <a:ext uri="{FF2B5EF4-FFF2-40B4-BE49-F238E27FC236}">
                <a16:creationId xmlns:a16="http://schemas.microsoft.com/office/drawing/2014/main" id="{6384FDC8-CD61-466C-B599-1B36E8AF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092" y="904018"/>
            <a:ext cx="722543" cy="6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타원 91"/>
          <p:cNvSpPr/>
          <p:nvPr/>
        </p:nvSpPr>
        <p:spPr>
          <a:xfrm>
            <a:off x="8127680" y="927878"/>
            <a:ext cx="6096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5021383" y="5424663"/>
            <a:ext cx="4104324" cy="971002"/>
            <a:chOff x="6365476" y="2279387"/>
            <a:chExt cx="4104324" cy="971002"/>
          </a:xfrm>
        </p:grpSpPr>
        <p:grpSp>
          <p:nvGrpSpPr>
            <p:cNvPr id="94" name="그룹 93"/>
            <p:cNvGrpSpPr/>
            <p:nvPr/>
          </p:nvGrpSpPr>
          <p:grpSpPr>
            <a:xfrm>
              <a:off x="6365476" y="2279387"/>
              <a:ext cx="4104324" cy="971002"/>
              <a:chOff x="9101268" y="2823846"/>
              <a:chExt cx="3801747" cy="971002"/>
            </a:xfrm>
          </p:grpSpPr>
          <p:grpSp>
            <p:nvGrpSpPr>
              <p:cNvPr id="98" name="그룹 97"/>
              <p:cNvGrpSpPr/>
              <p:nvPr/>
            </p:nvGrpSpPr>
            <p:grpSpPr>
              <a:xfrm>
                <a:off x="9101268" y="2868398"/>
                <a:ext cx="3801746" cy="926450"/>
                <a:chOff x="4964908" y="6091378"/>
                <a:chExt cx="3801746" cy="926450"/>
              </a:xfrm>
            </p:grpSpPr>
            <p:pic>
              <p:nvPicPr>
                <p:cNvPr id="101" name="그림 100"/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102" name="TextBox 101"/>
                <p:cNvSpPr txBox="1"/>
                <p:nvPr/>
              </p:nvSpPr>
              <p:spPr>
                <a:xfrm>
                  <a:off x="4964908" y="6191113"/>
                  <a:ext cx="3801746" cy="826715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사람뿐만 아니라 동물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식물 등도 소중한 생명을 가지고 있습니다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99" name="TextBox 98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95" name="그룹 94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96" name="직선 연결선 95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3" name="타원 102"/>
          <p:cNvSpPr/>
          <p:nvPr/>
        </p:nvSpPr>
        <p:spPr>
          <a:xfrm>
            <a:off x="6600442" y="5295063"/>
            <a:ext cx="78057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1601620" y="1599383"/>
            <a:ext cx="6096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4645352" y="98451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9" name="타원 78"/>
          <p:cNvSpPr/>
          <p:nvPr/>
        </p:nvSpPr>
        <p:spPr>
          <a:xfrm>
            <a:off x="6526021" y="10375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122482" y="35692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9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4083746" y="4654942"/>
            <a:ext cx="1775488" cy="320042"/>
            <a:chOff x="4915693" y="4615244"/>
            <a:chExt cx="1775488" cy="320042"/>
          </a:xfrm>
        </p:grpSpPr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64" name="그림 63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5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66" name="그림 65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6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63" name="그림 62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67" name="타원 66"/>
          <p:cNvSpPr/>
          <p:nvPr/>
        </p:nvSpPr>
        <p:spPr>
          <a:xfrm>
            <a:off x="3840481" y="46090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49731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>
          <a:xfrm>
            <a:off x="1038264" y="281640"/>
            <a:ext cx="7893060" cy="491355"/>
          </a:xfrm>
        </p:spPr>
        <p:txBody>
          <a:bodyPr/>
          <a:lstStyle/>
          <a:p>
            <a:r>
              <a:rPr lang="ko-KR" altLang="en-US" dirty="0" smtClean="0"/>
              <a:t>소중한 생명을 가진 것을 적어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텍스트 개체 틀 1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B907A"/>
                </a:solidFill>
              </a:rPr>
              <a:t>-</a:t>
            </a:r>
            <a:endParaRPr lang="ko-KR" altLang="en-US" dirty="0">
              <a:solidFill>
                <a:srgbClr val="BB907A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9353974" y="4877747"/>
            <a:ext cx="2826000" cy="198025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생명을 지닌 여러 존재를 생각해 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2171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구성 </a:t>
            </a:r>
            <a:r>
              <a:rPr lang="en-US" altLang="ko-KR" dirty="0"/>
              <a:t>: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/>
              <a:t>우측 바 및 화살표 클릭 시 다음 페이지로 이동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좌측 바 및 화살표 클릭 시 이전 페이지로 이동 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smtClean="0"/>
              <a:t>회색 텍스트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 파란색 예시 텍스트 노출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예시 텍스트 사라짐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파란색 예시 텍스트 </a:t>
            </a: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텍스트는 사라지고 직접 쓰기로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929847" y="43986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489384" y="1452843"/>
            <a:ext cx="857919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생명이 하나밖에 없다는 것은 무슨 뜻일까요</a:t>
            </a:r>
            <a:r>
              <a:rPr lang="en-US" altLang="ko-KR" sz="2500" spc="-150" dirty="0" smtClean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4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5" y="1972843"/>
            <a:ext cx="8651003" cy="2067933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한번 잃어버린 생명은 다시 찾을 수 없고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</a:t>
            </a:r>
          </a:p>
          <a:p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것으로 대신할 수 없다는 것입니다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45907" y="2144893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4" y="1593817"/>
            <a:ext cx="108000" cy="108000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62955" y="1561770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4884" y="1972844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98" y="4552525"/>
            <a:ext cx="997200" cy="313585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98" y="4962333"/>
            <a:ext cx="997200" cy="313585"/>
          </a:xfrm>
          <a:prstGeom prst="rect">
            <a:avLst/>
          </a:prstGeom>
        </p:spPr>
      </p:pic>
      <p:sp>
        <p:nvSpPr>
          <p:cNvPr id="51" name="타원 50"/>
          <p:cNvSpPr/>
          <p:nvPr/>
        </p:nvSpPr>
        <p:spPr>
          <a:xfrm>
            <a:off x="9260923" y="4866110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4128269" y="4415681"/>
            <a:ext cx="1789046" cy="320041"/>
            <a:chOff x="1971574" y="4664292"/>
            <a:chExt cx="1789046" cy="320041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B683A0B8-F5F3-4E2B-80D4-F4A81705E588}"/>
                </a:ext>
              </a:extLst>
            </p:cNvPr>
            <p:cNvGrpSpPr/>
            <p:nvPr/>
          </p:nvGrpSpPr>
          <p:grpSpPr>
            <a:xfrm>
              <a:off x="2286315" y="4664292"/>
              <a:ext cx="1474305" cy="320041"/>
              <a:chOff x="3115576" y="4679681"/>
              <a:chExt cx="1474305" cy="320041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D1FB34A7-D9E5-48F4-807F-3D8825268C2E}"/>
                  </a:ext>
                </a:extLst>
              </p:cNvPr>
              <p:cNvGrpSpPr/>
              <p:nvPr/>
            </p:nvGrpSpPr>
            <p:grpSpPr>
              <a:xfrm>
                <a:off x="3471958" y="4679681"/>
                <a:ext cx="1117923" cy="320041"/>
                <a:chOff x="2648802" y="5006256"/>
                <a:chExt cx="1117923" cy="320041"/>
              </a:xfrm>
            </p:grpSpPr>
            <p:pic>
              <p:nvPicPr>
                <p:cNvPr id="41" name="그림 40">
                  <a:extLst>
                    <a:ext uri="{FF2B5EF4-FFF2-40B4-BE49-F238E27FC236}">
                      <a16:creationId xmlns:a16="http://schemas.microsoft.com/office/drawing/2014/main" id="{811F3346-69DC-4867-B47F-EA5E1D9BD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6319" t="87963" r="61864" b="4670"/>
                <a:stretch/>
              </p:blipFill>
              <p:spPr>
                <a:xfrm>
                  <a:off x="2648802" y="5008731"/>
                  <a:ext cx="773923" cy="314808"/>
                </a:xfrm>
                <a:prstGeom prst="rect">
                  <a:avLst/>
                </a:prstGeom>
              </p:spPr>
            </p:pic>
            <p:pic>
              <p:nvPicPr>
                <p:cNvPr id="42" name="그림 41">
                  <a:extLst>
                    <a:ext uri="{FF2B5EF4-FFF2-40B4-BE49-F238E27FC236}">
                      <a16:creationId xmlns:a16="http://schemas.microsoft.com/office/drawing/2014/main" id="{151D21C4-E78E-45BD-8FC8-85ED000809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3283" t="87905" r="21923" b="4606"/>
                <a:stretch/>
              </p:blipFill>
              <p:spPr>
                <a:xfrm>
                  <a:off x="3452717" y="5006256"/>
                  <a:ext cx="314008" cy="320041"/>
                </a:xfrm>
                <a:prstGeom prst="rect">
                  <a:avLst/>
                </a:prstGeom>
              </p:spPr>
            </p:pic>
          </p:grpSp>
          <p:pic>
            <p:nvPicPr>
              <p:cNvPr id="40" name="그림 39">
                <a:extLst>
                  <a:ext uri="{FF2B5EF4-FFF2-40B4-BE49-F238E27FC236}">
                    <a16:creationId xmlns:a16="http://schemas.microsoft.com/office/drawing/2014/main" id="{BD4634B4-AB39-4B65-BB3F-9E5E47FC5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8316" t="87963" r="55878" b="4606"/>
              <a:stretch/>
            </p:blipFill>
            <p:spPr>
              <a:xfrm>
                <a:off x="3115576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151D21C4-E78E-45BD-8FC8-85ED00080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283" t="87905" r="21923" b="4606"/>
            <a:stretch/>
          </p:blipFill>
          <p:spPr>
            <a:xfrm flipH="1">
              <a:off x="1971574" y="4664292"/>
              <a:ext cx="314008" cy="320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63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2"/>
          </p:nvPr>
        </p:nvSpPr>
        <p:spPr>
          <a:xfrm>
            <a:off x="1038264" y="281640"/>
            <a:ext cx="7893060" cy="491355"/>
          </a:xfrm>
        </p:spPr>
        <p:txBody>
          <a:bodyPr/>
          <a:lstStyle/>
          <a:p>
            <a:r>
              <a:rPr lang="ko-KR" altLang="en-US" dirty="0" smtClean="0"/>
              <a:t>소중한 생명을 가진 것을 적어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8" name="텍스트 개체 틀 1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BB907A"/>
                </a:solidFill>
              </a:rPr>
              <a:t>-</a:t>
            </a:r>
            <a:endParaRPr lang="ko-KR" altLang="en-US" dirty="0">
              <a:solidFill>
                <a:srgbClr val="BB907A"/>
              </a:solidFill>
            </a:endParaRP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9353974" y="4877747"/>
            <a:ext cx="2826000" cy="198025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생명을 지닌 여러 존재를 생각해 보기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2171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[201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3]</a:t>
            </a:r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구성 </a:t>
            </a:r>
            <a:r>
              <a:rPr lang="en-US" altLang="ko-KR" dirty="0"/>
              <a:t>: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좌측 바 및 화살표 클릭 시 이전 페이지로 이동 </a:t>
            </a:r>
            <a:endParaRPr lang="en-US" altLang="ko-KR" dirty="0"/>
          </a:p>
          <a:p>
            <a:pPr>
              <a:buAutoNum type="arabicPeriod" startAt="2"/>
            </a:pP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>
              <a:buAutoNum type="arabicPeriod" startAt="2"/>
            </a:pPr>
            <a:r>
              <a:rPr lang="ko-KR" altLang="en-US" dirty="0" smtClean="0"/>
              <a:t>회색 텍스트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 파란색 예시 텍스트 노출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예시 텍스트 사라짐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파란색 예시 텍스트 </a:t>
            </a: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텍스트는 사라지고 직접 쓰기로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9" name="타원 28"/>
          <p:cNvSpPr/>
          <p:nvPr/>
        </p:nvSpPr>
        <p:spPr>
          <a:xfrm>
            <a:off x="3929847" y="43986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489384" y="1452843"/>
            <a:ext cx="857919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</a:t>
            </a:r>
            <a:r>
              <a:rPr lang="ko-KR" altLang="en-US" sz="2500" spc="-150" dirty="0">
                <a:latin typeface="+mn-ea"/>
              </a:rPr>
              <a:t>생명은 왜 소중할까요</a:t>
            </a:r>
            <a:r>
              <a:rPr lang="en-US" altLang="ko-KR" sz="2500" spc="-150" dirty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4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5" y="1972843"/>
            <a:ext cx="8651003" cy="2067933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 잃게 되면 다시 돌아오지 않기 때문입니다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50" name="타원 49"/>
          <p:cNvSpPr/>
          <p:nvPr/>
        </p:nvSpPr>
        <p:spPr>
          <a:xfrm>
            <a:off x="245907" y="2144893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74" y="1593817"/>
            <a:ext cx="108000" cy="108000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62955" y="1561770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4884" y="1972844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 flipH="1">
            <a:off x="4189047" y="4368221"/>
            <a:ext cx="1775488" cy="320042"/>
            <a:chOff x="4915693" y="4615244"/>
            <a:chExt cx="1775488" cy="32004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98" y="4552525"/>
            <a:ext cx="997200" cy="3135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98" y="4962333"/>
            <a:ext cx="997200" cy="313585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9260923" y="4866110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469159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생명을 왜 존중해야 할까요</a:t>
            </a:r>
            <a:r>
              <a:rPr lang="en-US" altLang="ko-KR" dirty="0" smtClean="0"/>
              <a:t>?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자기 점검</a:t>
            </a:r>
            <a:r>
              <a:rPr lang="en-US" altLang="ko-KR" dirty="0" smtClean="0">
                <a:solidFill>
                  <a:srgbClr val="FF6600"/>
                </a:solidFill>
              </a:rPr>
              <a:t> 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생명을 존중해야 하는 까닭 생각해 보기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smtClean="0"/>
              <a:t>duk_03_07_0001_301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</a:t>
            </a:r>
            <a:r>
              <a:rPr lang="en-US" altLang="ko-KR" dirty="0" smtClean="0"/>
              <a:t>_</a:t>
            </a:r>
            <a:r>
              <a:rPr lang="ko-KR" altLang="en-US" dirty="0" smtClean="0"/>
              <a:t>활동 </a:t>
            </a:r>
            <a:r>
              <a:rPr lang="ko-KR" altLang="en-US" dirty="0"/>
              <a:t>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탭 구성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r>
              <a:rPr lang="ko-KR" altLang="en-US" dirty="0" smtClean="0"/>
              <a:t> </a:t>
            </a:r>
            <a:r>
              <a:rPr lang="en-US" altLang="ko-KR" dirty="0" smtClean="0"/>
              <a:t>/  </a:t>
            </a:r>
            <a:r>
              <a:rPr lang="ko-KR" altLang="en-US" dirty="0" smtClean="0"/>
              <a:t>자기 점검 </a:t>
            </a:r>
            <a:r>
              <a:rPr lang="en-US" altLang="ko-KR" dirty="0" smtClean="0"/>
              <a:t>)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/>
              <a:t>2.</a:t>
            </a:r>
            <a:r>
              <a:rPr lang="ko-KR" altLang="en-US" dirty="0" smtClean="0"/>
              <a:t> 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예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주황색 이미지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메모지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파란색 예시 텍스트 </a:t>
            </a:r>
            <a:r>
              <a:rPr lang="ko-KR" altLang="en-US" dirty="0" smtClean="0"/>
              <a:t>노출 </a:t>
            </a:r>
            <a:r>
              <a:rPr lang="en-US" altLang="ko-KR" dirty="0" smtClean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사라짐 </a:t>
            </a:r>
            <a:r>
              <a:rPr lang="en-US" altLang="ko-KR" dirty="0"/>
              <a:t>+ </a:t>
            </a:r>
            <a:r>
              <a:rPr lang="ko-KR" altLang="en-US" dirty="0"/>
              <a:t>예 보기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파란색 예시 텍스트 </a:t>
            </a: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텍스트는 사라지고 직접 쓰기로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873" y="3993877"/>
            <a:ext cx="997200" cy="313585"/>
          </a:xfrm>
          <a:prstGeom prst="rect">
            <a:avLst/>
          </a:prstGeom>
        </p:spPr>
      </p:pic>
      <p:sp>
        <p:nvSpPr>
          <p:cNvPr id="74" name="타원 73"/>
          <p:cNvSpPr/>
          <p:nvPr/>
        </p:nvSpPr>
        <p:spPr>
          <a:xfrm>
            <a:off x="7723998" y="3969628"/>
            <a:ext cx="230852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52" name="표 6">
            <a:extLst>
              <a:ext uri="{FF2B5EF4-FFF2-40B4-BE49-F238E27FC236}">
                <a16:creationId xmlns:a16="http://schemas.microsoft.com/office/drawing/2014/main" id="{190CC2A6-C30E-4060-927F-9A8F032C5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360668"/>
              </p:ext>
            </p:extLst>
          </p:nvPr>
        </p:nvGraphicFramePr>
        <p:xfrm>
          <a:off x="378921" y="1050962"/>
          <a:ext cx="8625152" cy="342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1183">
                  <a:extLst>
                    <a:ext uri="{9D8B030D-6E8A-4147-A177-3AD203B41FA5}">
                      <a16:colId xmlns:a16="http://schemas.microsoft.com/office/drawing/2014/main" val="1885173752"/>
                    </a:ext>
                  </a:extLst>
                </a:gridCol>
                <a:gridCol w="7133969">
                  <a:extLst>
                    <a:ext uri="{9D8B030D-6E8A-4147-A177-3AD203B41FA5}">
                      <a16:colId xmlns:a16="http://schemas.microsoft.com/office/drawing/2014/main" val="2936954157"/>
                    </a:ext>
                  </a:extLst>
                </a:gridCol>
              </a:tblGrid>
              <a:tr h="342715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생명을</a:t>
                      </a:r>
                      <a:endParaRPr lang="en-US" altLang="ko-KR" sz="2500" b="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존중해야 하는</a:t>
                      </a:r>
                      <a:endParaRPr lang="en-US" altLang="ko-KR" sz="2500" b="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까닭은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?</a:t>
                      </a:r>
                      <a:endParaRPr lang="ko-KR" altLang="en-US" sz="2500" b="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en-US" altLang="ko-KR" sz="500" spc="-150" dirty="0" smtClean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500" b="0" spc="-150" dirty="0" smtClean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        생명이  있는 존재는 한 번만 살 수 있기 때문이다</a:t>
                      </a:r>
                      <a:r>
                        <a:rPr lang="en-US" altLang="ko-KR" sz="2500" b="0" spc="-150" dirty="0" smtClean="0">
                          <a:solidFill>
                            <a:schemeClr val="tx1"/>
                          </a:solidFill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</a:rPr>
                        <a:t>.</a:t>
                      </a:r>
                      <a:endParaRPr lang="ko-KR" altLang="en-US" sz="2500" b="0" spc="-150" dirty="0">
                        <a:solidFill>
                          <a:schemeClr val="tx1"/>
                        </a:solidFill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506743"/>
                  </a:ext>
                </a:extLst>
              </a:tr>
            </a:tbl>
          </a:graphicData>
        </a:graphic>
      </p:graphicFrame>
      <p:grpSp>
        <p:nvGrpSpPr>
          <p:cNvPr id="29" name="그룹 28"/>
          <p:cNvGrpSpPr/>
          <p:nvPr/>
        </p:nvGrpSpPr>
        <p:grpSpPr>
          <a:xfrm>
            <a:off x="2033020" y="1779421"/>
            <a:ext cx="6797470" cy="2528042"/>
            <a:chOff x="651844" y="1661020"/>
            <a:chExt cx="8455089" cy="3172317"/>
          </a:xfrm>
        </p:grpSpPr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7" name="직선 연결선 36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왼쪽 대괄호 40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왼쪽 대괄호 41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왼쪽 대괄호 42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3" name="그림 52">
            <a:extLst>
              <a:ext uri="{FF2B5EF4-FFF2-40B4-BE49-F238E27FC236}">
                <a16:creationId xmlns:a16="http://schemas.microsoft.com/office/drawing/2014/main" id="{999B133E-F904-4453-B09A-61F2DDE32F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49555" y="1200713"/>
            <a:ext cx="381000" cy="300038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153572" y="9234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915353" y="17712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478" y="4554082"/>
            <a:ext cx="997200" cy="313585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478" y="4963890"/>
            <a:ext cx="997200" cy="313585"/>
          </a:xfrm>
          <a:prstGeom prst="rect">
            <a:avLst/>
          </a:prstGeom>
        </p:spPr>
      </p:pic>
      <p:sp>
        <p:nvSpPr>
          <p:cNvPr id="58" name="타원 57"/>
          <p:cNvSpPr/>
          <p:nvPr/>
        </p:nvSpPr>
        <p:spPr>
          <a:xfrm>
            <a:off x="8980572" y="4509702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2074847" y="1747989"/>
            <a:ext cx="6230675" cy="1112400"/>
          </a:xfrm>
          <a:prstGeom prst="roundRect">
            <a:avLst>
              <a:gd name="adj" fmla="val 9847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just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생명은 그 자체로 소중하고 다른 것과 바꿀 수 없기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just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때문이다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8721372" y="3051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902703" y="10390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86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배운 내용을 되돌아보며 자기 점검을 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/ </a:t>
            </a:r>
            <a:r>
              <a:rPr lang="ko-KR" altLang="en-US" dirty="0" smtClean="0">
                <a:solidFill>
                  <a:srgbClr val="FF6600"/>
                </a:solidFill>
              </a:rPr>
              <a:t>자기 </a:t>
            </a:r>
            <a:r>
              <a:rPr lang="ko-KR" altLang="en-US" dirty="0">
                <a:solidFill>
                  <a:srgbClr val="FF6600"/>
                </a:solidFill>
              </a:rPr>
              <a:t>점검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존중해야 하는 까닭 생각해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smtClean="0"/>
              <a:t>duk_03_07_0001_301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 err="1"/>
              <a:t>자기점검</a:t>
            </a:r>
            <a:r>
              <a:rPr lang="ko-KR" altLang="en-US" dirty="0"/>
              <a:t> 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탭 구성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/ </a:t>
            </a:r>
            <a:r>
              <a:rPr lang="en-US" altLang="ko-KR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ko-KR" altLang="en-US" dirty="0">
                <a:solidFill>
                  <a:srgbClr val="FF6600"/>
                </a:solidFill>
              </a:rPr>
              <a:t>자기 </a:t>
            </a:r>
            <a:r>
              <a:rPr lang="ko-KR" altLang="en-US" dirty="0" smtClean="0">
                <a:solidFill>
                  <a:srgbClr val="FF6600"/>
                </a:solidFill>
              </a:rPr>
              <a:t>점검 </a:t>
            </a:r>
            <a:r>
              <a:rPr lang="en-US" altLang="ko-KR" dirty="0" smtClean="0"/>
              <a:t>)</a:t>
            </a:r>
            <a:endParaRPr lang="en-US" altLang="ko-KR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/>
              <a:t>범례 </a:t>
            </a:r>
            <a:r>
              <a:rPr lang="ko-KR" altLang="en-US" dirty="0" smtClean="0"/>
              <a:t> </a:t>
            </a:r>
            <a:r>
              <a:rPr lang="en-US" altLang="ko-KR" dirty="0" smtClean="0"/>
              <a:t>: 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/>
              <a:t>핵심정리 </a:t>
            </a:r>
            <a:r>
              <a:rPr lang="en-US" altLang="ko-KR" dirty="0"/>
              <a:t>: </a:t>
            </a:r>
            <a:r>
              <a:rPr lang="ko-KR" altLang="en-US" dirty="0"/>
              <a:t>클릭 시 </a:t>
            </a:r>
            <a:r>
              <a:rPr lang="ko-KR" altLang="en-US" dirty="0" err="1"/>
              <a:t>풀팝업</a:t>
            </a:r>
            <a:r>
              <a:rPr lang="en-US" altLang="ko-KR" dirty="0" smtClean="0"/>
              <a:t>(16</a:t>
            </a:r>
            <a:r>
              <a:rPr lang="ko-KR" altLang="en-US" dirty="0" smtClean="0"/>
              <a:t>번 </a:t>
            </a:r>
            <a:r>
              <a:rPr lang="ko-KR" altLang="en-US" dirty="0"/>
              <a:t>슬라이드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3571" y="3829852"/>
            <a:ext cx="840823" cy="760196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8048871" y="567671"/>
            <a:ext cx="29663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187557" y="3920551"/>
            <a:ext cx="29663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484174" y="1257601"/>
            <a:ext cx="333157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88" y="4040407"/>
            <a:ext cx="3053074" cy="337759"/>
          </a:xfrm>
          <a:prstGeom prst="rect">
            <a:avLst/>
          </a:prstGeom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786139" y="1088027"/>
            <a:ext cx="1271141" cy="295710"/>
            <a:chOff x="5349044" y="2178458"/>
            <a:chExt cx="1125268" cy="223294"/>
          </a:xfrm>
        </p:grpSpPr>
        <p:sp>
          <p:nvSpPr>
            <p:cNvPr id="43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178458"/>
              <a:ext cx="1125268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44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218428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그룹 44"/>
          <p:cNvGrpSpPr/>
          <p:nvPr/>
        </p:nvGrpSpPr>
        <p:grpSpPr>
          <a:xfrm>
            <a:off x="445091" y="1814523"/>
            <a:ext cx="8604181" cy="682626"/>
            <a:chOff x="296416" y="1865240"/>
            <a:chExt cx="8604181" cy="682626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96416" y="1865240"/>
              <a:ext cx="8604181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02078" y="1978092"/>
              <a:ext cx="6265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생명을 소중히 대한 경험을 말할 수 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56" name="그림 55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49" name="그룹 48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53" name="모서리가 둥근 직사각형 52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54" name="그림 53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50" name="그룹 49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51" name="모서리가 둥근 직사각형 50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52" name="그림 51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grpSp>
        <p:nvGrpSpPr>
          <p:cNvPr id="69" name="그룹 68"/>
          <p:cNvGrpSpPr/>
          <p:nvPr/>
        </p:nvGrpSpPr>
        <p:grpSpPr>
          <a:xfrm>
            <a:off x="445089" y="2628369"/>
            <a:ext cx="8604181" cy="974626"/>
            <a:chOff x="296416" y="1865240"/>
            <a:chExt cx="8604181" cy="974626"/>
          </a:xfrm>
        </p:grpSpPr>
        <p:sp>
          <p:nvSpPr>
            <p:cNvPr id="70" name="모서리가 둥근 직사각형 69"/>
            <p:cNvSpPr/>
            <p:nvPr/>
          </p:nvSpPr>
          <p:spPr>
            <a:xfrm>
              <a:off x="296416" y="1865240"/>
              <a:ext cx="8604181" cy="974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36734" y="1939787"/>
              <a:ext cx="6265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나를 제외한 다른 생명도 소중한 까닭을 설명할 수 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72" name="그룹 71"/>
            <p:cNvGrpSpPr/>
            <p:nvPr/>
          </p:nvGrpSpPr>
          <p:grpSpPr>
            <a:xfrm>
              <a:off x="6854132" y="2072243"/>
              <a:ext cx="583983" cy="586617"/>
              <a:chOff x="6545486" y="2081229"/>
              <a:chExt cx="583983" cy="586617"/>
            </a:xfrm>
          </p:grpSpPr>
          <p:sp>
            <p:nvSpPr>
              <p:cNvPr id="79" name="모서리가 둥근 직사각형 78"/>
              <p:cNvSpPr/>
              <p:nvPr/>
            </p:nvSpPr>
            <p:spPr>
              <a:xfrm>
                <a:off x="6545486" y="2081229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80" name="그림 79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4218" y="210674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73" name="그룹 72"/>
            <p:cNvGrpSpPr/>
            <p:nvPr/>
          </p:nvGrpSpPr>
          <p:grpSpPr>
            <a:xfrm>
              <a:off x="7536335" y="2066994"/>
              <a:ext cx="583983" cy="586617"/>
              <a:chOff x="7536335" y="2066994"/>
              <a:chExt cx="583983" cy="586617"/>
            </a:xfrm>
          </p:grpSpPr>
          <p:sp>
            <p:nvSpPr>
              <p:cNvPr id="77" name="모서리가 둥근 직사각형 76"/>
              <p:cNvSpPr/>
              <p:nvPr/>
            </p:nvSpPr>
            <p:spPr>
              <a:xfrm>
                <a:off x="7536335" y="2066994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78" name="그림 77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68841" y="211650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74" name="그룹 73"/>
            <p:cNvGrpSpPr/>
            <p:nvPr/>
          </p:nvGrpSpPr>
          <p:grpSpPr>
            <a:xfrm>
              <a:off x="8218538" y="2067401"/>
              <a:ext cx="589583" cy="624338"/>
              <a:chOff x="8218538" y="2067401"/>
              <a:chExt cx="589583" cy="624338"/>
            </a:xfrm>
          </p:grpSpPr>
          <p:sp>
            <p:nvSpPr>
              <p:cNvPr id="75" name="모서리가 둥근 직사각형 74"/>
              <p:cNvSpPr/>
              <p:nvPr/>
            </p:nvSpPr>
            <p:spPr>
              <a:xfrm>
                <a:off x="8218538" y="207158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76" name="그림 75"/>
              <p:cNvPicPr>
                <a:picLocks noChangeAspect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1592" y="2067401"/>
                <a:ext cx="566529" cy="624338"/>
              </a:xfrm>
              <a:prstGeom prst="rect">
                <a:avLst/>
              </a:prstGeom>
            </p:spPr>
          </p:pic>
        </p:grpSp>
      </p:grpSp>
      <p:sp>
        <p:nvSpPr>
          <p:cNvPr id="81" name="타원 80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89855" y="38035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59138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존중해야 하는 까닭 생각해 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duk_03_07_0001_301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핵심 정리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제목 </a:t>
            </a:r>
            <a:r>
              <a:rPr lang="ko-KR" altLang="en-US" dirty="0" smtClean="0"/>
              <a:t>텍스트</a:t>
            </a:r>
            <a:endParaRPr lang="en-US" altLang="ko-KR" dirty="0"/>
          </a:p>
          <a:p>
            <a:r>
              <a:rPr lang="ko-KR" altLang="en-US" dirty="0" smtClean="0"/>
              <a:t>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/>
          </a:p>
          <a:p>
            <a:r>
              <a:rPr lang="ko-KR" altLang="en-US" dirty="0" smtClean="0"/>
              <a:t>정답 </a:t>
            </a:r>
            <a:r>
              <a:rPr lang="ko-KR" altLang="en-US" dirty="0"/>
              <a:t>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/>
              <a:t>파란색 </a:t>
            </a:r>
            <a:r>
              <a:rPr lang="ko-KR" altLang="en-US" dirty="0" smtClean="0"/>
              <a:t>정답 </a:t>
            </a:r>
            <a:r>
              <a:rPr lang="ko-KR" altLang="en-US" dirty="0"/>
              <a:t>텍스트 </a:t>
            </a: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텍스트는 사라지고 </a:t>
            </a:r>
            <a:r>
              <a:rPr lang="en-US" altLang="ko-KR" dirty="0" smtClean="0"/>
              <a:t>?  </a:t>
            </a:r>
            <a:r>
              <a:rPr lang="ko-KR" altLang="en-US" dirty="0" smtClean="0"/>
              <a:t>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X</a:t>
            </a:r>
            <a:r>
              <a:rPr lang="ko-KR" altLang="en-US" dirty="0"/>
              <a:t>버튼 클릭 시 이전 </a:t>
            </a:r>
            <a:r>
              <a:rPr lang="ko-KR" altLang="en-US" dirty="0">
                <a:solidFill>
                  <a:schemeClr val="tx1"/>
                </a:solidFill>
              </a:rPr>
              <a:t>슬라이드 </a:t>
            </a:r>
            <a:r>
              <a:rPr lang="en-US" altLang="ko-KR" dirty="0" smtClean="0">
                <a:solidFill>
                  <a:schemeClr val="tx1"/>
                </a:solidFill>
              </a:rPr>
              <a:t>15</a:t>
            </a:r>
            <a:r>
              <a:rPr lang="ko-KR" altLang="en-US" dirty="0" smtClean="0">
                <a:solidFill>
                  <a:schemeClr val="tx1"/>
                </a:solidFill>
              </a:rPr>
              <a:t>번으로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5. ? </a:t>
            </a:r>
            <a:r>
              <a:rPr lang="ko-KR" altLang="en-US" dirty="0"/>
              <a:t>버튼 클릭 시 해당 정답 텍스트 노출 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ko-KR" altLang="en-US" dirty="0"/>
              <a:t>텍스트 </a:t>
            </a:r>
            <a:r>
              <a:rPr lang="ko-KR" altLang="en-US" dirty="0" err="1" smtClean="0"/>
              <a:t>재클릭</a:t>
            </a:r>
            <a:r>
              <a:rPr lang="ko-KR" altLang="en-US" dirty="0" smtClean="0"/>
              <a:t> 시 </a:t>
            </a:r>
            <a:r>
              <a:rPr lang="en-US" altLang="ko-KR" dirty="0" smtClean="0"/>
              <a:t>? </a:t>
            </a:r>
            <a:r>
              <a:rPr lang="ko-KR" altLang="en-US" dirty="0" smtClean="0"/>
              <a:t>버튼으로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/>
              <a:t>예</a:t>
            </a:r>
            <a:r>
              <a:rPr lang="en-US" altLang="ko-KR" dirty="0"/>
              <a:t>(</a:t>
            </a:r>
            <a:r>
              <a:rPr lang="ko-KR" altLang="en-US" dirty="0"/>
              <a:t>주황색 이미지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sp>
          <p:nvSpPr>
            <p:cNvPr id="6" name="직사각형 5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양쪽 모서리가 둥근 사각형 8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596273"/>
              <a:ext cx="997200" cy="313585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996072"/>
              <a:ext cx="997200" cy="313585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696012" y="1026153"/>
              <a:ext cx="2287806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[</a:t>
              </a:r>
              <a:r>
                <a:rPr lang="ko-KR" altLang="en-US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생명의 소중함</a:t>
              </a:r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]</a:t>
              </a:r>
              <a:endParaRPr lang="ko-KR" altLang="en-US" sz="2500" spc="-150" dirty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30" name="타원 29"/>
          <p:cNvSpPr/>
          <p:nvPr/>
        </p:nvSpPr>
        <p:spPr>
          <a:xfrm>
            <a:off x="3468885" y="114922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78172" y="1464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aphicFrame>
        <p:nvGraphicFramePr>
          <p:cNvPr id="39" name="표 6">
            <a:extLst>
              <a:ext uri="{FF2B5EF4-FFF2-40B4-BE49-F238E27FC236}">
                <a16:creationId xmlns:a16="http://schemas.microsoft.com/office/drawing/2014/main" id="{5EEE4C6F-B79D-4E49-8F53-4A918A4EE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41034"/>
              </p:ext>
            </p:extLst>
          </p:nvPr>
        </p:nvGraphicFramePr>
        <p:xfrm>
          <a:off x="528229" y="1747599"/>
          <a:ext cx="8367109" cy="2554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6491">
                  <a:extLst>
                    <a:ext uri="{9D8B030D-6E8A-4147-A177-3AD203B41FA5}">
                      <a16:colId xmlns:a16="http://schemas.microsoft.com/office/drawing/2014/main" val="1885173752"/>
                    </a:ext>
                  </a:extLst>
                </a:gridCol>
                <a:gridCol w="5420618">
                  <a:extLst>
                    <a:ext uri="{9D8B030D-6E8A-4147-A177-3AD203B41FA5}">
                      <a16:colId xmlns:a16="http://schemas.microsoft.com/office/drawing/2014/main" val="2936954157"/>
                    </a:ext>
                  </a:extLst>
                </a:gridCol>
              </a:tblGrid>
              <a:tr h="6927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살아 있는 것</a:t>
                      </a:r>
                      <a:r>
                        <a:rPr kumimoji="0" lang="en-US" altLang="ko-KR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(        </a:t>
                      </a: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사람</a:t>
                      </a:r>
                      <a:r>
                        <a:rPr kumimoji="0" lang="en-US" altLang="ko-KR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, </a:t>
                      </a: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동물</a:t>
                      </a:r>
                      <a:r>
                        <a:rPr kumimoji="0" lang="en-US" altLang="ko-KR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, </a:t>
                      </a: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식물 등</a:t>
                      </a:r>
                      <a:r>
                        <a:rPr kumimoji="0" lang="en-US" altLang="ko-KR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082084"/>
                  </a:ext>
                </a:extLst>
              </a:tr>
              <a:tr h="8928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+mn-cs"/>
                        </a:rPr>
                        <a:t>생명을 올바르게</a:t>
                      </a:r>
                      <a:endParaRPr kumimoji="0" lang="en-US" altLang="ko-KR" sz="25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+mn-cs"/>
                        </a:rPr>
                        <a:t>대하는 태도</a:t>
                      </a: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생명을 함부로                                안 됩니다</a:t>
                      </a:r>
                      <a:r>
                        <a:rPr kumimoji="0" lang="en-US" altLang="ko-KR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. </a:t>
                      </a: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KR Medium"/>
                        <a:ea typeface="Noto Sans KR Medium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791487"/>
                  </a:ext>
                </a:extLst>
              </a:tr>
              <a:tr h="9684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+mn-cs"/>
                        </a:rPr>
                        <a:t>생명이</a:t>
                      </a:r>
                      <a:endParaRPr kumimoji="0" lang="en-US" altLang="ko-KR" sz="25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SemiBold" panose="020B0200000000000000" pitchFamily="50" charset="-127"/>
                          <a:ea typeface="Noto Sans KR SemiBold" panose="020B0200000000000000" pitchFamily="50" charset="-127"/>
                          <a:cs typeface="+mn-cs"/>
                        </a:rPr>
                        <a:t>소중한 이유</a:t>
                      </a: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KR SemiBold" panose="020B0200000000000000" pitchFamily="50" charset="-127"/>
                        <a:ea typeface="Noto Sans KR SemiBold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생명은                  밖에 없으며</a:t>
                      </a:r>
                      <a:r>
                        <a:rPr kumimoji="0" lang="en-US" altLang="ko-KR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, </a:t>
                      </a:r>
                      <a:r>
                        <a:rPr kumimoji="0" lang="ko-KR" altLang="en-US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다른 것과 바꿀 수 없기 때문입니다</a:t>
                      </a:r>
                      <a:r>
                        <a:rPr kumimoji="0" lang="en-US" altLang="ko-KR" sz="25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.</a:t>
                      </a:r>
                      <a:endParaRPr kumimoji="0" lang="ko-KR" altLang="en-US" sz="25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Noto Sans KR Medium"/>
                        <a:ea typeface="Noto Sans KR Medium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E3C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38086"/>
                  </a:ext>
                </a:extLst>
              </a:tr>
            </a:tbl>
          </a:graphicData>
        </a:graphic>
      </p:graphicFrame>
      <p:sp>
        <p:nvSpPr>
          <p:cNvPr id="29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648143" y="1891489"/>
            <a:ext cx="828669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68347" y="1960514"/>
            <a:ext cx="388259" cy="335073"/>
          </a:xfrm>
          <a:prstGeom prst="rect">
            <a:avLst/>
          </a:prstGeom>
        </p:spPr>
      </p:pic>
      <p:sp>
        <p:nvSpPr>
          <p:cNvPr id="36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495249" y="3397999"/>
            <a:ext cx="828669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하나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715453" y="3494926"/>
            <a:ext cx="388259" cy="335073"/>
          </a:xfrm>
          <a:prstGeom prst="rect">
            <a:avLst/>
          </a:prstGeom>
        </p:spPr>
      </p:pic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5402295" y="2674888"/>
            <a:ext cx="1444423" cy="4320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해쳐서는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83818" y="2723351"/>
            <a:ext cx="388259" cy="335073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2271029" y="170131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99B133E-F904-4453-B09A-61F2DDE32F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103712" y="1960514"/>
            <a:ext cx="381000" cy="300038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5143095" y="176188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8450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27877"/>
              </p:ext>
            </p:extLst>
          </p:nvPr>
        </p:nvGraphicFramePr>
        <p:xfrm>
          <a:off x="239349" y="393459"/>
          <a:ext cx="11713302" cy="291937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생명의 가치를 생각하면서 생명을 소중하게 대한 경험 이야기하기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duk_03_07_0001_101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 안내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duk_03_07_0001_102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생명을 지닌 여러 존재를 생각해 보기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duk_03_07_0001_201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생명을 존중해야 하는 까닭 생각해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duk_03_07_0001_301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DB400SDA\Desktop\도덕 차시창 작업\작업\그렁그렁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57" y="894482"/>
            <a:ext cx="5434014" cy="398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시를 읽고             의 소중함을 생각해 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6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시 </a:t>
            </a:r>
            <a:r>
              <a:rPr lang="en-US" altLang="ko-KR" dirty="0" smtClean="0"/>
              <a:t>/ </a:t>
            </a:r>
            <a:r>
              <a:rPr lang="ko-KR" altLang="en-US" dirty="0" smtClean="0"/>
              <a:t>물음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생명의 가치를 생각하면서 생명을 소중하게 대한 경험 이야기하기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duk_03_07_0001_101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탭 구성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rgbClr val="FF6600"/>
                </a:solidFill>
              </a:rPr>
              <a:t>시</a:t>
            </a:r>
            <a:r>
              <a:rPr lang="en-US" altLang="ko-KR" dirty="0" smtClean="0"/>
              <a:t> / </a:t>
            </a:r>
            <a:r>
              <a:rPr lang="ko-KR" altLang="en-US" dirty="0" smtClean="0"/>
              <a:t>물음</a:t>
            </a:r>
            <a:r>
              <a:rPr lang="en-US" altLang="ko-KR" dirty="0" smtClean="0"/>
              <a:t> 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어휘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어휘 버튼 클릭 시 어휘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 </a:t>
            </a:r>
            <a:r>
              <a:rPr lang="en-US" altLang="ko-KR" dirty="0" smtClean="0"/>
              <a:t>2-1 </a:t>
            </a:r>
            <a:r>
              <a:rPr lang="ko-KR" altLang="en-US" dirty="0" smtClean="0"/>
              <a:t>노출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X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어휘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닫히기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그렁그렁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</a:t>
            </a:r>
            <a:r>
              <a:rPr lang="ko-KR" altLang="en-US" dirty="0" smtClean="0"/>
              <a:t>위에</a:t>
            </a:r>
            <a:r>
              <a:rPr lang="en-US" altLang="ko-KR" dirty="0" smtClean="0"/>
              <a:t> 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(</a:t>
            </a:r>
            <a:r>
              <a:rPr lang="ko-KR" altLang="en-US" dirty="0" smtClean="0"/>
              <a:t>아기에게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텍스트 넣기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 </a:t>
            </a:r>
            <a:r>
              <a:rPr lang="ko-KR" altLang="en-US" dirty="0" smtClean="0"/>
              <a:t>영상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유튜브</a:t>
            </a:r>
            <a:r>
              <a:rPr lang="en-US" altLang="ko-KR" dirty="0" smtClean="0"/>
              <a:t>) </a:t>
            </a:r>
            <a:r>
              <a:rPr lang="ko-KR" altLang="en-US" dirty="0" smtClean="0"/>
              <a:t>버튼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영상 버튼 클릭 시</a:t>
            </a:r>
            <a:r>
              <a:rPr lang="en-US" altLang="ko-KR" dirty="0"/>
              <a:t>, </a:t>
            </a:r>
            <a:r>
              <a:rPr lang="ko-KR" altLang="en-US" dirty="0" smtClean="0"/>
              <a:t>아래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링크 오픈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https://www.youtube.com/embed/i-h2h7IiPVw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21"/>
          </p:nvPr>
        </p:nvSpPr>
        <p:spPr>
          <a:xfrm>
            <a:off x="131745" y="5279303"/>
            <a:ext cx="5885878" cy="110407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그렁그렁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</a:t>
            </a:r>
            <a:r>
              <a:rPr lang="en-US" altLang="ko-KR" dirty="0"/>
              <a:t>. </a:t>
            </a:r>
            <a:r>
              <a:rPr lang="ko-KR" altLang="en-US" dirty="0"/>
              <a:t>있다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en-US" altLang="ko-KR" dirty="0" smtClean="0">
                <a:hlinkClick r:id="rId3"/>
              </a:rPr>
              <a:t> [TV</a:t>
            </a:r>
            <a:r>
              <a:rPr lang="ko-KR" altLang="en-US" dirty="0" smtClean="0">
                <a:hlinkClick r:id="rId3"/>
              </a:rPr>
              <a:t>동화 행복한 세상 ＃</a:t>
            </a:r>
            <a:r>
              <a:rPr lang="en-US" altLang="ko-KR" dirty="0" smtClean="0">
                <a:hlinkClick r:id="rId3"/>
              </a:rPr>
              <a:t>32][</a:t>
            </a:r>
            <a:r>
              <a:rPr lang="ko-KR" altLang="en-US" dirty="0" smtClean="0">
                <a:hlinkClick r:id="rId3"/>
              </a:rPr>
              <a:t>매일 </a:t>
            </a:r>
            <a:r>
              <a:rPr lang="en-US" altLang="ko-KR" dirty="0" smtClean="0">
                <a:hlinkClick r:id="rId3"/>
              </a:rPr>
              <a:t>AM10] </a:t>
            </a:r>
            <a:r>
              <a:rPr lang="ko-KR" altLang="en-US" dirty="0" smtClean="0">
                <a:hlinkClick r:id="rId3"/>
              </a:rPr>
              <a:t>우체통의 새</a:t>
            </a:r>
            <a:r>
              <a:rPr lang="ko-KR" altLang="en-US" dirty="0" smtClean="0"/>
              <a:t>    </a:t>
            </a:r>
            <a:r>
              <a:rPr lang="en-US" altLang="ko-KR" dirty="0"/>
              <a:t>https://www.youtube.com/embed/i-h2h7IiPVw</a:t>
            </a:r>
          </a:p>
        </p:txBody>
      </p:sp>
      <p:sp>
        <p:nvSpPr>
          <p:cNvPr id="69" name="타원 68"/>
          <p:cNvSpPr/>
          <p:nvPr/>
        </p:nvSpPr>
        <p:spPr>
          <a:xfrm>
            <a:off x="8451526" y="3523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6095701" y="5097886"/>
            <a:ext cx="662345" cy="254877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7" name="Picture 2" descr="C:\Users\석혜린\Desktop\w\★2020_2학기\10_차시개발\00) Prototype\proto_A\common\images\click_induced_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931" y="662615"/>
            <a:ext cx="249920" cy="272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직사각형 37"/>
          <p:cNvSpPr/>
          <p:nvPr/>
        </p:nvSpPr>
        <p:spPr>
          <a:xfrm>
            <a:off x="2897712" y="350598"/>
            <a:ext cx="757179" cy="332376"/>
          </a:xfrm>
          <a:prstGeom prst="rect">
            <a:avLst/>
          </a:prstGeom>
          <a:solidFill>
            <a:srgbClr val="ECD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>
                <a:solidFill>
                  <a:srgbClr val="7030A0"/>
                </a:solidFill>
              </a:rPr>
              <a:t>생명</a:t>
            </a:r>
            <a:endParaRPr lang="ko-KR" altLang="en-US" sz="2400" dirty="0">
              <a:solidFill>
                <a:srgbClr val="7030A0"/>
              </a:solidFill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172856"/>
              </p:ext>
            </p:extLst>
          </p:nvPr>
        </p:nvGraphicFramePr>
        <p:xfrm>
          <a:off x="6139244" y="5347063"/>
          <a:ext cx="4412475" cy="1252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12475">
                  <a:extLst>
                    <a:ext uri="{9D8B030D-6E8A-4147-A177-3AD203B41FA5}">
                      <a16:colId xmlns:a16="http://schemas.microsoft.com/office/drawing/2014/main" val="2599701126"/>
                    </a:ext>
                  </a:extLst>
                </a:gridCol>
              </a:tblGrid>
              <a:tr h="31781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   낱말 익히기</a:t>
                      </a:r>
                    </a:p>
                  </a:txBody>
                  <a:tcPr marL="45720" marR="45720" anchor="ctr">
                    <a:lnL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4842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7949123"/>
                  </a:ext>
                </a:extLst>
              </a:tr>
              <a:tr h="31184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5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생명</a:t>
                      </a:r>
                      <a:endParaRPr kumimoji="0" lang="en-US" altLang="ko-KR" sz="1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850246"/>
                  </a:ext>
                </a:extLst>
              </a:tr>
              <a:tr h="2073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사람이 살아서 숨 쉬고 활동할 수 있게 하는 힘</a:t>
                      </a:r>
                      <a:endParaRPr lang="en-US" altLang="ko-KR" sz="1500" dirty="0" smtClean="0"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500" dirty="0" smtClean="0">
                          <a:latin typeface="+mn-ea"/>
                          <a:ea typeface="+mn-ea"/>
                        </a:rPr>
                        <a:t>동물과 식물의</a:t>
                      </a:r>
                      <a:r>
                        <a:rPr lang="en-US" altLang="ko-KR" sz="1500" dirty="0" smtClean="0">
                          <a:latin typeface="+mn-ea"/>
                          <a:ea typeface="+mn-ea"/>
                        </a:rPr>
                        <a:t>,</a:t>
                      </a:r>
                      <a:r>
                        <a:rPr lang="en-US" altLang="ko-KR" sz="15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500" baseline="0" dirty="0" smtClean="0">
                          <a:latin typeface="+mn-ea"/>
                          <a:ea typeface="+mn-ea"/>
                        </a:rPr>
                        <a:t>생물로서 살아 있게 하는 힘</a:t>
                      </a:r>
                      <a:endParaRPr lang="ko-KR" altLang="en-US" sz="1500" dirty="0">
                        <a:latin typeface="+mn-ea"/>
                        <a:ea typeface="+mn-ea"/>
                      </a:endParaRPr>
                    </a:p>
                  </a:txBody>
                  <a:tcPr marL="45720" marR="45720" anchor="ctr">
                    <a:lnL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rgbClr val="484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515540"/>
                  </a:ext>
                </a:extLst>
              </a:tr>
            </a:tbl>
          </a:graphicData>
        </a:graphic>
      </p:graphicFrame>
      <p:grpSp>
        <p:nvGrpSpPr>
          <p:cNvPr id="41" name="그룹 40">
            <a:extLst>
              <a:ext uri="{FF2B5EF4-FFF2-40B4-BE49-F238E27FC236}">
                <a16:creationId xmlns:a16="http://schemas.microsoft.com/office/drawing/2014/main" id="{E480F677-4276-4889-9A0C-6325AE98D4F6}"/>
              </a:ext>
            </a:extLst>
          </p:cNvPr>
          <p:cNvGrpSpPr/>
          <p:nvPr/>
        </p:nvGrpSpPr>
        <p:grpSpPr>
          <a:xfrm>
            <a:off x="173957" y="997491"/>
            <a:ext cx="1406624" cy="346990"/>
            <a:chOff x="10123134" y="4771710"/>
            <a:chExt cx="1406624" cy="346990"/>
          </a:xfrm>
        </p:grpSpPr>
        <p:sp>
          <p:nvSpPr>
            <p:cNvPr id="42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0123134" y="4771710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참고 </a:t>
              </a:r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영상</a:t>
              </a:r>
            </a:p>
          </p:txBody>
        </p: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15588AA-8379-42A5-9E20-A76CE4AB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67735" y="4828129"/>
              <a:ext cx="234634" cy="234634"/>
            </a:xfrm>
            <a:prstGeom prst="rect">
              <a:avLst/>
            </a:prstGeom>
          </p:spPr>
        </p:pic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8D9BA91-423E-4089-B307-5FD6E6ED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232589" y="4828129"/>
              <a:ext cx="322061" cy="234634"/>
            </a:xfrm>
            <a:prstGeom prst="rect">
              <a:avLst/>
            </a:prstGeom>
          </p:spPr>
        </p:pic>
      </p:grpSp>
      <p:pic>
        <p:nvPicPr>
          <p:cNvPr id="1026" name="Picture 2" descr="C:\Users\DB400SDA\Downloads\있다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444" y="1802675"/>
            <a:ext cx="2959120" cy="295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622363" y="1622473"/>
            <a:ext cx="30480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>
                <a:latin typeface="+mn-ea"/>
              </a:rPr>
              <a:t>말도 할 줄 모르는 네가</a:t>
            </a:r>
          </a:p>
          <a:p>
            <a:r>
              <a:rPr lang="ko-KR" altLang="en-US" sz="1900" dirty="0">
                <a:latin typeface="+mn-ea"/>
              </a:rPr>
              <a:t>처음으로</a:t>
            </a:r>
          </a:p>
          <a:p>
            <a:r>
              <a:rPr lang="ko-KR" altLang="en-US" sz="1900" dirty="0">
                <a:latin typeface="+mn-ea"/>
              </a:rPr>
              <a:t>세상을 향해 웃는 오늘</a:t>
            </a:r>
          </a:p>
          <a:p>
            <a:r>
              <a:rPr lang="ko-KR" altLang="en-US" sz="1900" dirty="0">
                <a:latin typeface="+mn-ea"/>
              </a:rPr>
              <a:t>왜 이리 가슴이 벅찬지</a:t>
            </a:r>
            <a:r>
              <a:rPr lang="en-US" altLang="ko-KR" sz="1900" dirty="0">
                <a:latin typeface="+mn-ea"/>
              </a:rPr>
              <a:t>!</a:t>
            </a:r>
          </a:p>
          <a:p>
            <a:r>
              <a:rPr lang="ko-KR" altLang="en-US" sz="1900" dirty="0">
                <a:latin typeface="+mn-ea"/>
              </a:rPr>
              <a:t>나에게도 그런 날이 있음을</a:t>
            </a:r>
          </a:p>
          <a:p>
            <a:r>
              <a:rPr lang="ko-KR" altLang="en-US" sz="1900" dirty="0">
                <a:latin typeface="+mn-ea"/>
              </a:rPr>
              <a:t>떠오르게 하는 </a:t>
            </a:r>
            <a:r>
              <a:rPr lang="ko-KR" altLang="en-US" sz="1900" dirty="0" smtClean="0">
                <a:latin typeface="+mn-ea"/>
              </a:rPr>
              <a:t>너</a:t>
            </a:r>
            <a:endParaRPr lang="en-US" altLang="ko-KR" sz="1900" dirty="0" smtClean="0">
              <a:latin typeface="+mn-ea"/>
            </a:endParaRPr>
          </a:p>
          <a:p>
            <a:endParaRPr lang="ko-KR" altLang="en-US" sz="1900" dirty="0">
              <a:latin typeface="+mn-ea"/>
            </a:endParaRPr>
          </a:p>
          <a:p>
            <a:r>
              <a:rPr lang="ko-KR" altLang="en-US" sz="1900" dirty="0">
                <a:latin typeface="+mn-ea"/>
              </a:rPr>
              <a:t>너를 보는 동안은</a:t>
            </a:r>
          </a:p>
          <a:p>
            <a:r>
              <a:rPr lang="ko-KR" altLang="en-US" sz="1900" dirty="0">
                <a:latin typeface="+mn-ea"/>
              </a:rPr>
              <a:t>세상의 모든 근심과</a:t>
            </a:r>
          </a:p>
          <a:p>
            <a:r>
              <a:rPr lang="ko-KR" altLang="en-US" sz="1900" dirty="0">
                <a:latin typeface="+mn-ea"/>
              </a:rPr>
              <a:t>어두운 불안 두려움</a:t>
            </a:r>
          </a:p>
          <a:p>
            <a:r>
              <a:rPr lang="ko-KR" altLang="en-US" sz="1900" dirty="0">
                <a:latin typeface="+mn-ea"/>
              </a:rPr>
              <a:t>떨쳐 버리고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07172" y="1046499"/>
            <a:ext cx="5198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/>
              <a:t>아기에게</a:t>
            </a:r>
          </a:p>
          <a:p>
            <a:r>
              <a:rPr lang="ko-KR" altLang="en-US" dirty="0" smtClean="0"/>
              <a:t>                                                                                      이해인</a:t>
            </a:r>
            <a:endParaRPr lang="ko-KR" altLang="en-US" dirty="0"/>
          </a:p>
        </p:txBody>
      </p:sp>
      <p:sp>
        <p:nvSpPr>
          <p:cNvPr id="40" name="직사각형 39"/>
          <p:cNvSpPr/>
          <p:nvPr/>
        </p:nvSpPr>
        <p:spPr>
          <a:xfrm>
            <a:off x="3491817" y="1630404"/>
            <a:ext cx="3048000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900" dirty="0"/>
              <a:t>오직</a:t>
            </a:r>
          </a:p>
          <a:p>
            <a:r>
              <a:rPr lang="ko-KR" altLang="en-US" sz="1900" dirty="0"/>
              <a:t>네 웃음에 물들어</a:t>
            </a:r>
          </a:p>
          <a:p>
            <a:r>
              <a:rPr lang="ko-KR" altLang="en-US" sz="1900" dirty="0"/>
              <a:t>우리도 밝게 웃기만 하니</a:t>
            </a:r>
          </a:p>
          <a:p>
            <a:endParaRPr lang="en-US" altLang="ko-KR" sz="1900" dirty="0" smtClean="0"/>
          </a:p>
          <a:p>
            <a:r>
              <a:rPr lang="ko-KR" altLang="en-US" sz="1900" dirty="0" smtClean="0"/>
              <a:t>아기야 </a:t>
            </a:r>
            <a:r>
              <a:rPr lang="ko-KR" altLang="en-US" sz="1900" dirty="0"/>
              <a:t>고맙다</a:t>
            </a:r>
          </a:p>
          <a:p>
            <a:r>
              <a:rPr lang="ko-KR" altLang="en-US" sz="1900" dirty="0"/>
              <a:t>네가 있어</a:t>
            </a:r>
          </a:p>
          <a:p>
            <a:r>
              <a:rPr lang="ko-KR" altLang="en-US" sz="1900" dirty="0"/>
              <a:t>갑자기 세상이</a:t>
            </a:r>
          </a:p>
          <a:p>
            <a:r>
              <a:rPr lang="ko-KR" altLang="en-US" sz="1900" dirty="0"/>
              <a:t>환해졌다</a:t>
            </a:r>
          </a:p>
          <a:p>
            <a:endParaRPr lang="en-US" altLang="ko-KR" sz="1900" dirty="0" smtClean="0"/>
          </a:p>
          <a:p>
            <a:r>
              <a:rPr lang="ko-KR" altLang="en-US" sz="1900" dirty="0" smtClean="0"/>
              <a:t>나도 </a:t>
            </a:r>
            <a:r>
              <a:rPr lang="ko-KR" altLang="en-US" sz="1900" dirty="0"/>
              <a:t>행복해졌다</a:t>
            </a:r>
          </a:p>
        </p:txBody>
      </p:sp>
      <p:sp>
        <p:nvSpPr>
          <p:cNvPr id="29" name="타원 28"/>
          <p:cNvSpPr/>
          <p:nvPr/>
        </p:nvSpPr>
        <p:spPr>
          <a:xfrm>
            <a:off x="2796983" y="220998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139981" y="907519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237299" y="2028160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-140541" y="1033642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10307245" y="5433950"/>
            <a:ext cx="139023" cy="1324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10307245" y="5433950"/>
            <a:ext cx="139023" cy="13249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398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1031478" y="322327"/>
            <a:ext cx="8170085" cy="491355"/>
          </a:xfrm>
        </p:spPr>
        <p:txBody>
          <a:bodyPr/>
          <a:lstStyle/>
          <a:p>
            <a:r>
              <a:rPr lang="ko-KR" altLang="en-US" dirty="0" smtClean="0"/>
              <a:t>다음 시를 읽고 생명의 소중함을 생각해 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6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시</a:t>
            </a:r>
            <a:r>
              <a:rPr lang="en-US" altLang="ko-KR" dirty="0" smtClean="0"/>
              <a:t> / </a:t>
            </a:r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53974" y="4754635"/>
            <a:ext cx="2826000" cy="210336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생명의 가치를 생각하면서 생명을 소중하게 대한 경험 이야기하기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duk_03_07_0001_101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1902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물음 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탭 구성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/ </a:t>
            </a:r>
            <a:r>
              <a:rPr lang="ko-KR" altLang="en-US" dirty="0" smtClean="0">
                <a:solidFill>
                  <a:schemeClr val="accent2"/>
                </a:solidFill>
              </a:rPr>
              <a:t>물음</a:t>
            </a:r>
            <a:r>
              <a:rPr lang="en-US" altLang="ko-KR" dirty="0" smtClean="0"/>
              <a:t> )</a:t>
            </a:r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회색 정답 텍스트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예 보기 버튼이 있는 자리의 해당 파란색 예시 텍스트만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예시 텍스트 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텍스트는 사라지고 파란색 텍스트가 있던 자리의 예 보기 버튼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버튼이 있는 자리의 텍스트와 버튼만 나타나고 사라짐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 </a:t>
            </a:r>
            <a:r>
              <a:rPr lang="ko-KR" altLang="en-US" dirty="0" smtClean="0"/>
              <a:t>추가 질문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추가 질문 버튼 </a:t>
            </a:r>
            <a:r>
              <a:rPr lang="ko-KR" altLang="en-US" dirty="0" err="1" smtClean="0"/>
              <a:t>클릭시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노출</a:t>
            </a:r>
            <a:r>
              <a:rPr lang="en-US" altLang="ko-KR" dirty="0" smtClean="0"/>
              <a:t>(6~9</a:t>
            </a:r>
            <a:r>
              <a:rPr lang="ko-KR" altLang="en-US" dirty="0" smtClean="0"/>
              <a:t>번 슬라이드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err="1"/>
              <a:t>이너탭</a:t>
            </a:r>
            <a:r>
              <a:rPr lang="ko-KR" altLang="en-US" dirty="0"/>
              <a:t> 구성 </a:t>
            </a:r>
            <a:r>
              <a:rPr lang="en-US" altLang="ko-KR" dirty="0"/>
              <a:t>: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우측 </a:t>
            </a:r>
            <a:r>
              <a:rPr lang="ko-KR" altLang="en-US" dirty="0"/>
              <a:t>바 및 화살표 클릭 시 다음 페이지로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451526" y="5526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" y="1680766"/>
            <a:ext cx="108000" cy="10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489384" y="1531224"/>
            <a:ext cx="857919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</a:t>
            </a:r>
            <a:r>
              <a:rPr lang="ko-KR" altLang="en-US" sz="2500" dirty="0">
                <a:latin typeface="+mn-ea"/>
              </a:rPr>
              <a:t>내가 태어났을 때 내 주변 사람은 어떤 마음이었을까요</a:t>
            </a:r>
            <a:r>
              <a:rPr lang="en-US" altLang="ko-KR" sz="2500" dirty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31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5" y="2051225"/>
            <a:ext cx="8651003" cy="2076638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〮 기뻤을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것입니다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〮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감격스러웠을 것입니다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1653" y="2936569"/>
            <a:ext cx="840067" cy="30595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2892290" y="2677369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62955" y="1640151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814369" y="978771"/>
            <a:ext cx="1406624" cy="357659"/>
            <a:chOff x="1930587" y="3288931"/>
            <a:chExt cx="1406624" cy="346990"/>
          </a:xfrm>
        </p:grpSpPr>
        <p:sp>
          <p:nvSpPr>
            <p:cNvPr id="57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62" name="타원 61"/>
          <p:cNvSpPr/>
          <p:nvPr/>
        </p:nvSpPr>
        <p:spPr>
          <a:xfrm>
            <a:off x="7698802" y="896355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080061" y="4495436"/>
            <a:ext cx="1402415" cy="320042"/>
            <a:chOff x="4915693" y="4615244"/>
            <a:chExt cx="1402415" cy="320042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9" name="그림 28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37" name="타원 36"/>
          <p:cNvSpPr/>
          <p:nvPr/>
        </p:nvSpPr>
        <p:spPr>
          <a:xfrm>
            <a:off x="3838031" y="4489749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9275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2"/>
          </p:nvPr>
        </p:nvSpPr>
        <p:spPr>
          <a:xfrm>
            <a:off x="1031478" y="322327"/>
            <a:ext cx="8170085" cy="491355"/>
          </a:xfrm>
        </p:spPr>
        <p:txBody>
          <a:bodyPr/>
          <a:lstStyle/>
          <a:p>
            <a:r>
              <a:rPr lang="ko-KR" altLang="en-US" dirty="0" smtClean="0"/>
              <a:t>다음 시를 읽고 생명의 소중함을 생각해 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6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시</a:t>
            </a:r>
            <a:r>
              <a:rPr lang="en-US" altLang="ko-KR" dirty="0" smtClean="0"/>
              <a:t> / </a:t>
            </a:r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9353974" y="4754635"/>
            <a:ext cx="2826000" cy="210336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생명의 가치를 생각하면서 생명을 소중하게 대한 경험 이야기하기</a:t>
            </a: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duk_03_07_0001_101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190232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물음 </a:t>
            </a:r>
            <a:r>
              <a:rPr lang="en-US" altLang="ko-KR" dirty="0"/>
              <a:t>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smtClean="0"/>
              <a:t>탭 구성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 / </a:t>
            </a:r>
            <a:r>
              <a:rPr lang="ko-KR" altLang="en-US" dirty="0" smtClean="0">
                <a:solidFill>
                  <a:schemeClr val="accent2"/>
                </a:solidFill>
              </a:rPr>
              <a:t>물음</a:t>
            </a:r>
            <a:r>
              <a:rPr lang="en-US" altLang="ko-KR" dirty="0" smtClean="0"/>
              <a:t> )</a:t>
            </a:r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 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회색 정답 텍스트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예 보기 버튼이 있는 자리의 해당 파란색 예시 텍스트만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예시 텍스트 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텍스트는 사라지고 파란색 텍스트가 있던 자리의 예 보기 버튼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버튼이 있는 자리의 텍스트와 버튼만 나타나고 사라짐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 </a:t>
            </a:r>
            <a:r>
              <a:rPr lang="ko-KR" altLang="en-US" dirty="0" smtClean="0"/>
              <a:t>추가 질문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/>
              <a:t>추가 질문 버튼 </a:t>
            </a:r>
            <a:r>
              <a:rPr lang="ko-KR" altLang="en-US" dirty="0" err="1"/>
              <a:t>클릭시</a:t>
            </a:r>
            <a:r>
              <a:rPr lang="ko-KR" altLang="en-US" dirty="0"/>
              <a:t> </a:t>
            </a:r>
            <a:r>
              <a:rPr lang="ko-KR" altLang="en-US" dirty="0" err="1"/>
              <a:t>팝업창</a:t>
            </a:r>
            <a:r>
              <a:rPr lang="ko-KR" altLang="en-US" dirty="0"/>
              <a:t> 노출</a:t>
            </a:r>
            <a:r>
              <a:rPr lang="en-US" altLang="ko-KR" dirty="0"/>
              <a:t>(6~9</a:t>
            </a:r>
            <a:r>
              <a:rPr lang="ko-KR" altLang="en-US" dirty="0"/>
              <a:t>번 슬라이드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err="1"/>
              <a:t>이너탭</a:t>
            </a:r>
            <a:r>
              <a:rPr lang="ko-KR" altLang="en-US" dirty="0"/>
              <a:t> 구성 </a:t>
            </a:r>
            <a:r>
              <a:rPr lang="en-US" altLang="ko-KR" dirty="0"/>
              <a:t>: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좌</a:t>
            </a:r>
            <a:r>
              <a:rPr lang="ko-KR" altLang="en-US" dirty="0" smtClean="0"/>
              <a:t>측 </a:t>
            </a:r>
            <a:r>
              <a:rPr lang="ko-KR" altLang="en-US" dirty="0"/>
              <a:t>바 및 화살표 클릭 시 </a:t>
            </a:r>
            <a:r>
              <a:rPr lang="ko-KR" altLang="en-US" dirty="0" smtClean="0"/>
              <a:t>이전 </a:t>
            </a:r>
            <a:r>
              <a:rPr lang="ko-KR" altLang="en-US" dirty="0"/>
              <a:t>페이지로 이동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8451526" y="5526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" y="1680766"/>
            <a:ext cx="108000" cy="1080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489384" y="1531224"/>
            <a:ext cx="857919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</a:t>
            </a:r>
            <a:r>
              <a:rPr lang="ko-KR" altLang="en-US" sz="2500" spc="-150" dirty="0">
                <a:latin typeface="+mn-ea"/>
              </a:rPr>
              <a:t>생명을 소중히 대한 경험을 이야기해 봅시다</a:t>
            </a:r>
            <a:r>
              <a:rPr lang="en-US" altLang="ko-KR" sz="2500" spc="-150" dirty="0">
                <a:latin typeface="+mn-ea"/>
              </a:rPr>
              <a:t>.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31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5" y="2051225"/>
            <a:ext cx="8651003" cy="2076638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〮 어린 동생을 도와주었습니다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〮 꽃을 꺾지 않고 보호하였습니다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31653" y="2936569"/>
            <a:ext cx="840067" cy="305950"/>
          </a:xfrm>
          <a:prstGeom prst="rect">
            <a:avLst/>
          </a:prstGeom>
        </p:spPr>
      </p:pic>
      <p:sp>
        <p:nvSpPr>
          <p:cNvPr id="48" name="타원 47"/>
          <p:cNvSpPr/>
          <p:nvPr/>
        </p:nvSpPr>
        <p:spPr>
          <a:xfrm>
            <a:off x="2500405" y="2677369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62955" y="1640151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814369" y="978771"/>
            <a:ext cx="1406624" cy="357659"/>
            <a:chOff x="1930587" y="3288931"/>
            <a:chExt cx="1406624" cy="346990"/>
          </a:xfrm>
        </p:grpSpPr>
        <p:sp>
          <p:nvSpPr>
            <p:cNvPr id="57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8" name="그림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62" name="타원 61"/>
          <p:cNvSpPr/>
          <p:nvPr/>
        </p:nvSpPr>
        <p:spPr>
          <a:xfrm>
            <a:off x="7698802" y="896355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838031" y="4489749"/>
            <a:ext cx="25526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077775" y="4428907"/>
            <a:ext cx="1402415" cy="320042"/>
            <a:chOff x="4915693" y="4615244"/>
            <a:chExt cx="1402415" cy="32004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018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생명의 가치를 생각하면서 생명을 소중하게 대한 경험 이야기하기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duk_03_07_0001_101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</a:t>
            </a:r>
            <a:r>
              <a:rPr lang="en-US" altLang="ko-KR" dirty="0"/>
              <a:t>_</a:t>
            </a:r>
            <a:r>
              <a:rPr lang="ko-KR" altLang="en-US" dirty="0"/>
              <a:t>물음 탭</a:t>
            </a:r>
            <a:r>
              <a:rPr lang="en-US" altLang="ko-KR" dirty="0"/>
              <a:t>_</a:t>
            </a:r>
            <a:r>
              <a:rPr lang="ko-KR" altLang="en-US" dirty="0"/>
              <a:t>질문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탭 </a:t>
            </a:r>
            <a:r>
              <a:rPr lang="en-US" altLang="ko-KR" dirty="0"/>
              <a:t>1]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질문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탭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>
                <a:solidFill>
                  <a:srgbClr val="FF6600"/>
                </a:solidFill>
              </a:rPr>
              <a:t>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 / 2 / 3 / 4 )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텍스트 박스</a:t>
            </a:r>
            <a:r>
              <a:rPr lang="en-US" altLang="ko-KR" dirty="0" smtClean="0"/>
              <a:t> + ? </a:t>
            </a:r>
            <a:r>
              <a:rPr lang="ko-KR" altLang="en-US" dirty="0" smtClean="0"/>
              <a:t>버튼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?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? </a:t>
            </a:r>
            <a:r>
              <a:rPr lang="ko-KR" altLang="en-US" dirty="0" smtClean="0"/>
              <a:t>버튼 사라짐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정답 텍스트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정답 텍스트 클릭 시</a:t>
            </a:r>
            <a:r>
              <a:rPr lang="en-US" altLang="ko-KR" dirty="0" smtClean="0"/>
              <a:t>, ? </a:t>
            </a:r>
            <a:r>
              <a:rPr lang="ko-KR" altLang="en-US" dirty="0" smtClean="0"/>
              <a:t>버튼 노출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정답 텍스트 사라짐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 X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닫힘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번 슬라이드로 이동함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325949" y="893333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3776" y="1719369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spc="-150" dirty="0">
                <a:latin typeface="+mn-ea"/>
              </a:rPr>
              <a:t>이 시에서는 왜 세상이 환해졌다고 했을까요</a:t>
            </a:r>
            <a:r>
              <a:rPr lang="en-US" altLang="ko-KR" sz="2500" spc="-150" dirty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3776" y="3359441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아기가 태어났기 때문입니다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7606652" y="876893"/>
            <a:ext cx="304658" cy="261610"/>
            <a:chOff x="4035669" y="3572118"/>
            <a:chExt cx="304658" cy="261610"/>
          </a:xfrm>
          <a:solidFill>
            <a:srgbClr val="F3B05B"/>
          </a:solidFill>
        </p:grpSpPr>
        <p:sp>
          <p:nvSpPr>
            <p:cNvPr id="49" name="양쪽 모서리가 둥근 사각형 4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57927" y="357211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968117" y="883243"/>
            <a:ext cx="304658" cy="261610"/>
            <a:chOff x="4035669" y="3578468"/>
            <a:chExt cx="304658" cy="261610"/>
          </a:xfrm>
        </p:grpSpPr>
        <p:sp>
          <p:nvSpPr>
            <p:cNvPr id="52" name="양쪽 모서리가 둥근 사각형 51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303406" y="887590"/>
            <a:ext cx="304658" cy="261610"/>
            <a:chOff x="4035669" y="3578468"/>
            <a:chExt cx="304658" cy="261610"/>
          </a:xfrm>
        </p:grpSpPr>
        <p:sp>
          <p:nvSpPr>
            <p:cNvPr id="39" name="양쪽 모서리가 둥근 사각형 3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647404" y="883228"/>
            <a:ext cx="304658" cy="261610"/>
            <a:chOff x="4035669" y="3578468"/>
            <a:chExt cx="304658" cy="261610"/>
          </a:xfrm>
        </p:grpSpPr>
        <p:sp>
          <p:nvSpPr>
            <p:cNvPr id="42" name="양쪽 모서리가 둥근 사각형 41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51515" y="3578468"/>
              <a:ext cx="2776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589" y="3386400"/>
            <a:ext cx="388259" cy="3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3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생명의 가치를 생각하면서 생명을 소중하게 대한 경험 이야기하기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duk_03_07_0001_101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</a:t>
            </a:r>
            <a:r>
              <a:rPr lang="en-US" altLang="ko-KR" dirty="0"/>
              <a:t>_</a:t>
            </a:r>
            <a:r>
              <a:rPr lang="ko-KR" altLang="en-US" dirty="0"/>
              <a:t>물음 탭</a:t>
            </a:r>
            <a:r>
              <a:rPr lang="en-US" altLang="ko-KR" dirty="0"/>
              <a:t>_</a:t>
            </a:r>
            <a:r>
              <a:rPr lang="ko-KR" altLang="en-US" dirty="0"/>
              <a:t>질문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탭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질문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탭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en-US" altLang="ko-KR" dirty="0"/>
              <a:t> </a:t>
            </a:r>
            <a:r>
              <a:rPr lang="en-US" altLang="ko-KR" dirty="0" smtClean="0"/>
              <a:t>1 /</a:t>
            </a:r>
            <a:r>
              <a:rPr lang="en-US" altLang="ko-KR" dirty="0" smtClean="0">
                <a:solidFill>
                  <a:srgbClr val="FF6600"/>
                </a:solidFill>
              </a:rPr>
              <a:t>  2</a:t>
            </a:r>
            <a:r>
              <a:rPr lang="en-US" altLang="ko-KR" dirty="0" smtClean="0"/>
              <a:t> / 3 / 4 )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텍스트 박스</a:t>
            </a:r>
            <a:r>
              <a:rPr lang="en-US" altLang="ko-KR" dirty="0" smtClean="0"/>
              <a:t> + ? </a:t>
            </a:r>
            <a:r>
              <a:rPr lang="ko-KR" altLang="en-US" dirty="0" smtClean="0"/>
              <a:t>버튼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?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? </a:t>
            </a:r>
            <a:r>
              <a:rPr lang="ko-KR" altLang="en-US" dirty="0" smtClean="0"/>
              <a:t>버튼 사라짐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정답 텍스트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정답 텍스트 클릭 시</a:t>
            </a:r>
            <a:r>
              <a:rPr lang="en-US" altLang="ko-KR" dirty="0" smtClean="0"/>
              <a:t>, ? </a:t>
            </a:r>
            <a:r>
              <a:rPr lang="ko-KR" altLang="en-US" dirty="0" smtClean="0"/>
              <a:t>버튼 노출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정답 텍스트 사라짐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 X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닫힘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번 슬라이드로 이동함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325949" y="893333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3776" y="1719369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spc="-150" dirty="0">
                <a:latin typeface="+mn-ea"/>
              </a:rPr>
              <a:t>생명이란 무엇일까요</a:t>
            </a:r>
            <a:r>
              <a:rPr lang="en-US" altLang="ko-KR" sz="2500" spc="-150" dirty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3776" y="3359441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생명이란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살아 있는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것입니다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7960240" y="867116"/>
            <a:ext cx="304658" cy="261610"/>
            <a:chOff x="4035669" y="3572118"/>
            <a:chExt cx="304658" cy="261610"/>
          </a:xfrm>
          <a:solidFill>
            <a:srgbClr val="F3B05B"/>
          </a:solidFill>
        </p:grpSpPr>
        <p:sp>
          <p:nvSpPr>
            <p:cNvPr id="49" name="양쪽 모서리가 둥근 사각형 4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53919" y="357211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628623" y="863742"/>
            <a:ext cx="304658" cy="261610"/>
            <a:chOff x="4035669" y="3578468"/>
            <a:chExt cx="304658" cy="261610"/>
          </a:xfrm>
        </p:grpSpPr>
        <p:sp>
          <p:nvSpPr>
            <p:cNvPr id="52" name="양쪽 모서리가 둥근 사각형 51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303406" y="887590"/>
            <a:ext cx="304658" cy="261610"/>
            <a:chOff x="4035669" y="3578468"/>
            <a:chExt cx="304658" cy="261610"/>
          </a:xfrm>
        </p:grpSpPr>
        <p:sp>
          <p:nvSpPr>
            <p:cNvPr id="39" name="양쪽 모서리가 둥근 사각형 3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647404" y="883228"/>
            <a:ext cx="304658" cy="261610"/>
            <a:chOff x="4035669" y="3578468"/>
            <a:chExt cx="304658" cy="261610"/>
          </a:xfrm>
        </p:grpSpPr>
        <p:sp>
          <p:nvSpPr>
            <p:cNvPr id="42" name="양쪽 모서리가 둥근 사각형 41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51515" y="3578468"/>
              <a:ext cx="2776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47" name="그림 4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49589" y="3386400"/>
            <a:ext cx="388259" cy="3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76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생명의 가치를 생각하면서 생명을 소중하게 대한 경험 이야기하기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duk_03_07_0001_101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</a:t>
            </a:r>
            <a:r>
              <a:rPr lang="en-US" altLang="ko-KR" dirty="0"/>
              <a:t>_</a:t>
            </a:r>
            <a:r>
              <a:rPr lang="ko-KR" altLang="en-US" dirty="0"/>
              <a:t>물음 탭</a:t>
            </a:r>
            <a:r>
              <a:rPr lang="en-US" altLang="ko-KR" dirty="0"/>
              <a:t>_</a:t>
            </a:r>
            <a:r>
              <a:rPr lang="ko-KR" altLang="en-US" dirty="0"/>
              <a:t>질문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탭 </a:t>
            </a:r>
            <a:r>
              <a:rPr lang="en-US" altLang="ko-KR" dirty="0"/>
              <a:t>3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질문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탭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>
                <a:solidFill>
                  <a:srgbClr val="FF6600"/>
                </a:solidFill>
              </a:rPr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/ 2 / </a:t>
            </a:r>
            <a:r>
              <a:rPr lang="en-US" altLang="ko-KR" dirty="0" smtClean="0">
                <a:solidFill>
                  <a:srgbClr val="FF6600"/>
                </a:solidFill>
              </a:rPr>
              <a:t>3</a:t>
            </a:r>
            <a:r>
              <a:rPr lang="en-US" altLang="ko-KR" dirty="0" smtClean="0"/>
              <a:t> / 4 )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텍스트 박스</a:t>
            </a:r>
            <a:r>
              <a:rPr lang="en-US" altLang="ko-KR" dirty="0" smtClean="0"/>
              <a:t> + </a:t>
            </a:r>
            <a:r>
              <a:rPr lang="ko-KR" altLang="en-US" dirty="0" smtClean="0"/>
              <a:t>예 보기 버튼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사라짐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예시 텍스트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노출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 사라짐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 X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닫힘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번 슬라이드로 이동함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325949" y="893333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3776" y="1719369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spc="-150" dirty="0">
                <a:latin typeface="+mn-ea"/>
              </a:rPr>
              <a:t>생명을 올바르게 대하는 태도는 무엇일까요</a:t>
            </a:r>
            <a:r>
              <a:rPr lang="en-US" altLang="ko-KR" sz="2500" spc="-150" dirty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3776" y="3359441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 함부로 해쳐서는 안 됩니다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8316320" y="872123"/>
            <a:ext cx="304658" cy="261610"/>
            <a:chOff x="4035669" y="3572118"/>
            <a:chExt cx="304658" cy="261610"/>
          </a:xfrm>
          <a:solidFill>
            <a:srgbClr val="F3B05B"/>
          </a:solidFill>
        </p:grpSpPr>
        <p:sp>
          <p:nvSpPr>
            <p:cNvPr id="49" name="양쪽 모서리가 둥근 사각형 4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53919" y="357211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968117" y="883243"/>
            <a:ext cx="304658" cy="261610"/>
            <a:chOff x="4035669" y="3578468"/>
            <a:chExt cx="304658" cy="261610"/>
          </a:xfrm>
        </p:grpSpPr>
        <p:sp>
          <p:nvSpPr>
            <p:cNvPr id="52" name="양쪽 모서리가 둥근 사각형 51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644155" y="884534"/>
            <a:ext cx="304658" cy="261610"/>
            <a:chOff x="4035669" y="3578468"/>
            <a:chExt cx="304658" cy="261610"/>
          </a:xfrm>
        </p:grpSpPr>
        <p:sp>
          <p:nvSpPr>
            <p:cNvPr id="39" name="양쪽 모서리가 둥근 사각형 3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647404" y="883228"/>
            <a:ext cx="304658" cy="261610"/>
            <a:chOff x="4035669" y="3578468"/>
            <a:chExt cx="304658" cy="261610"/>
          </a:xfrm>
        </p:grpSpPr>
        <p:sp>
          <p:nvSpPr>
            <p:cNvPr id="42" name="양쪽 모서리가 둥근 사각형 41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51515" y="3578468"/>
              <a:ext cx="2776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07228" y="3444993"/>
            <a:ext cx="840067" cy="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생명의 가치를 생각하면서 생명을 소중하게 대한 경험 이야기하기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duk_03_07_0001_101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</a:t>
            </a:r>
            <a:r>
              <a:rPr lang="en-US" altLang="ko-KR" dirty="0"/>
              <a:t>_</a:t>
            </a:r>
            <a:r>
              <a:rPr lang="ko-KR" altLang="en-US" dirty="0"/>
              <a:t>물음 탭</a:t>
            </a:r>
            <a:r>
              <a:rPr lang="en-US" altLang="ko-KR" dirty="0"/>
              <a:t>_</a:t>
            </a:r>
            <a:r>
              <a:rPr lang="ko-KR" altLang="en-US" dirty="0"/>
              <a:t>질문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탭 </a:t>
            </a:r>
            <a:r>
              <a:rPr lang="en-US" altLang="ko-KR" dirty="0" smtClean="0"/>
              <a:t>4]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질문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답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탭 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>
                <a:solidFill>
                  <a:srgbClr val="FF6600"/>
                </a:solidFill>
              </a:rPr>
              <a:t> </a:t>
            </a:r>
            <a:r>
              <a:rPr lang="en-US" altLang="ko-KR" dirty="0"/>
              <a:t>1</a:t>
            </a:r>
            <a:r>
              <a:rPr lang="en-US" altLang="ko-KR" dirty="0" smtClean="0"/>
              <a:t>/ 2 / 3 / </a:t>
            </a:r>
            <a:r>
              <a:rPr lang="en-US" altLang="ko-KR" dirty="0" smtClean="0">
                <a:solidFill>
                  <a:srgbClr val="FF6600"/>
                </a:solidFill>
              </a:rPr>
              <a:t>4</a:t>
            </a:r>
            <a:r>
              <a:rPr lang="en-US" altLang="ko-KR" dirty="0" smtClean="0"/>
              <a:t> )</a:t>
            </a:r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텍스트 박스</a:t>
            </a:r>
            <a:r>
              <a:rPr lang="en-US" altLang="ko-KR" dirty="0" smtClean="0"/>
              <a:t> + </a:t>
            </a:r>
            <a:r>
              <a:rPr lang="ko-KR" altLang="en-US" dirty="0" smtClean="0"/>
              <a:t>예 보기 버튼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사라짐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예시 텍스트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버튼 노출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 사라짐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4.  X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닫힘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/>
              <a:t>4</a:t>
            </a:r>
            <a:r>
              <a:rPr lang="ko-KR" altLang="en-US" dirty="0" smtClean="0"/>
              <a:t>번 슬라이드로 이동함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선으로 잇기</a:t>
            </a:r>
            <a:r>
              <a:rPr lang="en-US" altLang="ko-KR" dirty="0"/>
              <a:t>_</a:t>
            </a:r>
            <a:r>
              <a:rPr lang="ko-KR" altLang="en-US" dirty="0"/>
              <a:t>정답 화면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5"/>
              <a:ext cx="7931096" cy="1340989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715324"/>
              <a:ext cx="7931096" cy="1534303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638313"/>
              <a:ext cx="658338" cy="583598"/>
            </a:xfrm>
            <a:prstGeom prst="rect">
              <a:avLst/>
            </a:prstGeom>
          </p:spPr>
        </p:pic>
        <p:sp>
          <p:nvSpPr>
            <p:cNvPr id="82" name="TextBox 81"/>
            <p:cNvSpPr txBox="1"/>
            <p:nvPr/>
          </p:nvSpPr>
          <p:spPr>
            <a:xfrm>
              <a:off x="8012980" y="783660"/>
              <a:ext cx="1847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29" name="타원 28"/>
          <p:cNvSpPr/>
          <p:nvPr/>
        </p:nvSpPr>
        <p:spPr>
          <a:xfrm>
            <a:off x="332418" y="102885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44873" y="3425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990756" y="26853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325949" y="893333"/>
            <a:ext cx="269623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3776" y="1719369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spc="-150" dirty="0">
                <a:latin typeface="+mn-ea"/>
              </a:rPr>
              <a:t>생명이 소중한 이유는 무엇일까요</a:t>
            </a:r>
            <a:r>
              <a:rPr lang="en-US" altLang="ko-KR" sz="2500" spc="-150" dirty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13776" y="3359441"/>
            <a:ext cx="7931097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생명은 하나밖에 없기 때문입니다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8663250" y="873080"/>
            <a:ext cx="304658" cy="261610"/>
            <a:chOff x="4035669" y="3572118"/>
            <a:chExt cx="304658" cy="261610"/>
          </a:xfrm>
          <a:solidFill>
            <a:srgbClr val="F3B05B"/>
          </a:solidFill>
        </p:grpSpPr>
        <p:sp>
          <p:nvSpPr>
            <p:cNvPr id="49" name="양쪽 모서리가 둥근 사각형 4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solidFill>
                <a:srgbClr val="F3B0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051515" y="3572118"/>
              <a:ext cx="2776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7968117" y="883243"/>
            <a:ext cx="304658" cy="261610"/>
            <a:chOff x="4035669" y="3578468"/>
            <a:chExt cx="304658" cy="261610"/>
          </a:xfrm>
        </p:grpSpPr>
        <p:sp>
          <p:nvSpPr>
            <p:cNvPr id="52" name="양쪽 모서리가 둥근 사각형 51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7644155" y="884534"/>
            <a:ext cx="304658" cy="261610"/>
            <a:chOff x="4035669" y="3578468"/>
            <a:chExt cx="304658" cy="261610"/>
          </a:xfrm>
        </p:grpSpPr>
        <p:sp>
          <p:nvSpPr>
            <p:cNvPr id="39" name="양쪽 모서리가 둥근 사각형 38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316462" y="883228"/>
            <a:ext cx="304658" cy="261610"/>
            <a:chOff x="4035669" y="3578468"/>
            <a:chExt cx="304658" cy="261610"/>
          </a:xfrm>
        </p:grpSpPr>
        <p:sp>
          <p:nvSpPr>
            <p:cNvPr id="42" name="양쪽 모서리가 둥근 사각형 41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051515" y="3578468"/>
              <a:ext cx="27764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07228" y="3444993"/>
            <a:ext cx="840067" cy="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746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2226</TotalTime>
  <Words>2043</Words>
  <Application>Microsoft Office PowerPoint</Application>
  <PresentationFormat>와이드스크린</PresentationFormat>
  <Paragraphs>430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Noto Sans KR</vt:lpstr>
      <vt:lpstr>Noto Sans KR Black</vt:lpstr>
      <vt:lpstr>Noto Sans KR ExtraBold</vt:lpstr>
      <vt:lpstr>Noto Sans KR Medium</vt:lpstr>
      <vt:lpstr>Noto Sans KR SemiBold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298</cp:revision>
  <dcterms:created xsi:type="dcterms:W3CDTF">2024-10-14T06:06:43Z</dcterms:created>
  <dcterms:modified xsi:type="dcterms:W3CDTF">2025-06-18T08:40:39Z</dcterms:modified>
</cp:coreProperties>
</file>