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92" r:id="rId12"/>
    <p:sldId id="290" r:id="rId13"/>
    <p:sldId id="291" r:id="rId14"/>
    <p:sldId id="259" r:id="rId15"/>
    <p:sldId id="306" r:id="rId16"/>
    <p:sldId id="293" r:id="rId17"/>
    <p:sldId id="258" r:id="rId18"/>
    <p:sldId id="294" r:id="rId19"/>
    <p:sldId id="295" r:id="rId20"/>
    <p:sldId id="296" r:id="rId21"/>
    <p:sldId id="305" r:id="rId22"/>
    <p:sldId id="299" r:id="rId23"/>
    <p:sldId id="300" r:id="rId24"/>
    <p:sldId id="307" r:id="rId25"/>
    <p:sldId id="303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실천 똑똑_생명을 존중하는 모습과 그렇지 않은 모습 찾기" id="{072D9889-5803-499B-8117-F2D70F29756A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292"/>
            <p14:sldId id="290"/>
            <p14:sldId id="291"/>
            <p14:sldId id="259"/>
            <p14:sldId id="306"/>
            <p14:sldId id="293"/>
          </p14:sldIdLst>
        </p14:section>
        <p14:section name="실천 똑똑_이번 시간 안내" id="{666D872C-51B9-407B-9403-CD4EC929FD4A}">
          <p14:sldIdLst>
            <p14:sldId id="258"/>
          </p14:sldIdLst>
        </p14:section>
        <p14:section name="실천 쑥쑥_생명을 존중하는 모습과 존중하지 않는 모습을 보고 생명 존중 실천 방법 찾기" id="{10582393-95A6-4E45-8438-556FA3096694}">
          <p14:sldIdLst>
            <p14:sldId id="294"/>
            <p14:sldId id="295"/>
            <p14:sldId id="296"/>
          </p14:sldIdLst>
        </p14:section>
        <p14:section name="실천 탄탄_생명 존중을 실천하는 데 필요한 방법 정리하기" id="{83BB962A-EF81-4B72-B649-14A8A8BFEBB5}">
          <p14:sldIdLst>
            <p14:sldId id="305"/>
            <p14:sldId id="299"/>
            <p14:sldId id="300"/>
            <p14:sldId id="307"/>
            <p14:sldId id="303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E6"/>
    <a:srgbClr val="E8D5F7"/>
    <a:srgbClr val="FF6600"/>
    <a:srgbClr val="8C3468"/>
    <a:srgbClr val="F3B05B"/>
    <a:srgbClr val="FCAACF"/>
    <a:srgbClr val="FC9CC7"/>
    <a:srgbClr val="E3C8A8"/>
    <a:srgbClr val="F3DEC0"/>
    <a:srgbClr val="7F4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13" d="100"/>
          <a:sy n="113" d="100"/>
        </p:scale>
        <p:origin x="-510" y="-4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=""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=""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</a:p>
        </p:txBody>
      </p:sp>
      <p:sp>
        <p:nvSpPr>
          <p:cNvPr id="18" name="내용 개체 틀 2">
            <a:extLst>
              <a:ext uri="{FF2B5EF4-FFF2-40B4-BE49-F238E27FC236}">
                <a16:creationId xmlns=""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=""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/>
              <a:t>이영현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=""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=""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=""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탭만큼 발문 길어질 때</a:t>
            </a:r>
            <a:r>
              <a:rPr lang="en-US" altLang="ko-KR" dirty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탭보다 짧을 때</a:t>
            </a:r>
            <a:r>
              <a:rPr lang="en-US" altLang="ko-KR" dirty="0"/>
              <a:t>(1367 X 145px)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_2</a:t>
            </a:r>
            <a:r>
              <a:rPr lang="ko-KR" altLang="en-US" dirty="0"/>
              <a:t>줄</a:t>
            </a:r>
            <a:r>
              <a:rPr lang="en-US" altLang="ko-KR" dirty="0"/>
              <a:t>+</a:t>
            </a:r>
            <a:r>
              <a:rPr lang="ko-KR" altLang="en-US" dirty="0"/>
              <a:t>탭만큼 길 때</a:t>
            </a:r>
            <a:r>
              <a:rPr lang="en-US" altLang="ko-KR" dirty="0"/>
              <a:t>(1367 X 165px)</a:t>
            </a:r>
            <a:r>
              <a:rPr lang="ko-KR" altLang="en-US" dirty="0"/>
              <a:t> 두 줄이 들어가는 </a:t>
            </a:r>
            <a:r>
              <a:rPr lang="ko-KR" altLang="en-US" dirty="0" err="1"/>
              <a:t>영역입니당</a:t>
            </a:r>
            <a:r>
              <a:rPr lang="ko-KR" altLang="en-US" dirty="0"/>
              <a:t> 채워서 써주세요</a:t>
            </a:r>
            <a:r>
              <a:rPr lang="en-US" altLang="ko-KR" dirty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탭보다 짧을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373792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2줄+탭보다 길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3" name="직사각형 22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텍스트 개체 틀 3071">
            <a:extLst>
              <a:ext uri="{FF2B5EF4-FFF2-40B4-BE49-F238E27FC236}">
                <a16:creationId xmlns=""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24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3040"/>
            <a:ext cx="8612189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25" name="순서도: 연결자 24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7701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차시 목표를 입력해 주세요</a:t>
            </a:r>
            <a:r>
              <a:rPr lang="en-US" altLang="ko-KR" dirty="0"/>
              <a:t>.</a:t>
            </a:r>
          </a:p>
          <a:p>
            <a:pPr lvl="0"/>
            <a:r>
              <a:rPr lang="ko-KR" altLang="en-US" dirty="0"/>
              <a:t>두 줄까지 입력 가능</a:t>
            </a:r>
            <a:r>
              <a:rPr lang="en-US" altLang="ko-KR" dirty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/>
              <a:t>NN~NN</a:t>
            </a:r>
            <a:r>
              <a:rPr lang="ko-KR" altLang="en-US" dirty="0"/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80269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실천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6" y="37952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=""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=""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/>
              <a:t>소발문</a:t>
            </a:r>
            <a:r>
              <a:rPr lang="en-US" altLang="ko-KR" dirty="0"/>
              <a:t>_</a:t>
            </a:r>
            <a:r>
              <a:rPr lang="ko-KR" altLang="en-US" dirty="0"/>
              <a:t>탭 없을 때</a:t>
            </a:r>
            <a:r>
              <a:rPr lang="en-US" altLang="ko-KR" dirty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=""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  <p:sldLayoutId id="2147483681" r:id="rId28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5.png"/><Relationship Id="rId7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2.png"/><Relationship Id="rId4" Type="http://schemas.openxmlformats.org/officeDocument/2006/relationships/image" Target="../media/image24.png"/><Relationship Id="rId9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5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4.png"/><Relationship Id="rId7" Type="http://schemas.openxmlformats.org/officeDocument/2006/relationships/image" Target="../media/image2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eg"/><Relationship Id="rId7" Type="http://schemas.openxmlformats.org/officeDocument/2006/relationships/image" Target="../media/image1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3.png"/><Relationship Id="rId5" Type="http://schemas.openxmlformats.org/officeDocument/2006/relationships/image" Target="../media/image41.jpe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0.png"/><Relationship Id="rId7" Type="http://schemas.microsoft.com/office/2007/relationships/hdphoto" Target="../media/hdphoto3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5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0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17.png"/><Relationship Id="rId5" Type="http://schemas.openxmlformats.org/officeDocument/2006/relationships/image" Target="../media/image15.png"/><Relationship Id="rId10" Type="http://schemas.openxmlformats.org/officeDocument/2006/relationships/image" Target="../media/image12.png"/><Relationship Id="rId4" Type="http://schemas.openxmlformats.org/officeDocument/2006/relationships/image" Target="../media/image14.png"/><Relationship Id="rId9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2.xml"/><Relationship Id="rId6" Type="http://schemas.openxmlformats.org/officeDocument/2006/relationships/image" Target="../media/image23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duk_03_07_0002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smtClean="0"/>
              <a:t>황미연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8" y="3922174"/>
            <a:ext cx="3168682" cy="436562"/>
          </a:xfrm>
        </p:spPr>
        <p:txBody>
          <a:bodyPr/>
          <a:lstStyle/>
          <a:p>
            <a:r>
              <a:rPr lang="ko-KR" altLang="en-US" dirty="0" smtClean="0"/>
              <a:t>생명을 존중하는 방법</a:t>
            </a:r>
            <a:endParaRPr lang="ko-KR" altLang="en-US" dirty="0"/>
          </a:p>
        </p:txBody>
      </p:sp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4773942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2025. 04. 16.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황미연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2025.04.21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/>
                        <a:t>문서 검토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 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2025. 04. 22.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dirty="0"/>
                        <a:t>문서 수정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황미연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v4</a:t>
                      </a: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2025. 06. 12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영현 검토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333333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</a:rPr>
                        <a:t>이영현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v5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2025. 06. 16.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수정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smtClean="0"/>
                        <a:t>황미연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5108998"/>
            <a:ext cx="2826000" cy="174900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r>
              <a:rPr lang="ko-KR" altLang="en-US" dirty="0"/>
              <a:t>삽화 삽입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duk_03_07_0002_2.psd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부분만 전체 삽화에서 분절하여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답안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 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 8</a:t>
            </a:r>
            <a:r>
              <a:rPr lang="ko-KR" altLang="en-US" dirty="0" smtClean="0"/>
              <a:t>번 슬라이드로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우측 바 및 화살표 클릭 시 다음 페이지로 이동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/>
              <a:t>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</a:t>
            </a:r>
            <a:r>
              <a:rPr lang="en-US" altLang="ko-KR" dirty="0"/>
              <a:t>, 6-1 </a:t>
            </a:r>
            <a:r>
              <a:rPr lang="ko-KR" altLang="en-US" dirty="0" err="1"/>
              <a:t>팝업창</a:t>
            </a:r>
            <a:r>
              <a:rPr lang="ko-KR" altLang="en-US" dirty="0"/>
              <a:t> 노출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en-US" altLang="ko-KR" dirty="0"/>
              <a:t>, Tip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duk_03_07_0002_2.psd </a:t>
            </a:r>
            <a:r>
              <a:rPr lang="en-US" altLang="ko-KR" dirty="0"/>
              <a:t>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1" y="244411"/>
            <a:ext cx="9343861" cy="4734988"/>
            <a:chOff x="0" y="227196"/>
            <a:chExt cx="9430714" cy="4762814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43071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844531" y="1259847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존중하는 모습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36474" y="25783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13141" y="11302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63090" y="11329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744062" y="2455059"/>
            <a:ext cx="388259" cy="335073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188690" y="44361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863" y="958986"/>
            <a:ext cx="3097921" cy="317634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" name="그룹 32"/>
          <p:cNvGrpSpPr/>
          <p:nvPr/>
        </p:nvGrpSpPr>
        <p:grpSpPr>
          <a:xfrm>
            <a:off x="3725807" y="4371266"/>
            <a:ext cx="2178802" cy="323133"/>
            <a:chOff x="483312" y="4043793"/>
            <a:chExt cx="2178802" cy="323133"/>
          </a:xfrm>
        </p:grpSpPr>
        <p:grpSp>
          <p:nvGrpSpPr>
            <p:cNvPr id="34" name="그룹 33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=""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6" name="그룹 55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8" name="그림 57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9" name="그림 58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7" name="그림 56">
                  <a:extLst>
                    <a:ext uri="{FF2B5EF4-FFF2-40B4-BE49-F238E27FC236}">
                      <a16:creationId xmlns=""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4" name="그림 53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5" name="그림 54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6" name="그림 35">
              <a:extLst>
                <a:ext uri="{FF2B5EF4-FFF2-40B4-BE49-F238E27FC236}">
                  <a16:creationId xmlns=""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60" name="그림 59">
            <a:extLst>
              <a:ext uri="{FF2B5EF4-FFF2-40B4-BE49-F238E27FC236}">
                <a16:creationId xmlns=""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3" y="707876"/>
            <a:ext cx="750030" cy="556474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5380312" y="5007385"/>
            <a:ext cx="3651567" cy="1537347"/>
            <a:chOff x="6365476" y="2279387"/>
            <a:chExt cx="4104324" cy="1266414"/>
          </a:xfrm>
        </p:grpSpPr>
        <p:grpSp>
          <p:nvGrpSpPr>
            <p:cNvPr id="62" name="그룹 61"/>
            <p:cNvGrpSpPr/>
            <p:nvPr/>
          </p:nvGrpSpPr>
          <p:grpSpPr>
            <a:xfrm>
              <a:off x="6365476" y="2279387"/>
              <a:ext cx="4104324" cy="1266414"/>
              <a:chOff x="9101268" y="2823846"/>
              <a:chExt cx="3801747" cy="1266414"/>
            </a:xfrm>
          </p:grpSpPr>
          <p:grpSp>
            <p:nvGrpSpPr>
              <p:cNvPr id="66" name="그룹 65"/>
              <p:cNvGrpSpPr/>
              <p:nvPr/>
            </p:nvGrpSpPr>
            <p:grpSpPr>
              <a:xfrm>
                <a:off x="9101268" y="2868398"/>
                <a:ext cx="3801746" cy="1221862"/>
                <a:chOff x="4964908" y="6091378"/>
                <a:chExt cx="3801746" cy="1221862"/>
              </a:xfrm>
            </p:grpSpPr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0" name="TextBox 69"/>
                <p:cNvSpPr txBox="1"/>
                <p:nvPr/>
              </p:nvSpPr>
              <p:spPr>
                <a:xfrm>
                  <a:off x="4964908" y="6191113"/>
                  <a:ext cx="3801746" cy="112212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사람에게 좋은 행위가 동물에게는 나쁠 수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있습니다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생명을 존중하려면 사람 중심적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생각이 아닌 그 생명에게 도움이 되는 생각이 필요합니다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 </a:t>
                  </a:r>
                  <a:endParaRPr lang="en-US" altLang="ko-KR" sz="16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</p:grpSp>
          <p:sp>
            <p:nvSpPr>
              <p:cNvPr id="67" name="TextBox 66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3" name="그룹 62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4" name="직선 연결선 63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연결선 64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타원 70"/>
          <p:cNvSpPr/>
          <p:nvPr/>
        </p:nvSpPr>
        <p:spPr>
          <a:xfrm>
            <a:off x="8022013" y="8565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4744980" y="4979399"/>
            <a:ext cx="66886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69539"/>
            <a:ext cx="448285" cy="495488"/>
          </a:xfrm>
          <a:prstGeom prst="rect">
            <a:avLst/>
          </a:prstGeom>
        </p:spPr>
      </p:pic>
      <p:pic>
        <p:nvPicPr>
          <p:cNvPr id="74" name="그림 7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75" name="직사각형 74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3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213567"/>
            <a:ext cx="2826000" cy="26444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 smtClean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팝업창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팝업창</a:t>
            </a:r>
            <a:r>
              <a:rPr lang="ko-KR" altLang="en-US" dirty="0"/>
              <a:t> 타이틀</a:t>
            </a:r>
            <a:endParaRPr lang="en-US" altLang="ko-KR" dirty="0"/>
          </a:p>
          <a:p>
            <a:r>
              <a:rPr lang="ko-KR" altLang="en-US" dirty="0"/>
              <a:t>삽화 삽입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duk_03_07_0002_2.psd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/>
              <a:t>부분만 전체 삽화에서 분절하여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답안 박스 </a:t>
            </a:r>
            <a:r>
              <a:rPr lang="en-US" altLang="ko-KR" dirty="0"/>
              <a:t>+ ?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  <a:r>
              <a:rPr lang="ko-KR" altLang="en-US" dirty="0"/>
              <a:t> 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텍스트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?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 </a:t>
            </a:r>
            <a:r>
              <a:rPr lang="en-US" altLang="ko-KR" dirty="0" smtClean="0"/>
              <a:t>8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우측 바 및 화살표 클릭 시 다음 페이지로 이동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이동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duk_03_07_0002_2.psd 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8851" y="252209"/>
            <a:ext cx="9353974" cy="4672006"/>
            <a:chOff x="0" y="227196"/>
            <a:chExt cx="9353974" cy="4762814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340636" y="1338078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존중하는 모습</a:t>
            </a:r>
          </a:p>
        </p:txBody>
      </p:sp>
      <p:sp>
        <p:nvSpPr>
          <p:cNvPr id="37" name="타원 36"/>
          <p:cNvSpPr/>
          <p:nvPr/>
        </p:nvSpPr>
        <p:spPr>
          <a:xfrm>
            <a:off x="1301853" y="3315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91075" y="12625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98711" y="13921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310838" y="46042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 flipH="1">
            <a:off x="3464218" y="4601082"/>
            <a:ext cx="2178802" cy="323133"/>
            <a:chOff x="483312" y="4043793"/>
            <a:chExt cx="2178802" cy="323133"/>
          </a:xfrm>
        </p:grpSpPr>
        <p:grpSp>
          <p:nvGrpSpPr>
            <p:cNvPr id="46" name="그룹 45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그림 51">
                  <a:extLst>
                    <a:ext uri="{FF2B5EF4-FFF2-40B4-BE49-F238E27FC236}">
                      <a16:creationId xmlns=""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33255" y="2608285"/>
            <a:ext cx="388259" cy="33507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793" y="1392136"/>
            <a:ext cx="3095625" cy="2981325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69539"/>
            <a:ext cx="448285" cy="495488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34" name="직사각형 33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8748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784098"/>
            <a:ext cx="2826000" cy="2073902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 smtClean="0"/>
              <a:t>3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팝업창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r>
              <a:rPr lang="ko-KR" altLang="en-US" dirty="0" err="1"/>
              <a:t>팝업창</a:t>
            </a:r>
            <a:r>
              <a:rPr lang="ko-KR" altLang="en-US" dirty="0"/>
              <a:t> 타이틀</a:t>
            </a:r>
            <a:endParaRPr lang="en-US" altLang="ko-KR" dirty="0"/>
          </a:p>
          <a:p>
            <a:r>
              <a:rPr lang="ko-KR" altLang="en-US" dirty="0"/>
              <a:t>삽화 삽입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duk_03_07_0002_2.psd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/>
              <a:t>부분만 전체 삽화에서 분절하여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답안 박스 </a:t>
            </a:r>
            <a:r>
              <a:rPr lang="en-US" altLang="ko-KR" dirty="0"/>
              <a:t>+ ?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  <a:r>
              <a:rPr lang="ko-KR" altLang="en-US" dirty="0"/>
              <a:t> 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텍스트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?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 8</a:t>
            </a:r>
            <a:r>
              <a:rPr lang="ko-KR" altLang="en-US" dirty="0" smtClean="0"/>
              <a:t>번 </a:t>
            </a:r>
            <a:r>
              <a:rPr lang="ko-KR" altLang="en-US" dirty="0"/>
              <a:t>슬라이드로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좌측 </a:t>
            </a:r>
            <a:r>
              <a:rPr lang="ko-KR" altLang="en-US" dirty="0"/>
              <a:t>바 및 화살표 클릭 시 이전 페이지로 이동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duk_03_07_0002_2.psd 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0" y="246355"/>
            <a:ext cx="9353974" cy="4605045"/>
            <a:chOff x="0" y="227196"/>
            <a:chExt cx="9353974" cy="4762814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410663" y="1372940"/>
            <a:ext cx="3715470" cy="2724928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존중하지 않은 모습</a:t>
            </a:r>
          </a:p>
        </p:txBody>
      </p:sp>
      <p:sp>
        <p:nvSpPr>
          <p:cNvPr id="37" name="타원 36"/>
          <p:cNvSpPr/>
          <p:nvPr/>
        </p:nvSpPr>
        <p:spPr>
          <a:xfrm>
            <a:off x="1263673" y="2665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95604" y="10788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5368737" y="1426997"/>
            <a:ext cx="232832" cy="245628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42034" y="43712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 flipH="1">
            <a:off x="3725010" y="4463345"/>
            <a:ext cx="2168801" cy="320753"/>
            <a:chOff x="476955" y="3619518"/>
            <a:chExt cx="2168801" cy="320753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그림 51">
                  <a:extLst>
                    <a:ext uri="{FF2B5EF4-FFF2-40B4-BE49-F238E27FC236}">
                      <a16:creationId xmlns=""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0" name="그림 49">
                <a:extLst>
                  <a:ext uri="{FF2B5EF4-FFF2-40B4-BE49-F238E27FC236}">
                    <a16:creationId xmlns=""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23423" y="2643146"/>
            <a:ext cx="388259" cy="335073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767" y="1338078"/>
            <a:ext cx="5076275" cy="294058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61072"/>
            <a:ext cx="448285" cy="495488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71" name="직사각형 70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08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5830348"/>
            <a:ext cx="2826000" cy="10276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2126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탭 구성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1/ </a:t>
            </a:r>
            <a:r>
              <a:rPr lang="ko-KR" altLang="en-US" dirty="0" smtClean="0"/>
              <a:t>그림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텍스트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정답 텍스트 노출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정답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바 및 화살표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다음 페이지로 이동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6068553" y="988125"/>
            <a:ext cx="3185514" cy="209512"/>
          </a:xfrm>
        </p:spPr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 / </a:t>
            </a:r>
            <a:r>
              <a:rPr lang="ko-KR" altLang="en-US" dirty="0"/>
              <a:t>그림 </a:t>
            </a:r>
            <a:r>
              <a:rPr lang="en-US" altLang="ko-KR" dirty="0"/>
              <a:t>2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0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5414" y="7460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7112" y="1564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29554" y="278490"/>
            <a:ext cx="7885460" cy="906905"/>
          </a:xfrm>
        </p:spPr>
        <p:txBody>
          <a:bodyPr/>
          <a:lstStyle/>
          <a:p>
            <a:r>
              <a:rPr lang="ko-KR" altLang="en-US" dirty="0"/>
              <a:t>그림에서 생명을 보호하며 존중하는 모습과 그렇지 않은 모습을 찾아보고</a:t>
            </a:r>
            <a:r>
              <a:rPr lang="en-US" altLang="ko-KR" dirty="0"/>
              <a:t>, </a:t>
            </a:r>
            <a:r>
              <a:rPr lang="ko-KR" altLang="en-US" dirty="0"/>
              <a:t>평소 나의 행동을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607332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생명을 존중하는 행동과 그렇지 못한 행동은 무엇인가요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51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2127332"/>
            <a:ext cx="8651003" cy="196483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꽃을 꺾거나 연못에 쓰레기를 버리는 것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야생화 보호 구역에 들어가는 것은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존중하지 않는 행동입니다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782657"/>
            <a:ext cx="108000" cy="108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034" y="2860010"/>
            <a:ext cx="388259" cy="335073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332212" y="21425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78645" y="45330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=""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4378330" y="4528857"/>
            <a:ext cx="1775488" cy="320042"/>
            <a:chOff x="4915693" y="4615244"/>
            <a:chExt cx="1775488" cy="320042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=""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5830348"/>
            <a:ext cx="2826000" cy="10276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2126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탭 구성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1/ </a:t>
            </a:r>
            <a:r>
              <a:rPr lang="ko-KR" altLang="en-US" dirty="0" smtClean="0"/>
              <a:t>그림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물음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텍스트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정답 텍스트 노출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정답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</a:t>
            </a:r>
            <a:r>
              <a:rPr lang="en-US" altLang="ko-KR" dirty="0"/>
              <a:t>, </a:t>
            </a:r>
            <a:r>
              <a:rPr lang="ko-KR" altLang="en-US" dirty="0"/>
              <a:t>다음 페이지로 이동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</a:t>
            </a:r>
            <a:r>
              <a:rPr lang="en-US" altLang="ko-KR" dirty="0"/>
              <a:t>, </a:t>
            </a:r>
            <a:r>
              <a:rPr lang="ko-KR" altLang="en-US" dirty="0"/>
              <a:t>이전 페이지로 이동 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6068553" y="988125"/>
            <a:ext cx="3185514" cy="209512"/>
          </a:xfrm>
        </p:spPr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 / </a:t>
            </a:r>
            <a:r>
              <a:rPr lang="ko-KR" altLang="en-US" dirty="0"/>
              <a:t>그림 </a:t>
            </a:r>
            <a:r>
              <a:rPr lang="en-US" altLang="ko-KR" dirty="0"/>
              <a:t>2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0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5414" y="7460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247112" y="1564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29554" y="278490"/>
            <a:ext cx="7885460" cy="906905"/>
          </a:xfrm>
        </p:spPr>
        <p:txBody>
          <a:bodyPr/>
          <a:lstStyle/>
          <a:p>
            <a:r>
              <a:rPr lang="ko-KR" altLang="en-US" dirty="0"/>
              <a:t>그림에서 생명을 보호하며 존중하는 모습과 그렇지 않은 모습을 찾아보고</a:t>
            </a:r>
            <a:r>
              <a:rPr lang="en-US" altLang="ko-KR" dirty="0"/>
              <a:t>, </a:t>
            </a:r>
            <a:r>
              <a:rPr lang="ko-KR" altLang="en-US" dirty="0"/>
              <a:t>평소 나의 행동을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607332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</a:t>
            </a:r>
            <a:r>
              <a:rPr lang="ko-KR" altLang="en-US" sz="2500" spc="-150" dirty="0">
                <a:latin typeface="+mn-ea"/>
              </a:rPr>
              <a:t>평소 내 모습과 비슷한 모습을 찾아볼 수 있나요</a:t>
            </a:r>
            <a:r>
              <a:rPr lang="en-US" altLang="ko-KR" sz="2500" spc="-150" dirty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51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2127332"/>
            <a:ext cx="8651003" cy="196483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쓰레기를 줍는 모습입니다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782657"/>
            <a:ext cx="108000" cy="108000"/>
          </a:xfrm>
          <a:prstGeom prst="rect">
            <a:avLst/>
          </a:prstGeom>
        </p:spPr>
      </p:pic>
      <p:pic>
        <p:nvPicPr>
          <p:cNvPr id="69" name="그림 6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96034" y="2910812"/>
            <a:ext cx="388259" cy="335073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332212" y="21425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4178645" y="45330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2" name="그룹 21"/>
          <p:cNvGrpSpPr/>
          <p:nvPr/>
        </p:nvGrpSpPr>
        <p:grpSpPr>
          <a:xfrm>
            <a:off x="4306899" y="4528858"/>
            <a:ext cx="1789046" cy="320041"/>
            <a:chOff x="1971574" y="4664292"/>
            <a:chExt cx="1789046" cy="320041"/>
          </a:xfrm>
        </p:grpSpPr>
        <p:grpSp>
          <p:nvGrpSpPr>
            <p:cNvPr id="23" name="그룹 22">
              <a:extLst>
                <a:ext uri="{FF2B5EF4-FFF2-40B4-BE49-F238E27FC236}">
                  <a16:creationId xmlns=""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25" name="그룹 24">
                <a:extLst>
                  <a:ext uri="{FF2B5EF4-FFF2-40B4-BE49-F238E27FC236}">
                    <a16:creationId xmlns=""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27" name="그림 26">
                  <a:extLst>
                    <a:ext uri="{FF2B5EF4-FFF2-40B4-BE49-F238E27FC236}">
                      <a16:creationId xmlns=""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28" name="그림 27">
                  <a:extLst>
                    <a:ext uri="{FF2B5EF4-FFF2-40B4-BE49-F238E27FC236}">
                      <a16:creationId xmlns=""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26" name="그림 25">
                <a:extLst>
                  <a:ext uri="{FF2B5EF4-FFF2-40B4-BE49-F238E27FC236}">
                    <a16:creationId xmlns=""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=""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27482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5830348"/>
            <a:ext cx="2826000" cy="1027651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421269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[101</a:t>
            </a:r>
            <a:r>
              <a:rPr lang="en-US" altLang="ko-KR" dirty="0" smtClean="0"/>
              <a:t>_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탭 구성</a:t>
            </a:r>
            <a:r>
              <a:rPr lang="en-US" altLang="ko-KR" dirty="0"/>
              <a:t>: 3</a:t>
            </a:r>
            <a:r>
              <a:rPr lang="ko-KR" altLang="en-US" dirty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/  </a:t>
            </a:r>
            <a:r>
              <a:rPr lang="ko-KR" altLang="en-US" dirty="0" smtClean="0"/>
              <a:t>그림 </a:t>
            </a:r>
            <a:r>
              <a:rPr lang="en-US" altLang="ko-KR" dirty="0"/>
              <a:t>2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r>
              <a:rPr lang="ko-KR" altLang="en-US" dirty="0" smtClean="0">
                <a:solidFill>
                  <a:srgbClr val="FF0000"/>
                </a:solidFill>
              </a:rPr>
              <a:t> 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</a:t>
            </a:r>
            <a:r>
              <a:rPr lang="ko-KR" altLang="en-US" dirty="0"/>
              <a:t>회색 텍스트 박스 </a:t>
            </a:r>
            <a:r>
              <a:rPr lang="en-US" altLang="ko-KR" dirty="0"/>
              <a:t>+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/>
              <a:t>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파란색 </a:t>
            </a:r>
            <a:r>
              <a:rPr lang="ko-KR" altLang="en-US" dirty="0" smtClean="0"/>
              <a:t>예시 </a:t>
            </a:r>
            <a:r>
              <a:rPr lang="ko-KR" altLang="en-US" dirty="0"/>
              <a:t>텍스트 노출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</a:t>
            </a:r>
            <a:r>
              <a:rPr lang="ko-KR" altLang="en-US" dirty="0" smtClean="0"/>
              <a:t>예시 텍스트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좌측 바 및 화살표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이전 페이지로 이동 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6068553" y="988125"/>
            <a:ext cx="3185514" cy="209512"/>
          </a:xfrm>
        </p:spPr>
        <p:txBody>
          <a:bodyPr/>
          <a:lstStyle/>
          <a:p>
            <a:r>
              <a:rPr lang="ko-KR" altLang="en-US" dirty="0"/>
              <a:t>그림 </a:t>
            </a:r>
            <a:r>
              <a:rPr lang="en-US" altLang="ko-KR" dirty="0"/>
              <a:t>1 / </a:t>
            </a:r>
            <a:r>
              <a:rPr lang="ko-KR" altLang="en-US" dirty="0"/>
              <a:t>그림 </a:t>
            </a:r>
            <a:r>
              <a:rPr lang="en-US" altLang="ko-KR" dirty="0"/>
              <a:t>2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30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  <p:sp>
        <p:nvSpPr>
          <p:cNvPr id="39" name="타원 38"/>
          <p:cNvSpPr/>
          <p:nvPr/>
        </p:nvSpPr>
        <p:spPr>
          <a:xfrm>
            <a:off x="8785414" y="7460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15284" y="14052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5" name="타원 64"/>
          <p:cNvSpPr/>
          <p:nvPr/>
        </p:nvSpPr>
        <p:spPr>
          <a:xfrm>
            <a:off x="4119130" y="45896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29554" y="278490"/>
            <a:ext cx="7885460" cy="906905"/>
          </a:xfrm>
        </p:spPr>
        <p:txBody>
          <a:bodyPr/>
          <a:lstStyle/>
          <a:p>
            <a:r>
              <a:rPr lang="ko-KR" altLang="en-US" dirty="0"/>
              <a:t>그림에서 생명을 보호하며 존중하는 모습과 그렇지 않은 모습을 찾아보고</a:t>
            </a:r>
            <a:r>
              <a:rPr lang="en-US" altLang="ko-KR" dirty="0"/>
              <a:t>, </a:t>
            </a:r>
            <a:r>
              <a:rPr lang="ko-KR" altLang="en-US" dirty="0"/>
              <a:t>평소 나의 행동을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=""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9384" y="1534848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 생명을 존중하는 행동을 하려면 어떤 마음을 지녀야  할까요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sp>
        <p:nvSpPr>
          <p:cNvPr id="51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06505" y="2054848"/>
            <a:ext cx="8651003" cy="2254695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ko-KR" altLang="en-US" sz="2500" spc="-100" dirty="0" smtClean="0">
                <a:solidFill>
                  <a:srgbClr val="006EE6"/>
                </a:solidFill>
                <a:latin typeface="+mn-ea"/>
              </a:rPr>
              <a:t>생명을 </a:t>
            </a:r>
            <a:r>
              <a:rPr lang="ko-KR" altLang="en-US" sz="2500" spc="-100" dirty="0">
                <a:solidFill>
                  <a:srgbClr val="006EE6"/>
                </a:solidFill>
                <a:latin typeface="+mn-ea"/>
              </a:rPr>
              <a:t>그 자체로 소중히 여기는 마음이 필요합니다</a:t>
            </a:r>
            <a:r>
              <a:rPr lang="en-US" altLang="ko-KR" sz="2500" spc="-100" dirty="0" smtClean="0">
                <a:solidFill>
                  <a:srgbClr val="006EE6"/>
                </a:solidFill>
                <a:latin typeface="+mn-ea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  <a:defRPr/>
            </a:pPr>
            <a:r>
              <a:rPr lang="ko-KR" altLang="en-US" sz="2500" spc="-100" dirty="0" smtClean="0">
                <a:solidFill>
                  <a:srgbClr val="006EE6"/>
                </a:solidFill>
                <a:latin typeface="+mn-ea"/>
              </a:rPr>
              <a:t>다른 생명에게 도움이 되는 행동을 하려는 마음가짐이 필요합니다</a:t>
            </a:r>
            <a:r>
              <a:rPr lang="en-US" altLang="ko-KR" sz="2500" spc="-100" dirty="0" smtClean="0">
                <a:solidFill>
                  <a:srgbClr val="006EE6"/>
                </a:solidFill>
                <a:latin typeface="+mn-ea"/>
              </a:rPr>
              <a:t>.</a:t>
            </a:r>
            <a:endParaRPr lang="en-US" altLang="ko-KR" sz="2500" spc="-100" dirty="0">
              <a:solidFill>
                <a:srgbClr val="006EE6"/>
              </a:solidFill>
              <a:latin typeface="+mn-ea"/>
            </a:endParaRPr>
          </a:p>
        </p:txBody>
      </p:sp>
      <p:pic>
        <p:nvPicPr>
          <p:cNvPr id="52" name="그림 51">
            <a:extLst>
              <a:ext uri="{FF2B5EF4-FFF2-40B4-BE49-F238E27FC236}">
                <a16:creationId xmlns=""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84" y="1719226"/>
            <a:ext cx="108000" cy="10800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37654" y1="50847" x2="74691" y2="50847"/>
                        <a14:foregroundMark x1="53086" y1="38983" x2="76543" y2="38983"/>
                        <a14:foregroundMark x1="59259" y1="57627" x2="67901" y2="57627"/>
                        <a14:foregroundMark x1="53086" y1="62712" x2="69136" y2="644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535334" y="3029220"/>
            <a:ext cx="840067" cy="305950"/>
          </a:xfrm>
          <a:prstGeom prst="rect">
            <a:avLst/>
          </a:prstGeom>
        </p:spPr>
      </p:pic>
      <p:sp>
        <p:nvSpPr>
          <p:cNvPr id="70" name="타원 69"/>
          <p:cNvSpPr/>
          <p:nvPr/>
        </p:nvSpPr>
        <p:spPr>
          <a:xfrm>
            <a:off x="285552" y="21690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=""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4378330" y="4528857"/>
            <a:ext cx="1775488" cy="320042"/>
            <a:chOff x="4915693" y="4615244"/>
            <a:chExt cx="1775488" cy="320042"/>
          </a:xfrm>
        </p:grpSpPr>
        <p:grpSp>
          <p:nvGrpSpPr>
            <p:cNvPr id="26" name="그룹 25">
              <a:extLst>
                <a:ext uri="{FF2B5EF4-FFF2-40B4-BE49-F238E27FC236}">
                  <a16:creationId xmlns=""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28" name="그림 27">
                <a:extLst>
                  <a:ext uri="{FF2B5EF4-FFF2-40B4-BE49-F238E27FC236}">
                    <a16:creationId xmlns=""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29" name="그림 28">
                <a:extLst>
                  <a:ext uri="{FF2B5EF4-FFF2-40B4-BE49-F238E27FC236}">
                    <a16:creationId xmlns=""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=""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958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시간 안내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 smtClean="0"/>
              <a:t>duk_03_07_0002_102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[102]</a:t>
            </a:r>
          </a:p>
          <a:p>
            <a:r>
              <a:rPr lang="ko-KR" altLang="en-US" dirty="0"/>
              <a:t>텍스트</a:t>
            </a:r>
            <a:r>
              <a:rPr lang="en-US" altLang="ko-KR" dirty="0"/>
              <a:t>(</a:t>
            </a: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#FF6600)</a:t>
            </a:r>
          </a:p>
          <a:p>
            <a:r>
              <a:rPr lang="ko-KR" altLang="en-US" dirty="0" smtClean="0"/>
              <a:t>직접 </a:t>
            </a:r>
            <a:r>
              <a:rPr lang="ko-KR" altLang="en-US" dirty="0"/>
              <a:t>쓰기 </a:t>
            </a:r>
            <a:r>
              <a:rPr lang="ko-KR" altLang="en-US" dirty="0" smtClean="0"/>
              <a:t>가능</a:t>
            </a:r>
            <a:endParaRPr lang="en-US" altLang="ko-KR" dirty="0" smtClean="0"/>
          </a:p>
          <a:p>
            <a:r>
              <a:rPr lang="ko-KR" altLang="en-US" dirty="0"/>
              <a:t>과목 및 페이지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sz="2800" dirty="0" smtClean="0"/>
              <a:t>생명이 있는 대상에 따라 각각 다른 </a:t>
            </a:r>
            <a:r>
              <a:rPr lang="ko-KR" altLang="en-US" sz="2800" dirty="0" smtClean="0">
                <a:solidFill>
                  <a:srgbClr val="FF6600"/>
                </a:solidFill>
              </a:rPr>
              <a:t>생명 존중</a:t>
            </a:r>
            <a:endParaRPr lang="en-US" altLang="ko-KR" sz="2800" dirty="0" smtClean="0">
              <a:solidFill>
                <a:srgbClr val="FF6600"/>
              </a:solidFill>
            </a:endParaRPr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solidFill>
                  <a:srgbClr val="FF6600"/>
                </a:solidFill>
              </a:rPr>
              <a:t>방법</a:t>
            </a:r>
            <a:r>
              <a:rPr lang="ko-KR" altLang="en-US" sz="2800" dirty="0" smtClean="0"/>
              <a:t>이 있으며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이를 알고 </a:t>
            </a:r>
            <a:r>
              <a:rPr lang="ko-KR" altLang="en-US" sz="2800" dirty="0" smtClean="0">
                <a:solidFill>
                  <a:srgbClr val="FF6600"/>
                </a:solidFill>
              </a:rPr>
              <a:t>생명 존중</a:t>
            </a:r>
            <a:r>
              <a:rPr lang="ko-KR" altLang="en-US" sz="2800" dirty="0" smtClean="0"/>
              <a:t>을 올바르게</a:t>
            </a:r>
            <a:endParaRPr lang="en-US" altLang="ko-KR" sz="2800" dirty="0" smtClean="0"/>
          </a:p>
          <a:p>
            <a:pPr>
              <a:lnSpc>
                <a:spcPct val="80000"/>
              </a:lnSpc>
            </a:pPr>
            <a:r>
              <a:rPr lang="ko-KR" altLang="en-US" sz="2800" dirty="0" smtClean="0">
                <a:solidFill>
                  <a:srgbClr val="FF6600"/>
                </a:solidFill>
              </a:rPr>
              <a:t>실천</a:t>
            </a:r>
            <a:r>
              <a:rPr lang="ko-KR" altLang="en-US" sz="2800" dirty="0" smtClean="0"/>
              <a:t>하려는 </a:t>
            </a:r>
            <a:r>
              <a:rPr lang="ko-KR" altLang="en-US" sz="2800" dirty="0" smtClean="0">
                <a:solidFill>
                  <a:srgbClr val="FF6600"/>
                </a:solidFill>
              </a:rPr>
              <a:t>마음</a:t>
            </a:r>
            <a:r>
              <a:rPr lang="ko-KR" altLang="en-US" sz="2800" dirty="0" smtClean="0"/>
              <a:t>과 </a:t>
            </a:r>
            <a:r>
              <a:rPr lang="ko-KR" altLang="en-US" sz="2800" dirty="0" smtClean="0">
                <a:solidFill>
                  <a:srgbClr val="FF6600"/>
                </a:solidFill>
              </a:rPr>
              <a:t>태도</a:t>
            </a:r>
            <a:r>
              <a:rPr lang="ko-KR" altLang="en-US" sz="2800" dirty="0" smtClean="0"/>
              <a:t>를 길러 봅시다</a:t>
            </a:r>
            <a:r>
              <a:rPr lang="en-US" altLang="ko-KR" sz="2800" dirty="0" smtClean="0"/>
              <a:t>.</a:t>
            </a:r>
            <a:endParaRPr lang="ko-KR" altLang="en-US" sz="2800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39235" cy="462511"/>
          </a:xfrm>
        </p:spPr>
        <p:txBody>
          <a:bodyPr/>
          <a:lstStyle/>
          <a:p>
            <a:r>
              <a:rPr lang="en-US" altLang="ko-KR" dirty="0" smtClean="0"/>
              <a:t>104~107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1285033" y="1199863"/>
            <a:ext cx="24874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0" name="타원 9"/>
          <p:cNvSpPr/>
          <p:nvPr/>
        </p:nvSpPr>
        <p:spPr>
          <a:xfrm>
            <a:off x="3251086" y="2830878"/>
            <a:ext cx="24874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1" name="타원 10"/>
          <p:cNvSpPr/>
          <p:nvPr/>
        </p:nvSpPr>
        <p:spPr>
          <a:xfrm>
            <a:off x="7823086" y="961170"/>
            <a:ext cx="248741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실천 똑똑</a:t>
            </a:r>
            <a:r>
              <a:rPr lang="en-US" altLang="ko-KR" dirty="0"/>
              <a:t>&gt;</a:t>
            </a:r>
            <a:r>
              <a:rPr lang="ko-KR" altLang="en-US" dirty="0"/>
              <a:t>에서 생명을 존중하는 모습과 그렇지 않은 모습을 찾아봅시다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존중하지 않는 모습을 보고 생명 존중 실천 방법 찾기</a:t>
            </a:r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duk_03_07_0002_201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7616487"/>
              </p:ext>
            </p:extLst>
          </p:nvPr>
        </p:nvGraphicFramePr>
        <p:xfrm>
          <a:off x="378941" y="1338649"/>
          <a:ext cx="8491584" cy="15059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2">
                  <a:extLst>
                    <a:ext uri="{9D8B030D-6E8A-4147-A177-3AD203B41FA5}">
                      <a16:colId xmlns="" xmlns:a16="http://schemas.microsoft.com/office/drawing/2014/main" val="2982402294"/>
                    </a:ext>
                  </a:extLst>
                </a:gridCol>
                <a:gridCol w="4245792">
                  <a:extLst>
                    <a:ext uri="{9D8B030D-6E8A-4147-A177-3AD203B41FA5}">
                      <a16:colId xmlns="" xmlns:a16="http://schemas.microsoft.com/office/drawing/2014/main" val="2324222774"/>
                    </a:ext>
                  </a:extLst>
                </a:gridCol>
              </a:tblGrid>
              <a:tr h="549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생명을 존중하는 모습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6D864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그렇게 생각한 까닭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EFB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4473823"/>
                  </a:ext>
                </a:extLst>
              </a:tr>
              <a:tr h="95696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9EFB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133233"/>
                  </a:ext>
                </a:extLst>
              </a:tr>
            </a:tbl>
          </a:graphicData>
        </a:graphic>
      </p:graphicFrame>
      <p:graphicFrame>
        <p:nvGraphicFramePr>
          <p:cNvPr id="19" name="표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36973"/>
              </p:ext>
            </p:extLst>
          </p:nvPr>
        </p:nvGraphicFramePr>
        <p:xfrm>
          <a:off x="387403" y="2981242"/>
          <a:ext cx="8491584" cy="1430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45792">
                  <a:extLst>
                    <a:ext uri="{9D8B030D-6E8A-4147-A177-3AD203B41FA5}">
                      <a16:colId xmlns="" xmlns:a16="http://schemas.microsoft.com/office/drawing/2014/main" val="2982402294"/>
                    </a:ext>
                  </a:extLst>
                </a:gridCol>
                <a:gridCol w="4245792">
                  <a:extLst>
                    <a:ext uri="{9D8B030D-6E8A-4147-A177-3AD203B41FA5}">
                      <a16:colId xmlns="" xmlns:a16="http://schemas.microsoft.com/office/drawing/2014/main" val="2324222774"/>
                    </a:ext>
                  </a:extLst>
                </a:gridCol>
              </a:tblGrid>
              <a:tr h="43856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생명을 존중하지 않는 모습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b="0" spc="-150" dirty="0" smtClean="0">
                          <a:solidFill>
                            <a:srgbClr val="846C95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그렇게 생각한 까닭</a:t>
                      </a:r>
                      <a:endParaRPr lang="ko-KR" altLang="en-US" sz="2500" b="0" spc="-150" dirty="0">
                        <a:solidFill>
                          <a:srgbClr val="6D864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D5F7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4473823"/>
                  </a:ext>
                </a:extLst>
              </a:tr>
              <a:tr h="95791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E8D5F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51133233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431640" y="3501987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4660740" y="1925762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660740" y="3504655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3" y="4473317"/>
            <a:ext cx="997200" cy="31358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373" y="4883125"/>
            <a:ext cx="997200" cy="313585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18022" y="1944382"/>
            <a:ext cx="419352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동물도 소중한 생명이기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77" y="3480760"/>
            <a:ext cx="41987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연못에 쓰레기를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버리는 모습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660740" y="3471773"/>
            <a:ext cx="4193529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연못에 쓰레기를 버리면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물이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오염되기 때문입니다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8197373" y="8587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68520" y="13323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178147" y="208080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7894041" y="44733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1640" y="1930971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2572" y="1974509"/>
            <a:ext cx="4171632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다친 강아지를</a:t>
            </a:r>
            <a:r>
              <a:rPr lang="en-US" altLang="ko-KR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도와주는 모습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텍스트 개체 틀 5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3642713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  / </a:t>
            </a:r>
            <a:r>
              <a:rPr lang="ko-KR" altLang="en-US" dirty="0"/>
              <a:t> 활동 </a:t>
            </a:r>
            <a:r>
              <a:rPr lang="en-US" altLang="ko-KR" dirty="0"/>
              <a:t>2 )</a:t>
            </a:r>
          </a:p>
          <a:p>
            <a:r>
              <a:rPr lang="ko-KR" altLang="en-US" dirty="0" smtClean="0"/>
              <a:t>표</a:t>
            </a:r>
            <a:r>
              <a:rPr lang="en-US" altLang="ko-KR" dirty="0" smtClean="0"/>
              <a:t>+</a:t>
            </a:r>
            <a:r>
              <a:rPr lang="ko-KR" altLang="en-US" dirty="0" smtClean="0"/>
              <a:t> 고정 텍스트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표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ko-KR" altLang="en-US" dirty="0" smtClean="0"/>
              <a:t>녹색</a:t>
            </a:r>
            <a:r>
              <a:rPr lang="en-US" altLang="ko-KR" dirty="0" smtClean="0"/>
              <a:t>, </a:t>
            </a:r>
            <a:r>
              <a:rPr lang="ko-KR" altLang="en-US" dirty="0" smtClean="0"/>
              <a:t>보라색</a:t>
            </a:r>
            <a:r>
              <a:rPr lang="en-US" altLang="ko-KR" dirty="0" smtClean="0"/>
              <a:t>)</a:t>
            </a:r>
            <a:r>
              <a:rPr lang="ko-KR" altLang="en-US" dirty="0" smtClean="0"/>
              <a:t> </a:t>
            </a:r>
            <a:endParaRPr lang="en-US" altLang="ko-KR" dirty="0"/>
          </a:p>
          <a:p>
            <a:pPr>
              <a:buAutoNum type="arabicPeriod" startAt="3"/>
            </a:pPr>
            <a:r>
              <a:rPr lang="ko-KR" altLang="en-US" dirty="0" smtClean="0"/>
              <a:t>직접 쓰기 기능 </a:t>
            </a:r>
            <a:endParaRPr lang="en-US" altLang="ko-KR" dirty="0"/>
          </a:p>
          <a:p>
            <a:pPr>
              <a:buAutoNum type="arabicPeriod" startAt="4"/>
            </a:pP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</a:t>
            </a:r>
            <a:r>
              <a:rPr lang="ko-KR" altLang="en-US" dirty="0"/>
              <a:t>버튼 클릭 시 직접 쓰기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모두 노출</a:t>
            </a:r>
            <a:r>
              <a:rPr lang="en-US" altLang="ko-KR" dirty="0"/>
              <a:t>, </a:t>
            </a:r>
            <a:r>
              <a:rPr lang="ko-KR" altLang="en-US" dirty="0"/>
              <a:t>직접 쓴 내용 가려짐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클릭 시 예 보기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모두 가려짐</a:t>
            </a:r>
            <a:r>
              <a:rPr lang="en-US" altLang="ko-KR" dirty="0"/>
              <a:t>, </a:t>
            </a:r>
            <a:r>
              <a:rPr lang="ko-KR" altLang="en-US" dirty="0"/>
              <a:t>직접쓰기 내용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사리지고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2652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친구들과 함께 생명을 존중하는 방법을 정리해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존중하지 않는 모습을 보고 생명 존중 실천 방법 찾기</a:t>
            </a:r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smtClean="0"/>
              <a:t>삽화</a:t>
            </a:r>
            <a:r>
              <a:rPr lang="en-US" altLang="ko-KR" dirty="0" smtClean="0"/>
              <a:t>(</a:t>
            </a:r>
            <a:r>
              <a:rPr lang="ko-KR" altLang="en-US" dirty="0"/>
              <a:t>삽</a:t>
            </a:r>
            <a:r>
              <a:rPr lang="en-US" altLang="ko-KR" dirty="0"/>
              <a:t>4-2-2-75-</a:t>
            </a:r>
            <a:r>
              <a:rPr lang="ko-KR" altLang="en-US" dirty="0"/>
              <a:t>원탁 토의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) +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</a:t>
            </a:r>
            <a:r>
              <a:rPr lang="ko-KR" altLang="en-US" dirty="0"/>
              <a:t>버튼 클릭 시 각자 </a:t>
            </a:r>
            <a:r>
              <a:rPr lang="en-US" altLang="ko-KR" dirty="0" smtClean="0"/>
              <a:t>2-1/2-2/2-3 </a:t>
            </a:r>
            <a:r>
              <a:rPr lang="ko-KR" altLang="en-US" dirty="0" err="1"/>
              <a:t>말풍선</a:t>
            </a:r>
            <a:r>
              <a:rPr lang="ko-KR" altLang="en-US" dirty="0"/>
              <a:t>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X </a:t>
            </a:r>
            <a:r>
              <a:rPr lang="ko-KR" altLang="en-US" dirty="0" smtClean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바 및 </a:t>
            </a:r>
            <a:r>
              <a:rPr lang="ko-KR" altLang="en-US" dirty="0" err="1" smtClean="0"/>
              <a:t>화설표</a:t>
            </a:r>
            <a:r>
              <a:rPr lang="ko-KR" altLang="en-US" dirty="0" smtClean="0"/>
              <a:t> 클릭 시 다음 페이지로 이동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삽</a:t>
            </a:r>
            <a:r>
              <a:rPr lang="en-US" altLang="ko-KR" dirty="0"/>
              <a:t>4-2-2-75-</a:t>
            </a:r>
            <a:r>
              <a:rPr lang="ko-KR" altLang="en-US" dirty="0"/>
              <a:t>원탁 </a:t>
            </a:r>
            <a:r>
              <a:rPr lang="ko-KR" altLang="en-US" dirty="0" smtClean="0"/>
              <a:t>토의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121014" y="5686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817" y="45100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duk_03_07_0002_201</a:t>
            </a:r>
            <a:endParaRPr lang="ko-KR" altLang="en-US" dirty="0"/>
          </a:p>
        </p:txBody>
      </p:sp>
      <p:pic>
        <p:nvPicPr>
          <p:cNvPr id="11266" name="Picture 2" descr="C:\Users\DB400SDA\Desktop\도덕 차시창 작업\작업\삽4-2-2-75-원탁 토의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761" y="-365276"/>
            <a:ext cx="8151179" cy="5433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5" name="그룹 34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304103" y="4510011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727629" y="2809043"/>
            <a:ext cx="3235762" cy="1330221"/>
            <a:chOff x="261168" y="84078"/>
            <a:chExt cx="2769219" cy="1330221"/>
          </a:xfrm>
        </p:grpSpPr>
        <p:grpSp>
          <p:nvGrpSpPr>
            <p:cNvPr id="44" name="그룹 43"/>
            <p:cNvGrpSpPr/>
            <p:nvPr/>
          </p:nvGrpSpPr>
          <p:grpSpPr>
            <a:xfrm>
              <a:off x="261168" y="84078"/>
              <a:ext cx="2575426" cy="1330221"/>
              <a:chOff x="3908003" y="1167128"/>
              <a:chExt cx="2575426" cy="1330221"/>
            </a:xfrm>
          </p:grpSpPr>
          <p:sp>
            <p:nvSpPr>
              <p:cNvPr id="46" name="모서리가 둥근 직사각형 45"/>
              <p:cNvSpPr/>
              <p:nvPr/>
            </p:nvSpPr>
            <p:spPr>
              <a:xfrm>
                <a:off x="3908003" y="1309118"/>
                <a:ext cx="2575426" cy="1188231"/>
              </a:xfrm>
              <a:prstGeom prst="roundRect">
                <a:avLst>
                  <a:gd name="adj" fmla="val 9509"/>
                </a:avLst>
              </a:prstGeom>
              <a:solidFill>
                <a:srgbClr val="FDF3E7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다른 생명체를 도울 때는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상대가 원하는 방식으로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도와야겠지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7" name="이등변 삼각형 46"/>
              <p:cNvSpPr/>
              <p:nvPr/>
            </p:nvSpPr>
            <p:spPr>
              <a:xfrm>
                <a:off x="5276152" y="1167128"/>
                <a:ext cx="108000" cy="144000"/>
              </a:xfrm>
              <a:prstGeom prst="triangle">
                <a:avLst/>
              </a:prstGeom>
              <a:solidFill>
                <a:srgbClr val="FFD89F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87708" y="251483"/>
              <a:ext cx="142679" cy="142679"/>
            </a:xfrm>
            <a:prstGeom prst="rect">
              <a:avLst/>
            </a:prstGeom>
          </p:spPr>
        </p:pic>
      </p:grpSp>
      <p:sp>
        <p:nvSpPr>
          <p:cNvPr id="48" name="모서리가 둥근 직사각형 47"/>
          <p:cNvSpPr/>
          <p:nvPr/>
        </p:nvSpPr>
        <p:spPr>
          <a:xfrm>
            <a:off x="5892948" y="3357037"/>
            <a:ext cx="2938263" cy="1152974"/>
          </a:xfrm>
          <a:prstGeom prst="roundRect">
            <a:avLst>
              <a:gd name="adj" fmla="val 9509"/>
            </a:avLst>
          </a:prstGeom>
          <a:solidFill>
            <a:srgbClr val="FFEEF3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 내가 좋아하는</a:t>
            </a:r>
            <a:endParaRPr lang="en-US" altLang="ko-KR" sz="2300" spc="-15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간식을 강아지한테 주면</a:t>
            </a:r>
            <a:endParaRPr lang="en-US" altLang="ko-KR" sz="2300" spc="-150" dirty="0" smtClean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안 되는 건가</a:t>
            </a:r>
            <a:r>
              <a:rPr lang="en-US" altLang="ko-KR" sz="2300" spc="-150" dirty="0" smtClean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  <a:endParaRPr lang="ko-KR" altLang="en-US" sz="2300" spc="-15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이등변 삼각형 48"/>
          <p:cNvSpPr/>
          <p:nvPr/>
        </p:nvSpPr>
        <p:spPr>
          <a:xfrm>
            <a:off x="7210961" y="3211664"/>
            <a:ext cx="151118" cy="144000"/>
          </a:xfrm>
          <a:prstGeom prst="triangle">
            <a:avLst/>
          </a:prstGeom>
          <a:solidFill>
            <a:srgbClr val="FFC2C7"/>
          </a:solidFill>
          <a:ln w="28575">
            <a:solidFill>
              <a:srgbClr val="FFC4C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pc="-150">
              <a:latin typeface="+mn-ea"/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5249" y="3323407"/>
            <a:ext cx="166717" cy="142679"/>
          </a:xfrm>
          <a:prstGeom prst="rect">
            <a:avLst/>
          </a:prstGeom>
        </p:spPr>
      </p:pic>
      <p:grpSp>
        <p:nvGrpSpPr>
          <p:cNvPr id="51" name="그룹 50"/>
          <p:cNvGrpSpPr/>
          <p:nvPr/>
        </p:nvGrpSpPr>
        <p:grpSpPr>
          <a:xfrm>
            <a:off x="2968402" y="2110369"/>
            <a:ext cx="3202051" cy="952544"/>
            <a:chOff x="261168" y="461755"/>
            <a:chExt cx="3202051" cy="952544"/>
          </a:xfrm>
        </p:grpSpPr>
        <p:grpSp>
          <p:nvGrpSpPr>
            <p:cNvPr id="52" name="그룹 51"/>
            <p:cNvGrpSpPr/>
            <p:nvPr/>
          </p:nvGrpSpPr>
          <p:grpSpPr>
            <a:xfrm>
              <a:off x="261168" y="461755"/>
              <a:ext cx="3054358" cy="952544"/>
              <a:chOff x="3908003" y="1544805"/>
              <a:chExt cx="3054358" cy="952544"/>
            </a:xfrm>
          </p:grpSpPr>
          <p:sp>
            <p:nvSpPr>
              <p:cNvPr id="54" name="모서리가 둥근 직사각형 53"/>
              <p:cNvSpPr/>
              <p:nvPr/>
            </p:nvSpPr>
            <p:spPr>
              <a:xfrm>
                <a:off x="3908003" y="1705349"/>
                <a:ext cx="3054358" cy="792000"/>
              </a:xfrm>
              <a:prstGeom prst="roundRect">
                <a:avLst>
                  <a:gd name="adj" fmla="val 9509"/>
                </a:avLst>
              </a:prstGeom>
              <a:solidFill>
                <a:srgbClr val="F5F7E5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생명을 존중하려면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어떤 마음을 지녀야 할까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55" name="이등변 삼각형 54"/>
              <p:cNvSpPr/>
              <p:nvPr/>
            </p:nvSpPr>
            <p:spPr>
              <a:xfrm>
                <a:off x="5315478" y="1544805"/>
                <a:ext cx="108000" cy="144000"/>
              </a:xfrm>
              <a:prstGeom prst="triangle">
                <a:avLst/>
              </a:prstGeom>
              <a:solidFill>
                <a:srgbClr val="D7DEA3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0540" y="589666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36289" y="1283146"/>
            <a:ext cx="396000" cy="39600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69597" y="1039546"/>
            <a:ext cx="396000" cy="396000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558367" y="1435546"/>
            <a:ext cx="394335" cy="394335"/>
          </a:xfrm>
          <a:prstGeom prst="rect">
            <a:avLst/>
          </a:prstGeom>
        </p:spPr>
      </p:pic>
      <p:grpSp>
        <p:nvGrpSpPr>
          <p:cNvPr id="61" name="그룹 60"/>
          <p:cNvGrpSpPr/>
          <p:nvPr/>
        </p:nvGrpSpPr>
        <p:grpSpPr>
          <a:xfrm>
            <a:off x="2965454" y="2199573"/>
            <a:ext cx="412846" cy="261610"/>
            <a:chOff x="-410194" y="2927305"/>
            <a:chExt cx="412846" cy="261610"/>
          </a:xfrm>
        </p:grpSpPr>
        <p:sp>
          <p:nvSpPr>
            <p:cNvPr id="62" name="타원 61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4" name="그룹 63"/>
          <p:cNvGrpSpPr/>
          <p:nvPr/>
        </p:nvGrpSpPr>
        <p:grpSpPr>
          <a:xfrm>
            <a:off x="458256" y="3062913"/>
            <a:ext cx="412846" cy="261610"/>
            <a:chOff x="-410194" y="2927305"/>
            <a:chExt cx="412846" cy="261610"/>
          </a:xfrm>
        </p:grpSpPr>
        <p:sp>
          <p:nvSpPr>
            <p:cNvPr id="65" name="타원 64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7" name="그룹 66"/>
          <p:cNvGrpSpPr/>
          <p:nvPr/>
        </p:nvGrpSpPr>
        <p:grpSpPr>
          <a:xfrm>
            <a:off x="5738162" y="3414343"/>
            <a:ext cx="412846" cy="261610"/>
            <a:chOff x="-410194" y="2927305"/>
            <a:chExt cx="412846" cy="261610"/>
          </a:xfrm>
        </p:grpSpPr>
        <p:sp>
          <p:nvSpPr>
            <p:cNvPr id="68" name="타원 67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2-3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/>
          <p:cNvGrpSpPr/>
          <p:nvPr/>
        </p:nvGrpSpPr>
        <p:grpSpPr>
          <a:xfrm>
            <a:off x="1523606" y="1679146"/>
            <a:ext cx="412846" cy="261610"/>
            <a:chOff x="-410194" y="2927305"/>
            <a:chExt cx="412846" cy="261610"/>
          </a:xfrm>
        </p:grpSpPr>
        <p:sp>
          <p:nvSpPr>
            <p:cNvPr id="74" name="타원 73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</a:rPr>
                <a:t>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399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친구들과 함께 생명을 존중하는 방법을 정리해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1"/>
          </p:nvPr>
        </p:nvSpPr>
        <p:spPr>
          <a:xfrm>
            <a:off x="9353974" y="4479590"/>
            <a:ext cx="2826000" cy="237841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존중하지 않는 모습을 보고 생명 존중 실천 방법 찾기</a:t>
            </a:r>
          </a:p>
          <a:p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 smtClean="0"/>
              <a:t>2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  </a:t>
            </a:r>
            <a:r>
              <a:rPr lang="ko-KR" altLang="en-US" dirty="0" smtClean="0"/>
              <a:t>텍스트 박스</a:t>
            </a:r>
            <a:r>
              <a:rPr lang="en-US" altLang="ko-KR" dirty="0" smtClean="0"/>
              <a:t>( 6-1 </a:t>
            </a:r>
            <a:r>
              <a:rPr lang="ko-KR" altLang="en-US" dirty="0"/>
              <a:t>용어 </a:t>
            </a:r>
            <a:r>
              <a:rPr lang="en-US" altLang="ko-KR" dirty="0"/>
              <a:t>1-</a:t>
            </a:r>
            <a:r>
              <a:rPr lang="ko-KR" altLang="en-US" dirty="0"/>
              <a:t>배경만</a:t>
            </a:r>
            <a:r>
              <a:rPr lang="en-US" altLang="ko-KR" dirty="0"/>
              <a:t>.</a:t>
            </a:r>
            <a:r>
              <a:rPr lang="en-US" altLang="ko-KR" dirty="0" smtClean="0"/>
              <a:t>jpg) + </a:t>
            </a:r>
            <a:r>
              <a:rPr lang="ko-KR" altLang="en-US" dirty="0"/>
              <a:t>압정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6-1 </a:t>
            </a:r>
            <a:r>
              <a:rPr lang="ko-KR" altLang="en-US" dirty="0"/>
              <a:t>용어 </a:t>
            </a:r>
            <a:r>
              <a:rPr lang="en-US" altLang="ko-KR" dirty="0"/>
              <a:t>1-</a:t>
            </a:r>
            <a:r>
              <a:rPr lang="ko-KR" altLang="en-US" dirty="0"/>
              <a:t>배경만</a:t>
            </a:r>
            <a:r>
              <a:rPr lang="en-US" altLang="ko-KR" dirty="0"/>
              <a:t>.</a:t>
            </a:r>
            <a:r>
              <a:rPr lang="en-US" altLang="ko-KR" dirty="0" smtClean="0"/>
              <a:t>jpg</a:t>
            </a:r>
            <a:r>
              <a:rPr lang="ko-KR" altLang="en-US" dirty="0" smtClean="0"/>
              <a:t>는 라운드 처리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회색 밑줄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 </a:t>
            </a:r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 </a:t>
            </a:r>
            <a:r>
              <a:rPr lang="en-US" altLang="ko-KR" dirty="0"/>
              <a:t> 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직접 쓰기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모두 노출</a:t>
            </a:r>
            <a:r>
              <a:rPr lang="en-US" altLang="ko-KR" dirty="0"/>
              <a:t>, </a:t>
            </a:r>
            <a:r>
              <a:rPr lang="ko-KR" altLang="en-US" dirty="0"/>
              <a:t>직접 쓴 내용 가려짐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클릭 시 예 보기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모두 가려짐</a:t>
            </a:r>
            <a:r>
              <a:rPr lang="en-US" altLang="ko-KR" dirty="0"/>
              <a:t>, </a:t>
            </a:r>
            <a:r>
              <a:rPr lang="ko-KR" altLang="en-US" dirty="0"/>
              <a:t>직접쓰기 내용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사리지고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6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좌측 바 및 화살표 클릭 시 이전 페이지로 이동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6-1 </a:t>
            </a:r>
            <a:r>
              <a:rPr lang="ko-KR" altLang="en-US" dirty="0"/>
              <a:t>용어 </a:t>
            </a:r>
            <a:r>
              <a:rPr lang="en-US" altLang="ko-KR" dirty="0"/>
              <a:t>1-</a:t>
            </a:r>
            <a:r>
              <a:rPr lang="ko-KR" altLang="en-US" dirty="0" smtClean="0"/>
              <a:t>배경만</a:t>
            </a:r>
            <a:r>
              <a:rPr lang="en-US" altLang="ko-KR" dirty="0" smtClean="0"/>
              <a:t>.jpg </a:t>
            </a:r>
          </a:p>
          <a:p>
            <a:pPr marL="0" indent="0">
              <a:buNone/>
            </a:pPr>
            <a:r>
              <a:rPr lang="ko-KR" altLang="en-US" dirty="0" smtClean="0"/>
              <a:t>압정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sp>
        <p:nvSpPr>
          <p:cNvPr id="31" name="타원 30"/>
          <p:cNvSpPr/>
          <p:nvPr/>
        </p:nvSpPr>
        <p:spPr>
          <a:xfrm>
            <a:off x="8121014" y="5686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4114817" y="45100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duk_03_07_0002_201</a:t>
            </a:r>
            <a:endParaRPr lang="ko-KR" altLang="en-US" dirty="0"/>
          </a:p>
        </p:txBody>
      </p:sp>
      <p:grpSp>
        <p:nvGrpSpPr>
          <p:cNvPr id="56" name="그룹 55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335747" y="4479590"/>
            <a:ext cx="1402415" cy="320042"/>
            <a:chOff x="4915693" y="4615244"/>
            <a:chExt cx="1402415" cy="320042"/>
          </a:xfrm>
        </p:grpSpPr>
        <p:grpSp>
          <p:nvGrpSpPr>
            <p:cNvPr id="57" name="그룹 56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58" name="그림 57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1028" name="Picture 4" descr="D:\교과서 캐릭터\그림 모음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6133425" y="-22278975"/>
            <a:ext cx="4811433" cy="36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477" y="964955"/>
            <a:ext cx="8764588" cy="3468853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 descr="D:\교과서 캐릭터\압정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4322" y="780932"/>
            <a:ext cx="518664" cy="846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2" name="TextBox 71"/>
          <p:cNvSpPr txBox="1"/>
          <p:nvPr/>
        </p:nvSpPr>
        <p:spPr>
          <a:xfrm>
            <a:off x="525897" y="878512"/>
            <a:ext cx="8402411" cy="3554819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사람의 생명을 존중하려면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                                                                                                                                                      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동물이나 식물의 생명을 존중하려면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                                                                                                                                                        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존중하려면 우리는</a:t>
            </a:r>
            <a:r>
              <a: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                                                                                                       </a:t>
            </a: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마음을 지녀야 합니다</a:t>
            </a:r>
            <a:r>
              <a:rPr lang="en-US" altLang="ko-KR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cxnSp>
        <p:nvCxnSpPr>
          <p:cNvPr id="79" name="직선 연결선 78"/>
          <p:cNvCxnSpPr/>
          <p:nvPr/>
        </p:nvCxnSpPr>
        <p:spPr>
          <a:xfrm flipV="1">
            <a:off x="972273" y="2070682"/>
            <a:ext cx="7756860" cy="73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/>
          <p:cNvCxnSpPr/>
          <p:nvPr/>
        </p:nvCxnSpPr>
        <p:spPr>
          <a:xfrm flipV="1">
            <a:off x="997668" y="3179853"/>
            <a:ext cx="7756860" cy="7386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/>
          <p:cNvCxnSpPr/>
          <p:nvPr/>
        </p:nvCxnSpPr>
        <p:spPr>
          <a:xfrm>
            <a:off x="1075585" y="4287917"/>
            <a:ext cx="4992968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97668" y="1632193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985731" y="1618491"/>
            <a:ext cx="4469425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사람이 원할 때 도와줘야 합니다 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997668" y="2691478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71786" y="2683811"/>
            <a:ext cx="518169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동식물에게 좋은 것을 해 줘야 합니다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985731" y="3863087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6" name="타원 85"/>
          <p:cNvSpPr/>
          <p:nvPr/>
        </p:nvSpPr>
        <p:spPr>
          <a:xfrm>
            <a:off x="64322" y="120437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7" name="타원 86"/>
          <p:cNvSpPr/>
          <p:nvPr/>
        </p:nvSpPr>
        <p:spPr>
          <a:xfrm>
            <a:off x="842186" y="91242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738468" y="16328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15" y="4566663"/>
            <a:ext cx="997200" cy="31358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4115" y="4976471"/>
            <a:ext cx="997200" cy="313585"/>
          </a:xfrm>
          <a:prstGeom prst="rect">
            <a:avLst/>
          </a:prstGeom>
        </p:spPr>
      </p:pic>
      <p:sp>
        <p:nvSpPr>
          <p:cNvPr id="91" name="타원 90"/>
          <p:cNvSpPr/>
          <p:nvPr/>
        </p:nvSpPr>
        <p:spPr>
          <a:xfrm>
            <a:off x="7991414" y="44837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971786" y="3849362"/>
            <a:ext cx="518169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상대를 배려하고 존중하는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255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8242744"/>
              </p:ext>
            </p:extLst>
          </p:nvPr>
        </p:nvGraphicFramePr>
        <p:xfrm>
          <a:off x="239349" y="393459"/>
          <a:ext cx="11713302" cy="291937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생명을 존중하는 모습과 그렇지 않은 모습 찾기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duk_03_07_0002_101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/>
                        <a:t>이번 </a:t>
                      </a:r>
                      <a:r>
                        <a:rPr lang="ko-KR" altLang="en-US" sz="1100" dirty="0" smtClean="0"/>
                        <a:t>시간</a:t>
                      </a:r>
                      <a:r>
                        <a:rPr lang="ko-KR" altLang="en-US" sz="1100" baseline="0" dirty="0" smtClean="0"/>
                        <a:t>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duk_03_07_0002_102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생명을 존중하는 모습과 존중하지 않는 모습을 보고 생명 존중 실천 방법 찾기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duk_03_07_0002_201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 존중을 실천하는 데 필요한 방법 정리하기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duk_03_07_0002_301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/>
                        <a:t>4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존중을 실천하는 사례를 찾아봅시다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생명 존중을 실천하는 데 필요한 방법 정리하기 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duk_03_07_0002_301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사례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 smtClean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그렁그렁</a:t>
            </a:r>
            <a:r>
              <a:rPr lang="en-US" altLang="ko-KR" dirty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고정</a:t>
            </a:r>
            <a:r>
              <a:rPr lang="en-US" altLang="ko-KR" dirty="0"/>
              <a:t> </a:t>
            </a:r>
            <a:r>
              <a:rPr lang="ko-KR" altLang="en-US" dirty="0" smtClean="0"/>
              <a:t>텍스트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삽화</a:t>
            </a:r>
            <a:r>
              <a:rPr lang="en-US" altLang="ko-KR" dirty="0" smtClean="0"/>
              <a:t> +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3-1: </a:t>
            </a:r>
            <a:r>
              <a:rPr lang="ko-KR" altLang="en-US" dirty="0"/>
              <a:t>박스</a:t>
            </a:r>
            <a:r>
              <a:rPr lang="en-US" altLang="ko-KR" dirty="0"/>
              <a:t>.</a:t>
            </a:r>
            <a:r>
              <a:rPr lang="en-US" altLang="ko-KR" dirty="0" smtClean="0"/>
              <a:t>jpg + </a:t>
            </a:r>
            <a:r>
              <a:rPr lang="ko-KR" altLang="en-US" dirty="0"/>
              <a:t>얼음판이 깨져서 물에 빠진 </a:t>
            </a:r>
            <a:r>
              <a:rPr lang="ko-KR" altLang="en-US" dirty="0" smtClean="0"/>
              <a:t>모습</a:t>
            </a:r>
            <a:r>
              <a:rPr lang="en-US" altLang="ko-KR" dirty="0" smtClean="0"/>
              <a:t>.</a:t>
            </a:r>
            <a:r>
              <a:rPr lang="en-US" altLang="ko-KR" dirty="0"/>
              <a:t>jpg 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3-2: </a:t>
            </a:r>
            <a:r>
              <a:rPr lang="ko-KR" altLang="en-US" dirty="0"/>
              <a:t>박스</a:t>
            </a:r>
            <a:r>
              <a:rPr lang="en-US" altLang="ko-KR" dirty="0"/>
              <a:t>.jpg + </a:t>
            </a:r>
            <a:r>
              <a:rPr lang="ko-KR" altLang="en-US" dirty="0" err="1" smtClean="0"/>
              <a:t>국경없는의사회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3-3: </a:t>
            </a:r>
            <a:r>
              <a:rPr lang="ko-KR" altLang="en-US" dirty="0"/>
              <a:t>박스</a:t>
            </a:r>
            <a:r>
              <a:rPr lang="en-US" altLang="ko-KR" dirty="0"/>
              <a:t>.jpg + </a:t>
            </a:r>
            <a:r>
              <a:rPr lang="ko-KR" altLang="en-US" dirty="0" smtClean="0"/>
              <a:t>녹색 </a:t>
            </a:r>
            <a:r>
              <a:rPr lang="ko-KR" altLang="en-US" dirty="0"/>
              <a:t>청록 연두로 채색된 숲 </a:t>
            </a:r>
            <a:r>
              <a:rPr lang="ko-KR" altLang="en-US" dirty="0" smtClean="0"/>
              <a:t>그림</a:t>
            </a:r>
            <a:r>
              <a:rPr lang="en-US" altLang="ko-KR" dirty="0"/>
              <a:t>.jpg </a:t>
            </a:r>
            <a:endParaRPr lang="en-US" altLang="ko-KR" dirty="0" smtClean="0"/>
          </a:p>
          <a:p>
            <a:pPr>
              <a:buAutoNum type="arabicPeriod" startAt="4"/>
            </a:pPr>
            <a:r>
              <a:rPr lang="ko-KR" altLang="en-US" dirty="0" err="1" smtClean="0"/>
              <a:t>이너탭</a:t>
            </a:r>
            <a:r>
              <a:rPr lang="ko-KR" altLang="en-US" dirty="0" smtClean="0"/>
              <a:t> 구성</a:t>
            </a:r>
            <a:r>
              <a:rPr lang="en-US" altLang="ko-KR" dirty="0" smtClean="0"/>
              <a:t>: 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우측 </a:t>
            </a:r>
            <a:r>
              <a:rPr lang="ko-KR" altLang="en-US" dirty="0"/>
              <a:t>바 및 화살표 클릭 시 </a:t>
            </a:r>
            <a:r>
              <a:rPr lang="ko-KR" altLang="en-US" dirty="0" smtClean="0"/>
              <a:t>다음 페이지로 </a:t>
            </a:r>
            <a:r>
              <a:rPr lang="ko-KR" altLang="en-US" dirty="0"/>
              <a:t>이동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그렁그렁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박스</a:t>
            </a:r>
            <a:r>
              <a:rPr lang="en-US" altLang="ko-KR" dirty="0" smtClean="0"/>
              <a:t>.jpg</a:t>
            </a:r>
          </a:p>
          <a:p>
            <a:r>
              <a:rPr lang="ko-KR" altLang="en-US" dirty="0" smtClean="0"/>
              <a:t>얼음판이 </a:t>
            </a:r>
            <a:r>
              <a:rPr lang="ko-KR" altLang="en-US" dirty="0"/>
              <a:t>깨져서 물에 빠진 모습</a:t>
            </a:r>
            <a:r>
              <a:rPr lang="en-US" altLang="ko-KR" dirty="0"/>
              <a:t>.</a:t>
            </a:r>
            <a:r>
              <a:rPr lang="en-US" altLang="ko-KR" dirty="0" smtClean="0"/>
              <a:t>jpg</a:t>
            </a:r>
          </a:p>
          <a:p>
            <a:r>
              <a:rPr lang="ko-KR" altLang="en-US" dirty="0" err="1"/>
              <a:t>국경없는의사회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en-US" altLang="ko-KR" dirty="0"/>
          </a:p>
          <a:p>
            <a:r>
              <a:rPr lang="en-US" altLang="ko-KR" dirty="0" smtClean="0"/>
              <a:t> </a:t>
            </a:r>
            <a:r>
              <a:rPr lang="ko-KR" altLang="en-US" dirty="0"/>
              <a:t>녹색 청록 연두로 채색된 숲 그림</a:t>
            </a:r>
            <a:r>
              <a:rPr lang="en-US" altLang="ko-KR" dirty="0"/>
              <a:t>.jpg 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8" name="타원 47"/>
          <p:cNvSpPr/>
          <p:nvPr/>
        </p:nvSpPr>
        <p:spPr>
          <a:xfrm>
            <a:off x="8225734" y="56867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7" name="그룹 36"/>
          <p:cNvGrpSpPr/>
          <p:nvPr/>
        </p:nvGrpSpPr>
        <p:grpSpPr>
          <a:xfrm>
            <a:off x="6282850" y="1308847"/>
            <a:ext cx="2720140" cy="3174925"/>
            <a:chOff x="445091" y="1433411"/>
            <a:chExt cx="4022722" cy="3043954"/>
          </a:xfrm>
        </p:grpSpPr>
        <p:grpSp>
          <p:nvGrpSpPr>
            <p:cNvPr id="42" name="그룹 41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2" name="모서리가 둥근 직사각형 61"/>
              <p:cNvSpPr/>
              <p:nvPr/>
            </p:nvSpPr>
            <p:spPr>
              <a:xfrm>
                <a:off x="455822" y="1433411"/>
                <a:ext cx="4003199" cy="2161959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0" name="텍스트 개체 틀 3071"/>
            <p:cNvSpPr txBox="1">
              <a:spLocks/>
            </p:cNvSpPr>
            <p:nvPr/>
          </p:nvSpPr>
          <p:spPr>
            <a:xfrm>
              <a:off x="455822" y="3636897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여러 식물을 보존하는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ko-KR" altLang="en-US" sz="2500" spc="-150" dirty="0" err="1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국립생태원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387174" y="1399470"/>
            <a:ext cx="2720140" cy="3075836"/>
            <a:chOff x="445091" y="1433411"/>
            <a:chExt cx="4022722" cy="3043954"/>
          </a:xfrm>
        </p:grpSpPr>
        <p:grpSp>
          <p:nvGrpSpPr>
            <p:cNvPr id="64" name="그룹 63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66" name="모서리가 둥근 직사각형 65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67" name="모서리가 둥근 직사각형 66"/>
              <p:cNvSpPr/>
              <p:nvPr/>
            </p:nvSpPr>
            <p:spPr>
              <a:xfrm>
                <a:off x="455822" y="1433411"/>
                <a:ext cx="4003199" cy="2161959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65" name="텍스트 개체 틀 3071"/>
            <p:cNvSpPr txBox="1">
              <a:spLocks/>
            </p:cNvSpPr>
            <p:nvPr/>
          </p:nvSpPr>
          <p:spPr>
            <a:xfrm>
              <a:off x="455822" y="3636897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100000"/>
                </a:lnSpc>
              </a:pP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응급 구조 중인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ko-KR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119 </a:t>
              </a:r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구급 대원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68" name="그룹 67"/>
          <p:cNvGrpSpPr/>
          <p:nvPr/>
        </p:nvGrpSpPr>
        <p:grpSpPr>
          <a:xfrm>
            <a:off x="3336826" y="1270238"/>
            <a:ext cx="2720140" cy="3222080"/>
            <a:chOff x="445091" y="1433411"/>
            <a:chExt cx="4022722" cy="3043954"/>
          </a:xfrm>
        </p:grpSpPr>
        <p:grpSp>
          <p:nvGrpSpPr>
            <p:cNvPr id="69" name="그룹 68"/>
            <p:cNvGrpSpPr/>
            <p:nvPr/>
          </p:nvGrpSpPr>
          <p:grpSpPr>
            <a:xfrm>
              <a:off x="445091" y="1433411"/>
              <a:ext cx="4022722" cy="3043954"/>
              <a:chOff x="445091" y="1433411"/>
              <a:chExt cx="4022722" cy="3043954"/>
            </a:xfrm>
          </p:grpSpPr>
          <p:sp>
            <p:nvSpPr>
              <p:cNvPr id="71" name="모서리가 둥근 직사각형 70"/>
              <p:cNvSpPr/>
              <p:nvPr/>
            </p:nvSpPr>
            <p:spPr>
              <a:xfrm>
                <a:off x="445091" y="1433412"/>
                <a:ext cx="4022722" cy="3043953"/>
              </a:xfrm>
              <a:prstGeom prst="roundRect">
                <a:avLst>
                  <a:gd name="adj" fmla="val 3148"/>
                </a:avLst>
              </a:prstGeom>
              <a:solidFill>
                <a:srgbClr val="FDF3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20000"/>
                  </a:lnSpc>
                  <a:spcBef>
                    <a:spcPct val="20000"/>
                  </a:spcBef>
                </a:pPr>
                <a:r>
                  <a:rPr lang="ko-KR" altLang="en-US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발주 삽화 </a:t>
                </a:r>
                <a:r>
                  <a:rPr lang="en-US" altLang="ko-KR" sz="1500" spc="-50" dirty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#</a:t>
                </a:r>
                <a:r>
                  <a:rPr lang="en-US" altLang="ko-KR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6</a:t>
                </a:r>
                <a:r>
                  <a:rPr lang="ko-KR" altLang="en-US" sz="1500" spc="-50" dirty="0" smtClean="0"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+mn-ea"/>
                  </a:rPr>
                  <a:t>ㄴ</a:t>
                </a:r>
                <a:endParaRPr lang="ko-KR" altLang="en-US" sz="1500" spc="-50" dirty="0">
                  <a:solidFill>
                    <a:schemeClr val="accent2">
                      <a:lumMod val="60000"/>
                      <a:lumOff val="40000"/>
                    </a:schemeClr>
                  </a:solidFill>
                  <a:latin typeface="+mn-ea"/>
                </a:endParaRPr>
              </a:p>
            </p:txBody>
          </p:sp>
          <p:sp>
            <p:nvSpPr>
              <p:cNvPr id="72" name="모서리가 둥근 직사각형 71"/>
              <p:cNvSpPr/>
              <p:nvPr/>
            </p:nvSpPr>
            <p:spPr>
              <a:xfrm>
                <a:off x="455822" y="1433411"/>
                <a:ext cx="4003199" cy="2161959"/>
              </a:xfrm>
              <a:prstGeom prst="roundRect">
                <a:avLst>
                  <a:gd name="adj" fmla="val 7164"/>
                </a:avLst>
              </a:prstGeom>
              <a:solidFill>
                <a:schemeClr val="bg1"/>
              </a:solidFill>
              <a:ln w="28575">
                <a:solidFill>
                  <a:srgbClr val="FDF3E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just">
                  <a:lnSpc>
                    <a:spcPct val="120000"/>
                  </a:lnSpc>
                  <a:spcBef>
                    <a:spcPct val="20000"/>
                  </a:spcBef>
                </a:pPr>
                <a:endParaRPr lang="ko-KR" altLang="en-US" sz="1900" spc="-150" dirty="0">
                  <a:solidFill>
                    <a:schemeClr val="tx1">
                      <a:lumMod val="50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70" name="텍스트 개체 틀 3071"/>
            <p:cNvSpPr txBox="1">
              <a:spLocks/>
            </p:cNvSpPr>
            <p:nvPr/>
          </p:nvSpPr>
          <p:spPr>
            <a:xfrm>
              <a:off x="455822" y="3636897"/>
              <a:ext cx="4003199" cy="829740"/>
            </a:xfrm>
            <a:prstGeom prst="rect">
              <a:avLst/>
            </a:prstGeom>
          </p:spPr>
          <p:txBody>
            <a:bodyPr lIns="0" tIns="0" rIns="0" bIns="0" anchor="ctr"/>
            <a:lstStyle>
              <a:lvl1pPr marL="0" indent="0" algn="just" defTabSz="914400" rtl="0" eaLnBrk="1" latinLnBrk="1" hangingPunct="1">
                <a:lnSpc>
                  <a:spcPct val="120000"/>
                </a:lnSpc>
                <a:spcBef>
                  <a:spcPct val="20000"/>
                </a:spcBef>
                <a:buFont typeface="Arial" pitchFamily="34" charset="0"/>
                <a:buNone/>
                <a:defRPr sz="1750" strike="noStrike" kern="1200" spc="-50" baseline="0">
                  <a:solidFill>
                    <a:schemeClr val="tx1">
                      <a:lumMod val="50000"/>
                    </a:schemeClr>
                  </a:solidFill>
                  <a:latin typeface="+mn-ea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2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110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–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»"/>
                <a:defRPr sz="1050" kern="1200">
                  <a:solidFill>
                    <a:schemeClr val="tx1"/>
                  </a:solidFill>
                  <a:latin typeface="+mn-ea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2500" spc="-150" dirty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몸이 아픈 사람을 돕는 의사 단체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pic>
        <p:nvPicPr>
          <p:cNvPr id="2057" name="Picture 9" descr="C:\Users\DB400SDA\Desktop\도덕 차시창 작업\작업\그렁그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0685" y="972041"/>
            <a:ext cx="1039937" cy="7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9" descr="C:\Users\DB400SDA\Desktop\도덕 차시창 작업\작업\그렁그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4029" y="960290"/>
            <a:ext cx="1039937" cy="7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9" descr="C:\Users\DB400SDA\Desktop\도덕 차시창 작업\작업\그렁그렁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3320" y="932294"/>
            <a:ext cx="1039937" cy="762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" name="Picture 5" descr="C:\Users\DB400SDA\Desktop\도덕 차시창 작업\작업\녹색 청록 연두로 채색된 숲 그림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6335" y="1651148"/>
            <a:ext cx="2305809" cy="18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3" descr="D:\초등사회_5-6학년_천재교과서\6-2 천재교과서\114-133(6-2)초등사회(교)2-2 폴더\Links\국경없는의사회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4874" y="1585204"/>
            <a:ext cx="2531427" cy="1980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" name="Picture 4" descr="C:\Users\DB400SDA\Desktop\도덕 차시창 작업\작업\얼음판이 깨져서 물에 빠진 모습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908" y="1668909"/>
            <a:ext cx="2248671" cy="1848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TextBox 78"/>
          <p:cNvSpPr txBox="1"/>
          <p:nvPr/>
        </p:nvSpPr>
        <p:spPr>
          <a:xfrm>
            <a:off x="580169" y="1084244"/>
            <a:ext cx="2520970" cy="5150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사람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3363513" y="1087497"/>
            <a:ext cx="2520970" cy="5150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단체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42804" y="1053733"/>
            <a:ext cx="2520970" cy="515077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시설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82" name="타원 81"/>
          <p:cNvSpPr/>
          <p:nvPr/>
        </p:nvSpPr>
        <p:spPr>
          <a:xfrm>
            <a:off x="1191085" y="9889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83" name="타원 82"/>
          <p:cNvSpPr/>
          <p:nvPr/>
        </p:nvSpPr>
        <p:spPr>
          <a:xfrm>
            <a:off x="523218" y="134012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84" name="그룹 83"/>
          <p:cNvGrpSpPr/>
          <p:nvPr/>
        </p:nvGrpSpPr>
        <p:grpSpPr>
          <a:xfrm>
            <a:off x="871849" y="1876909"/>
            <a:ext cx="412846" cy="261610"/>
            <a:chOff x="-410194" y="2927305"/>
            <a:chExt cx="412846" cy="261610"/>
          </a:xfrm>
        </p:grpSpPr>
        <p:sp>
          <p:nvSpPr>
            <p:cNvPr id="85" name="타원 84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3-1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7" name="그룹 86"/>
          <p:cNvGrpSpPr/>
          <p:nvPr/>
        </p:nvGrpSpPr>
        <p:grpSpPr>
          <a:xfrm>
            <a:off x="3577326" y="1735022"/>
            <a:ext cx="412846" cy="261610"/>
            <a:chOff x="-410194" y="2927305"/>
            <a:chExt cx="412846" cy="261610"/>
          </a:xfrm>
        </p:grpSpPr>
        <p:sp>
          <p:nvSpPr>
            <p:cNvPr id="88" name="타원 87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3-2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0" name="그룹 89"/>
          <p:cNvGrpSpPr/>
          <p:nvPr/>
        </p:nvGrpSpPr>
        <p:grpSpPr>
          <a:xfrm>
            <a:off x="6367431" y="1780721"/>
            <a:ext cx="412846" cy="261610"/>
            <a:chOff x="-410194" y="2927305"/>
            <a:chExt cx="412846" cy="261610"/>
          </a:xfrm>
        </p:grpSpPr>
        <p:sp>
          <p:nvSpPr>
            <p:cNvPr id="91" name="타원 90"/>
            <p:cNvSpPr/>
            <p:nvPr/>
          </p:nvSpPr>
          <p:spPr>
            <a:xfrm>
              <a:off x="-332805" y="2927305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-410194" y="2927305"/>
              <a:ext cx="41284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smtClean="0">
                  <a:solidFill>
                    <a:schemeClr val="bg1"/>
                  </a:solidFill>
                </a:rPr>
                <a:t>3-3</a:t>
              </a:r>
              <a:endParaRPr lang="ko-KR" altLang="en-US" sz="11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276836" y="4644646"/>
            <a:ext cx="1402415" cy="320042"/>
            <a:chOff x="4915693" y="4615244"/>
            <a:chExt cx="1402415" cy="320042"/>
          </a:xfrm>
        </p:grpSpPr>
        <p:grpSp>
          <p:nvGrpSpPr>
            <p:cNvPr id="47" name="그룹 46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50" name="그림 49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51" name="그림 50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2" name="타원 51"/>
          <p:cNvSpPr/>
          <p:nvPr/>
        </p:nvSpPr>
        <p:spPr>
          <a:xfrm>
            <a:off x="4025373" y="466086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464525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생명 존중을 실천하는 사례를 찾아봅시다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실천하는 데 필요한 방법 정리하기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duk_03_07_0002_301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en-US" altLang="ko-KR" dirty="0"/>
              <a:t>301_</a:t>
            </a:r>
            <a:r>
              <a:rPr lang="ko-KR" altLang="en-US" dirty="0" smtClean="0"/>
              <a:t>사례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/>
              <a:t>( </a:t>
            </a:r>
            <a:r>
              <a:rPr lang="ko-KR" altLang="en-US" dirty="0">
                <a:solidFill>
                  <a:srgbClr val="FF6600"/>
                </a:solidFill>
              </a:rPr>
              <a:t>사례 </a:t>
            </a:r>
            <a:r>
              <a:rPr lang="en-US" altLang="ko-KR" dirty="0"/>
              <a:t> / </a:t>
            </a:r>
            <a:r>
              <a:rPr lang="ko-KR" altLang="en-US" dirty="0"/>
              <a:t>물음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r>
              <a:rPr lang="en-US" altLang="ko-KR" dirty="0" smtClean="0"/>
              <a:t>2</a:t>
            </a:r>
            <a:r>
              <a:rPr lang="en-US" altLang="ko-KR" dirty="0"/>
              <a:t>. </a:t>
            </a:r>
            <a:r>
              <a:rPr lang="ko-KR" altLang="en-US" dirty="0" smtClean="0"/>
              <a:t>표 </a:t>
            </a:r>
            <a:r>
              <a:rPr lang="en-US" altLang="ko-KR" dirty="0"/>
              <a:t> </a:t>
            </a:r>
            <a:r>
              <a:rPr lang="en-US" altLang="ko-KR" dirty="0" smtClean="0"/>
              <a:t>+  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</a:t>
            </a:r>
            <a:r>
              <a:rPr lang="en-US" altLang="ko-KR" dirty="0"/>
              <a:t>.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직접 쓰기 버튼 </a:t>
            </a:r>
            <a:r>
              <a:rPr lang="en-US" altLang="ko-KR" dirty="0" smtClean="0"/>
              <a:t>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직접 쓰기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파란 예시 텍스트 모두 노출</a:t>
            </a:r>
            <a:r>
              <a:rPr lang="en-US" altLang="ko-KR" dirty="0"/>
              <a:t>, </a:t>
            </a:r>
            <a:r>
              <a:rPr lang="ko-KR" altLang="en-US" dirty="0"/>
              <a:t>직접 쓴 내용 가려짐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클릭 시 예 보기 버튼으로 </a:t>
            </a:r>
            <a:r>
              <a:rPr lang="ko-KR" altLang="en-US" dirty="0" err="1"/>
              <a:t>토글</a:t>
            </a:r>
            <a:r>
              <a:rPr lang="en-US" altLang="ko-KR" dirty="0"/>
              <a:t>, </a:t>
            </a:r>
            <a:r>
              <a:rPr lang="ko-KR" altLang="en-US" dirty="0"/>
              <a:t>파란 예시 텍스트 모두 가려짐</a:t>
            </a:r>
            <a:r>
              <a:rPr lang="en-US" altLang="ko-KR" dirty="0"/>
              <a:t>, </a:t>
            </a:r>
            <a:r>
              <a:rPr lang="ko-KR" altLang="en-US" dirty="0"/>
              <a:t>직접쓰기 내용 </a:t>
            </a:r>
            <a:r>
              <a:rPr lang="ko-KR" altLang="en-US" dirty="0" smtClean="0"/>
              <a:t>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사리지고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 smtClean="0"/>
              <a:t>. 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ko-KR" altLang="en-US" dirty="0"/>
              <a:t>구성</a:t>
            </a:r>
            <a:r>
              <a:rPr lang="en-US" altLang="ko-KR" dirty="0"/>
              <a:t>: 2</a:t>
            </a:r>
            <a:r>
              <a:rPr lang="ko-KR" altLang="en-US" dirty="0"/>
              <a:t>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 </a:t>
            </a:r>
            <a:r>
              <a:rPr lang="ko-KR" altLang="en-US" dirty="0" smtClean="0"/>
              <a:t>좌측 </a:t>
            </a:r>
            <a:r>
              <a:rPr lang="ko-KR" altLang="en-US" dirty="0"/>
              <a:t>바 및 화살표 클릭 시 </a:t>
            </a:r>
            <a:r>
              <a:rPr lang="ko-KR" altLang="en-US" dirty="0" smtClean="0"/>
              <a:t>이전 </a:t>
            </a:r>
            <a:r>
              <a:rPr lang="ko-KR" altLang="en-US" dirty="0"/>
              <a:t>페이지로 이동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2160154"/>
              </p:ext>
            </p:extLst>
          </p:nvPr>
        </p:nvGraphicFramePr>
        <p:xfrm>
          <a:off x="411323" y="1319004"/>
          <a:ext cx="8581550" cy="27550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60517">
                  <a:extLst>
                    <a:ext uri="{9D8B030D-6E8A-4147-A177-3AD203B41FA5}">
                      <a16:colId xmlns="" xmlns:a16="http://schemas.microsoft.com/office/drawing/2014/main" val="2982402294"/>
                    </a:ext>
                  </a:extLst>
                </a:gridCol>
                <a:gridCol w="28605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860517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69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사람</a:t>
                      </a:r>
                      <a:endParaRPr lang="ko-KR" altLang="en-US" sz="25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단체</a:t>
                      </a:r>
                      <a:endParaRPr lang="ko-KR" altLang="en-US" sz="25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시설</a:t>
                      </a:r>
                      <a:endParaRPr lang="ko-KR" altLang="en-US" sz="25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484473823"/>
                  </a:ext>
                </a:extLst>
              </a:tr>
              <a:tr h="206278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113323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14282" y="2510471"/>
            <a:ext cx="284382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의사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간호사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응급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구조사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294318" y="2506542"/>
            <a:ext cx="284382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유엔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(UN)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등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국제 기구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38142" y="2515381"/>
            <a:ext cx="284382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국립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수목원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국립 공원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4" name="타원 23"/>
          <p:cNvSpPr/>
          <p:nvPr/>
        </p:nvSpPr>
        <p:spPr>
          <a:xfrm>
            <a:off x="8337666" y="59561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362069" y="123165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34109" y="208494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907690" y="423557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138860" y="4296782"/>
            <a:ext cx="1402415" cy="320042"/>
            <a:chOff x="4915693" y="4615244"/>
            <a:chExt cx="1402415" cy="320042"/>
          </a:xfrm>
        </p:grpSpPr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3" name="그림 32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4" name="그림 33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2" name="그림 31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63" y="4284783"/>
            <a:ext cx="997200" cy="313585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6963" y="4694591"/>
            <a:ext cx="997200" cy="313585"/>
          </a:xfrm>
          <a:prstGeom prst="rect">
            <a:avLst/>
          </a:prstGeom>
        </p:spPr>
      </p:pic>
      <p:sp>
        <p:nvSpPr>
          <p:cNvPr id="37" name="타원 36"/>
          <p:cNvSpPr/>
          <p:nvPr/>
        </p:nvSpPr>
        <p:spPr>
          <a:xfrm>
            <a:off x="3879660" y="42557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89694" y="2051195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319731" y="2071367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194094" y="2076867"/>
            <a:ext cx="1334020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3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303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위의 사례를 살펴본 뒤 다음을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실천하는 데 필요한 방법 정리하기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duk_03_07_0002_301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 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메모지 </a:t>
            </a:r>
            <a:r>
              <a:rPr lang="en-US" altLang="ko-KR" dirty="0" smtClean="0"/>
              <a:t>+ 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우측 바 및 화살표 클릭 시  다음 페이지로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 </a:t>
            </a:r>
            <a:r>
              <a:rPr lang="ko-KR" altLang="en-US" dirty="0" smtClean="0"/>
              <a:t>예 보기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</a:t>
            </a:r>
            <a:r>
              <a:rPr lang="ko-KR" altLang="en-US" dirty="0"/>
              <a:t>보기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쓰기  버튼으로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</a:t>
            </a:r>
            <a:r>
              <a:rPr lang="ko-KR" altLang="en-US" dirty="0" smtClean="0"/>
              <a:t>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예 보기 버튼으로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파란색 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사리지고 직접 쓰기로 </a:t>
            </a:r>
            <a:r>
              <a:rPr lang="ko-KR" altLang="en-US" dirty="0" err="1"/>
              <a:t>토글됨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4" y="4609554"/>
            <a:ext cx="997200" cy="313585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8336813" y="5632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6930" y="10156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39264" y="46941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37059" y="45875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28" name="그룹 27"/>
          <p:cNvGrpSpPr/>
          <p:nvPr/>
        </p:nvGrpSpPr>
        <p:grpSpPr>
          <a:xfrm>
            <a:off x="439265" y="1395009"/>
            <a:ext cx="8455089" cy="3195032"/>
            <a:chOff x="651844" y="1661020"/>
            <a:chExt cx="8455089" cy="3172317"/>
          </a:xfrm>
        </p:grpSpPr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30" name="직선 연결선 29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직선 연결선 3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" name="직선 연결선 3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3" name="직선 연결선 32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왼쪽 대괄호 3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왼쪽 대괄호 34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왼쪽 대괄호 35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자유형 36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직사각형 3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4116687" y="4672038"/>
            <a:ext cx="1402415" cy="320042"/>
            <a:chOff x="4915693" y="4615244"/>
            <a:chExt cx="1402415" cy="320042"/>
          </a:xfrm>
        </p:grpSpPr>
        <p:grpSp>
          <p:nvGrpSpPr>
            <p:cNvPr id="42" name="그룹 41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16" name="TextBox 15"/>
          <p:cNvSpPr txBox="1"/>
          <p:nvPr/>
        </p:nvSpPr>
        <p:spPr>
          <a:xfrm>
            <a:off x="620428" y="1607802"/>
            <a:ext cx="7994704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 존중히 대하는 모습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사람을 배려하는 모습을 배울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12" y="5047940"/>
            <a:ext cx="997200" cy="31358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3765" y="906696"/>
            <a:ext cx="8579198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spc="-150" dirty="0" smtClean="0">
                <a:latin typeface="+mn-ea"/>
              </a:rPr>
              <a:t>생명 존중을 실천하는 모습에서 배울 점은 무엇인가요</a:t>
            </a:r>
            <a:r>
              <a:rPr lang="en-US" altLang="ko-KR" sz="2500" spc="-150" dirty="0" smtClean="0">
                <a:latin typeface="+mn-ea"/>
              </a:rPr>
              <a:t>?</a:t>
            </a:r>
            <a:endParaRPr lang="ko-KR" altLang="en-US" sz="2500" spc="-150" dirty="0">
              <a:solidFill>
                <a:srgbClr val="00A0FF"/>
              </a:solidFill>
              <a:latin typeface="+mn-ea"/>
            </a:endParaRPr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5" y="1082021"/>
            <a:ext cx="108000" cy="108000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338221" y="154587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8162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위의 사례를 살펴본 뒤 다음을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4361784"/>
            <a:ext cx="2826000" cy="2496216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실천하는 데 필요한 방법 정리하기 </a:t>
            </a:r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duk_03_07_0002_301</a:t>
            </a: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물음</a:t>
            </a:r>
            <a:r>
              <a:rPr lang="en-US" altLang="ko-KR" dirty="0" smtClean="0"/>
              <a:t>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탭 구성 </a:t>
            </a:r>
            <a:r>
              <a:rPr lang="en-US" altLang="ko-KR" dirty="0"/>
              <a:t>: 2</a:t>
            </a:r>
            <a:r>
              <a:rPr lang="ko-KR" altLang="en-US" dirty="0"/>
              <a:t>개 </a:t>
            </a:r>
            <a:r>
              <a:rPr lang="en-US" altLang="ko-KR" dirty="0" smtClean="0"/>
              <a:t>( </a:t>
            </a:r>
            <a:r>
              <a:rPr lang="ko-KR" altLang="en-US" dirty="0" smtClean="0"/>
              <a:t>사례 </a:t>
            </a:r>
            <a:r>
              <a:rPr lang="en-US" altLang="ko-KR" dirty="0" smtClean="0"/>
              <a:t> / </a:t>
            </a:r>
            <a:r>
              <a:rPr lang="ko-KR" altLang="en-US" dirty="0" smtClean="0">
                <a:solidFill>
                  <a:srgbClr val="FF6600"/>
                </a:solidFill>
              </a:rPr>
              <a:t>물음 </a:t>
            </a:r>
            <a:r>
              <a:rPr lang="en-US" altLang="ko-KR" dirty="0" smtClean="0"/>
              <a:t> </a:t>
            </a:r>
            <a:r>
              <a:rPr lang="en-US" altLang="ko-KR" dirty="0"/>
              <a:t>)</a:t>
            </a:r>
          </a:p>
          <a:p>
            <a:r>
              <a:rPr lang="ko-KR" altLang="en-US" dirty="0" err="1" smtClean="0"/>
              <a:t>블릿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메모지 </a:t>
            </a:r>
            <a:r>
              <a:rPr lang="en-US" altLang="ko-KR" dirty="0" smtClean="0"/>
              <a:t>+  </a:t>
            </a:r>
            <a:r>
              <a:rPr lang="ko-KR" altLang="en-US" dirty="0" smtClean="0"/>
              <a:t>직접 쓰기 기능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/>
              <a:t> </a:t>
            </a:r>
            <a:r>
              <a:rPr lang="ko-KR" altLang="en-US" dirty="0" smtClean="0"/>
              <a:t>좌측 바 및 화살표 클릭 시  이전 페이지로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5.  </a:t>
            </a:r>
            <a:r>
              <a:rPr lang="ko-KR" altLang="en-US" dirty="0" smtClean="0"/>
              <a:t>예 보기 </a:t>
            </a:r>
            <a:r>
              <a:rPr lang="en-US" altLang="ko-KR" dirty="0" smtClean="0"/>
              <a:t>/  </a:t>
            </a:r>
            <a:r>
              <a:rPr lang="ko-KR" altLang="en-US" dirty="0" smtClean="0"/>
              <a:t>직접 쓰기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</a:t>
            </a:r>
            <a:r>
              <a:rPr lang="ko-KR" altLang="en-US" dirty="0"/>
              <a:t>보기 버튼 클릭 </a:t>
            </a:r>
            <a:r>
              <a:rPr lang="ko-KR" altLang="en-US" dirty="0" smtClean="0"/>
              <a:t>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직접 쓰기  버튼으로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</a:t>
            </a:r>
            <a:r>
              <a:rPr lang="ko-KR" altLang="en-US" dirty="0" smtClean="0"/>
              <a:t>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직접 쓰기 버튼 클릭 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예 보기 버튼으로 </a:t>
            </a:r>
            <a:r>
              <a:rPr lang="ko-KR" altLang="en-US" dirty="0" err="1" smtClean="0"/>
              <a:t>토글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</a:t>
            </a:r>
            <a:r>
              <a:rPr lang="ko-KR" altLang="en-US" dirty="0"/>
              <a:t>예시 텍스트 </a:t>
            </a:r>
            <a:r>
              <a:rPr lang="ko-KR" altLang="en-US" dirty="0" smtClean="0"/>
              <a:t>사라짐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</a:t>
            </a:r>
            <a:r>
              <a:rPr lang="ko-KR" altLang="en-US" dirty="0"/>
              <a:t>예시 텍스트 </a:t>
            </a:r>
            <a:r>
              <a:rPr lang="ko-KR" altLang="en-US" dirty="0" err="1"/>
              <a:t>클릭시</a:t>
            </a:r>
            <a:r>
              <a:rPr lang="en-US" altLang="ko-KR" dirty="0"/>
              <a:t>, </a:t>
            </a:r>
            <a:r>
              <a:rPr lang="ko-KR" altLang="en-US" dirty="0"/>
              <a:t>텍스트는 사리지고 직접 쓰기로 </a:t>
            </a:r>
            <a:r>
              <a:rPr lang="ko-KR" altLang="en-US" dirty="0" err="1"/>
              <a:t>토글됨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</a:t>
            </a:r>
            <a:r>
              <a:rPr lang="ko-KR" altLang="en-US" dirty="0" smtClean="0"/>
              <a:t>핵심 정리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en-US" altLang="ko-KR" dirty="0" smtClean="0"/>
              <a:t>24</a:t>
            </a:r>
            <a:r>
              <a:rPr lang="ko-KR" altLang="en-US" dirty="0" smtClean="0"/>
              <a:t>번 슬라이드 노출</a:t>
            </a:r>
            <a:r>
              <a:rPr lang="en-US" altLang="ko-KR" dirty="0" smtClean="0"/>
              <a:t> </a:t>
            </a:r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264" y="4609554"/>
            <a:ext cx="997200" cy="313585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8336813" y="5632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156930" y="10156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3739264" y="46941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37059" y="45875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812" y="5047940"/>
            <a:ext cx="997200" cy="313585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="" xmlns:a16="http://schemas.microsoft.com/office/drawing/2014/main" id="{5ED93236-ECF4-4283-844F-A3FE04B2758F}"/>
              </a:ext>
            </a:extLst>
          </p:cNvPr>
          <p:cNvSpPr txBox="1"/>
          <p:nvPr/>
        </p:nvSpPr>
        <p:spPr>
          <a:xfrm>
            <a:off x="483765" y="959879"/>
            <a:ext cx="834186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500" dirty="0"/>
              <a:t>생명 존중을 실천할 때 지녀야 할 마음가짐과 태도를 이야기해 봅시다</a:t>
            </a:r>
            <a:r>
              <a:rPr lang="en-US" altLang="ko-KR" sz="2500" dirty="0"/>
              <a:t>.</a:t>
            </a:r>
            <a:endParaRPr lang="ko-KR" altLang="en-US" sz="2500" dirty="0"/>
          </a:p>
        </p:txBody>
      </p:sp>
      <p:pic>
        <p:nvPicPr>
          <p:cNvPr id="49" name="그림 48">
            <a:extLst>
              <a:ext uri="{FF2B5EF4-FFF2-40B4-BE49-F238E27FC236}">
                <a16:creationId xmlns=""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65" y="1082021"/>
            <a:ext cx="108000" cy="108000"/>
          </a:xfrm>
          <a:prstGeom prst="rect">
            <a:avLst/>
          </a:prstGeom>
        </p:spPr>
      </p:pic>
      <p:sp>
        <p:nvSpPr>
          <p:cNvPr id="50" name="타원 49"/>
          <p:cNvSpPr/>
          <p:nvPr/>
        </p:nvSpPr>
        <p:spPr>
          <a:xfrm>
            <a:off x="363665" y="21893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640452" y="1922094"/>
            <a:ext cx="7764767" cy="2512686"/>
            <a:chOff x="651844" y="1661020"/>
            <a:chExt cx="8455089" cy="3172317"/>
          </a:xfrm>
        </p:grpSpPr>
        <p:pic>
          <p:nvPicPr>
            <p:cNvPr id="51" name="그림 5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52" name="직선 연결선 51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4" name="직선 연결선 53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5" name="직선 연결선 54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6" name="왼쪽 대괄호 55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왼쪽 대괄호 56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왼쪽 대괄호 57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자유형 58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직사각형 60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직사각형 61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3" name="그림 62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05219" y="2100636"/>
            <a:ext cx="840823" cy="760196"/>
          </a:xfrm>
          <a:prstGeom prst="rect">
            <a:avLst/>
          </a:prstGeom>
        </p:spPr>
      </p:pic>
      <p:sp>
        <p:nvSpPr>
          <p:cNvPr id="64" name="TextBox 63"/>
          <p:cNvSpPr txBox="1"/>
          <p:nvPr/>
        </p:nvSpPr>
        <p:spPr>
          <a:xfrm>
            <a:off x="811032" y="2138119"/>
            <a:ext cx="7398313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just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생명을 존중하고 나만 생각하지 않는 마음가짐과 태도가 필요합니다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en-US" altLang="ko-KR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3998464" y="4633352"/>
            <a:ext cx="1402415" cy="320042"/>
            <a:chOff x="4915693" y="4615244"/>
            <a:chExt cx="1402415" cy="320042"/>
          </a:xfrm>
        </p:grpSpPr>
        <p:grpSp>
          <p:nvGrpSpPr>
            <p:cNvPr id="66" name="그룹 65">
              <a:extLst>
                <a:ext uri="{FF2B5EF4-FFF2-40B4-BE49-F238E27FC236}">
                  <a16:creationId xmlns=""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68" name="그림 67">
                <a:extLst>
                  <a:ext uri="{FF2B5EF4-FFF2-40B4-BE49-F238E27FC236}">
                    <a16:creationId xmlns=""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69" name="그림 68">
                <a:extLst>
                  <a:ext uri="{FF2B5EF4-FFF2-40B4-BE49-F238E27FC236}">
                    <a16:creationId xmlns=""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67" name="그림 66">
              <a:extLst>
                <a:ext uri="{FF2B5EF4-FFF2-40B4-BE49-F238E27FC236}">
                  <a16:creationId xmlns=""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70" name="타원 69"/>
          <p:cNvSpPr/>
          <p:nvPr/>
        </p:nvSpPr>
        <p:spPr>
          <a:xfrm>
            <a:off x="8589447" y="17999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887828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 존중을 실천하는 데 필요한 방법 정리하기 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duk_03_07_0002_301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[301_</a:t>
            </a:r>
            <a:r>
              <a:rPr lang="ko-KR" altLang="en-US" dirty="0" smtClean="0"/>
              <a:t>핵심 정리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 smtClean="0"/>
              <a:t>텍스트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 </a:t>
            </a:r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정답 텍스트 노출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사라짐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정답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</a:t>
            </a:r>
            <a:r>
              <a:rPr lang="ko-KR" altLang="en-US" dirty="0" smtClean="0"/>
              <a:t>확인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정답 </a:t>
            </a:r>
            <a:r>
              <a:rPr lang="ko-KR" altLang="en-US" dirty="0"/>
              <a:t>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</a:t>
            </a:r>
            <a:r>
              <a:rPr lang="ko-KR" altLang="en-US" dirty="0" smtClean="0"/>
              <a:t>파란색 정답 </a:t>
            </a:r>
            <a:r>
              <a:rPr lang="ko-KR" altLang="en-US" dirty="0"/>
              <a:t>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</a:t>
            </a:r>
            <a:r>
              <a:rPr lang="ko-KR" altLang="en-US" dirty="0" smtClean="0"/>
              <a:t>파란색 정답 </a:t>
            </a:r>
            <a:r>
              <a:rPr lang="ko-KR" altLang="en-US" dirty="0"/>
              <a:t>텍스트 </a:t>
            </a:r>
            <a:r>
              <a:rPr lang="ko-KR" altLang="en-US" dirty="0" smtClean="0"/>
              <a:t>사라짐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정답 </a:t>
            </a:r>
            <a:r>
              <a:rPr lang="ko-KR" altLang="en-US" dirty="0"/>
              <a:t>확인 버튼으로 </a:t>
            </a:r>
            <a:r>
              <a:rPr lang="ko-KR" altLang="en-US" dirty="0" err="1" smtClean="0"/>
              <a:t>토글됨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 </a:t>
            </a:r>
            <a:r>
              <a:rPr lang="ko-KR" altLang="en-US" dirty="0"/>
              <a:t>클릭 시 </a:t>
            </a:r>
            <a:r>
              <a:rPr lang="en-US" altLang="ko-KR" dirty="0" smtClean="0"/>
              <a:t>22</a:t>
            </a:r>
            <a:r>
              <a:rPr lang="ko-KR" altLang="en-US" dirty="0" smtClean="0"/>
              <a:t>번 슬라이드로 </a:t>
            </a:r>
            <a:r>
              <a:rPr lang="ko-KR" altLang="en-US" dirty="0"/>
              <a:t>이동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-9053" y="227200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324839" y="1026153"/>
              <a:ext cx="2358338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생명 존중 방법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743088" y="2057521"/>
            <a:ext cx="7841726" cy="1490811"/>
            <a:chOff x="754582" y="2798711"/>
            <a:chExt cx="7841726" cy="1490811"/>
          </a:xfrm>
        </p:grpSpPr>
        <p:sp>
          <p:nvSpPr>
            <p:cNvPr id="22" name="모서리가 둥근 직사각형 30">
              <a:extLst>
                <a:ext uri="{FF2B5EF4-FFF2-40B4-BE49-F238E27FC236}">
                  <a16:creationId xmlns="" xmlns:a16="http://schemas.microsoft.com/office/drawing/2014/main" id="{E7EB37E2-63D6-47A6-BF66-BF63D5027304}"/>
                </a:ext>
              </a:extLst>
            </p:cNvPr>
            <p:cNvSpPr/>
            <p:nvPr/>
          </p:nvSpPr>
          <p:spPr>
            <a:xfrm>
              <a:off x="3407500" y="2802927"/>
              <a:ext cx="2538974" cy="1486595"/>
            </a:xfrm>
            <a:prstGeom prst="roundRect">
              <a:avLst>
                <a:gd name="adj" fmla="val 7018"/>
              </a:avLst>
            </a:prstGeom>
            <a:solidFill>
              <a:srgbClr val="F2F7C8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동식물에게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좋은 것을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해 줘야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+mn-ea"/>
                </a:rPr>
                <a:t>.</a:t>
              </a:r>
              <a:endParaRPr lang="ko-KR" altLang="en-US" sz="2500" spc="-150" dirty="0">
                <a:solidFill>
                  <a:srgbClr val="006EE6"/>
                </a:solidFill>
                <a:latin typeface="+mn-ea"/>
              </a:endParaRPr>
            </a:p>
          </p:txBody>
        </p:sp>
        <p:sp>
          <p:nvSpPr>
            <p:cNvPr id="24" name="모서리가 둥근 직사각형 30">
              <a:extLst>
                <a:ext uri="{FF2B5EF4-FFF2-40B4-BE49-F238E27FC236}">
                  <a16:creationId xmlns="" xmlns:a16="http://schemas.microsoft.com/office/drawing/2014/main" id="{E7EB37E2-63D6-47A6-BF66-BF63D5027304}"/>
                </a:ext>
              </a:extLst>
            </p:cNvPr>
            <p:cNvSpPr/>
            <p:nvPr/>
          </p:nvSpPr>
          <p:spPr>
            <a:xfrm>
              <a:off x="6057334" y="2798712"/>
              <a:ext cx="2538974" cy="1486595"/>
            </a:xfrm>
            <a:prstGeom prst="roundRect">
              <a:avLst>
                <a:gd name="adj" fmla="val 7018"/>
              </a:avLst>
            </a:prstGeom>
            <a:solidFill>
              <a:srgbClr val="E7F4F9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상대를 배려하고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존중하는 마음을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지녀야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+mn-ea"/>
                </a:rPr>
                <a:t>.</a:t>
              </a:r>
              <a:endParaRPr lang="ko-KR" altLang="en-US" sz="2500" spc="-150" dirty="0">
                <a:solidFill>
                  <a:srgbClr val="006EE6"/>
                </a:solidFill>
                <a:latin typeface="+mn-ea"/>
              </a:endParaRPr>
            </a:p>
          </p:txBody>
        </p:sp>
        <p:sp>
          <p:nvSpPr>
            <p:cNvPr id="25" name="모서리가 둥근 직사각형 30">
              <a:extLst>
                <a:ext uri="{FF2B5EF4-FFF2-40B4-BE49-F238E27FC236}">
                  <a16:creationId xmlns="" xmlns:a16="http://schemas.microsoft.com/office/drawing/2014/main" id="{E7EB37E2-63D6-47A6-BF66-BF63D5027304}"/>
                </a:ext>
              </a:extLst>
            </p:cNvPr>
            <p:cNvSpPr/>
            <p:nvPr/>
          </p:nvSpPr>
          <p:spPr>
            <a:xfrm>
              <a:off x="754582" y="2798711"/>
              <a:ext cx="2538974" cy="1486595"/>
            </a:xfrm>
            <a:prstGeom prst="roundRect">
              <a:avLst>
                <a:gd name="adj" fmla="val 7018"/>
              </a:avLst>
            </a:prstGeom>
            <a:solidFill>
              <a:srgbClr val="FFDBDF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그 사람이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원할 때</a:t>
              </a:r>
              <a:endParaRPr lang="en-US" altLang="ko-KR" sz="2500" spc="-150" dirty="0" smtClean="0">
                <a:solidFill>
                  <a:srgbClr val="006EE6"/>
                </a:solidFill>
                <a:latin typeface="+mn-ea"/>
              </a:endParaRPr>
            </a:p>
            <a:p>
              <a:pPr algn="ctr"/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도와줘야 합니다</a:t>
              </a:r>
              <a:r>
                <a:rPr lang="en-US" altLang="ko-KR" sz="2500" spc="-150" dirty="0" smtClean="0">
                  <a:solidFill>
                    <a:srgbClr val="006EE6"/>
                  </a:solidFill>
                  <a:latin typeface="+mn-ea"/>
                </a:rPr>
                <a:t>.</a:t>
              </a:r>
              <a:endParaRPr lang="ko-KR" altLang="en-US" sz="2500" spc="-150" dirty="0">
                <a:solidFill>
                  <a:srgbClr val="006EE6"/>
                </a:solidFill>
                <a:latin typeface="+mn-ea"/>
              </a:endParaRPr>
            </a:p>
          </p:txBody>
        </p:sp>
      </p:grpSp>
      <p:sp>
        <p:nvSpPr>
          <p:cNvPr id="27" name="타원 26"/>
          <p:cNvSpPr/>
          <p:nvPr/>
        </p:nvSpPr>
        <p:spPr>
          <a:xfrm>
            <a:off x="3011102" y="11412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86811" y="17171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1818445" y="2592639"/>
            <a:ext cx="388259" cy="33507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94955" y="2602609"/>
            <a:ext cx="388259" cy="335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7228630" y="2619584"/>
            <a:ext cx="388259" cy="33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72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4082608"/>
            <a:ext cx="2826000" cy="2775392"/>
          </a:xfrm>
        </p:spPr>
        <p:txBody>
          <a:bodyPr/>
          <a:lstStyle/>
          <a:p>
            <a:endParaRPr lang="ko-KR" altLang="en-US" sz="10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33886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101_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구성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>
                <a:solidFill>
                  <a:srgbClr val="FF6600"/>
                </a:solidFill>
              </a:rPr>
              <a:t>그림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 /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물음 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삽입</a:t>
            </a:r>
            <a:r>
              <a:rPr lang="en-US" altLang="ko-KR" dirty="0" smtClean="0"/>
              <a:t>: duk_03_07_0002_1.psd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/>
              <a:t>마우스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3-1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(4</a:t>
            </a:r>
            <a:r>
              <a:rPr lang="ko-KR" altLang="en-US" dirty="0" smtClean="0"/>
              <a:t>번 슬라이드로 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3-2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(5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3-3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(6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3-4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(7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6068553" y="988125"/>
            <a:ext cx="3185514" cy="209512"/>
          </a:xfrm>
        </p:spPr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그림 </a:t>
            </a:r>
            <a:r>
              <a:rPr lang="en-US" altLang="ko-KR" dirty="0">
                <a:solidFill>
                  <a:srgbClr val="FF6600"/>
                </a:solidFill>
              </a:rPr>
              <a:t>1 </a:t>
            </a:r>
            <a:r>
              <a:rPr lang="en-US" altLang="ko-KR" dirty="0"/>
              <a:t>/ </a:t>
            </a:r>
            <a:r>
              <a:rPr lang="ko-KR" altLang="en-US" dirty="0"/>
              <a:t>그림 </a:t>
            </a:r>
            <a:r>
              <a:rPr lang="en-US" altLang="ko-KR" dirty="0"/>
              <a:t>2 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30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duk_03_07_0002_1.psd 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29554" y="278490"/>
            <a:ext cx="7860949" cy="906905"/>
          </a:xfrm>
        </p:spPr>
        <p:txBody>
          <a:bodyPr/>
          <a:lstStyle/>
          <a:p>
            <a:r>
              <a:rPr lang="ko-KR" altLang="en-US" dirty="0"/>
              <a:t>그림에서 생명을 보호하며 존중하는 모습과 그렇지 않은 모습을 찾아보고</a:t>
            </a:r>
            <a:r>
              <a:rPr lang="en-US" altLang="ko-KR" dirty="0"/>
              <a:t>, </a:t>
            </a:r>
            <a:r>
              <a:rPr lang="ko-KR" altLang="en-US" dirty="0"/>
              <a:t>평소 나의 행동을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889261" y="8306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657" y="1282703"/>
            <a:ext cx="7780867" cy="3496732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" name="타원 18"/>
          <p:cNvSpPr/>
          <p:nvPr/>
        </p:nvSpPr>
        <p:spPr>
          <a:xfrm>
            <a:off x="543305" y="12420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266" y="1994607"/>
            <a:ext cx="386443" cy="3864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8" y="3823407"/>
            <a:ext cx="386443" cy="3864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8396" y="1417364"/>
            <a:ext cx="386443" cy="3864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018" y="3760615"/>
            <a:ext cx="386443" cy="386443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2864636" y="2066741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575946" y="1744281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2238006" y="3823407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7711524" y="4147058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01494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/>
              <a:t>1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삽화 </a:t>
            </a:r>
            <a:r>
              <a:rPr lang="ko-KR" altLang="en-US" dirty="0"/>
              <a:t>삽입</a:t>
            </a:r>
            <a:r>
              <a:rPr lang="en-US" altLang="ko-KR" dirty="0"/>
              <a:t>: duk_03_07_0002_1.psd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부분만 전체 삽화에서 분절하여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답안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 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 3</a:t>
            </a:r>
            <a:r>
              <a:rPr lang="ko-KR" altLang="en-US" dirty="0" smtClean="0"/>
              <a:t>번 슬라이드로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우측 바 및 화살표 클릭 시 다음 페이지로 이동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duk_03_07_0002_1.psd 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163" y="302171"/>
            <a:ext cx="9338731" cy="4591562"/>
            <a:chOff x="-59269" y="200427"/>
            <a:chExt cx="9431868" cy="4789583"/>
          </a:xfrm>
        </p:grpSpPr>
        <p:sp>
          <p:nvSpPr>
            <p:cNvPr id="2" name="직사각형 1"/>
            <p:cNvSpPr/>
            <p:nvPr/>
          </p:nvSpPr>
          <p:spPr>
            <a:xfrm>
              <a:off x="-59269" y="227199"/>
              <a:ext cx="9431868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  <p:grpSp>
          <p:nvGrpSpPr>
            <p:cNvPr id="17" name="그룹 16"/>
            <p:cNvGrpSpPr/>
            <p:nvPr/>
          </p:nvGrpSpPr>
          <p:grpSpPr>
            <a:xfrm>
              <a:off x="1622128" y="200427"/>
              <a:ext cx="6244978" cy="502864"/>
              <a:chOff x="1489462" y="786289"/>
              <a:chExt cx="3415901" cy="329021"/>
            </a:xfrm>
          </p:grpSpPr>
          <p:grpSp>
            <p:nvGrpSpPr>
              <p:cNvPr id="18" name="그룹 17"/>
              <p:cNvGrpSpPr/>
              <p:nvPr/>
            </p:nvGrpSpPr>
            <p:grpSpPr>
              <a:xfrm>
                <a:off x="1489462" y="786289"/>
                <a:ext cx="3415901" cy="329021"/>
                <a:chOff x="1458837" y="781638"/>
                <a:chExt cx="3415901" cy="329021"/>
              </a:xfrm>
            </p:grpSpPr>
            <p:pic>
              <p:nvPicPr>
                <p:cNvPr id="20" name="그림 19"/>
                <p:cNvPicPr>
                  <a:picLocks noChangeAspect="1"/>
                </p:cNvPicPr>
                <p:nvPr/>
              </p:nvPicPr>
              <p:blipFill>
                <a:blip r:embed="rId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458837" y="781638"/>
                  <a:ext cx="247650" cy="324196"/>
                </a:xfrm>
                <a:prstGeom prst="rect">
                  <a:avLst/>
                </a:prstGeom>
              </p:spPr>
            </p:pic>
            <p:pic>
              <p:nvPicPr>
                <p:cNvPr id="21" name="그림 20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27088" y="786463"/>
                  <a:ext cx="247650" cy="324196"/>
                </a:xfrm>
                <a:prstGeom prst="rect">
                  <a:avLst/>
                </a:prstGeom>
              </p:spPr>
            </p:pic>
          </p:grpSp>
          <p:sp>
            <p:nvSpPr>
              <p:cNvPr id="19" name="직사각형 18"/>
              <p:cNvSpPr/>
              <p:nvPr/>
            </p:nvSpPr>
            <p:spPr>
              <a:xfrm>
                <a:off x="1641073" y="787187"/>
                <a:ext cx="3016644" cy="324130"/>
              </a:xfrm>
              <a:prstGeom prst="rect">
                <a:avLst/>
              </a:prstGeom>
              <a:solidFill>
                <a:srgbClr val="FF66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ko-KR" altLang="en-US" sz="2200" spc="-15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생명을 존중하는 모습과 그렇지 않은 모습 구별</a:t>
                </a:r>
                <a:endParaRPr lang="ko-KR" altLang="en-US" sz="2200" spc="-15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996937" y="1259847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존중하는 모습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311074" y="2466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350476" y="11302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63090" y="11329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45845" y="4436196"/>
            <a:ext cx="2168801" cy="320753"/>
            <a:chOff x="476955" y="3619518"/>
            <a:chExt cx="2168801" cy="320753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=""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6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9" name="그림 48">
                  <a:extLst>
                    <a:ext uri="{FF2B5EF4-FFF2-40B4-BE49-F238E27FC236}">
                      <a16:creationId xmlns=""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=""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7132321" y="2455059"/>
            <a:ext cx="388259" cy="335073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188690" y="443619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004" y="1392136"/>
            <a:ext cx="4667250" cy="274320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859867"/>
            <a:ext cx="2826000" cy="19981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팝업창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 err="1"/>
              <a:t>팝업창</a:t>
            </a:r>
            <a:r>
              <a:rPr lang="ko-KR" altLang="en-US" dirty="0"/>
              <a:t> 타이틀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/>
              <a:t>삽화 삽입</a:t>
            </a:r>
            <a:r>
              <a:rPr lang="en-US" altLang="ko-KR" dirty="0"/>
              <a:t>: duk_03_07_0002_1.psd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   </a:t>
            </a:r>
            <a:r>
              <a:rPr lang="ko-KR" altLang="en-US" dirty="0" smtClean="0"/>
              <a:t>해당 </a:t>
            </a:r>
            <a:r>
              <a:rPr lang="ko-KR" altLang="en-US" dirty="0"/>
              <a:t>부분만 전체 삽화에서 분절하여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답안 박스 </a:t>
            </a:r>
            <a:r>
              <a:rPr lang="en-US" altLang="ko-KR" dirty="0"/>
              <a:t>+ ?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  <a:r>
              <a:rPr lang="ko-KR" altLang="en-US" dirty="0"/>
              <a:t> 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텍스트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?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 3</a:t>
            </a:r>
            <a:r>
              <a:rPr lang="ko-KR" altLang="en-US" dirty="0"/>
              <a:t>번 슬라이드로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우측 </a:t>
            </a:r>
            <a:r>
              <a:rPr lang="ko-KR" altLang="en-US" dirty="0"/>
              <a:t>바 및 화살표 클릭 시 다음 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좌측 바 및 화살표 클릭 시 이전 페이지로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6. Tip </a:t>
            </a:r>
            <a:r>
              <a:rPr lang="ko-KR" altLang="en-US" dirty="0" smtClean="0"/>
              <a:t>버튼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en-US" altLang="ko-KR" dirty="0"/>
              <a:t>Tip</a:t>
            </a:r>
            <a:r>
              <a:rPr lang="ko-KR" altLang="en-US" dirty="0" smtClean="0"/>
              <a:t> 버튼 클릭 시</a:t>
            </a:r>
            <a:r>
              <a:rPr lang="en-US" altLang="ko-KR" dirty="0" smtClean="0"/>
              <a:t>, 6-1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노출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X</a:t>
            </a:r>
            <a:r>
              <a:rPr lang="ko-KR" altLang="en-US" dirty="0" smtClean="0"/>
              <a:t>버튼 </a:t>
            </a:r>
            <a:r>
              <a:rPr lang="ko-KR" altLang="en-US" dirty="0" err="1" smtClean="0"/>
              <a:t>클릭시</a:t>
            </a:r>
            <a:r>
              <a:rPr lang="en-US" altLang="ko-KR" dirty="0" smtClean="0"/>
              <a:t>, Tip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사라짐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duk_03_07_0002_1.psd →  </a:t>
            </a:r>
            <a:r>
              <a:rPr lang="ko-KR" altLang="en-US" dirty="0" smtClean="0"/>
              <a:t>해당 삽화 모서리 </a:t>
            </a:r>
            <a:r>
              <a:rPr lang="ko-KR" altLang="en-US" dirty="0" err="1" smtClean="0"/>
              <a:t>라운딩</a:t>
            </a:r>
            <a:r>
              <a:rPr lang="en-US" altLang="ko-KR" dirty="0" smtClean="0"/>
              <a:t>,  </a:t>
            </a:r>
            <a:r>
              <a:rPr lang="ko-KR" altLang="en-US" dirty="0" smtClean="0"/>
              <a:t>전체 삽화 중 해당 부분만 이용 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25354" y="283970"/>
            <a:ext cx="9311067" cy="4695430"/>
            <a:chOff x="-16934" y="227196"/>
            <a:chExt cx="9370908" cy="4762814"/>
          </a:xfrm>
        </p:grpSpPr>
        <p:sp>
          <p:nvSpPr>
            <p:cNvPr id="2" name="직사각형 1"/>
            <p:cNvSpPr/>
            <p:nvPr/>
          </p:nvSpPr>
          <p:spPr>
            <a:xfrm>
              <a:off x="-16934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340636" y="1338078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존중하지 않은 모습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93393" y="28396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954804" y="12643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98711" y="13921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42034" y="43712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3725807" y="4371266"/>
            <a:ext cx="2178802" cy="323133"/>
            <a:chOff x="483312" y="4043793"/>
            <a:chExt cx="2178802" cy="323133"/>
          </a:xfrm>
        </p:grpSpPr>
        <p:grpSp>
          <p:nvGrpSpPr>
            <p:cNvPr id="56" name="그룹 55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58" name="그룹 57">
                <a:extLst>
                  <a:ext uri="{FF2B5EF4-FFF2-40B4-BE49-F238E27FC236}">
                    <a16:creationId xmlns=""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61" name="그룹 60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63" name="그림 62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64" name="그림 63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62" name="그림 61">
                  <a:extLst>
                    <a:ext uri="{FF2B5EF4-FFF2-40B4-BE49-F238E27FC236}">
                      <a16:creationId xmlns=""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9" name="그림 58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60" name="그림 59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57" name="그림 56">
              <a:extLst>
                <a:ext uri="{FF2B5EF4-FFF2-40B4-BE49-F238E27FC236}">
                  <a16:creationId xmlns=""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65" name="그림 6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33255" y="2608285"/>
            <a:ext cx="388259" cy="335073"/>
          </a:xfrm>
          <a:prstGeom prst="rect">
            <a:avLst/>
          </a:prstGeom>
        </p:spPr>
      </p:pic>
      <p:pic>
        <p:nvPicPr>
          <p:cNvPr id="66" name="그림 65">
            <a:extLst>
              <a:ext uri="{FF2B5EF4-FFF2-40B4-BE49-F238E27FC236}">
                <a16:creationId xmlns=""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3" y="707876"/>
            <a:ext cx="750030" cy="556474"/>
          </a:xfrm>
          <a:prstGeom prst="rect">
            <a:avLst/>
          </a:prstGeom>
        </p:spPr>
      </p:pic>
      <p:grpSp>
        <p:nvGrpSpPr>
          <p:cNvPr id="67" name="그룹 66"/>
          <p:cNvGrpSpPr/>
          <p:nvPr/>
        </p:nvGrpSpPr>
        <p:grpSpPr>
          <a:xfrm>
            <a:off x="5590601" y="5126799"/>
            <a:ext cx="4104324" cy="986134"/>
            <a:chOff x="6365476" y="2279387"/>
            <a:chExt cx="4104324" cy="986134"/>
          </a:xfrm>
        </p:grpSpPr>
        <p:grpSp>
          <p:nvGrpSpPr>
            <p:cNvPr id="68" name="그룹 67"/>
            <p:cNvGrpSpPr/>
            <p:nvPr/>
          </p:nvGrpSpPr>
          <p:grpSpPr>
            <a:xfrm>
              <a:off x="6365476" y="2279387"/>
              <a:ext cx="4104324" cy="986134"/>
              <a:chOff x="9101268" y="2823846"/>
              <a:chExt cx="3801747" cy="986134"/>
            </a:xfrm>
          </p:grpSpPr>
          <p:grpSp>
            <p:nvGrpSpPr>
              <p:cNvPr id="72" name="그룹 71"/>
              <p:cNvGrpSpPr/>
              <p:nvPr/>
            </p:nvGrpSpPr>
            <p:grpSpPr>
              <a:xfrm>
                <a:off x="9101268" y="2868398"/>
                <a:ext cx="3801746" cy="941582"/>
                <a:chOff x="4964908" y="6091378"/>
                <a:chExt cx="3801746" cy="941582"/>
              </a:xfrm>
            </p:grpSpPr>
            <p:pic>
              <p:nvPicPr>
                <p:cNvPr id="75" name="그림 7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76" name="TextBox 75"/>
                <p:cNvSpPr txBox="1"/>
                <p:nvPr/>
              </p:nvSpPr>
              <p:spPr>
                <a:xfrm>
                  <a:off x="4964908" y="6191113"/>
                  <a:ext cx="3801746" cy="841847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생명 존중이 사람이나 동물에게만 필요한 것이 아닌 식물의 생명도 존중이 필요합니다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74" name="TextBox 7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69" name="그룹 6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70" name="직선 연결선 6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7" name="타원 76"/>
          <p:cNvSpPr/>
          <p:nvPr/>
        </p:nvSpPr>
        <p:spPr>
          <a:xfrm>
            <a:off x="8022013" y="8565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8" name="타원 77"/>
          <p:cNvSpPr/>
          <p:nvPr/>
        </p:nvSpPr>
        <p:spPr>
          <a:xfrm>
            <a:off x="5235744" y="4979399"/>
            <a:ext cx="66886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7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93" y="1612754"/>
            <a:ext cx="3124200" cy="2381250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0" name="그림 7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86473"/>
            <a:ext cx="448285" cy="495488"/>
          </a:xfrm>
          <a:prstGeom prst="rect">
            <a:avLst/>
          </a:prstGeom>
        </p:spPr>
      </p:pic>
      <p:pic>
        <p:nvPicPr>
          <p:cNvPr id="81" name="그림 8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77761"/>
            <a:ext cx="448285" cy="495488"/>
          </a:xfrm>
          <a:prstGeom prst="rect">
            <a:avLst/>
          </a:prstGeom>
        </p:spPr>
      </p:pic>
      <p:sp>
        <p:nvSpPr>
          <p:cNvPr id="82" name="직사각형 81"/>
          <p:cNvSpPr/>
          <p:nvPr/>
        </p:nvSpPr>
        <p:spPr>
          <a:xfrm>
            <a:off x="1939232" y="271759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213567"/>
            <a:ext cx="2826000" cy="2644433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팝업창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 err="1"/>
              <a:t>팝업창</a:t>
            </a:r>
            <a:r>
              <a:rPr lang="ko-KR" altLang="en-US" dirty="0"/>
              <a:t> 타이틀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삽화 </a:t>
            </a:r>
            <a:r>
              <a:rPr lang="ko-KR" altLang="en-US" dirty="0"/>
              <a:t>삽입</a:t>
            </a:r>
            <a:r>
              <a:rPr lang="en-US" altLang="ko-KR" dirty="0"/>
              <a:t>: duk_03_07_0002_1.psd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/>
              <a:t>부분만 전체 삽화에서 분절하여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답안 박스 </a:t>
            </a:r>
            <a:r>
              <a:rPr lang="en-US" altLang="ko-KR" dirty="0"/>
              <a:t>+ ?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  <a:r>
              <a:rPr lang="ko-KR" altLang="en-US" dirty="0"/>
              <a:t> 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텍스트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?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 3</a:t>
            </a:r>
            <a:r>
              <a:rPr lang="ko-KR" altLang="en-US" dirty="0"/>
              <a:t>번 슬라이드로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5</a:t>
            </a:r>
            <a:r>
              <a:rPr lang="en-US" altLang="ko-KR" dirty="0"/>
              <a:t>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우측 바 및 화살표 클릭 시 다음 페이지로 이동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좌측 바 및 화살표 클릭 시 이전 페이지로 이동</a:t>
            </a: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duk_03_07_0002_1.psd 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16934" y="254826"/>
            <a:ext cx="9353974" cy="4663822"/>
            <a:chOff x="0" y="218732"/>
            <a:chExt cx="9353974" cy="4762811"/>
          </a:xfrm>
        </p:grpSpPr>
        <p:sp>
          <p:nvSpPr>
            <p:cNvPr id="2" name="직사각형 1"/>
            <p:cNvSpPr/>
            <p:nvPr/>
          </p:nvSpPr>
          <p:spPr>
            <a:xfrm>
              <a:off x="0" y="218732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340636" y="1338078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존중하지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않은 모습</a:t>
            </a:r>
          </a:p>
        </p:txBody>
      </p:sp>
      <p:sp>
        <p:nvSpPr>
          <p:cNvPr id="37" name="타원 36"/>
          <p:cNvSpPr/>
          <p:nvPr/>
        </p:nvSpPr>
        <p:spPr>
          <a:xfrm>
            <a:off x="1405593" y="29671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91075" y="12625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98711" y="13921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310838" y="46042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2" y="1239775"/>
            <a:ext cx="3105396" cy="3072094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45" name="그룹 44"/>
          <p:cNvGrpSpPr/>
          <p:nvPr/>
        </p:nvGrpSpPr>
        <p:grpSpPr>
          <a:xfrm flipH="1">
            <a:off x="3464218" y="4601082"/>
            <a:ext cx="2178802" cy="323133"/>
            <a:chOff x="483312" y="4043793"/>
            <a:chExt cx="2178802" cy="323133"/>
          </a:xfrm>
        </p:grpSpPr>
        <p:grpSp>
          <p:nvGrpSpPr>
            <p:cNvPr id="46" name="그룹 45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8" name="그룹 47">
                <a:extLst>
                  <a:ext uri="{FF2B5EF4-FFF2-40B4-BE49-F238E27FC236}">
                    <a16:creationId xmlns=""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그림 51">
                  <a:extLst>
                    <a:ext uri="{FF2B5EF4-FFF2-40B4-BE49-F238E27FC236}">
                      <a16:creationId xmlns=""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9" name="그림 48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0" name="그림 49">
                <a:extLst>
                  <a:ext uri="{FF2B5EF4-FFF2-40B4-BE49-F238E27FC236}">
                    <a16:creationId xmlns=""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6133255" y="2608285"/>
            <a:ext cx="388259" cy="335073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78006"/>
            <a:ext cx="448285" cy="495488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58" name="직사각형 57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18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9353974" y="4784098"/>
            <a:ext cx="2826000" cy="2073902"/>
          </a:xfrm>
        </p:spPr>
        <p:txBody>
          <a:bodyPr/>
          <a:lstStyle/>
          <a:p>
            <a:endParaRPr lang="ko-KR" altLang="en-US" sz="1000" dirty="0"/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/>
              <a:t>1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팝업창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r>
              <a:rPr lang="ko-KR" altLang="en-US" dirty="0" err="1"/>
              <a:t>팝업창</a:t>
            </a:r>
            <a:r>
              <a:rPr lang="ko-KR" altLang="en-US" dirty="0"/>
              <a:t> 타이틀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2.  </a:t>
            </a:r>
            <a:r>
              <a:rPr lang="ko-KR" altLang="en-US" dirty="0" smtClean="0"/>
              <a:t>삽화 </a:t>
            </a:r>
            <a:r>
              <a:rPr lang="ko-KR" altLang="en-US" dirty="0"/>
              <a:t>삽입</a:t>
            </a:r>
            <a:r>
              <a:rPr lang="en-US" altLang="ko-KR" dirty="0"/>
              <a:t>: duk_03_07_0002_1.psd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</a:t>
            </a:r>
            <a:r>
              <a:rPr lang="ko-KR" altLang="en-US" dirty="0"/>
              <a:t>부분만 전체 삽화에서 분절하여 삽입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모서리 </a:t>
            </a:r>
            <a:r>
              <a:rPr lang="ko-KR" altLang="en-US" dirty="0" err="1"/>
              <a:t>라운딩</a:t>
            </a:r>
            <a:r>
              <a:rPr lang="ko-KR" altLang="en-US" dirty="0"/>
              <a:t> 처리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회색 답안 박스 </a:t>
            </a:r>
            <a:r>
              <a:rPr lang="en-US" altLang="ko-KR" dirty="0"/>
              <a:t>+ ?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? </a:t>
            </a:r>
            <a:r>
              <a:rPr lang="ko-KR" altLang="en-US" dirty="0"/>
              <a:t> 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텍스트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파란색 텍스트 클릭 시</a:t>
            </a:r>
            <a:r>
              <a:rPr lang="en-US" altLang="ko-KR" dirty="0"/>
              <a:t>, </a:t>
            </a:r>
            <a:r>
              <a:rPr lang="ko-KR" altLang="en-US" dirty="0"/>
              <a:t>텍스트 사라짐 </a:t>
            </a:r>
            <a:r>
              <a:rPr lang="en-US" altLang="ko-KR" dirty="0"/>
              <a:t>+ ? </a:t>
            </a:r>
            <a:r>
              <a:rPr lang="ko-KR" altLang="en-US" dirty="0"/>
              <a:t>버튼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 err="1"/>
              <a:t>팝업창</a:t>
            </a:r>
            <a:r>
              <a:rPr lang="ko-KR" altLang="en-US" dirty="0"/>
              <a:t> </a:t>
            </a:r>
            <a:r>
              <a:rPr lang="en-US" altLang="ko-KR" dirty="0"/>
              <a:t>X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 3</a:t>
            </a:r>
            <a:r>
              <a:rPr lang="ko-KR" altLang="en-US" dirty="0"/>
              <a:t>번 슬라이드로 이동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좌측 </a:t>
            </a:r>
            <a:r>
              <a:rPr lang="ko-KR" altLang="en-US" dirty="0"/>
              <a:t>바 및 화살표 클릭 시 이전 페이지로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en-US" altLang="ko-KR" dirty="0" smtClean="0"/>
              <a:t>Tip</a:t>
            </a:r>
            <a:r>
              <a:rPr lang="ko-KR" altLang="en-US" dirty="0" smtClean="0"/>
              <a:t> </a:t>
            </a:r>
            <a:r>
              <a:rPr lang="ko-KR" altLang="en-US" dirty="0"/>
              <a:t>버튼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Tip </a:t>
            </a:r>
            <a:r>
              <a:rPr lang="ko-KR" altLang="en-US" dirty="0" smtClean="0"/>
              <a:t>버튼 </a:t>
            </a:r>
            <a:r>
              <a:rPr lang="ko-KR" altLang="en-US" dirty="0"/>
              <a:t>클릭 시</a:t>
            </a:r>
            <a:r>
              <a:rPr lang="en-US" altLang="ko-KR" dirty="0"/>
              <a:t>, 6-1 </a:t>
            </a:r>
            <a:r>
              <a:rPr lang="ko-KR" altLang="en-US" dirty="0" err="1"/>
              <a:t>팝업창</a:t>
            </a:r>
            <a:r>
              <a:rPr lang="ko-KR" altLang="en-US" dirty="0"/>
              <a:t> 노출 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 </a:t>
            </a:r>
            <a:r>
              <a:rPr lang="en-US" altLang="ko-KR" dirty="0" smtClean="0"/>
              <a:t>-  </a:t>
            </a:r>
            <a:r>
              <a:rPr lang="en-US" altLang="ko-KR" dirty="0"/>
              <a:t>X</a:t>
            </a:r>
            <a:r>
              <a:rPr lang="ko-KR" altLang="en-US" dirty="0"/>
              <a:t>버튼 </a:t>
            </a:r>
            <a:r>
              <a:rPr lang="ko-KR" altLang="en-US" dirty="0" err="1"/>
              <a:t>클릭시</a:t>
            </a:r>
            <a:r>
              <a:rPr lang="en-US" altLang="ko-KR" dirty="0"/>
              <a:t>, Tip </a:t>
            </a:r>
            <a:r>
              <a:rPr lang="ko-KR" altLang="en-US" dirty="0" err="1"/>
              <a:t>팝업창</a:t>
            </a:r>
            <a:r>
              <a:rPr lang="ko-KR" altLang="en-US" dirty="0"/>
              <a:t> 사라짐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/>
              <a:t>duk_03_07_0002_1.psd 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8467" y="254822"/>
            <a:ext cx="9353974" cy="4724577"/>
            <a:chOff x="0" y="227196"/>
            <a:chExt cx="9353974" cy="4762814"/>
          </a:xfrm>
        </p:grpSpPr>
        <p:sp>
          <p:nvSpPr>
            <p:cNvPr id="2" name="직사각형 1"/>
            <p:cNvSpPr/>
            <p:nvPr/>
          </p:nvSpPr>
          <p:spPr>
            <a:xfrm>
              <a:off x="0" y="227199"/>
              <a:ext cx="935397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526910" y="1338078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존중하지 </a:t>
            </a:r>
            <a:r>
              <a: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않은 모습</a:t>
            </a:r>
          </a:p>
        </p:txBody>
      </p:sp>
      <p:sp>
        <p:nvSpPr>
          <p:cNvPr id="37" name="타원 36"/>
          <p:cNvSpPr/>
          <p:nvPr/>
        </p:nvSpPr>
        <p:spPr>
          <a:xfrm>
            <a:off x="1405593" y="3114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95604" y="10788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98711" y="13921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3442034" y="437126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5" name="그룹 44"/>
          <p:cNvGrpSpPr/>
          <p:nvPr/>
        </p:nvGrpSpPr>
        <p:grpSpPr>
          <a:xfrm flipH="1">
            <a:off x="3725010" y="4463345"/>
            <a:ext cx="2168801" cy="320753"/>
            <a:chOff x="476955" y="3619518"/>
            <a:chExt cx="2168801" cy="320753"/>
          </a:xfrm>
        </p:grpSpPr>
        <p:grpSp>
          <p:nvGrpSpPr>
            <p:cNvPr id="46" name="그룹 45">
              <a:extLst>
                <a:ext uri="{FF2B5EF4-FFF2-40B4-BE49-F238E27FC236}">
                  <a16:creationId xmlns=""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9" name="그룹 48">
                <a:extLst>
                  <a:ext uri="{FF2B5EF4-FFF2-40B4-BE49-F238E27FC236}">
                    <a16:creationId xmlns=""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1" name="그룹 50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3" name="그림 52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4" name="그림 53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2" name="그림 51">
                  <a:extLst>
                    <a:ext uri="{FF2B5EF4-FFF2-40B4-BE49-F238E27FC236}">
                      <a16:creationId xmlns=""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0" name="그림 49">
                <a:extLst>
                  <a:ext uri="{FF2B5EF4-FFF2-40B4-BE49-F238E27FC236}">
                    <a16:creationId xmlns=""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7" name="그림 46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133255" y="2608285"/>
            <a:ext cx="388259" cy="335073"/>
          </a:xfrm>
          <a:prstGeom prst="rect">
            <a:avLst/>
          </a:prstGeom>
        </p:spPr>
      </p:pic>
      <p:pic>
        <p:nvPicPr>
          <p:cNvPr id="56" name="그림 55">
            <a:extLst>
              <a:ext uri="{FF2B5EF4-FFF2-40B4-BE49-F238E27FC236}">
                <a16:creationId xmlns=""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213" y="707876"/>
            <a:ext cx="750030" cy="556474"/>
          </a:xfrm>
          <a:prstGeom prst="rect">
            <a:avLst/>
          </a:prstGeom>
        </p:spPr>
      </p:pic>
      <p:grpSp>
        <p:nvGrpSpPr>
          <p:cNvPr id="57" name="그룹 56"/>
          <p:cNvGrpSpPr/>
          <p:nvPr/>
        </p:nvGrpSpPr>
        <p:grpSpPr>
          <a:xfrm>
            <a:off x="5380312" y="5007386"/>
            <a:ext cx="4104324" cy="1486547"/>
            <a:chOff x="6365476" y="2279387"/>
            <a:chExt cx="4104324" cy="1486547"/>
          </a:xfrm>
        </p:grpSpPr>
        <p:grpSp>
          <p:nvGrpSpPr>
            <p:cNvPr id="58" name="그룹 57"/>
            <p:cNvGrpSpPr/>
            <p:nvPr/>
          </p:nvGrpSpPr>
          <p:grpSpPr>
            <a:xfrm>
              <a:off x="6365476" y="2279387"/>
              <a:ext cx="4104324" cy="1486547"/>
              <a:chOff x="9101268" y="2823846"/>
              <a:chExt cx="3801747" cy="1486547"/>
            </a:xfrm>
          </p:grpSpPr>
          <p:grpSp>
            <p:nvGrpSpPr>
              <p:cNvPr id="62" name="그룹 61"/>
              <p:cNvGrpSpPr/>
              <p:nvPr/>
            </p:nvGrpSpPr>
            <p:grpSpPr>
              <a:xfrm>
                <a:off x="9101268" y="2868398"/>
                <a:ext cx="3801746" cy="1441995"/>
                <a:chOff x="4964908" y="6091378"/>
                <a:chExt cx="3801746" cy="1441995"/>
              </a:xfrm>
            </p:grpSpPr>
            <p:pic>
              <p:nvPicPr>
                <p:cNvPr id="65" name="그림 64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4964908" y="6191113"/>
                  <a:ext cx="3801746" cy="134226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  <a:p>
                  <a:pPr algn="just">
                    <a:defRPr/>
                  </a:pP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연못의 물고기에게 밥을 너무 많이 주거나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, </a:t>
                  </a:r>
                  <a:r>
                    <a:rPr lang="ko-KR" altLang="en-US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식물에게 자주 물을 주는 것은 동식물마다 다른 특성을 생각하지 못한 사람 중심의 지나친 돌봄 행위입니다</a:t>
                  </a:r>
                  <a:r>
                    <a:rPr lang="en-US" altLang="ko-KR" sz="1600" dirty="0" smtClean="0">
                      <a:latin typeface="Noto Sans KR Medium" panose="020B0200000000000000" pitchFamily="50" charset="-127"/>
                      <a:ea typeface="Noto Sans KR Medium" panose="020B0200000000000000" pitchFamily="50" charset="-127"/>
                    </a:rPr>
                    <a:t>.</a:t>
                  </a:r>
                </a:p>
              </p:txBody>
            </p:sp>
          </p:grpSp>
          <p:sp>
            <p:nvSpPr>
              <p:cNvPr id="63" name="TextBox 62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60" name="직선 연결선 59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7" name="타원 66"/>
          <p:cNvSpPr/>
          <p:nvPr/>
        </p:nvSpPr>
        <p:spPr>
          <a:xfrm>
            <a:off x="8022013" y="8565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4744980" y="4979399"/>
            <a:ext cx="66886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6-1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69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437" y="1372831"/>
            <a:ext cx="3216735" cy="2657302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0" name="그림 6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78006"/>
            <a:ext cx="448285" cy="495488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6983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67" y="1494652"/>
            <a:ext cx="7772400" cy="3305948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텍스트 개체 틀 7"/>
          <p:cNvSpPr>
            <a:spLocks noGrp="1"/>
          </p:cNvSpPr>
          <p:nvPr>
            <p:ph type="body" sz="quarter" idx="11"/>
          </p:nvPr>
        </p:nvSpPr>
        <p:spPr>
          <a:xfrm>
            <a:off x="9353974" y="4082608"/>
            <a:ext cx="2826000" cy="2775392"/>
          </a:xfrm>
        </p:spPr>
        <p:txBody>
          <a:bodyPr/>
          <a:lstStyle/>
          <a:p>
            <a:endParaRPr lang="ko-KR" altLang="en-US" sz="1000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0"/>
          </p:nvPr>
        </p:nvSpPr>
        <p:spPr>
          <a:xfrm>
            <a:off x="9353974" y="434803"/>
            <a:ext cx="2838026" cy="3388604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en-US" altLang="ko-KR" dirty="0" smtClean="0"/>
              <a:t>101_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2</a:t>
            </a:r>
            <a:r>
              <a:rPr lang="ko-KR" altLang="en-US" dirty="0" smtClean="0"/>
              <a:t>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smtClean="0"/>
              <a:t>탭 구성</a:t>
            </a:r>
            <a:r>
              <a:rPr lang="en-US" altLang="ko-KR" dirty="0" smtClean="0"/>
              <a:t>: 3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 </a:t>
            </a:r>
            <a:r>
              <a:rPr lang="ko-KR" altLang="en-US" dirty="0" smtClean="0"/>
              <a:t>그림 </a:t>
            </a:r>
            <a:r>
              <a:rPr lang="en-US" altLang="ko-KR" dirty="0" smtClean="0"/>
              <a:t>1 / </a:t>
            </a:r>
            <a:r>
              <a:rPr lang="ko-KR" altLang="en-US" dirty="0" smtClean="0">
                <a:solidFill>
                  <a:srgbClr val="FF6600"/>
                </a:solidFill>
              </a:rPr>
              <a:t>그림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 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삽화 삽입</a:t>
            </a:r>
            <a:r>
              <a:rPr lang="en-US" altLang="ko-KR" dirty="0" smtClean="0"/>
              <a:t>: </a:t>
            </a:r>
            <a:r>
              <a:rPr lang="ko-KR" altLang="en-US" dirty="0" smtClean="0"/>
              <a:t> </a:t>
            </a:r>
            <a:r>
              <a:rPr lang="en-US" altLang="ko-KR" dirty="0" smtClean="0"/>
              <a:t>duk_03_07_0002_2.psd (</a:t>
            </a:r>
            <a:r>
              <a:rPr lang="ko-KR" altLang="en-US" dirty="0" smtClean="0"/>
              <a:t>삽화 제작 중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  </a:t>
            </a:r>
            <a:r>
              <a:rPr lang="ko-KR" altLang="en-US" dirty="0"/>
              <a:t>마우스 버튼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3-1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en-US" altLang="ko-KR" dirty="0" smtClean="0"/>
              <a:t> 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(9</a:t>
            </a:r>
            <a:r>
              <a:rPr lang="ko-KR" altLang="en-US" dirty="0" smtClean="0"/>
              <a:t>번 슬라이드로 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3-2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(10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3-3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(11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3-4 </a:t>
            </a:r>
            <a:r>
              <a:rPr lang="ko-KR" altLang="en-US" dirty="0"/>
              <a:t>클릭 시</a:t>
            </a:r>
            <a:r>
              <a:rPr lang="en-US" altLang="ko-KR" dirty="0"/>
              <a:t>, </a:t>
            </a:r>
            <a:r>
              <a:rPr lang="ko-KR" altLang="en-US" dirty="0" err="1"/>
              <a:t>팝업창</a:t>
            </a:r>
            <a:r>
              <a:rPr lang="en-US" altLang="ko-KR" dirty="0" smtClean="0"/>
              <a:t>(12</a:t>
            </a:r>
            <a:r>
              <a:rPr lang="ko-KR" altLang="en-US" dirty="0" smtClean="0"/>
              <a:t>번 슬라이드로</a:t>
            </a:r>
            <a:r>
              <a:rPr lang="en-US" altLang="ko-KR" dirty="0" smtClean="0"/>
              <a:t> </a:t>
            </a:r>
            <a:r>
              <a:rPr lang="ko-KR" altLang="en-US" dirty="0" smtClean="0"/>
              <a:t>이동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3"/>
          </p:nvPr>
        </p:nvSpPr>
        <p:spPr>
          <a:xfrm>
            <a:off x="6068553" y="988125"/>
            <a:ext cx="3185514" cy="209512"/>
          </a:xfrm>
        </p:spPr>
        <p:txBody>
          <a:bodyPr/>
          <a:lstStyle/>
          <a:p>
            <a:r>
              <a:rPr lang="ko-KR" altLang="en-US" dirty="0" smtClean="0"/>
              <a:t>그림 </a:t>
            </a:r>
            <a:r>
              <a:rPr lang="en-US" altLang="ko-KR" dirty="0" smtClean="0"/>
              <a:t>1 </a:t>
            </a:r>
            <a:r>
              <a:rPr lang="en-US" altLang="ko-KR" dirty="0"/>
              <a:t>/ </a:t>
            </a:r>
            <a:r>
              <a:rPr lang="ko-KR" altLang="en-US" dirty="0" smtClean="0">
                <a:solidFill>
                  <a:srgbClr val="FF6600"/>
                </a:solidFill>
              </a:rPr>
              <a:t>그림 </a:t>
            </a:r>
            <a:r>
              <a:rPr lang="en-US" altLang="ko-KR" dirty="0" smtClean="0">
                <a:solidFill>
                  <a:srgbClr val="FF6600"/>
                </a:solidFill>
              </a:rPr>
              <a:t>2</a:t>
            </a:r>
            <a:r>
              <a:rPr lang="en-US" altLang="ko-KR" dirty="0" smtClean="0"/>
              <a:t> / 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30" name="텍스트 개체 틀 12"/>
          <p:cNvSpPr>
            <a:spLocks noGrp="1"/>
          </p:cNvSpPr>
          <p:nvPr>
            <p:ph type="body" sz="quarter" idx="21"/>
          </p:nvPr>
        </p:nvSpPr>
        <p:spPr>
          <a:xfrm>
            <a:off x="131745" y="5279304"/>
            <a:ext cx="9118182" cy="234000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duk_03_07_0002_2.psd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2"/>
          </p:nvPr>
        </p:nvSpPr>
        <p:spPr>
          <a:xfrm>
            <a:off x="1029554" y="278490"/>
            <a:ext cx="7915270" cy="906905"/>
          </a:xfrm>
        </p:spPr>
        <p:txBody>
          <a:bodyPr/>
          <a:lstStyle/>
          <a:p>
            <a:r>
              <a:rPr lang="ko-KR" altLang="en-US" dirty="0"/>
              <a:t>그림에서 생명을 보호하며 존중하는 모습과 그렇지 않은 모습을 찾아보고</a:t>
            </a:r>
            <a:r>
              <a:rPr lang="en-US" altLang="ko-KR" dirty="0"/>
              <a:t>, </a:t>
            </a:r>
            <a:r>
              <a:rPr lang="ko-KR" altLang="en-US" dirty="0"/>
              <a:t>평소 나의 행동을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7" name="타원 16"/>
          <p:cNvSpPr/>
          <p:nvPr/>
        </p:nvSpPr>
        <p:spPr>
          <a:xfrm>
            <a:off x="7889261" y="8306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802505" y="15226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3931" y="2556753"/>
            <a:ext cx="386443" cy="386443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8563" y="2938095"/>
            <a:ext cx="386443" cy="38644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715" y="2549295"/>
            <a:ext cx="386443" cy="386443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754" y="4109826"/>
            <a:ext cx="386443" cy="386443"/>
          </a:xfrm>
          <a:prstGeom prst="rect">
            <a:avLst/>
          </a:prstGeom>
        </p:spPr>
      </p:pic>
      <p:sp>
        <p:nvSpPr>
          <p:cNvPr id="24" name="타원 23"/>
          <p:cNvSpPr/>
          <p:nvPr/>
        </p:nvSpPr>
        <p:spPr>
          <a:xfrm>
            <a:off x="3457303" y="2549295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5" name="타원 24"/>
          <p:cNvSpPr/>
          <p:nvPr/>
        </p:nvSpPr>
        <p:spPr>
          <a:xfrm>
            <a:off x="7153621" y="2938095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6" name="타원 25"/>
          <p:cNvSpPr/>
          <p:nvPr/>
        </p:nvSpPr>
        <p:spPr>
          <a:xfrm>
            <a:off x="1758211" y="3378102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6222288" y="4226994"/>
            <a:ext cx="62663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3-4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4126557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 smtClean="0"/>
              <a:t>- </a:t>
            </a:r>
            <a:r>
              <a:rPr lang="ko-KR" altLang="en-US" sz="1000" dirty="0" smtClean="0"/>
              <a:t>삽화 </a:t>
            </a:r>
            <a:r>
              <a:rPr lang="ko-KR" altLang="en-US" sz="1000" dirty="0"/>
              <a:t>발주</a:t>
            </a:r>
          </a:p>
          <a:p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존중하는 모습과 그렇지 않은 모습 찾기</a:t>
            </a:r>
          </a:p>
          <a:p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>
              <a:lnSpc>
                <a:spcPct val="100000"/>
              </a:lnSpc>
              <a:spcBef>
                <a:spcPts val="0"/>
              </a:spcBef>
              <a:defRPr/>
            </a:pPr>
            <a:r>
              <a:rPr lang="en-US" altLang="ko-KR" dirty="0"/>
              <a:t>duk_03_07_0002_101</a:t>
            </a:r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그림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팝업창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err="1" smtClean="0"/>
              <a:t>팝업창</a:t>
            </a:r>
            <a:r>
              <a:rPr lang="ko-KR" altLang="en-US" dirty="0" smtClean="0"/>
              <a:t> 타이틀</a:t>
            </a:r>
            <a:endParaRPr lang="en-US" altLang="ko-KR" dirty="0" smtClean="0"/>
          </a:p>
          <a:p>
            <a:r>
              <a:rPr lang="ko-KR" altLang="en-US" dirty="0"/>
              <a:t>삽화 삽입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duk_03_07_0002_2.psd (</a:t>
            </a:r>
            <a:r>
              <a:rPr lang="ko-KR" altLang="en-US" dirty="0"/>
              <a:t>삽화 제작 중</a:t>
            </a:r>
            <a:r>
              <a:rPr lang="en-US" altLang="ko-KR" dirty="0"/>
              <a:t>)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해당 부분만 전체 삽화에서 분절하여 삽입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모서리 </a:t>
            </a:r>
            <a:r>
              <a:rPr lang="ko-KR" altLang="en-US" dirty="0" err="1" smtClean="0"/>
              <a:t>라운딩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회색 답안 박스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? </a:t>
            </a:r>
            <a:r>
              <a:rPr lang="ko-KR" altLang="en-US" dirty="0" smtClean="0"/>
              <a:t> 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파란색 텍스트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파란색 텍스트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텍스트 사라짐 </a:t>
            </a:r>
            <a:r>
              <a:rPr lang="en-US" altLang="ko-KR" dirty="0" smtClean="0"/>
              <a:t>+ ? </a:t>
            </a:r>
            <a:r>
              <a:rPr lang="ko-KR" altLang="en-US" dirty="0" smtClean="0"/>
              <a:t>버튼 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팝업창</a:t>
            </a:r>
            <a:r>
              <a:rPr lang="ko-KR" altLang="en-US" dirty="0" smtClean="0"/>
              <a:t> </a:t>
            </a:r>
            <a:r>
              <a:rPr lang="en-US" altLang="ko-KR" dirty="0" smtClean="0"/>
              <a:t>X </a:t>
            </a:r>
            <a:r>
              <a:rPr lang="ko-KR" altLang="en-US" dirty="0" smtClean="0"/>
              <a:t>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버튼 클릭 시</a:t>
            </a:r>
            <a:r>
              <a:rPr lang="en-US" altLang="ko-KR" dirty="0" smtClean="0"/>
              <a:t>,  8</a:t>
            </a:r>
            <a:r>
              <a:rPr lang="ko-KR" altLang="en-US" dirty="0" smtClean="0"/>
              <a:t>번 슬라이드로 이동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 </a:t>
            </a:r>
            <a:r>
              <a:rPr lang="ko-KR" altLang="en-US" dirty="0" smtClean="0"/>
              <a:t>우측 바 및 화살표 클릭 시 다음 페이지로 이동</a:t>
            </a:r>
            <a:endParaRPr lang="en-US" altLang="ko-KR" dirty="0" smtClean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duk_03_07_0002_2.psd </a:t>
            </a:r>
            <a:r>
              <a:rPr lang="en-US" altLang="ko-KR" dirty="0"/>
              <a:t>→  </a:t>
            </a:r>
            <a:r>
              <a:rPr lang="ko-KR" altLang="en-US" dirty="0"/>
              <a:t>해당 삽화 모서리 </a:t>
            </a:r>
            <a:r>
              <a:rPr lang="ko-KR" altLang="en-US" dirty="0" err="1"/>
              <a:t>라운딩</a:t>
            </a:r>
            <a:r>
              <a:rPr lang="en-US" altLang="ko-KR" dirty="0"/>
              <a:t>,  </a:t>
            </a:r>
            <a:r>
              <a:rPr lang="ko-KR" altLang="en-US" dirty="0"/>
              <a:t>전체 삽화 중 해당 부분만 이용 </a:t>
            </a:r>
          </a:p>
          <a:p>
            <a:endParaRPr lang="ko-KR" altLang="en-US" dirty="0"/>
          </a:p>
        </p:txBody>
      </p:sp>
      <p:grpSp>
        <p:nvGrpSpPr>
          <p:cNvPr id="4" name="그룹 3"/>
          <p:cNvGrpSpPr/>
          <p:nvPr/>
        </p:nvGrpSpPr>
        <p:grpSpPr>
          <a:xfrm>
            <a:off x="-25632" y="252133"/>
            <a:ext cx="9364364" cy="4573867"/>
            <a:chOff x="-34108" y="227196"/>
            <a:chExt cx="9430714" cy="4762814"/>
          </a:xfrm>
        </p:grpSpPr>
        <p:sp>
          <p:nvSpPr>
            <p:cNvPr id="2" name="직사각형 1"/>
            <p:cNvSpPr/>
            <p:nvPr/>
          </p:nvSpPr>
          <p:spPr>
            <a:xfrm>
              <a:off x="-34108" y="227199"/>
              <a:ext cx="9430714" cy="476281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27196"/>
              <a:ext cx="476281" cy="476090"/>
            </a:xfrm>
            <a:prstGeom prst="rect">
              <a:avLst/>
            </a:prstGeom>
          </p:spPr>
        </p:pic>
      </p:grpSp>
      <p:sp>
        <p:nvSpPr>
          <p:cNvPr id="35" name="사각형: 둥근 모서리 9">
            <a:extLst>
              <a:ext uri="{FF2B5EF4-FFF2-40B4-BE49-F238E27FC236}">
                <a16:creationId xmlns=""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4844531" y="1259847"/>
            <a:ext cx="4136245" cy="2875489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생명을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존중하는 모습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290921" y="27800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544287" y="84829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5063090" y="113293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8656228" y="3762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545845" y="4436196"/>
            <a:ext cx="2168801" cy="320753"/>
            <a:chOff x="476955" y="3619518"/>
            <a:chExt cx="2168801" cy="320753"/>
          </a:xfrm>
        </p:grpSpPr>
        <p:grpSp>
          <p:nvGrpSpPr>
            <p:cNvPr id="43" name="그룹 42">
              <a:extLst>
                <a:ext uri="{FF2B5EF4-FFF2-40B4-BE49-F238E27FC236}">
                  <a16:creationId xmlns=""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=""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8" name="그룹 47">
                  <a:extLst>
                    <a:ext uri="{FF2B5EF4-FFF2-40B4-BE49-F238E27FC236}">
                      <a16:creationId xmlns=""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0" name="그림 49">
                    <a:extLst>
                      <a:ext uri="{FF2B5EF4-FFF2-40B4-BE49-F238E27FC236}">
                        <a16:creationId xmlns=""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1" name="그림 50">
                    <a:extLst>
                      <a:ext uri="{FF2B5EF4-FFF2-40B4-BE49-F238E27FC236}">
                        <a16:creationId xmlns=""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9" name="그림 48">
                  <a:extLst>
                    <a:ext uri="{FF2B5EF4-FFF2-40B4-BE49-F238E27FC236}">
                      <a16:creationId xmlns=""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=""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4" name="그림 43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5" name="그림 44">
              <a:extLst>
                <a:ext uri="{FF2B5EF4-FFF2-40B4-BE49-F238E27FC236}">
                  <a16:creationId xmlns=""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2" name="그림 51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6772245" y="2515205"/>
            <a:ext cx="388259" cy="335073"/>
          </a:xfrm>
          <a:prstGeom prst="rect">
            <a:avLst/>
          </a:prstGeom>
        </p:spPr>
      </p:pic>
      <p:sp>
        <p:nvSpPr>
          <p:cNvPr id="53" name="타원 52"/>
          <p:cNvSpPr/>
          <p:nvPr/>
        </p:nvSpPr>
        <p:spPr>
          <a:xfrm>
            <a:off x="3188690" y="443572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66" y="848295"/>
            <a:ext cx="3857273" cy="3374239"/>
          </a:xfrm>
          <a:prstGeom prst="round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4" name="그림 5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793" y="261072"/>
            <a:ext cx="448285" cy="495488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9819" y="269294"/>
            <a:ext cx="448285" cy="495488"/>
          </a:xfrm>
          <a:prstGeom prst="rect">
            <a:avLst/>
          </a:prstGeom>
        </p:spPr>
      </p:pic>
      <p:sp>
        <p:nvSpPr>
          <p:cNvPr id="56" name="직사각형 55"/>
          <p:cNvSpPr/>
          <p:nvPr/>
        </p:nvSpPr>
        <p:spPr>
          <a:xfrm>
            <a:off x="1939232" y="263292"/>
            <a:ext cx="5460594" cy="495388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2200" spc="-15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존중하는 모습과 그렇지 않은 모습 구별</a:t>
            </a:r>
            <a:endParaRPr lang="ko-KR" altLang="en-US" sz="2200" spc="-15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07982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1548</TotalTime>
  <Words>3245</Words>
  <Application>Microsoft Office PowerPoint</Application>
  <PresentationFormat>사용자 지정</PresentationFormat>
  <Paragraphs>626</Paragraphs>
  <Slides>24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2</vt:i4>
      </vt:variant>
      <vt:variant>
        <vt:lpstr>슬라이드 제목</vt:lpstr>
      </vt:variant>
      <vt:variant>
        <vt:i4>24</vt:i4>
      </vt:variant>
    </vt:vector>
  </HeadingPairs>
  <TitlesOfParts>
    <vt:vector size="26" baseType="lpstr"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DB400SDA</cp:lastModifiedBy>
  <cp:revision>204</cp:revision>
  <dcterms:created xsi:type="dcterms:W3CDTF">2024-10-14T06:06:43Z</dcterms:created>
  <dcterms:modified xsi:type="dcterms:W3CDTF">2025-06-18T01:36:22Z</dcterms:modified>
</cp:coreProperties>
</file>