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sldIdLst>
    <p:sldId id="256" r:id="rId3"/>
    <p:sldId id="257" r:id="rId4"/>
    <p:sldId id="267" r:id="rId5"/>
    <p:sldId id="266" r:id="rId6"/>
    <p:sldId id="258" r:id="rId7"/>
    <p:sldId id="262" r:id="rId8"/>
    <p:sldId id="271" r:id="rId9"/>
    <p:sldId id="269" r:id="rId10"/>
    <p:sldId id="270" r:id="rId11"/>
    <p:sldId id="268" r:id="rId12"/>
    <p:sldId id="274" r:id="rId13"/>
    <p:sldId id="275" r:id="rId14"/>
    <p:sldId id="276" r:id="rId15"/>
    <p:sldId id="260" r:id="rId16"/>
    <p:sldId id="279" r:id="rId17"/>
    <p:sldId id="278" r:id="rId18"/>
    <p:sldId id="281" r:id="rId19"/>
    <p:sldId id="28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93854DD-5A32-4EAC-A2EF-6A365720F715}">
          <p14:sldIdLst>
            <p14:sldId id="256"/>
            <p14:sldId id="257"/>
          </p14:sldIdLst>
        </p14:section>
        <p14:section name="실천 똑똑_101_‘생명 존중 전시회‘ 계획하기" id="{8798F098-D107-45F4-BB25-5D2F695440F6}">
          <p14:sldIdLst>
            <p14:sldId id="267"/>
            <p14:sldId id="266"/>
          </p14:sldIdLst>
        </p14:section>
        <p14:section name="실천 똑똑_102_이번 시간 안내" id="{86175ADF-022E-4C4E-8B7F-768D986BAC80}">
          <p14:sldIdLst>
            <p14:sldId id="258"/>
          </p14:sldIdLst>
        </p14:section>
        <p14:section name="실천 쑥쑥_201_생명 존중 전시회의 구체적인 활동을 계획하여 모둠 친구들과 논의 후 전시회 준비하기" id="{BF7B21CE-DEF1-4ABA-B255-7886BDAEE1C1}">
          <p14:sldIdLst>
            <p14:sldId id="262"/>
            <p14:sldId id="271"/>
            <p14:sldId id="269"/>
            <p14:sldId id="270"/>
          </p14:sldIdLst>
        </p14:section>
        <p14:section name="실천 쑥쑥_202_생명 존중 전시회 계획 점검하기" id="{E82A7702-42A9-4644-A353-9288BDF5F7F2}">
          <p14:sldIdLst>
            <p14:sldId id="268"/>
            <p14:sldId id="274"/>
            <p14:sldId id="275"/>
            <p14:sldId id="276"/>
            <p14:sldId id="260"/>
            <p14:sldId id="279"/>
          </p14:sldIdLst>
        </p14:section>
        <p14:section name="실천 탄탄_301_생명 존중 전시회 열기" id="{FE98F96F-60F8-411B-827E-310DF200C376}">
          <p14:sldIdLst>
            <p14:sldId id="278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F2"/>
    <a:srgbClr val="FFA7E8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779588"/>
            <a:ext cx="12192000" cy="78412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02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999612" y="6564144"/>
            <a:ext cx="3192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*Typo: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NotoSans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/ </a:t>
            </a:r>
            <a:r>
              <a:rPr lang="ko-KR" altLang="en-US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여기어때잘난체</a:t>
            </a:r>
            <a:endParaRPr lang="ko-KR" altLang="en-US" sz="8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양쪽 모서리가 둥근 사각형 9"/>
          <p:cNvSpPr/>
          <p:nvPr userDrawn="1"/>
        </p:nvSpPr>
        <p:spPr>
          <a:xfrm rot="5400000">
            <a:off x="2445966" y="-962843"/>
            <a:ext cx="611560" cy="5503492"/>
          </a:xfrm>
          <a:prstGeom prst="round2SameRect">
            <a:avLst>
              <a:gd name="adj1" fmla="val 26012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1067131" y="1604464"/>
            <a:ext cx="393691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초등 </a:t>
            </a:r>
            <a:r>
              <a:rPr lang="ko-KR" altLang="en-US" sz="1700" dirty="0" err="1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차시학습</a:t>
            </a:r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ko-KR" altLang="en-US" sz="1700" dirty="0" smtClean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통합 </a:t>
            </a:r>
            <a:r>
              <a:rPr lang="en-US" altLang="ko-KR" sz="1700" dirty="0">
                <a:solidFill>
                  <a:schemeClr val="accent2">
                    <a:lumMod val="60000"/>
                    <a:lumOff val="40000"/>
                  </a:schemeClr>
                </a:solidFill>
                <a:latin typeface="여기어때 잘난체" pitchFamily="50" charset="-127"/>
                <a:ea typeface="여기어때 잘난체" pitchFamily="50" charset="-127"/>
              </a:rPr>
              <a:t>Storyboard</a:t>
            </a:r>
            <a:endParaRPr lang="ko-KR" altLang="en-US" sz="1700" dirty="0">
              <a:solidFill>
                <a:schemeClr val="accent2">
                  <a:lumMod val="60000"/>
                  <a:lumOff val="40000"/>
                </a:scheme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pic>
        <p:nvPicPr>
          <p:cNvPr id="12" name="Picture 2" descr="C:\Users\석혜린\Desktop\w\T셀파로고 복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7" y="1604237"/>
            <a:ext cx="864246" cy="36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728CCC-937C-4320-B487-1F9AD7F1EAE3}"/>
              </a:ext>
            </a:extLst>
          </p:cNvPr>
          <p:cNvSpPr/>
          <p:nvPr userDrawn="1"/>
        </p:nvSpPr>
        <p:spPr>
          <a:xfrm>
            <a:off x="1168679" y="28515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과</a:t>
            </a:r>
            <a:r>
              <a:rPr lang="ko-KR" altLang="en-US" sz="1800" spc="-3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  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목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A85DE9-2D48-4B60-B6E7-F4AD7B17F63B}"/>
              </a:ext>
            </a:extLst>
          </p:cNvPr>
          <p:cNvSpPr/>
          <p:nvPr userDrawn="1"/>
        </p:nvSpPr>
        <p:spPr>
          <a:xfrm>
            <a:off x="1168679" y="34072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파일명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4518630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작성자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197523-6CAD-48D2-8717-CC7821435AF4}"/>
              </a:ext>
            </a:extLst>
          </p:cNvPr>
          <p:cNvSpPr/>
          <p:nvPr userDrawn="1"/>
        </p:nvSpPr>
        <p:spPr>
          <a:xfrm>
            <a:off x="1168679" y="5074329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검토자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7C67BD-C7F9-4C84-9E7B-5B684A0B3F2D}"/>
              </a:ext>
            </a:extLst>
          </p:cNvPr>
          <p:cNvSpPr txBox="1"/>
          <p:nvPr userDrawn="1"/>
        </p:nvSpPr>
        <p:spPr>
          <a:xfrm>
            <a:off x="2401608" y="2844455"/>
            <a:ext cx="2795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도덕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C8A517-9362-4400-9E89-AD904D7C8C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01608" y="3371968"/>
            <a:ext cx="3275984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duk_0n_0n_000n</a:t>
            </a:r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401608" y="4485015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ko-KR" altLang="en-US" dirty="0" smtClean="0"/>
              <a:t>이영현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D7461-383E-41B2-9B67-416228C6E21C}"/>
              </a:ext>
            </a:extLst>
          </p:cNvPr>
          <p:cNvSpPr txBox="1"/>
          <p:nvPr userDrawn="1"/>
        </p:nvSpPr>
        <p:spPr>
          <a:xfrm>
            <a:off x="2401608" y="5067253"/>
            <a:ext cx="2795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이영현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39629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 err="1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수업명</a:t>
            </a:r>
            <a:r>
              <a:rPr lang="ko-KR" altLang="en-US" sz="1800" dirty="0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401608" y="3922174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##############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50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9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42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28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52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45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52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62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09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8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554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89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88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37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523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64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79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023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623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145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4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5771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902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소발문(탭보다 짧을 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+mn-ea"/>
                <a:ea typeface="+mn-ea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5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5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5091" y="282534"/>
            <a:ext cx="8612189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+mn-ea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+mn-ea"/>
                <a:ea typeface="+mn-ea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4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+mn-ea"/>
                <a:ea typeface="+mn-ea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6" name="순서도: 연결자 15"/>
          <p:cNvSpPr/>
          <p:nvPr userDrawn="1"/>
        </p:nvSpPr>
        <p:spPr>
          <a:xfrm>
            <a:off x="158379" y="442070"/>
            <a:ext cx="143463" cy="143858"/>
          </a:xfrm>
          <a:prstGeom prst="flowChartConnector">
            <a:avLst/>
          </a:prstGeom>
          <a:solidFill>
            <a:srgbClr val="82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60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0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번 시간 배울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0" y="237619"/>
            <a:ext cx="9372600" cy="4747619"/>
            <a:chOff x="0" y="237619"/>
            <a:chExt cx="9372600" cy="474761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7619"/>
              <a:ext cx="9372600" cy="4747619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3261946" y="888023"/>
              <a:ext cx="2804746" cy="29014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08784" y="848508"/>
              <a:ext cx="31550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이번 시간에는 무엇을 배울까요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?</a:t>
              </a:r>
              <a:endPara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3956538" y="2883877"/>
              <a:ext cx="501162" cy="131885"/>
            </a:xfrm>
            <a:prstGeom prst="roundRect">
              <a:avLst>
                <a:gd name="adj" fmla="val 50000"/>
              </a:avLst>
            </a:prstGeom>
            <a:solidFill>
              <a:srgbClr val="009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38954" y="2795853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도  덕</a:t>
              </a:r>
              <a:endParaRPr lang="ko-KR" altLang="en-US" sz="1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65431" y="2795853"/>
              <a:ext cx="1116623" cy="3781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80911" y="2740972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b="1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</p:grp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9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20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262743" y="1481128"/>
            <a:ext cx="7062651" cy="894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646" y="1441704"/>
            <a:ext cx="8145209" cy="1185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 sz="32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차시 목표를 입력해 주세요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0"/>
            <a:r>
              <a:rPr lang="ko-KR" altLang="en-US" dirty="0" smtClean="0"/>
              <a:t>두 줄까지 입력 가능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22" hasCustomPrompt="1"/>
          </p:nvPr>
        </p:nvSpPr>
        <p:spPr>
          <a:xfrm>
            <a:off x="4651498" y="2729223"/>
            <a:ext cx="1436688" cy="4625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</a:lstStyle>
          <a:p>
            <a:pPr lvl="0"/>
            <a:r>
              <a:rPr lang="en-US" altLang="ko-KR" dirty="0" smtClean="0"/>
              <a:t>NN~NN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98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9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6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4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0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83576110"/>
              </p:ext>
            </p:extLst>
          </p:nvPr>
        </p:nvGraphicFramePr>
        <p:xfrm>
          <a:off x="0" y="237600"/>
          <a:ext cx="12192000" cy="6601097"/>
        </p:xfrm>
        <a:graphic>
          <a:graphicData uri="http://schemas.openxmlformats.org/drawingml/2006/table">
            <a:tbl>
              <a:tblPr/>
              <a:tblGrid>
                <a:gridCol w="9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9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22963" algn="l"/>
                        </a:tabLst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D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1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8"/>
          <p:cNvSpPr txBox="1">
            <a:spLocks noChangeArrowheads="1"/>
          </p:cNvSpPr>
          <p:nvPr userDrawn="1"/>
        </p:nvSpPr>
        <p:spPr bwMode="auto">
          <a:xfrm>
            <a:off x="-1067" y="6662185"/>
            <a:ext cx="611187" cy="195814"/>
          </a:xfrm>
          <a:prstGeom prst="rect">
            <a:avLst/>
          </a:prstGeom>
          <a:noFill/>
          <a:ln>
            <a:noFill/>
          </a:ln>
        </p:spPr>
        <p:txBody>
          <a:bodyPr lIns="72000" tIns="36000" rIns="36000" bIns="3600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l" eaLnBrk="1" hangingPunct="1">
              <a:defRPr/>
            </a:pPr>
            <a:fld id="{6F825045-DBE2-4E92-A14B-AB94969E9944}" type="slidenum">
              <a:rPr lang="en-US" altLang="ko-KR" sz="8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pPr algn="l" eaLnBrk="1" hangingPunct="1">
                <a:defRPr/>
              </a:pPr>
              <a:t>‹#›</a:t>
            </a:fld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Group 5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3476791"/>
              </p:ext>
            </p:extLst>
          </p:nvPr>
        </p:nvGraphicFramePr>
        <p:xfrm>
          <a:off x="9363075" y="238225"/>
          <a:ext cx="2826000" cy="189064"/>
        </p:xfrm>
        <a:graphic>
          <a:graphicData uri="http://schemas.openxmlformats.org/drawingml/2006/table">
            <a:tbl>
              <a:tblPr/>
              <a:tblGrid>
                <a:gridCol w="2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Θ Description &amp; Function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29" marR="53929" marT="25167" marB="2516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0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62915189"/>
              </p:ext>
            </p:extLst>
          </p:nvPr>
        </p:nvGraphicFramePr>
        <p:xfrm>
          <a:off x="0" y="1"/>
          <a:ext cx="12192000" cy="237600"/>
        </p:xfrm>
        <a:graphic>
          <a:graphicData uri="http://schemas.openxmlformats.org/drawingml/2006/table">
            <a:tbl>
              <a:tblPr/>
              <a:tblGrid>
                <a:gridCol w="815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8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601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37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대발문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뷰어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File Name</a:t>
                      </a: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85">
            <a:extLst>
              <a:ext uri="{FF2B5EF4-FFF2-40B4-BE49-F238E27FC236}">
                <a16:creationId xmlns:a16="http://schemas.microsoft.com/office/drawing/2014/main" id="{26ACE607-44CA-4019-9B6D-8428E478B15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9956258"/>
              </p:ext>
            </p:extLst>
          </p:nvPr>
        </p:nvGraphicFramePr>
        <p:xfrm>
          <a:off x="-1067" y="4993845"/>
          <a:ext cx="1315517" cy="187325"/>
        </p:xfrm>
        <a:graphic>
          <a:graphicData uri="http://schemas.openxmlformats.org/drawingml/2006/table">
            <a:tbl>
              <a:tblPr/>
              <a:tblGrid>
                <a:gridCol w="1315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Θ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첨부 파일명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링크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URL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53929" marR="53929" marT="25095" marB="25095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0" y="237599"/>
            <a:ext cx="9360150" cy="4756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92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0" r:id="rId3"/>
    <p:sldLayoutId id="2147483661" r:id="rId4"/>
    <p:sldLayoutId id="2147483671" r:id="rId5"/>
    <p:sldLayoutId id="2147483670" r:id="rId6"/>
    <p:sldLayoutId id="2147483656" r:id="rId7"/>
    <p:sldLayoutId id="2147483662" r:id="rId8"/>
    <p:sldLayoutId id="2147483663" r:id="rId9"/>
    <p:sldLayoutId id="2147483672" r:id="rId10"/>
    <p:sldLayoutId id="2147483673" r:id="rId11"/>
    <p:sldLayoutId id="2147483657" r:id="rId12"/>
    <p:sldLayoutId id="2147483664" r:id="rId13"/>
    <p:sldLayoutId id="2147483665" r:id="rId14"/>
    <p:sldLayoutId id="2147483674" r:id="rId15"/>
    <p:sldLayoutId id="2147483675" r:id="rId16"/>
    <p:sldLayoutId id="2147483658" r:id="rId17"/>
    <p:sldLayoutId id="2147483666" r:id="rId18"/>
    <p:sldLayoutId id="2147483667" r:id="rId19"/>
    <p:sldLayoutId id="2147483676" r:id="rId20"/>
    <p:sldLayoutId id="2147483677" r:id="rId21"/>
    <p:sldLayoutId id="2147483659" r:id="rId22"/>
    <p:sldLayoutId id="2147483668" r:id="rId23"/>
    <p:sldLayoutId id="2147483669" r:id="rId24"/>
    <p:sldLayoutId id="2147483678" r:id="rId25"/>
    <p:sldLayoutId id="2147483679" r:id="rId26"/>
    <p:sldLayoutId id="2147483680" r:id="rId2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6.png"/><Relationship Id="rId7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28.png"/><Relationship Id="rId10" Type="http://schemas.openxmlformats.org/officeDocument/2006/relationships/image" Target="../media/image4.png"/><Relationship Id="rId4" Type="http://schemas.openxmlformats.org/officeDocument/2006/relationships/image" Target="../media/image27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6.png"/><Relationship Id="rId7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1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1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1.png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png"/><Relationship Id="rId7" Type="http://schemas.openxmlformats.org/officeDocument/2006/relationships/image" Target="../media/image1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1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6.png"/><Relationship Id="rId7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6.png"/><Relationship Id="rId9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microsoft.com/office/2007/relationships/hdphoto" Target="../media/hdphoto3.wdp"/><Relationship Id="rId12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microsoft.com/office/2007/relationships/hdphoto" Target="../media/hdphoto4.wdp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21.png"/><Relationship Id="rId7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8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5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5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duk_03_07_0003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장창훈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생명 존중을 실천해요</a:t>
            </a:r>
            <a:endParaRPr lang="ko-KR" altLang="en-US" dirty="0"/>
          </a:p>
        </p:txBody>
      </p:sp>
      <p:graphicFrame>
        <p:nvGraphicFramePr>
          <p:cNvPr id="7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180599"/>
              </p:ext>
            </p:extLst>
          </p:nvPr>
        </p:nvGraphicFramePr>
        <p:xfrm>
          <a:off x="6015795" y="1527168"/>
          <a:ext cx="5897285" cy="3959998"/>
        </p:xfrm>
        <a:graphic>
          <a:graphicData uri="http://schemas.openxmlformats.org/drawingml/2006/table">
            <a:tbl>
              <a:tblPr/>
              <a:tblGrid>
                <a:gridCol w="557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665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HISTORY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2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2025.05.23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작성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장창훈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v2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2025.06.10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영현 검토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이영현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v3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2025.06.11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문서 수정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장창훈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0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pc="0" dirty="0" smtClean="0"/>
              <a:t>모둠 친구들과 정한 주제에 맞는 내용으로 전시회 계획을 점검해 봅시다</a:t>
            </a:r>
            <a:r>
              <a:rPr lang="en-US" altLang="ko-KR" spc="0" dirty="0" smtClean="0"/>
              <a:t>.</a:t>
            </a:r>
            <a:endParaRPr lang="ko-KR" altLang="en-US" spc="0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1</a:t>
            </a:r>
            <a:r>
              <a:rPr lang="en-US" altLang="ko-KR" dirty="0" smtClean="0"/>
              <a:t> / 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9353974" y="5900560"/>
            <a:ext cx="2826000" cy="95744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 존중 전시회 계획 점검하기</a:t>
            </a:r>
          </a:p>
          <a:p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duk_03_07_0003_202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실천 쑥쑥</a:t>
            </a:r>
            <a:r>
              <a:rPr lang="en-US" altLang="ko-KR" dirty="0" smtClean="0"/>
              <a:t>_202_</a:t>
            </a:r>
            <a:r>
              <a:rPr lang="ko-KR" altLang="en-US" dirty="0" smtClean="0"/>
              <a:t>생명 </a:t>
            </a:r>
            <a:r>
              <a:rPr lang="ko-KR" altLang="en-US" dirty="0"/>
              <a:t>존중 전시회 계획 </a:t>
            </a:r>
            <a:r>
              <a:rPr lang="ko-KR" altLang="en-US" dirty="0" smtClean="0"/>
              <a:t>점검하기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1_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</a:p>
          <a:p>
            <a:r>
              <a:rPr lang="ko-KR" altLang="en-US" dirty="0" smtClean="0"/>
              <a:t>검정색 고정 텍스트 </a:t>
            </a:r>
            <a:r>
              <a:rPr lang="en-US" altLang="ko-KR" dirty="0" smtClean="0"/>
              <a:t>+</a:t>
            </a:r>
            <a:r>
              <a:rPr lang="ko-KR" altLang="en-US" dirty="0" smtClean="0"/>
              <a:t>고정 박스</a:t>
            </a:r>
            <a:endParaRPr lang="en-US" altLang="ko-KR" dirty="0" smtClean="0"/>
          </a:p>
          <a:p>
            <a:r>
              <a:rPr lang="ko-KR" altLang="en-US" dirty="0" smtClean="0"/>
              <a:t>메모지</a:t>
            </a:r>
            <a:endParaRPr lang="en-US" altLang="ko-KR" dirty="0" smtClean="0"/>
          </a:p>
          <a:p>
            <a:r>
              <a:rPr lang="ko-KR" altLang="en-US" dirty="0" smtClean="0"/>
              <a:t>고정 텍스트 박스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탭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구성</a:t>
            </a:r>
            <a:endParaRPr lang="en-US" altLang="ko-KR" dirty="0" smtClean="0"/>
          </a:p>
          <a:p>
            <a:r>
              <a:rPr lang="en-US" altLang="ko-KR" dirty="0"/>
              <a:t>Tip </a:t>
            </a:r>
            <a:r>
              <a:rPr lang="ko-KR" altLang="en-US" dirty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클릭 시 </a:t>
            </a:r>
            <a:r>
              <a:rPr lang="en-US" altLang="ko-KR" dirty="0"/>
              <a:t>Tip </a:t>
            </a:r>
            <a:r>
              <a:rPr lang="ko-KR" altLang="en-US" dirty="0"/>
              <a:t>미니 팝업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X </a:t>
            </a:r>
            <a:r>
              <a:rPr lang="ko-KR" altLang="en-US" dirty="0"/>
              <a:t>버튼 클릭 시 미니 팝업 사라짐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6.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검정색 고정 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smtClean="0"/>
              <a:t>체크 박스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두 개 중 한 개의 박스만 체크됨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동시에 양쪽 모두 체크되지 않음</a:t>
            </a:r>
            <a:r>
              <a:rPr lang="en-US" altLang="ko-KR" dirty="0" smtClean="0"/>
              <a:t>.)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하단 첨부한 체크 박스 참고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각 질문에 하나의 </a:t>
            </a:r>
            <a:r>
              <a:rPr lang="ko-KR" altLang="en-US" dirty="0" err="1" smtClean="0"/>
              <a:t>체크박스만</a:t>
            </a:r>
            <a:r>
              <a:rPr lang="ko-KR" altLang="en-US" dirty="0" smtClean="0"/>
              <a:t> 선택 가능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8.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구성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9. </a:t>
            </a:r>
            <a:r>
              <a:rPr lang="ko-KR" altLang="en-US" dirty="0" smtClean="0"/>
              <a:t>다시 하기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클릭 시</a:t>
            </a:r>
            <a:r>
              <a:rPr lang="en-US" altLang="ko-KR" dirty="0" smtClean="0"/>
              <a:t>, </a:t>
            </a:r>
            <a:r>
              <a:rPr lang="ko-KR" altLang="en-US" dirty="0"/>
              <a:t> </a:t>
            </a:r>
            <a:r>
              <a:rPr lang="ko-KR" altLang="en-US" dirty="0" smtClean="0"/>
              <a:t>체크 박스에 있는 </a:t>
            </a:r>
            <a:r>
              <a:rPr lang="ko-KR" altLang="en-US" dirty="0" smtClean="0"/>
              <a:t>체크 </a:t>
            </a:r>
            <a:r>
              <a:rPr lang="ko-KR" altLang="en-US" dirty="0" smtClean="0"/>
              <a:t>표시 초기화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해양</a:t>
            </a:r>
            <a:r>
              <a:rPr lang="en-US" altLang="ko-KR" dirty="0"/>
              <a:t>_</a:t>
            </a:r>
            <a:r>
              <a:rPr lang="ko-KR" altLang="en-US" dirty="0"/>
              <a:t>잠수함</a:t>
            </a:r>
            <a:r>
              <a:rPr lang="en-US" altLang="ko-KR" dirty="0"/>
              <a:t>_</a:t>
            </a:r>
            <a:r>
              <a:rPr lang="ko-KR" altLang="en-US" dirty="0" err="1"/>
              <a:t>노란별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98102" y="1427834"/>
            <a:ext cx="8587348" cy="3174646"/>
            <a:chOff x="606986" y="1619076"/>
            <a:chExt cx="8587348" cy="3280096"/>
          </a:xfrm>
        </p:grpSpPr>
        <p:grpSp>
          <p:nvGrpSpPr>
            <p:cNvPr id="10" name="그룹 9"/>
            <p:cNvGrpSpPr/>
            <p:nvPr/>
          </p:nvGrpSpPr>
          <p:grpSpPr>
            <a:xfrm>
              <a:off x="606986" y="1619076"/>
              <a:ext cx="8587348" cy="3280096"/>
              <a:chOff x="810000" y="1847471"/>
              <a:chExt cx="8594496" cy="3787514"/>
            </a:xfrm>
          </p:grpSpPr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0000" y="1847471"/>
                <a:ext cx="8594496" cy="3787514"/>
              </a:xfrm>
              <a:prstGeom prst="rect">
                <a:avLst/>
              </a:prstGeom>
            </p:spPr>
          </p:pic>
          <p:sp>
            <p:nvSpPr>
              <p:cNvPr id="30" name="직사각형 29"/>
              <p:cNvSpPr/>
              <p:nvPr/>
            </p:nvSpPr>
            <p:spPr>
              <a:xfrm>
                <a:off x="1137495" y="2114026"/>
                <a:ext cx="8014894" cy="29193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" name="직선 연결선 10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직선 연결선 11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직선 연결선 12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직선 연결선 13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왼쪽 대괄호 21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왼쪽 대괄호 22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왼쪽 대괄호 23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 24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0056A4"/>
            </a:solidFill>
            <a:ln w="19050">
              <a:solidFill>
                <a:srgbClr val="0056A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모서리가 둥근 직사각형 30"/>
          <p:cNvSpPr/>
          <p:nvPr/>
        </p:nvSpPr>
        <p:spPr>
          <a:xfrm>
            <a:off x="509476" y="1293037"/>
            <a:ext cx="4635091" cy="524495"/>
          </a:xfrm>
          <a:prstGeom prst="roundRect">
            <a:avLst/>
          </a:prstGeom>
          <a:solidFill>
            <a:srgbClr val="E7F4F9"/>
          </a:solidFill>
          <a:ln w="28575">
            <a:solidFill>
              <a:srgbClr val="A8D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ko-KR" altLang="en-US" sz="25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생명을 존중하는 마음이 담겨 있나요</a:t>
            </a:r>
            <a:r>
              <a:rPr lang="en-US" altLang="ko-KR" sz="25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  <a:endParaRPr lang="ko-KR" altLang="en-US" sz="2500" spc="-150" dirty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9704">
            <a:off x="602908" y="2044722"/>
            <a:ext cx="275069" cy="275069"/>
          </a:xfrm>
          <a:prstGeom prst="rect">
            <a:avLst/>
          </a:prstGeom>
        </p:spPr>
      </p:pic>
      <p:sp>
        <p:nvSpPr>
          <p:cNvPr id="33" name="텍스트 개체 틀 7"/>
          <p:cNvSpPr txBox="1">
            <a:spLocks/>
          </p:cNvSpPr>
          <p:nvPr/>
        </p:nvSpPr>
        <p:spPr>
          <a:xfrm>
            <a:off x="1029554" y="1914963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나와 다른 생명에게 도움이 되는 활동인가요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4" name="텍스트 개체 틀 7"/>
          <p:cNvSpPr txBox="1">
            <a:spLocks/>
          </p:cNvSpPr>
          <p:nvPr/>
        </p:nvSpPr>
        <p:spPr>
          <a:xfrm>
            <a:off x="1004546" y="263651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전시회 내용에 생명이 소중한 까닭이 담겨 있나요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004" y="1880932"/>
            <a:ext cx="452591" cy="46688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505" y="1878693"/>
            <a:ext cx="452591" cy="466884"/>
          </a:xfrm>
          <a:prstGeom prst="rect">
            <a:avLst/>
          </a:prstGeom>
        </p:spPr>
      </p:pic>
      <p:sp>
        <p:nvSpPr>
          <p:cNvPr id="38" name="모서리가 둥근 직사각형 37"/>
          <p:cNvSpPr/>
          <p:nvPr/>
        </p:nvSpPr>
        <p:spPr>
          <a:xfrm>
            <a:off x="7729536" y="1403459"/>
            <a:ext cx="829666" cy="316655"/>
          </a:xfrm>
          <a:prstGeom prst="roundRect">
            <a:avLst/>
          </a:prstGeom>
          <a:solidFill>
            <a:srgbClr val="E7F4F9"/>
          </a:solidFill>
          <a:ln w="28575">
            <a:solidFill>
              <a:srgbClr val="A8D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ko-KR" altLang="en-US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아니요</a:t>
            </a:r>
            <a:endParaRPr lang="ko-KR" altLang="en-US" spc="-150" dirty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15451" y="1403459"/>
            <a:ext cx="829666" cy="316655"/>
          </a:xfrm>
          <a:prstGeom prst="roundRect">
            <a:avLst/>
          </a:prstGeom>
          <a:solidFill>
            <a:srgbClr val="E7F4F9"/>
          </a:solidFill>
          <a:ln w="28575">
            <a:solidFill>
              <a:srgbClr val="A8D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ko-KR" altLang="en-US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네</a:t>
            </a:r>
            <a:endParaRPr lang="ko-KR" altLang="en-US" spc="-150" dirty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9704">
            <a:off x="588041" y="2691860"/>
            <a:ext cx="275069" cy="275069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240" y="2562261"/>
            <a:ext cx="452591" cy="466884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741" y="2560022"/>
            <a:ext cx="452591" cy="466884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304" y="3256736"/>
            <a:ext cx="452591" cy="466884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805" y="3254497"/>
            <a:ext cx="452591" cy="466884"/>
          </a:xfrm>
          <a:prstGeom prst="rect">
            <a:avLst/>
          </a:prstGeom>
        </p:spPr>
      </p:pic>
      <p:sp>
        <p:nvSpPr>
          <p:cNvPr id="46" name="텍스트 개체 틀 7"/>
          <p:cNvSpPr txBox="1">
            <a:spLocks/>
          </p:cNvSpPr>
          <p:nvPr/>
        </p:nvSpPr>
        <p:spPr>
          <a:xfrm>
            <a:off x="1029554" y="3499324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 smtClean="0"/>
              <a:t>나와 다른 생명체가 연결되어 있다는 것을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알고 있나요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9704">
            <a:off x="608538" y="3351928"/>
            <a:ext cx="275069" cy="275069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180" y="5890843"/>
            <a:ext cx="437721" cy="451544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901" y="5878834"/>
            <a:ext cx="437721" cy="451544"/>
          </a:xfrm>
          <a:prstGeom prst="rect">
            <a:avLst/>
          </a:prstGeom>
        </p:spPr>
      </p:pic>
      <p:grpSp>
        <p:nvGrpSpPr>
          <p:cNvPr id="50" name="그룹 49"/>
          <p:cNvGrpSpPr/>
          <p:nvPr/>
        </p:nvGrpSpPr>
        <p:grpSpPr>
          <a:xfrm>
            <a:off x="3401414" y="4568094"/>
            <a:ext cx="2168801" cy="320753"/>
            <a:chOff x="476955" y="3619518"/>
            <a:chExt cx="2168801" cy="320753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3809E1E3-ABFB-439D-AFD7-435529553586}"/>
                </a:ext>
              </a:extLst>
            </p:cNvPr>
            <p:cNvGrpSpPr/>
            <p:nvPr/>
          </p:nvGrpSpPr>
          <p:grpSpPr>
            <a:xfrm>
              <a:off x="476955" y="3620229"/>
              <a:ext cx="2168801" cy="320042"/>
              <a:chOff x="2814645" y="4679681"/>
              <a:chExt cx="2168801" cy="320042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88F4B5F2-A678-4116-A1E7-8342722B11CA}"/>
                  </a:ext>
                </a:extLst>
              </p:cNvPr>
              <p:cNvGrpSpPr/>
              <p:nvPr/>
            </p:nvGrpSpPr>
            <p:grpSpPr>
              <a:xfrm>
                <a:off x="2814645" y="4679681"/>
                <a:ext cx="2168801" cy="320042"/>
                <a:chOff x="4915693" y="4615244"/>
                <a:chExt cx="2168801" cy="320042"/>
              </a:xfrm>
            </p:grpSpPr>
            <p:grpSp>
              <p:nvGrpSpPr>
                <p:cNvPr id="56" name="그룹 55">
                  <a:extLst>
                    <a:ext uri="{FF2B5EF4-FFF2-40B4-BE49-F238E27FC236}">
                      <a16:creationId xmlns:a16="http://schemas.microsoft.com/office/drawing/2014/main" id="{462CD07A-A27E-43D3-978C-1D1830C06946}"/>
                    </a:ext>
                  </a:extLst>
                </p:cNvPr>
                <p:cNvGrpSpPr/>
                <p:nvPr/>
              </p:nvGrpSpPr>
              <p:grpSpPr>
                <a:xfrm>
                  <a:off x="5196841" y="4615244"/>
                  <a:ext cx="1887653" cy="320042"/>
                  <a:chOff x="2272637" y="5006256"/>
                  <a:chExt cx="1887653" cy="320042"/>
                </a:xfrm>
              </p:grpSpPr>
              <p:pic>
                <p:nvPicPr>
                  <p:cNvPr id="58" name="그림 57">
                    <a:extLst>
                      <a:ext uri="{FF2B5EF4-FFF2-40B4-BE49-F238E27FC236}">
                        <a16:creationId xmlns:a16="http://schemas.microsoft.com/office/drawing/2014/main" id="{76FC359C-CAF7-4B21-AA02-F088F1AF48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l="26319" t="87963" r="67585" b="4606"/>
                  <a:stretch/>
                </p:blipFill>
                <p:spPr>
                  <a:xfrm>
                    <a:off x="2272637" y="5008732"/>
                    <a:ext cx="399186" cy="317566"/>
                  </a:xfrm>
                  <a:prstGeom prst="rect">
                    <a:avLst/>
                  </a:prstGeom>
                </p:spPr>
              </p:pic>
              <p:pic>
                <p:nvPicPr>
                  <p:cNvPr id="59" name="그림 58">
                    <a:extLst>
                      <a:ext uri="{FF2B5EF4-FFF2-40B4-BE49-F238E27FC236}">
                        <a16:creationId xmlns:a16="http://schemas.microsoft.com/office/drawing/2014/main" id="{9F92D818-C425-45EA-9EBE-EE7AD4265E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73283" t="87905" r="21923" b="4606"/>
                  <a:stretch/>
                </p:blipFill>
                <p:spPr>
                  <a:xfrm>
                    <a:off x="3846282" y="5006256"/>
                    <a:ext cx="314008" cy="3200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7" name="그림 56">
                  <a:extLst>
                    <a:ext uri="{FF2B5EF4-FFF2-40B4-BE49-F238E27FC236}">
                      <a16:creationId xmlns:a16="http://schemas.microsoft.com/office/drawing/2014/main" id="{B06C8D2F-1CF8-4064-B7D6-109EA4A898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22010" t="87905" r="73334" b="4704"/>
                <a:stretch/>
              </p:blipFill>
              <p:spPr>
                <a:xfrm>
                  <a:off x="4915693" y="4619435"/>
                  <a:ext cx="304932" cy="315850"/>
                </a:xfrm>
                <a:prstGeom prst="rect">
                  <a:avLst/>
                </a:prstGeom>
              </p:spPr>
            </p:pic>
          </p:grpSp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AB94DE46-1F62-4D31-B946-007B35573E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8316" t="87963" r="55878" b="4606"/>
              <a:stretch/>
            </p:blipFill>
            <p:spPr>
              <a:xfrm>
                <a:off x="4261681" y="4682156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8316" t="87963" r="55878" b="4606"/>
            <a:stretch/>
          </p:blipFill>
          <p:spPr>
            <a:xfrm>
              <a:off x="1548597" y="3622704"/>
              <a:ext cx="380243" cy="317566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8316" t="87963" r="55878" b="4606"/>
            <a:stretch/>
          </p:blipFill>
          <p:spPr>
            <a:xfrm>
              <a:off x="1168196" y="3619518"/>
              <a:ext cx="380243" cy="317566"/>
            </a:xfrm>
            <a:prstGeom prst="rect">
              <a:avLst/>
            </a:prstGeom>
          </p:spPr>
        </p:pic>
      </p:grpSp>
      <p:pic>
        <p:nvPicPr>
          <p:cNvPr id="60" name="Picture 2">
            <a:extLst>
              <a:ext uri="{FF2B5EF4-FFF2-40B4-BE49-F238E27FC236}">
                <a16:creationId xmlns:a16="http://schemas.microsoft.com/office/drawing/2014/main" id="{6384FDC8-CD61-466C-B599-1B36E8AF4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237" y="1223331"/>
            <a:ext cx="722543" cy="67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그룹 60"/>
          <p:cNvGrpSpPr/>
          <p:nvPr/>
        </p:nvGrpSpPr>
        <p:grpSpPr>
          <a:xfrm>
            <a:off x="6193181" y="5447220"/>
            <a:ext cx="3670048" cy="1055456"/>
            <a:chOff x="6365476" y="2279387"/>
            <a:chExt cx="4104324" cy="1190135"/>
          </a:xfrm>
        </p:grpSpPr>
        <p:grpSp>
          <p:nvGrpSpPr>
            <p:cNvPr id="62" name="그룹 61"/>
            <p:cNvGrpSpPr/>
            <p:nvPr/>
          </p:nvGrpSpPr>
          <p:grpSpPr>
            <a:xfrm>
              <a:off x="6365476" y="2279387"/>
              <a:ext cx="4104324" cy="1190135"/>
              <a:chOff x="9101268" y="2823846"/>
              <a:chExt cx="3801747" cy="1190135"/>
            </a:xfrm>
          </p:grpSpPr>
          <p:grpSp>
            <p:nvGrpSpPr>
              <p:cNvPr id="66" name="그룹 65"/>
              <p:cNvGrpSpPr/>
              <p:nvPr/>
            </p:nvGrpSpPr>
            <p:grpSpPr>
              <a:xfrm>
                <a:off x="9101268" y="2868398"/>
                <a:ext cx="3801746" cy="1145583"/>
                <a:chOff x="4964908" y="6091378"/>
                <a:chExt cx="3801746" cy="1145583"/>
              </a:xfrm>
            </p:grpSpPr>
            <p:pic>
              <p:nvPicPr>
                <p:cNvPr id="69" name="그림 68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434580" y="6091378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70" name="TextBox 69"/>
                <p:cNvSpPr txBox="1"/>
                <p:nvPr/>
              </p:nvSpPr>
              <p:spPr>
                <a:xfrm>
                  <a:off x="4964908" y="6191113"/>
                  <a:ext cx="3801746" cy="1045848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algn="just">
                    <a:defRPr/>
                  </a:pPr>
                  <a:endParaRPr lang="en-US" altLang="ko-KR" sz="16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just">
                    <a:defRPr/>
                  </a:pP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우리 </a:t>
                  </a:r>
                  <a:r>
                    <a:rPr lang="ko-KR" altLang="en-US" sz="1600" dirty="0" err="1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모둠이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 정한 주제와 맞는 점검 내용에</a:t>
                  </a:r>
                  <a:endParaRPr lang="en-US" altLang="ko-KR" sz="16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just">
                    <a:defRPr/>
                  </a:pP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표시해 봅시다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</p:txBody>
            </p:sp>
          </p:grpSp>
          <p:sp>
            <p:nvSpPr>
              <p:cNvPr id="67" name="TextBox 66"/>
              <p:cNvSpPr txBox="1"/>
              <p:nvPr/>
            </p:nvSpPr>
            <p:spPr>
              <a:xfrm>
                <a:off x="9101269" y="3002496"/>
                <a:ext cx="3801746" cy="153888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9101269" y="2823846"/>
                <a:ext cx="3801746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 flipH="1">
              <a:off x="10190000" y="2378725"/>
              <a:ext cx="139023" cy="132496"/>
              <a:chOff x="11455035" y="2124511"/>
              <a:chExt cx="169492" cy="169492"/>
            </a:xfrm>
          </p:grpSpPr>
          <p:cxnSp>
            <p:nvCxnSpPr>
              <p:cNvPr id="64" name="직선 연결선 63"/>
              <p:cNvCxnSpPr/>
              <p:nvPr/>
            </p:nvCxnSpPr>
            <p:spPr>
              <a:xfrm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 flipH="1"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1" name="그림 7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3" y="382144"/>
            <a:ext cx="850358" cy="302400"/>
          </a:xfrm>
          <a:prstGeom prst="rect">
            <a:avLst/>
          </a:prstGeom>
        </p:spPr>
      </p:pic>
      <p:sp>
        <p:nvSpPr>
          <p:cNvPr id="72" name="타원 71"/>
          <p:cNvSpPr/>
          <p:nvPr/>
        </p:nvSpPr>
        <p:spPr>
          <a:xfrm>
            <a:off x="445010" y="113783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235851" y="159303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6611500" y="124888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8285749" y="79327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8645181" y="132684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426600" y="190818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6930404" y="190818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7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3366446" y="438625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8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82" name="그룹 81"/>
          <p:cNvGrpSpPr/>
          <p:nvPr/>
        </p:nvGrpSpPr>
        <p:grpSpPr>
          <a:xfrm>
            <a:off x="8256657" y="4523659"/>
            <a:ext cx="997200" cy="313585"/>
            <a:chOff x="2496156" y="4776022"/>
            <a:chExt cx="997200" cy="313585"/>
          </a:xfrm>
        </p:grpSpPr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6156" y="4776022"/>
              <a:ext cx="997200" cy="313585"/>
            </a:xfrm>
            <a:prstGeom prst="rect">
              <a:avLst/>
            </a:prstGeom>
          </p:spPr>
        </p:pic>
        <p:sp>
          <p:nvSpPr>
            <p:cNvPr id="84" name="직사각형 83"/>
            <p:cNvSpPr/>
            <p:nvPr/>
          </p:nvSpPr>
          <p:spPr>
            <a:xfrm>
              <a:off x="2856840" y="4823044"/>
              <a:ext cx="501822" cy="218461"/>
            </a:xfrm>
            <a:prstGeom prst="rect">
              <a:avLst/>
            </a:prstGeom>
            <a:solidFill>
              <a:srgbClr val="0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750096" y="4812868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5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다시 하기</a:t>
              </a:r>
              <a:endParaRPr lang="ko-KR" altLang="en-US" sz="95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80" name="타원 79"/>
          <p:cNvSpPr/>
          <p:nvPr/>
        </p:nvSpPr>
        <p:spPr>
          <a:xfrm>
            <a:off x="8042073" y="434583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9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53024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pc="0" dirty="0" err="1"/>
              <a:t>모둠</a:t>
            </a:r>
            <a:r>
              <a:rPr lang="ko-KR" altLang="en-US" spc="0" dirty="0"/>
              <a:t> 친구들과 정한 주제에 맞는 내용으로 전시회 계획을 점검해 봅시다</a:t>
            </a:r>
            <a:r>
              <a:rPr lang="en-US" altLang="ko-KR" spc="0" dirty="0"/>
              <a:t>.</a:t>
            </a:r>
            <a:endParaRPr lang="ko-KR" altLang="en-US" spc="0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1</a:t>
            </a:r>
            <a:r>
              <a:rPr lang="en-US" altLang="ko-KR" dirty="0" smtClean="0"/>
              <a:t> / 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 존중 전시회 계획 점검하기</a:t>
            </a:r>
          </a:p>
          <a:p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duk_03_07_0003_202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실천 쑥쑥</a:t>
            </a:r>
            <a:r>
              <a:rPr lang="en-US" altLang="ko-KR" dirty="0"/>
              <a:t>_202_</a:t>
            </a:r>
            <a:r>
              <a:rPr lang="ko-KR" altLang="en-US" dirty="0"/>
              <a:t>생명 존중 전시회 계획 점검하기</a:t>
            </a:r>
            <a:r>
              <a:rPr lang="en-US" altLang="ko-KR" dirty="0"/>
              <a:t>_</a:t>
            </a:r>
            <a:r>
              <a:rPr lang="ko-KR" altLang="en-US" dirty="0"/>
              <a:t>활동 </a:t>
            </a:r>
            <a:r>
              <a:rPr lang="en-US" altLang="ko-KR" dirty="0"/>
              <a:t>1_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2]</a:t>
            </a:r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en-US" altLang="ko-KR" dirty="0"/>
              <a:t>[</a:t>
            </a:r>
            <a:r>
              <a:rPr lang="ko-KR" altLang="en-US" dirty="0"/>
              <a:t>실천 쑥쑥</a:t>
            </a:r>
            <a:r>
              <a:rPr lang="en-US" altLang="ko-KR" dirty="0"/>
              <a:t>_202_</a:t>
            </a:r>
            <a:r>
              <a:rPr lang="ko-KR" altLang="en-US" dirty="0"/>
              <a:t>생명 존중 전시회 계획 점검하기</a:t>
            </a:r>
            <a:r>
              <a:rPr lang="en-US" altLang="ko-KR" dirty="0"/>
              <a:t>_</a:t>
            </a:r>
            <a:r>
              <a:rPr lang="ko-KR" altLang="en-US" dirty="0"/>
              <a:t>활동 </a:t>
            </a:r>
            <a:r>
              <a:rPr lang="en-US" altLang="ko-KR" dirty="0"/>
              <a:t>1_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en-US" altLang="ko-KR" dirty="0" smtClean="0"/>
              <a:t>]</a:t>
            </a:r>
            <a:r>
              <a:rPr lang="ko-KR" altLang="en-US" dirty="0" smtClean="0"/>
              <a:t>과 기능 동일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해양</a:t>
            </a:r>
            <a:r>
              <a:rPr lang="en-US" altLang="ko-KR" dirty="0"/>
              <a:t>_</a:t>
            </a:r>
            <a:r>
              <a:rPr lang="ko-KR" altLang="en-US" dirty="0"/>
              <a:t>잠수함</a:t>
            </a:r>
            <a:r>
              <a:rPr lang="en-US" altLang="ko-KR" dirty="0"/>
              <a:t>_</a:t>
            </a:r>
            <a:r>
              <a:rPr lang="ko-KR" altLang="en-US" dirty="0" err="1"/>
              <a:t>노란별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98102" y="1427834"/>
            <a:ext cx="8587348" cy="3174646"/>
            <a:chOff x="606986" y="1619076"/>
            <a:chExt cx="8587348" cy="3280096"/>
          </a:xfrm>
        </p:grpSpPr>
        <p:grpSp>
          <p:nvGrpSpPr>
            <p:cNvPr id="10" name="그룹 9"/>
            <p:cNvGrpSpPr/>
            <p:nvPr/>
          </p:nvGrpSpPr>
          <p:grpSpPr>
            <a:xfrm>
              <a:off x="606986" y="1619076"/>
              <a:ext cx="8587348" cy="3280096"/>
              <a:chOff x="810000" y="1847471"/>
              <a:chExt cx="8594496" cy="3787514"/>
            </a:xfrm>
          </p:grpSpPr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0000" y="1847471"/>
                <a:ext cx="8594496" cy="3787514"/>
              </a:xfrm>
              <a:prstGeom prst="rect">
                <a:avLst/>
              </a:prstGeom>
            </p:spPr>
          </p:pic>
          <p:sp>
            <p:nvSpPr>
              <p:cNvPr id="30" name="직사각형 29"/>
              <p:cNvSpPr/>
              <p:nvPr/>
            </p:nvSpPr>
            <p:spPr>
              <a:xfrm>
                <a:off x="1137495" y="2114026"/>
                <a:ext cx="8014894" cy="29193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" name="직선 연결선 10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직선 연결선 11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직선 연결선 12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직선 연결선 13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왼쪽 대괄호 21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왼쪽 대괄호 22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왼쪽 대괄호 23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 24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0056A4"/>
            </a:solidFill>
            <a:ln w="19050">
              <a:solidFill>
                <a:srgbClr val="0056A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모서리가 둥근 직사각형 30"/>
          <p:cNvSpPr/>
          <p:nvPr/>
        </p:nvSpPr>
        <p:spPr>
          <a:xfrm>
            <a:off x="509476" y="1293037"/>
            <a:ext cx="4635091" cy="524495"/>
          </a:xfrm>
          <a:prstGeom prst="roundRect">
            <a:avLst/>
          </a:prstGeom>
          <a:solidFill>
            <a:srgbClr val="E7F4F9"/>
          </a:solidFill>
          <a:ln w="28575">
            <a:solidFill>
              <a:srgbClr val="A8D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ko-KR" altLang="en-US" sz="25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생명을 존중하는 마음이 담겨 있나요</a:t>
            </a:r>
            <a:r>
              <a:rPr lang="en-US" altLang="ko-KR" sz="25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  <a:endParaRPr lang="ko-KR" altLang="en-US" sz="2500" spc="-150" dirty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9704">
            <a:off x="602908" y="2044722"/>
            <a:ext cx="275069" cy="275069"/>
          </a:xfrm>
          <a:prstGeom prst="rect">
            <a:avLst/>
          </a:prstGeom>
        </p:spPr>
      </p:pic>
      <p:sp>
        <p:nvSpPr>
          <p:cNvPr id="33" name="텍스트 개체 틀 7"/>
          <p:cNvSpPr txBox="1">
            <a:spLocks/>
          </p:cNvSpPr>
          <p:nvPr/>
        </p:nvSpPr>
        <p:spPr>
          <a:xfrm>
            <a:off x="1004546" y="220974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 smtClean="0"/>
              <a:t>나뿐만 아니라 내 주변의 다른 생명을 존중하는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내용도 담고 있나요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4" name="텍스트 개체 틀 7"/>
          <p:cNvSpPr txBox="1">
            <a:spLocks/>
          </p:cNvSpPr>
          <p:nvPr/>
        </p:nvSpPr>
        <p:spPr>
          <a:xfrm>
            <a:off x="1002337" y="3480079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 smtClean="0"/>
              <a:t>동물이나 식물을 대할 때 그 행동이 동물과 식물에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좋은 것인지 고민해 봤나요</a:t>
            </a:r>
            <a:r>
              <a:rPr lang="en-US" altLang="ko-KR" dirty="0" smtClean="0"/>
              <a:t>?</a:t>
            </a: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193" y="1889734"/>
            <a:ext cx="452591" cy="466884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505" y="1878693"/>
            <a:ext cx="452591" cy="466884"/>
          </a:xfrm>
          <a:prstGeom prst="rect">
            <a:avLst/>
          </a:prstGeom>
        </p:spPr>
      </p:pic>
      <p:sp>
        <p:nvSpPr>
          <p:cNvPr id="38" name="모서리가 둥근 직사각형 37"/>
          <p:cNvSpPr/>
          <p:nvPr/>
        </p:nvSpPr>
        <p:spPr>
          <a:xfrm>
            <a:off x="7729536" y="1403459"/>
            <a:ext cx="829666" cy="316655"/>
          </a:xfrm>
          <a:prstGeom prst="roundRect">
            <a:avLst/>
          </a:prstGeom>
          <a:solidFill>
            <a:srgbClr val="E7F4F9"/>
          </a:solidFill>
          <a:ln w="28575">
            <a:solidFill>
              <a:srgbClr val="A8D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ko-KR" altLang="en-US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아니요</a:t>
            </a:r>
            <a:endParaRPr lang="ko-KR" altLang="en-US" spc="-150" dirty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15451" y="1403459"/>
            <a:ext cx="829666" cy="316655"/>
          </a:xfrm>
          <a:prstGeom prst="roundRect">
            <a:avLst/>
          </a:prstGeom>
          <a:solidFill>
            <a:srgbClr val="E7F4F9"/>
          </a:solidFill>
          <a:ln w="28575">
            <a:solidFill>
              <a:srgbClr val="A8D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ko-KR" altLang="en-US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네</a:t>
            </a:r>
            <a:endParaRPr lang="ko-KR" altLang="en-US" spc="-150" dirty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9704">
            <a:off x="601682" y="3333401"/>
            <a:ext cx="275069" cy="275069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691" y="3234264"/>
            <a:ext cx="452591" cy="466884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380" y="3241435"/>
            <a:ext cx="452591" cy="466884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974" y="4098234"/>
            <a:ext cx="437721" cy="451544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695" y="4086225"/>
            <a:ext cx="437721" cy="451544"/>
          </a:xfrm>
          <a:prstGeom prst="rect">
            <a:avLst/>
          </a:prstGeom>
        </p:spPr>
      </p:pic>
      <p:grpSp>
        <p:nvGrpSpPr>
          <p:cNvPr id="51" name="그룹 50"/>
          <p:cNvGrpSpPr/>
          <p:nvPr/>
        </p:nvGrpSpPr>
        <p:grpSpPr>
          <a:xfrm>
            <a:off x="3601435" y="4646499"/>
            <a:ext cx="2178802" cy="323133"/>
            <a:chOff x="483312" y="4043793"/>
            <a:chExt cx="2178802" cy="323133"/>
          </a:xfrm>
        </p:grpSpPr>
        <p:grpSp>
          <p:nvGrpSpPr>
            <p:cNvPr id="52" name="그룹 51"/>
            <p:cNvGrpSpPr/>
            <p:nvPr/>
          </p:nvGrpSpPr>
          <p:grpSpPr>
            <a:xfrm>
              <a:off x="788787" y="4043793"/>
              <a:ext cx="1873327" cy="320752"/>
              <a:chOff x="780049" y="3619518"/>
              <a:chExt cx="1873327" cy="320752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3809E1E3-ABFB-439D-AFD7-435529553586}"/>
                  </a:ext>
                </a:extLst>
              </p:cNvPr>
              <p:cNvGrpSpPr/>
              <p:nvPr/>
            </p:nvGrpSpPr>
            <p:grpSpPr>
              <a:xfrm>
                <a:off x="1140652" y="3620229"/>
                <a:ext cx="1512724" cy="320041"/>
                <a:chOff x="3478342" y="4679681"/>
                <a:chExt cx="1512724" cy="320041"/>
              </a:xfrm>
            </p:grpSpPr>
            <p:grpSp>
              <p:nvGrpSpPr>
                <p:cNvPr id="57" name="그룹 56">
                  <a:extLst>
                    <a:ext uri="{FF2B5EF4-FFF2-40B4-BE49-F238E27FC236}">
                      <a16:creationId xmlns:a16="http://schemas.microsoft.com/office/drawing/2014/main" id="{462CD07A-A27E-43D3-978C-1D1830C06946}"/>
                    </a:ext>
                  </a:extLst>
                </p:cNvPr>
                <p:cNvGrpSpPr/>
                <p:nvPr/>
              </p:nvGrpSpPr>
              <p:grpSpPr>
                <a:xfrm>
                  <a:off x="3478342" y="4679681"/>
                  <a:ext cx="1512724" cy="320041"/>
                  <a:chOff x="2655186" y="5006256"/>
                  <a:chExt cx="1512724" cy="320041"/>
                </a:xfrm>
              </p:grpSpPr>
              <p:pic>
                <p:nvPicPr>
                  <p:cNvPr id="59" name="그림 58">
                    <a:extLst>
                      <a:ext uri="{FF2B5EF4-FFF2-40B4-BE49-F238E27FC236}">
                        <a16:creationId xmlns:a16="http://schemas.microsoft.com/office/drawing/2014/main" id="{76FC359C-CAF7-4B21-AA02-F088F1AF48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l="26319" t="87963" r="67585" b="4606"/>
                  <a:stretch/>
                </p:blipFill>
                <p:spPr>
                  <a:xfrm>
                    <a:off x="2655186" y="5007613"/>
                    <a:ext cx="399186" cy="317566"/>
                  </a:xfrm>
                  <a:prstGeom prst="rect">
                    <a:avLst/>
                  </a:prstGeom>
                </p:spPr>
              </p:pic>
              <p:pic>
                <p:nvPicPr>
                  <p:cNvPr id="60" name="그림 59">
                    <a:extLst>
                      <a:ext uri="{FF2B5EF4-FFF2-40B4-BE49-F238E27FC236}">
                        <a16:creationId xmlns:a16="http://schemas.microsoft.com/office/drawing/2014/main" id="{9F92D818-C425-45EA-9EBE-EE7AD4265E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73283" t="87905" r="21923" b="4606"/>
                  <a:stretch/>
                </p:blipFill>
                <p:spPr>
                  <a:xfrm>
                    <a:off x="3853902" y="5006256"/>
                    <a:ext cx="314008" cy="3200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8" name="그림 57">
                  <a:extLst>
                    <a:ext uri="{FF2B5EF4-FFF2-40B4-BE49-F238E27FC236}">
                      <a16:creationId xmlns:a16="http://schemas.microsoft.com/office/drawing/2014/main" id="{AB94DE46-1F62-4D31-B946-007B35573E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38316" t="87963" r="55878" b="4606"/>
                <a:stretch/>
              </p:blipFill>
              <p:spPr>
                <a:xfrm>
                  <a:off x="4261681" y="4682156"/>
                  <a:ext cx="380243" cy="317566"/>
                </a:xfrm>
                <a:prstGeom prst="rect">
                  <a:avLst/>
                </a:prstGeom>
              </p:spPr>
            </p:pic>
          </p:grpSp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8316" t="87963" r="55878" b="4606"/>
              <a:stretch/>
            </p:blipFill>
            <p:spPr>
              <a:xfrm>
                <a:off x="1548597" y="3622704"/>
                <a:ext cx="380243" cy="317566"/>
              </a:xfrm>
              <a:prstGeom prst="rect">
                <a:avLst/>
              </a:prstGeom>
            </p:spPr>
          </p:pic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8316" t="87963" r="55878" b="4606"/>
              <a:stretch/>
            </p:blipFill>
            <p:spPr>
              <a:xfrm>
                <a:off x="780049" y="3619518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9F92D818-C425-45EA-9EBE-EE7AD4265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3283" t="87905" r="21923" b="4606"/>
            <a:stretch/>
          </p:blipFill>
          <p:spPr>
            <a:xfrm flipH="1">
              <a:off x="483312" y="4046885"/>
              <a:ext cx="314008" cy="320041"/>
            </a:xfrm>
            <a:prstGeom prst="rect">
              <a:avLst/>
            </a:prstGeom>
          </p:spPr>
        </p:pic>
      </p:grpSp>
      <p:pic>
        <p:nvPicPr>
          <p:cNvPr id="71" name="그림 7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3" y="382144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11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pc="0" dirty="0" err="1"/>
              <a:t>모둠</a:t>
            </a:r>
            <a:r>
              <a:rPr lang="ko-KR" altLang="en-US" spc="0" dirty="0"/>
              <a:t> 친구들과 정한 주제에 맞는 내용으로 전시회 계획을 점검해 봅시다</a:t>
            </a:r>
            <a:r>
              <a:rPr lang="en-US" altLang="ko-KR" spc="0" dirty="0"/>
              <a:t>.</a:t>
            </a:r>
            <a:endParaRPr lang="ko-KR" altLang="en-US" spc="0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1</a:t>
            </a:r>
            <a:r>
              <a:rPr lang="en-US" altLang="ko-KR" dirty="0" smtClean="0"/>
              <a:t> / 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 존중 전시회 계획 점검하기</a:t>
            </a:r>
          </a:p>
          <a:p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duk_03_07_0003_202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실천 쑥쑥</a:t>
            </a:r>
            <a:r>
              <a:rPr lang="en-US" altLang="ko-KR" dirty="0"/>
              <a:t>_202_</a:t>
            </a:r>
            <a:r>
              <a:rPr lang="ko-KR" altLang="en-US" dirty="0"/>
              <a:t>생명 존중 전시회 계획 점검하기</a:t>
            </a:r>
            <a:r>
              <a:rPr lang="en-US" altLang="ko-KR" dirty="0"/>
              <a:t>_</a:t>
            </a:r>
            <a:r>
              <a:rPr lang="ko-KR" altLang="en-US" dirty="0"/>
              <a:t>활동 </a:t>
            </a:r>
            <a:r>
              <a:rPr lang="en-US" altLang="ko-KR" dirty="0"/>
              <a:t>1_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3]</a:t>
            </a:r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en-US" altLang="ko-KR" dirty="0"/>
              <a:t>[</a:t>
            </a:r>
            <a:r>
              <a:rPr lang="ko-KR" altLang="en-US" dirty="0"/>
              <a:t>실천 쑥쑥</a:t>
            </a:r>
            <a:r>
              <a:rPr lang="en-US" altLang="ko-KR" dirty="0"/>
              <a:t>_202_</a:t>
            </a:r>
            <a:r>
              <a:rPr lang="ko-KR" altLang="en-US" dirty="0"/>
              <a:t>생명 존중 전시회 계획 점검하기</a:t>
            </a:r>
            <a:r>
              <a:rPr lang="en-US" altLang="ko-KR" dirty="0"/>
              <a:t>_</a:t>
            </a:r>
            <a:r>
              <a:rPr lang="ko-KR" altLang="en-US" dirty="0"/>
              <a:t>활동 </a:t>
            </a:r>
            <a:r>
              <a:rPr lang="en-US" altLang="ko-KR" dirty="0"/>
              <a:t>1_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en-US" altLang="ko-KR" dirty="0" smtClean="0"/>
              <a:t>]</a:t>
            </a:r>
            <a:r>
              <a:rPr lang="ko-KR" altLang="en-US" dirty="0" smtClean="0"/>
              <a:t>과 기능 동일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해양</a:t>
            </a:r>
            <a:r>
              <a:rPr lang="en-US" altLang="ko-KR" dirty="0"/>
              <a:t>_</a:t>
            </a:r>
            <a:r>
              <a:rPr lang="ko-KR" altLang="en-US" dirty="0"/>
              <a:t>잠수함</a:t>
            </a:r>
            <a:r>
              <a:rPr lang="en-US" altLang="ko-KR" dirty="0"/>
              <a:t>_</a:t>
            </a:r>
            <a:r>
              <a:rPr lang="ko-KR" altLang="en-US" dirty="0" err="1"/>
              <a:t>노란별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552" y="4117664"/>
            <a:ext cx="437721" cy="451544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273" y="4105655"/>
            <a:ext cx="437721" cy="451544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484387" y="1445391"/>
            <a:ext cx="8587348" cy="3280096"/>
            <a:chOff x="606986" y="1619076"/>
            <a:chExt cx="8587348" cy="3280096"/>
          </a:xfrm>
        </p:grpSpPr>
        <p:grpSp>
          <p:nvGrpSpPr>
            <p:cNvPr id="39" name="그룹 38"/>
            <p:cNvGrpSpPr/>
            <p:nvPr/>
          </p:nvGrpSpPr>
          <p:grpSpPr>
            <a:xfrm>
              <a:off x="606986" y="1619076"/>
              <a:ext cx="8587348" cy="3280096"/>
              <a:chOff x="810000" y="1847471"/>
              <a:chExt cx="8594496" cy="3787514"/>
            </a:xfrm>
          </p:grpSpPr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0000" y="1847471"/>
                <a:ext cx="8594496" cy="3787514"/>
              </a:xfrm>
              <a:prstGeom prst="rect">
                <a:avLst/>
              </a:prstGeom>
            </p:spPr>
          </p:pic>
          <p:sp>
            <p:nvSpPr>
              <p:cNvPr id="58" name="직사각형 57"/>
              <p:cNvSpPr/>
              <p:nvPr/>
            </p:nvSpPr>
            <p:spPr>
              <a:xfrm>
                <a:off x="1137495" y="2114026"/>
                <a:ext cx="8014894" cy="29193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2" name="직선 연결선 41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직선 연결선 42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직선 연결선 45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직선 연결선 46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왼쪽 대괄호 49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왼쪽 대괄호 50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왼쪽 대괄호 51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자유형 52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195C04"/>
            </a:solidFill>
            <a:ln w="19050">
              <a:solidFill>
                <a:srgbClr val="195C0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모서리가 둥근 직사각형 58"/>
          <p:cNvSpPr/>
          <p:nvPr/>
        </p:nvSpPr>
        <p:spPr>
          <a:xfrm>
            <a:off x="752788" y="1335510"/>
            <a:ext cx="4976176" cy="524495"/>
          </a:xfrm>
          <a:prstGeom prst="roundRect">
            <a:avLst/>
          </a:prstGeom>
          <a:solidFill>
            <a:srgbClr val="F2F7C8"/>
          </a:solidFill>
          <a:ln w="28575">
            <a:solidFill>
              <a:srgbClr val="D7D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ko-KR" altLang="en-US" sz="25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다른</a:t>
            </a:r>
            <a:r>
              <a:rPr lang="en-US" altLang="ko-KR" sz="25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25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사람에게 어떤 영향을 줄 수 있나요</a:t>
            </a:r>
            <a:r>
              <a:rPr lang="en-US" altLang="ko-KR" sz="25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  <a:endParaRPr lang="ko-KR" altLang="en-US" sz="2500" spc="-150" dirty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804552" y="1314632"/>
            <a:ext cx="806497" cy="375868"/>
          </a:xfrm>
          <a:prstGeom prst="roundRect">
            <a:avLst/>
          </a:prstGeom>
          <a:solidFill>
            <a:srgbClr val="F2F7C8"/>
          </a:solidFill>
          <a:ln w="28575">
            <a:solidFill>
              <a:srgbClr val="D7D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ko-KR" altLang="en-US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아니요</a:t>
            </a:r>
            <a:endParaRPr lang="ko-KR" altLang="en-US" spc="-150" dirty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6833352" y="1307500"/>
            <a:ext cx="806497" cy="375868"/>
          </a:xfrm>
          <a:prstGeom prst="roundRect">
            <a:avLst/>
          </a:prstGeom>
          <a:solidFill>
            <a:srgbClr val="F2F7C8"/>
          </a:solidFill>
          <a:ln w="28575">
            <a:solidFill>
              <a:srgbClr val="D7D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ko-KR" altLang="en-US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네</a:t>
            </a:r>
            <a:endParaRPr lang="ko-KR" altLang="en-US" spc="-150" dirty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737" y="1945722"/>
            <a:ext cx="452591" cy="466884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187" y="1942981"/>
            <a:ext cx="452591" cy="466884"/>
          </a:xfrm>
          <a:prstGeom prst="rect">
            <a:avLst/>
          </a:prstGeom>
        </p:spPr>
      </p:pic>
      <p:sp>
        <p:nvSpPr>
          <p:cNvPr id="65" name="텍스트 개체 틀 7"/>
          <p:cNvSpPr txBox="1">
            <a:spLocks/>
          </p:cNvSpPr>
          <p:nvPr/>
        </p:nvSpPr>
        <p:spPr>
          <a:xfrm>
            <a:off x="1315384" y="223718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 smtClean="0"/>
              <a:t>가족 또는 친구 모두가 함께 참여할 수 있는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활동인가요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9704">
            <a:off x="861988" y="2079105"/>
            <a:ext cx="275069" cy="275069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9704">
            <a:off x="860762" y="3367784"/>
            <a:ext cx="275069" cy="275069"/>
          </a:xfrm>
          <a:prstGeom prst="rect">
            <a:avLst/>
          </a:prstGeom>
        </p:spPr>
      </p:pic>
      <p:sp>
        <p:nvSpPr>
          <p:cNvPr id="70" name="텍스트 개체 틀 7"/>
          <p:cNvSpPr txBox="1">
            <a:spLocks/>
          </p:cNvSpPr>
          <p:nvPr/>
        </p:nvSpPr>
        <p:spPr>
          <a:xfrm>
            <a:off x="1315383" y="3494816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 smtClean="0"/>
              <a:t>전시회의 주제가 다른 사람에게 좋은 영향을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줄 수 있나요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796" y="3248883"/>
            <a:ext cx="452591" cy="466884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246" y="3246142"/>
            <a:ext cx="452591" cy="466884"/>
          </a:xfrm>
          <a:prstGeom prst="rect">
            <a:avLst/>
          </a:prstGeom>
        </p:spPr>
      </p:pic>
      <p:grpSp>
        <p:nvGrpSpPr>
          <p:cNvPr id="73" name="그룹 72"/>
          <p:cNvGrpSpPr/>
          <p:nvPr/>
        </p:nvGrpSpPr>
        <p:grpSpPr>
          <a:xfrm flipH="1">
            <a:off x="3467680" y="4659295"/>
            <a:ext cx="2178802" cy="323133"/>
            <a:chOff x="483312" y="4043793"/>
            <a:chExt cx="2178802" cy="323133"/>
          </a:xfrm>
        </p:grpSpPr>
        <p:grpSp>
          <p:nvGrpSpPr>
            <p:cNvPr id="74" name="그룹 73"/>
            <p:cNvGrpSpPr/>
            <p:nvPr/>
          </p:nvGrpSpPr>
          <p:grpSpPr>
            <a:xfrm>
              <a:off x="788787" y="4043793"/>
              <a:ext cx="1873327" cy="320752"/>
              <a:chOff x="780049" y="3619518"/>
              <a:chExt cx="1873327" cy="320752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3809E1E3-ABFB-439D-AFD7-435529553586}"/>
                  </a:ext>
                </a:extLst>
              </p:cNvPr>
              <p:cNvGrpSpPr/>
              <p:nvPr/>
            </p:nvGrpSpPr>
            <p:grpSpPr>
              <a:xfrm>
                <a:off x="1140652" y="3620229"/>
                <a:ext cx="1512724" cy="320041"/>
                <a:chOff x="3478342" y="4679681"/>
                <a:chExt cx="1512724" cy="320041"/>
              </a:xfrm>
            </p:grpSpPr>
            <p:grpSp>
              <p:nvGrpSpPr>
                <p:cNvPr id="79" name="그룹 78">
                  <a:extLst>
                    <a:ext uri="{FF2B5EF4-FFF2-40B4-BE49-F238E27FC236}">
                      <a16:creationId xmlns:a16="http://schemas.microsoft.com/office/drawing/2014/main" id="{462CD07A-A27E-43D3-978C-1D1830C06946}"/>
                    </a:ext>
                  </a:extLst>
                </p:cNvPr>
                <p:cNvGrpSpPr/>
                <p:nvPr/>
              </p:nvGrpSpPr>
              <p:grpSpPr>
                <a:xfrm>
                  <a:off x="3478342" y="4679681"/>
                  <a:ext cx="1512724" cy="320041"/>
                  <a:chOff x="2655186" y="5006256"/>
                  <a:chExt cx="1512724" cy="320041"/>
                </a:xfrm>
              </p:grpSpPr>
              <p:pic>
                <p:nvPicPr>
                  <p:cNvPr id="81" name="그림 80">
                    <a:extLst>
                      <a:ext uri="{FF2B5EF4-FFF2-40B4-BE49-F238E27FC236}">
                        <a16:creationId xmlns:a16="http://schemas.microsoft.com/office/drawing/2014/main" id="{76FC359C-CAF7-4B21-AA02-F088F1AF48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l="26319" t="87963" r="67585" b="4606"/>
                  <a:stretch/>
                </p:blipFill>
                <p:spPr>
                  <a:xfrm>
                    <a:off x="2655186" y="5007613"/>
                    <a:ext cx="399186" cy="317566"/>
                  </a:xfrm>
                  <a:prstGeom prst="rect">
                    <a:avLst/>
                  </a:prstGeom>
                </p:spPr>
              </p:pic>
              <p:pic>
                <p:nvPicPr>
                  <p:cNvPr id="82" name="그림 81">
                    <a:extLst>
                      <a:ext uri="{FF2B5EF4-FFF2-40B4-BE49-F238E27FC236}">
                        <a16:creationId xmlns:a16="http://schemas.microsoft.com/office/drawing/2014/main" id="{9F92D818-C425-45EA-9EBE-EE7AD4265E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73283" t="87905" r="21923" b="4606"/>
                  <a:stretch/>
                </p:blipFill>
                <p:spPr>
                  <a:xfrm>
                    <a:off x="3853902" y="5006256"/>
                    <a:ext cx="314008" cy="3200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80" name="그림 79">
                  <a:extLst>
                    <a:ext uri="{FF2B5EF4-FFF2-40B4-BE49-F238E27FC236}">
                      <a16:creationId xmlns:a16="http://schemas.microsoft.com/office/drawing/2014/main" id="{AB94DE46-1F62-4D31-B946-007B35573E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38316" t="87963" r="55878" b="4606"/>
                <a:stretch/>
              </p:blipFill>
              <p:spPr>
                <a:xfrm>
                  <a:off x="4261681" y="4682156"/>
                  <a:ext cx="380243" cy="317566"/>
                </a:xfrm>
                <a:prstGeom prst="rect">
                  <a:avLst/>
                </a:prstGeom>
              </p:spPr>
            </p:pic>
          </p:grpSp>
          <p:pic>
            <p:nvPicPr>
              <p:cNvPr id="77" name="그림 76">
                <a:extLst>
                  <a:ext uri="{FF2B5EF4-FFF2-40B4-BE49-F238E27FC236}">
                    <a16:creationId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8316" t="87963" r="55878" b="4606"/>
              <a:stretch/>
            </p:blipFill>
            <p:spPr>
              <a:xfrm>
                <a:off x="1548597" y="3622704"/>
                <a:ext cx="380243" cy="317566"/>
              </a:xfrm>
              <a:prstGeom prst="rect">
                <a:avLst/>
              </a:prstGeom>
            </p:spPr>
          </p:pic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8316" t="87963" r="55878" b="4606"/>
              <a:stretch/>
            </p:blipFill>
            <p:spPr>
              <a:xfrm>
                <a:off x="780049" y="3619518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9F92D818-C425-45EA-9EBE-EE7AD4265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3283" t="87905" r="21923" b="4606"/>
            <a:stretch/>
          </p:blipFill>
          <p:spPr>
            <a:xfrm flipH="1">
              <a:off x="483312" y="4046885"/>
              <a:ext cx="314008" cy="320041"/>
            </a:xfrm>
            <a:prstGeom prst="rect">
              <a:avLst/>
            </a:prstGeom>
          </p:spPr>
        </p:pic>
      </p:grpSp>
      <p:pic>
        <p:nvPicPr>
          <p:cNvPr id="83" name="그림 8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3" y="382144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8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pc="0" dirty="0" err="1"/>
              <a:t>모둠</a:t>
            </a:r>
            <a:r>
              <a:rPr lang="ko-KR" altLang="en-US" spc="0" dirty="0"/>
              <a:t> 친구들과 정한 주제에 맞는 내용으로 전시회 계획을 점검해 봅시다</a:t>
            </a:r>
            <a:r>
              <a:rPr lang="en-US" altLang="ko-KR" spc="0" dirty="0"/>
              <a:t>.</a:t>
            </a:r>
            <a:endParaRPr lang="ko-KR" altLang="en-US" spc="0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1</a:t>
            </a:r>
            <a:r>
              <a:rPr lang="en-US" altLang="ko-KR" dirty="0" smtClean="0"/>
              <a:t> / 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 존중 전시회 계획 점검하기</a:t>
            </a:r>
          </a:p>
          <a:p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duk_03_07_0003_202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실천 쑥쑥</a:t>
            </a:r>
            <a:r>
              <a:rPr lang="en-US" altLang="ko-KR" dirty="0"/>
              <a:t>_202_</a:t>
            </a:r>
            <a:r>
              <a:rPr lang="ko-KR" altLang="en-US" dirty="0"/>
              <a:t>생명 존중 전시회 계획 점검하기</a:t>
            </a:r>
            <a:r>
              <a:rPr lang="en-US" altLang="ko-KR" dirty="0"/>
              <a:t>_</a:t>
            </a:r>
            <a:r>
              <a:rPr lang="ko-KR" altLang="en-US" dirty="0"/>
              <a:t>활동 </a:t>
            </a:r>
            <a:r>
              <a:rPr lang="en-US" altLang="ko-KR" dirty="0"/>
              <a:t>1_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4]</a:t>
            </a:r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en-US" altLang="ko-KR" dirty="0"/>
              <a:t>[</a:t>
            </a:r>
            <a:r>
              <a:rPr lang="ko-KR" altLang="en-US" dirty="0"/>
              <a:t>실천 쑥쑥</a:t>
            </a:r>
            <a:r>
              <a:rPr lang="en-US" altLang="ko-KR" dirty="0"/>
              <a:t>_202_</a:t>
            </a:r>
            <a:r>
              <a:rPr lang="ko-KR" altLang="en-US" dirty="0"/>
              <a:t>생명 존중 전시회 계획 점검하기</a:t>
            </a:r>
            <a:r>
              <a:rPr lang="en-US" altLang="ko-KR" dirty="0"/>
              <a:t>_</a:t>
            </a:r>
            <a:r>
              <a:rPr lang="ko-KR" altLang="en-US" dirty="0"/>
              <a:t>활동 </a:t>
            </a:r>
            <a:r>
              <a:rPr lang="en-US" altLang="ko-KR" dirty="0"/>
              <a:t>1_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en-US" altLang="ko-KR" dirty="0" smtClean="0"/>
              <a:t>]</a:t>
            </a:r>
            <a:r>
              <a:rPr lang="ko-KR" altLang="en-US" dirty="0" smtClean="0"/>
              <a:t>과 기능 동일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해양</a:t>
            </a:r>
            <a:r>
              <a:rPr lang="en-US" altLang="ko-KR" dirty="0"/>
              <a:t>_</a:t>
            </a:r>
            <a:r>
              <a:rPr lang="ko-KR" altLang="en-US" dirty="0"/>
              <a:t>잠수함</a:t>
            </a:r>
            <a:r>
              <a:rPr lang="en-US" altLang="ko-KR" dirty="0"/>
              <a:t>_</a:t>
            </a:r>
            <a:r>
              <a:rPr lang="ko-KR" altLang="en-US" dirty="0" err="1"/>
              <a:t>노란별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214" y="4102137"/>
            <a:ext cx="437721" cy="451544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935" y="4090128"/>
            <a:ext cx="437721" cy="451544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469147" y="1445391"/>
            <a:ext cx="8587348" cy="3280096"/>
            <a:chOff x="606986" y="1619076"/>
            <a:chExt cx="8587348" cy="3280096"/>
          </a:xfrm>
        </p:grpSpPr>
        <p:grpSp>
          <p:nvGrpSpPr>
            <p:cNvPr id="39" name="그룹 38"/>
            <p:cNvGrpSpPr/>
            <p:nvPr/>
          </p:nvGrpSpPr>
          <p:grpSpPr>
            <a:xfrm>
              <a:off x="606986" y="1619076"/>
              <a:ext cx="8587348" cy="3280096"/>
              <a:chOff x="810000" y="1847471"/>
              <a:chExt cx="8594496" cy="3787514"/>
            </a:xfrm>
          </p:grpSpPr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0000" y="1847471"/>
                <a:ext cx="8594496" cy="3787514"/>
              </a:xfrm>
              <a:prstGeom prst="rect">
                <a:avLst/>
              </a:prstGeom>
            </p:spPr>
          </p:pic>
          <p:sp>
            <p:nvSpPr>
              <p:cNvPr id="58" name="직사각형 57"/>
              <p:cNvSpPr/>
              <p:nvPr/>
            </p:nvSpPr>
            <p:spPr>
              <a:xfrm>
                <a:off x="1137495" y="2114026"/>
                <a:ext cx="8014894" cy="29193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2" name="직선 연결선 41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직선 연결선 42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직선 연결선 45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직선 연결선 46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왼쪽 대괄호 49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왼쪽 대괄호 50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왼쪽 대괄호 51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자유형 52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195C04"/>
            </a:solidFill>
            <a:ln w="19050">
              <a:solidFill>
                <a:srgbClr val="195C0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모서리가 둥근 직사각형 58"/>
          <p:cNvSpPr/>
          <p:nvPr/>
        </p:nvSpPr>
        <p:spPr>
          <a:xfrm>
            <a:off x="737548" y="1335510"/>
            <a:ext cx="4976176" cy="524495"/>
          </a:xfrm>
          <a:prstGeom prst="roundRect">
            <a:avLst/>
          </a:prstGeom>
          <a:solidFill>
            <a:srgbClr val="F2F7C8"/>
          </a:solidFill>
          <a:ln w="28575">
            <a:solidFill>
              <a:srgbClr val="D7D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ko-KR" altLang="en-US" sz="25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다른</a:t>
            </a:r>
            <a:r>
              <a:rPr lang="en-US" altLang="ko-KR" sz="25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25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사람에게 어떤 영향을 줄 수 있나요</a:t>
            </a:r>
            <a:r>
              <a:rPr lang="en-US" altLang="ko-KR" sz="25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  <a:endParaRPr lang="ko-KR" altLang="en-US" sz="2500" spc="-150" dirty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789312" y="1314632"/>
            <a:ext cx="806497" cy="375868"/>
          </a:xfrm>
          <a:prstGeom prst="roundRect">
            <a:avLst/>
          </a:prstGeom>
          <a:solidFill>
            <a:srgbClr val="F2F7C8"/>
          </a:solidFill>
          <a:ln w="28575">
            <a:solidFill>
              <a:srgbClr val="D7D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ko-KR" altLang="en-US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아니요</a:t>
            </a:r>
            <a:endParaRPr lang="ko-KR" altLang="en-US" spc="-150" dirty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6818112" y="1307500"/>
            <a:ext cx="806497" cy="375868"/>
          </a:xfrm>
          <a:prstGeom prst="roundRect">
            <a:avLst/>
          </a:prstGeom>
          <a:solidFill>
            <a:srgbClr val="F2F7C8"/>
          </a:solidFill>
          <a:ln w="28575">
            <a:solidFill>
              <a:srgbClr val="D7D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ko-KR" altLang="en-US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네</a:t>
            </a:r>
            <a:endParaRPr lang="ko-KR" altLang="en-US" spc="-150" dirty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5" name="텍스트 개체 틀 7"/>
          <p:cNvSpPr txBox="1">
            <a:spLocks/>
          </p:cNvSpPr>
          <p:nvPr/>
        </p:nvSpPr>
        <p:spPr>
          <a:xfrm>
            <a:off x="1267276" y="2261743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 smtClean="0"/>
              <a:t>다른 사람에게 피해를 주지 않는 방법으로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작품을 만드나요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9704">
            <a:off x="854232" y="2138980"/>
            <a:ext cx="275069" cy="275069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909" y="1955441"/>
            <a:ext cx="452591" cy="466884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359" y="1952700"/>
            <a:ext cx="452591" cy="466884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 flipH="1">
            <a:off x="3483395" y="4681642"/>
            <a:ext cx="2168801" cy="320753"/>
            <a:chOff x="476955" y="3619518"/>
            <a:chExt cx="2168801" cy="320753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3809E1E3-ABFB-439D-AFD7-435529553586}"/>
                </a:ext>
              </a:extLst>
            </p:cNvPr>
            <p:cNvGrpSpPr/>
            <p:nvPr/>
          </p:nvGrpSpPr>
          <p:grpSpPr>
            <a:xfrm>
              <a:off x="476955" y="3620229"/>
              <a:ext cx="2168801" cy="320042"/>
              <a:chOff x="2814645" y="4679681"/>
              <a:chExt cx="2168801" cy="320042"/>
            </a:xfrm>
          </p:grpSpPr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88F4B5F2-A678-4116-A1E7-8342722B11CA}"/>
                  </a:ext>
                </a:extLst>
              </p:cNvPr>
              <p:cNvGrpSpPr/>
              <p:nvPr/>
            </p:nvGrpSpPr>
            <p:grpSpPr>
              <a:xfrm>
                <a:off x="2814645" y="4679681"/>
                <a:ext cx="2168801" cy="320042"/>
                <a:chOff x="4915693" y="4615244"/>
                <a:chExt cx="2168801" cy="320042"/>
              </a:xfrm>
            </p:grpSpPr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462CD07A-A27E-43D3-978C-1D1830C06946}"/>
                    </a:ext>
                  </a:extLst>
                </p:cNvPr>
                <p:cNvGrpSpPr/>
                <p:nvPr/>
              </p:nvGrpSpPr>
              <p:grpSpPr>
                <a:xfrm>
                  <a:off x="5196841" y="4615244"/>
                  <a:ext cx="1887653" cy="320042"/>
                  <a:chOff x="2272637" y="5006256"/>
                  <a:chExt cx="1887653" cy="320042"/>
                </a:xfrm>
              </p:grpSpPr>
              <p:pic>
                <p:nvPicPr>
                  <p:cNvPr id="74" name="그림 73">
                    <a:extLst>
                      <a:ext uri="{FF2B5EF4-FFF2-40B4-BE49-F238E27FC236}">
                        <a16:creationId xmlns:a16="http://schemas.microsoft.com/office/drawing/2014/main" id="{76FC359C-CAF7-4B21-AA02-F088F1AF48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l="26319" t="87963" r="67585" b="4606"/>
                  <a:stretch/>
                </p:blipFill>
                <p:spPr>
                  <a:xfrm>
                    <a:off x="2272637" y="5008732"/>
                    <a:ext cx="399186" cy="317566"/>
                  </a:xfrm>
                  <a:prstGeom prst="rect">
                    <a:avLst/>
                  </a:prstGeom>
                </p:spPr>
              </p:pic>
              <p:pic>
                <p:nvPicPr>
                  <p:cNvPr id="75" name="그림 74">
                    <a:extLst>
                      <a:ext uri="{FF2B5EF4-FFF2-40B4-BE49-F238E27FC236}">
                        <a16:creationId xmlns:a16="http://schemas.microsoft.com/office/drawing/2014/main" id="{9F92D818-C425-45EA-9EBE-EE7AD4265E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73283" t="87905" r="21923" b="4606"/>
                  <a:stretch/>
                </p:blipFill>
                <p:spPr>
                  <a:xfrm>
                    <a:off x="3846282" y="5006256"/>
                    <a:ext cx="314008" cy="3200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3" name="그림 72">
                  <a:extLst>
                    <a:ext uri="{FF2B5EF4-FFF2-40B4-BE49-F238E27FC236}">
                      <a16:creationId xmlns:a16="http://schemas.microsoft.com/office/drawing/2014/main" id="{B06C8D2F-1CF8-4064-B7D6-109EA4A898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22010" t="87905" r="73334" b="4704"/>
                <a:stretch/>
              </p:blipFill>
              <p:spPr>
                <a:xfrm>
                  <a:off x="4915693" y="4619435"/>
                  <a:ext cx="304932" cy="315850"/>
                </a:xfrm>
                <a:prstGeom prst="rect">
                  <a:avLst/>
                </a:prstGeom>
              </p:spPr>
            </p:pic>
          </p:grpSp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AB94DE46-1F62-4D31-B946-007B35573E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8316" t="87963" r="55878" b="4606"/>
              <a:stretch/>
            </p:blipFill>
            <p:spPr>
              <a:xfrm>
                <a:off x="4261681" y="4682156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8316" t="87963" r="55878" b="4606"/>
            <a:stretch/>
          </p:blipFill>
          <p:spPr>
            <a:xfrm>
              <a:off x="1548597" y="3622704"/>
              <a:ext cx="380243" cy="317566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8316" t="87963" r="55878" b="4606"/>
            <a:stretch/>
          </p:blipFill>
          <p:spPr>
            <a:xfrm>
              <a:off x="1168196" y="3619518"/>
              <a:ext cx="380243" cy="317566"/>
            </a:xfrm>
            <a:prstGeom prst="rect">
              <a:avLst/>
            </a:prstGeom>
          </p:spPr>
        </p:pic>
      </p:grpSp>
      <p:pic>
        <p:nvPicPr>
          <p:cNvPr id="76" name="그림 7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3" y="382144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07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 smtClean="0"/>
              <a:t>점검표를</a:t>
            </a:r>
            <a:r>
              <a:rPr lang="ko-KR" altLang="en-US" dirty="0" smtClean="0"/>
              <a:t> 보고 우리 </a:t>
            </a:r>
            <a:r>
              <a:rPr lang="ko-KR" altLang="en-US" dirty="0" err="1" smtClean="0"/>
              <a:t>모둠의</a:t>
            </a:r>
            <a:r>
              <a:rPr lang="ko-KR" altLang="en-US" dirty="0" smtClean="0"/>
              <a:t> 작품을 만들어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/>
              <a:t>1 / </a:t>
            </a:r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2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 존중 전시회 계획 점검하기</a:t>
            </a:r>
          </a:p>
          <a:p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duk_03_07_0003_202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실천 쑥쑥</a:t>
            </a:r>
            <a:r>
              <a:rPr lang="en-US" altLang="ko-KR" dirty="0"/>
              <a:t>_202_</a:t>
            </a:r>
            <a:r>
              <a:rPr lang="ko-KR" altLang="en-US" dirty="0"/>
              <a:t>생명 존중 전시회 계획 점검하기</a:t>
            </a:r>
            <a:r>
              <a:rPr lang="en-US" altLang="ko-KR" dirty="0"/>
              <a:t>_</a:t>
            </a:r>
            <a:r>
              <a:rPr lang="ko-KR" altLang="en-US" dirty="0"/>
              <a:t>활동 </a:t>
            </a:r>
            <a:r>
              <a:rPr lang="en-US" altLang="ko-KR" dirty="0" smtClean="0"/>
              <a:t>2_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검정색 고정 텍스트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고정 박스</a:t>
            </a:r>
            <a:endParaRPr lang="en-US" altLang="ko-KR" dirty="0" smtClean="0"/>
          </a:p>
          <a:p>
            <a:r>
              <a:rPr lang="ko-KR" altLang="en-US" dirty="0" smtClean="0"/>
              <a:t>그림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검정색 고정 텍스트</a:t>
            </a:r>
            <a:endParaRPr lang="en-US" altLang="ko-KR" dirty="0" smtClean="0"/>
          </a:p>
          <a:p>
            <a:r>
              <a:rPr lang="ko-KR" altLang="en-US" dirty="0" smtClean="0"/>
              <a:t>직접 쓰기 기능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파란색 예시 텍스트</a:t>
            </a:r>
            <a:endParaRPr lang="en-US" altLang="ko-KR" dirty="0" smtClean="0"/>
          </a:p>
          <a:p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구성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spc="0" dirty="0">
                <a:solidFill>
                  <a:schemeClr val="tx1"/>
                </a:solidFill>
              </a:rPr>
              <a:t>예 보기 </a:t>
            </a:r>
            <a:r>
              <a:rPr lang="en-US" altLang="ko-KR" spc="0" dirty="0">
                <a:solidFill>
                  <a:schemeClr val="tx1"/>
                </a:solidFill>
              </a:rPr>
              <a:t>/ </a:t>
            </a:r>
            <a:r>
              <a:rPr lang="ko-KR" altLang="en-US" spc="0" dirty="0">
                <a:solidFill>
                  <a:schemeClr val="tx1"/>
                </a:solidFill>
              </a:rPr>
              <a:t>직접 쓰기 버튼</a:t>
            </a:r>
            <a:endParaRPr lang="en-US" altLang="ko-KR" spc="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</a:t>
            </a:r>
            <a:r>
              <a:rPr lang="en-US" altLang="ko-KR" dirty="0"/>
              <a:t>+</a:t>
            </a:r>
            <a:r>
              <a:rPr lang="ko-KR" altLang="en-US" dirty="0"/>
              <a:t>직접 쓰기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해양</a:t>
            </a:r>
            <a:r>
              <a:rPr lang="en-US" altLang="ko-KR" dirty="0"/>
              <a:t>_</a:t>
            </a:r>
            <a:r>
              <a:rPr lang="ko-KR" altLang="en-US" dirty="0"/>
              <a:t>잠수함</a:t>
            </a:r>
            <a:r>
              <a:rPr lang="en-US" altLang="ko-KR" dirty="0"/>
              <a:t>_</a:t>
            </a:r>
            <a:r>
              <a:rPr lang="ko-KR" altLang="en-US" dirty="0" err="1"/>
              <a:t>노란별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301944" y="1167905"/>
            <a:ext cx="8587348" cy="3506975"/>
            <a:chOff x="606986" y="1619076"/>
            <a:chExt cx="8587348" cy="3280096"/>
          </a:xfrm>
        </p:grpSpPr>
        <p:grpSp>
          <p:nvGrpSpPr>
            <p:cNvPr id="10" name="그룹 9"/>
            <p:cNvGrpSpPr/>
            <p:nvPr/>
          </p:nvGrpSpPr>
          <p:grpSpPr>
            <a:xfrm>
              <a:off x="606986" y="1619076"/>
              <a:ext cx="8587348" cy="3280096"/>
              <a:chOff x="810000" y="1847471"/>
              <a:chExt cx="8594496" cy="3787514"/>
            </a:xfrm>
          </p:grpSpPr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0000" y="1847471"/>
                <a:ext cx="8594496" cy="3787514"/>
              </a:xfrm>
              <a:prstGeom prst="rect">
                <a:avLst/>
              </a:prstGeom>
            </p:spPr>
          </p:pic>
          <p:sp>
            <p:nvSpPr>
              <p:cNvPr id="30" name="직사각형 29"/>
              <p:cNvSpPr/>
              <p:nvPr/>
            </p:nvSpPr>
            <p:spPr>
              <a:xfrm>
                <a:off x="1137495" y="2114026"/>
                <a:ext cx="8014894" cy="29193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" name="직선 연결선 10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직선 연결선 11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직선 연결선 12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직선 연결선 13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왼쪽 대괄호 14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왼쪽 대괄호 15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왼쪽 대괄호 16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0056A4"/>
            </a:solidFill>
            <a:ln w="19050">
              <a:solidFill>
                <a:srgbClr val="0056A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모서리가 둥근 직사각형 30"/>
          <p:cNvSpPr/>
          <p:nvPr/>
        </p:nvSpPr>
        <p:spPr>
          <a:xfrm>
            <a:off x="486616" y="1066158"/>
            <a:ext cx="4635091" cy="524495"/>
          </a:xfrm>
          <a:prstGeom prst="roundRect">
            <a:avLst/>
          </a:prstGeom>
          <a:solidFill>
            <a:srgbClr val="E7F4F9"/>
          </a:solidFill>
          <a:ln w="28575">
            <a:solidFill>
              <a:srgbClr val="A8D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ko-KR" altLang="en-US" sz="25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생명 존중 전시회 작품 만들기</a:t>
            </a:r>
            <a:endParaRPr lang="ko-KR" altLang="en-US" sz="2500" spc="-150" dirty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9704">
            <a:off x="768725" y="1758445"/>
            <a:ext cx="275069" cy="275069"/>
          </a:xfrm>
          <a:prstGeom prst="rect">
            <a:avLst/>
          </a:prstGeom>
        </p:spPr>
      </p:pic>
      <p:sp>
        <p:nvSpPr>
          <p:cNvPr id="33" name="텍스트 개체 틀 7"/>
          <p:cNvSpPr txBox="1">
            <a:spLocks/>
          </p:cNvSpPr>
          <p:nvPr/>
        </p:nvSpPr>
        <p:spPr>
          <a:xfrm>
            <a:off x="1181769" y="1681257"/>
            <a:ext cx="591868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주제</a:t>
            </a:r>
            <a:endParaRPr lang="ko-KR" altLang="en-US" dirty="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695" y="4567455"/>
            <a:ext cx="997200" cy="31358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751" y="5061495"/>
            <a:ext cx="997200" cy="313585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3873137" y="4623614"/>
            <a:ext cx="1402415" cy="320042"/>
            <a:chOff x="4915693" y="4615244"/>
            <a:chExt cx="1402415" cy="320042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3" y="382144"/>
            <a:ext cx="850358" cy="302400"/>
          </a:xfrm>
          <a:prstGeom prst="rect">
            <a:avLst/>
          </a:prstGeom>
        </p:spPr>
      </p:pic>
      <p:sp>
        <p:nvSpPr>
          <p:cNvPr id="52" name="타원 51"/>
          <p:cNvSpPr/>
          <p:nvPr/>
        </p:nvSpPr>
        <p:spPr>
          <a:xfrm>
            <a:off x="433189" y="90345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672731" y="161003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58306" y="159314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25289" y="210528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996722" y="440233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7932805" y="434549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0983" y="2154523"/>
            <a:ext cx="5830660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en-US" altLang="ko-KR" sz="2500" spc="-150" dirty="0" smtClean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81530" y="2156204"/>
            <a:ext cx="5830660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작은 생명체도 보호하자는 팻말 만들기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641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 smtClean="0"/>
              <a:t>점검표를</a:t>
            </a:r>
            <a:r>
              <a:rPr lang="ko-KR" altLang="en-US" dirty="0" smtClean="0"/>
              <a:t> 보고 우리 </a:t>
            </a:r>
            <a:r>
              <a:rPr lang="ko-KR" altLang="en-US" dirty="0" err="1" smtClean="0"/>
              <a:t>모둠의</a:t>
            </a:r>
            <a:r>
              <a:rPr lang="ko-KR" altLang="en-US" dirty="0" smtClean="0"/>
              <a:t> 작품을 만들어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/>
              <a:t>1 / </a:t>
            </a:r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2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삽화 </a:t>
            </a:r>
            <a:endParaRPr lang="en-US" altLang="ko-KR" dirty="0" smtClean="0"/>
          </a:p>
          <a:p>
            <a:r>
              <a:rPr lang="en-US" altLang="ko-KR" dirty="0" smtClean="0"/>
              <a:t>1. duk_03_07_0003_202</a:t>
            </a:r>
          </a:p>
          <a:p>
            <a:r>
              <a:rPr lang="en-US" altLang="ko-KR" dirty="0" smtClean="0"/>
              <a:t>1) </a:t>
            </a:r>
            <a:r>
              <a:rPr lang="ko-KR" altLang="en-US" dirty="0" smtClean="0"/>
              <a:t>정가운데에 크기 맞춰서 넣어주세요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 존중 전시회 계획 점검하기</a:t>
            </a:r>
          </a:p>
          <a:p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duk_03_07_0003_202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실천 쑥쑥</a:t>
            </a:r>
            <a:r>
              <a:rPr lang="en-US" altLang="ko-KR" dirty="0"/>
              <a:t>_202_</a:t>
            </a:r>
            <a:r>
              <a:rPr lang="ko-KR" altLang="en-US" dirty="0"/>
              <a:t>생명 존중 전시회 계획 점검하기</a:t>
            </a:r>
            <a:r>
              <a:rPr lang="en-US" altLang="ko-KR" dirty="0"/>
              <a:t>_</a:t>
            </a:r>
            <a:r>
              <a:rPr lang="ko-KR" altLang="en-US" dirty="0"/>
              <a:t>활동 </a:t>
            </a:r>
            <a:r>
              <a:rPr lang="en-US" altLang="ko-KR" dirty="0"/>
              <a:t>2_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2]</a:t>
            </a:r>
          </a:p>
          <a:p>
            <a:r>
              <a:rPr lang="en-US" altLang="ko-KR" dirty="0" smtClean="0"/>
              <a:t>[</a:t>
            </a:r>
            <a:r>
              <a:rPr lang="ko-KR" altLang="en-US" dirty="0"/>
              <a:t>실천 쑥쑥</a:t>
            </a:r>
            <a:r>
              <a:rPr lang="en-US" altLang="ko-KR" dirty="0"/>
              <a:t>_202_</a:t>
            </a:r>
            <a:r>
              <a:rPr lang="ko-KR" altLang="en-US" dirty="0"/>
              <a:t>생명 존중 전시회 계획 점검하기</a:t>
            </a:r>
            <a:r>
              <a:rPr lang="en-US" altLang="ko-KR" dirty="0"/>
              <a:t>_</a:t>
            </a:r>
            <a:r>
              <a:rPr lang="ko-KR" altLang="en-US" dirty="0"/>
              <a:t>활동 </a:t>
            </a:r>
            <a:r>
              <a:rPr lang="en-US" altLang="ko-KR" dirty="0"/>
              <a:t>2_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1]</a:t>
            </a:r>
            <a:r>
              <a:rPr lang="ko-KR" altLang="en-US" dirty="0" smtClean="0"/>
              <a:t>과 기능 동일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삽화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삽화 정보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err="1"/>
              <a:t>지시문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수업 도구</a:t>
            </a:r>
            <a:r>
              <a:rPr lang="en-US" altLang="ko-KR" dirty="0"/>
              <a:t>, </a:t>
            </a:r>
            <a:r>
              <a:rPr lang="ko-KR" altLang="en-US" dirty="0"/>
              <a:t>색연필 </a:t>
            </a:r>
            <a:r>
              <a:rPr lang="en-US" altLang="ko-KR" dirty="0"/>
              <a:t>(bold </a:t>
            </a:r>
            <a:r>
              <a:rPr lang="ko-KR" altLang="en-US" dirty="0"/>
              <a:t>처리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duk_03_07_0003_202_01.psd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16003" y="1208696"/>
            <a:ext cx="8587348" cy="3506975"/>
            <a:chOff x="606986" y="1619076"/>
            <a:chExt cx="8587348" cy="3280096"/>
          </a:xfrm>
        </p:grpSpPr>
        <p:grpSp>
          <p:nvGrpSpPr>
            <p:cNvPr id="10" name="그룹 9"/>
            <p:cNvGrpSpPr/>
            <p:nvPr/>
          </p:nvGrpSpPr>
          <p:grpSpPr>
            <a:xfrm>
              <a:off x="606986" y="1619076"/>
              <a:ext cx="8587348" cy="3280096"/>
              <a:chOff x="810000" y="1847471"/>
              <a:chExt cx="8594496" cy="3787514"/>
            </a:xfrm>
          </p:grpSpPr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0000" y="1847471"/>
                <a:ext cx="8594496" cy="3787514"/>
              </a:xfrm>
              <a:prstGeom prst="rect">
                <a:avLst/>
              </a:prstGeom>
            </p:spPr>
          </p:pic>
          <p:sp>
            <p:nvSpPr>
              <p:cNvPr id="30" name="직사각형 29"/>
              <p:cNvSpPr/>
              <p:nvPr/>
            </p:nvSpPr>
            <p:spPr>
              <a:xfrm>
                <a:off x="1137495" y="2114026"/>
                <a:ext cx="8014894" cy="29193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" name="직선 연결선 10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직선 연결선 11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직선 연결선 12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직선 연결선 13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왼쪽 대괄호 14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왼쪽 대괄호 15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왼쪽 대괄호 16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 17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0056A4"/>
            </a:solidFill>
            <a:ln w="19050">
              <a:solidFill>
                <a:srgbClr val="0056A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모서리가 둥근 직사각형 30"/>
          <p:cNvSpPr/>
          <p:nvPr/>
        </p:nvSpPr>
        <p:spPr>
          <a:xfrm>
            <a:off x="486616" y="1066158"/>
            <a:ext cx="4635091" cy="524495"/>
          </a:xfrm>
          <a:prstGeom prst="roundRect">
            <a:avLst/>
          </a:prstGeom>
          <a:solidFill>
            <a:srgbClr val="E7F4F9"/>
          </a:solidFill>
          <a:ln w="28575">
            <a:solidFill>
              <a:srgbClr val="A8D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ko-KR" altLang="en-US" sz="25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생명 존중 전시회 작품 만들기</a:t>
            </a:r>
            <a:endParaRPr lang="ko-KR" altLang="en-US" sz="2500" spc="-150" dirty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322" y="4561490"/>
            <a:ext cx="997200" cy="31358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247" y="5046674"/>
            <a:ext cx="997200" cy="313585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AD6F64CF-85DE-4B0F-A731-BAEB0B50DFB0}"/>
              </a:ext>
            </a:extLst>
          </p:cNvPr>
          <p:cNvGrpSpPr/>
          <p:nvPr/>
        </p:nvGrpSpPr>
        <p:grpSpPr>
          <a:xfrm>
            <a:off x="7499488" y="931295"/>
            <a:ext cx="1854486" cy="226833"/>
            <a:chOff x="5349044" y="2096438"/>
            <a:chExt cx="1641669" cy="223294"/>
          </a:xfrm>
        </p:grpSpPr>
        <p:sp>
          <p:nvSpPr>
            <p:cNvPr id="41" name="사각형: 둥근 모서리 13">
              <a:extLst>
                <a:ext uri="{FF2B5EF4-FFF2-40B4-BE49-F238E27FC236}">
                  <a16:creationId xmlns:a16="http://schemas.microsoft.com/office/drawing/2014/main" id="{2090529F-F384-4AD5-9246-BA4D553262BF}"/>
                </a:ext>
              </a:extLst>
            </p:cNvPr>
            <p:cNvSpPr/>
            <p:nvPr/>
          </p:nvSpPr>
          <p:spPr>
            <a:xfrm>
              <a:off x="5349044" y="2096438"/>
              <a:ext cx="1641669" cy="223294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19050">
              <a:noFill/>
            </a:ln>
          </p:spPr>
          <p:txBody>
            <a:bodyPr rtlCol="0" anchor="ctr"/>
            <a:lstStyle/>
            <a:p>
              <a:pPr marL="14400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수업 도구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의 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색연필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을 클릭하세요</a:t>
              </a:r>
              <a:r>
                <a:rPr kumimoji="0" lang="en-US" altLang="ko-KR" sz="900" i="0" u="none" strike="noStrike" kern="0" cap="none" spc="-50" normalizeH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.</a:t>
              </a:r>
              <a:endParaRPr kumimoji="0" lang="ko-KR" altLang="en-US" sz="900" i="0" u="none" strike="noStrike" kern="0" cap="none" spc="-50" normalizeH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pic>
          <p:nvPicPr>
            <p:cNvPr id="42" name="Picture 2" descr="D:\1_과학\1_초등 과학\3학년\1학기\2022\08_아이콘\help_icon.png">
              <a:extLst>
                <a:ext uri="{FF2B5EF4-FFF2-40B4-BE49-F238E27FC236}">
                  <a16:creationId xmlns:a16="http://schemas.microsoft.com/office/drawing/2014/main" id="{089DF68E-420A-42AE-AAB0-C7FFA57C1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9893" y="2136075"/>
              <a:ext cx="144016" cy="144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7527" y="1641221"/>
            <a:ext cx="3116580" cy="2871576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 flipH="1">
            <a:off x="3846132" y="4647747"/>
            <a:ext cx="1402415" cy="320042"/>
            <a:chOff x="4915693" y="4615244"/>
            <a:chExt cx="1402415" cy="32004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pic>
        <p:nvPicPr>
          <p:cNvPr id="46" name="그림 4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3" y="382144"/>
            <a:ext cx="850358" cy="302400"/>
          </a:xfrm>
          <a:prstGeom prst="rect">
            <a:avLst/>
          </a:prstGeom>
        </p:spPr>
      </p:pic>
      <p:sp>
        <p:nvSpPr>
          <p:cNvPr id="47" name="타원 46"/>
          <p:cNvSpPr/>
          <p:nvPr/>
        </p:nvSpPr>
        <p:spPr>
          <a:xfrm>
            <a:off x="2879671" y="172812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7331618" y="81247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588349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생명 존중 전시회를 열어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활동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자기 점검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 존중 전시회 열기</a:t>
            </a:r>
          </a:p>
          <a:p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duk_03_07_0003_301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실천 탄탄</a:t>
            </a:r>
            <a:r>
              <a:rPr lang="en-US" altLang="ko-KR" dirty="0" smtClean="0"/>
              <a:t>_301_</a:t>
            </a:r>
            <a:r>
              <a:rPr lang="ko-KR" altLang="en-US" dirty="0"/>
              <a:t>생명 존중 전시회 </a:t>
            </a:r>
            <a:r>
              <a:rPr lang="ko-KR" altLang="en-US" dirty="0" smtClean="0"/>
              <a:t>열기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활동 탭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탭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구성</a:t>
            </a:r>
            <a:endParaRPr lang="en-US" altLang="ko-KR" dirty="0" smtClean="0"/>
          </a:p>
          <a:p>
            <a:r>
              <a:rPr lang="ko-KR" altLang="en-US" dirty="0" smtClean="0"/>
              <a:t>숫자 </a:t>
            </a:r>
            <a:r>
              <a:rPr lang="ko-KR" altLang="en-US" dirty="0" err="1" smtClean="0"/>
              <a:t>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검정색 고정 텍스트</a:t>
            </a:r>
            <a:endParaRPr lang="en-US" altLang="ko-KR" dirty="0" smtClean="0"/>
          </a:p>
          <a:p>
            <a:r>
              <a:rPr lang="ko-KR" altLang="en-US" dirty="0" smtClean="0"/>
              <a:t>예 </a:t>
            </a:r>
            <a:r>
              <a:rPr lang="ko-KR" altLang="en-US" dirty="0" err="1" smtClean="0"/>
              <a:t>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검정색 고정 텍스트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224420" y="1585906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6600"/>
                </a:solidFill>
                <a:latin typeface="+mn-ea"/>
              </a:rPr>
              <a:t>1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16800" y="2641131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6600"/>
                </a:solidFill>
                <a:latin typeface="+mn-ea"/>
              </a:rPr>
              <a:t>2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11570" y="3360549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6600"/>
                </a:solidFill>
                <a:latin typeface="+mn-ea"/>
              </a:rPr>
              <a:t>3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12" name="텍스트 개체 틀 7"/>
          <p:cNvSpPr txBox="1">
            <a:spLocks/>
          </p:cNvSpPr>
          <p:nvPr/>
        </p:nvSpPr>
        <p:spPr>
          <a:xfrm>
            <a:off x="798797" y="171503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 smtClean="0"/>
              <a:t>모둠 친구들과 계획하고 점검한 대로 작품을 만들어 일주일 동안</a:t>
            </a:r>
            <a:endParaRPr lang="en-US" altLang="ko-KR" dirty="0" smtClean="0"/>
          </a:p>
          <a:p>
            <a:pPr>
              <a:lnSpc>
                <a:spcPct val="100000"/>
              </a:lnSpc>
            </a:pPr>
            <a:r>
              <a:rPr lang="ko-KR" altLang="en-US" dirty="0" smtClean="0"/>
              <a:t>전시해 봅시다</a:t>
            </a:r>
            <a:r>
              <a:rPr lang="en-US" altLang="ko-KR" dirty="0" smtClean="0"/>
              <a:t>.</a:t>
            </a:r>
          </a:p>
        </p:txBody>
      </p:sp>
      <p:sp>
        <p:nvSpPr>
          <p:cNvPr id="13" name="텍스트 개체 틀 7"/>
          <p:cNvSpPr txBox="1">
            <a:spLocks/>
          </p:cNvSpPr>
          <p:nvPr/>
        </p:nvSpPr>
        <p:spPr>
          <a:xfrm>
            <a:off x="749695" y="2553223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전시한 작품을 보며 생명 존중을 생각해 봅시다</a:t>
            </a:r>
            <a:r>
              <a:rPr lang="en-US" altLang="ko-KR" dirty="0" smtClean="0"/>
              <a:t>.</a:t>
            </a:r>
          </a:p>
        </p:txBody>
      </p:sp>
      <p:sp>
        <p:nvSpPr>
          <p:cNvPr id="14" name="텍스트 개체 틀 7"/>
          <p:cNvSpPr txBox="1">
            <a:spLocks/>
          </p:cNvSpPr>
          <p:nvPr/>
        </p:nvSpPr>
        <p:spPr>
          <a:xfrm>
            <a:off x="684497" y="324400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생명 존중 전시회를 하며 가장 인상 깊었던 점을 발표해 봅시다</a:t>
            </a:r>
            <a:r>
              <a:rPr lang="en-US" altLang="ko-KR" dirty="0" smtClean="0"/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99B133E-F904-4453-B09A-61F2DDE32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3651" l="0" r="98750">
                        <a14:foregroundMark x1="56250" y1="26984" x2="61250" y2="634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5467" y="3847678"/>
            <a:ext cx="381000" cy="300038"/>
          </a:xfrm>
          <a:prstGeom prst="rect">
            <a:avLst/>
          </a:prstGeom>
        </p:spPr>
      </p:pic>
      <p:sp>
        <p:nvSpPr>
          <p:cNvPr id="18" name="텍스트 개체 틀 7"/>
          <p:cNvSpPr txBox="1">
            <a:spLocks/>
          </p:cNvSpPr>
          <p:nvPr/>
        </p:nvSpPr>
        <p:spPr>
          <a:xfrm>
            <a:off x="825204" y="3733389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생명 존중 팻말을 만들고 캠페인 활동을 하는 것이 재미있었습니다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2" y="373878"/>
            <a:ext cx="850358" cy="302400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146267" y="122743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8251431" y="43362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43858" y="374835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957160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배운 내용을 되돌아보며 자기 점검을 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 </a:t>
            </a:r>
            <a:r>
              <a:rPr lang="en-US" altLang="ko-KR" dirty="0" smtClean="0"/>
              <a:t>/ </a:t>
            </a:r>
            <a:r>
              <a:rPr lang="ko-KR" altLang="en-US" dirty="0" smtClean="0">
                <a:solidFill>
                  <a:srgbClr val="FF6600"/>
                </a:solidFill>
              </a:rPr>
              <a:t>자기 점검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 존중 전시회 열기</a:t>
            </a:r>
          </a:p>
          <a:p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duk_03_07_0003_301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실천 탄탄</a:t>
            </a:r>
            <a:r>
              <a:rPr lang="en-US" altLang="ko-KR" dirty="0" smtClean="0"/>
              <a:t>_301_</a:t>
            </a:r>
            <a:r>
              <a:rPr lang="ko-KR" altLang="en-US" dirty="0" smtClean="0"/>
              <a:t>생명 존중 전시회 열기</a:t>
            </a:r>
            <a:r>
              <a:rPr lang="en-US" altLang="ko-KR" dirty="0" smtClean="0"/>
              <a:t>_ </a:t>
            </a:r>
            <a:r>
              <a:rPr lang="ko-KR" altLang="en-US" dirty="0" smtClean="0"/>
              <a:t>자기 점검</a:t>
            </a:r>
            <a:r>
              <a:rPr lang="en-US" altLang="ko-KR" dirty="0" smtClean="0"/>
              <a:t>]</a:t>
            </a:r>
          </a:p>
          <a:p>
            <a:r>
              <a:rPr lang="ko-KR" altLang="en-US" dirty="0" err="1" smtClean="0"/>
              <a:t>지시문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얼굴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클릭 </a:t>
            </a:r>
            <a:r>
              <a:rPr lang="en-US" altLang="ko-KR" dirty="0" smtClean="0"/>
              <a:t>(bold </a:t>
            </a:r>
            <a:r>
              <a:rPr lang="ko-KR" altLang="en-US" dirty="0" smtClean="0"/>
              <a:t>처리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표 </a:t>
            </a:r>
            <a:r>
              <a:rPr lang="ko-KR" altLang="en-US" dirty="0"/>
              <a:t>형태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표 안에 각 텍스트</a:t>
            </a:r>
            <a:r>
              <a:rPr lang="en-US" altLang="ko-KR" dirty="0"/>
              <a:t>+</a:t>
            </a:r>
            <a:r>
              <a:rPr lang="ko-KR" altLang="en-US" dirty="0"/>
              <a:t>얼굴 버튼 추가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얼굴 버튼 클릭 시 노란색으로 </a:t>
            </a:r>
            <a:r>
              <a:rPr lang="ko-KR" altLang="en-US" dirty="0" err="1"/>
              <a:t>별색</a:t>
            </a:r>
            <a:r>
              <a:rPr lang="ko-KR" altLang="en-US" dirty="0"/>
              <a:t> 효과</a:t>
            </a:r>
            <a:r>
              <a:rPr lang="en-US" altLang="ko-KR" dirty="0"/>
              <a:t>(</a:t>
            </a:r>
            <a:r>
              <a:rPr lang="ko-KR" altLang="en-US" dirty="0"/>
              <a:t>각 행당 마지막으로 클릭한 한 개만 표시됨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범례 </a:t>
            </a:r>
            <a:r>
              <a:rPr lang="en-US" altLang="ko-KR" dirty="0"/>
              <a:t>-&gt; </a:t>
            </a:r>
            <a:r>
              <a:rPr lang="ko-KR" altLang="en-US" dirty="0"/>
              <a:t>표 왼쪽  하단에 </a:t>
            </a:r>
            <a:r>
              <a:rPr lang="ko-KR" altLang="en-US" dirty="0" smtClean="0"/>
              <a:t>위치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핵심 정리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버튼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핵심 정리 </a:t>
            </a:r>
            <a:r>
              <a:rPr lang="ko-KR" altLang="en-US" dirty="0" err="1" smtClean="0"/>
              <a:t>풀팝업</a:t>
            </a:r>
            <a:r>
              <a:rPr lang="ko-KR" altLang="en-US" dirty="0" smtClean="0"/>
              <a:t> 노출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 </a:t>
            </a:r>
            <a:r>
              <a:rPr lang="en-US" altLang="ko-KR" dirty="0" smtClean="0"/>
              <a:t>18)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70" y="4493699"/>
            <a:ext cx="3053074" cy="337759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AD6F64CF-85DE-4B0F-A731-BAEB0B50DFB0}"/>
              </a:ext>
            </a:extLst>
          </p:cNvPr>
          <p:cNvGrpSpPr/>
          <p:nvPr/>
        </p:nvGrpSpPr>
        <p:grpSpPr>
          <a:xfrm>
            <a:off x="7636688" y="956556"/>
            <a:ext cx="1271141" cy="226833"/>
            <a:chOff x="5349044" y="2096438"/>
            <a:chExt cx="1125268" cy="223294"/>
          </a:xfrm>
        </p:grpSpPr>
        <p:sp>
          <p:nvSpPr>
            <p:cNvPr id="80" name="사각형: 둥근 모서리 13">
              <a:extLst>
                <a:ext uri="{FF2B5EF4-FFF2-40B4-BE49-F238E27FC236}">
                  <a16:creationId xmlns:a16="http://schemas.microsoft.com/office/drawing/2014/main" id="{2090529F-F384-4AD5-9246-BA4D553262BF}"/>
                </a:ext>
              </a:extLst>
            </p:cNvPr>
            <p:cNvSpPr/>
            <p:nvPr/>
          </p:nvSpPr>
          <p:spPr>
            <a:xfrm>
              <a:off x="5349044" y="2096438"/>
              <a:ext cx="1125268" cy="223294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19050">
              <a:noFill/>
            </a:ln>
          </p:spPr>
          <p:txBody>
            <a:bodyPr rtlCol="0" anchor="ctr"/>
            <a:lstStyle/>
            <a:p>
              <a:pPr marL="14400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spc="-50" dirty="0" smtClean="0">
                  <a:solidFill>
                    <a:prstClr val="black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 얼굴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을 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클릭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하세요</a:t>
              </a:r>
              <a:r>
                <a:rPr kumimoji="0" lang="en-US" altLang="ko-KR" sz="900" i="0" u="none" strike="noStrike" kern="0" cap="none" spc="-50" normalizeH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.</a:t>
              </a:r>
              <a:endParaRPr kumimoji="0" lang="ko-KR" altLang="en-US" sz="900" i="0" u="none" strike="noStrike" kern="0" cap="none" spc="-50" normalizeH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pic>
          <p:nvPicPr>
            <p:cNvPr id="81" name="Picture 2" descr="D:\1_과학\1_초등 과학\3학년\1학기\2022\08_아이콘\help_icon.png">
              <a:extLst>
                <a:ext uri="{FF2B5EF4-FFF2-40B4-BE49-F238E27FC236}">
                  <a16:creationId xmlns:a16="http://schemas.microsoft.com/office/drawing/2014/main" id="{089DF68E-420A-42AE-AAB0-C7FFA57C1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9893" y="2136075"/>
              <a:ext cx="144016" cy="144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그룹 28"/>
          <p:cNvGrpSpPr/>
          <p:nvPr/>
        </p:nvGrpSpPr>
        <p:grpSpPr>
          <a:xfrm>
            <a:off x="447308" y="1392756"/>
            <a:ext cx="8604181" cy="974626"/>
            <a:chOff x="296416" y="1865240"/>
            <a:chExt cx="8604181" cy="974626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296416" y="1865240"/>
              <a:ext cx="8604181" cy="973818"/>
            </a:xfrm>
            <a:prstGeom prst="roundRect">
              <a:avLst/>
            </a:prstGeom>
            <a:solidFill>
              <a:srgbClr val="F3EE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02078" y="1978092"/>
              <a:ext cx="62650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생명을 존중하는 행동과 존중하지 않는 행동을</a:t>
              </a:r>
              <a:endPara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구분할 수 있나요</a:t>
              </a:r>
              <a:r>
                <a:rPr lang="en-US" altLang="ko-KR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5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6843063" y="2087433"/>
              <a:ext cx="583983" cy="586617"/>
              <a:chOff x="6534417" y="2096419"/>
              <a:chExt cx="583983" cy="586617"/>
            </a:xfrm>
          </p:grpSpPr>
          <p:sp>
            <p:nvSpPr>
              <p:cNvPr id="78" name="모서리가 둥근 직사각형 77"/>
              <p:cNvSpPr/>
              <p:nvPr/>
            </p:nvSpPr>
            <p:spPr>
              <a:xfrm>
                <a:off x="6534417" y="2096419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79" name="그림 78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639" b="100000" l="10000" r="100000">
                            <a14:foregroundMark x1="31250" y1="22892" x2="66250" y2="7349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38230" y="2110738"/>
                <a:ext cx="526104" cy="545833"/>
              </a:xfrm>
              <a:prstGeom prst="rect">
                <a:avLst/>
              </a:prstGeom>
            </p:spPr>
          </p:pic>
        </p:grpSp>
        <p:grpSp>
          <p:nvGrpSpPr>
            <p:cNvPr id="72" name="그룹 71"/>
            <p:cNvGrpSpPr/>
            <p:nvPr/>
          </p:nvGrpSpPr>
          <p:grpSpPr>
            <a:xfrm>
              <a:off x="7525266" y="2082184"/>
              <a:ext cx="583983" cy="586617"/>
              <a:chOff x="7525266" y="2082184"/>
              <a:chExt cx="583983" cy="586617"/>
            </a:xfrm>
          </p:grpSpPr>
          <p:sp>
            <p:nvSpPr>
              <p:cNvPr id="76" name="모서리가 둥근 직사각형 75"/>
              <p:cNvSpPr/>
              <p:nvPr/>
            </p:nvSpPr>
            <p:spPr>
              <a:xfrm>
                <a:off x="7525266" y="2082184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77" name="그림 76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100000">
                            <a14:backgroundMark x1="8696" y1="73333" x2="21739" y2="9777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563240" y="2132779"/>
                <a:ext cx="531676" cy="520119"/>
              </a:xfrm>
              <a:prstGeom prst="rect">
                <a:avLst/>
              </a:prstGeom>
            </p:spPr>
          </p:pic>
        </p:grpSp>
        <p:grpSp>
          <p:nvGrpSpPr>
            <p:cNvPr id="73" name="그룹 72"/>
            <p:cNvGrpSpPr/>
            <p:nvPr/>
          </p:nvGrpSpPr>
          <p:grpSpPr>
            <a:xfrm>
              <a:off x="8202440" y="2082184"/>
              <a:ext cx="600080" cy="625826"/>
              <a:chOff x="8202440" y="2082184"/>
              <a:chExt cx="600080" cy="625826"/>
            </a:xfrm>
          </p:grpSpPr>
          <p:sp>
            <p:nvSpPr>
              <p:cNvPr id="74" name="모서리가 둥근 직사각형 73"/>
              <p:cNvSpPr/>
              <p:nvPr/>
            </p:nvSpPr>
            <p:spPr>
              <a:xfrm>
                <a:off x="8202440" y="2082184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235991" y="2083672"/>
                <a:ext cx="566529" cy="624338"/>
              </a:xfrm>
              <a:prstGeom prst="rect">
                <a:avLst/>
              </a:prstGeom>
            </p:spPr>
          </p:pic>
        </p:grpSp>
      </p:grpSp>
      <p:grpSp>
        <p:nvGrpSpPr>
          <p:cNvPr id="30" name="그룹 29"/>
          <p:cNvGrpSpPr/>
          <p:nvPr/>
        </p:nvGrpSpPr>
        <p:grpSpPr>
          <a:xfrm>
            <a:off x="455316" y="2604903"/>
            <a:ext cx="8604181" cy="682626"/>
            <a:chOff x="258315" y="1888692"/>
            <a:chExt cx="8604181" cy="682626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258315" y="1888692"/>
              <a:ext cx="8604181" cy="682626"/>
            </a:xfrm>
            <a:prstGeom prst="roundRect">
              <a:avLst/>
            </a:prstGeom>
            <a:solidFill>
              <a:srgbClr val="F3EE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3977" y="2001544"/>
              <a:ext cx="626504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spc="-1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내가 생각한 생명 존중 방법을 잘 실천하고 있나요</a:t>
              </a:r>
              <a:r>
                <a:rPr lang="en-US" altLang="ko-KR" sz="2500" spc="-1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500" spc="-1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6840231" y="1906772"/>
              <a:ext cx="597884" cy="595881"/>
              <a:chOff x="6531585" y="1915758"/>
              <a:chExt cx="597884" cy="595881"/>
            </a:xfrm>
          </p:grpSpPr>
          <p:sp>
            <p:nvSpPr>
              <p:cNvPr id="67" name="모서리가 둥근 직사각형 66"/>
              <p:cNvSpPr/>
              <p:nvPr/>
            </p:nvSpPr>
            <p:spPr>
              <a:xfrm>
                <a:off x="6545486" y="1915758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68" name="그림 67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639" b="100000" l="10000" r="100000">
                            <a14:foregroundMark x1="31250" y1="22892" x2="66250" y2="7349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31585" y="1965806"/>
                <a:ext cx="526104" cy="545833"/>
              </a:xfrm>
              <a:prstGeom prst="rect">
                <a:avLst/>
              </a:prstGeom>
            </p:spPr>
          </p:pic>
        </p:grpSp>
        <p:grpSp>
          <p:nvGrpSpPr>
            <p:cNvPr id="61" name="그룹 60"/>
            <p:cNvGrpSpPr/>
            <p:nvPr/>
          </p:nvGrpSpPr>
          <p:grpSpPr>
            <a:xfrm>
              <a:off x="7536208" y="1901523"/>
              <a:ext cx="584110" cy="594166"/>
              <a:chOff x="7536208" y="1901523"/>
              <a:chExt cx="584110" cy="594166"/>
            </a:xfrm>
          </p:grpSpPr>
          <p:sp>
            <p:nvSpPr>
              <p:cNvPr id="65" name="모서리가 둥근 직사각형 64"/>
              <p:cNvSpPr/>
              <p:nvPr/>
            </p:nvSpPr>
            <p:spPr>
              <a:xfrm>
                <a:off x="7536335" y="1901523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100000">
                            <a14:backgroundMark x1="8696" y1="73333" x2="21739" y2="9777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536208" y="1975570"/>
                <a:ext cx="531676" cy="520119"/>
              </a:xfrm>
              <a:prstGeom prst="rect">
                <a:avLst/>
              </a:prstGeom>
            </p:spPr>
          </p:pic>
        </p:grpSp>
        <p:grpSp>
          <p:nvGrpSpPr>
            <p:cNvPr id="62" name="그룹 61"/>
            <p:cNvGrpSpPr/>
            <p:nvPr/>
          </p:nvGrpSpPr>
          <p:grpSpPr>
            <a:xfrm>
              <a:off x="8208959" y="1906117"/>
              <a:ext cx="593562" cy="644684"/>
              <a:chOff x="8208959" y="1906117"/>
              <a:chExt cx="593562" cy="644684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>
                <a:off x="8218538" y="1906117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208959" y="1926463"/>
                <a:ext cx="566529" cy="624338"/>
              </a:xfrm>
              <a:prstGeom prst="rect">
                <a:avLst/>
              </a:prstGeom>
            </p:spPr>
          </p:pic>
        </p:grpSp>
      </p:grpSp>
      <p:grpSp>
        <p:nvGrpSpPr>
          <p:cNvPr id="31" name="그룹 30"/>
          <p:cNvGrpSpPr/>
          <p:nvPr/>
        </p:nvGrpSpPr>
        <p:grpSpPr>
          <a:xfrm>
            <a:off x="404920" y="3396582"/>
            <a:ext cx="8604181" cy="974627"/>
            <a:chOff x="258315" y="1888691"/>
            <a:chExt cx="8604181" cy="974627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258315" y="1888691"/>
              <a:ext cx="8604181" cy="929239"/>
            </a:xfrm>
            <a:prstGeom prst="roundRect">
              <a:avLst/>
            </a:prstGeom>
            <a:solidFill>
              <a:srgbClr val="F3EE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63977" y="2001544"/>
              <a:ext cx="62650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spc="1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친구들과 계획하고 점검한 작품을 만들어 </a:t>
              </a:r>
              <a:endParaRPr lang="en-US" altLang="ko-KR" sz="2500" spc="1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r>
                <a:rPr lang="ko-KR" altLang="en-US" sz="2500" spc="100" dirty="0" err="1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전시했나요</a:t>
              </a:r>
              <a:r>
                <a:rPr lang="en-US" altLang="ko-KR" sz="2500" spc="1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500" spc="1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6857097" y="2059502"/>
              <a:ext cx="597884" cy="595881"/>
              <a:chOff x="6548451" y="2068488"/>
              <a:chExt cx="597884" cy="595881"/>
            </a:xfrm>
          </p:grpSpPr>
          <p:sp>
            <p:nvSpPr>
              <p:cNvPr id="56" name="모서리가 둥근 직사각형 55"/>
              <p:cNvSpPr/>
              <p:nvPr/>
            </p:nvSpPr>
            <p:spPr>
              <a:xfrm>
                <a:off x="6562352" y="2068488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57" name="그림 56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639" b="100000" l="10000" r="100000">
                            <a14:foregroundMark x1="31250" y1="22892" x2="66250" y2="7349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48451" y="2118536"/>
                <a:ext cx="526104" cy="545833"/>
              </a:xfrm>
              <a:prstGeom prst="rect">
                <a:avLst/>
              </a:prstGeom>
            </p:spPr>
          </p:pic>
        </p:grpSp>
        <p:grpSp>
          <p:nvGrpSpPr>
            <p:cNvPr id="50" name="그룹 49"/>
            <p:cNvGrpSpPr/>
            <p:nvPr/>
          </p:nvGrpSpPr>
          <p:grpSpPr>
            <a:xfrm>
              <a:off x="7539915" y="2043007"/>
              <a:ext cx="584110" cy="594166"/>
              <a:chOff x="7539915" y="2043007"/>
              <a:chExt cx="584110" cy="594166"/>
            </a:xfrm>
          </p:grpSpPr>
          <p:sp>
            <p:nvSpPr>
              <p:cNvPr id="54" name="모서리가 둥근 직사각형 53"/>
              <p:cNvSpPr/>
              <p:nvPr/>
            </p:nvSpPr>
            <p:spPr>
              <a:xfrm>
                <a:off x="7540042" y="2043007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55" name="그림 54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100000">
                            <a14:backgroundMark x1="8696" y1="73333" x2="21739" y2="9777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539915" y="2117054"/>
                <a:ext cx="531676" cy="520119"/>
              </a:xfrm>
              <a:prstGeom prst="rect">
                <a:avLst/>
              </a:prstGeom>
            </p:spPr>
          </p:pic>
        </p:grpSp>
        <p:grpSp>
          <p:nvGrpSpPr>
            <p:cNvPr id="51" name="그룹 50"/>
            <p:cNvGrpSpPr/>
            <p:nvPr/>
          </p:nvGrpSpPr>
          <p:grpSpPr>
            <a:xfrm>
              <a:off x="8218538" y="2043007"/>
              <a:ext cx="583983" cy="633331"/>
              <a:chOff x="8218538" y="2043007"/>
              <a:chExt cx="583983" cy="633331"/>
            </a:xfrm>
          </p:grpSpPr>
          <p:sp>
            <p:nvSpPr>
              <p:cNvPr id="52" name="모서리가 둥근 직사각형 51"/>
              <p:cNvSpPr/>
              <p:nvPr/>
            </p:nvSpPr>
            <p:spPr>
              <a:xfrm>
                <a:off x="8218538" y="2043007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53" name="그림 52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228072" y="2052000"/>
                <a:ext cx="566529" cy="624338"/>
              </a:xfrm>
              <a:prstGeom prst="rect">
                <a:avLst/>
              </a:prstGeom>
            </p:spPr>
          </p:pic>
        </p:grpSp>
      </p:grpSp>
      <p:sp>
        <p:nvSpPr>
          <p:cNvPr id="33" name="타원 32"/>
          <p:cNvSpPr/>
          <p:nvPr/>
        </p:nvSpPr>
        <p:spPr>
          <a:xfrm>
            <a:off x="7403657" y="93417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81670" y="124640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92072" y="428576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47945" y1="23485" x2="77397" y2="65909"/>
                        <a14:foregroundMark x1="41096" y1="70455" x2="76712" y2="23485"/>
                        <a14:foregroundMark x1="45205" y1="37879" x2="72603" y2="37879"/>
                        <a14:foregroundMark x1="35616" y1="26515" x2="72603" y2="32576"/>
                        <a14:foregroundMark x1="74658" y1="37879" x2="80137" y2="67424"/>
                        <a14:foregroundMark x1="82192" y1="21970" x2="82192" y2="46970"/>
                        <a14:foregroundMark x1="40411" y1="53788" x2="56849" y2="56061"/>
                        <a14:foregroundMark x1="56164" y1="63636" x2="71918" y2="62879"/>
                        <a14:foregroundMark x1="48630" y1="76515" x2="72603" y2="68939"/>
                        <a14:foregroundMark x1="31507" y1="12121" x2="60959" y2="9848"/>
                        <a14:foregroundMark x1="73288" y1="9848" x2="95890" y2="7576"/>
                        <a14:foregroundMark x1="18493" y1="20455" x2="34247" y2="9091"/>
                        <a14:foregroundMark x1="14384" y1="21970" x2="3425" y2="43939"/>
                        <a14:foregroundMark x1="5479" y1="48485" x2="13014" y2="67424"/>
                        <a14:foregroundMark x1="8219" y1="62879" x2="18493" y2="77273"/>
                        <a14:foregroundMark x1="19863" y1="79545" x2="39726" y2="840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16858" y="4184229"/>
            <a:ext cx="837116" cy="760196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2" y="373878"/>
            <a:ext cx="850358" cy="302400"/>
          </a:xfrm>
          <a:prstGeom prst="rect">
            <a:avLst/>
          </a:prstGeom>
        </p:spPr>
      </p:pic>
      <p:sp>
        <p:nvSpPr>
          <p:cNvPr id="84" name="타원 83"/>
          <p:cNvSpPr/>
          <p:nvPr/>
        </p:nvSpPr>
        <p:spPr>
          <a:xfrm>
            <a:off x="8422541" y="429037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787788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 존중 전시회 열기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duk_03_07_0003_301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핵심 정리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블릿</a:t>
            </a:r>
            <a:r>
              <a:rPr lang="en-US" altLang="ko-KR" dirty="0" smtClean="0"/>
              <a:t>+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제목 텍스트</a:t>
            </a:r>
            <a:endParaRPr lang="en-US" altLang="ko-KR" dirty="0" smtClean="0"/>
          </a:p>
          <a:p>
            <a:r>
              <a:rPr lang="ko-KR" altLang="en-US" dirty="0" err="1" smtClean="0"/>
              <a:t>블릿</a:t>
            </a:r>
            <a:r>
              <a:rPr lang="en-US" altLang="ko-KR" dirty="0" smtClean="0"/>
              <a:t>+</a:t>
            </a:r>
            <a:r>
              <a:rPr lang="ko-KR" altLang="en-US" dirty="0" smtClean="0"/>
              <a:t>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/>
              <a:t>정답 확인</a:t>
            </a:r>
            <a:r>
              <a:rPr lang="en-US" altLang="ko-KR" dirty="0"/>
              <a:t>/</a:t>
            </a:r>
            <a:r>
              <a:rPr lang="ko-KR" altLang="en-US" dirty="0"/>
              <a:t>정답 가리기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확인 버튼 클릭 시 정답 텍스트 노출</a:t>
            </a:r>
            <a:r>
              <a:rPr lang="en-US" altLang="ko-KR" dirty="0"/>
              <a:t>+</a:t>
            </a:r>
            <a:r>
              <a:rPr lang="ko-KR" altLang="en-US" dirty="0"/>
              <a:t>정답 가리기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가리기 버튼 클릭 시 정답 텍스트 사라짐</a:t>
            </a:r>
            <a:r>
              <a:rPr lang="en-US" altLang="ko-KR" dirty="0"/>
              <a:t>+</a:t>
            </a:r>
            <a:r>
              <a:rPr lang="ko-KR" altLang="en-US" dirty="0"/>
              <a:t>정답 확인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4. X</a:t>
            </a:r>
            <a:r>
              <a:rPr lang="ko-KR" altLang="en-US" dirty="0" smtClean="0"/>
              <a:t>버튼 클릭 시 이전 슬라이드 </a:t>
            </a:r>
            <a:r>
              <a:rPr lang="en-US" altLang="ko-KR" dirty="0" smtClean="0"/>
              <a:t>17 </a:t>
            </a:r>
            <a:r>
              <a:rPr lang="ko-KR" altLang="en-US" dirty="0" smtClean="0"/>
              <a:t>페이지로 이동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회색 정답 박스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물음표 버튼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0" y="226414"/>
            <a:ext cx="9353974" cy="5083243"/>
            <a:chOff x="0" y="226414"/>
            <a:chExt cx="9353974" cy="5083243"/>
          </a:xfrm>
        </p:grpSpPr>
        <p:grpSp>
          <p:nvGrpSpPr>
            <p:cNvPr id="15" name="그룹 14"/>
            <p:cNvGrpSpPr/>
            <p:nvPr/>
          </p:nvGrpSpPr>
          <p:grpSpPr>
            <a:xfrm>
              <a:off x="0" y="226414"/>
              <a:ext cx="9353974" cy="5083243"/>
              <a:chOff x="0" y="226414"/>
              <a:chExt cx="9353974" cy="5083243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0" y="226414"/>
                <a:ext cx="9353974" cy="5083243"/>
                <a:chOff x="0" y="226414"/>
                <a:chExt cx="9353974" cy="5083243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0" y="227200"/>
                  <a:ext cx="9353974" cy="4749246"/>
                </a:xfrm>
                <a:prstGeom prst="rect">
                  <a:avLst/>
                </a:prstGeom>
                <a:solidFill>
                  <a:srgbClr val="F6E7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양쪽 모서리가 둥근 사각형 8"/>
                <p:cNvSpPr/>
                <p:nvPr/>
              </p:nvSpPr>
              <p:spPr>
                <a:xfrm>
                  <a:off x="203368" y="699937"/>
                  <a:ext cx="8910057" cy="4273061"/>
                </a:xfrm>
                <a:prstGeom prst="round2SameRect">
                  <a:avLst>
                    <a:gd name="adj1" fmla="val 7092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0" name="그림 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60320" y="226414"/>
                  <a:ext cx="1701484" cy="399194"/>
                </a:xfrm>
                <a:prstGeom prst="rect">
                  <a:avLst/>
                </a:prstGeom>
              </p:spPr>
            </p:pic>
            <p:pic>
              <p:nvPicPr>
                <p:cNvPr id="59" name="그림 5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5285" y="234000"/>
                  <a:ext cx="476281" cy="476281"/>
                </a:xfrm>
                <a:prstGeom prst="rect">
                  <a:avLst/>
                </a:prstGeom>
              </p:spPr>
            </p:pic>
            <p:pic>
              <p:nvPicPr>
                <p:cNvPr id="82" name="그림 8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20863" y="4596273"/>
                  <a:ext cx="997200" cy="313585"/>
                </a:xfrm>
                <a:prstGeom prst="rect">
                  <a:avLst/>
                </a:prstGeom>
              </p:spPr>
            </p:pic>
            <p:pic>
              <p:nvPicPr>
                <p:cNvPr id="83" name="그림 8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20863" y="4996072"/>
                  <a:ext cx="997200" cy="313585"/>
                </a:xfrm>
                <a:prstGeom prst="rect">
                  <a:avLst/>
                </a:prstGeom>
              </p:spPr>
            </p:pic>
          </p:grpSp>
          <p:pic>
            <p:nvPicPr>
              <p:cNvPr id="76" name="그림 75">
                <a:extLst>
                  <a:ext uri="{FF2B5EF4-FFF2-40B4-BE49-F238E27FC236}">
                    <a16:creationId xmlns:a16="http://schemas.microsoft.com/office/drawing/2014/main" id="{44DFB66F-AEAB-4FE3-9C5A-D8581BB550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500" y="2937840"/>
                <a:ext cx="108000" cy="108000"/>
              </a:xfrm>
              <a:prstGeom prst="rect">
                <a:avLst/>
              </a:prstGeom>
            </p:spPr>
          </p:pic>
          <p:grpSp>
            <p:nvGrpSpPr>
              <p:cNvPr id="12" name="그룹 11"/>
              <p:cNvGrpSpPr/>
              <p:nvPr/>
            </p:nvGrpSpPr>
            <p:grpSpPr>
              <a:xfrm>
                <a:off x="454500" y="2028163"/>
                <a:ext cx="8061912" cy="477054"/>
                <a:chOff x="454500" y="2028163"/>
                <a:chExt cx="8061912" cy="477054"/>
              </a:xfrm>
            </p:grpSpPr>
            <p:pic>
              <p:nvPicPr>
                <p:cNvPr id="79" name="그림 78">
                  <a:extLst>
                    <a:ext uri="{FF2B5EF4-FFF2-40B4-BE49-F238E27FC236}">
                      <a16:creationId xmlns:a16="http://schemas.microsoft.com/office/drawing/2014/main" id="{44DFB66F-AEAB-4FE3-9C5A-D8581BB550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500" y="2189394"/>
                  <a:ext cx="108000" cy="108000"/>
                </a:xfrm>
                <a:prstGeom prst="rect">
                  <a:avLst/>
                </a:prstGeom>
              </p:spPr>
            </p:pic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ED93236-ECF4-4283-844F-A3FE04B2758F}"/>
                    </a:ext>
                  </a:extLst>
                </p:cNvPr>
                <p:cNvSpPr txBox="1"/>
                <p:nvPr/>
              </p:nvSpPr>
              <p:spPr>
                <a:xfrm>
                  <a:off x="621429" y="2028163"/>
                  <a:ext cx="7894983" cy="4770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2500" spc="-150" dirty="0">
                      <a:latin typeface="+mn-ea"/>
                    </a:rPr>
                    <a:t> </a:t>
                  </a:r>
                  <a:r>
                    <a:rPr lang="ko-KR" altLang="en-US" sz="2500" spc="-150" dirty="0" smtClean="0">
                      <a:latin typeface="+mn-ea"/>
                    </a:rPr>
                    <a:t>                       을 존중하는 행동과 존중하지 않는 행동을 구분합니다</a:t>
                  </a:r>
                  <a:r>
                    <a:rPr lang="en-US" altLang="ko-KR" sz="2500" spc="-150" dirty="0" smtClean="0">
                      <a:latin typeface="+mn-ea"/>
                    </a:rPr>
                    <a:t>.</a:t>
                  </a:r>
                  <a:endParaRPr lang="ko-KR" altLang="en-US" sz="2500" spc="-150" dirty="0">
                    <a:solidFill>
                      <a:srgbClr val="00A0FF"/>
                    </a:solidFill>
                    <a:latin typeface="+mn-ea"/>
                  </a:endParaRPr>
                </a:p>
              </p:txBody>
            </p:sp>
          </p:grpSp>
          <p:sp>
            <p:nvSpPr>
              <p:cNvPr id="84" name="TextBox 83"/>
              <p:cNvSpPr txBox="1"/>
              <p:nvPr/>
            </p:nvSpPr>
            <p:spPr>
              <a:xfrm>
                <a:off x="3307325" y="1063401"/>
                <a:ext cx="3355406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500" spc="-150" dirty="0" smtClean="0">
                    <a:solidFill>
                      <a:srgbClr val="E3C8A8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[</a:t>
                </a:r>
                <a:r>
                  <a:rPr lang="ko-KR" altLang="en-US" sz="2500" spc="-150" dirty="0" smtClean="0">
                    <a:solidFill>
                      <a:srgbClr val="FF6600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생명 존중을 실천해요</a:t>
                </a:r>
                <a:r>
                  <a:rPr lang="en-US" altLang="ko-KR" sz="2500" spc="-150" dirty="0" smtClean="0">
                    <a:solidFill>
                      <a:srgbClr val="E3C8A8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]</a:t>
                </a:r>
                <a:endParaRPr lang="ko-KR" altLang="en-US" sz="2500" spc="-150" dirty="0">
                  <a:solidFill>
                    <a:srgbClr val="E3C8A8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sp>
          <p:nvSpPr>
            <p:cNvPr id="22" name="타원 21"/>
            <p:cNvSpPr/>
            <p:nvPr/>
          </p:nvSpPr>
          <p:spPr>
            <a:xfrm>
              <a:off x="3177725" y="963677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1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121680" y="2113794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2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7709640" y="4623465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3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8584814" y="289308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 smtClean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4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ED93236-ECF4-4283-844F-A3FE04B2758F}"/>
              </a:ext>
            </a:extLst>
          </p:cNvPr>
          <p:cNvSpPr txBox="1"/>
          <p:nvPr/>
        </p:nvSpPr>
        <p:spPr>
          <a:xfrm>
            <a:off x="689831" y="2808075"/>
            <a:ext cx="7894983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spc="-150" dirty="0">
                <a:latin typeface="+mn-ea"/>
              </a:rPr>
              <a:t> </a:t>
            </a:r>
            <a:r>
              <a:rPr lang="ko-KR" altLang="en-US" sz="2500" spc="-150" dirty="0" smtClean="0">
                <a:latin typeface="+mn-ea"/>
              </a:rPr>
              <a:t>                     을 소중히 여기는 마음을 실천합니다</a:t>
            </a:r>
            <a:r>
              <a:rPr lang="en-US" altLang="ko-KR" sz="2500" spc="-150" dirty="0" smtClean="0">
                <a:latin typeface="+mn-ea"/>
              </a:rPr>
              <a:t>.</a:t>
            </a:r>
            <a:endParaRPr lang="ko-KR" altLang="en-US" sz="2500" spc="-150" dirty="0">
              <a:solidFill>
                <a:srgbClr val="00A0FF"/>
              </a:solidFill>
              <a:latin typeface="+mn-ea"/>
            </a:endParaRPr>
          </a:p>
        </p:txBody>
      </p:sp>
      <p:sp>
        <p:nvSpPr>
          <p:cNvPr id="29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797721" y="2018459"/>
            <a:ext cx="1107401" cy="432000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생명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0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797721" y="2788449"/>
            <a:ext cx="1107401" cy="432000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생명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7291" y="2124079"/>
            <a:ext cx="388259" cy="335073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1702" y="2870447"/>
            <a:ext cx="388259" cy="335073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>
          <a:xfrm>
            <a:off x="1092220" y="180578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95401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658897"/>
              </p:ext>
            </p:extLst>
          </p:nvPr>
        </p:nvGraphicFramePr>
        <p:xfrm>
          <a:off x="239349" y="393459"/>
          <a:ext cx="11713302" cy="3334241"/>
        </p:xfrm>
        <a:graphic>
          <a:graphicData uri="http://schemas.openxmlformats.org/drawingml/2006/table">
            <a:tbl>
              <a:tblPr/>
              <a:tblGrid>
                <a:gridCol w="1107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7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865">
                <a:tc gridSpan="5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학습 목차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8000" marB="48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학습 단계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파일명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 수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똑똑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‘</a:t>
                      </a:r>
                      <a:r>
                        <a:rPr lang="ko-KR" altLang="en-US" sz="1100" dirty="0" smtClean="0"/>
                        <a:t>생명 존중 전시회</a:t>
                      </a:r>
                      <a:r>
                        <a:rPr lang="en-US" altLang="ko-KR" sz="1100" dirty="0" smtClean="0"/>
                        <a:t>’ </a:t>
                      </a:r>
                      <a:r>
                        <a:rPr lang="ko-KR" altLang="en-US" sz="1100" dirty="0" smtClean="0"/>
                        <a:t>계획하기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duk_03_07_0003_101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96043"/>
                  </a:ext>
                </a:extLst>
              </a:tr>
              <a:tr h="4199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이번 시간에 배울 내용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duk_03_07_0003_102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791580"/>
                  </a:ext>
                </a:extLst>
              </a:tr>
              <a:tr h="41486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쑥쑥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생명 존중 전시회의 구체적인 활동을 계획하여 모둠 친구들과 논의 후 전시회 준비하기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duk_03_07_0003_201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생명 존중 전시회 계획 점검하기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duk_03_07_0003_202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832289"/>
                  </a:ext>
                </a:extLst>
              </a:tr>
              <a:tr h="4148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탄탄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생명 존중 전시회 열기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duk_03_07_0003_301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383917"/>
                  </a:ext>
                </a:extLst>
              </a:tr>
              <a:tr h="41486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총 파일 수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95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15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생명 존중 전시회</a:t>
            </a:r>
            <a:r>
              <a:rPr lang="en-US" altLang="ko-KR" dirty="0"/>
              <a:t>’ </a:t>
            </a:r>
            <a:r>
              <a:rPr lang="ko-KR" altLang="en-US" dirty="0" smtClean="0"/>
              <a:t>계획하기</a:t>
            </a:r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duk_03_07_0003_101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실천 똑똑</a:t>
            </a:r>
            <a:r>
              <a:rPr lang="en-US" altLang="ko-KR" dirty="0" smtClean="0"/>
              <a:t>_101_‘</a:t>
            </a:r>
            <a:r>
              <a:rPr lang="ko-KR" altLang="en-US" dirty="0"/>
              <a:t>생명 존중 전시회</a:t>
            </a:r>
            <a:r>
              <a:rPr lang="en-US" altLang="ko-KR" dirty="0"/>
              <a:t>’ </a:t>
            </a:r>
            <a:r>
              <a:rPr lang="ko-KR" altLang="en-US" dirty="0" smtClean="0"/>
              <a:t>계획하기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</a:p>
          <a:p>
            <a:r>
              <a:rPr lang="ko-KR" altLang="en-US" dirty="0" err="1" smtClean="0"/>
              <a:t>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검정색 고정 텍스트</a:t>
            </a:r>
            <a:endParaRPr lang="en-US" altLang="ko-KR" dirty="0" smtClean="0"/>
          </a:p>
          <a:p>
            <a:r>
              <a:rPr lang="ko-KR" altLang="en-US" dirty="0" smtClean="0"/>
              <a:t>예 </a:t>
            </a:r>
            <a:r>
              <a:rPr lang="ko-KR" altLang="en-US" dirty="0" err="1" smtClean="0"/>
              <a:t>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검정색 고정 텍스트</a:t>
            </a:r>
            <a:endParaRPr lang="en-US" altLang="ko-KR" dirty="0"/>
          </a:p>
          <a:p>
            <a:r>
              <a:rPr lang="en-US" altLang="ko-KR" dirty="0" smtClean="0"/>
              <a:t>Tip </a:t>
            </a:r>
            <a:r>
              <a:rPr lang="ko-KR" altLang="en-US" dirty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클릭 시 </a:t>
            </a:r>
            <a:r>
              <a:rPr lang="en-US" altLang="ko-KR" dirty="0"/>
              <a:t>Tip </a:t>
            </a:r>
            <a:r>
              <a:rPr lang="ko-KR" altLang="en-US" dirty="0"/>
              <a:t>미니 팝업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X </a:t>
            </a:r>
            <a:r>
              <a:rPr lang="ko-KR" altLang="en-US" dirty="0"/>
              <a:t>버튼 클릭 시 미니 팝업 사라짐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구성</a:t>
            </a:r>
            <a:endParaRPr lang="en-US" altLang="ko-KR" dirty="0" smtClean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1038263" y="282425"/>
            <a:ext cx="8170085" cy="491355"/>
          </a:xfrm>
        </p:spPr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생명 존중 전시회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계획해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텍스트 개체 틀 7"/>
          <p:cNvSpPr txBox="1">
            <a:spLocks/>
          </p:cNvSpPr>
          <p:nvPr/>
        </p:nvSpPr>
        <p:spPr>
          <a:xfrm>
            <a:off x="911641" y="163159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어떤 내용으로 생명 존중 전시회를 해야 할까요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5" y="1823268"/>
            <a:ext cx="108000" cy="108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5" y="3525215"/>
            <a:ext cx="108000" cy="108000"/>
          </a:xfrm>
          <a:prstGeom prst="rect">
            <a:avLst/>
          </a:prstGeom>
        </p:spPr>
      </p:pic>
      <p:sp>
        <p:nvSpPr>
          <p:cNvPr id="13" name="텍스트 개체 틀 7"/>
          <p:cNvSpPr txBox="1">
            <a:spLocks/>
          </p:cNvSpPr>
          <p:nvPr/>
        </p:nvSpPr>
        <p:spPr>
          <a:xfrm>
            <a:off x="997757" y="33080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내가 생각한 전시회 활동을 모둠 친구들과 이야기해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99B133E-F904-4453-B09A-61F2DDE32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3651" l="0" r="98750">
                        <a14:foregroundMark x1="56250" y1="26984" x2="61250" y2="6349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3713" y="2289777"/>
            <a:ext cx="381000" cy="300038"/>
          </a:xfrm>
          <a:prstGeom prst="rect">
            <a:avLst/>
          </a:prstGeom>
        </p:spPr>
      </p:pic>
      <p:sp>
        <p:nvSpPr>
          <p:cNvPr id="15" name="텍스트 개체 틀 7"/>
          <p:cNvSpPr txBox="1">
            <a:spLocks/>
          </p:cNvSpPr>
          <p:nvPr/>
        </p:nvSpPr>
        <p:spPr>
          <a:xfrm>
            <a:off x="1160399" y="221212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다른 생명을 존중하는 방법이나 규칙을 담은 팻말 만들기</a:t>
            </a:r>
            <a:endParaRPr lang="ko-KR" altLang="en-US" dirty="0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6384FDC8-CD61-466C-B599-1B36E8AF4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618" y="952200"/>
            <a:ext cx="722543" cy="67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3908277" y="4518498"/>
            <a:ext cx="1402415" cy="320042"/>
            <a:chOff x="4915693" y="4615244"/>
            <a:chExt cx="1402415" cy="320042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/>
        </p:nvGrpSpPr>
        <p:grpSpPr>
          <a:xfrm>
            <a:off x="5310692" y="5145081"/>
            <a:ext cx="3861499" cy="1039173"/>
            <a:chOff x="6365477" y="2279387"/>
            <a:chExt cx="4104323" cy="1039173"/>
          </a:xfrm>
        </p:grpSpPr>
        <p:grpSp>
          <p:nvGrpSpPr>
            <p:cNvPr id="29" name="그룹 28"/>
            <p:cNvGrpSpPr/>
            <p:nvPr/>
          </p:nvGrpSpPr>
          <p:grpSpPr>
            <a:xfrm>
              <a:off x="6365477" y="2279387"/>
              <a:ext cx="4104323" cy="1039173"/>
              <a:chOff x="9101269" y="2823846"/>
              <a:chExt cx="3801746" cy="1039173"/>
            </a:xfrm>
          </p:grpSpPr>
          <p:grpSp>
            <p:nvGrpSpPr>
              <p:cNvPr id="33" name="그룹 32"/>
              <p:cNvGrpSpPr/>
              <p:nvPr/>
            </p:nvGrpSpPr>
            <p:grpSpPr>
              <a:xfrm>
                <a:off x="9101269" y="2868398"/>
                <a:ext cx="3801746" cy="994621"/>
                <a:chOff x="4964909" y="6091378"/>
                <a:chExt cx="3801746" cy="994621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434580" y="6091378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37" name="TextBox 36"/>
                <p:cNvSpPr txBox="1"/>
                <p:nvPr/>
              </p:nvSpPr>
              <p:spPr>
                <a:xfrm>
                  <a:off x="4964909" y="6191113"/>
                  <a:ext cx="3801746" cy="894886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algn="just">
                    <a:defRPr/>
                  </a:pPr>
                  <a:endParaRPr lang="en-US" altLang="ko-KR" sz="12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just">
                    <a:defRPr/>
                  </a:pP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생명을 너무 가볍게 여기거나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, 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무조건 생명이 </a:t>
                  </a:r>
                  <a:endParaRPr lang="en-US" altLang="ko-KR" sz="16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just">
                    <a:defRPr/>
                  </a:pP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제일 중요하다고만 하지 않도록 조심합니다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</p:txBody>
            </p:sp>
          </p:grpSp>
          <p:sp>
            <p:nvSpPr>
              <p:cNvPr id="34" name="TextBox 33"/>
              <p:cNvSpPr txBox="1"/>
              <p:nvPr/>
            </p:nvSpPr>
            <p:spPr>
              <a:xfrm>
                <a:off x="9101269" y="3002496"/>
                <a:ext cx="3801746" cy="153888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101269" y="2823846"/>
                <a:ext cx="3801746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 flipH="1">
              <a:off x="10190000" y="2378725"/>
              <a:ext cx="139023" cy="132496"/>
              <a:chOff x="11455035" y="2124511"/>
              <a:chExt cx="169492" cy="169492"/>
            </a:xfrm>
          </p:grpSpPr>
          <p:cxnSp>
            <p:nvCxnSpPr>
              <p:cNvPr id="31" name="직선 연결선 30"/>
              <p:cNvCxnSpPr/>
              <p:nvPr/>
            </p:nvCxnSpPr>
            <p:spPr>
              <a:xfrm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 flipH="1"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타원 37"/>
          <p:cNvSpPr/>
          <p:nvPr/>
        </p:nvSpPr>
        <p:spPr>
          <a:xfrm>
            <a:off x="600418" y="1537773"/>
            <a:ext cx="259200" cy="240659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8317498" y="990947"/>
            <a:ext cx="259200" cy="240659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79628" y="2136941"/>
            <a:ext cx="259200" cy="220689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908277" y="4357524"/>
            <a:ext cx="259200" cy="240659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72967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생명 존중 전시회</a:t>
            </a:r>
            <a:r>
              <a:rPr lang="en-US" altLang="ko-KR" dirty="0"/>
              <a:t>’ </a:t>
            </a:r>
            <a:r>
              <a:rPr lang="ko-KR" altLang="en-US" dirty="0" smtClean="0"/>
              <a:t>계획하기</a:t>
            </a:r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duk_03_07_0003_101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실천 똑똑</a:t>
            </a:r>
            <a:r>
              <a:rPr lang="en-US" altLang="ko-KR" dirty="0" smtClean="0"/>
              <a:t>_101_‘</a:t>
            </a:r>
            <a:r>
              <a:rPr lang="ko-KR" altLang="en-US" dirty="0"/>
              <a:t>생명 존중 전시회</a:t>
            </a:r>
            <a:r>
              <a:rPr lang="en-US" altLang="ko-KR" dirty="0"/>
              <a:t>’ </a:t>
            </a:r>
            <a:r>
              <a:rPr lang="ko-KR" altLang="en-US" dirty="0"/>
              <a:t>계획하기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2]</a:t>
            </a:r>
          </a:p>
          <a:p>
            <a:r>
              <a:rPr lang="ko-KR" altLang="en-US" dirty="0" smtClean="0"/>
              <a:t>그림 </a:t>
            </a:r>
            <a:endParaRPr lang="en-US" altLang="ko-KR" dirty="0" smtClean="0"/>
          </a:p>
          <a:p>
            <a:r>
              <a:rPr lang="ko-KR" altLang="en-US" dirty="0" smtClean="0"/>
              <a:t>회색 예시 박스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 기능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파란색 예시 텍스</a:t>
            </a:r>
            <a:endParaRPr lang="en-US" altLang="ko-KR" dirty="0" smtClean="0"/>
          </a:p>
          <a:p>
            <a:r>
              <a:rPr lang="ko-KR" altLang="en-US" dirty="0" smtClean="0"/>
              <a:t>검정색 고정 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pc="0" dirty="0" smtClean="0">
                <a:solidFill>
                  <a:schemeClr val="tx1"/>
                </a:solidFill>
              </a:rPr>
              <a:t>4. </a:t>
            </a:r>
            <a:r>
              <a:rPr lang="ko-KR" altLang="en-US" spc="0" dirty="0" smtClean="0">
                <a:solidFill>
                  <a:schemeClr val="tx1"/>
                </a:solidFill>
              </a:rPr>
              <a:t>예 </a:t>
            </a:r>
            <a:r>
              <a:rPr lang="ko-KR" altLang="en-US" spc="0" dirty="0">
                <a:solidFill>
                  <a:schemeClr val="tx1"/>
                </a:solidFill>
              </a:rPr>
              <a:t>보기 </a:t>
            </a:r>
            <a:r>
              <a:rPr lang="en-US" altLang="ko-KR" spc="0" dirty="0">
                <a:solidFill>
                  <a:schemeClr val="tx1"/>
                </a:solidFill>
              </a:rPr>
              <a:t>/ </a:t>
            </a:r>
            <a:r>
              <a:rPr lang="ko-KR" altLang="en-US" spc="0" dirty="0">
                <a:solidFill>
                  <a:schemeClr val="tx1"/>
                </a:solidFill>
              </a:rPr>
              <a:t>직접 쓰기 버튼</a:t>
            </a:r>
            <a:endParaRPr lang="en-US" altLang="ko-KR" spc="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</a:t>
            </a:r>
            <a:r>
              <a:rPr lang="en-US" altLang="ko-KR" dirty="0"/>
              <a:t>+</a:t>
            </a:r>
            <a:r>
              <a:rPr lang="ko-KR" altLang="en-US" dirty="0"/>
              <a:t>직접 쓰기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스프링 노트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1038263" y="282425"/>
            <a:ext cx="8170085" cy="491355"/>
          </a:xfrm>
        </p:spPr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생명 존중 전시회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계획해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 flipH="1">
            <a:off x="3822068" y="4572703"/>
            <a:ext cx="1402415" cy="320042"/>
            <a:chOff x="4915693" y="4615244"/>
            <a:chExt cx="1402415" cy="320042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77" y="859816"/>
            <a:ext cx="8455885" cy="3554430"/>
          </a:xfrm>
          <a:prstGeom prst="rect">
            <a:avLst/>
          </a:prstGeom>
        </p:spPr>
      </p:pic>
      <p:sp>
        <p:nvSpPr>
          <p:cNvPr id="33" name="텍스트 개체 틀 7"/>
          <p:cNvSpPr txBox="1">
            <a:spLocks/>
          </p:cNvSpPr>
          <p:nvPr/>
        </p:nvSpPr>
        <p:spPr>
          <a:xfrm>
            <a:off x="3707773" y="1222561"/>
            <a:ext cx="3721732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모둠의</a:t>
            </a:r>
            <a:r>
              <a:rPr lang="ko-KR" altLang="en-US" dirty="0" smtClean="0"/>
              <a:t> 생명 존중 전시회 계획</a:t>
            </a:r>
            <a:endParaRPr lang="ko-KR" altLang="en-US" dirty="0"/>
          </a:p>
        </p:txBody>
      </p:sp>
      <p:sp>
        <p:nvSpPr>
          <p:cNvPr id="44" name="텍스트 개체 틀 7"/>
          <p:cNvSpPr txBox="1">
            <a:spLocks/>
          </p:cNvSpPr>
          <p:nvPr/>
        </p:nvSpPr>
        <p:spPr>
          <a:xfrm>
            <a:off x="1183888" y="2007577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저는 생명 존중 전시회에</a:t>
            </a:r>
            <a:endParaRPr lang="en-US" altLang="ko-KR" dirty="0" smtClean="0"/>
          </a:p>
        </p:txBody>
      </p:sp>
      <p:sp>
        <p:nvSpPr>
          <p:cNvPr id="45" name="텍스트 개체 틀 7"/>
          <p:cNvSpPr txBox="1">
            <a:spLocks/>
          </p:cNvSpPr>
          <p:nvPr/>
        </p:nvSpPr>
        <p:spPr>
          <a:xfrm>
            <a:off x="1183889" y="3283426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왜냐하면 이 활동으로 생명을 존중하는 방법과 </a:t>
            </a:r>
            <a:endParaRPr lang="en-US" altLang="ko-KR" dirty="0" smtClean="0"/>
          </a:p>
          <a:p>
            <a:r>
              <a:rPr lang="ko-KR" altLang="en-US" dirty="0" smtClean="0"/>
              <a:t>저의 마음가짐을 알릴 수 있기 때문입니다</a:t>
            </a:r>
            <a:r>
              <a:rPr lang="en-US" altLang="ko-KR" dirty="0" smtClean="0"/>
              <a:t>.</a:t>
            </a:r>
          </a:p>
        </p:txBody>
      </p:sp>
      <p:sp>
        <p:nvSpPr>
          <p:cNvPr id="46" name="텍스트 개체 틀 7"/>
          <p:cNvSpPr txBox="1">
            <a:spLocks/>
          </p:cNvSpPr>
          <p:nvPr/>
        </p:nvSpPr>
        <p:spPr>
          <a:xfrm>
            <a:off x="4856818" y="2525340"/>
            <a:ext cx="3173093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을</a:t>
            </a:r>
            <a:r>
              <a:rPr lang="en-US" altLang="ko-KR" dirty="0" smtClean="0"/>
              <a:t>/</a:t>
            </a:r>
            <a:r>
              <a:rPr lang="ko-KR" altLang="en-US" dirty="0" smtClean="0"/>
              <a:t>를 전시하고 싶습니다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8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1118974" y="2533776"/>
            <a:ext cx="3669041" cy="432000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500" spc="-15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sz="2500" spc="-150" dirty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9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2070011" y="1235747"/>
            <a:ext cx="1538374" cy="432000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500" spc="-15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sz="2500" spc="-150" dirty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567" y="4552195"/>
            <a:ext cx="997200" cy="313585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670" y="5082719"/>
            <a:ext cx="997200" cy="31358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577504" y="1241680"/>
            <a:ext cx="2020096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이주연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50171" y="2548715"/>
            <a:ext cx="2268272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생명 존중 포스터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532385" y="739486"/>
            <a:ext cx="259200" cy="240659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874342" y="1123479"/>
            <a:ext cx="259200" cy="240659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8029911" y="4213422"/>
            <a:ext cx="259200" cy="240659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823397" y="1092258"/>
            <a:ext cx="259200" cy="240659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19031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이번 시간 안내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duk_03_07_0003_102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실천 똑똑</a:t>
            </a:r>
            <a:r>
              <a:rPr lang="en-US" altLang="ko-KR" dirty="0" smtClean="0"/>
              <a:t>_102_</a:t>
            </a:r>
            <a:r>
              <a:rPr lang="ko-KR" altLang="en-US" dirty="0" smtClean="0"/>
              <a:t>이번 시간 안내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ko-KR" altLang="en-US" dirty="0"/>
              <a:t>텍스트 및 쪽수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텍스트</a:t>
            </a:r>
            <a:r>
              <a:rPr lang="en-US" altLang="ko-KR" dirty="0"/>
              <a:t>+</a:t>
            </a:r>
            <a:r>
              <a:rPr lang="ko-KR" altLang="en-US" dirty="0"/>
              <a:t>개체 노출 효과 적용</a:t>
            </a:r>
            <a:r>
              <a:rPr lang="en-US" altLang="ko-KR" dirty="0"/>
              <a:t>(</a:t>
            </a:r>
            <a:r>
              <a:rPr lang="ko-KR" altLang="en-US" dirty="0"/>
              <a:t>하단 링크 참고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일부 텍스트 </a:t>
            </a:r>
            <a:r>
              <a:rPr lang="ko-KR" altLang="en-US" dirty="0" err="1"/>
              <a:t>별색값</a:t>
            </a:r>
            <a:r>
              <a:rPr lang="en-US" altLang="ko-KR" dirty="0"/>
              <a:t>: #FF6600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생명 존중 전시회</a:t>
            </a:r>
            <a:r>
              <a:rPr lang="ko-KR" altLang="en-US" dirty="0" smtClean="0"/>
              <a:t>를 계획하고 실시해 </a:t>
            </a:r>
            <a:endParaRPr lang="en-US" altLang="ko-KR" dirty="0"/>
          </a:p>
          <a:p>
            <a:r>
              <a:rPr lang="ko-KR" altLang="en-US" dirty="0" smtClean="0"/>
              <a:t>생명을 </a:t>
            </a:r>
            <a:r>
              <a:rPr lang="ko-KR" altLang="en-US" dirty="0" smtClean="0">
                <a:solidFill>
                  <a:srgbClr val="FF6600"/>
                </a:solidFill>
              </a:rPr>
              <a:t>소중히 여기는 마음</a:t>
            </a:r>
            <a:r>
              <a:rPr lang="ko-KR" altLang="en-US" dirty="0" smtClean="0"/>
              <a:t>을 실천해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sz="quarter" idx="22"/>
          </p:nvPr>
        </p:nvSpPr>
        <p:spPr>
          <a:xfrm>
            <a:off x="4651497" y="2729223"/>
            <a:ext cx="1489243" cy="462511"/>
          </a:xfrm>
        </p:spPr>
        <p:txBody>
          <a:bodyPr/>
          <a:lstStyle/>
          <a:p>
            <a:r>
              <a:rPr lang="en-US" altLang="ko-KR" smtClean="0"/>
              <a:t>108~111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933793" y="1452048"/>
            <a:ext cx="259200" cy="240659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96836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dirty="0" smtClean="0"/>
              <a:t>모둠 친구들과 어떤 전시회를 열지 이야기를 나눠 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가장 마음에</a:t>
            </a:r>
            <a:endParaRPr lang="en-US" altLang="ko-KR" dirty="0" smtClean="0"/>
          </a:p>
          <a:p>
            <a:pPr>
              <a:lnSpc>
                <a:spcPct val="80000"/>
              </a:lnSpc>
            </a:pPr>
            <a:r>
              <a:rPr lang="ko-KR" altLang="en-US" dirty="0" smtClean="0"/>
              <a:t>드는 활동으로 전시회를 계획해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 존중 전시회의 구체적인 활동을 계획하여 모둠 친구들과 논의 후 전시회 준비하기</a:t>
            </a:r>
          </a:p>
          <a:p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duk_03_07_0003_201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실천 쑥쑥</a:t>
            </a:r>
            <a:r>
              <a:rPr lang="en-US" altLang="ko-KR" dirty="0" smtClean="0"/>
              <a:t>_201_</a:t>
            </a:r>
            <a:r>
              <a:rPr lang="ko-KR" altLang="en-US" dirty="0" smtClean="0"/>
              <a:t>생명 </a:t>
            </a:r>
            <a:r>
              <a:rPr lang="ko-KR" altLang="en-US" dirty="0"/>
              <a:t>존중 전시회의 구체적인 활동을 계획하여 모둠 친구들과 논의 후 전시회 </a:t>
            </a:r>
            <a:r>
              <a:rPr lang="ko-KR" altLang="en-US" dirty="0" smtClean="0"/>
              <a:t>준비하기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그룹 삽화 </a:t>
            </a:r>
            <a:r>
              <a:rPr lang="en-US" altLang="ko-KR" dirty="0" smtClean="0"/>
              <a:t>4</a:t>
            </a:r>
            <a:r>
              <a:rPr lang="ko-KR" altLang="en-US" dirty="0" smtClean="0"/>
              <a:t>인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1]</a:t>
            </a:r>
          </a:p>
          <a:p>
            <a:pPr marL="0" indent="0">
              <a:buNone/>
            </a:pPr>
            <a:r>
              <a:rPr lang="en-US" altLang="ko-KR" dirty="0" smtClean="0"/>
              <a:t>1</a:t>
            </a:r>
            <a:r>
              <a:rPr lang="en-US" altLang="ko-KR" dirty="0"/>
              <a:t>. </a:t>
            </a:r>
            <a:r>
              <a:rPr lang="ko-KR" altLang="en-US" dirty="0"/>
              <a:t>그룹 삽화 삽입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삽화 크기는 전체 화면에 맞춤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모서리 </a:t>
            </a:r>
            <a:r>
              <a:rPr lang="ko-KR" altLang="en-US" dirty="0" err="1"/>
              <a:t>라운딩</a:t>
            </a:r>
            <a:r>
              <a:rPr lang="ko-KR" altLang="en-US" dirty="0"/>
              <a:t> 없음 </a:t>
            </a:r>
            <a:r>
              <a:rPr lang="en-US" altLang="ko-KR" dirty="0"/>
              <a:t>-&gt; </a:t>
            </a:r>
            <a:r>
              <a:rPr lang="ko-KR" altLang="en-US" dirty="0"/>
              <a:t>꽉 차게 해주세요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 err="1"/>
              <a:t>말풍선</a:t>
            </a:r>
            <a:r>
              <a:rPr lang="ko-KR" altLang="en-US" dirty="0"/>
              <a:t> 버튼 클릭 시 각자 </a:t>
            </a:r>
            <a:r>
              <a:rPr lang="en-US" altLang="ko-KR" dirty="0"/>
              <a:t>2-1/2-2/2-3/2-4 </a:t>
            </a:r>
            <a:r>
              <a:rPr lang="ko-KR" altLang="en-US" dirty="0" err="1"/>
              <a:t>말풍선</a:t>
            </a:r>
            <a:r>
              <a:rPr lang="ko-KR" altLang="en-US" dirty="0"/>
              <a:t>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X</a:t>
            </a:r>
            <a:r>
              <a:rPr lang="ko-KR" altLang="en-US" dirty="0"/>
              <a:t>버튼 </a:t>
            </a:r>
            <a:r>
              <a:rPr lang="en-US" altLang="ko-KR" dirty="0"/>
              <a:t>or  </a:t>
            </a:r>
            <a:r>
              <a:rPr lang="ko-KR" altLang="en-US" dirty="0"/>
              <a:t>캐릭터 클릭 시 </a:t>
            </a:r>
            <a:r>
              <a:rPr lang="ko-KR" altLang="en-US" dirty="0" err="1"/>
              <a:t>말풍선</a:t>
            </a:r>
            <a:r>
              <a:rPr lang="ko-KR" altLang="en-US" dirty="0"/>
              <a:t> 사라짐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구성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추가 질문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해당 버튼 클릭 시</a:t>
            </a:r>
            <a:r>
              <a:rPr lang="en-US" altLang="ko-KR" dirty="0" smtClean="0"/>
              <a:t>, 7</a:t>
            </a:r>
            <a:r>
              <a:rPr lang="ko-KR" altLang="en-US" dirty="0" smtClean="0"/>
              <a:t>번 슬라이드로 이동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" y="1142093"/>
            <a:ext cx="9353974" cy="3843145"/>
            <a:chOff x="1" y="846005"/>
            <a:chExt cx="9353974" cy="4139233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" y="947884"/>
              <a:ext cx="9353974" cy="4037354"/>
            </a:xfrm>
            <a:prstGeom prst="rect">
              <a:avLst/>
            </a:prstGeom>
          </p:spPr>
        </p:pic>
        <p:sp>
          <p:nvSpPr>
            <p:cNvPr id="11" name="타원 10"/>
            <p:cNvSpPr/>
            <p:nvPr/>
          </p:nvSpPr>
          <p:spPr>
            <a:xfrm>
              <a:off x="131745" y="948255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 smtClean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1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909541" y="1729372"/>
              <a:ext cx="2917866" cy="1004333"/>
              <a:chOff x="261168" y="550959"/>
              <a:chExt cx="2917866" cy="1004333"/>
            </a:xfrm>
          </p:grpSpPr>
          <p:grpSp>
            <p:nvGrpSpPr>
              <p:cNvPr id="47" name="그룹 46"/>
              <p:cNvGrpSpPr/>
              <p:nvPr/>
            </p:nvGrpSpPr>
            <p:grpSpPr>
              <a:xfrm>
                <a:off x="261168" y="622300"/>
                <a:ext cx="2731849" cy="932992"/>
                <a:chOff x="3908003" y="1705350"/>
                <a:chExt cx="2731849" cy="932992"/>
              </a:xfrm>
            </p:grpSpPr>
            <p:sp>
              <p:nvSpPr>
                <p:cNvPr id="49" name="모서리가 둥근 직사각형 48"/>
                <p:cNvSpPr/>
                <p:nvPr/>
              </p:nvSpPr>
              <p:spPr>
                <a:xfrm>
                  <a:off x="3908003" y="1705350"/>
                  <a:ext cx="2731849" cy="792000"/>
                </a:xfrm>
                <a:prstGeom prst="roundRect">
                  <a:avLst>
                    <a:gd name="adj" fmla="val 9509"/>
                  </a:avLst>
                </a:prstGeom>
                <a:solidFill>
                  <a:srgbClr val="F6EFFB"/>
                </a:solidFill>
                <a:ln w="28575">
                  <a:solidFill>
                    <a:srgbClr val="CABFE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300" spc="-150" dirty="0" smtClean="0">
                      <a:solidFill>
                        <a:schemeClr val="tx1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준비물은 무엇일까</a:t>
                  </a:r>
                  <a:r>
                    <a:rPr lang="en-US" altLang="ko-KR" sz="2300" spc="-150" dirty="0" smtClean="0">
                      <a:solidFill>
                        <a:schemeClr val="tx1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?</a:t>
                  </a:r>
                  <a:endParaRPr lang="ko-KR" altLang="en-US" sz="2300" spc="-150" dirty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sp>
              <p:nvSpPr>
                <p:cNvPr id="50" name="이등변 삼각형 49"/>
                <p:cNvSpPr/>
                <p:nvPr/>
              </p:nvSpPr>
              <p:spPr>
                <a:xfrm flipV="1">
                  <a:off x="5217634" y="2494342"/>
                  <a:ext cx="108000" cy="144000"/>
                </a:xfrm>
                <a:prstGeom prst="triangle">
                  <a:avLst/>
                </a:prstGeom>
                <a:solidFill>
                  <a:srgbClr val="CABFE0"/>
                </a:solidFill>
                <a:ln w="28575">
                  <a:solidFill>
                    <a:srgbClr val="CABFE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pc="-150">
                    <a:latin typeface="+mn-ea"/>
                  </a:endParaRPr>
                </a:p>
              </p:txBody>
            </p:sp>
          </p:grpSp>
          <p:pic>
            <p:nvPicPr>
              <p:cNvPr id="48" name="그림 4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6355" y="550959"/>
                <a:ext cx="142679" cy="142679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13" name="그룹 12"/>
            <p:cNvGrpSpPr/>
            <p:nvPr/>
          </p:nvGrpSpPr>
          <p:grpSpPr>
            <a:xfrm>
              <a:off x="2675168" y="846005"/>
              <a:ext cx="2788465" cy="1730676"/>
              <a:chOff x="390569" y="-175384"/>
              <a:chExt cx="2788465" cy="1730676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390569" y="-175384"/>
                <a:ext cx="2731849" cy="1730676"/>
                <a:chOff x="4037404" y="907666"/>
                <a:chExt cx="2731849" cy="1730676"/>
              </a:xfrm>
            </p:grpSpPr>
            <p:sp>
              <p:nvSpPr>
                <p:cNvPr id="45" name="모서리가 둥근 직사각형 44"/>
                <p:cNvSpPr/>
                <p:nvPr/>
              </p:nvSpPr>
              <p:spPr>
                <a:xfrm>
                  <a:off x="4037404" y="907666"/>
                  <a:ext cx="2731849" cy="1578119"/>
                </a:xfrm>
                <a:prstGeom prst="roundRect">
                  <a:avLst>
                    <a:gd name="adj" fmla="val 9509"/>
                  </a:avLst>
                </a:prstGeom>
                <a:solidFill>
                  <a:srgbClr val="FDF3E7"/>
                </a:solidFill>
                <a:ln w="28575">
                  <a:solidFill>
                    <a:srgbClr val="FFD89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300" spc="-150" dirty="0" smtClean="0">
                      <a:solidFill>
                        <a:schemeClr val="tx1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전시회 제목은</a:t>
                  </a:r>
                  <a:endParaRPr lang="en-US" altLang="ko-KR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ctr"/>
                  <a:r>
                    <a:rPr lang="ko-KR" altLang="en-US" sz="2300" spc="-150" dirty="0" smtClean="0">
                      <a:solidFill>
                        <a:schemeClr val="tx1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우리의 주제를</a:t>
                  </a:r>
                  <a:endParaRPr lang="en-US" altLang="ko-KR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ctr"/>
                  <a:r>
                    <a:rPr lang="ko-KR" altLang="en-US" sz="2300" spc="-150" dirty="0" smtClean="0">
                      <a:solidFill>
                        <a:schemeClr val="tx1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잘 전달할 수 있게</a:t>
                  </a:r>
                  <a:endParaRPr lang="en-US" altLang="ko-KR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ctr"/>
                  <a:r>
                    <a:rPr lang="ko-KR" altLang="en-US" sz="2300" spc="-150" dirty="0" err="1" smtClean="0">
                      <a:solidFill>
                        <a:schemeClr val="tx1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지어야겠어</a:t>
                  </a:r>
                  <a:r>
                    <a:rPr lang="en-US" altLang="ko-KR" sz="2300" spc="-150" dirty="0" smtClean="0">
                      <a:solidFill>
                        <a:schemeClr val="tx1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  <a:endParaRPr lang="ko-KR" altLang="en-US" sz="2300" spc="-150" dirty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sp>
              <p:nvSpPr>
                <p:cNvPr id="46" name="이등변 삼각형 45"/>
                <p:cNvSpPr/>
                <p:nvPr/>
              </p:nvSpPr>
              <p:spPr>
                <a:xfrm flipV="1">
                  <a:off x="5217634" y="2494342"/>
                  <a:ext cx="108000" cy="144000"/>
                </a:xfrm>
                <a:prstGeom prst="triangle">
                  <a:avLst/>
                </a:prstGeom>
                <a:solidFill>
                  <a:srgbClr val="FFD89F"/>
                </a:solidFill>
                <a:ln w="28575">
                  <a:solidFill>
                    <a:srgbClr val="FFD89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pc="-150">
                    <a:latin typeface="+mn-ea"/>
                  </a:endParaRPr>
                </a:p>
              </p:txBody>
            </p:sp>
          </p:grpSp>
          <p:pic>
            <p:nvPicPr>
              <p:cNvPr id="44" name="그림 4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6355" y="550959"/>
                <a:ext cx="142679" cy="142679"/>
              </a:xfrm>
              <a:prstGeom prst="rect">
                <a:avLst/>
              </a:prstGeom>
            </p:spPr>
          </p:pic>
        </p:grpSp>
        <p:grpSp>
          <p:nvGrpSpPr>
            <p:cNvPr id="14" name="그룹 13"/>
            <p:cNvGrpSpPr/>
            <p:nvPr/>
          </p:nvGrpSpPr>
          <p:grpSpPr>
            <a:xfrm>
              <a:off x="4260709" y="1031581"/>
              <a:ext cx="3137951" cy="1550888"/>
              <a:chOff x="244482" y="13113"/>
              <a:chExt cx="3137951" cy="1550888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244482" y="59388"/>
                <a:ext cx="2968678" cy="1504613"/>
                <a:chOff x="3891317" y="1142438"/>
                <a:chExt cx="2968678" cy="1504613"/>
              </a:xfrm>
            </p:grpSpPr>
            <p:sp>
              <p:nvSpPr>
                <p:cNvPr id="41" name="모서리가 둥근 직사각형 40"/>
                <p:cNvSpPr/>
                <p:nvPr/>
              </p:nvSpPr>
              <p:spPr>
                <a:xfrm>
                  <a:off x="3891317" y="1142438"/>
                  <a:ext cx="2968678" cy="1354827"/>
                </a:xfrm>
                <a:prstGeom prst="roundRect">
                  <a:avLst>
                    <a:gd name="adj" fmla="val 9509"/>
                  </a:avLst>
                </a:prstGeom>
                <a:solidFill>
                  <a:srgbClr val="F5F7E5"/>
                </a:solidFill>
                <a:ln w="28575">
                  <a:solidFill>
                    <a:srgbClr val="D7DE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300" spc="-150" dirty="0" smtClean="0">
                      <a:solidFill>
                        <a:schemeClr val="tx1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무엇을</a:t>
                  </a:r>
                  <a:r>
                    <a:rPr lang="en-US" altLang="ko-KR" sz="2300" spc="-150" dirty="0" smtClean="0">
                      <a:solidFill>
                        <a:schemeClr val="tx1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, </a:t>
                  </a:r>
                  <a:r>
                    <a:rPr lang="ko-KR" altLang="en-US" sz="2300" spc="-150" dirty="0" smtClean="0">
                      <a:solidFill>
                        <a:schemeClr val="tx1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어떻게</a:t>
                  </a:r>
                  <a:endParaRPr lang="en-US" altLang="ko-KR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ctr"/>
                  <a:r>
                    <a:rPr lang="ko-KR" altLang="en-US" sz="2300" spc="-150" dirty="0" err="1" smtClean="0">
                      <a:solidFill>
                        <a:schemeClr val="tx1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전시할지도</a:t>
                  </a:r>
                  <a:endParaRPr lang="en-US" altLang="ko-KR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ctr"/>
                  <a:r>
                    <a:rPr lang="ko-KR" altLang="en-US" sz="2300" spc="-150" dirty="0" smtClean="0">
                      <a:solidFill>
                        <a:schemeClr val="tx1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구체적으로 계획해 보자</a:t>
                  </a:r>
                  <a:r>
                    <a:rPr lang="en-US" altLang="ko-KR" sz="2300" spc="-150" dirty="0" smtClean="0">
                      <a:solidFill>
                        <a:schemeClr val="tx1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  <a:endParaRPr lang="ko-KR" altLang="en-US" sz="2300" spc="-150" dirty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sp>
              <p:nvSpPr>
                <p:cNvPr id="42" name="이등변 삼각형 41"/>
                <p:cNvSpPr/>
                <p:nvPr/>
              </p:nvSpPr>
              <p:spPr>
                <a:xfrm flipV="1">
                  <a:off x="5217634" y="2503051"/>
                  <a:ext cx="108000" cy="144000"/>
                </a:xfrm>
                <a:prstGeom prst="triangle">
                  <a:avLst/>
                </a:prstGeom>
                <a:solidFill>
                  <a:srgbClr val="D7DEA3"/>
                </a:solidFill>
                <a:ln w="28575">
                  <a:solidFill>
                    <a:srgbClr val="D7DEA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pc="-150">
                    <a:latin typeface="+mn-ea"/>
                  </a:endParaRPr>
                </a:p>
              </p:txBody>
            </p:sp>
          </p:grpSp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39754" y="13113"/>
                <a:ext cx="142679" cy="142679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2" name="그룹 21"/>
            <p:cNvGrpSpPr/>
            <p:nvPr/>
          </p:nvGrpSpPr>
          <p:grpSpPr>
            <a:xfrm>
              <a:off x="6137830" y="1694545"/>
              <a:ext cx="2919450" cy="1004333"/>
              <a:chOff x="259584" y="550959"/>
              <a:chExt cx="2919450" cy="1004333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259584" y="591671"/>
                <a:ext cx="2731849" cy="963621"/>
                <a:chOff x="3906419" y="1674721"/>
                <a:chExt cx="2731849" cy="963621"/>
              </a:xfrm>
            </p:grpSpPr>
            <p:sp>
              <p:nvSpPr>
                <p:cNvPr id="37" name="모서리가 둥근 직사각형 36"/>
                <p:cNvSpPr/>
                <p:nvPr/>
              </p:nvSpPr>
              <p:spPr>
                <a:xfrm>
                  <a:off x="3906419" y="1674721"/>
                  <a:ext cx="2731849" cy="792001"/>
                </a:xfrm>
                <a:prstGeom prst="roundRect">
                  <a:avLst>
                    <a:gd name="adj" fmla="val 9509"/>
                  </a:avLst>
                </a:prstGeom>
                <a:solidFill>
                  <a:srgbClr val="F6EFFB"/>
                </a:solidFill>
                <a:ln w="28575">
                  <a:solidFill>
                    <a:srgbClr val="CABFE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300" spc="-150" dirty="0" smtClean="0">
                      <a:solidFill>
                        <a:schemeClr val="tx1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어떻게 준비할까</a:t>
                  </a:r>
                  <a:r>
                    <a:rPr lang="en-US" altLang="ko-KR" sz="2300" spc="-150" dirty="0" smtClean="0">
                      <a:solidFill>
                        <a:schemeClr val="tx1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?</a:t>
                  </a:r>
                  <a:endParaRPr lang="ko-KR" altLang="en-US" sz="2300" spc="-150" dirty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sp>
              <p:nvSpPr>
                <p:cNvPr id="38" name="이등변 삼각형 37"/>
                <p:cNvSpPr/>
                <p:nvPr/>
              </p:nvSpPr>
              <p:spPr>
                <a:xfrm flipV="1">
                  <a:off x="5217634" y="2494342"/>
                  <a:ext cx="108000" cy="144000"/>
                </a:xfrm>
                <a:prstGeom prst="triangle">
                  <a:avLst/>
                </a:prstGeom>
                <a:solidFill>
                  <a:srgbClr val="CABFE0"/>
                </a:solidFill>
                <a:ln w="28575">
                  <a:solidFill>
                    <a:srgbClr val="CABFE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pc="-150">
                    <a:latin typeface="+mn-ea"/>
                  </a:endParaRPr>
                </a:p>
              </p:txBody>
            </p:sp>
          </p:grpSp>
          <p:pic>
            <p:nvPicPr>
              <p:cNvPr id="36" name="그림 3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6355" y="550959"/>
                <a:ext cx="142679" cy="142679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866203" y="1844997"/>
              <a:ext cx="412846" cy="261610"/>
              <a:chOff x="-410194" y="2927305"/>
              <a:chExt cx="412846" cy="261610"/>
            </a:xfrm>
          </p:grpSpPr>
          <p:sp>
            <p:nvSpPr>
              <p:cNvPr id="33" name="타원 32"/>
              <p:cNvSpPr/>
              <p:nvPr/>
            </p:nvSpPr>
            <p:spPr>
              <a:xfrm>
                <a:off x="-332805" y="2927305"/>
                <a:ext cx="259200" cy="259200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txBody>
              <a:bodyPr rtlCol="0" anchor="ctr"/>
              <a:lstStyle/>
              <a:p>
                <a:pPr algn="ctr" defTabSz="1097280"/>
                <a:endParaRPr lang="ko-KR" altLang="en-US" sz="1200" b="1" dirty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-410194" y="2927305"/>
                <a:ext cx="4128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>
                    <a:solidFill>
                      <a:schemeClr val="bg1"/>
                    </a:solidFill>
                  </a:rPr>
                  <a:t>2-1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2537366" y="1649872"/>
              <a:ext cx="412846" cy="261610"/>
              <a:chOff x="-410194" y="2927305"/>
              <a:chExt cx="412846" cy="261610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-332805" y="2927305"/>
                <a:ext cx="259200" cy="259200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txBody>
              <a:bodyPr rtlCol="0" anchor="ctr"/>
              <a:lstStyle/>
              <a:p>
                <a:pPr algn="ctr" defTabSz="1097280"/>
                <a:endParaRPr lang="ko-KR" altLang="en-US" sz="1200" b="1" dirty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-410194" y="2927305"/>
                <a:ext cx="4128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>
                    <a:solidFill>
                      <a:schemeClr val="bg1"/>
                    </a:solidFill>
                  </a:rPr>
                  <a:t>2-2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4246158" y="1669906"/>
              <a:ext cx="412846" cy="261610"/>
              <a:chOff x="-410194" y="2927305"/>
              <a:chExt cx="412846" cy="261610"/>
            </a:xfrm>
          </p:grpSpPr>
          <p:sp>
            <p:nvSpPr>
              <p:cNvPr id="29" name="타원 28"/>
              <p:cNvSpPr/>
              <p:nvPr/>
            </p:nvSpPr>
            <p:spPr>
              <a:xfrm>
                <a:off x="-332805" y="2927305"/>
                <a:ext cx="259200" cy="259200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txBody>
              <a:bodyPr rtlCol="0" anchor="ctr"/>
              <a:lstStyle/>
              <a:p>
                <a:pPr algn="ctr" defTabSz="1097280"/>
                <a:endParaRPr lang="ko-KR" altLang="en-US" sz="1200" b="1" dirty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-410194" y="2927305"/>
                <a:ext cx="4128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>
                    <a:solidFill>
                      <a:schemeClr val="bg1"/>
                    </a:solidFill>
                  </a:rPr>
                  <a:t>2-3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6137830" y="1799506"/>
              <a:ext cx="412846" cy="261610"/>
              <a:chOff x="-410194" y="2927305"/>
              <a:chExt cx="412846" cy="261610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-332805" y="2927305"/>
                <a:ext cx="259200" cy="259200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txBody>
              <a:bodyPr rtlCol="0" anchor="ctr"/>
              <a:lstStyle/>
              <a:p>
                <a:pPr algn="ctr" defTabSz="1097280"/>
                <a:endParaRPr lang="ko-KR" altLang="en-US" sz="1200" b="1" dirty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-410194" y="2927305"/>
                <a:ext cx="4128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smtClean="0">
                    <a:solidFill>
                      <a:schemeClr val="bg1"/>
                    </a:solidFill>
                  </a:rPr>
                  <a:t>2-4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3" y="382144"/>
            <a:ext cx="850358" cy="302400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>
            <a:off x="3903544" y="4652208"/>
            <a:ext cx="1775488" cy="320042"/>
            <a:chOff x="4915693" y="4615244"/>
            <a:chExt cx="1775488" cy="320042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pic>
        <p:nvPicPr>
          <p:cNvPr id="62" name="그림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064" y="1181921"/>
            <a:ext cx="142679" cy="132473"/>
          </a:xfrm>
          <a:prstGeom prst="rect">
            <a:avLst/>
          </a:prstGeom>
          <a:ln>
            <a:noFill/>
          </a:ln>
        </p:spPr>
      </p:pic>
      <p:grpSp>
        <p:nvGrpSpPr>
          <p:cNvPr id="63" name="그룹 62"/>
          <p:cNvGrpSpPr/>
          <p:nvPr/>
        </p:nvGrpSpPr>
        <p:grpSpPr>
          <a:xfrm>
            <a:off x="7895327" y="1341625"/>
            <a:ext cx="1406624" cy="346990"/>
            <a:chOff x="1930587" y="3288931"/>
            <a:chExt cx="1406624" cy="346990"/>
          </a:xfrm>
        </p:grpSpPr>
        <p:sp>
          <p:nvSpPr>
            <p:cNvPr id="64" name="모서리가 둥근 직사각형 25">
              <a:extLst>
                <a:ext uri="{FF2B5EF4-FFF2-40B4-BE49-F238E27FC236}">
                  <a16:creationId xmlns:a16="http://schemas.microsoft.com/office/drawing/2014/main" id="{4BAE1A17-E77A-4C4E-80FA-010F365014DF}"/>
                </a:ext>
              </a:extLst>
            </p:cNvPr>
            <p:cNvSpPr/>
            <p:nvPr/>
          </p:nvSpPr>
          <p:spPr>
            <a:xfrm>
              <a:off x="1930587" y="3288931"/>
              <a:ext cx="1406624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</a:t>
              </a:r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추가 질문</a:t>
              </a:r>
              <a:endPara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4251" y="3335846"/>
              <a:ext cx="336176" cy="260265"/>
            </a:xfrm>
            <a:prstGeom prst="rect">
              <a:avLst/>
            </a:prstGeom>
          </p:spPr>
        </p:pic>
      </p:grpSp>
      <p:sp>
        <p:nvSpPr>
          <p:cNvPr id="66" name="타원 65"/>
          <p:cNvSpPr/>
          <p:nvPr/>
        </p:nvSpPr>
        <p:spPr>
          <a:xfrm>
            <a:off x="4003068" y="4507777"/>
            <a:ext cx="259200" cy="240659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7776849" y="1087643"/>
            <a:ext cx="259200" cy="240659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2865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 존중 전시회의 구체적인 활동을 계획하여 모둠 친구들과 논의 후 전시회 준비하기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/>
              <a:t>duk_03_07_0003_201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실천 쑥쑥</a:t>
            </a:r>
            <a:r>
              <a:rPr lang="en-US" altLang="ko-KR" dirty="0" smtClean="0"/>
              <a:t>_201_</a:t>
            </a:r>
            <a:r>
              <a:rPr lang="ko-KR" altLang="en-US" dirty="0" smtClean="0"/>
              <a:t>생명 </a:t>
            </a:r>
            <a:r>
              <a:rPr lang="ko-KR" altLang="en-US" dirty="0"/>
              <a:t>존중 전시회의 구체적인 활동을 계획하여 모둠 친구들과 논의 후 전시회 준비하기</a:t>
            </a:r>
            <a:r>
              <a:rPr lang="en-US" altLang="ko-KR" dirty="0"/>
              <a:t>_</a:t>
            </a:r>
            <a:r>
              <a:rPr lang="ko-KR" altLang="en-US" dirty="0"/>
              <a:t>그룹 삽화 </a:t>
            </a:r>
            <a:r>
              <a:rPr lang="en-US" altLang="ko-KR" dirty="0"/>
              <a:t>4</a:t>
            </a:r>
            <a:r>
              <a:rPr lang="ko-KR" altLang="en-US" dirty="0"/>
              <a:t>인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en-US" altLang="ko-KR" dirty="0" smtClean="0"/>
              <a:t>1_</a:t>
            </a:r>
            <a:r>
              <a:rPr lang="ko-KR" altLang="en-US" dirty="0" err="1" smtClean="0"/>
              <a:t>추가질문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</a:p>
          <a:p>
            <a:r>
              <a:rPr lang="ko-KR" altLang="en-US" dirty="0"/>
              <a:t>질문</a:t>
            </a:r>
            <a:r>
              <a:rPr lang="en-US" altLang="ko-KR" dirty="0"/>
              <a:t>-</a:t>
            </a:r>
            <a:r>
              <a:rPr lang="ko-KR" altLang="en-US" dirty="0"/>
              <a:t>답</a:t>
            </a:r>
            <a:endParaRPr lang="en-US" altLang="ko-KR" dirty="0"/>
          </a:p>
          <a:p>
            <a:r>
              <a:rPr lang="ko-KR" altLang="en-US" dirty="0"/>
              <a:t>예 보기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 예문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 예 보기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X</a:t>
            </a:r>
            <a:r>
              <a:rPr lang="ko-KR" altLang="en-US" dirty="0"/>
              <a:t>버튼 클릭 시 이전 화면으로 이동 </a:t>
            </a:r>
            <a:r>
              <a:rPr lang="en-US" altLang="ko-KR" dirty="0"/>
              <a:t>(</a:t>
            </a:r>
            <a:r>
              <a:rPr lang="ko-KR" altLang="en-US" dirty="0"/>
              <a:t>슬라이드</a:t>
            </a:r>
            <a:r>
              <a:rPr lang="en-US" altLang="ko-KR" dirty="0"/>
              <a:t> 6</a:t>
            </a:r>
            <a:r>
              <a:rPr lang="ko-KR" altLang="en-US" dirty="0" smtClean="0"/>
              <a:t>페이지 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선으로 잇기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332418" y="1134690"/>
            <a:ext cx="8689135" cy="3360435"/>
            <a:chOff x="332418" y="1035107"/>
            <a:chExt cx="8689135" cy="3360435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1166136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63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2406714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355503"/>
              <a:ext cx="658338" cy="583598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813776" y="1509289"/>
              <a:ext cx="7931097" cy="4717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전시회를 더 잘하려면 무엇이 필요할까요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13776" y="2871968"/>
              <a:ext cx="7931097" cy="8757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전시회를 할 때 학교 외벽 등을 활용해 외부 전시회를 열 수도 있고</a:t>
              </a:r>
              <a:endPara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가정과 가정이나 지역 사회와 연결된 전시회를 열 수 있습니다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</p:grpSp>
      <p:sp>
        <p:nvSpPr>
          <p:cNvPr id="34" name="타원 33"/>
          <p:cNvSpPr/>
          <p:nvPr/>
        </p:nvSpPr>
        <p:spPr>
          <a:xfrm>
            <a:off x="1063973" y="118657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294177" y="309446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79250" y="3256452"/>
            <a:ext cx="840067" cy="305950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8668481" y="37779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70069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dirty="0" err="1"/>
              <a:t>모둠</a:t>
            </a:r>
            <a:r>
              <a:rPr lang="ko-KR" altLang="en-US" dirty="0"/>
              <a:t> 친구들과 어떤 전시회를 열지 이야기를 나눠 보고</a:t>
            </a:r>
            <a:r>
              <a:rPr lang="en-US" altLang="ko-KR" dirty="0"/>
              <a:t>, </a:t>
            </a:r>
            <a:r>
              <a:rPr lang="ko-KR" altLang="en-US" dirty="0"/>
              <a:t>가장 마음에</a:t>
            </a:r>
            <a:endParaRPr lang="en-US" altLang="ko-KR" dirty="0"/>
          </a:p>
          <a:p>
            <a:pPr>
              <a:lnSpc>
                <a:spcPct val="80000"/>
              </a:lnSpc>
            </a:pPr>
            <a:r>
              <a:rPr lang="ko-KR" altLang="en-US" dirty="0"/>
              <a:t>드는 활동으로 전시회를 계획해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 존중 전시회의 구체적인 활동을 계획하여 모둠 친구들과 논의 후 전시회 준비하기</a:t>
            </a:r>
          </a:p>
          <a:p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duk_03_07_0003_201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실천 쑥쑥</a:t>
            </a:r>
            <a:r>
              <a:rPr lang="en-US" altLang="ko-KR" dirty="0" smtClean="0"/>
              <a:t>_201_</a:t>
            </a:r>
            <a:r>
              <a:rPr lang="ko-KR" altLang="en-US" dirty="0" smtClean="0"/>
              <a:t>생명 </a:t>
            </a:r>
            <a:r>
              <a:rPr lang="ko-KR" altLang="en-US" dirty="0"/>
              <a:t>존중 전시회의 구체적인 활동을 계획하여 모둠 친구들과 논의 후 전시회 준비하기</a:t>
            </a:r>
            <a:r>
              <a:rPr lang="en-US" altLang="ko-KR" dirty="0"/>
              <a:t>_</a:t>
            </a:r>
            <a:r>
              <a:rPr lang="ko-KR" altLang="en-US" dirty="0"/>
              <a:t>그룹 삽화 </a:t>
            </a:r>
            <a:r>
              <a:rPr lang="en-US" altLang="ko-KR" dirty="0"/>
              <a:t>4</a:t>
            </a:r>
            <a:r>
              <a:rPr lang="ko-KR" altLang="en-US" dirty="0"/>
              <a:t>인</a:t>
            </a:r>
            <a:r>
              <a:rPr lang="en-US" altLang="ko-KR" dirty="0"/>
              <a:t>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2]</a:t>
            </a:r>
          </a:p>
          <a:p>
            <a:r>
              <a:rPr lang="ko-KR" altLang="en-US" dirty="0" smtClean="0"/>
              <a:t>메모지</a:t>
            </a:r>
            <a:endParaRPr lang="en-US" altLang="ko-KR" dirty="0" smtClean="0"/>
          </a:p>
          <a:p>
            <a:r>
              <a:rPr lang="ko-KR" altLang="en-US" dirty="0" smtClean="0"/>
              <a:t>검정색 고정 텍스트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고정 박스</a:t>
            </a:r>
            <a:endParaRPr lang="en-US" altLang="ko-KR" dirty="0" smtClean="0"/>
          </a:p>
          <a:p>
            <a:r>
              <a:rPr lang="ko-KR" altLang="en-US" dirty="0" smtClean="0"/>
              <a:t>회색 예시 박스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 기능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파란색 예시 텍스트</a:t>
            </a:r>
            <a:endParaRPr lang="en-US" altLang="ko-KR" dirty="0" smtClean="0"/>
          </a:p>
          <a:p>
            <a:r>
              <a:rPr lang="ko-KR" altLang="en-US" dirty="0" smtClean="0"/>
              <a:t>그림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해양</a:t>
            </a:r>
            <a:r>
              <a:rPr lang="en-US" altLang="ko-KR" dirty="0" smtClean="0"/>
              <a:t>_</a:t>
            </a:r>
            <a:r>
              <a:rPr lang="ko-KR" altLang="en-US" dirty="0" smtClean="0"/>
              <a:t>잠수함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노란별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spc="0" dirty="0">
                <a:solidFill>
                  <a:schemeClr val="tx1"/>
                </a:solidFill>
              </a:rPr>
              <a:t>예 보기 </a:t>
            </a:r>
            <a:r>
              <a:rPr lang="en-US" altLang="ko-KR" spc="0" dirty="0">
                <a:solidFill>
                  <a:schemeClr val="tx1"/>
                </a:solidFill>
              </a:rPr>
              <a:t>/ </a:t>
            </a:r>
            <a:r>
              <a:rPr lang="ko-KR" altLang="en-US" spc="0" dirty="0">
                <a:solidFill>
                  <a:schemeClr val="tx1"/>
                </a:solidFill>
              </a:rPr>
              <a:t>직접 쓰기 버튼</a:t>
            </a:r>
            <a:endParaRPr lang="en-US" altLang="ko-KR" spc="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</a:t>
            </a:r>
            <a:r>
              <a:rPr lang="en-US" altLang="ko-KR" dirty="0"/>
              <a:t>+</a:t>
            </a:r>
            <a:r>
              <a:rPr lang="ko-KR" altLang="en-US" dirty="0"/>
              <a:t>직접 쓰기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해양</a:t>
            </a:r>
            <a:r>
              <a:rPr lang="en-US" altLang="ko-KR" dirty="0" smtClean="0"/>
              <a:t>_</a:t>
            </a:r>
            <a:r>
              <a:rPr lang="ko-KR" altLang="en-US" dirty="0" smtClean="0"/>
              <a:t>잠수함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노란별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3" y="382144"/>
            <a:ext cx="850358" cy="302400"/>
          </a:xfrm>
          <a:prstGeom prst="rect">
            <a:avLst/>
          </a:prstGeom>
        </p:spPr>
      </p:pic>
      <p:grpSp>
        <p:nvGrpSpPr>
          <p:cNvPr id="59" name="그룹 58"/>
          <p:cNvGrpSpPr/>
          <p:nvPr/>
        </p:nvGrpSpPr>
        <p:grpSpPr>
          <a:xfrm>
            <a:off x="439107" y="1332104"/>
            <a:ext cx="8587348" cy="3280096"/>
            <a:chOff x="606986" y="1619076"/>
            <a:chExt cx="8587348" cy="3280096"/>
          </a:xfrm>
        </p:grpSpPr>
        <p:grpSp>
          <p:nvGrpSpPr>
            <p:cNvPr id="60" name="그룹 59"/>
            <p:cNvGrpSpPr/>
            <p:nvPr/>
          </p:nvGrpSpPr>
          <p:grpSpPr>
            <a:xfrm>
              <a:off x="606986" y="1619076"/>
              <a:ext cx="8587348" cy="3280096"/>
              <a:chOff x="810000" y="1847471"/>
              <a:chExt cx="8594496" cy="3787514"/>
            </a:xfrm>
          </p:grpSpPr>
          <p:pic>
            <p:nvPicPr>
              <p:cNvPr id="72" name="그림 7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0000" y="1847471"/>
                <a:ext cx="8594496" cy="3787514"/>
              </a:xfrm>
              <a:prstGeom prst="rect">
                <a:avLst/>
              </a:prstGeom>
            </p:spPr>
          </p:pic>
          <p:sp>
            <p:nvSpPr>
              <p:cNvPr id="73" name="직사각형 72"/>
              <p:cNvSpPr/>
              <p:nvPr/>
            </p:nvSpPr>
            <p:spPr>
              <a:xfrm>
                <a:off x="1137495" y="2114026"/>
                <a:ext cx="8014894" cy="29193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61" name="직선 연결선 60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직선 연결선 61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직선 연결선 62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직선 연결선 63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왼쪽 대괄호 64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왼쪽 대괄호 65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왼쪽 대괄호 66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 67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BC0028"/>
            </a:solidFill>
            <a:ln w="19050">
              <a:solidFill>
                <a:srgbClr val="BC0028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모서리가 둥근 직사각형 73"/>
          <p:cNvSpPr/>
          <p:nvPr/>
        </p:nvSpPr>
        <p:spPr>
          <a:xfrm>
            <a:off x="779145" y="1544240"/>
            <a:ext cx="1666676" cy="524495"/>
          </a:xfrm>
          <a:prstGeom prst="roundRect">
            <a:avLst/>
          </a:prstGeom>
          <a:solidFill>
            <a:srgbClr val="FFDBDF"/>
          </a:solidFill>
          <a:ln w="28575">
            <a:solidFill>
              <a:srgbClr val="FFC4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ko-KR" altLang="en-US" sz="25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전시회</a:t>
            </a:r>
            <a:r>
              <a:rPr lang="en-US" altLang="ko-KR" sz="2500" spc="-150" dirty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25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제목</a:t>
            </a:r>
            <a:endParaRPr lang="ko-KR" altLang="en-US" sz="2500" spc="-150" dirty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3615649" y="4614958"/>
            <a:ext cx="1789046" cy="320041"/>
            <a:chOff x="1971574" y="4664292"/>
            <a:chExt cx="1789046" cy="320041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B683A0B8-F5F3-4E2B-80D4-F4A81705E588}"/>
                </a:ext>
              </a:extLst>
            </p:cNvPr>
            <p:cNvGrpSpPr/>
            <p:nvPr/>
          </p:nvGrpSpPr>
          <p:grpSpPr>
            <a:xfrm>
              <a:off x="2286315" y="4664292"/>
              <a:ext cx="1474305" cy="320041"/>
              <a:chOff x="3115576" y="4679681"/>
              <a:chExt cx="1474305" cy="320041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D1FB34A7-D9E5-48F4-807F-3D8825268C2E}"/>
                  </a:ext>
                </a:extLst>
              </p:cNvPr>
              <p:cNvGrpSpPr/>
              <p:nvPr/>
            </p:nvGrpSpPr>
            <p:grpSpPr>
              <a:xfrm>
                <a:off x="3471958" y="4679681"/>
                <a:ext cx="1117923" cy="320041"/>
                <a:chOff x="2648802" y="5006256"/>
                <a:chExt cx="1117923" cy="320041"/>
              </a:xfrm>
            </p:grpSpPr>
            <p:pic>
              <p:nvPicPr>
                <p:cNvPr id="80" name="그림 79">
                  <a:extLst>
                    <a:ext uri="{FF2B5EF4-FFF2-40B4-BE49-F238E27FC236}">
                      <a16:creationId xmlns:a16="http://schemas.microsoft.com/office/drawing/2014/main" id="{811F3346-69DC-4867-B47F-EA5E1D9BD5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6319" t="87963" r="61864" b="4670"/>
                <a:stretch/>
              </p:blipFill>
              <p:spPr>
                <a:xfrm>
                  <a:off x="2648802" y="5008731"/>
                  <a:ext cx="773923" cy="314808"/>
                </a:xfrm>
                <a:prstGeom prst="rect">
                  <a:avLst/>
                </a:prstGeom>
              </p:spPr>
            </p:pic>
            <p:pic>
              <p:nvPicPr>
                <p:cNvPr id="81" name="그림 80">
                  <a:extLst>
                    <a:ext uri="{FF2B5EF4-FFF2-40B4-BE49-F238E27FC236}">
                      <a16:creationId xmlns:a16="http://schemas.microsoft.com/office/drawing/2014/main" id="{151D21C4-E78E-45BD-8FC8-85ED000809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73283" t="87905" r="21923" b="4606"/>
                <a:stretch/>
              </p:blipFill>
              <p:spPr>
                <a:xfrm>
                  <a:off x="3452717" y="5006256"/>
                  <a:ext cx="314008" cy="320041"/>
                </a:xfrm>
                <a:prstGeom prst="rect">
                  <a:avLst/>
                </a:prstGeom>
              </p:spPr>
            </p:pic>
          </p:grpSp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BD4634B4-AB39-4B65-BB3F-9E5E47FC57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8316" t="87963" r="55878" b="4606"/>
              <a:stretch/>
            </p:blipFill>
            <p:spPr>
              <a:xfrm>
                <a:off x="3115576" y="4682156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151D21C4-E78E-45BD-8FC8-85ED000809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3283" t="87905" r="21923" b="4606"/>
            <a:stretch/>
          </p:blipFill>
          <p:spPr>
            <a:xfrm flipH="1">
              <a:off x="1971574" y="4664292"/>
              <a:ext cx="314008" cy="320041"/>
            </a:xfrm>
            <a:prstGeom prst="rect">
              <a:avLst/>
            </a:prstGeom>
          </p:spPr>
        </p:pic>
      </p:grpSp>
      <p:sp>
        <p:nvSpPr>
          <p:cNvPr id="82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2633410" y="1624161"/>
            <a:ext cx="6066347" cy="432000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500" spc="-15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sz="2500" spc="-150" dirty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180826" y="1645279"/>
            <a:ext cx="5830660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생명 존중을 위한 마음가짐 팻말 전시회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9704">
            <a:off x="851779" y="2307837"/>
            <a:ext cx="275069" cy="275069"/>
          </a:xfrm>
          <a:prstGeom prst="rect">
            <a:avLst/>
          </a:prstGeom>
        </p:spPr>
      </p:pic>
      <p:sp>
        <p:nvSpPr>
          <p:cNvPr id="84" name="텍스트 개체 틀 7"/>
          <p:cNvSpPr txBox="1">
            <a:spLocks/>
          </p:cNvSpPr>
          <p:nvPr/>
        </p:nvSpPr>
        <p:spPr>
          <a:xfrm>
            <a:off x="1319652" y="2215444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누구와 함께 만들까요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85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779145" y="2822008"/>
            <a:ext cx="7808595" cy="432000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500" spc="-15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sz="2500" spc="-150" dirty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86" name="그림 8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9704">
            <a:off x="879062" y="3444919"/>
            <a:ext cx="275069" cy="275069"/>
          </a:xfrm>
          <a:prstGeom prst="rect">
            <a:avLst/>
          </a:prstGeom>
        </p:spPr>
      </p:pic>
      <p:sp>
        <p:nvSpPr>
          <p:cNvPr id="87" name="텍스트 개체 틀 7"/>
          <p:cNvSpPr txBox="1">
            <a:spLocks/>
          </p:cNvSpPr>
          <p:nvPr/>
        </p:nvSpPr>
        <p:spPr>
          <a:xfrm>
            <a:off x="1346935" y="3352526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무엇을 전시할까요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88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796398" y="3880438"/>
            <a:ext cx="7648755" cy="432000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500" spc="-15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sz="2500" spc="-150" dirty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96398" y="2838070"/>
            <a:ext cx="5830660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3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학년 ○반 ○모둠 친구들과 함께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356" y="4558455"/>
            <a:ext cx="997200" cy="313585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356" y="5059552"/>
            <a:ext cx="997200" cy="313585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844580" y="3886005"/>
            <a:ext cx="5830660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모둠 친구들이 만든 생명 존중 팻말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390295" y="131995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847283" y="135878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656464" y="213857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2598393" y="153602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8123993" y="437791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18689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dirty="0" err="1"/>
              <a:t>모둠</a:t>
            </a:r>
            <a:r>
              <a:rPr lang="ko-KR" altLang="en-US" dirty="0"/>
              <a:t> 친구들과 어떤 전시회를 열지 이야기를 나눠 보고</a:t>
            </a:r>
            <a:r>
              <a:rPr lang="en-US" altLang="ko-KR" dirty="0"/>
              <a:t>, </a:t>
            </a:r>
            <a:r>
              <a:rPr lang="ko-KR" altLang="en-US" dirty="0"/>
              <a:t>가장 마음에</a:t>
            </a:r>
            <a:endParaRPr lang="en-US" altLang="ko-KR" dirty="0"/>
          </a:p>
          <a:p>
            <a:pPr>
              <a:lnSpc>
                <a:spcPct val="80000"/>
              </a:lnSpc>
            </a:pPr>
            <a:r>
              <a:rPr lang="ko-KR" altLang="en-US" dirty="0"/>
              <a:t>드는 활동으로 전시회를 계획해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생명 존중 전시회의 구체적인 활동을 계획하여 </a:t>
            </a:r>
            <a:r>
              <a:rPr lang="ko-KR" altLang="en-US" dirty="0" err="1" smtClean="0"/>
              <a:t>모둠</a:t>
            </a:r>
            <a:r>
              <a:rPr lang="ko-KR" altLang="en-US" dirty="0" smtClean="0"/>
              <a:t> 친구들과 논의 후 전시회 준비하기</a:t>
            </a:r>
          </a:p>
          <a:p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duk_03_07_0003_201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실천 쑥쑥</a:t>
            </a:r>
            <a:r>
              <a:rPr lang="en-US" altLang="ko-KR" dirty="0" smtClean="0"/>
              <a:t>_201_</a:t>
            </a:r>
            <a:r>
              <a:rPr lang="ko-KR" altLang="en-US" dirty="0" smtClean="0"/>
              <a:t>생명 </a:t>
            </a:r>
            <a:r>
              <a:rPr lang="ko-KR" altLang="en-US" dirty="0"/>
              <a:t>존중 전시회의 구체적인 활동을 계획하여 모둠 친구들과 논의 후 전시회 준비하기</a:t>
            </a:r>
            <a:r>
              <a:rPr lang="en-US" altLang="ko-KR" dirty="0"/>
              <a:t>_</a:t>
            </a:r>
            <a:r>
              <a:rPr lang="ko-KR" altLang="en-US" dirty="0"/>
              <a:t>그룹 삽화 </a:t>
            </a:r>
            <a:r>
              <a:rPr lang="en-US" altLang="ko-KR" dirty="0"/>
              <a:t>4</a:t>
            </a:r>
            <a:r>
              <a:rPr lang="ko-KR" altLang="en-US" dirty="0"/>
              <a:t>인</a:t>
            </a:r>
            <a:r>
              <a:rPr lang="en-US" altLang="ko-KR" dirty="0"/>
              <a:t>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3]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[</a:t>
            </a:r>
            <a:r>
              <a:rPr lang="ko-KR" altLang="en-US" dirty="0"/>
              <a:t>실천 쑥쑥</a:t>
            </a:r>
            <a:r>
              <a:rPr lang="en-US" altLang="ko-KR" dirty="0" smtClean="0"/>
              <a:t>_201_</a:t>
            </a:r>
            <a:r>
              <a:rPr lang="ko-KR" altLang="en-US" dirty="0" smtClean="0"/>
              <a:t>생명 </a:t>
            </a:r>
            <a:r>
              <a:rPr lang="ko-KR" altLang="en-US" dirty="0"/>
              <a:t>존중 전시회의 구체적인 활동을 계획하여 모둠 친구들과 논의 후 전시회 준비하기</a:t>
            </a:r>
            <a:r>
              <a:rPr lang="en-US" altLang="ko-KR" dirty="0"/>
              <a:t>_</a:t>
            </a:r>
            <a:r>
              <a:rPr lang="ko-KR" altLang="en-US" dirty="0"/>
              <a:t>그룹 삽화 </a:t>
            </a:r>
            <a:r>
              <a:rPr lang="en-US" altLang="ko-KR" dirty="0"/>
              <a:t>4</a:t>
            </a:r>
            <a:r>
              <a:rPr lang="ko-KR" altLang="en-US" dirty="0"/>
              <a:t>인</a:t>
            </a:r>
            <a:r>
              <a:rPr lang="en-US" altLang="ko-KR" dirty="0"/>
              <a:t>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2]</a:t>
            </a:r>
            <a:r>
              <a:rPr lang="ko-KR" altLang="en-US" dirty="0" smtClean="0"/>
              <a:t>과 기능 동일</a:t>
            </a:r>
            <a:endParaRPr lang="en-US" altLang="ko-KR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해양</a:t>
            </a:r>
            <a:r>
              <a:rPr lang="en-US" altLang="ko-KR" dirty="0"/>
              <a:t>_</a:t>
            </a:r>
            <a:r>
              <a:rPr lang="ko-KR" altLang="en-US" dirty="0"/>
              <a:t>잠수함</a:t>
            </a:r>
            <a:r>
              <a:rPr lang="en-US" altLang="ko-KR" dirty="0"/>
              <a:t>_</a:t>
            </a:r>
            <a:r>
              <a:rPr lang="ko-KR" altLang="en-US" dirty="0" err="1"/>
              <a:t>노란별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3" y="382144"/>
            <a:ext cx="850358" cy="302400"/>
          </a:xfrm>
          <a:prstGeom prst="rect">
            <a:avLst/>
          </a:prstGeom>
        </p:spPr>
      </p:pic>
      <p:grpSp>
        <p:nvGrpSpPr>
          <p:cNvPr id="59" name="그룹 58"/>
          <p:cNvGrpSpPr/>
          <p:nvPr/>
        </p:nvGrpSpPr>
        <p:grpSpPr>
          <a:xfrm>
            <a:off x="237771" y="1334862"/>
            <a:ext cx="8587348" cy="3280096"/>
            <a:chOff x="606986" y="1619076"/>
            <a:chExt cx="8587348" cy="3280096"/>
          </a:xfrm>
        </p:grpSpPr>
        <p:grpSp>
          <p:nvGrpSpPr>
            <p:cNvPr id="60" name="그룹 59"/>
            <p:cNvGrpSpPr/>
            <p:nvPr/>
          </p:nvGrpSpPr>
          <p:grpSpPr>
            <a:xfrm>
              <a:off x="606986" y="1619076"/>
              <a:ext cx="8587348" cy="3280096"/>
              <a:chOff x="810000" y="1847471"/>
              <a:chExt cx="8594496" cy="3787514"/>
            </a:xfrm>
          </p:grpSpPr>
          <p:pic>
            <p:nvPicPr>
              <p:cNvPr id="72" name="그림 7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0000" y="1847471"/>
                <a:ext cx="8594496" cy="3787514"/>
              </a:xfrm>
              <a:prstGeom prst="rect">
                <a:avLst/>
              </a:prstGeom>
            </p:spPr>
          </p:pic>
          <p:sp>
            <p:nvSpPr>
              <p:cNvPr id="73" name="직사각형 72"/>
              <p:cNvSpPr/>
              <p:nvPr/>
            </p:nvSpPr>
            <p:spPr>
              <a:xfrm>
                <a:off x="1137495" y="2114026"/>
                <a:ext cx="8014894" cy="29193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61" name="직선 연결선 60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직선 연결선 61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직선 연결선 62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직선 연결선 63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왼쪽 대괄호 64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왼쪽 대괄호 65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왼쪽 대괄호 66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 67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BC0028"/>
            </a:solidFill>
            <a:ln w="19050">
              <a:solidFill>
                <a:srgbClr val="BC0028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 flipH="1">
            <a:off x="3681364" y="4645964"/>
            <a:ext cx="1775488" cy="320042"/>
            <a:chOff x="4915693" y="4615244"/>
            <a:chExt cx="1775488" cy="320042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9704">
            <a:off x="631592" y="1837294"/>
            <a:ext cx="275069" cy="275069"/>
          </a:xfrm>
          <a:prstGeom prst="rect">
            <a:avLst/>
          </a:prstGeom>
        </p:spPr>
      </p:pic>
      <p:sp>
        <p:nvSpPr>
          <p:cNvPr id="39" name="텍스트 개체 틀 7"/>
          <p:cNvSpPr txBox="1">
            <a:spLocks/>
          </p:cNvSpPr>
          <p:nvPr/>
        </p:nvSpPr>
        <p:spPr>
          <a:xfrm>
            <a:off x="1099465" y="174490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준비물은 무엇일까요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0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558958" y="2351465"/>
            <a:ext cx="7808595" cy="432000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500" spc="-15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sz="2500" spc="-150" dirty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9704">
            <a:off x="658875" y="2974376"/>
            <a:ext cx="275069" cy="275069"/>
          </a:xfrm>
          <a:prstGeom prst="rect">
            <a:avLst/>
          </a:prstGeom>
        </p:spPr>
      </p:pic>
      <p:sp>
        <p:nvSpPr>
          <p:cNvPr id="42" name="텍스트 개체 틀 7"/>
          <p:cNvSpPr txBox="1">
            <a:spLocks/>
          </p:cNvSpPr>
          <p:nvPr/>
        </p:nvSpPr>
        <p:spPr>
          <a:xfrm>
            <a:off x="1126748" y="2881983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어떻게 준비할까요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4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605367" y="3447811"/>
            <a:ext cx="7808595" cy="432000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500" spc="-15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sz="2500" spc="-150" dirty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356" y="4558455"/>
            <a:ext cx="997200" cy="313585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356" y="5059552"/>
            <a:ext cx="997200" cy="31358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97664" y="2369394"/>
            <a:ext cx="5830660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도화지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색연필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사인펜 등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8957" y="3463677"/>
            <a:ext cx="7873742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일주일 동안 쉬는 시간과 점심시간에 모여서 팻말을 완성한다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445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1917</Words>
  <Application>Microsoft Office PowerPoint</Application>
  <PresentationFormat>와이드스크린</PresentationFormat>
  <Paragraphs>388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Noto Sans KR</vt:lpstr>
      <vt:lpstr>Noto Sans KR Black</vt:lpstr>
      <vt:lpstr>Noto Sans KR ExtraBold</vt:lpstr>
      <vt:lpstr>Noto Sans KR Medium</vt:lpstr>
      <vt:lpstr>맑은 고딕</vt:lpstr>
      <vt:lpstr>여기어때 잘난체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이영현</dc:creator>
  <cp:lastModifiedBy>이영현</cp:lastModifiedBy>
  <cp:revision>114</cp:revision>
  <dcterms:created xsi:type="dcterms:W3CDTF">2024-10-14T06:06:43Z</dcterms:created>
  <dcterms:modified xsi:type="dcterms:W3CDTF">2025-06-12T08:24:00Z</dcterms:modified>
</cp:coreProperties>
</file>