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60" r:id="rId5"/>
    <p:sldId id="258" r:id="rId6"/>
    <p:sldId id="266" r:id="rId7"/>
    <p:sldId id="264" r:id="rId8"/>
    <p:sldId id="268" r:id="rId9"/>
    <p:sldId id="269" r:id="rId10"/>
    <p:sldId id="271" r:id="rId11"/>
    <p:sldId id="272" r:id="rId12"/>
    <p:sldId id="278" r:id="rId13"/>
    <p:sldId id="267" r:id="rId14"/>
    <p:sldId id="279" r:id="rId15"/>
    <p:sldId id="273" r:id="rId16"/>
    <p:sldId id="259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마음 똑똑_101" id="{513A953E-2462-46A9-B3B5-05E6D33383F0}">
          <p14:sldIdLst>
            <p14:sldId id="260"/>
          </p14:sldIdLst>
        </p14:section>
        <p14:section name="마음 똑똑_102" id="{7F7981D9-213F-4732-AF8D-ADBDC9DC11EA}">
          <p14:sldIdLst>
            <p14:sldId id="258"/>
          </p14:sldIdLst>
        </p14:section>
        <p14:section name="마음 쑥쑥_201" id="{D4913CEB-8F14-4C85-AEFC-07349B99FF93}">
          <p14:sldIdLst>
            <p14:sldId id="266"/>
            <p14:sldId id="264"/>
          </p14:sldIdLst>
        </p14:section>
        <p14:section name="마음 쑥쑥_202" id="{5BC93FBB-8B39-49B1-8203-CFC4C8CE7E21}">
          <p14:sldIdLst>
            <p14:sldId id="268"/>
            <p14:sldId id="269"/>
            <p14:sldId id="271"/>
          </p14:sldIdLst>
        </p14:section>
        <p14:section name="마음 탄탄_301" id="{FA00D9DE-A935-47C9-B842-1875DF995338}">
          <p14:sldIdLst>
            <p14:sldId id="272"/>
            <p14:sldId id="278"/>
          </p14:sldIdLst>
        </p14:section>
        <p14:section name="단원 마무리_302" id="{067BD15E-7173-44F3-AA61-F414DD8AF3CA}">
          <p14:sldIdLst>
            <p14:sldId id="267"/>
            <p14:sldId id="279"/>
            <p14:sldId id="273"/>
          </p14:sldIdLst>
        </p14:section>
        <p14:section name="생각 놀이터_303" id="{E80E2F3F-D98D-4EFB-BAAA-0974F2A27EF2}">
          <p14:sldIdLst>
            <p14:sldId id="259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DB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microsoft.com/office/2007/relationships/hdphoto" Target="../media/hdphoto4.wdp"/><Relationship Id="rId4" Type="http://schemas.openxmlformats.org/officeDocument/2006/relationships/image" Target="../media/image37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duk_03_07_0004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장창훈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614187" cy="436562"/>
          </a:xfrm>
        </p:spPr>
        <p:txBody>
          <a:bodyPr/>
          <a:lstStyle/>
          <a:p>
            <a:r>
              <a:rPr lang="ko-KR" altLang="en-US" dirty="0" smtClean="0"/>
              <a:t>생명을 존중하는 마음을 키워요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96972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2025.05.26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장창훈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2025.06.10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영현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내가 실천할 수 있는 생명 존중 활동을 적고 다짐해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존중을 실천하기 위해 내가 할 수 있는 일을 적고 다짐하기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마음 탄탄</a:t>
            </a:r>
            <a:r>
              <a:rPr lang="en-US" altLang="ko-KR" dirty="0" smtClean="0"/>
              <a:t>_301]</a:t>
            </a:r>
          </a:p>
          <a:p>
            <a:r>
              <a:rPr lang="ko-KR" altLang="en-US" dirty="0" smtClean="0"/>
              <a:t>그림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스프링 노트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회색 예시 답안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예 보기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예 </a:t>
            </a:r>
            <a:r>
              <a:rPr lang="ko-KR" altLang="en-US" dirty="0"/>
              <a:t>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</a:t>
            </a:r>
            <a:r>
              <a:rPr lang="ko-KR" altLang="en-US" dirty="0" smtClean="0"/>
              <a:t>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핵심 정리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해당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스프링 노트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1123234"/>
            <a:ext cx="8455885" cy="32677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8" y="4527478"/>
            <a:ext cx="997200" cy="31358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8" y="5057667"/>
            <a:ext cx="997200" cy="3135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16979" y="1856083"/>
            <a:ext cx="84629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나는 생명의 소중함을 알고 일상생활에서</a:t>
            </a:r>
            <a:endParaRPr lang="en-US" altLang="ko-KR" sz="25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427926" y="3326045"/>
            <a:ext cx="56298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꾸준히 실천하며 생명을 존중하겠습니다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6184" y="2499644"/>
            <a:ext cx="10816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/>
              <a:t>을</a:t>
            </a:r>
            <a:r>
              <a:rPr lang="en-US" altLang="ko-KR" sz="2500" dirty="0" smtClean="0"/>
              <a:t>/</a:t>
            </a:r>
            <a:r>
              <a:rPr lang="ko-KR" altLang="en-US" sz="2500" dirty="0"/>
              <a:t>를</a:t>
            </a:r>
            <a:endParaRPr lang="en-US" altLang="ko-KR" sz="2500" dirty="0" smtClean="0"/>
          </a:p>
        </p:txBody>
      </p:sp>
      <p:sp>
        <p:nvSpPr>
          <p:cNvPr id="3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222028" y="2503372"/>
            <a:ext cx="5664156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0033" y="2508958"/>
            <a:ext cx="4750479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화분에 알맞은 양의 물 주기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4182"/>
            <a:ext cx="850358" cy="30240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7601" y="1182410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56188" y="1711300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92428" y="2378775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217134" y="4371951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6858" y="2770812"/>
            <a:ext cx="837116" cy="760196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8580583" y="2698096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8248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존중을 실천하기 위해 내가 할 수 있는 일을 적고 다짐하기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핵심 정리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도식화 가로</a:t>
            </a:r>
            <a:r>
              <a:rPr lang="en-US" altLang="ko-KR" dirty="0" smtClean="0"/>
              <a:t>_2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 smtClean="0"/>
              <a:t>도식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 박스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X</a:t>
            </a:r>
            <a:r>
              <a:rPr lang="ko-KR" altLang="en-US" dirty="0" smtClean="0"/>
              <a:t>버튼 클릭 시 이전 슬라이드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초성 박스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확인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텍스트로 바뀜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하단 첨부한 이미지 참고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sp>
          <p:nvSpPr>
            <p:cNvPr id="6" name="직사각형 5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2608976" y="1101531"/>
              <a:ext cx="464903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생명을 존중하는 마음을 키워요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65484" y="2126368"/>
            <a:ext cx="1361638" cy="1848535"/>
            <a:chOff x="316553" y="2250738"/>
            <a:chExt cx="1361638" cy="184853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82" t="57868"/>
            <a:stretch/>
          </p:blipFill>
          <p:spPr>
            <a:xfrm>
              <a:off x="1015333" y="3416059"/>
              <a:ext cx="662858" cy="68321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82" b="59402"/>
            <a:stretch/>
          </p:blipFill>
          <p:spPr>
            <a:xfrm>
              <a:off x="997372" y="2250738"/>
              <a:ext cx="662857" cy="658346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316553" y="2783092"/>
              <a:ext cx="1361638" cy="728479"/>
            </a:xfrm>
            <a:prstGeom prst="roundRect">
              <a:avLst>
                <a:gd name="adj" fmla="val 7018"/>
              </a:avLst>
            </a:prstGeom>
            <a:solidFill>
              <a:schemeClr val="bg1"/>
            </a:solidFill>
            <a:ln w="19050">
              <a:solidFill>
                <a:srgbClr val="EFCF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dirty="0" smtClean="0">
                  <a:solidFill>
                    <a:schemeClr val="tx1"/>
                  </a:solidFill>
                  <a:latin typeface="+mn-ea"/>
                </a:rPr>
                <a:t>생명 존중</a:t>
              </a:r>
              <a:endParaRPr lang="ko-KR" altLang="en-US" sz="2500" spc="-15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255011" y="3228920"/>
            <a:ext cx="6359423" cy="1080000"/>
          </a:xfrm>
          <a:prstGeom prst="roundRect">
            <a:avLst>
              <a:gd name="adj" fmla="val 7018"/>
            </a:avLst>
          </a:prstGeom>
          <a:solidFill>
            <a:srgbClr val="F2F7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55011" y="1829423"/>
            <a:ext cx="6359423" cy="1080000"/>
          </a:xfrm>
          <a:prstGeom prst="roundRect">
            <a:avLst>
              <a:gd name="adj" fmla="val 7018"/>
            </a:avLst>
          </a:prstGeom>
          <a:solidFill>
            <a:srgbClr val="FFDB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8976" y="2143350"/>
            <a:ext cx="5858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우리 주위의             을           해야 합니다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2404050" y="3382160"/>
            <a:ext cx="5976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  생명의 소중함을 알고                      에서 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꾸준히 실천할 수 있는 활동을 합니다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30" name="타원 29"/>
          <p:cNvSpPr/>
          <p:nvPr/>
        </p:nvSpPr>
        <p:spPr>
          <a:xfrm>
            <a:off x="2805183" y="9807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0009" y="23203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39240" y="44821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95872" y="2265774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37900" y="225893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22848" y="226736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76813" y="2262105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ㅁ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56693" y="347155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ㅇ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209854" y="347155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593364" y="347155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959308" y="347155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ㅎ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89589" y="5596664"/>
            <a:ext cx="6359423" cy="1080000"/>
            <a:chOff x="5528259" y="5295943"/>
            <a:chExt cx="6359423" cy="108000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528259" y="5295943"/>
              <a:ext cx="6359423" cy="1080000"/>
            </a:xfrm>
            <a:prstGeom prst="roundRect">
              <a:avLst>
                <a:gd name="adj" fmla="val 7018"/>
              </a:avLst>
            </a:prstGeom>
            <a:solidFill>
              <a:srgbClr val="FFDBD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82224" y="5609870"/>
              <a:ext cx="585801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 smtClean="0"/>
                <a:t>우리 주위의         을          해야 합니다</a:t>
              </a:r>
              <a:r>
                <a:rPr lang="en-US" altLang="ko-KR" sz="2500" dirty="0" smtClean="0"/>
                <a:t>.</a:t>
              </a:r>
              <a:endParaRPr lang="ko-KR" altLang="en-US" sz="25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321542" y="5910591"/>
            <a:ext cx="1076216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05451" y="5922838"/>
            <a:ext cx="1076216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175980" y="6837351"/>
            <a:ext cx="6359423" cy="1080000"/>
            <a:chOff x="5175980" y="6837351"/>
            <a:chExt cx="6359423" cy="1080000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175980" y="6837351"/>
              <a:ext cx="6359423" cy="1080000"/>
            </a:xfrm>
            <a:prstGeom prst="roundRect">
              <a:avLst>
                <a:gd name="adj" fmla="val 7018"/>
              </a:avLst>
            </a:prstGeom>
            <a:solidFill>
              <a:srgbClr val="F2F7C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25019" y="6990591"/>
              <a:ext cx="59765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500" dirty="0" smtClean="0"/>
                <a:t>  생명의 소중함을 알고                 에서 </a:t>
              </a:r>
              <a:endParaRPr lang="en-US" altLang="ko-KR" sz="2500" dirty="0" smtClean="0"/>
            </a:p>
            <a:p>
              <a:pPr algn="ctr"/>
              <a:r>
                <a:rPr lang="ko-KR" altLang="en-US" sz="2500" dirty="0" smtClean="0"/>
                <a:t>꾸준히 실천할 수 있는 활동을 합니다</a:t>
              </a:r>
              <a:r>
                <a:rPr lang="en-US" altLang="ko-KR" sz="2500" dirty="0" smtClean="0"/>
                <a:t>.</a:t>
              </a:r>
              <a:endParaRPr lang="ko-KR" altLang="en-US" sz="25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413778" y="7000639"/>
            <a:ext cx="2171882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일상생활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1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생명을 존중하는 생활 모습을 찾아 길을 따라가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>
          <a:xfrm>
            <a:off x="9366000" y="6099706"/>
            <a:ext cx="2826000" cy="725647"/>
          </a:xfrm>
        </p:spPr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삽화 </a:t>
            </a:r>
            <a:endParaRPr lang="en-US" altLang="ko-KR" dirty="0" smtClean="0"/>
          </a:p>
          <a:p>
            <a:r>
              <a:rPr lang="en-US" altLang="ko-KR" dirty="0"/>
              <a:t>duk_03_07_0004_302_01</a:t>
            </a:r>
            <a:endParaRPr lang="ko-KR" altLang="en-US" dirty="0"/>
          </a:p>
          <a:p>
            <a:pPr marL="228600" indent="-228600">
              <a:buAutoNum type="arabicParenR"/>
            </a:pP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err="1" smtClean="0"/>
              <a:t>말풍선</a:t>
            </a:r>
            <a:r>
              <a:rPr lang="ko-KR" altLang="en-US" dirty="0" smtClean="0"/>
              <a:t> 해당 위치에 고정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arenR"/>
            </a:pP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단원 마무리</a:t>
            </a:r>
            <a:r>
              <a:rPr lang="en-US" altLang="ko-KR" dirty="0"/>
              <a:t>_302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확대 및 축소 바</a:t>
            </a:r>
            <a:endParaRPr lang="en-US" altLang="ko-KR" dirty="0"/>
          </a:p>
          <a:p>
            <a:r>
              <a:rPr lang="ko-KR" altLang="en-US" dirty="0" err="1" smtClean="0"/>
              <a:t>지시문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끌어 </a:t>
            </a:r>
            <a:r>
              <a:rPr lang="en-US" altLang="ko-KR" dirty="0" smtClean="0"/>
              <a:t>bold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보기란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보기란은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보기란에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O, X </a:t>
            </a:r>
            <a:r>
              <a:rPr lang="ko-KR" altLang="en-US" dirty="0" smtClean="0"/>
              <a:t>버튼을 드래그하여 </a:t>
            </a:r>
            <a:r>
              <a:rPr lang="ko-KR" altLang="en-US" dirty="0" err="1" smtClean="0"/>
              <a:t>말풍선에</a:t>
            </a:r>
            <a:r>
              <a:rPr lang="ko-KR" altLang="en-US" dirty="0" smtClean="0"/>
              <a:t> 붙일 수 있음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보기 란에 있는 </a:t>
            </a:r>
            <a:r>
              <a:rPr lang="en-US" altLang="ko-KR" dirty="0"/>
              <a:t>O,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수량 무제한으로 작동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 붙일 수 있음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말풍선에</a:t>
            </a:r>
            <a:r>
              <a:rPr lang="ko-KR" altLang="en-US" dirty="0" smtClean="0"/>
              <a:t> 알맞은 </a:t>
            </a:r>
            <a:r>
              <a:rPr lang="en-US" altLang="ko-KR" dirty="0" smtClean="0"/>
              <a:t>O, X</a:t>
            </a:r>
            <a:r>
              <a:rPr lang="ko-KR" altLang="en-US" dirty="0" smtClean="0"/>
              <a:t>를 갖다 붙였을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 빙고 효과음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틀릴 경우 오답 효과음 추가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말풍선</a:t>
            </a:r>
            <a:r>
              <a:rPr lang="ko-KR" altLang="en-US" dirty="0" smtClean="0"/>
              <a:t> 영역 외 </a:t>
            </a:r>
            <a:r>
              <a:rPr lang="en-US" altLang="ko-KR" dirty="0" smtClean="0"/>
              <a:t>O, X</a:t>
            </a:r>
            <a:r>
              <a:rPr lang="ko-KR" altLang="en-US" dirty="0" smtClean="0"/>
              <a:t>를 갖다 붙였을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오답 효과음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정답 확인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정답 가리기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확인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말풍선에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O</a:t>
            </a:r>
            <a:r>
              <a:rPr lang="ko-KR" altLang="en-US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 등장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다음 슬라이드 정답 화면 참고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13)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가리기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말풍선에서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O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 사라짐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정답을 모두 맞췄을 경우에도 정답 가리기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그전 에는 정답 확인 버튼 유지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duk_03_07_0004_302_01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237193" y="447341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" y="862770"/>
            <a:ext cx="8136255" cy="41865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83" y="4518088"/>
            <a:ext cx="997200" cy="3135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84" y="5063883"/>
            <a:ext cx="997200" cy="31358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970282" y="1482799"/>
            <a:ext cx="1279645" cy="2594717"/>
            <a:chOff x="617536" y="3636358"/>
            <a:chExt cx="1279645" cy="259471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48390" y="3664933"/>
              <a:ext cx="1248791" cy="2566142"/>
            </a:xfrm>
            <a:prstGeom prst="roundRect">
              <a:avLst>
                <a:gd name="adj" fmla="val 6790"/>
              </a:avLst>
            </a:prstGeom>
            <a:solidFill>
              <a:schemeClr val="bg1"/>
            </a:solidFill>
            <a:ln w="28575">
              <a:solidFill>
                <a:srgbClr val="F6E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900" spc="-15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/>
            <a:srcRect r="6209"/>
            <a:stretch/>
          </p:blipFill>
          <p:spPr>
            <a:xfrm>
              <a:off x="617536" y="3636358"/>
              <a:ext cx="354014" cy="244234"/>
            </a:xfrm>
            <a:prstGeom prst="rect">
              <a:avLst/>
            </a:prstGeom>
          </p:spPr>
        </p:pic>
      </p:grpSp>
      <p:pic>
        <p:nvPicPr>
          <p:cNvPr id="20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5A990402-A9BB-447C-8EEF-74D2B300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983" y="2956044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14A8BC4-5937-4A46-B6CD-F342CA36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396" y="1903290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59593" y="966499"/>
            <a:ext cx="1594381" cy="226833"/>
            <a:chOff x="10300703" y="1478086"/>
            <a:chExt cx="1411413" cy="223294"/>
          </a:xfrm>
        </p:grpSpPr>
        <p:sp>
          <p:nvSpPr>
            <p:cNvPr id="25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10300703" y="1478086"/>
              <a:ext cx="1411413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보기</a:t>
              </a:r>
              <a:r>
                <a:rPr lang="ko-KR" altLang="en-US" sz="900" kern="0" spc="-50" noProof="0" dirty="0" smtClean="0">
                  <a:solidFill>
                    <a:prstClr val="white">
                      <a:lumMod val="65000"/>
                    </a:prstClr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에서</a:t>
              </a:r>
              <a:r>
                <a:rPr lang="ko-KR" altLang="en-US" sz="900" kern="0" spc="-50" dirty="0">
                  <a:solidFill>
                    <a:prstClr val="white">
                      <a:lumMod val="65000"/>
                    </a:prstClr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끌어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붙이세요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26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8657" y="1512977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1745" y="991333"/>
            <a:ext cx="1476746" cy="190724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131745" y="826116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687124" y="798469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77185" y="1270715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897089" y="1328208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30056" y="4357192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9396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생명을 존중하는 생활 모습을 찾아 길을 따라가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단원 마무리</a:t>
            </a:r>
            <a:r>
              <a:rPr lang="en-US" altLang="ko-KR" dirty="0"/>
              <a:t>_302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237193" y="447341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" y="862770"/>
            <a:ext cx="8136255" cy="41865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83" y="4518088"/>
            <a:ext cx="997200" cy="3135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84" y="5063883"/>
            <a:ext cx="997200" cy="31358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7970282" y="1482799"/>
            <a:ext cx="1279645" cy="2594717"/>
            <a:chOff x="617536" y="3636358"/>
            <a:chExt cx="1279645" cy="2594717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48390" y="3664933"/>
              <a:ext cx="1248791" cy="2566142"/>
            </a:xfrm>
            <a:prstGeom prst="roundRect">
              <a:avLst>
                <a:gd name="adj" fmla="val 6790"/>
              </a:avLst>
            </a:prstGeom>
            <a:solidFill>
              <a:schemeClr val="bg1"/>
            </a:solidFill>
            <a:ln w="28575">
              <a:solidFill>
                <a:srgbClr val="F6E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900" spc="-15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/>
            <a:srcRect r="6209"/>
            <a:stretch/>
          </p:blipFill>
          <p:spPr>
            <a:xfrm>
              <a:off x="617536" y="3636358"/>
              <a:ext cx="354014" cy="244234"/>
            </a:xfrm>
            <a:prstGeom prst="rect">
              <a:avLst/>
            </a:prstGeom>
          </p:spPr>
        </p:pic>
      </p:grpSp>
      <p:pic>
        <p:nvPicPr>
          <p:cNvPr id="20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5A990402-A9BB-447C-8EEF-74D2B300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983" y="2956044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14A8BC4-5937-4A46-B6CD-F342CA36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396" y="1903290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71D2E619-10CB-4897-8290-657E744F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95" y="3266897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AE9035FA-D911-4023-B36A-8637CFCD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64" y="1220626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AE9035FA-D911-4023-B36A-8637CFCD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4" y="2210781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AE9035FA-D911-4023-B36A-8637CFCD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30" y="2903745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71D2E619-10CB-4897-8290-657E744F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65" y="2723972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59593" y="966499"/>
            <a:ext cx="1594381" cy="226833"/>
            <a:chOff x="10300703" y="1478086"/>
            <a:chExt cx="1411413" cy="223294"/>
          </a:xfrm>
        </p:grpSpPr>
        <p:sp>
          <p:nvSpPr>
            <p:cNvPr id="28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10300703" y="1478086"/>
              <a:ext cx="1411413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보기</a:t>
              </a:r>
              <a:r>
                <a:rPr lang="ko-KR" altLang="en-US" sz="900" kern="0" spc="-50" noProof="0" dirty="0" smtClean="0">
                  <a:solidFill>
                    <a:prstClr val="white">
                      <a:lumMod val="65000"/>
                    </a:prstClr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에서</a:t>
              </a:r>
              <a:r>
                <a:rPr lang="ko-KR" altLang="en-US" sz="900" kern="0" spc="-50" dirty="0">
                  <a:solidFill>
                    <a:prstClr val="white">
                      <a:lumMod val="65000"/>
                    </a:prstClr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끌어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붙이세요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29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8657" y="1512977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1745" y="991333"/>
            <a:ext cx="1476746" cy="1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단원을 마치며 자신의 모습을 되돌아봅시다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단원 마무리</a:t>
            </a:r>
            <a:r>
              <a:rPr lang="en-US" altLang="ko-KR" dirty="0" smtClean="0"/>
              <a:t>_302_</a:t>
            </a:r>
            <a:r>
              <a:rPr lang="ko-KR" altLang="en-US" dirty="0" smtClean="0"/>
              <a:t>자기 점검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/>
              <a:t>지시문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 </a:t>
            </a:r>
            <a:r>
              <a:rPr lang="en-US" altLang="ko-KR" dirty="0"/>
              <a:t>(bold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516060" y="1370885"/>
            <a:ext cx="8433228" cy="682626"/>
            <a:chOff x="467369" y="1865240"/>
            <a:chExt cx="8433228" cy="682626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467369" y="1865240"/>
              <a:ext cx="8433228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7066" y="1978092"/>
              <a:ext cx="47596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생명이 소중한 까닭을 알고 있나요</a:t>
              </a:r>
              <a:r>
                <a:rPr lang="en-US" altLang="ko-KR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96" name="그룹 95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97" name="그룹 96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104" name="그룹 103"/>
          <p:cNvGrpSpPr/>
          <p:nvPr/>
        </p:nvGrpSpPr>
        <p:grpSpPr>
          <a:xfrm>
            <a:off x="516060" y="2137806"/>
            <a:ext cx="8433228" cy="682626"/>
            <a:chOff x="467369" y="1865240"/>
            <a:chExt cx="8433228" cy="682626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467369" y="1865240"/>
              <a:ext cx="8433228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57066" y="1978092"/>
              <a:ext cx="636584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spc="-1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주위에서 생명을 존중하지 않는 모습을 찾을 수 있나요</a:t>
              </a:r>
              <a:r>
                <a:rPr lang="en-US" altLang="ko-KR" sz="2300" spc="-1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300" spc="-1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5" name="그림 1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08" name="그룹 107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09" name="그룹 108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110" name="모서리가 둥근 직사각형 109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116" name="그룹 115"/>
          <p:cNvGrpSpPr/>
          <p:nvPr/>
        </p:nvGrpSpPr>
        <p:grpSpPr>
          <a:xfrm>
            <a:off x="516060" y="2894549"/>
            <a:ext cx="8433228" cy="682626"/>
            <a:chOff x="467369" y="1865240"/>
            <a:chExt cx="8433228" cy="682626"/>
          </a:xfrm>
        </p:grpSpPr>
        <p:sp>
          <p:nvSpPr>
            <p:cNvPr id="117" name="모서리가 둥근 직사각형 116"/>
            <p:cNvSpPr/>
            <p:nvPr/>
          </p:nvSpPr>
          <p:spPr>
            <a:xfrm>
              <a:off x="467369" y="1865240"/>
              <a:ext cx="8433228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7066" y="1978092"/>
              <a:ext cx="632737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생명을 </a:t>
              </a:r>
              <a:r>
                <a:rPr lang="ko-KR" altLang="en-US" sz="2300" spc="-1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존중하고</a:t>
              </a:r>
              <a:r>
                <a:rPr lang="ko-KR" altLang="en-US" sz="2500" spc="-1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보호하는 방법을 말할 수 있나요</a:t>
              </a:r>
              <a:r>
                <a:rPr lang="en-US" altLang="ko-KR" sz="2500" spc="-1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20" name="그룹 119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24" name="모서리가 둥근 직사각형 123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122" name="모서리가 둥근 직사각형 121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3" name="그림 1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pic>
        <p:nvPicPr>
          <p:cNvPr id="128" name="그림 1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57" y="4464988"/>
            <a:ext cx="3053074" cy="337759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912404C-BED2-4848-8A65-D82C49A1F046}"/>
              </a:ext>
            </a:extLst>
          </p:cNvPr>
          <p:cNvGrpSpPr/>
          <p:nvPr/>
        </p:nvGrpSpPr>
        <p:grpSpPr>
          <a:xfrm>
            <a:off x="7799310" y="998870"/>
            <a:ext cx="1444682" cy="246975"/>
            <a:chOff x="4285610" y="2551189"/>
            <a:chExt cx="1108703" cy="198000"/>
          </a:xfrm>
        </p:grpSpPr>
        <p:sp>
          <p:nvSpPr>
            <p:cNvPr id="130" name="모서리가 둥근 직사각형 1">
              <a:extLst>
                <a:ext uri="{FF2B5EF4-FFF2-40B4-BE49-F238E27FC236}">
                  <a16:creationId xmlns:a16="http://schemas.microsoft.com/office/drawing/2014/main" id="{A506C647-866D-4CFF-9C1F-7859E16670B1}"/>
                </a:ext>
              </a:extLst>
            </p:cNvPr>
            <p:cNvSpPr/>
            <p:nvPr/>
          </p:nvSpPr>
          <p:spPr>
            <a:xfrm>
              <a:off x="4285610" y="2551189"/>
              <a:ext cx="1108703" cy="198000"/>
            </a:xfrm>
            <a:prstGeom prst="roundRect">
              <a:avLst>
                <a:gd name="adj" fmla="val 50000"/>
              </a:avLst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algn="just"/>
              <a:r>
                <a:rPr lang="ko-KR" altLang="en-US" sz="1000" b="1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얼굴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을 </a:t>
              </a:r>
              <a:r>
                <a:rPr lang="ko-KR" altLang="en-US" sz="1000" b="1" dirty="0" smtClean="0">
                  <a:solidFill>
                    <a:sysClr val="windowText" lastClr="000000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클릭</a:t>
              </a:r>
              <a:r>
                <a:rPr lang="ko-KR" altLang="en-US" sz="1000" dirty="0" smtClean="0">
                  <a:solidFill>
                    <a:sysClr val="windowText" lastClr="000000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하세요</a:t>
              </a:r>
              <a:r>
                <a:rPr lang="en-US" altLang="ko-KR" sz="1000" dirty="0" smtClean="0">
                  <a:solidFill>
                    <a:sysClr val="windowText" lastClr="000000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1000" dirty="0">
                <a:solidFill>
                  <a:sysClr val="windowText" lastClr="0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727AC999-F81A-4BD5-A5FD-C65118F8F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5258" y="2577668"/>
              <a:ext cx="144000" cy="144000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538244" y="3669510"/>
            <a:ext cx="8433228" cy="682626"/>
            <a:chOff x="467369" y="1865240"/>
            <a:chExt cx="8433228" cy="682626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467369" y="1865240"/>
              <a:ext cx="8433228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57066" y="1978092"/>
              <a:ext cx="6365845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300" spc="-1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생활 속에서 생명 존중과 생명 보호를 실천하고 있나요</a:t>
              </a:r>
              <a:r>
                <a:rPr lang="en-US" altLang="ko-KR" sz="2300" spc="-1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36" name="그룹 135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40" name="모서리가 둥근 직사각형 139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37" name="그룹 136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138" name="모서리가 둥근 직사각형 137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39" name="그림 13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63" name="타원 62"/>
          <p:cNvSpPr/>
          <p:nvPr/>
        </p:nvSpPr>
        <p:spPr>
          <a:xfrm>
            <a:off x="523628" y="1203160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408982" y="918399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16060" y="4219014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4934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생명을 소중히 여긴 슈바이처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놀이터</a:t>
            </a:r>
            <a:r>
              <a:rPr lang="en-US" altLang="ko-KR" dirty="0" smtClean="0"/>
              <a:t>_303_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노트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생명을 소중히 여긴 슈바이처</a:t>
            </a:r>
            <a:r>
              <a:rPr lang="en-US" altLang="ko-KR" dirty="0" smtClean="0"/>
              <a:t>(bold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09318" y="1007073"/>
            <a:ext cx="8587348" cy="3280096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텍스트 개체 틀 3071"/>
          <p:cNvSpPr txBox="1">
            <a:spLocks/>
          </p:cNvSpPr>
          <p:nvPr/>
        </p:nvSpPr>
        <p:spPr>
          <a:xfrm>
            <a:off x="402901" y="1007073"/>
            <a:ext cx="8196271" cy="8297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750" strike="noStrike" kern="1200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소중히 여긴 슈바이처</a:t>
            </a:r>
            <a:endParaRPr lang="en-US" altLang="ko-KR" sz="2500" b="1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텍스트 개체 틀 3071"/>
          <p:cNvSpPr txBox="1">
            <a:spLocks/>
          </p:cNvSpPr>
          <p:nvPr/>
        </p:nvSpPr>
        <p:spPr>
          <a:xfrm>
            <a:off x="622116" y="2402382"/>
            <a:ext cx="8196271" cy="8297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750" strike="noStrike" kern="1200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슈바이처는 어릴 때부터 사람이든 동물이든 생명을 </a:t>
            </a:r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소중히 여기는  마음이 있었어요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하루는 친구와 함께 고무줄로</a:t>
            </a:r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새총을 만들었어요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고무줄에 작은 돌멩이를 끼워 잡아당겼다가</a:t>
            </a:r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쏘아 새를 잡는 장난감이었어요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226431" y="4425310"/>
            <a:ext cx="2168801" cy="320753"/>
            <a:chOff x="476955" y="3619518"/>
            <a:chExt cx="2168801" cy="32075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49" name="타원 48"/>
          <p:cNvSpPr/>
          <p:nvPr/>
        </p:nvSpPr>
        <p:spPr>
          <a:xfrm>
            <a:off x="484916" y="1007073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130827" y="4329954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633896" y="1101760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생명을 소중히 여긴 슈바이처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놀이터</a:t>
            </a:r>
            <a:r>
              <a:rPr lang="en-US" altLang="ko-KR" dirty="0"/>
              <a:t>_303_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놀이터</a:t>
            </a:r>
            <a:r>
              <a:rPr lang="en-US" altLang="ko-KR" dirty="0"/>
              <a:t>_303_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09318" y="1007073"/>
            <a:ext cx="8587348" cy="3280096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텍스트 개체 틀 3071"/>
          <p:cNvSpPr txBox="1">
            <a:spLocks/>
          </p:cNvSpPr>
          <p:nvPr/>
        </p:nvSpPr>
        <p:spPr>
          <a:xfrm>
            <a:off x="696537" y="2237078"/>
            <a:ext cx="8196271" cy="8297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750" strike="noStrike" kern="1200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새총을 만들었으니 새를 잡으러 가야지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.”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친구는 슈바이처를 뒷산으로 데려갔어요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algn="l"/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새가 </a:t>
            </a:r>
            <a:r>
              <a:rPr lang="ko-KR" altLang="en-US" sz="2500" dirty="0" err="1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날아왔어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.”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친구는 잽싸게 새총에 돌멩이를 끼웠어요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algn="l"/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너도 돌멩이를 끼워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.”</a:t>
            </a:r>
            <a:endParaRPr lang="en-US" altLang="ko-KR" sz="25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492318" y="4490778"/>
            <a:ext cx="2178802" cy="323133"/>
            <a:chOff x="483312" y="4043793"/>
            <a:chExt cx="2178802" cy="323133"/>
          </a:xfrm>
        </p:grpSpPr>
        <p:grpSp>
          <p:nvGrpSpPr>
            <p:cNvPr id="40" name="그룹 39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35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생명을 소중히 여긴 슈바이처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놀이터</a:t>
            </a:r>
            <a:r>
              <a:rPr lang="en-US" altLang="ko-KR" dirty="0"/>
              <a:t>_303_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놀이터</a:t>
            </a:r>
            <a:r>
              <a:rPr lang="en-US" altLang="ko-KR" dirty="0"/>
              <a:t>_303_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09318" y="1007073"/>
            <a:ext cx="8587348" cy="3280096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텍스트 개체 틀 3071"/>
          <p:cNvSpPr txBox="1">
            <a:spLocks/>
          </p:cNvSpPr>
          <p:nvPr/>
        </p:nvSpPr>
        <p:spPr>
          <a:xfrm>
            <a:off x="696537" y="2237078"/>
            <a:ext cx="8196271" cy="8297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750" strike="noStrike" kern="1200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슈바이처는 가슴이 두근거려서 어찌해야 할 줄 몰랐어요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친구는 익숙한 솜씨로 고무줄을 잡아당겨 새를 겨냥했지요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슈바이처는 냅다 소리를 질렀어요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깜짝 놀란 새가 휙 날아가 버렸지요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새를 겨냥하던 친구는 화를 냈어요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flipH="1">
            <a:off x="3705271" y="4475280"/>
            <a:ext cx="2178802" cy="323133"/>
            <a:chOff x="483312" y="4043793"/>
            <a:chExt cx="2178802" cy="323133"/>
          </a:xfrm>
        </p:grpSpPr>
        <p:grpSp>
          <p:nvGrpSpPr>
            <p:cNvPr id="39" name="그룹 38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46" name="그림 45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5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생명을 소중히 여긴 슈바이처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duk_03_07_0004_303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놀이터</a:t>
            </a:r>
            <a:r>
              <a:rPr lang="en-US" altLang="ko-KR" dirty="0"/>
              <a:t>_303_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4]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놀이터</a:t>
            </a:r>
            <a:r>
              <a:rPr lang="en-US" altLang="ko-KR" dirty="0"/>
              <a:t>_303_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09318" y="1007073"/>
            <a:ext cx="8587348" cy="3280096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텍스트 개체 틀 3071"/>
          <p:cNvSpPr txBox="1">
            <a:spLocks/>
          </p:cNvSpPr>
          <p:nvPr/>
        </p:nvSpPr>
        <p:spPr>
          <a:xfrm>
            <a:off x="696537" y="2237078"/>
            <a:ext cx="8196271" cy="8297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750" strike="noStrike" kern="1200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새 잡으러 와서 왜 새를 쫓아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?”</a:t>
            </a:r>
          </a:p>
          <a:p>
            <a:pPr algn="l"/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난 새를 잡지 않을 거야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!”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슈바이처는 새총을 들고 집으로 돌아갔어요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algn="l"/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슈바이처는 왜 새를 잡지 않고 집으로 갔을까요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en-US" altLang="ko-KR" sz="25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 flipH="1">
            <a:off x="3556254" y="4387290"/>
            <a:ext cx="2168801" cy="320753"/>
            <a:chOff x="476955" y="3619518"/>
            <a:chExt cx="2168801" cy="32075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46" name="그림 45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39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0298"/>
              </p:ext>
            </p:extLst>
          </p:nvPr>
        </p:nvGraphicFramePr>
        <p:xfrm>
          <a:off x="239349" y="393459"/>
          <a:ext cx="11713302" cy="4165679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내게서 내 주변으로 확장하여 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친구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식물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동물 모두 생명을 지닌 존재임을 인지하고 느껴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duk_03_07_0004_101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duk_03_07_0004_102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 존중 전시회 활동을 생각해 보고 소감 나누기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duk_03_07_0004_201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 존중 고리 만들기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duk_03_07_0004_202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32289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 존중을 실천하기 위해 내가 할 수 있는 일을 적고 다짐하기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duk_03_07_0004_301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단원 마무리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duk_03_07_0004_302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805231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생각 놀이터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duk_03_07_0004_303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224781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생명을 느껴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삽화 </a:t>
            </a:r>
            <a:endParaRPr lang="en-US" altLang="ko-KR" dirty="0" smtClean="0"/>
          </a:p>
          <a:p>
            <a:r>
              <a:rPr lang="en-US" altLang="ko-KR" dirty="0" smtClean="0"/>
              <a:t>duk_03_07_0004_101_01</a:t>
            </a:r>
          </a:p>
          <a:p>
            <a:pPr marL="228600" indent="-228600">
              <a:buAutoNum type="arabicParenR"/>
            </a:pP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삽화 위 검정색 텍스트는 삭제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내게서 내 주변으로 확장하여 나</a:t>
            </a:r>
            <a:r>
              <a:rPr lang="en-US" altLang="ko-KR" dirty="0"/>
              <a:t>, </a:t>
            </a:r>
            <a:r>
              <a:rPr lang="ko-KR" altLang="en-US" dirty="0"/>
              <a:t>친구</a:t>
            </a:r>
            <a:r>
              <a:rPr lang="en-US" altLang="ko-KR" dirty="0"/>
              <a:t>, </a:t>
            </a:r>
            <a:r>
              <a:rPr lang="ko-KR" altLang="en-US" dirty="0"/>
              <a:t>식물</a:t>
            </a:r>
            <a:r>
              <a:rPr lang="en-US" altLang="ko-KR" dirty="0"/>
              <a:t>, </a:t>
            </a:r>
            <a:r>
              <a:rPr lang="ko-KR" altLang="en-US" dirty="0"/>
              <a:t>동물 모두 생명을 지닌 존재임을 인지하고 느껴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duk_03_07_0004_101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마음 똑똑</a:t>
            </a:r>
            <a:r>
              <a:rPr lang="en-US" altLang="ko-KR" dirty="0" smtClean="0"/>
              <a:t>_101]</a:t>
            </a:r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삽화 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처리하여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넣어주세요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회색 예시 답안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</a:t>
            </a:r>
            <a:r>
              <a:rPr lang="ko-KR" altLang="en-US" dirty="0"/>
              <a:t>예</a:t>
            </a:r>
            <a:r>
              <a:rPr lang="ko-KR" altLang="en-US" dirty="0" smtClean="0"/>
              <a:t>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해당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예시 텍스트 등장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예 보기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가리기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예시 텍스트 공개된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가리기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가리기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예시 텍스트들이  사라지고 예 보기 버튼만 회색 예시 답안 박스에 등장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우측 하단의 예 가리기 버튼은 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duk_03_07_0004_101_01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20" y="4624880"/>
            <a:ext cx="997200" cy="3135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20" y="5053003"/>
            <a:ext cx="997200" cy="313585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3341695" y="1036412"/>
            <a:ext cx="2701347" cy="2154064"/>
            <a:chOff x="4209878" y="1094545"/>
            <a:chExt cx="2457793" cy="281979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878" y="1094545"/>
              <a:ext cx="2457793" cy="2819794"/>
            </a:xfrm>
            <a:prstGeom prst="round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9878" y="3349414"/>
              <a:ext cx="2457793" cy="564925"/>
            </a:xfrm>
            <a:prstGeom prst="roundRect">
              <a:avLst>
                <a:gd name="adj" fmla="val 48702"/>
              </a:avLst>
            </a:prstGeom>
          </p:spPr>
        </p:pic>
      </p:grpSp>
      <p:sp>
        <p:nvSpPr>
          <p:cNvPr id="4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357437" y="3279804"/>
            <a:ext cx="2685606" cy="1251803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친구와 악수를 하며 친구 손의 따뜻함을 느껴 봅시다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52765" y="3752730"/>
            <a:ext cx="800635" cy="305950"/>
          </a:xfrm>
          <a:prstGeom prst="rect">
            <a:avLst/>
          </a:prstGeom>
        </p:spPr>
      </p:pic>
      <p:sp>
        <p:nvSpPr>
          <p:cNvPr id="50" name="모서리가 둥근 직사각형 102">
            <a:extLst>
              <a:ext uri="{FF2B5EF4-FFF2-40B4-BE49-F238E27FC236}">
                <a16:creationId xmlns:a16="http://schemas.microsoft.com/office/drawing/2014/main" id="{DEB6ABBB-66AA-47DE-92DC-DBB4475FAC01}"/>
              </a:ext>
            </a:extLst>
          </p:cNvPr>
          <p:cNvSpPr/>
          <p:nvPr/>
        </p:nvSpPr>
        <p:spPr>
          <a:xfrm>
            <a:off x="3350181" y="1046371"/>
            <a:ext cx="2692861" cy="2144105"/>
          </a:xfrm>
          <a:prstGeom prst="roundRect">
            <a:avLst>
              <a:gd name="adj" fmla="val 6690"/>
            </a:avLst>
          </a:prstGeom>
          <a:noFill/>
          <a:ln w="19050">
            <a:solidFill>
              <a:srgbClr val="FDF3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75138" y="3279804"/>
            <a:ext cx="2685606" cy="1251803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 심장이 뛰는 것을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느껴 봅시다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0466" y="3752730"/>
            <a:ext cx="800635" cy="30595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82" y="1036412"/>
            <a:ext cx="2692861" cy="2154064"/>
          </a:xfrm>
          <a:prstGeom prst="roundRect">
            <a:avLst>
              <a:gd name="adj" fmla="val 10328"/>
            </a:avLst>
          </a:prstGeom>
        </p:spPr>
      </p:pic>
      <p:sp>
        <p:nvSpPr>
          <p:cNvPr id="54" name="모서리가 둥근 직사각형 102">
            <a:extLst>
              <a:ext uri="{FF2B5EF4-FFF2-40B4-BE49-F238E27FC236}">
                <a16:creationId xmlns:a16="http://schemas.microsoft.com/office/drawing/2014/main" id="{DEB6ABBB-66AA-47DE-92DC-DBB4475FAC01}"/>
              </a:ext>
            </a:extLst>
          </p:cNvPr>
          <p:cNvSpPr/>
          <p:nvPr/>
        </p:nvSpPr>
        <p:spPr>
          <a:xfrm>
            <a:off x="367882" y="1046371"/>
            <a:ext cx="2692861" cy="2144105"/>
          </a:xfrm>
          <a:prstGeom prst="roundRect">
            <a:avLst>
              <a:gd name="adj" fmla="val 6690"/>
            </a:avLst>
          </a:prstGeom>
          <a:noFill/>
          <a:ln w="19050">
            <a:solidFill>
              <a:srgbClr val="FDF3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6342945" y="3279804"/>
            <a:ext cx="2685606" cy="1251803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 주위에서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지닌 존재를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느껴 봅시다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38273" y="3752730"/>
            <a:ext cx="800635" cy="305950"/>
          </a:xfrm>
          <a:prstGeom prst="rect">
            <a:avLst/>
          </a:prstGeom>
        </p:spPr>
      </p:pic>
      <p:sp>
        <p:nvSpPr>
          <p:cNvPr id="57" name="모서리가 둥근 직사각형 102">
            <a:extLst>
              <a:ext uri="{FF2B5EF4-FFF2-40B4-BE49-F238E27FC236}">
                <a16:creationId xmlns:a16="http://schemas.microsoft.com/office/drawing/2014/main" id="{DEB6ABBB-66AA-47DE-92DC-DBB4475FAC01}"/>
              </a:ext>
            </a:extLst>
          </p:cNvPr>
          <p:cNvSpPr/>
          <p:nvPr/>
        </p:nvSpPr>
        <p:spPr>
          <a:xfrm>
            <a:off x="6335689" y="1046371"/>
            <a:ext cx="2692861" cy="2144105"/>
          </a:xfrm>
          <a:prstGeom prst="roundRect">
            <a:avLst>
              <a:gd name="adj" fmla="val 6690"/>
            </a:avLst>
          </a:prstGeom>
          <a:noFill/>
          <a:ln w="19050">
            <a:solidFill>
              <a:srgbClr val="FDF3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586" y="1026483"/>
            <a:ext cx="2637065" cy="214969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8113020" y="4516357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45538" y="1036412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42309" y="3245569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11266" y="3752730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 안내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마음 </a:t>
            </a:r>
            <a:r>
              <a:rPr lang="ko-KR" altLang="en-US" dirty="0"/>
              <a:t>똑똑</a:t>
            </a:r>
            <a:r>
              <a:rPr lang="en-US" altLang="ko-KR" dirty="0"/>
              <a:t>_102_</a:t>
            </a:r>
            <a:r>
              <a:rPr lang="ko-KR" altLang="en-US" dirty="0"/>
              <a:t>이번 시간 안내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FF6600"/>
                </a:solidFill>
              </a:rPr>
              <a:t>생명</a:t>
            </a:r>
            <a:r>
              <a:rPr lang="ko-KR" altLang="en-US" dirty="0" smtClean="0"/>
              <a:t>을 </a:t>
            </a:r>
            <a:r>
              <a:rPr lang="ko-KR" altLang="en-US" dirty="0" smtClean="0">
                <a:solidFill>
                  <a:srgbClr val="FF6600"/>
                </a:solidFill>
              </a:rPr>
              <a:t>존중</a:t>
            </a:r>
            <a:r>
              <a:rPr lang="ko-KR" altLang="en-US" dirty="0" smtClean="0"/>
              <a:t>하는 체험 활동으로 </a:t>
            </a:r>
            <a:r>
              <a:rPr lang="ko-KR" altLang="en-US" dirty="0" smtClean="0">
                <a:solidFill>
                  <a:srgbClr val="FF6600"/>
                </a:solidFill>
              </a:rPr>
              <a:t>생명의 가치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/>
              <a:t>깊이 느끼고 이를 </a:t>
            </a:r>
            <a:r>
              <a:rPr lang="ko-KR" altLang="en-US" dirty="0" smtClean="0">
                <a:solidFill>
                  <a:srgbClr val="FF6600"/>
                </a:solidFill>
              </a:rPr>
              <a:t>실천하려는 마음</a:t>
            </a:r>
            <a:r>
              <a:rPr lang="ko-KR" altLang="en-US" dirty="0" smtClean="0"/>
              <a:t>을 다져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8" y="2729223"/>
            <a:ext cx="1598300" cy="462511"/>
          </a:xfrm>
        </p:spPr>
        <p:txBody>
          <a:bodyPr/>
          <a:lstStyle/>
          <a:p>
            <a:r>
              <a:rPr lang="en-US" altLang="ko-KR" smtClean="0"/>
              <a:t>112~115</a:t>
            </a:r>
            <a:r>
              <a:rPr lang="ko-KR" altLang="en-US" dirty="0"/>
              <a:t>쪽</a:t>
            </a:r>
          </a:p>
        </p:txBody>
      </p:sp>
      <p:sp>
        <p:nvSpPr>
          <p:cNvPr id="9" name="타원 8"/>
          <p:cNvSpPr/>
          <p:nvPr/>
        </p:nvSpPr>
        <p:spPr>
          <a:xfrm>
            <a:off x="600418" y="1537773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 존중 전시회에서 활동한 소감을 아래 빈칸에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활동을 생각해 보고 소감 나누기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마음 쑥쑥</a:t>
            </a:r>
            <a:r>
              <a:rPr lang="en-US" altLang="ko-KR" dirty="0" smtClean="0"/>
              <a:t>_201_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표</a:t>
            </a:r>
            <a:endParaRPr lang="en-US" altLang="ko-KR" dirty="0" smtClean="0"/>
          </a:p>
          <a:p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r>
              <a:rPr lang="ko-KR" altLang="en-US" dirty="0" smtClean="0"/>
              <a:t>예 보기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 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4931"/>
              </p:ext>
            </p:extLst>
          </p:nvPr>
        </p:nvGraphicFramePr>
        <p:xfrm>
          <a:off x="325908" y="1184631"/>
          <a:ext cx="8729856" cy="305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952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2909952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2909952">
                  <a:extLst>
                    <a:ext uri="{9D8B030D-6E8A-4147-A177-3AD203B41FA5}">
                      <a16:colId xmlns:a16="http://schemas.microsoft.com/office/drawing/2014/main" val="1436956100"/>
                    </a:ext>
                  </a:extLst>
                </a:gridCol>
              </a:tblGrid>
              <a:tr h="539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느낀 점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잘한 점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아쉬운 점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2512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50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50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48" y="4553955"/>
            <a:ext cx="997200" cy="3135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8" y="5082719"/>
            <a:ext cx="997200" cy="3135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5908" y="1730297"/>
            <a:ext cx="2870298" cy="13042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 주위의 생명을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존중해야겠다는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것을 느꼈습니다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5687" y="1742134"/>
            <a:ext cx="2870298" cy="13042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많은 친구에게 생명을 존중해야 하는 까닭을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알릴 수 있었습니다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5725" y="1742135"/>
            <a:ext cx="2870298" cy="13042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구체적인 생명 존중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실천 방법을 알려 주지 못했습니다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0504"/>
            <a:ext cx="850358" cy="30240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72535" y="977911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466213" y="559027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081548" y="4409585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81071" y="1798286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3313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적은 내용을 바탕으로 친구들과 활동 소감을 나눠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활동을 생각해 보고 소감 나누기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/>
              <a:t>duk_03_07_0004_201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마음 쑥쑥</a:t>
            </a:r>
            <a:r>
              <a:rPr lang="en-US" altLang="ko-KR" dirty="0" smtClean="0"/>
              <a:t>_201_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smtClean="0"/>
              <a:t> </a:t>
            </a:r>
            <a:r>
              <a:rPr lang="ko-KR" altLang="en-US" dirty="0"/>
              <a:t>그룹 삽화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삽화 크기는 전체 화면에 맞춤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없음 </a:t>
            </a:r>
            <a:r>
              <a:rPr lang="en-US" altLang="ko-KR" dirty="0"/>
              <a:t>-&gt; </a:t>
            </a:r>
            <a:r>
              <a:rPr lang="ko-KR" altLang="en-US" dirty="0"/>
              <a:t>꽉 차게 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말풍선</a:t>
            </a:r>
            <a:r>
              <a:rPr lang="ko-KR" altLang="en-US" dirty="0"/>
              <a:t> 버튼 클릭 시 각자 </a:t>
            </a:r>
            <a:r>
              <a:rPr lang="en-US" altLang="ko-KR" dirty="0" smtClean="0"/>
              <a:t>2-1/2-2/2-3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</a:t>
            </a:r>
            <a:r>
              <a:rPr lang="ko-KR" altLang="en-US" dirty="0"/>
              <a:t>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버튼 </a:t>
            </a:r>
            <a:r>
              <a:rPr lang="en-US" altLang="ko-KR" dirty="0"/>
              <a:t>or 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</a:t>
            </a:r>
            <a:r>
              <a:rPr lang="ko-KR" altLang="en-US" dirty="0" smtClean="0"/>
              <a:t>사라짐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-13101" y="855598"/>
            <a:ext cx="9367075" cy="4138433"/>
            <a:chOff x="-13101" y="855598"/>
            <a:chExt cx="9367075" cy="4138433"/>
          </a:xfrm>
        </p:grpSpPr>
        <p:grpSp>
          <p:nvGrpSpPr>
            <p:cNvPr id="12" name="그룹 11"/>
            <p:cNvGrpSpPr/>
            <p:nvPr/>
          </p:nvGrpSpPr>
          <p:grpSpPr>
            <a:xfrm>
              <a:off x="-13101" y="855598"/>
              <a:ext cx="9367075" cy="4138433"/>
              <a:chOff x="-787961" y="1168800"/>
              <a:chExt cx="11998763" cy="5310812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787961" y="1168800"/>
                <a:ext cx="11998763" cy="5310812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87961" y="1168800"/>
                <a:ext cx="1503434" cy="546689"/>
              </a:xfrm>
              <a:prstGeom prst="rect">
                <a:avLst/>
              </a:prstGeom>
            </p:spPr>
          </p:pic>
        </p:grpSp>
        <p:sp>
          <p:nvSpPr>
            <p:cNvPr id="13" name="타원 12"/>
            <p:cNvSpPr/>
            <p:nvPr/>
          </p:nvSpPr>
          <p:spPr>
            <a:xfrm>
              <a:off x="108818" y="90715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951557" y="1778409"/>
              <a:ext cx="2917866" cy="1004333"/>
              <a:chOff x="261168" y="550959"/>
              <a:chExt cx="2917866" cy="1004333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261168" y="622299"/>
                <a:ext cx="2731849" cy="932993"/>
                <a:chOff x="3908003" y="1705349"/>
                <a:chExt cx="2731849" cy="932993"/>
              </a:xfrm>
            </p:grpSpPr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908003" y="1705349"/>
                  <a:ext cx="2731849" cy="792000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DF3E7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생명을 소중히 여기는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마음이 더 커졌습니다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flipV="1">
                  <a:off x="5217634" y="2494342"/>
                  <a:ext cx="108000" cy="144000"/>
                </a:xfrm>
                <a:prstGeom prst="triangle">
                  <a:avLst/>
                </a:prstGeom>
                <a:solidFill>
                  <a:srgbClr val="FFD89F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355" y="550959"/>
                <a:ext cx="142679" cy="142679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189131" y="1443509"/>
              <a:ext cx="2917866" cy="1013042"/>
              <a:chOff x="261168" y="550959"/>
              <a:chExt cx="2917866" cy="1013042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261168" y="622299"/>
                <a:ext cx="2856616" cy="941702"/>
                <a:chOff x="3908003" y="1705349"/>
                <a:chExt cx="2856616" cy="941702"/>
              </a:xfrm>
            </p:grpSpPr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3908003" y="1705349"/>
                  <a:ext cx="2856616" cy="792000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5F7E5"/>
                </a:solidFill>
                <a:ln w="28575">
                  <a:solidFill>
                    <a:srgbClr val="D7DE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동물이나 식물도 생명이니까 잘 </a:t>
                  </a:r>
                  <a:r>
                    <a:rPr lang="ko-KR" altLang="en-US" sz="2300" spc="-15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돌봐야 합니다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flipV="1">
                  <a:off x="5217634" y="2503051"/>
                  <a:ext cx="108000" cy="144000"/>
                </a:xfrm>
                <a:prstGeom prst="triangle">
                  <a:avLst/>
                </a:prstGeom>
                <a:solidFill>
                  <a:srgbClr val="D7DEA3"/>
                </a:solidFill>
                <a:ln w="28575">
                  <a:solidFill>
                    <a:srgbClr val="D7DE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355" y="550959"/>
                <a:ext cx="142679" cy="142679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5399315" y="1906630"/>
              <a:ext cx="2916665" cy="962007"/>
              <a:chOff x="172657" y="686814"/>
              <a:chExt cx="2916665" cy="96200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72657" y="715828"/>
                <a:ext cx="2731849" cy="932993"/>
                <a:chOff x="3819492" y="1798878"/>
                <a:chExt cx="2731849" cy="932993"/>
              </a:xfrm>
            </p:grpSpPr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3819492" y="1798878"/>
                  <a:ext cx="2731849" cy="792000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6EFFB"/>
                </a:solidFill>
                <a:ln w="28575">
                  <a:solidFill>
                    <a:srgbClr val="CABF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길에서 곤충을 함부로 대하지 않겠습니다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 flipV="1">
                  <a:off x="5129123" y="2587871"/>
                  <a:ext cx="108000" cy="144000"/>
                </a:xfrm>
                <a:prstGeom prst="triangle">
                  <a:avLst/>
                </a:prstGeom>
                <a:solidFill>
                  <a:srgbClr val="CABFE0"/>
                </a:solidFill>
                <a:ln w="28575">
                  <a:solidFill>
                    <a:srgbClr val="CABF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6643" y="686814"/>
                <a:ext cx="142679" cy="142679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888718" y="1866122"/>
              <a:ext cx="412846" cy="261610"/>
              <a:chOff x="-410194" y="2927305"/>
              <a:chExt cx="412846" cy="26161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-332805" y="2927305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-410194" y="2927305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2-1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3189131" y="1522483"/>
              <a:ext cx="412846" cy="261610"/>
              <a:chOff x="-410194" y="2927305"/>
              <a:chExt cx="412846" cy="261610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-332805" y="2927305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-410194" y="2927305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2-2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255827" y="1921088"/>
              <a:ext cx="412846" cy="274646"/>
              <a:chOff x="-598855" y="2978698"/>
              <a:chExt cx="412846" cy="27464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-553740" y="2994144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-598855" y="2978698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2-3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" y="36892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내가 올해 생명을 존중한 일 한 가지를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 / 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고리 만들기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en-US" altLang="ko-KR" dirty="0" smtClean="0"/>
              <a:t>202_</a:t>
            </a:r>
            <a:r>
              <a:rPr lang="ko-KR" altLang="en-US" dirty="0"/>
              <a:t>활동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 smtClean="0"/>
              <a:t>직접 쓰기 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3. </a:t>
            </a:r>
            <a:r>
              <a:rPr lang="ko-KR" altLang="en-US" spc="0" dirty="0" smtClean="0">
                <a:solidFill>
                  <a:schemeClr val="tx1"/>
                </a:solidFill>
              </a:rPr>
              <a:t>예 </a:t>
            </a:r>
            <a:r>
              <a:rPr lang="ko-KR" altLang="en-US" spc="0" dirty="0">
                <a:solidFill>
                  <a:schemeClr val="tx1"/>
                </a:solidFill>
              </a:rPr>
              <a:t>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383" y="4529939"/>
            <a:ext cx="997200" cy="313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27" y="4977569"/>
            <a:ext cx="997200" cy="31358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63291" y="1074730"/>
            <a:ext cx="8455089" cy="3172317"/>
            <a:chOff x="651844" y="1661020"/>
            <a:chExt cx="8455089" cy="317231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왼쪽 대괄호 16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왼쪽 대괄호 17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1605" y="1306721"/>
            <a:ext cx="8592472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목 마른 나무에게 물을 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아픈 친구에게 필요한 것을 물어보고 도와줬습니다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" y="385698"/>
            <a:ext cx="850358" cy="302400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8381078" y="442280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10657" y="1037449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028183" y="4341111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1966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 존중 고리를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고리 만들기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마음 쑥쑥</a:t>
            </a:r>
            <a:r>
              <a:rPr lang="en-US" altLang="ko-KR" dirty="0" smtClean="0"/>
              <a:t>_202_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활동 방법 캡션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37350" y="1064910"/>
            <a:ext cx="8819930" cy="461891"/>
            <a:chOff x="237350" y="1064910"/>
            <a:chExt cx="8819930" cy="461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97147" y="1776752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7147" y="2752164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194" y="1658823"/>
            <a:ext cx="8455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00" dirty="0" smtClean="0"/>
              <a:t>우리 주위의 생명을 지닌 존재를 떠올리며 붙임 자료 </a:t>
            </a:r>
            <a:r>
              <a:rPr lang="en-US" altLang="ko-KR" sz="2500" spc="-100" dirty="0" smtClean="0"/>
              <a:t>14</a:t>
            </a:r>
            <a:r>
              <a:rPr lang="ko-KR" altLang="en-US" sz="2500" spc="-100" dirty="0" smtClean="0"/>
              <a:t>의 </a:t>
            </a:r>
            <a:r>
              <a:rPr lang="ko-KR" altLang="en-US" sz="2500" spc="-100" dirty="0" err="1" smtClean="0"/>
              <a:t>종이띠에</a:t>
            </a:r>
            <a:r>
              <a:rPr lang="ko-KR" altLang="en-US" sz="2500" spc="-100" dirty="0" smtClean="0"/>
              <a:t> 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적어 봅니다</a:t>
            </a:r>
            <a:r>
              <a:rPr lang="en-US" altLang="ko-KR" sz="2500" spc="-1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" y="2644378"/>
            <a:ext cx="86956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00" dirty="0" err="1" smtClean="0"/>
              <a:t>모둠</a:t>
            </a:r>
            <a:r>
              <a:rPr lang="ko-KR" altLang="en-US" sz="2500" spc="-100" dirty="0" smtClean="0"/>
              <a:t> 친구들끼리 한 명씩 돌아가며 </a:t>
            </a:r>
            <a:r>
              <a:rPr lang="en-US" altLang="ko-KR" sz="2500" spc="-100" dirty="0" smtClean="0"/>
              <a:t>“(      )</a:t>
            </a:r>
            <a:r>
              <a:rPr lang="ko-KR" altLang="en-US" sz="2500" spc="-100" dirty="0" smtClean="0"/>
              <a:t>의 생명은 소중해</a:t>
            </a:r>
            <a:r>
              <a:rPr lang="en-US" altLang="ko-KR" sz="2500" spc="-100" dirty="0" smtClean="0"/>
              <a:t>!”</a:t>
            </a:r>
            <a:r>
              <a:rPr lang="ko-KR" altLang="en-US" sz="2500" spc="-100" dirty="0" smtClean="0"/>
              <a:t>라고 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외칩니다</a:t>
            </a:r>
            <a:r>
              <a:rPr lang="en-US" altLang="ko-KR" sz="2500" spc="-100" dirty="0" smtClean="0"/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574212"/>
            <a:ext cx="1402415" cy="320042"/>
            <a:chOff x="4915693" y="4615244"/>
            <a:chExt cx="1402415" cy="32004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" y="385698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08818" y="1055196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09278" y="4382422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5561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 존중 고리를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고리 만들기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duk_03_07_0004_202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_202_</a:t>
            </a:r>
            <a:r>
              <a:rPr lang="ko-KR" altLang="en-US" dirty="0"/>
              <a:t>활동 </a:t>
            </a:r>
            <a:r>
              <a:rPr lang="en-US" altLang="ko-KR" dirty="0"/>
              <a:t>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_202_</a:t>
            </a:r>
            <a:r>
              <a:rPr lang="ko-KR" altLang="en-US" dirty="0"/>
              <a:t>활동 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37350" y="1064910"/>
            <a:ext cx="8819930" cy="461891"/>
            <a:chOff x="237350" y="1064910"/>
            <a:chExt cx="8819930" cy="461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316522" y="1802996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6047" y="2816508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4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569" y="1685067"/>
            <a:ext cx="86647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/>
              <a:t>종이띠의</a:t>
            </a:r>
            <a:r>
              <a:rPr lang="ko-KR" altLang="en-US" sz="2500" dirty="0" smtClean="0"/>
              <a:t> 양쪽 부분을 붙여 한 명씩 생명 존중 고리를 이어 봅니다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마지막 고리는 잇지 않습니다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743" y="2670622"/>
            <a:ext cx="86085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완성된 </a:t>
            </a:r>
            <a:r>
              <a:rPr lang="ko-KR" altLang="en-US" sz="2500" dirty="0" err="1" smtClean="0"/>
              <a:t>모둠별</a:t>
            </a:r>
            <a:r>
              <a:rPr lang="ko-KR" altLang="en-US" sz="2500" dirty="0" smtClean="0"/>
              <a:t> 고리를 모두 이어 우리 반 생명 존중 고리를 만들고 학급 게시판에 걸어 봅니다</a:t>
            </a:r>
            <a:r>
              <a:rPr lang="en-US" altLang="ko-KR" sz="2500" dirty="0" smtClean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985693" y="4574212"/>
            <a:ext cx="1402415" cy="320042"/>
            <a:chOff x="4915693" y="4615244"/>
            <a:chExt cx="1402415" cy="32004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8" y="385698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1634</Words>
  <Application>Microsoft Office PowerPoint</Application>
  <PresentationFormat>와이드스크린</PresentationFormat>
  <Paragraphs>354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127</cp:revision>
  <dcterms:created xsi:type="dcterms:W3CDTF">2024-10-14T06:06:43Z</dcterms:created>
  <dcterms:modified xsi:type="dcterms:W3CDTF">2025-06-12T08:35:50Z</dcterms:modified>
</cp:coreProperties>
</file>