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sldIdLst>
    <p:sldId id="256" r:id="rId3"/>
    <p:sldId id="257" r:id="rId4"/>
    <p:sldId id="259" r:id="rId5"/>
    <p:sldId id="260" r:id="rId6"/>
    <p:sldId id="258" r:id="rId7"/>
    <p:sldId id="264" r:id="rId8"/>
    <p:sldId id="261" r:id="rId9"/>
    <p:sldId id="267" r:id="rId10"/>
    <p:sldId id="268" r:id="rId11"/>
    <p:sldId id="269" r:id="rId12"/>
    <p:sldId id="270" r:id="rId13"/>
    <p:sldId id="275" r:id="rId14"/>
    <p:sldId id="274" r:id="rId15"/>
    <p:sldId id="262" r:id="rId16"/>
    <p:sldId id="263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3854DD-5A32-4EAC-A2EF-6A365720F715}">
          <p14:sldIdLst>
            <p14:sldId id="256"/>
            <p14:sldId id="257"/>
          </p14:sldIdLst>
        </p14:section>
        <p14:section name="101_다른 생명의 아픔에 공감해 본 경험, 다른 생명의 아픔 이야기하기" id="{680C42B4-0BCF-4812-9ADA-0F7F2AF6C706}">
          <p14:sldIdLst>
            <p14:sldId id="259"/>
            <p14:sldId id="260"/>
          </p14:sldIdLst>
        </p14:section>
        <p14:section name="102_ 이번 시간에 배울 내용" id="{3A567E1F-2067-4BBA-9B1C-7CE148FE76F6}">
          <p14:sldIdLst>
            <p14:sldId id="258"/>
          </p14:sldIdLst>
        </p14:section>
        <p14:section name="201_다른 사람들이 다른 생명의 아픔에 공감할 수 있게 하는 활동하기" id="{C4242F1A-219A-4EB7-9378-8C31968A2CC7}">
          <p14:sldIdLst>
            <p14:sldId id="264"/>
            <p14:sldId id="261"/>
            <p14:sldId id="267"/>
            <p14:sldId id="268"/>
            <p14:sldId id="269"/>
            <p14:sldId id="270"/>
            <p14:sldId id="275"/>
            <p14:sldId id="274"/>
            <p14:sldId id="262"/>
            <p14:sldId id="263"/>
          </p14:sldIdLst>
        </p14:section>
        <p14:section name="301_사람들이 다른 생명의 아픔에 공감하도록 하는 또 다른 실천 방법 찾기" id="{849188A1-71A5-42FC-8AF0-2D0AC1B426F7}">
          <p14:sldIdLst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E6"/>
    <a:srgbClr val="D7DEA3"/>
    <a:srgbClr val="F5F7E5"/>
    <a:srgbClr val="FFD89E"/>
    <a:srgbClr val="D0E3F2"/>
    <a:srgbClr val="69ABDA"/>
    <a:srgbClr val="FFEBCD"/>
    <a:srgbClr val="A8D6F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79588"/>
            <a:ext cx="12192000" cy="78412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02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99612" y="6564144"/>
            <a:ext cx="3192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*Typo: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NotoSans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여기어때잘난체</a:t>
            </a:r>
            <a:endParaRPr lang="ko-KR" altLang="en-US" sz="8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양쪽 모서리가 둥근 사각형 9"/>
          <p:cNvSpPr/>
          <p:nvPr userDrawn="1"/>
        </p:nvSpPr>
        <p:spPr>
          <a:xfrm rot="5400000">
            <a:off x="2445966" y="-962843"/>
            <a:ext cx="611560" cy="5503492"/>
          </a:xfrm>
          <a:prstGeom prst="round2SameRect">
            <a:avLst>
              <a:gd name="adj1" fmla="val 26012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067131" y="1604464"/>
            <a:ext cx="393691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초등 </a:t>
            </a:r>
            <a:r>
              <a:rPr lang="ko-KR" altLang="en-US" sz="1700" dirty="0" err="1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차시학습</a:t>
            </a:r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ko-KR" altLang="en-US" sz="1700" dirty="0" smtClean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통합 </a:t>
            </a:r>
            <a:r>
              <a:rPr lang="en-US" altLang="ko-KR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여기어때 잘난체" pitchFamily="50" charset="-127"/>
                <a:ea typeface="여기어때 잘난체" pitchFamily="50" charset="-127"/>
              </a:rPr>
              <a:t>Storyboard</a:t>
            </a:r>
            <a:endParaRPr lang="ko-KR" altLang="en-US" sz="1700" dirty="0">
              <a:solidFill>
                <a:schemeClr val="accent2">
                  <a:lumMod val="60000"/>
                  <a:lumOff val="40000"/>
                </a:scheme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pic>
        <p:nvPicPr>
          <p:cNvPr id="12" name="Picture 2" descr="C:\Users\석혜린\Desktop\w\T셀파로고 복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7" y="1604237"/>
            <a:ext cx="864246" cy="3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28CCC-937C-4320-B487-1F9AD7F1EAE3}"/>
              </a:ext>
            </a:extLst>
          </p:cNvPr>
          <p:cNvSpPr/>
          <p:nvPr userDrawn="1"/>
        </p:nvSpPr>
        <p:spPr>
          <a:xfrm>
            <a:off x="1168679" y="28515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과</a:t>
            </a:r>
            <a:r>
              <a:rPr lang="ko-KR" altLang="en-US" sz="1800" spc="-3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  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목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A85DE9-2D48-4B60-B6E7-F4AD7B17F63B}"/>
              </a:ext>
            </a:extLst>
          </p:cNvPr>
          <p:cNvSpPr/>
          <p:nvPr userDrawn="1"/>
        </p:nvSpPr>
        <p:spPr>
          <a:xfrm>
            <a:off x="1168679" y="34072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파일명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4518630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작성자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197523-6CAD-48D2-8717-CC7821435AF4}"/>
              </a:ext>
            </a:extLst>
          </p:cNvPr>
          <p:cNvSpPr/>
          <p:nvPr userDrawn="1"/>
        </p:nvSpPr>
        <p:spPr>
          <a:xfrm>
            <a:off x="1168679" y="5074329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검토자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C67BD-C7F9-4C84-9E7B-5B684A0B3F2D}"/>
              </a:ext>
            </a:extLst>
          </p:cNvPr>
          <p:cNvSpPr txBox="1"/>
          <p:nvPr userDrawn="1"/>
        </p:nvSpPr>
        <p:spPr>
          <a:xfrm>
            <a:off x="2401608" y="2844455"/>
            <a:ext cx="27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도덕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C8A517-9362-4400-9E89-AD904D7C8C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01608" y="3371968"/>
            <a:ext cx="3275984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duk_0n_0n_000n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01608" y="4485015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ko-KR" altLang="en-US" dirty="0" smtClean="0"/>
              <a:t>이영현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D7461-383E-41B2-9B67-416228C6E21C}"/>
              </a:ext>
            </a:extLst>
          </p:cNvPr>
          <p:cNvSpPr txBox="1"/>
          <p:nvPr userDrawn="1"/>
        </p:nvSpPr>
        <p:spPr>
          <a:xfrm>
            <a:off x="2401608" y="5067253"/>
            <a:ext cx="2795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이영현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39629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 err="1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수업명</a:t>
            </a:r>
            <a:r>
              <a:rPr lang="ko-KR" altLang="en-US" sz="1800" dirty="0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01608" y="3922174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##############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5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2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9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55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9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88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2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4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2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2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4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577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0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번 시간 배울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0" y="237619"/>
            <a:ext cx="9372600" cy="4747619"/>
            <a:chOff x="0" y="237619"/>
            <a:chExt cx="9372600" cy="474761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7619"/>
              <a:ext cx="9372600" cy="474761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261946" y="888023"/>
              <a:ext cx="2804746" cy="29014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8784" y="848508"/>
              <a:ext cx="315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이번 시간에는 무엇을 배울까요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956538" y="2883877"/>
              <a:ext cx="501162" cy="131885"/>
            </a:xfrm>
            <a:prstGeom prst="roundRect">
              <a:avLst>
                <a:gd name="adj" fmla="val 50000"/>
              </a:avLst>
            </a:prstGeom>
            <a:solidFill>
              <a:srgbClr val="009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8954" y="27958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도  덕</a:t>
              </a:r>
              <a:endParaRPr lang="ko-KR" altLang="en-US" sz="1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5431" y="2795853"/>
              <a:ext cx="1116623" cy="378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0911" y="274097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20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62743" y="1481128"/>
            <a:ext cx="7062651" cy="8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646" y="1441704"/>
            <a:ext cx="8145209" cy="1185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sz="32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차시 목표를 입력해 주세요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0"/>
            <a:r>
              <a:rPr lang="ko-KR" altLang="en-US" dirty="0" smtClean="0"/>
              <a:t>두 줄까지 입력 가능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22" hasCustomPrompt="1"/>
          </p:nvPr>
        </p:nvSpPr>
        <p:spPr>
          <a:xfrm>
            <a:off x="4651498" y="2729223"/>
            <a:ext cx="1436688" cy="4625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</a:lstStyle>
          <a:p>
            <a:pPr lvl="0"/>
            <a:r>
              <a:rPr lang="en-US" altLang="ko-KR" dirty="0" smtClean="0"/>
              <a:t>NN~NN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9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3576110"/>
              </p:ext>
            </p:extLst>
          </p:nvPr>
        </p:nvGraphicFramePr>
        <p:xfrm>
          <a:off x="0" y="237600"/>
          <a:ext cx="12192000" cy="6601097"/>
        </p:xfrm>
        <a:graphic>
          <a:graphicData uri="http://schemas.openxmlformats.org/drawingml/2006/table">
            <a:tbl>
              <a:tblPr/>
              <a:tblGrid>
                <a:gridCol w="9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22963" algn="l"/>
                        </a:tabLst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-1067" y="6662185"/>
            <a:ext cx="611187" cy="195814"/>
          </a:xfrm>
          <a:prstGeom prst="rect">
            <a:avLst/>
          </a:prstGeom>
          <a:noFill/>
          <a:ln>
            <a:noFill/>
          </a:ln>
        </p:spPr>
        <p:txBody>
          <a:bodyPr lIns="72000" tIns="36000" rIns="36000" bIns="36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fld id="{6F825045-DBE2-4E92-A14B-AB94969E9944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pPr algn="l" eaLnBrk="1" hangingPunct="1">
                <a:defRPr/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5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476791"/>
              </p:ext>
            </p:extLst>
          </p:nvPr>
        </p:nvGraphicFramePr>
        <p:xfrm>
          <a:off x="9363075" y="238225"/>
          <a:ext cx="2826000" cy="189064"/>
        </p:xfrm>
        <a:graphic>
          <a:graphicData uri="http://schemas.openxmlformats.org/drawingml/2006/table">
            <a:tbl>
              <a:tblPr/>
              <a:tblGrid>
                <a:gridCol w="2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Θ Description &amp; Function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29" marR="53929" marT="25167" marB="2516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0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2915189"/>
              </p:ext>
            </p:extLst>
          </p:nvPr>
        </p:nvGraphicFramePr>
        <p:xfrm>
          <a:off x="0" y="1"/>
          <a:ext cx="12192000" cy="237600"/>
        </p:xfrm>
        <a:graphic>
          <a:graphicData uri="http://schemas.openxmlformats.org/drawingml/2006/table">
            <a:tbl>
              <a:tblPr/>
              <a:tblGrid>
                <a:gridCol w="81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60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대발문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뷰어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File Name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>
            <a:extLst>
              <a:ext uri="{FF2B5EF4-FFF2-40B4-BE49-F238E27FC236}">
                <a16:creationId xmlns:a16="http://schemas.microsoft.com/office/drawing/2014/main" id="{26ACE607-44CA-4019-9B6D-8428E478B1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9956258"/>
              </p:ext>
            </p:extLst>
          </p:nvPr>
        </p:nvGraphicFramePr>
        <p:xfrm>
          <a:off x="-1067" y="4993845"/>
          <a:ext cx="1315517" cy="187325"/>
        </p:xfrm>
        <a:graphic>
          <a:graphicData uri="http://schemas.openxmlformats.org/drawingml/2006/table">
            <a:tbl>
              <a:tblPr/>
              <a:tblGrid>
                <a:gridCol w="131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Θ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첨부 파일명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URL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929" marR="53929" marT="25095" marB="25095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0" y="237599"/>
            <a:ext cx="9360150" cy="475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1" r:id="rId4"/>
    <p:sldLayoutId id="2147483671" r:id="rId5"/>
    <p:sldLayoutId id="2147483670" r:id="rId6"/>
    <p:sldLayoutId id="2147483656" r:id="rId7"/>
    <p:sldLayoutId id="2147483662" r:id="rId8"/>
    <p:sldLayoutId id="2147483663" r:id="rId9"/>
    <p:sldLayoutId id="2147483672" r:id="rId10"/>
    <p:sldLayoutId id="2147483673" r:id="rId11"/>
    <p:sldLayoutId id="2147483657" r:id="rId12"/>
    <p:sldLayoutId id="2147483664" r:id="rId13"/>
    <p:sldLayoutId id="2147483665" r:id="rId14"/>
    <p:sldLayoutId id="2147483674" r:id="rId15"/>
    <p:sldLayoutId id="2147483675" r:id="rId16"/>
    <p:sldLayoutId id="2147483658" r:id="rId17"/>
    <p:sldLayoutId id="2147483666" r:id="rId18"/>
    <p:sldLayoutId id="2147483667" r:id="rId19"/>
    <p:sldLayoutId id="2147483676" r:id="rId20"/>
    <p:sldLayoutId id="2147483677" r:id="rId21"/>
    <p:sldLayoutId id="2147483659" r:id="rId22"/>
    <p:sldLayoutId id="2147483668" r:id="rId23"/>
    <p:sldLayoutId id="2147483669" r:id="rId24"/>
    <p:sldLayoutId id="2147483678" r:id="rId25"/>
    <p:sldLayoutId id="2147483679" r:id="rId2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6" Type="http://schemas.microsoft.com/office/2007/relationships/hdphoto" Target="../media/hdphoto1.wdp"/><Relationship Id="rId5" Type="http://schemas.openxmlformats.org/officeDocument/2006/relationships/image" Target="../media/image21.pn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32.png"/><Relationship Id="rId4" Type="http://schemas.openxmlformats.org/officeDocument/2006/relationships/image" Target="../media/image20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32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39.png"/><Relationship Id="rId7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6" Type="http://schemas.microsoft.com/office/2007/relationships/hdphoto" Target="../media/hdphoto1.wdp"/><Relationship Id="rId5" Type="http://schemas.openxmlformats.org/officeDocument/2006/relationships/image" Target="../media/image21.pn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microsoft.com/office/2007/relationships/hdphoto" Target="../media/hdphoto3.wdp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12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11" Type="http://schemas.openxmlformats.org/officeDocument/2006/relationships/image" Target="../media/image29.png"/><Relationship Id="rId5" Type="http://schemas.openxmlformats.org/officeDocument/2006/relationships/image" Target="../media/image22.png"/><Relationship Id="rId10" Type="http://schemas.microsoft.com/office/2007/relationships/hdphoto" Target="../media/hdphoto4.wdp"/><Relationship Id="rId4" Type="http://schemas.openxmlformats.org/officeDocument/2006/relationships/image" Target="../media/image20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duk_03_08_0002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2401608" y="3922174"/>
            <a:ext cx="3040830" cy="436562"/>
          </a:xfrm>
        </p:spPr>
        <p:txBody>
          <a:bodyPr/>
          <a:lstStyle/>
          <a:p>
            <a:r>
              <a:rPr lang="ko-KR" altLang="en-US" dirty="0" smtClean="0"/>
              <a:t>다른 생명의 아픔에 어떻게 공감해야 할까요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aphicFrame>
        <p:nvGraphicFramePr>
          <p:cNvPr id="7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081962"/>
              </p:ext>
            </p:extLst>
          </p:nvPr>
        </p:nvGraphicFramePr>
        <p:xfrm>
          <a:off x="6015795" y="1527168"/>
          <a:ext cx="5897285" cy="3959998"/>
        </p:xfrm>
        <a:graphic>
          <a:graphicData uri="http://schemas.openxmlformats.org/drawingml/2006/table">
            <a:tbl>
              <a:tblPr/>
              <a:tblGrid>
                <a:gridCol w="55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665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HISTORY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25.06.08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작성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이영현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v2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25.06.11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창훈 검토</a:t>
                      </a:r>
                      <a:endParaRPr lang="en-US" altLang="ko-KR" sz="800" dirty="0" smtClean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장창훈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v3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25.06.13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문서 수정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이영현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>
          <a:xfrm>
            <a:off x="6068553" y="931801"/>
            <a:ext cx="3181374" cy="20951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다른 사람들이 다른 생명의 아픔에 공감할 수 있게 하는 활동하기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duk_03_08_0002_201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en-US" altLang="ko-KR" dirty="0" smtClean="0"/>
              <a:t>201_2-2 </a:t>
            </a:r>
            <a:r>
              <a:rPr lang="ko-KR" altLang="en-US" dirty="0"/>
              <a:t>손가락 버튼 </a:t>
            </a:r>
            <a:r>
              <a:rPr lang="ko-KR" altLang="en-US" dirty="0" err="1"/>
              <a:t>풀팝업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1]</a:t>
            </a:r>
          </a:p>
          <a:p>
            <a:r>
              <a:rPr lang="ko-KR" altLang="en-US" dirty="0" err="1"/>
              <a:t>풀팝업</a:t>
            </a:r>
            <a:r>
              <a:rPr lang="ko-KR" altLang="en-US" dirty="0"/>
              <a:t> 캡션</a:t>
            </a:r>
            <a:endParaRPr lang="en-US" altLang="ko-KR" dirty="0"/>
          </a:p>
          <a:p>
            <a:r>
              <a:rPr lang="ko-KR" altLang="en-US" dirty="0"/>
              <a:t>활동 방법</a:t>
            </a:r>
            <a:r>
              <a:rPr lang="en-US" altLang="ko-KR" dirty="0"/>
              <a:t>+</a:t>
            </a:r>
            <a:r>
              <a:rPr lang="ko-KR" altLang="en-US" dirty="0"/>
              <a:t>텍스트</a:t>
            </a:r>
            <a:r>
              <a:rPr lang="en-US" altLang="ko-KR" dirty="0"/>
              <a:t>+</a:t>
            </a:r>
            <a:r>
              <a:rPr lang="ko-KR" altLang="en-US" dirty="0"/>
              <a:t>숫자 </a:t>
            </a:r>
            <a:r>
              <a:rPr lang="ko-KR" altLang="en-US" dirty="0" err="1"/>
              <a:t>블릿</a:t>
            </a:r>
            <a:endParaRPr lang="en-US" altLang="ko-KR" dirty="0"/>
          </a:p>
          <a:p>
            <a:r>
              <a:rPr lang="en-US" altLang="ko-KR" dirty="0"/>
              <a:t>Tip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클릭 시 </a:t>
            </a:r>
            <a:r>
              <a:rPr lang="en-US" altLang="ko-KR" dirty="0"/>
              <a:t>Tip </a:t>
            </a:r>
            <a:r>
              <a:rPr lang="ko-KR" altLang="en-US" dirty="0"/>
              <a:t>미니 팝업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 </a:t>
            </a:r>
            <a:r>
              <a:rPr lang="ko-KR" altLang="en-US" dirty="0"/>
              <a:t>버튼 클릭 시 미니 팝업 사라짐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X</a:t>
            </a:r>
            <a:r>
              <a:rPr lang="ko-KR" altLang="en-US" dirty="0"/>
              <a:t>버튼 클릭 시 이전 화면으로 이동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/>
              <a:t>6</a:t>
            </a:r>
            <a:r>
              <a:rPr lang="ko-KR" altLang="en-US" dirty="0"/>
              <a:t>페이지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0" y="216508"/>
            <a:ext cx="9353974" cy="4773502"/>
            <a:chOff x="0" y="216508"/>
            <a:chExt cx="9353974" cy="4773502"/>
          </a:xfrm>
        </p:grpSpPr>
        <p:sp>
          <p:nvSpPr>
            <p:cNvPr id="10" name="직사각형 9"/>
            <p:cNvSpPr/>
            <p:nvPr/>
          </p:nvSpPr>
          <p:spPr>
            <a:xfrm>
              <a:off x="0" y="227199"/>
              <a:ext cx="9353974" cy="4762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27196"/>
              <a:ext cx="476281" cy="476090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2820960" y="216508"/>
              <a:ext cx="3590134" cy="495487"/>
              <a:chOff x="2145174" y="796814"/>
              <a:chExt cx="1963746" cy="324196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145174" y="796814"/>
                <a:ext cx="1963746" cy="324196"/>
                <a:chOff x="2114549" y="792163"/>
                <a:chExt cx="1963746" cy="324196"/>
              </a:xfrm>
            </p:grpSpPr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14549" y="792163"/>
                  <a:ext cx="247650" cy="324196"/>
                </a:xfrm>
                <a:prstGeom prst="rect">
                  <a:avLst/>
                </a:prstGeom>
              </p:spPr>
            </p:pic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0645" y="792163"/>
                  <a:ext cx="247650" cy="324196"/>
                </a:xfrm>
                <a:prstGeom prst="rect">
                  <a:avLst/>
                </a:prstGeom>
              </p:spPr>
            </p:pic>
          </p:grpSp>
          <p:sp>
            <p:nvSpPr>
              <p:cNvPr id="14" name="직사각형 13"/>
              <p:cNvSpPr/>
              <p:nvPr/>
            </p:nvSpPr>
            <p:spPr>
              <a:xfrm>
                <a:off x="2390328" y="796880"/>
                <a:ext cx="1475229" cy="32413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2200" spc="-15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공감 뉴스</a:t>
                </a:r>
                <a:endParaRPr lang="ko-KR" altLang="en-US" sz="2200" spc="-15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237350" y="959402"/>
            <a:ext cx="8819930" cy="461891"/>
            <a:chOff x="237350" y="1064910"/>
            <a:chExt cx="8819930" cy="46189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316522" y="1441937"/>
              <a:ext cx="8740758" cy="67279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19485" y1="50667" x2="79412" y2="45333"/>
                          <a14:foregroundMark x1="18382" y1="28000" x2="67647" y2="24000"/>
                          <a14:foregroundMark x1="8088" y1="53333" x2="38235" y2="58667"/>
                          <a14:foregroundMark x1="9926" y1="38667" x2="87132" y2="49333"/>
                          <a14:foregroundMark x1="44118" y1="69333" x2="89338" y2="57333"/>
                          <a14:foregroundMark x1="37868" y1="37333" x2="86029" y2="32000"/>
                          <a14:foregroundMark x1="41176" y1="60000" x2="85662" y2="66667"/>
                          <a14:foregroundMark x1="55882" y1="54667" x2="61029" y2="65333"/>
                          <a14:foregroundMark x1="11397" y1="65333" x2="25368" y2="50667"/>
                          <a14:foregroundMark x1="43382" y1="52000" x2="81618" y2="53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7350" y="1064910"/>
              <a:ext cx="1675126" cy="46189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75981" y="1566437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1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80107" y="2435032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2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1028" y="1466093"/>
            <a:ext cx="82766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pc="-100" dirty="0" smtClean="0"/>
              <a:t>만약에 식물이 감정을 느낄 수 있다면 사람들이 식물을 괴롭힐 때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어떤 감정일지 생각해 봅니다</a:t>
            </a:r>
            <a:r>
              <a:rPr lang="en-US" altLang="ko-KR" sz="2500" spc="-100" dirty="0" smtClean="0"/>
              <a:t>.</a:t>
            </a:r>
          </a:p>
          <a:p>
            <a:endParaRPr lang="en-US" altLang="ko-KR" sz="800" spc="-100" dirty="0"/>
          </a:p>
          <a:p>
            <a:r>
              <a:rPr lang="ko-KR" altLang="en-US" sz="2500" spc="-100" dirty="0" smtClean="0"/>
              <a:t>식물의 감정이 드러나도록 공감 뉴스를 만들고 기자가 되어 친구들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앞에서 발표해 봅니다</a:t>
            </a:r>
            <a:r>
              <a:rPr lang="en-US" altLang="ko-KR" sz="2500" spc="-100" dirty="0"/>
              <a:t>.</a:t>
            </a:r>
            <a:endParaRPr lang="en-US" altLang="ko-KR" sz="2500" spc="-100" dirty="0" smtClean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422" y="586826"/>
            <a:ext cx="750030" cy="556474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4945206" y="5367037"/>
            <a:ext cx="4263142" cy="1065194"/>
            <a:chOff x="6365476" y="2279387"/>
            <a:chExt cx="4104325" cy="1065194"/>
          </a:xfrm>
        </p:grpSpPr>
        <p:grpSp>
          <p:nvGrpSpPr>
            <p:cNvPr id="39" name="그룹 38"/>
            <p:cNvGrpSpPr/>
            <p:nvPr/>
          </p:nvGrpSpPr>
          <p:grpSpPr>
            <a:xfrm>
              <a:off x="6365476" y="2279387"/>
              <a:ext cx="4104325" cy="1065194"/>
              <a:chOff x="9101269" y="2823846"/>
              <a:chExt cx="3801748" cy="1065194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9101270" y="2868398"/>
                <a:ext cx="3801747" cy="1020642"/>
                <a:chOff x="4964910" y="6091378"/>
                <a:chExt cx="3801747" cy="1020642"/>
              </a:xfrm>
            </p:grpSpPr>
            <p:pic>
              <p:nvPicPr>
                <p:cNvPr id="46" name="그림 45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47" name="TextBox 46"/>
                <p:cNvSpPr txBox="1"/>
                <p:nvPr/>
              </p:nvSpPr>
              <p:spPr>
                <a:xfrm>
                  <a:off x="4964910" y="6191113"/>
                  <a:ext cx="3801747" cy="92090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공감 뉴스를 영상으로 만들어 </a:t>
                  </a:r>
                  <a:r>
                    <a:rPr lang="ko-KR" altLang="en-US" sz="1600" dirty="0" err="1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누리집에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 올려 봐도 좋습니다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101269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799157" y="4663074"/>
            <a:ext cx="1775488" cy="320042"/>
            <a:chOff x="4915693" y="4615244"/>
            <a:chExt cx="1775488" cy="320042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76" name="타원 75"/>
          <p:cNvSpPr/>
          <p:nvPr/>
        </p:nvSpPr>
        <p:spPr>
          <a:xfrm>
            <a:off x="168166" y="108067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649781" y="30620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8183963" y="76597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3610190" y="467447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8714624" y="28952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65591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60" y="812681"/>
            <a:ext cx="8766808" cy="3627434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0" y="216508"/>
            <a:ext cx="9353974" cy="4773502"/>
            <a:chOff x="0" y="216508"/>
            <a:chExt cx="9353974" cy="4773502"/>
          </a:xfrm>
        </p:grpSpPr>
        <p:sp>
          <p:nvSpPr>
            <p:cNvPr id="10" name="직사각형 9"/>
            <p:cNvSpPr/>
            <p:nvPr/>
          </p:nvSpPr>
          <p:spPr>
            <a:xfrm>
              <a:off x="0" y="227199"/>
              <a:ext cx="9353974" cy="4762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27196"/>
              <a:ext cx="476281" cy="476090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2820960" y="216508"/>
              <a:ext cx="3590134" cy="495487"/>
              <a:chOff x="2145174" y="796814"/>
              <a:chExt cx="1963746" cy="324196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145174" y="796814"/>
                <a:ext cx="1963746" cy="324196"/>
                <a:chOff x="2114549" y="792163"/>
                <a:chExt cx="1963746" cy="324196"/>
              </a:xfrm>
            </p:grpSpPr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14549" y="792163"/>
                  <a:ext cx="247650" cy="324196"/>
                </a:xfrm>
                <a:prstGeom prst="rect">
                  <a:avLst/>
                </a:prstGeom>
              </p:spPr>
            </p:pic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0645" y="792163"/>
                  <a:ext cx="247650" cy="324196"/>
                </a:xfrm>
                <a:prstGeom prst="rect">
                  <a:avLst/>
                </a:prstGeom>
              </p:spPr>
            </p:pic>
          </p:grpSp>
          <p:sp>
            <p:nvSpPr>
              <p:cNvPr id="14" name="직사각형 13"/>
              <p:cNvSpPr/>
              <p:nvPr/>
            </p:nvSpPr>
            <p:spPr>
              <a:xfrm>
                <a:off x="2390328" y="796880"/>
                <a:ext cx="1475229" cy="32413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2200" spc="-15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공감 뉴스</a:t>
                </a:r>
                <a:endParaRPr lang="ko-KR" altLang="en-US" sz="2200" spc="-15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다른 사람들이 다른 생명의 아픔에 공감할 수 있게 하는 활동하기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duk_03_08_0002_201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[201_2-2 </a:t>
            </a:r>
            <a:r>
              <a:rPr lang="ko-KR" altLang="en-US" dirty="0"/>
              <a:t>손가락 버튼 </a:t>
            </a:r>
            <a:r>
              <a:rPr lang="ko-KR" altLang="en-US" dirty="0" err="1"/>
              <a:t>풀팝업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 err="1"/>
              <a:t>풀팝업</a:t>
            </a:r>
            <a:r>
              <a:rPr lang="ko-KR" altLang="en-US" dirty="0"/>
              <a:t> 캡션</a:t>
            </a:r>
            <a:endParaRPr lang="en-US" altLang="ko-KR" dirty="0"/>
          </a:p>
          <a:p>
            <a:r>
              <a:rPr lang="ko-KR" altLang="en-US" dirty="0" smtClean="0"/>
              <a:t>삽화 삽입</a:t>
            </a:r>
            <a:endParaRPr lang="en-US" altLang="ko-KR" dirty="0" smtClean="0"/>
          </a:p>
          <a:p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버튼 클릭 시 이전 화면으로 이동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6</a:t>
            </a:r>
            <a:r>
              <a:rPr lang="ko-KR" altLang="en-US" dirty="0" smtClean="0"/>
              <a:t>페이지 참고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duk_03_08_0002_201_03.psd</a:t>
            </a:r>
            <a:endParaRPr lang="ko-KR" altLang="en-US" dirty="0"/>
          </a:p>
          <a:p>
            <a:r>
              <a:rPr lang="ko-KR" altLang="en-US" dirty="0"/>
              <a:t>공감 </a:t>
            </a:r>
            <a:r>
              <a:rPr lang="ko-KR" altLang="en-US" dirty="0" smtClean="0"/>
              <a:t>뉴스</a:t>
            </a:r>
            <a:r>
              <a:rPr lang="en-US" altLang="ko-KR" dirty="0" smtClean="0"/>
              <a:t>_</a:t>
            </a:r>
            <a:r>
              <a:rPr lang="ko-KR" altLang="en-US" dirty="0" smtClean="0"/>
              <a:t>텍스트</a:t>
            </a:r>
            <a:r>
              <a:rPr lang="en-US" altLang="ko-KR" dirty="0"/>
              <a:t>O</a:t>
            </a:r>
            <a:r>
              <a:rPr lang="en-US" altLang="ko-KR" dirty="0" smtClean="0"/>
              <a:t>.png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799157" y="4663074"/>
            <a:ext cx="1775488" cy="320042"/>
            <a:chOff x="4915693" y="4615244"/>
            <a:chExt cx="1775488" cy="320042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98" name="타원 97"/>
          <p:cNvSpPr/>
          <p:nvPr/>
        </p:nvSpPr>
        <p:spPr>
          <a:xfrm>
            <a:off x="2649781" y="30620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3610190" y="467447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</a:p>
        </p:txBody>
      </p:sp>
      <p:sp>
        <p:nvSpPr>
          <p:cNvPr id="101" name="타원 100"/>
          <p:cNvSpPr/>
          <p:nvPr/>
        </p:nvSpPr>
        <p:spPr>
          <a:xfrm>
            <a:off x="8714624" y="28952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60" y="813803"/>
            <a:ext cx="8766808" cy="36274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318" y="1387281"/>
            <a:ext cx="4301538" cy="2873568"/>
          </a:xfrm>
          <a:prstGeom prst="rect">
            <a:avLst/>
          </a:prstGeom>
        </p:spPr>
      </p:pic>
      <p:sp>
        <p:nvSpPr>
          <p:cNvPr id="97" name="타원 96"/>
          <p:cNvSpPr/>
          <p:nvPr/>
        </p:nvSpPr>
        <p:spPr>
          <a:xfrm>
            <a:off x="162994" y="69607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814780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216508"/>
            <a:ext cx="9353974" cy="4773502"/>
            <a:chOff x="0" y="216508"/>
            <a:chExt cx="9353974" cy="4773502"/>
          </a:xfrm>
        </p:grpSpPr>
        <p:sp>
          <p:nvSpPr>
            <p:cNvPr id="10" name="직사각형 9"/>
            <p:cNvSpPr/>
            <p:nvPr/>
          </p:nvSpPr>
          <p:spPr>
            <a:xfrm>
              <a:off x="0" y="227199"/>
              <a:ext cx="9353974" cy="4762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27196"/>
              <a:ext cx="476281" cy="476090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2820960" y="216508"/>
              <a:ext cx="3590134" cy="495487"/>
              <a:chOff x="2145174" y="796814"/>
              <a:chExt cx="1963746" cy="324196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145174" y="796814"/>
                <a:ext cx="1963746" cy="324196"/>
                <a:chOff x="2114549" y="792163"/>
                <a:chExt cx="1963746" cy="324196"/>
              </a:xfrm>
            </p:grpSpPr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14549" y="792163"/>
                  <a:ext cx="247650" cy="324196"/>
                </a:xfrm>
                <a:prstGeom prst="rect">
                  <a:avLst/>
                </a:prstGeom>
              </p:spPr>
            </p:pic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0645" y="792163"/>
                  <a:ext cx="247650" cy="324196"/>
                </a:xfrm>
                <a:prstGeom prst="rect">
                  <a:avLst/>
                </a:prstGeom>
              </p:spPr>
            </p:pic>
          </p:grpSp>
          <p:sp>
            <p:nvSpPr>
              <p:cNvPr id="14" name="직사각형 13"/>
              <p:cNvSpPr/>
              <p:nvPr/>
            </p:nvSpPr>
            <p:spPr>
              <a:xfrm>
                <a:off x="2390328" y="796880"/>
                <a:ext cx="1475229" cy="32413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2200" spc="-15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공감 뉴스</a:t>
                </a:r>
                <a:endParaRPr lang="ko-KR" altLang="en-US" sz="2200" spc="-15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60" y="818777"/>
            <a:ext cx="8766808" cy="3621338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다른 사람들이 다른 생명의 아픔에 공감할 수 있게 하는 활동하기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duk_03_08_0002_201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[201_2-2 </a:t>
            </a:r>
            <a:r>
              <a:rPr lang="ko-KR" altLang="en-US" dirty="0"/>
              <a:t>손가락 버튼 </a:t>
            </a:r>
            <a:r>
              <a:rPr lang="ko-KR" altLang="en-US" dirty="0" err="1"/>
              <a:t>풀팝업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3]</a:t>
            </a:r>
            <a:endParaRPr lang="en-US" altLang="ko-KR" dirty="0"/>
          </a:p>
          <a:p>
            <a:r>
              <a:rPr lang="ko-KR" altLang="en-US" dirty="0" err="1"/>
              <a:t>풀팝업</a:t>
            </a:r>
            <a:r>
              <a:rPr lang="ko-KR" altLang="en-US" dirty="0"/>
              <a:t> 캡션</a:t>
            </a:r>
            <a:endParaRPr lang="en-US" altLang="ko-KR" dirty="0"/>
          </a:p>
          <a:p>
            <a:r>
              <a:rPr lang="ko-KR" altLang="en-US" dirty="0"/>
              <a:t>삽화 삽입</a:t>
            </a:r>
            <a:endParaRPr lang="en-US" altLang="ko-KR" dirty="0"/>
          </a:p>
          <a:p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버튼 클릭 시 이전 화면으로 이동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/>
              <a:t>6</a:t>
            </a:r>
            <a:r>
              <a:rPr lang="ko-KR" altLang="en-US" dirty="0"/>
              <a:t>페이지 참고</a:t>
            </a:r>
            <a:r>
              <a:rPr lang="en-US" altLang="ko-KR" dirty="0"/>
              <a:t>)</a:t>
            </a:r>
          </a:p>
          <a:p>
            <a:r>
              <a:rPr lang="ko-KR" altLang="en-US" dirty="0" smtClean="0"/>
              <a:t>직접 쓰기 텍스트 입력 가능 </a:t>
            </a:r>
            <a:r>
              <a:rPr lang="ko-KR" altLang="en-US" dirty="0" smtClean="0"/>
              <a:t>구역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삽화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위에 적용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smtClean="0"/>
              <a:t>예 </a:t>
            </a:r>
            <a:r>
              <a:rPr lang="ko-KR" altLang="en-US" dirty="0"/>
              <a:t>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 예문 노출됨</a:t>
            </a:r>
            <a:r>
              <a:rPr lang="en-US" altLang="ko-KR" dirty="0"/>
              <a:t>+</a:t>
            </a:r>
            <a:r>
              <a:rPr lang="ko-KR" altLang="en-US" dirty="0"/>
              <a:t>직접 쓰기로 </a:t>
            </a:r>
            <a:r>
              <a:rPr lang="ko-KR" altLang="en-US" dirty="0" err="1" smtClean="0"/>
              <a:t>토글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예문 노출 화면 슬라이드 </a:t>
            </a:r>
            <a:r>
              <a:rPr lang="en-US" altLang="ko-KR" dirty="0" smtClean="0"/>
              <a:t>13</a:t>
            </a:r>
            <a:r>
              <a:rPr lang="ko-KR" altLang="en-US" dirty="0" smtClean="0"/>
              <a:t>페이지 참고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버튼 클릭 시</a:t>
            </a:r>
            <a:r>
              <a:rPr lang="en-US" altLang="ko-KR" dirty="0"/>
              <a:t>, </a:t>
            </a:r>
            <a:r>
              <a:rPr lang="ko-KR" altLang="en-US" dirty="0"/>
              <a:t>예문 사라짐</a:t>
            </a:r>
            <a:r>
              <a:rPr lang="en-US" altLang="ko-KR" dirty="0"/>
              <a:t>+</a:t>
            </a:r>
            <a:r>
              <a:rPr lang="ko-KR" altLang="en-US" dirty="0"/>
              <a:t>직접 쓰기 가능</a:t>
            </a:r>
            <a:r>
              <a:rPr lang="en-US" altLang="ko-KR" dirty="0"/>
              <a:t>+</a:t>
            </a:r>
            <a:r>
              <a:rPr lang="ko-KR" altLang="en-US" dirty="0"/>
              <a:t>예 보기로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공감 뉴스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799157" y="4663074"/>
            <a:ext cx="1775488" cy="320042"/>
            <a:chOff x="4915693" y="4615244"/>
            <a:chExt cx="1775488" cy="320042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633" y="4602508"/>
            <a:ext cx="997200" cy="31358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633" y="5044321"/>
            <a:ext cx="997200" cy="31358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880112" y="1790978"/>
            <a:ext cx="8691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pc="-1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직접 쓰기</a:t>
            </a:r>
            <a:endParaRPr lang="ko-KR" altLang="en-US" sz="1500" spc="-1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80112" y="2798291"/>
            <a:ext cx="8691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pc="-1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직접 쓰기</a:t>
            </a:r>
            <a:endParaRPr lang="ko-KR" altLang="en-US" sz="1500" spc="-1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92660" y="74115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649781" y="30620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10190" y="467447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</a:p>
        </p:txBody>
      </p:sp>
      <p:sp>
        <p:nvSpPr>
          <p:cNvPr id="47" name="타원 46"/>
          <p:cNvSpPr/>
          <p:nvPr/>
        </p:nvSpPr>
        <p:spPr>
          <a:xfrm>
            <a:off x="8714624" y="28952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880492" y="462465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</a:p>
        </p:txBody>
      </p:sp>
      <p:sp>
        <p:nvSpPr>
          <p:cNvPr id="49" name="타원 48"/>
          <p:cNvSpPr/>
          <p:nvPr/>
        </p:nvSpPr>
        <p:spPr>
          <a:xfrm>
            <a:off x="4651384" y="183178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</a:p>
        </p:txBody>
      </p:sp>
      <p:sp>
        <p:nvSpPr>
          <p:cNvPr id="50" name="타원 49"/>
          <p:cNvSpPr/>
          <p:nvPr/>
        </p:nvSpPr>
        <p:spPr>
          <a:xfrm>
            <a:off x="4651384" y="280218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16368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216508"/>
            <a:ext cx="9353974" cy="4773502"/>
            <a:chOff x="0" y="216508"/>
            <a:chExt cx="9353974" cy="4773502"/>
          </a:xfrm>
        </p:grpSpPr>
        <p:sp>
          <p:nvSpPr>
            <p:cNvPr id="10" name="직사각형 9"/>
            <p:cNvSpPr/>
            <p:nvPr/>
          </p:nvSpPr>
          <p:spPr>
            <a:xfrm>
              <a:off x="0" y="227199"/>
              <a:ext cx="9353974" cy="4762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27196"/>
              <a:ext cx="476281" cy="476090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2820960" y="216508"/>
              <a:ext cx="3590134" cy="495487"/>
              <a:chOff x="2145174" y="796814"/>
              <a:chExt cx="1963746" cy="324196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145174" y="796814"/>
                <a:ext cx="1963746" cy="324196"/>
                <a:chOff x="2114549" y="792163"/>
                <a:chExt cx="1963746" cy="324196"/>
              </a:xfrm>
            </p:grpSpPr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14549" y="792163"/>
                  <a:ext cx="247650" cy="324196"/>
                </a:xfrm>
                <a:prstGeom prst="rect">
                  <a:avLst/>
                </a:prstGeom>
              </p:spPr>
            </p:pic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0645" y="792163"/>
                  <a:ext cx="247650" cy="324196"/>
                </a:xfrm>
                <a:prstGeom prst="rect">
                  <a:avLst/>
                </a:prstGeom>
              </p:spPr>
            </p:pic>
          </p:grpSp>
          <p:sp>
            <p:nvSpPr>
              <p:cNvPr id="14" name="직사각형 13"/>
              <p:cNvSpPr/>
              <p:nvPr/>
            </p:nvSpPr>
            <p:spPr>
              <a:xfrm>
                <a:off x="2390328" y="796880"/>
                <a:ext cx="1475229" cy="32413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2200" spc="-15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공감 뉴스</a:t>
                </a:r>
                <a:endParaRPr lang="ko-KR" altLang="en-US" sz="2200" spc="-15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60" y="818777"/>
            <a:ext cx="8766808" cy="3621338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다른 사람들이 다른 생명의 아픔에 공감할 수 있게 하는 활동하기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duk_03_08_0002_201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[201_2-2 </a:t>
            </a:r>
            <a:r>
              <a:rPr lang="ko-KR" altLang="en-US" dirty="0"/>
              <a:t>손가락 버튼 </a:t>
            </a:r>
            <a:r>
              <a:rPr lang="ko-KR" altLang="en-US" dirty="0" err="1"/>
              <a:t>풀팝업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3_</a:t>
            </a:r>
            <a:r>
              <a:rPr lang="ko-KR" altLang="en-US" dirty="0" smtClean="0"/>
              <a:t>예문 노출 화면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duk_03_08_0002_201_04.psd</a:t>
            </a:r>
          </a:p>
          <a:p>
            <a:r>
              <a:rPr lang="ko-KR" altLang="en-US" dirty="0"/>
              <a:t>공감 뉴스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799157" y="4663074"/>
            <a:ext cx="1775488" cy="320042"/>
            <a:chOff x="4915693" y="4615244"/>
            <a:chExt cx="1775488" cy="320042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207" y="1337752"/>
            <a:ext cx="4433774" cy="302091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880112" y="1790978"/>
            <a:ext cx="8691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pc="-1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직접 쓰기</a:t>
            </a:r>
            <a:endParaRPr lang="ko-KR" altLang="en-US" sz="1500" spc="-1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888582" y="1788538"/>
            <a:ext cx="41585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pc="-100" dirty="0" smtClean="0">
                <a:solidFill>
                  <a:srgbClr val="006EE6"/>
                </a:solidFill>
                <a:latin typeface="+mn-ea"/>
              </a:rPr>
              <a:t>산호 백화 현상으로 아름다운 색깔을 잃은 산호초의 모습</a:t>
            </a:r>
            <a:endParaRPr lang="ko-KR" altLang="en-US" sz="1500" spc="-100" dirty="0">
              <a:solidFill>
                <a:srgbClr val="006EE6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80112" y="2798291"/>
            <a:ext cx="8691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pc="-1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직접 쓰기</a:t>
            </a:r>
            <a:endParaRPr lang="ko-KR" altLang="en-US" sz="1500" spc="-1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888582" y="2732324"/>
            <a:ext cx="39485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spc="-120" dirty="0" smtClean="0">
                <a:solidFill>
                  <a:srgbClr val="006EE6"/>
                </a:solidFill>
                <a:latin typeface="+mn-ea"/>
              </a:rPr>
              <a:t>백화 현상은 다양한 빛깔의 산호가 색을 잃고</a:t>
            </a:r>
            <a:r>
              <a:rPr lang="en-US" altLang="ko-KR" sz="1500" spc="-120" dirty="0">
                <a:solidFill>
                  <a:srgbClr val="006EE6"/>
                </a:solidFill>
                <a:latin typeface="+mn-ea"/>
              </a:rPr>
              <a:t> </a:t>
            </a:r>
            <a:r>
              <a:rPr lang="ko-KR" altLang="en-US" sz="1500" spc="-120" dirty="0" smtClean="0">
                <a:solidFill>
                  <a:srgbClr val="006EE6"/>
                </a:solidFill>
                <a:latin typeface="+mn-ea"/>
              </a:rPr>
              <a:t>하얗게 </a:t>
            </a:r>
            <a:endParaRPr lang="en-US" altLang="ko-KR" sz="1500" spc="-120" dirty="0" smtClean="0">
              <a:solidFill>
                <a:srgbClr val="006EE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spc="-120" dirty="0" smtClean="0">
                <a:solidFill>
                  <a:srgbClr val="006EE6"/>
                </a:solidFill>
                <a:latin typeface="+mn-ea"/>
              </a:rPr>
              <a:t>변하는 현상입니다</a:t>
            </a:r>
            <a:r>
              <a:rPr lang="en-US" altLang="ko-KR" sz="1500" spc="-120" dirty="0" smtClean="0">
                <a:solidFill>
                  <a:srgbClr val="006EE6"/>
                </a:solidFill>
                <a:latin typeface="+mn-ea"/>
              </a:rPr>
              <a:t>. </a:t>
            </a:r>
            <a:r>
              <a:rPr lang="ko-KR" altLang="en-US" sz="1500" spc="-120" dirty="0" err="1" smtClean="0">
                <a:solidFill>
                  <a:srgbClr val="006EE6"/>
                </a:solidFill>
                <a:latin typeface="+mn-ea"/>
              </a:rPr>
              <a:t>산호에게</a:t>
            </a:r>
            <a:r>
              <a:rPr lang="ko-KR" altLang="en-US" sz="1500" spc="-120" dirty="0" smtClean="0">
                <a:solidFill>
                  <a:srgbClr val="006EE6"/>
                </a:solidFill>
                <a:latin typeface="+mn-ea"/>
              </a:rPr>
              <a:t> 마음이 있다면 아름다운 </a:t>
            </a:r>
            <a:endParaRPr lang="en-US" altLang="ko-KR" sz="1500" spc="-120" dirty="0" smtClean="0">
              <a:solidFill>
                <a:srgbClr val="006EE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spc="-120" dirty="0" smtClean="0">
                <a:solidFill>
                  <a:srgbClr val="006EE6"/>
                </a:solidFill>
                <a:latin typeface="+mn-ea"/>
              </a:rPr>
              <a:t>색깔을 잃어 매우 슬플 것입니다</a:t>
            </a:r>
            <a:r>
              <a:rPr lang="en-US" altLang="ko-KR" sz="1500" spc="-120" dirty="0" smtClean="0">
                <a:solidFill>
                  <a:srgbClr val="006EE6"/>
                </a:solidFill>
                <a:latin typeface="+mn-ea"/>
              </a:rPr>
              <a:t>. </a:t>
            </a:r>
            <a:r>
              <a:rPr lang="ko-KR" altLang="en-US" sz="1500" spc="-120" dirty="0" smtClean="0">
                <a:solidFill>
                  <a:srgbClr val="006EE6"/>
                </a:solidFill>
                <a:latin typeface="+mn-ea"/>
              </a:rPr>
              <a:t>또한 산호에 살던 </a:t>
            </a:r>
            <a:endParaRPr lang="en-US" altLang="ko-KR" sz="1500" spc="-120" dirty="0" smtClean="0">
              <a:solidFill>
                <a:srgbClr val="006EE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spc="-120" dirty="0" smtClean="0">
                <a:solidFill>
                  <a:srgbClr val="006EE6"/>
                </a:solidFill>
                <a:latin typeface="+mn-ea"/>
              </a:rPr>
              <a:t>물고기들도 살 곳을 잃어 매우 힘들지 않을까요</a:t>
            </a:r>
            <a:r>
              <a:rPr lang="en-US" altLang="ko-KR" sz="1500" spc="-120" dirty="0" smtClean="0">
                <a:solidFill>
                  <a:srgbClr val="006EE6"/>
                </a:solidFill>
                <a:latin typeface="+mn-ea"/>
              </a:rPr>
              <a:t>?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633" y="4599050"/>
            <a:ext cx="997200" cy="31358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633" y="5044320"/>
            <a:ext cx="997200" cy="31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다른 사람들이 다른 생명의 아픔에 공감할 수 있게 하는 활동하기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duk_03_08_0002_201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추가 질문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탭인탭</a:t>
            </a:r>
            <a:r>
              <a:rPr lang="ko-KR" altLang="en-US" dirty="0" smtClean="0"/>
              <a:t>  </a:t>
            </a:r>
            <a:r>
              <a:rPr lang="en-US" altLang="ko-KR" dirty="0" smtClean="0"/>
              <a:t>1] </a:t>
            </a:r>
          </a:p>
          <a:p>
            <a:r>
              <a:rPr lang="ko-KR" altLang="en-US" dirty="0" smtClean="0"/>
              <a:t>질문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답 </a:t>
            </a:r>
            <a:r>
              <a:rPr lang="ko-KR" altLang="en-US" dirty="0" err="1" smtClean="0"/>
              <a:t>탭인탭</a:t>
            </a:r>
            <a:endParaRPr lang="en-US" altLang="ko-KR" dirty="0" smtClean="0"/>
          </a:p>
          <a:p>
            <a:r>
              <a:rPr lang="ko-KR" altLang="en-US" dirty="0" smtClean="0"/>
              <a:t>예 보기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예문 노출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재클릭시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원복됨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X </a:t>
            </a:r>
            <a:r>
              <a:rPr lang="ko-KR" altLang="en-US" dirty="0" smtClean="0"/>
              <a:t>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슬라이드 페이지로 이동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9" name="텍스트 개체 틀 2"/>
          <p:cNvSpPr txBox="1">
            <a:spLocks/>
          </p:cNvSpPr>
          <p:nvPr/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다음 이야기를 읽고</a:t>
            </a:r>
            <a:r>
              <a:rPr lang="en-US" altLang="ko-KR" smtClean="0"/>
              <a:t>, </a:t>
            </a:r>
            <a:r>
              <a:rPr lang="ko-KR" altLang="en-US" smtClean="0"/>
              <a:t>토끼와 거북이가 공정한 경기를 하려면 어떻게 해야 할지 생각해 봅시다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0" name="텍스트 개체 틀 13"/>
          <p:cNvSpPr txBox="1">
            <a:spLocks/>
          </p:cNvSpPr>
          <p:nvPr/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-</a:t>
            </a:r>
            <a:endParaRPr 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44" name="그룹 43"/>
          <p:cNvGrpSpPr/>
          <p:nvPr/>
        </p:nvGrpSpPr>
        <p:grpSpPr>
          <a:xfrm>
            <a:off x="332418" y="883243"/>
            <a:ext cx="8689135" cy="3611882"/>
            <a:chOff x="332418" y="783660"/>
            <a:chExt cx="8689135" cy="3611882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48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813776" y="1307311"/>
              <a:ext cx="7931097" cy="875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00" dirty="0" smtClean="0"/>
                <a:t>인간 때문에 아파하고 있는 동식물에는</a:t>
              </a:r>
              <a:endParaRPr lang="en-US" altLang="ko-KR" sz="2500" spc="-100" dirty="0" smtClean="0"/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또 무엇이 있을까요</a:t>
              </a:r>
              <a:r>
                <a:rPr lang="en-US" altLang="ko-KR" sz="2500" spc="-1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13776" y="3073947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err="1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바닷</a:t>
              </a:r>
              <a:r>
                <a: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속 생물들이 인간이 버린 쓰레기를 먹고 아파합니다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7823870" y="783660"/>
              <a:ext cx="304658" cy="261610"/>
              <a:chOff x="4035669" y="3578468"/>
              <a:chExt cx="304658" cy="261610"/>
            </a:xfrm>
          </p:grpSpPr>
          <p:sp>
            <p:nvSpPr>
              <p:cNvPr id="56" name="양쪽 모서리가 둥근 사각형 55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057927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8188741" y="789993"/>
              <a:ext cx="304658" cy="261610"/>
              <a:chOff x="4035669" y="3578468"/>
              <a:chExt cx="304658" cy="261610"/>
            </a:xfrm>
          </p:grpSpPr>
          <p:sp>
            <p:nvSpPr>
              <p:cNvPr id="54" name="양쪽 모서리가 둥근 사각형 53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pic>
        <p:nvPicPr>
          <p:cNvPr id="58" name="그림 5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49522" y="3274779"/>
            <a:ext cx="840067" cy="305950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332418" y="96328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3990322" y="326488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8648178" y="29502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28650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다른 사람들이 다른 생명의 아픔에 공감할 수 있게 하는 활동하기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duk_03_08_0002_201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추가 질문 </a:t>
            </a:r>
            <a:r>
              <a:rPr lang="ko-KR" altLang="en-US" dirty="0" err="1"/>
              <a:t>풀팝업</a:t>
            </a:r>
            <a:r>
              <a:rPr lang="ko-KR" altLang="en-US" dirty="0"/>
              <a:t> </a:t>
            </a:r>
            <a:r>
              <a:rPr lang="ko-KR" altLang="en-US" dirty="0" err="1"/>
              <a:t>탭인탭</a:t>
            </a:r>
            <a:r>
              <a:rPr lang="ko-KR" altLang="en-US" dirty="0"/>
              <a:t>  </a:t>
            </a:r>
            <a:r>
              <a:rPr lang="en-US" altLang="ko-KR" dirty="0" smtClean="0"/>
              <a:t>2] </a:t>
            </a:r>
            <a:endParaRPr lang="en-US" altLang="ko-KR" dirty="0"/>
          </a:p>
          <a:p>
            <a:r>
              <a:rPr lang="ko-KR" altLang="en-US" dirty="0"/>
              <a:t>질문</a:t>
            </a:r>
            <a:r>
              <a:rPr lang="en-US" altLang="ko-KR" dirty="0"/>
              <a:t>&amp;</a:t>
            </a:r>
            <a:r>
              <a:rPr lang="ko-KR" altLang="en-US" dirty="0"/>
              <a:t>답 </a:t>
            </a:r>
            <a:r>
              <a:rPr lang="ko-KR" altLang="en-US" dirty="0" err="1"/>
              <a:t>탭인탭</a:t>
            </a:r>
            <a:endParaRPr lang="en-US" altLang="ko-KR" dirty="0"/>
          </a:p>
          <a:p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예문 노출</a:t>
            </a:r>
            <a:r>
              <a:rPr lang="en-US" altLang="ko-KR" dirty="0"/>
              <a:t>(</a:t>
            </a:r>
            <a:r>
              <a:rPr lang="ko-KR" altLang="en-US" dirty="0" err="1"/>
              <a:t>재클릭시</a:t>
            </a:r>
            <a:r>
              <a:rPr lang="ko-KR" altLang="en-US" dirty="0"/>
              <a:t> </a:t>
            </a:r>
            <a:r>
              <a:rPr lang="ko-KR" altLang="en-US" dirty="0" err="1"/>
              <a:t>원복됨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X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슬라이드 페이지로 이동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다음 이야기를 읽고</a:t>
            </a:r>
            <a:r>
              <a:rPr lang="en-US" altLang="ko-KR" smtClean="0"/>
              <a:t>, </a:t>
            </a:r>
            <a:r>
              <a:rPr lang="ko-KR" altLang="en-US" smtClean="0"/>
              <a:t>토끼와 거북이가 공정한 경기를 하려면 어떻게 해야 할지 생각해 봅시다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10" name="텍스트 개체 틀 13"/>
          <p:cNvSpPr txBox="1">
            <a:spLocks/>
          </p:cNvSpPr>
          <p:nvPr/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-</a:t>
            </a:r>
            <a:endParaRPr 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332418" y="883243"/>
            <a:ext cx="8689135" cy="3611882"/>
            <a:chOff x="332418" y="783660"/>
            <a:chExt cx="8689135" cy="3611882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25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813776" y="1295066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00" dirty="0" smtClean="0"/>
                <a:t>인간이 동식물에게 아픔을 느끼게 하는 것처럼</a:t>
              </a:r>
              <a:endParaRPr lang="en-US" altLang="ko-KR" sz="2500" spc="-100" dirty="0" smtClean="0"/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누군가가 우리에게 아픔을 준다면 어떤 마음이 들까요</a:t>
              </a:r>
              <a:r>
                <a:rPr lang="en-US" altLang="ko-KR" sz="2500" spc="-1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13776" y="2871970"/>
              <a:ext cx="7931097" cy="875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342900" indent="-342900">
                <a:lnSpc>
                  <a:spcPct val="10500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몹시 속상한 마음이 들 것 같습니다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  <a:p>
              <a:pPr marL="342900" indent="-342900">
                <a:lnSpc>
                  <a:spcPct val="10500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화가 날 것 같습니다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7823870" y="783660"/>
              <a:ext cx="304658" cy="261610"/>
              <a:chOff x="4035669" y="3578468"/>
              <a:chExt cx="304658" cy="261610"/>
            </a:xfrm>
          </p:grpSpPr>
          <p:sp>
            <p:nvSpPr>
              <p:cNvPr id="33" name="양쪽 모서리가 둥근 사각형 32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6E7D4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057927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8188741" y="789993"/>
              <a:ext cx="304658" cy="261610"/>
              <a:chOff x="4035669" y="3578468"/>
              <a:chExt cx="304658" cy="261610"/>
            </a:xfrm>
          </p:grpSpPr>
          <p:sp>
            <p:nvSpPr>
              <p:cNvPr id="31" name="양쪽 모서리가 둥근 사각형 30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35" name="타원 34"/>
          <p:cNvSpPr/>
          <p:nvPr/>
        </p:nvSpPr>
        <p:spPr>
          <a:xfrm>
            <a:off x="332418" y="96328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990322" y="326488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648178" y="29502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49522" y="3274779"/>
            <a:ext cx="840067" cy="30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90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그림 94">
            <a:extLst>
              <a:ext uri="{FF2B5EF4-FFF2-40B4-BE49-F238E27FC236}">
                <a16:creationId xmlns:a16="http://schemas.microsoft.com/office/drawing/2014/main" id="{B6FFD3E7-4277-4389-A759-015BE5C6E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731" y="2829806"/>
            <a:ext cx="1476000" cy="1471542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00" dirty="0" smtClean="0"/>
              <a:t>다른 생명체의 아픔에 사람들이 공감하게 하려면 어떻게 해야 할까요</a:t>
            </a:r>
            <a:r>
              <a:rPr lang="en-US" altLang="ko-KR" spc="-100" dirty="0" smtClean="0"/>
              <a:t>? </a:t>
            </a:r>
            <a:r>
              <a:rPr lang="ko-KR" altLang="en-US" spc="-100" dirty="0" smtClean="0"/>
              <a:t>다양한 방법을 찾아보고 실천해 봅시다</a:t>
            </a:r>
            <a:r>
              <a:rPr lang="en-US" altLang="ko-KR" spc="-100" dirty="0" smtClean="0"/>
              <a:t>.</a:t>
            </a:r>
            <a:endParaRPr lang="ko-KR" altLang="en-US" spc="-1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9353974" y="4950069"/>
            <a:ext cx="2826000" cy="19079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사람들이 다른 생명의 아픔에 공감하도록 하는 또 다른 실천 방법 찾기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duk_03_08_0002_301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[301]</a:t>
            </a:r>
          </a:p>
          <a:p>
            <a:r>
              <a:rPr lang="ko-KR" altLang="en-US" dirty="0"/>
              <a:t>고정 캐릭터</a:t>
            </a:r>
            <a:r>
              <a:rPr lang="en-US" altLang="ko-KR" dirty="0"/>
              <a:t>+</a:t>
            </a:r>
            <a:r>
              <a:rPr lang="ko-KR" altLang="en-US" dirty="0"/>
              <a:t>고정 </a:t>
            </a:r>
            <a:r>
              <a:rPr lang="ko-KR" altLang="en-US" dirty="0" err="1"/>
              <a:t>말풍선</a:t>
            </a:r>
            <a:r>
              <a:rPr lang="en-US" altLang="ko-KR" dirty="0"/>
              <a:t>(</a:t>
            </a:r>
            <a:r>
              <a:rPr lang="ko-KR" altLang="en-US" dirty="0"/>
              <a:t>음성 </a:t>
            </a:r>
            <a:r>
              <a:rPr lang="en-US" altLang="ko-KR" dirty="0"/>
              <a:t>X)</a:t>
            </a:r>
          </a:p>
          <a:p>
            <a:pPr marL="171450" indent="-171450">
              <a:buFontTx/>
              <a:buChar char="-"/>
            </a:pPr>
            <a:r>
              <a:rPr lang="ko-KR" altLang="en-US" dirty="0" err="1"/>
              <a:t>말풍선</a:t>
            </a:r>
            <a:r>
              <a:rPr lang="ko-KR" altLang="en-US" dirty="0"/>
              <a:t> 버튼 클릭 시 백그라운드 </a:t>
            </a:r>
            <a:r>
              <a:rPr lang="ko-KR" altLang="en-US" dirty="0" err="1"/>
              <a:t>말풍선</a:t>
            </a:r>
            <a:r>
              <a:rPr lang="ko-KR" altLang="en-US" dirty="0"/>
              <a:t> 노출됨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</a:t>
            </a:r>
            <a:r>
              <a:rPr lang="ko-KR" altLang="en-US" dirty="0" err="1"/>
              <a:t>말풍선</a:t>
            </a:r>
            <a:r>
              <a:rPr lang="ko-KR" altLang="en-US" dirty="0"/>
              <a:t> 사라짐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직접 쓰기 메모지 화면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검정색 고정 텍스트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 예문 노출됨</a:t>
            </a:r>
            <a:r>
              <a:rPr lang="en-US" altLang="ko-KR" dirty="0"/>
              <a:t>+</a:t>
            </a:r>
            <a:r>
              <a:rPr lang="ko-KR" altLang="en-US" dirty="0"/>
              <a:t>직접 쓰기로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버튼 클릭 시</a:t>
            </a:r>
            <a:r>
              <a:rPr lang="en-US" altLang="ko-KR" dirty="0"/>
              <a:t>, </a:t>
            </a:r>
            <a:r>
              <a:rPr lang="ko-KR" altLang="en-US" dirty="0"/>
              <a:t>예문 사라짐</a:t>
            </a:r>
            <a:r>
              <a:rPr lang="en-US" altLang="ko-KR" dirty="0"/>
              <a:t>+</a:t>
            </a:r>
            <a:r>
              <a:rPr lang="ko-KR" altLang="en-US" dirty="0"/>
              <a:t>직접 쓰기 가능</a:t>
            </a:r>
            <a:r>
              <a:rPr lang="en-US" altLang="ko-KR" dirty="0"/>
              <a:t>+</a:t>
            </a:r>
            <a:r>
              <a:rPr lang="ko-KR" altLang="en-US" dirty="0"/>
              <a:t>예 보기로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핵심 정리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핵심 정리 </a:t>
            </a:r>
            <a:r>
              <a:rPr lang="ko-KR" altLang="en-US" dirty="0" err="1"/>
              <a:t>풀팝업</a:t>
            </a:r>
            <a:r>
              <a:rPr lang="ko-KR" altLang="en-US" dirty="0"/>
              <a:t> 노출됨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 smtClean="0"/>
              <a:t>17</a:t>
            </a:r>
            <a:r>
              <a:rPr lang="ko-KR" altLang="en-US" dirty="0" smtClean="0"/>
              <a:t>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66960" y="1464349"/>
            <a:ext cx="3034659" cy="1977406"/>
            <a:chOff x="231009" y="1666330"/>
            <a:chExt cx="3034659" cy="1977406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84881" y="3249401"/>
              <a:ext cx="394335" cy="394335"/>
            </a:xfrm>
            <a:prstGeom prst="rect">
              <a:avLst/>
            </a:prstGeom>
          </p:spPr>
        </p:pic>
        <p:grpSp>
          <p:nvGrpSpPr>
            <p:cNvPr id="25" name="그룹 24"/>
            <p:cNvGrpSpPr/>
            <p:nvPr/>
          </p:nvGrpSpPr>
          <p:grpSpPr>
            <a:xfrm>
              <a:off x="231009" y="1666330"/>
              <a:ext cx="3034659" cy="1321474"/>
              <a:chOff x="143458" y="254423"/>
              <a:chExt cx="3034659" cy="1321474"/>
            </a:xfrm>
            <a:solidFill>
              <a:srgbClr val="FFDBDF"/>
            </a:solidFill>
          </p:grpSpPr>
          <p:grpSp>
            <p:nvGrpSpPr>
              <p:cNvPr id="26" name="그룹 25"/>
              <p:cNvGrpSpPr/>
              <p:nvPr/>
            </p:nvGrpSpPr>
            <p:grpSpPr>
              <a:xfrm>
                <a:off x="143458" y="259141"/>
                <a:ext cx="2849560" cy="1316756"/>
                <a:chOff x="3790293" y="1342191"/>
                <a:chExt cx="2849560" cy="1316756"/>
              </a:xfrm>
              <a:grpFill/>
            </p:grpSpPr>
            <p:sp>
              <p:nvSpPr>
                <p:cNvPr id="28" name="모서리가 둥근 직사각형 27"/>
                <p:cNvSpPr/>
                <p:nvPr/>
              </p:nvSpPr>
              <p:spPr>
                <a:xfrm>
                  <a:off x="3790293" y="1342191"/>
                  <a:ext cx="2849560" cy="1155158"/>
                </a:xfrm>
                <a:prstGeom prst="roundRect">
                  <a:avLst>
                    <a:gd name="adj" fmla="val 9509"/>
                  </a:avLst>
                </a:prstGeom>
                <a:solidFill>
                  <a:srgbClr val="F5F7E5"/>
                </a:solidFill>
                <a:ln w="28575">
                  <a:solidFill>
                    <a:srgbClr val="D7DE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생명의 소중함에</a:t>
                  </a:r>
                  <a:endPara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ctr"/>
                  <a:r>
                    <a:rPr lang="ko-KR" altLang="en-US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공감하는 캠페인 활동을</a:t>
                  </a:r>
                  <a:endParaRPr lang="en-US" altLang="ko-KR" sz="2300" spc="-15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ctr"/>
                  <a:r>
                    <a:rPr lang="ko-KR" altLang="en-US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할 수 있습니다</a:t>
                  </a:r>
                  <a:r>
                    <a:rPr lang="en-US" altLang="ko-KR" sz="2300" spc="-150" dirty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  <a:endPara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sp>
              <p:nvSpPr>
                <p:cNvPr id="29" name="이등변 삼각형 28"/>
                <p:cNvSpPr/>
                <p:nvPr/>
              </p:nvSpPr>
              <p:spPr>
                <a:xfrm flipV="1">
                  <a:off x="5161073" y="2514947"/>
                  <a:ext cx="108000" cy="144000"/>
                </a:xfrm>
                <a:prstGeom prst="triangle">
                  <a:avLst/>
                </a:prstGeom>
                <a:solidFill>
                  <a:srgbClr val="D7DEA3"/>
                </a:solidFill>
                <a:ln w="28575">
                  <a:solidFill>
                    <a:srgbClr val="D7DE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pc="-150">
                    <a:latin typeface="+mn-ea"/>
                  </a:endParaRPr>
                </a:p>
              </p:txBody>
            </p:sp>
          </p:grpSp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5438" y="254423"/>
                <a:ext cx="142679" cy="14267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4560042"/>
            <a:ext cx="997200" cy="31358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5025095"/>
            <a:ext cx="997200" cy="313585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47945" y1="23485" x2="77397" y2="65909"/>
                        <a14:foregroundMark x1="41096" y1="70455" x2="76712" y2="23485"/>
                        <a14:foregroundMark x1="45205" y1="37879" x2="72603" y2="37879"/>
                        <a14:foregroundMark x1="35616" y1="26515" x2="72603" y2="32576"/>
                        <a14:foregroundMark x1="74658" y1="37879" x2="80137" y2="67424"/>
                        <a14:foregroundMark x1="82192" y1="21970" x2="82192" y2="46970"/>
                        <a14:foregroundMark x1="40411" y1="53788" x2="56849" y2="56061"/>
                        <a14:foregroundMark x1="56164" y1="63636" x2="71918" y2="62879"/>
                        <a14:foregroundMark x1="48630" y1="76515" x2="72603" y2="68939"/>
                        <a14:foregroundMark x1="31507" y1="12121" x2="60959" y2="9848"/>
                        <a14:foregroundMark x1="73288" y1="9848" x2="95890" y2="7576"/>
                        <a14:foregroundMark x1="18493" y1="20455" x2="34247" y2="9091"/>
                        <a14:foregroundMark x1="14384" y1="21970" x2="3425" y2="43939"/>
                        <a14:foregroundMark x1="5479" y1="48485" x2="13014" y2="67424"/>
                        <a14:foregroundMark x1="8219" y1="62879" x2="18493" y2="77273"/>
                        <a14:foregroundMark x1="19863" y1="79545" x2="39726" y2="84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01288" y="3672717"/>
            <a:ext cx="840823" cy="760196"/>
          </a:xfrm>
          <a:prstGeom prst="rect">
            <a:avLst/>
          </a:prstGeom>
        </p:spPr>
      </p:pic>
      <p:sp>
        <p:nvSpPr>
          <p:cNvPr id="51" name="타원 50"/>
          <p:cNvSpPr/>
          <p:nvPr/>
        </p:nvSpPr>
        <p:spPr>
          <a:xfrm>
            <a:off x="6939167" y="290848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913391" y="459690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468644" y="367271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71735" y="1468435"/>
            <a:ext cx="5910339" cy="3172317"/>
            <a:chOff x="651844" y="1661020"/>
            <a:chExt cx="8455089" cy="3172317"/>
          </a:xfrm>
        </p:grpSpPr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84" name="직선 연결선 83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직선 연결선 84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연결선 85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직선 연결선 86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왼쪽 대괄호 87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왼쪽 대괄호 88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왼쪽 대괄호 89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자유형 90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195C04"/>
            </a:solidFill>
            <a:ln w="19050">
              <a:solidFill>
                <a:srgbClr val="195C0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64801" y="1698539"/>
            <a:ext cx="52774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pc="-100" dirty="0" smtClean="0">
                <a:solidFill>
                  <a:srgbClr val="006EE6"/>
                </a:solidFill>
              </a:rPr>
              <a:t>식물이나 동물이 주인공인 그림책을 읽고 </a:t>
            </a:r>
            <a:endParaRPr lang="en-US" altLang="ko-KR" sz="2500" spc="-100" dirty="0" smtClean="0">
              <a:solidFill>
                <a:srgbClr val="006EE6"/>
              </a:solidFill>
            </a:endParaRPr>
          </a:p>
          <a:p>
            <a:r>
              <a:rPr lang="ko-KR" altLang="en-US" sz="2500" spc="-100" dirty="0" smtClean="0">
                <a:solidFill>
                  <a:srgbClr val="006EE6"/>
                </a:solidFill>
              </a:rPr>
              <a:t>역지사지 배움 일지 쓰기</a:t>
            </a:r>
            <a:endParaRPr lang="ko-KR" altLang="en-US" sz="2500" spc="-100" dirty="0">
              <a:solidFill>
                <a:srgbClr val="006EE6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4546" y="140623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211318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사람들이 다른 생명의 아픔에 공감하도록 하는 또 다른 실천 방법 찾기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duk_03_08_0002_301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[301_</a:t>
            </a:r>
            <a:r>
              <a:rPr lang="ko-KR" altLang="en-US" dirty="0" smtClean="0"/>
              <a:t>핵심 정리 </a:t>
            </a:r>
            <a:r>
              <a:rPr lang="ko-KR" altLang="en-US" dirty="0" err="1" smtClean="0"/>
              <a:t>풀팝업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고정 타이틀 텍스트</a:t>
            </a:r>
            <a:endParaRPr lang="en-US" altLang="ko-KR" dirty="0" smtClean="0"/>
          </a:p>
          <a:p>
            <a:r>
              <a:rPr lang="ko-KR" altLang="en-US" dirty="0" err="1" smtClean="0"/>
              <a:t>블릿</a:t>
            </a:r>
            <a:r>
              <a:rPr lang="en-US" altLang="ko-KR" dirty="0" smtClean="0"/>
              <a:t>+</a:t>
            </a:r>
            <a:r>
              <a:rPr lang="ko-KR" altLang="en-US" dirty="0" smtClean="0"/>
              <a:t>텍스트</a:t>
            </a:r>
            <a:endParaRPr lang="en-US" altLang="ko-KR" dirty="0"/>
          </a:p>
          <a:p>
            <a:r>
              <a:rPr lang="ko-KR" altLang="en-US" dirty="0" smtClean="0"/>
              <a:t>초성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클릭 시 정답 텍스트 노출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파란색 텍스트</a:t>
            </a:r>
            <a:r>
              <a:rPr lang="en-US" altLang="ko-KR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재클릭</a:t>
            </a:r>
            <a:r>
              <a:rPr lang="ko-KR" altLang="en-US" dirty="0" smtClean="0"/>
              <a:t> 시 초성 버튼으로 원복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>
                <a:solidFill>
                  <a:schemeClr val="tx1"/>
                </a:solidFill>
              </a:rPr>
              <a:t>정답 확인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정답 가리기 버튼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정답 확인 버튼 클릭 시 정답 텍스트 노출</a:t>
            </a:r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>
                <a:solidFill>
                  <a:schemeClr val="tx1"/>
                </a:solidFill>
              </a:rPr>
              <a:t>정답 가리기 버튼으로 </a:t>
            </a:r>
            <a:r>
              <a:rPr lang="ko-KR" altLang="en-US" dirty="0" err="1">
                <a:solidFill>
                  <a:schemeClr val="tx1"/>
                </a:solidFill>
              </a:rPr>
              <a:t>토글됨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정답 가리기 버튼 클릭 시 정답 텍스트 사라짐</a:t>
            </a:r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>
                <a:solidFill>
                  <a:schemeClr val="tx1"/>
                </a:solidFill>
              </a:rPr>
              <a:t>정답 확인 버튼으로 </a:t>
            </a:r>
            <a:r>
              <a:rPr lang="ko-KR" altLang="en-US" dirty="0" err="1">
                <a:solidFill>
                  <a:schemeClr val="tx1"/>
                </a:solidFill>
              </a:rPr>
              <a:t>토글됨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5. X</a:t>
            </a:r>
            <a:r>
              <a:rPr lang="ko-KR" altLang="en-US" dirty="0" smtClean="0"/>
              <a:t>버튼 클릭 시 이전 화면으로  이동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16</a:t>
            </a:r>
            <a:r>
              <a:rPr lang="ko-KR" altLang="en-US" dirty="0" smtClean="0"/>
              <a:t>페이지 참고</a:t>
            </a:r>
            <a:r>
              <a:rPr lang="en-US" altLang="ko-KR" dirty="0" smtClean="0"/>
              <a:t>)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0" y="226414"/>
            <a:ext cx="9353974" cy="5083243"/>
            <a:chOff x="0" y="226414"/>
            <a:chExt cx="9353974" cy="5083243"/>
          </a:xfrm>
        </p:grpSpPr>
        <p:sp>
          <p:nvSpPr>
            <p:cNvPr id="30" name="직사각형 29"/>
            <p:cNvSpPr/>
            <p:nvPr/>
          </p:nvSpPr>
          <p:spPr>
            <a:xfrm>
              <a:off x="0" y="227200"/>
              <a:ext cx="9353974" cy="4749246"/>
            </a:xfrm>
            <a:prstGeom prst="rect">
              <a:avLst/>
            </a:prstGeom>
            <a:solidFill>
              <a:srgbClr val="F6E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227889" y="699937"/>
              <a:ext cx="8910057" cy="4273061"/>
            </a:xfrm>
            <a:prstGeom prst="round2SameRect">
              <a:avLst>
                <a:gd name="adj1" fmla="val 7092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320" y="226414"/>
              <a:ext cx="1701484" cy="399194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5285" y="234000"/>
              <a:ext cx="476281" cy="476281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0863" y="4596273"/>
              <a:ext cx="997200" cy="313585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0863" y="4996072"/>
              <a:ext cx="997200" cy="313585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81946BB-C8CE-4790-A22A-D2FE4E979E7C}"/>
              </a:ext>
            </a:extLst>
          </p:cNvPr>
          <p:cNvGrpSpPr/>
          <p:nvPr/>
        </p:nvGrpSpPr>
        <p:grpSpPr>
          <a:xfrm>
            <a:off x="454500" y="2780908"/>
            <a:ext cx="8038869" cy="861774"/>
            <a:chOff x="394468" y="1321895"/>
            <a:chExt cx="8038869" cy="861774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44DFB66F-AEAB-4FE3-9C5A-D8581BB55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68" y="1478827"/>
              <a:ext cx="108000" cy="108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D93236-ECF4-4283-844F-A3FE04B2758F}"/>
                </a:ext>
              </a:extLst>
            </p:cNvPr>
            <p:cNvSpPr txBox="1"/>
            <p:nvPr/>
          </p:nvSpPr>
          <p:spPr>
            <a:xfrm>
              <a:off x="438968" y="1321895"/>
              <a:ext cx="7994369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500" spc="-150" dirty="0" smtClean="0">
                  <a:latin typeface="+mn-ea"/>
                </a:rPr>
                <a:t>다른 생명의 아픔에 공감할 수 있는 적절한 해결 방법을 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+mn-ea"/>
                </a:rPr>
                <a:t>실천</a:t>
              </a:r>
              <a:r>
                <a:rPr lang="ko-KR" altLang="en-US" sz="2500" spc="-150" dirty="0" smtClean="0">
                  <a:latin typeface="+mn-ea"/>
                </a:rPr>
                <a:t>하고</a:t>
              </a:r>
              <a:r>
                <a:rPr lang="en-US" altLang="ko-KR" sz="2500" spc="-150" dirty="0" smtClean="0">
                  <a:latin typeface="+mn-ea"/>
                </a:rPr>
                <a:t>,</a:t>
              </a:r>
            </a:p>
            <a:p>
              <a:r>
                <a:rPr lang="ko-KR" altLang="en-US" sz="2500" spc="-150" dirty="0" smtClean="0">
                  <a:latin typeface="+mn-ea"/>
                </a:rPr>
                <a:t>또 다른 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+mn-ea"/>
                </a:rPr>
                <a:t>실천 방안</a:t>
              </a:r>
              <a:r>
                <a:rPr lang="ko-KR" altLang="en-US" sz="2500" spc="-150" dirty="0" smtClean="0">
                  <a:latin typeface="+mn-ea"/>
                </a:rPr>
                <a:t>은 없을지 고민하는 자세를 가져야 합니다</a:t>
              </a:r>
              <a:r>
                <a:rPr lang="en-US" altLang="ko-KR" sz="2500" spc="-150" dirty="0" smtClean="0">
                  <a:latin typeface="+mn-ea"/>
                </a:rPr>
                <a:t>. </a:t>
              </a:r>
              <a:endParaRPr lang="ko-KR" altLang="en-US" sz="2500" spc="-150" dirty="0">
                <a:latin typeface="+mn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54500" y="2005016"/>
            <a:ext cx="6425749" cy="477054"/>
            <a:chOff x="454500" y="2005016"/>
            <a:chExt cx="6425749" cy="477054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4DFB66F-AEAB-4FE3-9C5A-D8581BB55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2189394"/>
              <a:ext cx="108000" cy="1080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D93236-ECF4-4283-844F-A3FE04B2758F}"/>
                </a:ext>
              </a:extLst>
            </p:cNvPr>
            <p:cNvSpPr txBox="1"/>
            <p:nvPr/>
          </p:nvSpPr>
          <p:spPr>
            <a:xfrm>
              <a:off x="499000" y="2005016"/>
              <a:ext cx="6381249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500" spc="-150" dirty="0" smtClean="0">
                  <a:latin typeface="+mn-ea"/>
                </a:rPr>
                <a:t>다른 생명의 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+mn-ea"/>
                </a:rPr>
                <a:t>아픔</a:t>
              </a:r>
              <a:r>
                <a:rPr lang="ko-KR" altLang="en-US" sz="2500" spc="-150" dirty="0" smtClean="0">
                  <a:latin typeface="+mn-ea"/>
                </a:rPr>
                <a:t>에 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+mn-ea"/>
                </a:rPr>
                <a:t>공감</a:t>
              </a:r>
              <a:r>
                <a:rPr lang="ko-KR" altLang="en-US" sz="2500" spc="-150" dirty="0" smtClean="0">
                  <a:latin typeface="+mn-ea"/>
                </a:rPr>
                <a:t>해야 합니다</a:t>
              </a:r>
              <a:r>
                <a:rPr lang="en-US" altLang="ko-KR" sz="2500" spc="-150" dirty="0" smtClean="0">
                  <a:latin typeface="+mn-ea"/>
                </a:rPr>
                <a:t>.</a:t>
              </a:r>
              <a:endParaRPr lang="ko-KR" altLang="en-US" sz="2500" spc="-150" dirty="0">
                <a:latin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56198" y="1026153"/>
            <a:ext cx="63690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 smtClean="0">
                <a:solidFill>
                  <a:srgbClr val="E3C8A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[</a:t>
            </a:r>
            <a:r>
              <a:rPr lang="ko-KR" altLang="en-US" sz="2500" spc="-150" dirty="0" smtClean="0">
                <a:solidFill>
                  <a:srgbClr val="FF66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다른 생명의 아픔에 어떻게 공감해야 할까요</a:t>
            </a:r>
            <a:r>
              <a:rPr lang="en-US" altLang="ko-KR" sz="2500" spc="-150" dirty="0" smtClean="0">
                <a:solidFill>
                  <a:srgbClr val="FF66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  <a:r>
              <a:rPr lang="en-US" altLang="ko-KR" sz="2500" spc="-150" dirty="0" smtClean="0">
                <a:solidFill>
                  <a:srgbClr val="E3C8A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]</a:t>
            </a:r>
            <a:endParaRPr lang="ko-KR" altLang="en-US" sz="2500" spc="-150" dirty="0">
              <a:solidFill>
                <a:srgbClr val="E3C8A8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52807" y="114805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1680" y="211379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709640" y="462346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584814" y="28930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089223" y="1839470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ㅇ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393404" y="1839470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ㅍ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939981" y="1836095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ㄱ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44162" y="1836095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ㄱ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081459" y="2596778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ㅅ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385640" y="2596778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ㅊ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514244" y="3591011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ㅅ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818425" y="3591011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ㅊ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174472" y="3591011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ㅂ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478653" y="3591011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ㅇ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918176" y="163241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58599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545438"/>
              </p:ext>
            </p:extLst>
          </p:nvPr>
        </p:nvGraphicFramePr>
        <p:xfrm>
          <a:off x="239349" y="393459"/>
          <a:ext cx="11713302" cy="2919376"/>
        </p:xfrm>
        <a:graphic>
          <a:graphicData uri="http://schemas.openxmlformats.org/drawingml/2006/table">
            <a:tbl>
              <a:tblPr/>
              <a:tblGrid>
                <a:gridCol w="110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865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ㅊ학습</a:t>
                      </a: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목차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8000" marB="48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학습 단계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 수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똑똑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다른 생명의</a:t>
                      </a:r>
                      <a:r>
                        <a:rPr lang="ko-KR" altLang="en-US" sz="1100" baseline="0" dirty="0" smtClean="0"/>
                        <a:t> 아픔에 공감해 본 경험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다른 생명의 아픔 이야기하기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duk_03_08_0002_101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96043"/>
                  </a:ext>
                </a:extLst>
              </a:tr>
              <a:tr h="4199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이번 시간에 배울 내용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duk_03_08_0002_102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91580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쑥쑥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다른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사람들이 다른 생명의 아픔에 공감할 수 있게 하는 활동하기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KR Medium"/>
                          <a:ea typeface="Noto Sans KR Medium"/>
                          <a:cs typeface="+mn-cs"/>
                        </a:rPr>
                        <a:t>duk_03_08_0002_201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탄탄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사람들이 다른 생명의 아픔에 공감하도록 하는 또 다른 실천 방법 찾기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KR Medium"/>
                          <a:ea typeface="Noto Sans KR Medium"/>
                          <a:cs typeface="+mn-cs"/>
                        </a:rPr>
                        <a:t>duk_03_08_0002_301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3917"/>
                  </a:ext>
                </a:extLst>
              </a:tr>
              <a:tr h="4148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파일 수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5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지혜네</a:t>
            </a:r>
            <a:r>
              <a:rPr lang="ko-KR" altLang="en-US" dirty="0" smtClean="0"/>
              <a:t> 반 친구들 이야기를 읽어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이야기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물음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다른 생명의 아픔에 공감해 본 경험</a:t>
            </a:r>
            <a:r>
              <a:rPr lang="en-US" altLang="ko-KR" dirty="0"/>
              <a:t>, </a:t>
            </a:r>
            <a:r>
              <a:rPr lang="ko-KR" altLang="en-US" dirty="0"/>
              <a:t>다른 생명의 아픔 이야기하기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duk_03_08_0002_101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[101_</a:t>
            </a:r>
            <a:r>
              <a:rPr lang="ko-KR" altLang="en-US" dirty="0" smtClean="0"/>
              <a:t>이야기 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메모지</a:t>
            </a:r>
            <a:r>
              <a:rPr lang="en-US" altLang="ko-KR" dirty="0" smtClean="0"/>
              <a:t>+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4296" y="995122"/>
            <a:ext cx="9176875" cy="3673591"/>
            <a:chOff x="606986" y="1619076"/>
            <a:chExt cx="8587348" cy="3280096"/>
          </a:xfrm>
        </p:grpSpPr>
        <p:grpSp>
          <p:nvGrpSpPr>
            <p:cNvPr id="14" name="그룹 13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27" name="직사각형 26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" name="직선 연결선 14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직선 연결선 16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왼쪽 대괄호 18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왼쪽 대괄호 19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왼쪽 대괄호 20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0056A4"/>
            </a:solidFill>
            <a:ln w="19050">
              <a:solidFill>
                <a:srgbClr val="0056A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21657" y="1294431"/>
            <a:ext cx="885947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pc="-100" dirty="0" smtClean="0"/>
              <a:t>  </a:t>
            </a:r>
            <a:r>
              <a:rPr lang="ko-KR" altLang="en-US" sz="2500" spc="-100" dirty="0" err="1" smtClean="0"/>
              <a:t>지혜네</a:t>
            </a:r>
            <a:r>
              <a:rPr lang="ko-KR" altLang="en-US" sz="2500" spc="-100" dirty="0" smtClean="0"/>
              <a:t> 반 친구들은 생명의 소중함을 느끼고자 함께 텃밭을 가꾸며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노력했습니다</a:t>
            </a:r>
            <a:r>
              <a:rPr lang="en-US" altLang="ko-KR" sz="2500" spc="-100" dirty="0" smtClean="0"/>
              <a:t>. </a:t>
            </a:r>
            <a:r>
              <a:rPr lang="ko-KR" altLang="en-US" sz="2500" spc="-100" dirty="0" smtClean="0"/>
              <a:t>그러던 중 누군가 </a:t>
            </a:r>
            <a:r>
              <a:rPr lang="ko-KR" altLang="en-US" sz="2500" spc="-100" dirty="0" err="1" smtClean="0"/>
              <a:t>지혜네</a:t>
            </a:r>
            <a:r>
              <a:rPr lang="ko-KR" altLang="en-US" sz="2500" spc="-100" dirty="0" smtClean="0"/>
              <a:t> 반 식물을 일부러 꺾어 놓은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흔적과 텃밭 주변의 나무에 써 놓은 낙서를 발견했습니다</a:t>
            </a:r>
            <a:r>
              <a:rPr lang="en-US" altLang="ko-KR" sz="2500" spc="-100" dirty="0" smtClean="0"/>
              <a:t>. </a:t>
            </a:r>
            <a:r>
              <a:rPr lang="ko-KR" altLang="en-US" sz="2500" spc="-100" dirty="0" smtClean="0"/>
              <a:t>또 지나가던</a:t>
            </a:r>
            <a:endParaRPr lang="en-US" altLang="ko-KR" sz="2500" spc="-100" dirty="0" smtClean="0"/>
          </a:p>
          <a:p>
            <a:r>
              <a:rPr lang="ko-KR" altLang="en-US" sz="2500" spc="-120" dirty="0" smtClean="0"/>
              <a:t>다른 반 아이들이 텃밭 주변에 사는 작은 벌레를 함부로 괴롭히는 모습도</a:t>
            </a:r>
            <a:endParaRPr lang="en-US" altLang="ko-KR" sz="2500" spc="-120" dirty="0" smtClean="0"/>
          </a:p>
          <a:p>
            <a:r>
              <a:rPr lang="ko-KR" altLang="en-US" sz="2500" spc="-100" dirty="0" smtClean="0"/>
              <a:t>봤습니다</a:t>
            </a:r>
            <a:r>
              <a:rPr lang="en-US" altLang="ko-KR" sz="2500" spc="-100" dirty="0" smtClean="0"/>
              <a:t>.</a:t>
            </a:r>
            <a:r>
              <a:rPr lang="ko-KR" altLang="en-US" sz="2500" spc="-100" dirty="0" smtClean="0"/>
              <a:t> 이에 마음이 아팠던 </a:t>
            </a:r>
            <a:r>
              <a:rPr lang="ko-KR" altLang="en-US" sz="2500" spc="-100" dirty="0" err="1" smtClean="0"/>
              <a:t>지혜네</a:t>
            </a:r>
            <a:r>
              <a:rPr lang="ko-KR" altLang="en-US" sz="2500" spc="-100" dirty="0" smtClean="0"/>
              <a:t> 반 친구들은 사람들이 다른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생명의 아픔에 공감할 수 있게 하는 활동을 하기로 했습니다</a:t>
            </a:r>
            <a:r>
              <a:rPr lang="en-US" altLang="ko-KR" sz="2500" spc="-100" dirty="0" smtClean="0"/>
              <a:t>.</a:t>
            </a:r>
          </a:p>
        </p:txBody>
      </p:sp>
      <p:sp>
        <p:nvSpPr>
          <p:cNvPr id="29" name="타원 28"/>
          <p:cNvSpPr/>
          <p:nvPr/>
        </p:nvSpPr>
        <p:spPr>
          <a:xfrm>
            <a:off x="148530" y="101484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73462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여러분도 </a:t>
            </a:r>
            <a:r>
              <a:rPr lang="ko-KR" altLang="en-US" dirty="0" err="1" smtClean="0"/>
              <a:t>지혜네</a:t>
            </a:r>
            <a:r>
              <a:rPr lang="ko-KR" altLang="en-US" dirty="0" smtClean="0"/>
              <a:t> 반 친구들처럼 다른 생명의 아픔에 공감해 본 적이 있나요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이야기</a:t>
            </a:r>
            <a:r>
              <a:rPr lang="en-US" altLang="ko-KR" dirty="0"/>
              <a:t>/</a:t>
            </a:r>
            <a:r>
              <a:rPr lang="ko-KR" altLang="en-US" dirty="0" smtClean="0">
                <a:solidFill>
                  <a:srgbClr val="FF6600"/>
                </a:solidFill>
              </a:rPr>
              <a:t>물음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다른 생명의 아픔에 공감해 본 경험</a:t>
            </a:r>
            <a:r>
              <a:rPr lang="en-US" altLang="ko-KR" dirty="0"/>
              <a:t>, </a:t>
            </a:r>
            <a:r>
              <a:rPr lang="ko-KR" altLang="en-US" dirty="0"/>
              <a:t>다른 생명의 아픔 이야기하기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duk_03_08_0002_101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[101_</a:t>
            </a:r>
            <a:r>
              <a:rPr lang="ko-KR" altLang="en-US" dirty="0" smtClean="0"/>
              <a:t>물음 탭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그룹 삽화 삽입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삽화 크기는 전체 화면에 맞춤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모서리 </a:t>
            </a:r>
            <a:r>
              <a:rPr lang="ko-KR" altLang="en-US" dirty="0" err="1"/>
              <a:t>라운딩</a:t>
            </a:r>
            <a:r>
              <a:rPr lang="ko-KR" altLang="en-US" dirty="0"/>
              <a:t> 없음 </a:t>
            </a:r>
            <a:r>
              <a:rPr lang="en-US" altLang="ko-KR" dirty="0"/>
              <a:t>-&gt; </a:t>
            </a:r>
            <a:r>
              <a:rPr lang="ko-KR" altLang="en-US" dirty="0"/>
              <a:t>꽉 차게 해주세요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말풍선</a:t>
            </a:r>
            <a:r>
              <a:rPr lang="ko-KR" altLang="en-US" dirty="0"/>
              <a:t> 버튼 클릭 시 각자 </a:t>
            </a:r>
            <a:r>
              <a:rPr lang="en-US" altLang="ko-KR" dirty="0"/>
              <a:t>2-1/2-2 </a:t>
            </a:r>
            <a:r>
              <a:rPr lang="ko-KR" altLang="en-US" dirty="0" err="1"/>
              <a:t>말풍선</a:t>
            </a:r>
            <a:r>
              <a:rPr lang="ko-KR" altLang="en-US" dirty="0"/>
              <a:t>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</a:t>
            </a:r>
            <a:r>
              <a:rPr lang="ko-KR" altLang="en-US" dirty="0"/>
              <a:t>버튼 </a:t>
            </a:r>
            <a:r>
              <a:rPr lang="en-US" altLang="ko-KR" dirty="0"/>
              <a:t>or  </a:t>
            </a:r>
            <a:r>
              <a:rPr lang="ko-KR" altLang="en-US" dirty="0"/>
              <a:t>캐릭터 클릭 시 </a:t>
            </a:r>
            <a:r>
              <a:rPr lang="ko-KR" altLang="en-US" dirty="0" err="1"/>
              <a:t>말풍선</a:t>
            </a:r>
            <a:r>
              <a:rPr lang="ko-KR" altLang="en-US" dirty="0"/>
              <a:t> 사라짐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Tip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클릭 시 </a:t>
            </a:r>
            <a:r>
              <a:rPr lang="en-US" altLang="ko-KR" dirty="0"/>
              <a:t>Tip </a:t>
            </a:r>
            <a:r>
              <a:rPr lang="ko-KR" altLang="en-US" dirty="0"/>
              <a:t>미니 팝업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 </a:t>
            </a:r>
            <a:r>
              <a:rPr lang="ko-KR" altLang="en-US" dirty="0"/>
              <a:t>버튼 클릭 시 미니 팝업 사라짐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0654"/>
            <a:ext cx="9353974" cy="3755792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2267747" y="1169171"/>
            <a:ext cx="2907235" cy="1308813"/>
            <a:chOff x="261168" y="255623"/>
            <a:chExt cx="2907235" cy="1308813"/>
          </a:xfrm>
          <a:solidFill>
            <a:srgbClr val="FFDBDF"/>
          </a:solidFill>
        </p:grpSpPr>
        <p:grpSp>
          <p:nvGrpSpPr>
            <p:cNvPr id="31" name="그룹 30"/>
            <p:cNvGrpSpPr/>
            <p:nvPr/>
          </p:nvGrpSpPr>
          <p:grpSpPr>
            <a:xfrm>
              <a:off x="261168" y="271847"/>
              <a:ext cx="2731849" cy="1292589"/>
              <a:chOff x="3908003" y="1354897"/>
              <a:chExt cx="2731849" cy="1292589"/>
            </a:xfrm>
            <a:grpFill/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3908003" y="1354897"/>
                <a:ext cx="2731849" cy="1142452"/>
              </a:xfrm>
              <a:prstGeom prst="roundRect">
                <a:avLst>
                  <a:gd name="adj" fmla="val 9509"/>
                </a:avLst>
              </a:prstGeom>
              <a:solidFill>
                <a:srgbClr val="FFEEF3"/>
              </a:solidFill>
              <a:ln w="28575">
                <a:solidFill>
                  <a:srgbClr val="FFC4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주인 없이</a:t>
                </a:r>
                <a:endParaRPr lang="en-US" altLang="ko-KR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ctr"/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혼자 있는 강아지가</a:t>
                </a:r>
                <a:endParaRPr lang="en-US" altLang="ko-KR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ctr"/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외로워 보였어</a:t>
                </a:r>
                <a:r>
                  <a: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  <a:endParaRPr lang="ko-KR" altLang="en-US" sz="2300" spc="-150" dirty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34" name="이등변 삼각형 33"/>
              <p:cNvSpPr/>
              <p:nvPr/>
            </p:nvSpPr>
            <p:spPr>
              <a:xfrm flipV="1">
                <a:off x="5217634" y="2503486"/>
                <a:ext cx="108000" cy="144000"/>
              </a:xfrm>
              <a:prstGeom prst="triangle">
                <a:avLst/>
              </a:prstGeom>
              <a:solidFill>
                <a:srgbClr val="FFC2C7"/>
              </a:solidFill>
              <a:ln w="28575">
                <a:solidFill>
                  <a:srgbClr val="FFC4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>
                  <a:latin typeface="+mn-ea"/>
                </a:endParaRPr>
              </a:p>
            </p:txBody>
          </p:sp>
        </p:grp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724" y="255623"/>
              <a:ext cx="142679" cy="1426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" name="그룹 34"/>
          <p:cNvGrpSpPr/>
          <p:nvPr/>
        </p:nvGrpSpPr>
        <p:grpSpPr>
          <a:xfrm>
            <a:off x="4331966" y="1179258"/>
            <a:ext cx="2935377" cy="1288944"/>
            <a:chOff x="261168" y="266348"/>
            <a:chExt cx="2935377" cy="1288944"/>
          </a:xfrm>
        </p:grpSpPr>
        <p:grpSp>
          <p:nvGrpSpPr>
            <p:cNvPr id="36" name="그룹 35"/>
            <p:cNvGrpSpPr/>
            <p:nvPr/>
          </p:nvGrpSpPr>
          <p:grpSpPr>
            <a:xfrm>
              <a:off x="261168" y="266348"/>
              <a:ext cx="2731849" cy="1288944"/>
              <a:chOff x="3908003" y="1349398"/>
              <a:chExt cx="2731849" cy="1288944"/>
            </a:xfrm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3908003" y="1349398"/>
                <a:ext cx="2731849" cy="1147951"/>
              </a:xfrm>
              <a:prstGeom prst="roundRect">
                <a:avLst>
                  <a:gd name="adj" fmla="val 9509"/>
                </a:avLst>
              </a:prstGeom>
              <a:solidFill>
                <a:srgbClr val="FDF3E7"/>
              </a:solidFill>
              <a:ln w="28575">
                <a:solidFill>
                  <a:srgbClr val="FFD8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시든 식물을 보면</a:t>
                </a:r>
                <a:endParaRPr lang="en-US" altLang="ko-KR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ctr"/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꼭 나에게 목마르다고</a:t>
                </a:r>
                <a:endParaRPr lang="en-US" altLang="ko-KR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ctr"/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말하는 것 같아</a:t>
                </a:r>
                <a:r>
                  <a: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  <a:endParaRPr lang="ko-KR" altLang="en-US" sz="2300" spc="-150" dirty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39" name="이등변 삼각형 38"/>
              <p:cNvSpPr/>
              <p:nvPr/>
            </p:nvSpPr>
            <p:spPr>
              <a:xfrm flipV="1">
                <a:off x="5217634" y="2494342"/>
                <a:ext cx="108000" cy="144000"/>
              </a:xfrm>
              <a:prstGeom prst="triangle">
                <a:avLst/>
              </a:prstGeom>
              <a:solidFill>
                <a:srgbClr val="FFD89F"/>
              </a:solidFill>
              <a:ln w="28575">
                <a:solidFill>
                  <a:srgbClr val="FFD8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>
                  <a:latin typeface="+mn-ea"/>
                </a:endParaRPr>
              </a:p>
            </p:txBody>
          </p:sp>
        </p:grp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866" y="268769"/>
              <a:ext cx="142679" cy="142679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2248202" y="1259616"/>
            <a:ext cx="412846" cy="261610"/>
            <a:chOff x="-410194" y="2927305"/>
            <a:chExt cx="412846" cy="261610"/>
          </a:xfrm>
        </p:grpSpPr>
        <p:sp>
          <p:nvSpPr>
            <p:cNvPr id="41" name="타원 40"/>
            <p:cNvSpPr/>
            <p:nvPr/>
          </p:nvSpPr>
          <p:spPr>
            <a:xfrm>
              <a:off x="-332805" y="2927305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-410194" y="2927305"/>
              <a:ext cx="4128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/>
                  </a:solidFill>
                </a:rPr>
                <a:t>2-1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321431" y="1245723"/>
            <a:ext cx="412846" cy="261610"/>
            <a:chOff x="-410194" y="2927305"/>
            <a:chExt cx="412846" cy="261610"/>
          </a:xfrm>
        </p:grpSpPr>
        <p:sp>
          <p:nvSpPr>
            <p:cNvPr id="44" name="타원 43"/>
            <p:cNvSpPr/>
            <p:nvPr/>
          </p:nvSpPr>
          <p:spPr>
            <a:xfrm>
              <a:off x="-332805" y="2927305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-410194" y="2927305"/>
              <a:ext cx="4128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/>
                  </a:solidFill>
                </a:rPr>
                <a:t>2-2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105929" y="132435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66" y="1281860"/>
            <a:ext cx="750030" cy="556474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4734277" y="5071837"/>
            <a:ext cx="4550328" cy="1690771"/>
            <a:chOff x="6365476" y="2279387"/>
            <a:chExt cx="4104324" cy="1690771"/>
          </a:xfrm>
        </p:grpSpPr>
        <p:grpSp>
          <p:nvGrpSpPr>
            <p:cNvPr id="48" name="그룹 47"/>
            <p:cNvGrpSpPr/>
            <p:nvPr/>
          </p:nvGrpSpPr>
          <p:grpSpPr>
            <a:xfrm>
              <a:off x="6365476" y="2279387"/>
              <a:ext cx="4104324" cy="1690771"/>
              <a:chOff x="9101268" y="2823846"/>
              <a:chExt cx="3801747" cy="1690771"/>
            </a:xfrm>
          </p:grpSpPr>
          <p:grpSp>
            <p:nvGrpSpPr>
              <p:cNvPr id="52" name="그룹 51"/>
              <p:cNvGrpSpPr/>
              <p:nvPr/>
            </p:nvGrpSpPr>
            <p:grpSpPr>
              <a:xfrm>
                <a:off x="9101268" y="2868398"/>
                <a:ext cx="3801746" cy="1646219"/>
                <a:chOff x="4964908" y="6091378"/>
                <a:chExt cx="3801746" cy="1646219"/>
              </a:xfrm>
            </p:grpSpPr>
            <p:pic>
              <p:nvPicPr>
                <p:cNvPr id="55" name="그림 54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56" name="TextBox 55"/>
                <p:cNvSpPr txBox="1"/>
                <p:nvPr/>
              </p:nvSpPr>
              <p:spPr>
                <a:xfrm>
                  <a:off x="4964908" y="6191113"/>
                  <a:ext cx="3801746" cy="1546484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동물을 키우면서 동물의 슬픔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, 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배고픔 등에 </a:t>
                  </a:r>
                  <a:r>
                    <a:rPr lang="ko-KR" altLang="en-US" sz="1600" spc="-1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공감해 보았거나</a:t>
                  </a:r>
                  <a:r>
                    <a:rPr lang="en-US" altLang="ko-KR" sz="1600" spc="-1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, </a:t>
                  </a:r>
                  <a:r>
                    <a:rPr lang="ko-KR" altLang="en-US" sz="1600" spc="-1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식물이 시들거나 꺾여 있는 등의 모습을 </a:t>
                  </a:r>
                  <a:r>
                    <a:rPr lang="ko-KR" altLang="en-US" sz="1600" spc="-15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보며 식물에게 공감했던 경험을 이야기할 수 있습니다</a:t>
                  </a:r>
                  <a:r>
                    <a:rPr lang="en-US" altLang="ko-KR" sz="1600" spc="-15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  <a:defRPr/>
                  </a:pPr>
                  <a:r>
                    <a:rPr lang="ko-KR" altLang="en-US" sz="1600" spc="-1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주변의 곤충을 함부로 죽이거나 꽃이 핀 나뭇가지를 꺾은 이야기를 나누어 볼 수 있습니다</a:t>
                  </a:r>
                  <a:r>
                    <a:rPr lang="en-US" altLang="ko-KR" sz="1600" spc="-1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9101269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50" name="직선 연결선 49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타원 56"/>
          <p:cNvSpPr/>
          <p:nvPr/>
        </p:nvSpPr>
        <p:spPr>
          <a:xfrm>
            <a:off x="2685997" y="239882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460911" y="239882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8649766" y="125873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37864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이번 시간에 배울 내용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duk_03_08_0002_102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[102_</a:t>
            </a:r>
            <a:r>
              <a:rPr lang="ko-KR" altLang="en-US" dirty="0"/>
              <a:t>이번 시간에 배울 내용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텍스트 및 쪽수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텍스트</a:t>
            </a:r>
            <a:r>
              <a:rPr lang="en-US" altLang="ko-KR" dirty="0"/>
              <a:t>+</a:t>
            </a:r>
            <a:r>
              <a:rPr lang="ko-KR" altLang="en-US" dirty="0"/>
              <a:t>개체 노출 효과 적용</a:t>
            </a:r>
            <a:r>
              <a:rPr lang="en-US" altLang="ko-KR" dirty="0"/>
              <a:t>(</a:t>
            </a:r>
            <a:r>
              <a:rPr lang="ko-KR" altLang="en-US" dirty="0"/>
              <a:t>하단 링크 참고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일부 텍스트 </a:t>
            </a:r>
            <a:r>
              <a:rPr lang="ko-KR" altLang="en-US" dirty="0" err="1"/>
              <a:t>별색값</a:t>
            </a:r>
            <a:r>
              <a:rPr lang="en-US" altLang="ko-KR" dirty="0"/>
              <a:t>: #FF6600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625646" y="1485664"/>
            <a:ext cx="8145209" cy="1185454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ko-KR" altLang="en-US" dirty="0" smtClean="0"/>
              <a:t>도덕적 문제 상황에 맞는 </a:t>
            </a:r>
            <a:r>
              <a:rPr lang="ko-KR" altLang="en-US" dirty="0" smtClean="0">
                <a:solidFill>
                  <a:srgbClr val="FF6600"/>
                </a:solidFill>
              </a:rPr>
              <a:t>적절한 해결 방법</a:t>
            </a:r>
            <a:r>
              <a:rPr lang="ko-KR" altLang="en-US" dirty="0" smtClean="0"/>
              <a:t>을</a:t>
            </a:r>
            <a:endParaRPr lang="en-US" altLang="ko-KR" dirty="0" smtClean="0"/>
          </a:p>
          <a:p>
            <a:pPr>
              <a:lnSpc>
                <a:spcPct val="70000"/>
              </a:lnSpc>
            </a:pPr>
            <a:r>
              <a:rPr lang="ko-KR" altLang="en-US" dirty="0" smtClean="0"/>
              <a:t>실천하고</a:t>
            </a:r>
            <a:r>
              <a:rPr lang="en-US" altLang="ko-KR" dirty="0"/>
              <a:t> </a:t>
            </a:r>
            <a:r>
              <a:rPr lang="ko-KR" altLang="en-US" dirty="0" smtClean="0"/>
              <a:t>더 실천할 수 있는 방안은 없는지</a:t>
            </a:r>
            <a:endParaRPr lang="en-US" altLang="ko-KR" dirty="0" smtClean="0"/>
          </a:p>
          <a:p>
            <a:pPr>
              <a:lnSpc>
                <a:spcPct val="70000"/>
              </a:lnSpc>
            </a:pPr>
            <a:r>
              <a:rPr lang="ko-KR" altLang="en-US" dirty="0" smtClean="0">
                <a:solidFill>
                  <a:srgbClr val="FF6600"/>
                </a:solidFill>
              </a:rPr>
              <a:t>고민하는 자세</a:t>
            </a:r>
            <a:r>
              <a:rPr lang="ko-KR" altLang="en-US" dirty="0" smtClean="0"/>
              <a:t>를 갖춰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sz="quarter" idx="22"/>
          </p:nvPr>
        </p:nvSpPr>
        <p:spPr>
          <a:xfrm>
            <a:off x="4651497" y="2729223"/>
            <a:ext cx="1608625" cy="462511"/>
          </a:xfrm>
        </p:spPr>
        <p:txBody>
          <a:bodyPr/>
          <a:lstStyle/>
          <a:p>
            <a:r>
              <a:rPr lang="en-US" altLang="ko-KR" dirty="0" smtClean="0"/>
              <a:t>120~123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66446" y="98965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683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00" dirty="0" err="1" smtClean="0"/>
              <a:t>지혜네</a:t>
            </a:r>
            <a:r>
              <a:rPr lang="ko-KR" altLang="en-US" spc="-100" dirty="0" smtClean="0"/>
              <a:t> 반 친구들처럼 다른 생명의 아픔에 공감하는 활동을 해 봅시다</a:t>
            </a:r>
            <a:r>
              <a:rPr lang="en-US" altLang="ko-KR" spc="-100" dirty="0" smtClean="0"/>
              <a:t>.</a:t>
            </a:r>
            <a:endParaRPr lang="ko-KR" altLang="en-US" spc="-1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다른 사람들이 다른 생명의 아픔에 공감할 수 있게 하는 활동하기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duk_03_08_0002_201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[201]</a:t>
            </a:r>
          </a:p>
          <a:p>
            <a:r>
              <a:rPr lang="ko-KR" altLang="en-US" dirty="0" smtClean="0"/>
              <a:t>고정 </a:t>
            </a:r>
            <a:r>
              <a:rPr lang="ko-KR" altLang="en-US" dirty="0" err="1" smtClean="0"/>
              <a:t>말풍선</a:t>
            </a:r>
            <a:r>
              <a:rPr lang="en-US" altLang="ko-KR" dirty="0" smtClean="0"/>
              <a:t>+</a:t>
            </a:r>
            <a:r>
              <a:rPr lang="ko-KR" altLang="en-US" dirty="0" smtClean="0"/>
              <a:t>삽화</a:t>
            </a:r>
            <a:endParaRPr lang="en-US" altLang="ko-KR" dirty="0" smtClean="0"/>
          </a:p>
          <a:p>
            <a:r>
              <a:rPr lang="ko-KR" altLang="en-US" dirty="0" smtClean="0"/>
              <a:t>손가락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초기 화면에서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회 펄스 효과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이후 고정</a:t>
            </a:r>
            <a:r>
              <a:rPr lang="en-US" altLang="ko-KR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클릭 시 각각 해당 화면으로 이동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2-1 </a:t>
            </a:r>
            <a:r>
              <a:rPr lang="ko-KR" altLang="en-US" dirty="0" smtClean="0"/>
              <a:t>손가락 버튼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7~9</a:t>
            </a:r>
            <a:r>
              <a:rPr lang="ko-KR" altLang="en-US" dirty="0" smtClean="0"/>
              <a:t>페이지 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2-2 </a:t>
            </a:r>
            <a:r>
              <a:rPr lang="ko-KR" altLang="en-US" dirty="0" smtClean="0"/>
              <a:t>손가락 버튼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10~13</a:t>
            </a:r>
            <a:r>
              <a:rPr lang="ko-KR" altLang="en-US" dirty="0" smtClean="0"/>
              <a:t>페이지 노출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추가 질문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버튼 클릭 시 추가 질문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노출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14~15</a:t>
            </a:r>
            <a:r>
              <a:rPr lang="ko-KR" altLang="en-US" dirty="0" smtClean="0"/>
              <a:t>페이지 참고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err="1"/>
              <a:t>모둠원들과</a:t>
            </a:r>
            <a:r>
              <a:rPr lang="ko-KR" altLang="en-US" dirty="0"/>
              <a:t> 자료 </a:t>
            </a:r>
            <a:r>
              <a:rPr lang="ko-KR" altLang="en-US" dirty="0" smtClean="0"/>
              <a:t>조사하기</a:t>
            </a:r>
            <a:r>
              <a:rPr lang="en-US" altLang="ko-KR" dirty="0" smtClean="0"/>
              <a:t>.jpg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913" y="2011607"/>
            <a:ext cx="4747846" cy="2663274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6231771" y="1407184"/>
            <a:ext cx="2731849" cy="792000"/>
          </a:xfrm>
          <a:prstGeom prst="roundRect">
            <a:avLst>
              <a:gd name="adj" fmla="val 9509"/>
            </a:avLst>
          </a:prstGeom>
          <a:solidFill>
            <a:srgbClr val="F5F7E5"/>
          </a:solidFill>
          <a:ln w="28575">
            <a:solidFill>
              <a:srgbClr val="D7D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공감 뉴스</a:t>
            </a:r>
            <a:endParaRPr lang="ko-KR" altLang="en-US" sz="2300" spc="-150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02881" y="1407184"/>
            <a:ext cx="2731849" cy="792000"/>
          </a:xfrm>
          <a:prstGeom prst="roundRect">
            <a:avLst>
              <a:gd name="adj" fmla="val 9509"/>
            </a:avLst>
          </a:prstGeom>
          <a:solidFill>
            <a:srgbClr val="F6EFFB"/>
          </a:solidFill>
          <a:ln w="28575">
            <a:solidFill>
              <a:srgbClr val="CAB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너의</a:t>
            </a:r>
            <a:r>
              <a:rPr lang="en-US" altLang="ko-KR" sz="2300" spc="-15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3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목소리가 들려</a:t>
            </a:r>
            <a:endParaRPr lang="ko-KR" altLang="en-US" sz="2300" spc="-150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972" y="2271973"/>
            <a:ext cx="296149" cy="35813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15147" y="2277723"/>
            <a:ext cx="299486" cy="35813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78" y="1966385"/>
            <a:ext cx="284071" cy="38065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E5A1D6D-14DE-40FE-B015-10899F4B05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720" y="2008856"/>
            <a:ext cx="284071" cy="380655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7777343" y="940481"/>
            <a:ext cx="1406624" cy="346990"/>
            <a:chOff x="1930587" y="3288931"/>
            <a:chExt cx="1406624" cy="346990"/>
          </a:xfrm>
        </p:grpSpPr>
        <p:sp>
          <p:nvSpPr>
            <p:cNvPr id="37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/>
        </p:nvGrpSpPr>
        <p:grpSpPr>
          <a:xfrm>
            <a:off x="3108811" y="1994549"/>
            <a:ext cx="412846" cy="261610"/>
            <a:chOff x="-410194" y="2927305"/>
            <a:chExt cx="412846" cy="261610"/>
          </a:xfrm>
        </p:grpSpPr>
        <p:sp>
          <p:nvSpPr>
            <p:cNvPr id="40" name="타원 39"/>
            <p:cNvSpPr/>
            <p:nvPr/>
          </p:nvSpPr>
          <p:spPr>
            <a:xfrm>
              <a:off x="-332805" y="2927305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-410194" y="2927305"/>
              <a:ext cx="4128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/>
                  </a:solidFill>
                </a:rPr>
                <a:t>2-1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8902823" y="2068378"/>
            <a:ext cx="412846" cy="261610"/>
            <a:chOff x="-410194" y="2927305"/>
            <a:chExt cx="412846" cy="261610"/>
          </a:xfrm>
        </p:grpSpPr>
        <p:sp>
          <p:nvSpPr>
            <p:cNvPr id="43" name="타원 42"/>
            <p:cNvSpPr/>
            <p:nvPr/>
          </p:nvSpPr>
          <p:spPr>
            <a:xfrm>
              <a:off x="-332805" y="2927305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-410194" y="2927305"/>
              <a:ext cx="4128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/>
                  </a:solidFill>
                </a:rPr>
                <a:t>2-2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타원 44"/>
          <p:cNvSpPr/>
          <p:nvPr/>
        </p:nvSpPr>
        <p:spPr>
          <a:xfrm>
            <a:off x="310882" y="137532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525779" y="96407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51823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다른 사람들이 다른 생명의 아픔에 공감할 수 있게 하는 활동하기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duk_03_08_0002_201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[201_2-1 </a:t>
            </a:r>
            <a:r>
              <a:rPr lang="ko-KR" altLang="en-US" dirty="0" smtClean="0"/>
              <a:t>손가락 버튼 </a:t>
            </a:r>
            <a:r>
              <a:rPr lang="ko-KR" altLang="en-US" dirty="0" err="1" smtClean="0"/>
              <a:t>풀팝업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err="1" smtClean="0"/>
              <a:t>풀팝업</a:t>
            </a:r>
            <a:r>
              <a:rPr lang="ko-KR" altLang="en-US" dirty="0" smtClean="0"/>
              <a:t> 캡션</a:t>
            </a:r>
            <a:endParaRPr lang="en-US" altLang="ko-KR" dirty="0" smtClean="0"/>
          </a:p>
          <a:p>
            <a:r>
              <a:rPr lang="ko-KR" altLang="en-US" dirty="0" smtClean="0"/>
              <a:t>활동 방법</a:t>
            </a:r>
            <a:r>
              <a:rPr lang="en-US" altLang="ko-KR" dirty="0" smtClean="0"/>
              <a:t>+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+</a:t>
            </a:r>
            <a:r>
              <a:rPr lang="ko-KR" altLang="en-US" dirty="0" smtClean="0"/>
              <a:t>숫자 </a:t>
            </a:r>
            <a:r>
              <a:rPr lang="ko-KR" altLang="en-US" dirty="0" err="1" smtClean="0"/>
              <a:t>블릿</a:t>
            </a:r>
            <a:endParaRPr lang="en-US" altLang="ko-KR" dirty="0"/>
          </a:p>
          <a:p>
            <a:r>
              <a:rPr lang="en-US" altLang="ko-KR" dirty="0" smtClean="0"/>
              <a:t>Tip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클릭 시 </a:t>
            </a:r>
            <a:r>
              <a:rPr lang="en-US" altLang="ko-KR" dirty="0"/>
              <a:t>Tip </a:t>
            </a:r>
            <a:r>
              <a:rPr lang="ko-KR" altLang="en-US" dirty="0"/>
              <a:t>미니 팝업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 </a:t>
            </a:r>
            <a:r>
              <a:rPr lang="ko-KR" altLang="en-US" dirty="0"/>
              <a:t>버튼 클릭 시 미니 팝업 </a:t>
            </a:r>
            <a:r>
              <a:rPr lang="ko-KR" altLang="en-US" dirty="0" smtClean="0"/>
              <a:t>사라짐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X</a:t>
            </a:r>
            <a:r>
              <a:rPr lang="ko-KR" altLang="en-US" dirty="0" smtClean="0"/>
              <a:t>버튼 클릭 시 이전 화면으로 이동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6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0" y="216508"/>
            <a:ext cx="9353974" cy="4773502"/>
            <a:chOff x="0" y="216508"/>
            <a:chExt cx="9353974" cy="4773502"/>
          </a:xfrm>
        </p:grpSpPr>
        <p:sp>
          <p:nvSpPr>
            <p:cNvPr id="10" name="직사각형 9"/>
            <p:cNvSpPr/>
            <p:nvPr/>
          </p:nvSpPr>
          <p:spPr>
            <a:xfrm>
              <a:off x="0" y="227199"/>
              <a:ext cx="9353974" cy="4762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27196"/>
              <a:ext cx="476281" cy="476090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2820960" y="216508"/>
              <a:ext cx="3590134" cy="495487"/>
              <a:chOff x="2145174" y="796814"/>
              <a:chExt cx="1963746" cy="324196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145174" y="796814"/>
                <a:ext cx="1963746" cy="324196"/>
                <a:chOff x="2114549" y="792163"/>
                <a:chExt cx="1963746" cy="324196"/>
              </a:xfrm>
            </p:grpSpPr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14549" y="792163"/>
                  <a:ext cx="247650" cy="324196"/>
                </a:xfrm>
                <a:prstGeom prst="rect">
                  <a:avLst/>
                </a:prstGeom>
              </p:spPr>
            </p:pic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0645" y="792163"/>
                  <a:ext cx="247650" cy="324196"/>
                </a:xfrm>
                <a:prstGeom prst="rect">
                  <a:avLst/>
                </a:prstGeom>
              </p:spPr>
            </p:pic>
          </p:grpSp>
          <p:sp>
            <p:nvSpPr>
              <p:cNvPr id="14" name="직사각형 13"/>
              <p:cNvSpPr/>
              <p:nvPr/>
            </p:nvSpPr>
            <p:spPr>
              <a:xfrm>
                <a:off x="2390328" y="796880"/>
                <a:ext cx="1475229" cy="32413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2200" spc="-15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너의</a:t>
                </a:r>
                <a:r>
                  <a:rPr lang="en-US" altLang="ko-KR" sz="2200" spc="-15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</a:t>
                </a:r>
                <a:r>
                  <a:rPr lang="ko-KR" altLang="en-US" sz="2200" spc="-15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목소리가</a:t>
                </a:r>
                <a:r>
                  <a:rPr lang="en-US" altLang="ko-KR" sz="2200" spc="-15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</a:t>
                </a:r>
                <a:r>
                  <a:rPr lang="ko-KR" altLang="en-US" sz="2200" spc="-15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들려</a:t>
                </a:r>
                <a:endParaRPr lang="ko-KR" altLang="en-US" sz="2200" spc="-15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237350" y="765972"/>
            <a:ext cx="8819930" cy="461891"/>
            <a:chOff x="237350" y="1064910"/>
            <a:chExt cx="8819930" cy="46189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316522" y="1441937"/>
              <a:ext cx="8740758" cy="67279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19485" y1="50667" x2="79412" y2="45333"/>
                          <a14:foregroundMark x1="18382" y1="28000" x2="67647" y2="24000"/>
                          <a14:foregroundMark x1="8088" y1="53333" x2="38235" y2="58667"/>
                          <a14:foregroundMark x1="9926" y1="38667" x2="87132" y2="49333"/>
                          <a14:foregroundMark x1="44118" y1="69333" x2="89338" y2="57333"/>
                          <a14:foregroundMark x1="37868" y1="37333" x2="86029" y2="32000"/>
                          <a14:foregroundMark x1="41176" y1="60000" x2="85662" y2="66667"/>
                          <a14:foregroundMark x1="55882" y1="54667" x2="61029" y2="65333"/>
                          <a14:foregroundMark x1="11397" y1="65333" x2="25368" y2="50667"/>
                          <a14:foregroundMark x1="43382" y1="52000" x2="81618" y2="53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7350" y="1064910"/>
              <a:ext cx="1675126" cy="46189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75981" y="1373007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1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80107" y="2241602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2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80108" y="3133883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3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1028" y="1272663"/>
            <a:ext cx="855875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pc="-100" dirty="0" smtClean="0"/>
              <a:t>만약에 내가 </a:t>
            </a:r>
            <a:r>
              <a:rPr lang="ko-KR" altLang="en-US" sz="2500" spc="-100" dirty="0" err="1" smtClean="0"/>
              <a:t>괴롭힙을</a:t>
            </a:r>
            <a:r>
              <a:rPr lang="ko-KR" altLang="en-US" sz="2500" spc="-100" dirty="0" smtClean="0"/>
              <a:t> 당하는 동식물이라면 마음이 어떨지 상상해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봅니다</a:t>
            </a:r>
            <a:r>
              <a:rPr lang="en-US" altLang="ko-KR" sz="2500" spc="-100" dirty="0" smtClean="0"/>
              <a:t>.</a:t>
            </a:r>
          </a:p>
          <a:p>
            <a:endParaRPr lang="en-US" altLang="ko-KR" sz="800" spc="-100" dirty="0" smtClean="0"/>
          </a:p>
          <a:p>
            <a:r>
              <a:rPr lang="ko-KR" altLang="en-US" sz="2500" spc="-100" dirty="0" smtClean="0"/>
              <a:t>만약에 괴롭힘을 당하는 동식물이 말을 할 수 있다면 어떤 말을 할지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생각해 봅니다</a:t>
            </a:r>
            <a:r>
              <a:rPr lang="en-US" altLang="ko-KR" sz="2500" spc="-100" dirty="0" smtClean="0"/>
              <a:t>.</a:t>
            </a:r>
          </a:p>
          <a:p>
            <a:endParaRPr lang="en-US" altLang="ko-KR" sz="800" spc="-100" dirty="0" smtClean="0"/>
          </a:p>
          <a:p>
            <a:r>
              <a:rPr lang="ko-KR" altLang="en-US" sz="2500" spc="-100" dirty="0" smtClean="0"/>
              <a:t>만약에 내가 괴롭힘을 당하는 동식물이라면 하고 싶은 말을 </a:t>
            </a:r>
            <a:r>
              <a:rPr lang="ko-KR" altLang="en-US" sz="2500" spc="-100" dirty="0" err="1" smtClean="0"/>
              <a:t>말풍선에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적어 봅니다</a:t>
            </a:r>
            <a:r>
              <a:rPr lang="en-US" altLang="ko-KR" sz="2500" spc="-100" dirty="0" smtClean="0"/>
              <a:t>.</a:t>
            </a:r>
          </a:p>
          <a:p>
            <a:endParaRPr lang="en-US" altLang="ko-KR" sz="800" spc="-100" dirty="0" smtClean="0"/>
          </a:p>
          <a:p>
            <a:r>
              <a:rPr lang="ko-KR" altLang="en-US" sz="2500" spc="-100" dirty="0" smtClean="0"/>
              <a:t>여러분이 상상하여 적은 </a:t>
            </a:r>
            <a:r>
              <a:rPr lang="ko-KR" altLang="en-US" sz="2500" spc="-100" dirty="0" err="1" smtClean="0"/>
              <a:t>말풍선의</a:t>
            </a:r>
            <a:r>
              <a:rPr lang="ko-KR" altLang="en-US" sz="2500" spc="-100" dirty="0" smtClean="0"/>
              <a:t> 내용을 친구들 앞에서</a:t>
            </a:r>
            <a:r>
              <a:rPr lang="ko-KR" altLang="en-US" sz="2500" spc="-100" dirty="0"/>
              <a:t> </a:t>
            </a:r>
            <a:r>
              <a:rPr lang="ko-KR" altLang="en-US" sz="2500" spc="-100" dirty="0" smtClean="0"/>
              <a:t>실감 나게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발표해 봅니다</a:t>
            </a:r>
            <a:r>
              <a:rPr lang="en-US" altLang="ko-KR" sz="2500" spc="-100" dirty="0" smtClean="0"/>
              <a:t>.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5980" y="4012606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4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422" y="586826"/>
            <a:ext cx="750030" cy="556474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4439059" y="5264005"/>
            <a:ext cx="4756568" cy="1065194"/>
            <a:chOff x="6365476" y="2279387"/>
            <a:chExt cx="4104325" cy="1065194"/>
          </a:xfrm>
        </p:grpSpPr>
        <p:grpSp>
          <p:nvGrpSpPr>
            <p:cNvPr id="39" name="그룹 38"/>
            <p:cNvGrpSpPr/>
            <p:nvPr/>
          </p:nvGrpSpPr>
          <p:grpSpPr>
            <a:xfrm>
              <a:off x="6365476" y="2279387"/>
              <a:ext cx="4104325" cy="1065194"/>
              <a:chOff x="9101269" y="2823846"/>
              <a:chExt cx="3801748" cy="1065194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9101270" y="2868398"/>
                <a:ext cx="3801747" cy="1020642"/>
                <a:chOff x="4964910" y="6091378"/>
                <a:chExt cx="3801747" cy="1020642"/>
              </a:xfrm>
            </p:grpSpPr>
            <p:pic>
              <p:nvPicPr>
                <p:cNvPr id="46" name="그림 45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47" name="TextBox 46"/>
                <p:cNvSpPr txBox="1"/>
                <p:nvPr/>
              </p:nvSpPr>
              <p:spPr>
                <a:xfrm>
                  <a:off x="4964910" y="6191113"/>
                  <a:ext cx="3801747" cy="92090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괴롭힘을 당하는 동식물 입장이 되어 </a:t>
                  </a:r>
                  <a:r>
                    <a:rPr lang="ko-KR" altLang="en-US" sz="1600" dirty="0" err="1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말풍선에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 들어갈</a:t>
                  </a:r>
                  <a:r>
                    <a:rPr lang="en-US" altLang="ko-KR" sz="1600" spc="-10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 </a:t>
                  </a:r>
                  <a:r>
                    <a:rPr lang="ko-KR" altLang="en-US" sz="1600" spc="-1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말을 적을 때 욕설</a:t>
                  </a:r>
                  <a:r>
                    <a:rPr lang="en-US" altLang="ko-KR" sz="1600" spc="-1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, </a:t>
                  </a:r>
                  <a:r>
                    <a:rPr lang="ko-KR" altLang="en-US" sz="1600" spc="-1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비속어 등을 사용하지 않습니다</a:t>
                  </a:r>
                  <a:r>
                    <a:rPr lang="en-US" altLang="ko-KR" sz="1600" spc="-1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  <a:endPara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101269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799157" y="4663074"/>
            <a:ext cx="1775488" cy="320042"/>
            <a:chOff x="4915693" y="4615244"/>
            <a:chExt cx="1775488" cy="320042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58" name="타원 57"/>
          <p:cNvSpPr/>
          <p:nvPr/>
        </p:nvSpPr>
        <p:spPr>
          <a:xfrm>
            <a:off x="168166" y="108067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649781" y="30620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8183963" y="76597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610190" y="467447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8714624" y="28952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97888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다른 사람들이 다른 생명의 아픔에 공감할 수 있게 하는 활동하기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duk_03_08_0002_201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[201_2-1 </a:t>
            </a:r>
            <a:r>
              <a:rPr lang="ko-KR" altLang="en-US" dirty="0"/>
              <a:t>손가락 버튼 </a:t>
            </a:r>
            <a:r>
              <a:rPr lang="ko-KR" altLang="en-US" dirty="0" err="1"/>
              <a:t>풀팝업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 err="1"/>
              <a:t>풀팝업</a:t>
            </a:r>
            <a:r>
              <a:rPr lang="ko-KR" altLang="en-US" dirty="0"/>
              <a:t> 캡션</a:t>
            </a:r>
            <a:endParaRPr lang="en-US" altLang="ko-KR" dirty="0"/>
          </a:p>
          <a:p>
            <a:r>
              <a:rPr lang="ko-KR" altLang="en-US" dirty="0" smtClean="0"/>
              <a:t>텍스트 박스</a:t>
            </a:r>
            <a:endParaRPr lang="en-US" altLang="ko-KR" dirty="0" smtClean="0"/>
          </a:p>
          <a:p>
            <a:r>
              <a:rPr lang="ko-KR" altLang="en-US" dirty="0" smtClean="0"/>
              <a:t>삽화 삽입</a:t>
            </a:r>
            <a:endParaRPr lang="en-US" altLang="ko-KR" dirty="0" smtClean="0"/>
          </a:p>
          <a:p>
            <a:r>
              <a:rPr lang="ko-KR" altLang="en-US" dirty="0" err="1" smtClean="0"/>
              <a:t>말풍선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말풍선</a:t>
            </a:r>
            <a:r>
              <a:rPr lang="ko-KR" altLang="en-US" dirty="0" smtClean="0"/>
              <a:t> 내 직접 쓰기 텍스트 입력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직접 쓰기 줄 배치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err="1" smtClean="0"/>
              <a:t>이너탭</a:t>
            </a:r>
            <a:r>
              <a:rPr lang="en-US" altLang="ko-KR" dirty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 예문 노출됨</a:t>
            </a:r>
            <a:r>
              <a:rPr lang="en-US" altLang="ko-KR" dirty="0"/>
              <a:t>+</a:t>
            </a:r>
            <a:r>
              <a:rPr lang="ko-KR" altLang="en-US" dirty="0"/>
              <a:t>직접 쓰기로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버튼 클릭 시</a:t>
            </a:r>
            <a:r>
              <a:rPr lang="en-US" altLang="ko-KR" dirty="0"/>
              <a:t>, </a:t>
            </a:r>
            <a:r>
              <a:rPr lang="ko-KR" altLang="en-US" dirty="0"/>
              <a:t>예문 사라짐</a:t>
            </a:r>
            <a:r>
              <a:rPr lang="en-US" altLang="ko-KR" dirty="0"/>
              <a:t>+</a:t>
            </a:r>
            <a:r>
              <a:rPr lang="ko-KR" altLang="en-US" dirty="0"/>
              <a:t>직접 쓰기 가능</a:t>
            </a:r>
            <a:r>
              <a:rPr lang="en-US" altLang="ko-KR" dirty="0"/>
              <a:t>+</a:t>
            </a:r>
            <a:r>
              <a:rPr lang="ko-KR" altLang="en-US" dirty="0"/>
              <a:t>예 보기로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7. X</a:t>
            </a:r>
            <a:r>
              <a:rPr lang="ko-KR" altLang="en-US" dirty="0" smtClean="0"/>
              <a:t>버튼 클릭 시 이전 페이지로 이동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6</a:t>
            </a:r>
            <a:r>
              <a:rPr lang="ko-KR" altLang="en-US" dirty="0" smtClean="0"/>
              <a:t>페이지 참고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duk_03_08_0002_201_01.psd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216508"/>
            <a:ext cx="9353974" cy="4773502"/>
            <a:chOff x="0" y="216508"/>
            <a:chExt cx="9353974" cy="4773502"/>
          </a:xfrm>
        </p:grpSpPr>
        <p:sp>
          <p:nvSpPr>
            <p:cNvPr id="10" name="직사각형 9"/>
            <p:cNvSpPr/>
            <p:nvPr/>
          </p:nvSpPr>
          <p:spPr>
            <a:xfrm>
              <a:off x="0" y="227199"/>
              <a:ext cx="9353974" cy="4762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27196"/>
              <a:ext cx="476281" cy="476090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2820960" y="216508"/>
              <a:ext cx="3590134" cy="495487"/>
              <a:chOff x="2145174" y="796814"/>
              <a:chExt cx="1963746" cy="324196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145174" y="796814"/>
                <a:ext cx="1963746" cy="324196"/>
                <a:chOff x="2114549" y="792163"/>
                <a:chExt cx="1963746" cy="324196"/>
              </a:xfrm>
            </p:grpSpPr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14549" y="792163"/>
                  <a:ext cx="247650" cy="324196"/>
                </a:xfrm>
                <a:prstGeom prst="rect">
                  <a:avLst/>
                </a:prstGeom>
              </p:spPr>
            </p:pic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0645" y="792163"/>
                  <a:ext cx="247650" cy="324196"/>
                </a:xfrm>
                <a:prstGeom prst="rect">
                  <a:avLst/>
                </a:prstGeom>
              </p:spPr>
            </p:pic>
          </p:grpSp>
          <p:sp>
            <p:nvSpPr>
              <p:cNvPr id="14" name="직사각형 13"/>
              <p:cNvSpPr/>
              <p:nvPr/>
            </p:nvSpPr>
            <p:spPr>
              <a:xfrm>
                <a:off x="2390328" y="796880"/>
                <a:ext cx="1475229" cy="32413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2200" spc="-15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너의</a:t>
                </a:r>
                <a:r>
                  <a:rPr lang="en-US" altLang="ko-KR" sz="2200" spc="-15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</a:t>
                </a:r>
                <a:r>
                  <a:rPr lang="ko-KR" altLang="en-US" sz="2200" spc="-15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목소리가</a:t>
                </a:r>
                <a:r>
                  <a:rPr lang="en-US" altLang="ko-KR" sz="2200" spc="-15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</a:t>
                </a:r>
                <a:r>
                  <a:rPr lang="ko-KR" altLang="en-US" sz="2200" spc="-15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들려</a:t>
                </a:r>
                <a:endParaRPr lang="ko-KR" altLang="en-US" sz="2200" spc="-15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799157" y="4663074"/>
            <a:ext cx="1775488" cy="320042"/>
            <a:chOff x="4915693" y="4615244"/>
            <a:chExt cx="1775488" cy="32004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24" name="모서리가 둥근 직사각형 23"/>
          <p:cNvSpPr/>
          <p:nvPr/>
        </p:nvSpPr>
        <p:spPr>
          <a:xfrm>
            <a:off x="703765" y="1047402"/>
            <a:ext cx="3006590" cy="913740"/>
          </a:xfrm>
          <a:prstGeom prst="roundRect">
            <a:avLst/>
          </a:prstGeom>
          <a:solidFill>
            <a:srgbClr val="E7F4F9"/>
          </a:solidFill>
          <a:ln w="28575">
            <a:solidFill>
              <a:srgbClr val="A8D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</a:pPr>
            <a:r>
              <a:rPr lang="ko-KR" altLang="en-US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누군가 장난으로</a:t>
            </a:r>
            <a:r>
              <a:rPr lang="ko-KR" altLang="en-US" sz="2500" spc="-150" dirty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endParaRPr lang="en-US" altLang="ko-KR" sz="2500" spc="-150" dirty="0" smtClean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spcBef>
                <a:spcPct val="20000"/>
              </a:spcBef>
            </a:pPr>
            <a:r>
              <a:rPr lang="ko-KR" altLang="en-US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꺾은 꽃</a:t>
            </a:r>
            <a:endParaRPr lang="en-US" altLang="ko-KR" sz="2500" spc="-150" dirty="0" smtClean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717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89060">
            <a:off x="413710" y="1850565"/>
            <a:ext cx="3715268" cy="2457793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4080304" y="965795"/>
            <a:ext cx="4580119" cy="3219802"/>
            <a:chOff x="3908003" y="1705348"/>
            <a:chExt cx="4580119" cy="3778269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3908003" y="1705348"/>
              <a:ext cx="4580119" cy="3407985"/>
            </a:xfrm>
            <a:prstGeom prst="roundRect">
              <a:avLst>
                <a:gd name="adj" fmla="val 9509"/>
              </a:avLst>
            </a:prstGeom>
            <a:solidFill>
              <a:srgbClr val="E7F4F9"/>
            </a:solidFill>
            <a:ln w="28575">
              <a:solidFill>
                <a:srgbClr val="A8D6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00" spc="-15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 flipV="1">
              <a:off x="7513638" y="5113333"/>
              <a:ext cx="277714" cy="370284"/>
            </a:xfrm>
            <a:prstGeom prst="triangle">
              <a:avLst>
                <a:gd name="adj" fmla="val 0"/>
              </a:avLst>
            </a:prstGeom>
            <a:solidFill>
              <a:srgbClr val="A8D6F6"/>
            </a:solidFill>
            <a:ln w="28575">
              <a:solidFill>
                <a:srgbClr val="A8D6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56416" y="3870045"/>
            <a:ext cx="1165495" cy="1080423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225624" y="1515774"/>
            <a:ext cx="4294122" cy="0"/>
          </a:xfrm>
          <a:prstGeom prst="line">
            <a:avLst/>
          </a:prstGeom>
          <a:ln>
            <a:solidFill>
              <a:srgbClr val="A8D6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225624" y="2013893"/>
            <a:ext cx="4294122" cy="0"/>
          </a:xfrm>
          <a:prstGeom prst="line">
            <a:avLst/>
          </a:prstGeom>
          <a:ln>
            <a:solidFill>
              <a:srgbClr val="A8D6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216832" y="2503443"/>
            <a:ext cx="4294122" cy="0"/>
          </a:xfrm>
          <a:prstGeom prst="line">
            <a:avLst/>
          </a:prstGeom>
          <a:ln>
            <a:solidFill>
              <a:srgbClr val="A8D6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216832" y="3001562"/>
            <a:ext cx="4294122" cy="0"/>
          </a:xfrm>
          <a:prstGeom prst="line">
            <a:avLst/>
          </a:prstGeom>
          <a:ln>
            <a:solidFill>
              <a:srgbClr val="A8D6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225624" y="3479278"/>
            <a:ext cx="4294122" cy="0"/>
          </a:xfrm>
          <a:prstGeom prst="line">
            <a:avLst/>
          </a:prstGeom>
          <a:ln>
            <a:solidFill>
              <a:srgbClr val="A8D6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633" y="4602508"/>
            <a:ext cx="997200" cy="31358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633" y="5044321"/>
            <a:ext cx="997200" cy="3135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02084" y="1069405"/>
            <a:ext cx="14366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83561" y="1025313"/>
            <a:ext cx="4455066" cy="9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500" spc="-100" dirty="0" smtClean="0">
                <a:solidFill>
                  <a:srgbClr val="006EE6"/>
                </a:solidFill>
              </a:rPr>
              <a:t>건강하게 잘 자라고 싶어요</a:t>
            </a:r>
            <a:r>
              <a:rPr lang="en-US" altLang="ko-KR" sz="2500" spc="-100" dirty="0" smtClean="0">
                <a:solidFill>
                  <a:srgbClr val="006EE6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500" spc="-100" dirty="0" smtClean="0">
                <a:solidFill>
                  <a:srgbClr val="006EE6"/>
                </a:solidFill>
              </a:rPr>
              <a:t>저를 가지고 장난치지 말아 주세요</a:t>
            </a:r>
            <a:r>
              <a:rPr lang="en-US" altLang="ko-KR" sz="2500" spc="-100" dirty="0" smtClean="0">
                <a:solidFill>
                  <a:srgbClr val="006EE6"/>
                </a:solidFill>
              </a:rPr>
              <a:t>.</a:t>
            </a:r>
            <a:endParaRPr lang="ko-KR" altLang="en-US" sz="2500" spc="-100" dirty="0">
              <a:solidFill>
                <a:srgbClr val="006EE6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99718" y="94788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649781" y="30620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681012" y="417733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990499" y="94662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8714624" y="28952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7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93646" y="196114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593143" y="468484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850114" y="461655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20831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/>
              <a:t>다른 사람들이 다른 생명의 아픔에 공감할 수 있게 하는 활동하기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duk_03_08_0002_201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[201_2-1 </a:t>
            </a:r>
            <a:r>
              <a:rPr lang="ko-KR" altLang="en-US" dirty="0"/>
              <a:t>손가락 버튼 </a:t>
            </a:r>
            <a:r>
              <a:rPr lang="ko-KR" altLang="en-US" dirty="0" err="1"/>
              <a:t>풀팝업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3]</a:t>
            </a:r>
            <a:endParaRPr lang="en-US" altLang="ko-KR" dirty="0"/>
          </a:p>
          <a:p>
            <a:r>
              <a:rPr lang="ko-KR" altLang="en-US" dirty="0" err="1"/>
              <a:t>풀팝업</a:t>
            </a:r>
            <a:r>
              <a:rPr lang="ko-KR" altLang="en-US" dirty="0"/>
              <a:t> 캡션</a:t>
            </a:r>
            <a:endParaRPr lang="en-US" altLang="ko-KR" dirty="0"/>
          </a:p>
          <a:p>
            <a:r>
              <a:rPr lang="ko-KR" altLang="en-US" dirty="0"/>
              <a:t>텍스트 박스</a:t>
            </a:r>
            <a:endParaRPr lang="en-US" altLang="ko-KR" dirty="0"/>
          </a:p>
          <a:p>
            <a:r>
              <a:rPr lang="ko-KR" altLang="en-US" dirty="0"/>
              <a:t>삽화 삽입</a:t>
            </a:r>
            <a:endParaRPr lang="en-US" altLang="ko-KR" dirty="0"/>
          </a:p>
          <a:p>
            <a:r>
              <a:rPr lang="ko-KR" altLang="en-US" dirty="0" err="1"/>
              <a:t>말풍선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말풍선</a:t>
            </a:r>
            <a:r>
              <a:rPr lang="ko-KR" altLang="en-US" dirty="0"/>
              <a:t> 내 직접 쓰기 텍스트 입력 가능</a:t>
            </a:r>
            <a:r>
              <a:rPr lang="en-US" altLang="ko-KR" dirty="0"/>
              <a:t>(</a:t>
            </a:r>
            <a:r>
              <a:rPr lang="ko-KR" altLang="en-US" dirty="0"/>
              <a:t>직접 쓰기 줄 배치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 err="1"/>
              <a:t>이너탭</a:t>
            </a:r>
            <a:r>
              <a:rPr lang="en-US" altLang="ko-KR" dirty="0"/>
              <a:t> 3</a:t>
            </a:r>
            <a:r>
              <a:rPr lang="ko-KR" altLang="en-US" dirty="0"/>
              <a:t>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 예문 노출됨</a:t>
            </a:r>
            <a:r>
              <a:rPr lang="en-US" altLang="ko-KR" dirty="0"/>
              <a:t>+</a:t>
            </a:r>
            <a:r>
              <a:rPr lang="ko-KR" altLang="en-US" dirty="0"/>
              <a:t>직접 쓰기로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버튼 클릭 시</a:t>
            </a:r>
            <a:r>
              <a:rPr lang="en-US" altLang="ko-KR" dirty="0"/>
              <a:t>, </a:t>
            </a:r>
            <a:r>
              <a:rPr lang="ko-KR" altLang="en-US" dirty="0"/>
              <a:t>예문 사라짐</a:t>
            </a:r>
            <a:r>
              <a:rPr lang="en-US" altLang="ko-KR" dirty="0"/>
              <a:t>+</a:t>
            </a:r>
            <a:r>
              <a:rPr lang="ko-KR" altLang="en-US" dirty="0"/>
              <a:t>직접 쓰기 가능</a:t>
            </a:r>
            <a:r>
              <a:rPr lang="en-US" altLang="ko-KR" dirty="0"/>
              <a:t>+</a:t>
            </a:r>
            <a:r>
              <a:rPr lang="ko-KR" altLang="en-US" dirty="0"/>
              <a:t>예 보기로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X</a:t>
            </a:r>
            <a:r>
              <a:rPr lang="ko-KR" altLang="en-US" dirty="0"/>
              <a:t>버튼 클릭 시 이전 페이지로 이동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/>
              <a:t>6</a:t>
            </a:r>
            <a:r>
              <a:rPr lang="ko-KR" altLang="en-US" dirty="0"/>
              <a:t>페이지 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duk_03_08_0002_201_02.psd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216508"/>
            <a:ext cx="9353974" cy="4773502"/>
            <a:chOff x="0" y="216508"/>
            <a:chExt cx="9353974" cy="4773502"/>
          </a:xfrm>
        </p:grpSpPr>
        <p:sp>
          <p:nvSpPr>
            <p:cNvPr id="10" name="직사각형 9"/>
            <p:cNvSpPr/>
            <p:nvPr/>
          </p:nvSpPr>
          <p:spPr>
            <a:xfrm>
              <a:off x="0" y="227199"/>
              <a:ext cx="9353974" cy="4762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27196"/>
              <a:ext cx="476281" cy="476090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2820960" y="216508"/>
              <a:ext cx="3590134" cy="495487"/>
              <a:chOff x="2145174" y="796814"/>
              <a:chExt cx="1963746" cy="324196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145174" y="796814"/>
                <a:ext cx="1963746" cy="324196"/>
                <a:chOff x="2114549" y="792163"/>
                <a:chExt cx="1963746" cy="324196"/>
              </a:xfrm>
            </p:grpSpPr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14549" y="792163"/>
                  <a:ext cx="247650" cy="324196"/>
                </a:xfrm>
                <a:prstGeom prst="rect">
                  <a:avLst/>
                </a:prstGeom>
              </p:spPr>
            </p:pic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0645" y="792163"/>
                  <a:ext cx="247650" cy="324196"/>
                </a:xfrm>
                <a:prstGeom prst="rect">
                  <a:avLst/>
                </a:prstGeom>
              </p:spPr>
            </p:pic>
          </p:grpSp>
          <p:sp>
            <p:nvSpPr>
              <p:cNvPr id="14" name="직사각형 13"/>
              <p:cNvSpPr/>
              <p:nvPr/>
            </p:nvSpPr>
            <p:spPr>
              <a:xfrm>
                <a:off x="2390328" y="796880"/>
                <a:ext cx="1475229" cy="32413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2200" spc="-15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너의</a:t>
                </a:r>
                <a:r>
                  <a:rPr lang="en-US" altLang="ko-KR" sz="2200" spc="-15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</a:t>
                </a:r>
                <a:r>
                  <a:rPr lang="ko-KR" altLang="en-US" sz="2200" spc="-15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목소리가</a:t>
                </a:r>
                <a:r>
                  <a:rPr lang="en-US" altLang="ko-KR" sz="2200" spc="-15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</a:t>
                </a:r>
                <a:r>
                  <a:rPr lang="ko-KR" altLang="en-US" sz="2200" spc="-15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들려</a:t>
                </a:r>
                <a:endParaRPr lang="ko-KR" altLang="en-US" sz="2200" spc="-15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799157" y="4663074"/>
            <a:ext cx="1775488" cy="320042"/>
            <a:chOff x="4915693" y="4615244"/>
            <a:chExt cx="1775488" cy="32004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24" name="모서리가 둥근 직사각형 23"/>
          <p:cNvSpPr/>
          <p:nvPr/>
        </p:nvSpPr>
        <p:spPr>
          <a:xfrm>
            <a:off x="703765" y="1047402"/>
            <a:ext cx="3006590" cy="913740"/>
          </a:xfrm>
          <a:prstGeom prst="roundRect">
            <a:avLst/>
          </a:prstGeom>
          <a:solidFill>
            <a:srgbClr val="FFEBCD"/>
          </a:solidFill>
          <a:ln w="28575">
            <a:solidFill>
              <a:srgbClr val="FFD8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</a:pPr>
            <a:r>
              <a:rPr lang="ko-KR" altLang="en-US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아이들이 </a:t>
            </a:r>
            <a:r>
              <a:rPr lang="ko-KR" altLang="en-US" sz="2500" spc="-150" dirty="0" err="1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장난삼아</a:t>
            </a:r>
            <a:endParaRPr lang="en-US" altLang="ko-KR" sz="2500" spc="-150" dirty="0" smtClean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spcBef>
                <a:spcPct val="20000"/>
              </a:spcBef>
            </a:pPr>
            <a:r>
              <a:rPr lang="ko-KR" altLang="en-US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괴롭히는 작은 벌레</a:t>
            </a:r>
            <a:endParaRPr lang="en-US" altLang="ko-KR" sz="2500" spc="-150" dirty="0" smtClean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080304" y="965795"/>
            <a:ext cx="4580119" cy="3219802"/>
            <a:chOff x="3908003" y="1705348"/>
            <a:chExt cx="4580119" cy="3778269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3908003" y="1705348"/>
              <a:ext cx="4580119" cy="3407985"/>
            </a:xfrm>
            <a:prstGeom prst="roundRect">
              <a:avLst>
                <a:gd name="adj" fmla="val 9509"/>
              </a:avLst>
            </a:prstGeom>
            <a:solidFill>
              <a:srgbClr val="FFEBCD"/>
            </a:solidFill>
            <a:ln w="28575">
              <a:solidFill>
                <a:srgbClr val="FFD8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00" spc="-15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 flipV="1">
              <a:off x="7513638" y="5113333"/>
              <a:ext cx="277714" cy="370284"/>
            </a:xfrm>
            <a:prstGeom prst="triangle">
              <a:avLst>
                <a:gd name="adj" fmla="val 0"/>
              </a:avLst>
            </a:prstGeom>
            <a:solidFill>
              <a:srgbClr val="FFD89E"/>
            </a:solidFill>
            <a:ln w="28575">
              <a:solidFill>
                <a:srgbClr val="FFD8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4225624" y="1515774"/>
            <a:ext cx="4294122" cy="0"/>
          </a:xfrm>
          <a:prstGeom prst="line">
            <a:avLst/>
          </a:prstGeom>
          <a:ln>
            <a:solidFill>
              <a:srgbClr val="FFD8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225624" y="2013893"/>
            <a:ext cx="4294122" cy="0"/>
          </a:xfrm>
          <a:prstGeom prst="line">
            <a:avLst/>
          </a:prstGeom>
          <a:ln>
            <a:solidFill>
              <a:srgbClr val="FFD8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216832" y="2503443"/>
            <a:ext cx="4294122" cy="0"/>
          </a:xfrm>
          <a:prstGeom prst="line">
            <a:avLst/>
          </a:prstGeom>
          <a:ln>
            <a:solidFill>
              <a:srgbClr val="FFD8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216832" y="3001562"/>
            <a:ext cx="4294122" cy="0"/>
          </a:xfrm>
          <a:prstGeom prst="line">
            <a:avLst/>
          </a:prstGeom>
          <a:ln>
            <a:solidFill>
              <a:srgbClr val="FFD8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225624" y="3479278"/>
            <a:ext cx="4294122" cy="0"/>
          </a:xfrm>
          <a:prstGeom prst="line">
            <a:avLst/>
          </a:prstGeom>
          <a:ln>
            <a:solidFill>
              <a:srgbClr val="FFD8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633" y="4602508"/>
            <a:ext cx="997200" cy="31358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633" y="5044321"/>
            <a:ext cx="997200" cy="3135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64080" y="1085984"/>
            <a:ext cx="14366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64080" y="1047401"/>
            <a:ext cx="3549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500" spc="-100" dirty="0" smtClean="0">
                <a:solidFill>
                  <a:srgbClr val="006EE6"/>
                </a:solidFill>
              </a:rPr>
              <a:t>저는 안전하게 살고 싶어요</a:t>
            </a:r>
            <a:r>
              <a:rPr lang="en-US" altLang="ko-KR" sz="2500" spc="-100" dirty="0" smtClean="0">
                <a:solidFill>
                  <a:srgbClr val="006EE6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500" spc="-100" dirty="0" smtClean="0">
                <a:solidFill>
                  <a:srgbClr val="006EE6"/>
                </a:solidFill>
              </a:rPr>
              <a:t>죽고 싶지 않아요</a:t>
            </a:r>
            <a:r>
              <a:rPr lang="en-US" altLang="ko-KR" sz="2500" spc="-100" dirty="0" smtClean="0">
                <a:solidFill>
                  <a:srgbClr val="006EE6"/>
                </a:solidFill>
              </a:rPr>
              <a:t>.</a:t>
            </a:r>
            <a:endParaRPr lang="ko-KR" altLang="en-US" sz="2500" spc="-100" dirty="0">
              <a:solidFill>
                <a:srgbClr val="006EE6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9231" l="0" r="98533">
                        <a14:foregroundMark x1="54768" y1="36154" x2="54768" y2="36154"/>
                        <a14:foregroundMark x1="64059" y1="38462" x2="64059" y2="38462"/>
                        <a14:foregroundMark x1="69682" y1="35385" x2="69682" y2="35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400458">
            <a:off x="412002" y="1823731"/>
            <a:ext cx="3896269" cy="2476846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38411" y1="50400" x2="44371" y2="50400"/>
                        <a14:foregroundMark x1="37086" y1="56000" x2="37086" y2="56000"/>
                        <a14:backgroundMark x1="7285" y1="25600" x2="18543" y2="58400"/>
                        <a14:backgroundMark x1="19205" y1="50400" x2="37086" y2="72800"/>
                        <a14:backgroundMark x1="61589" y1="86400" x2="69536" y2="91200"/>
                        <a14:backgroundMark x1="56291" y1="23200" x2="68874" y2="22400"/>
                        <a14:backgroundMark x1="13245" y1="8800" x2="50331" y2="12000"/>
                        <a14:backgroundMark x1="74172" y1="52000" x2="74172" y2="52000"/>
                        <a14:backgroundMark x1="66225" y1="44000" x2="66225" y2="44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42016" y="3725302"/>
            <a:ext cx="1438476" cy="1190791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599718" y="94788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649781" y="30620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681012" y="417733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990499" y="94662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8714624" y="28952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7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93646" y="196114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593143" y="468484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7850114" y="461655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29826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1703</Words>
  <Application>Microsoft Office PowerPoint</Application>
  <PresentationFormat>와이드스크린</PresentationFormat>
  <Paragraphs>384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Noto Sans KR</vt:lpstr>
      <vt:lpstr>Noto Sans KR Black</vt:lpstr>
      <vt:lpstr>Noto Sans KR ExtraBold</vt:lpstr>
      <vt:lpstr>Noto Sans KR Medium</vt:lpstr>
      <vt:lpstr>맑은 고딕</vt:lpstr>
      <vt:lpstr>여기어때 잘난체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이영현</dc:creator>
  <cp:lastModifiedBy>이영현</cp:lastModifiedBy>
  <cp:revision>351</cp:revision>
  <dcterms:created xsi:type="dcterms:W3CDTF">2024-10-14T06:06:43Z</dcterms:created>
  <dcterms:modified xsi:type="dcterms:W3CDTF">2025-06-24T04:58:44Z</dcterms:modified>
</cp:coreProperties>
</file>