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65" r:id="rId6"/>
    <p:sldId id="258" r:id="rId7"/>
    <p:sldId id="264" r:id="rId8"/>
    <p:sldId id="263" r:id="rId9"/>
    <p:sldId id="273" r:id="rId10"/>
    <p:sldId id="274" r:id="rId11"/>
    <p:sldId id="266" r:id="rId12"/>
    <p:sldId id="260" r:id="rId13"/>
    <p:sldId id="267" r:id="rId14"/>
    <p:sldId id="268" r:id="rId15"/>
    <p:sldId id="269" r:id="rId16"/>
    <p:sldId id="270" r:id="rId17"/>
    <p:sldId id="261" r:id="rId18"/>
    <p:sldId id="262" r:id="rId19"/>
    <p:sldId id="27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생활 속 경험을 바탕으로 대화하며 고구마를 공정하게 나누는 방법 찾기" id="{7F4368BC-DEFC-425C-904D-DC7BFE84CDDB}">
          <p14:sldIdLst>
            <p14:sldId id="259"/>
            <p14:sldId id="265"/>
          </p14:sldIdLst>
        </p14:section>
        <p14:section name="102_이번 시간에 배울 내용" id="{C26F2A1C-D122-4D33-A7C2-1F1173FAF06F}">
          <p14:sldIdLst>
            <p14:sldId id="258"/>
          </p14:sldIdLst>
        </p14:section>
        <p14:section name="201_공정한 분배 방법을 찾아가는 과정에서 발생할 좋은 점과 문제점을 판단하기" id="{44BBB040-FD8B-4BA5-B27E-801E640338BF}">
          <p14:sldIdLst>
            <p14:sldId id="264"/>
            <p14:sldId id="263"/>
            <p14:sldId id="273"/>
            <p14:sldId id="274"/>
            <p14:sldId id="266"/>
            <p14:sldId id="260"/>
            <p14:sldId id="267"/>
            <p14:sldId id="268"/>
            <p14:sldId id="269"/>
            <p14:sldId id="270"/>
          </p14:sldIdLst>
        </p14:section>
        <p14:section name="301_소감 발표하기" id="{CC362A0A-DF65-4129-A211-780CEA831B47}">
          <p14:sldIdLst>
            <p14:sldId id="261"/>
            <p14:sldId id="262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15"/>
    <a:srgbClr val="006EE6"/>
    <a:srgbClr val="F3DEC0"/>
    <a:srgbClr val="F3B05B"/>
    <a:srgbClr val="A66F57"/>
    <a:srgbClr val="FEF648"/>
    <a:srgbClr val="FEFBD4"/>
    <a:srgbClr val="7ABDCD"/>
    <a:srgbClr val="FF6600"/>
    <a:srgbClr val="FFC3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7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duk_03_08_0003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모두에게 공정한 방법은 무엇일까요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891709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25.06.08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이영현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25.06.11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창훈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25.06.13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이영현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고구마를 공정하게 나누는 방법을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5D15"/>
                </a:solidFill>
              </a:rPr>
              <a:t>활동 </a:t>
            </a:r>
            <a:r>
              <a:rPr lang="en-US" altLang="ko-KR" dirty="0">
                <a:solidFill>
                  <a:srgbClr val="FF5D15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duk_03_08_0003_201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1</a:t>
            </a:r>
            <a:r>
              <a:rPr lang="ko-KR" altLang="en-US" dirty="0"/>
              <a:t>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활동 방법</a:t>
            </a:r>
            <a:r>
              <a:rPr lang="en-US" altLang="ko-KR" dirty="0"/>
              <a:t>+</a:t>
            </a:r>
            <a:r>
              <a:rPr lang="ko-KR" altLang="en-US" dirty="0"/>
              <a:t>숫자 </a:t>
            </a:r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 smtClean="0"/>
              <a:t>더하기 빼기 생각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11~12</a:t>
            </a:r>
            <a:r>
              <a:rPr lang="ko-KR" altLang="en-US" dirty="0" smtClean="0"/>
              <a:t>페이지 참고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37350" y="1064910"/>
            <a:ext cx="8819930" cy="461891"/>
            <a:chOff x="237350" y="1064910"/>
            <a:chExt cx="8819930" cy="46189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18" name="모서리가 둥근 직사각형 17"/>
          <p:cNvSpPr/>
          <p:nvPr/>
        </p:nvSpPr>
        <p:spPr>
          <a:xfrm>
            <a:off x="375981" y="1698322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6600"/>
                </a:solidFill>
                <a:latin typeface="+mn-ea"/>
              </a:rPr>
              <a:t>4</a:t>
            </a: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1829" y="2178158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5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1028" y="1580393"/>
            <a:ext cx="8502649" cy="1369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정리한 방법을 더하기 빼기 생각으로 함께 확인해 봅니다</a:t>
            </a:r>
            <a:r>
              <a:rPr lang="en-US" altLang="ko-KR" sz="25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2500" dirty="0" smtClean="0"/>
              <a:t>선택할 기준을 정하고 가장 공정하고 고구마를 나눌 방법을 정해 </a:t>
            </a:r>
            <a:endParaRPr lang="en-US" altLang="ko-KR" sz="2500" dirty="0" smtClean="0"/>
          </a:p>
          <a:p>
            <a:r>
              <a:rPr lang="ko-KR" altLang="en-US" sz="2500" dirty="0" smtClean="0"/>
              <a:t>봅니다</a:t>
            </a:r>
            <a:r>
              <a:rPr lang="en-US" altLang="ko-KR" sz="2500" dirty="0" smtClean="0"/>
              <a:t>.</a:t>
            </a:r>
            <a:endParaRPr lang="en-US" altLang="ko-KR" sz="2500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496F4520-5194-4934-9440-4B6E3D1A0CE4}"/>
              </a:ext>
            </a:extLst>
          </p:cNvPr>
          <p:cNvGrpSpPr/>
          <p:nvPr/>
        </p:nvGrpSpPr>
        <p:grpSpPr>
          <a:xfrm>
            <a:off x="7548063" y="1006096"/>
            <a:ext cx="1509217" cy="331996"/>
            <a:chOff x="4398164" y="5632224"/>
            <a:chExt cx="1509217" cy="331996"/>
          </a:xfrm>
        </p:grpSpPr>
        <p:sp>
          <p:nvSpPr>
            <p:cNvPr id="28" name="모서리가 둥근 직사각형 23">
              <a:extLst>
                <a:ext uri="{FF2B5EF4-FFF2-40B4-BE49-F238E27FC236}">
                  <a16:creationId xmlns:a16="http://schemas.microsoft.com/office/drawing/2014/main" id="{D459F859-0615-49B9-A080-2BA0BB965763}"/>
                </a:ext>
              </a:extLst>
            </p:cNvPr>
            <p:cNvSpPr/>
            <p:nvPr/>
          </p:nvSpPr>
          <p:spPr>
            <a:xfrm>
              <a:off x="4398164" y="5632224"/>
              <a:ext cx="1509217" cy="331996"/>
            </a:xfrm>
            <a:prstGeom prst="roundRect">
              <a:avLst>
                <a:gd name="adj" fmla="val 48558"/>
              </a:avLst>
            </a:prstGeom>
            <a:solidFill>
              <a:srgbClr val="FFBC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10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더하기 빼기</a:t>
              </a:r>
              <a:r>
                <a:rPr lang="ko-KR" altLang="en-US" sz="10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</a:t>
              </a:r>
              <a:r>
                <a:rPr lang="ko-KR" altLang="en-US" sz="10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생각</a:t>
              </a:r>
              <a:endParaRPr lang="ko-KR" altLang="en-US" sz="10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60F7C51-DDE7-48AE-B9C5-2FE8A25133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091" t="22732" r="70965" b="18052"/>
            <a:stretch/>
          </p:blipFill>
          <p:spPr>
            <a:xfrm>
              <a:off x="4527812" y="5691094"/>
              <a:ext cx="240875" cy="236971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5" name="타원 44"/>
          <p:cNvSpPr/>
          <p:nvPr/>
        </p:nvSpPr>
        <p:spPr>
          <a:xfrm>
            <a:off x="147336" y="13011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45504" y="46277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251369" y="105385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489930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duk_03_08_0003_201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2_</a:t>
            </a:r>
            <a:r>
              <a:rPr lang="ko-KR" altLang="en-US" dirty="0" smtClean="0"/>
              <a:t>더하기 빼기 생각 버튼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타이틀 캡션</a:t>
            </a:r>
            <a:endParaRPr lang="en-US" altLang="ko-KR" dirty="0" smtClean="0"/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버튼 클릭 시 이전 페이지로 이동</a:t>
            </a:r>
            <a:r>
              <a:rPr lang="en-US" altLang="ko-KR" dirty="0" smtClean="0"/>
              <a:t>(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10</a:t>
            </a:r>
            <a:r>
              <a:rPr lang="ko-KR" altLang="en-US" dirty="0" smtClean="0"/>
              <a:t>페이지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더하기 빼기 생각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pSp>
        <p:nvGrpSpPr>
          <p:cNvPr id="49" name="그룹 48"/>
          <p:cNvGrpSpPr/>
          <p:nvPr/>
        </p:nvGrpSpPr>
        <p:grpSpPr>
          <a:xfrm>
            <a:off x="644639" y="1442768"/>
            <a:ext cx="8202232" cy="477054"/>
            <a:chOff x="454500" y="2005016"/>
            <a:chExt cx="8202232" cy="477054"/>
          </a:xfrm>
        </p:grpSpPr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550370" y="2005016"/>
              <a:ext cx="81063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err="1" smtClean="0">
                  <a:latin typeface="+mn-ea"/>
                </a:rPr>
                <a:t>지혜네</a:t>
              </a:r>
              <a:r>
                <a:rPr lang="ko-KR" altLang="en-US" sz="2500" spc="-150" dirty="0" smtClean="0">
                  <a:latin typeface="+mn-ea"/>
                </a:rPr>
                <a:t> 반 친구들이 찾아낸 방법에는 어떤 좋은 점</a:t>
              </a:r>
              <a:r>
                <a:rPr lang="en-US" altLang="ko-KR" sz="2500" spc="-150" dirty="0" smtClean="0">
                  <a:latin typeface="+mn-ea"/>
                </a:rPr>
                <a:t>(+)</a:t>
              </a:r>
              <a:r>
                <a:rPr lang="ko-KR" altLang="en-US" sz="2500" spc="-150" dirty="0" smtClean="0">
                  <a:latin typeface="+mn-ea"/>
                </a:rPr>
                <a:t>이 있을까요</a:t>
              </a:r>
              <a:r>
                <a:rPr lang="en-US" altLang="ko-KR" sz="2500" spc="-150" dirty="0" smtClean="0">
                  <a:latin typeface="+mn-ea"/>
                </a:rPr>
                <a:t>?</a:t>
              </a:r>
              <a:endParaRPr lang="ko-KR" altLang="en-US" sz="2500" spc="-150" dirty="0">
                <a:latin typeface="+mn-ea"/>
              </a:endParaRPr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644639" y="2247963"/>
            <a:ext cx="8202232" cy="477054"/>
            <a:chOff x="454500" y="2005016"/>
            <a:chExt cx="8202232" cy="477054"/>
          </a:xfrm>
        </p:grpSpPr>
        <p:pic>
          <p:nvPicPr>
            <p:cNvPr id="53" name="그림 52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550370" y="2005016"/>
              <a:ext cx="81063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err="1" smtClean="0">
                  <a:latin typeface="+mn-ea"/>
                </a:rPr>
                <a:t>지혜네</a:t>
              </a:r>
              <a:r>
                <a:rPr lang="ko-KR" altLang="en-US" sz="2500" spc="-150" dirty="0" smtClean="0">
                  <a:latin typeface="+mn-ea"/>
                </a:rPr>
                <a:t> 반 친구들이 찾아낸 방법에는 어떤 문제점</a:t>
              </a:r>
              <a:r>
                <a:rPr lang="en-US" altLang="ko-KR" sz="2500" spc="-150" dirty="0" smtClean="0">
                  <a:latin typeface="+mn-ea"/>
                </a:rPr>
                <a:t>(-)</a:t>
              </a:r>
              <a:r>
                <a:rPr lang="ko-KR" altLang="en-US" sz="2500" spc="-150" dirty="0" smtClean="0">
                  <a:latin typeface="+mn-ea"/>
                </a:rPr>
                <a:t>이 있을까요</a:t>
              </a:r>
              <a:r>
                <a:rPr lang="en-US" altLang="ko-KR" sz="2500" spc="-150" dirty="0" smtClean="0">
                  <a:latin typeface="+mn-ea"/>
                </a:rPr>
                <a:t>?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644639" y="3104697"/>
            <a:ext cx="8202232" cy="861774"/>
            <a:chOff x="454500" y="1979198"/>
            <a:chExt cx="8202232" cy="861774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550370" y="1979198"/>
              <a:ext cx="8106362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좋은 점은 더하고 문제점은 빼면서 고구마를 공정하게 나눌 방법을</a:t>
              </a:r>
              <a:endParaRPr lang="en-US" altLang="ko-KR" sz="2500" spc="-150" dirty="0" smtClean="0">
                <a:latin typeface="+mn-ea"/>
              </a:endParaRPr>
            </a:p>
            <a:p>
              <a:r>
                <a:rPr lang="ko-KR" altLang="en-US" sz="2500" spc="-150" dirty="0" smtClean="0">
                  <a:latin typeface="+mn-ea"/>
                </a:rPr>
                <a:t>찾아봅니다</a:t>
              </a:r>
              <a:r>
                <a:rPr lang="en-US" altLang="ko-KR" sz="2500" spc="-150" dirty="0" smtClean="0">
                  <a:latin typeface="+mn-ea"/>
                </a:rPr>
                <a:t>.</a:t>
              </a:r>
            </a:p>
          </p:txBody>
        </p:sp>
      </p:grpSp>
      <p:sp>
        <p:nvSpPr>
          <p:cNvPr id="31" name="타원 30"/>
          <p:cNvSpPr/>
          <p:nvPr/>
        </p:nvSpPr>
        <p:spPr>
          <a:xfrm>
            <a:off x="2656256" y="30894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99686" y="15515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726493" y="46567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748093" y="34380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  <a:p>
            <a:endParaRPr lang="ko-KR" altLang="en-US" dirty="0"/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duk_03_08_0003_201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1 </a:t>
            </a:r>
            <a:r>
              <a:rPr lang="ko-KR" altLang="en-US" dirty="0"/>
              <a:t>탭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2_</a:t>
            </a:r>
            <a:r>
              <a:rPr lang="ko-KR" altLang="en-US" dirty="0"/>
              <a:t>더하기 빼기 생각 버튼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</a:t>
            </a:r>
            <a:r>
              <a:rPr lang="ko-KR" altLang="en-US" dirty="0" err="1" smtClean="0"/>
              <a:t>말풍선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/>
              <a:t>X</a:t>
            </a:r>
            <a:r>
              <a:rPr lang="ko-KR" altLang="en-US" dirty="0"/>
              <a:t>버튼 클릭 시 이전 페이지로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10</a:t>
            </a:r>
            <a:r>
              <a:rPr lang="ko-KR" altLang="en-US" dirty="0"/>
              <a:t>페이지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서로 대화하는 </a:t>
            </a:r>
            <a:r>
              <a:rPr lang="ko-KR" altLang="en-US" dirty="0" smtClean="0"/>
              <a:t>짝꿍</a:t>
            </a:r>
            <a:r>
              <a:rPr lang="en-US" altLang="ko-KR" dirty="0" smtClean="0"/>
              <a:t>.jpg</a:t>
            </a:r>
          </a:p>
          <a:p>
            <a:r>
              <a:rPr lang="ko-KR" altLang="en-US" dirty="0" smtClean="0"/>
              <a:t>더하기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smtClean="0"/>
              <a:t>빼기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0" y="216508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15" name="그림 14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16" name="그림 1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더하기 빼기 생각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8" name="그림 27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566" y="2456272"/>
            <a:ext cx="3412843" cy="2134381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494788" y="963178"/>
            <a:ext cx="3697003" cy="1859115"/>
            <a:chOff x="2942849" y="856472"/>
            <a:chExt cx="3697003" cy="1859115"/>
          </a:xfrm>
        </p:grpSpPr>
        <p:sp>
          <p:nvSpPr>
            <p:cNvPr id="38" name="모서리가 둥근 직사각형 37"/>
            <p:cNvSpPr/>
            <p:nvPr/>
          </p:nvSpPr>
          <p:spPr>
            <a:xfrm>
              <a:off x="2942849" y="856472"/>
              <a:ext cx="3697003" cy="1640877"/>
            </a:xfrm>
            <a:prstGeom prst="roundRect">
              <a:avLst>
                <a:gd name="adj" fmla="val 9509"/>
              </a:avLst>
            </a:prstGeom>
            <a:solidFill>
              <a:srgbClr val="E7F4F9"/>
            </a:solidFill>
            <a:ln w="28575">
              <a:solidFill>
                <a:srgbClr val="A8D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친구들에게 고구마를 똑같이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나눠주는 것은 함께 키운 것을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공평하게 나눈다는 점에서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좋다고 생각해</a:t>
              </a:r>
              <a:r>
                <a: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39" name="이등변 삼각형 38"/>
            <p:cNvSpPr/>
            <p:nvPr/>
          </p:nvSpPr>
          <p:spPr>
            <a:xfrm flipV="1">
              <a:off x="5717213" y="2502271"/>
              <a:ext cx="159987" cy="213316"/>
            </a:xfrm>
            <a:prstGeom prst="triangle">
              <a:avLst>
                <a:gd name="adj" fmla="val 100000"/>
              </a:avLst>
            </a:prstGeom>
            <a:solidFill>
              <a:srgbClr val="A8D6F6"/>
            </a:solidFill>
            <a:ln w="28575">
              <a:solidFill>
                <a:srgbClr val="A8D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45" name="모서리가 둥근 직사각형 44"/>
          <p:cNvSpPr/>
          <p:nvPr/>
        </p:nvSpPr>
        <p:spPr>
          <a:xfrm>
            <a:off x="629342" y="642151"/>
            <a:ext cx="1078414" cy="406811"/>
          </a:xfrm>
          <a:prstGeom prst="roundRect">
            <a:avLst>
              <a:gd name="adj" fmla="val 50000"/>
            </a:avLst>
          </a:prstGeom>
          <a:solidFill>
            <a:srgbClr val="FEF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rgbClr val="7ABDCD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+</a:t>
            </a:r>
            <a:r>
              <a:rPr lang="ko-KR" altLang="en-US" sz="1500" dirty="0" smtClean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더하기</a:t>
            </a:r>
            <a:endParaRPr lang="ko-KR" altLang="en-US" sz="15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5212353" y="964408"/>
            <a:ext cx="3697003" cy="1857885"/>
            <a:chOff x="2942849" y="856472"/>
            <a:chExt cx="3697003" cy="1857885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2942849" y="856472"/>
              <a:ext cx="3697003" cy="1640877"/>
            </a:xfrm>
            <a:prstGeom prst="roundRect">
              <a:avLst>
                <a:gd name="adj" fmla="val 9509"/>
              </a:avLst>
            </a:prstGeom>
            <a:solidFill>
              <a:srgbClr val="E7F4F9"/>
            </a:solidFill>
            <a:ln w="28575">
              <a:solidFill>
                <a:srgbClr val="A8D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하지만 고구마를 키우려고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더 많이 노력한 친구들은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불만이 생길 수 있다는</a:t>
              </a:r>
              <a:endPara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/>
              <a:r>
                <a:rPr lang="ko-KR" altLang="en-US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문제점이 있어</a:t>
              </a:r>
              <a:r>
                <a: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48" name="이등변 삼각형 47"/>
            <p:cNvSpPr/>
            <p:nvPr/>
          </p:nvSpPr>
          <p:spPr>
            <a:xfrm flipV="1">
              <a:off x="3526572" y="2497349"/>
              <a:ext cx="178929" cy="217008"/>
            </a:xfrm>
            <a:prstGeom prst="triangle">
              <a:avLst>
                <a:gd name="adj" fmla="val 0"/>
              </a:avLst>
            </a:prstGeom>
            <a:solidFill>
              <a:srgbClr val="A8D6F6"/>
            </a:solidFill>
            <a:ln w="28575">
              <a:solidFill>
                <a:srgbClr val="A8D6F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58" name="모서리가 둥근 직사각형 57"/>
          <p:cNvSpPr/>
          <p:nvPr/>
        </p:nvSpPr>
        <p:spPr>
          <a:xfrm>
            <a:off x="7957632" y="642150"/>
            <a:ext cx="819560" cy="406811"/>
          </a:xfrm>
          <a:prstGeom prst="roundRect">
            <a:avLst>
              <a:gd name="adj" fmla="val 50000"/>
            </a:avLst>
          </a:prstGeom>
          <a:solidFill>
            <a:srgbClr val="FEF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dirty="0" smtClean="0">
                <a:solidFill>
                  <a:srgbClr val="7ABDCD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+</a:t>
            </a:r>
            <a:r>
              <a:rPr lang="ko-KR" altLang="en-US" sz="1500" dirty="0" smtClean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빼기</a:t>
            </a:r>
            <a:endParaRPr lang="ko-KR" altLang="en-US" sz="15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269152" y="28222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3726493" y="46567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748093" y="34380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26229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고구마를 공정하게 나눠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5D15"/>
                </a:solidFill>
              </a:rPr>
              <a:t>활동 </a:t>
            </a:r>
            <a:r>
              <a:rPr lang="en-US" altLang="ko-KR" dirty="0">
                <a:solidFill>
                  <a:srgbClr val="FF5D15"/>
                </a:solidFill>
              </a:rPr>
              <a:t>2</a:t>
            </a:r>
            <a:endParaRPr lang="ko-KR" altLang="en-US" dirty="0">
              <a:solidFill>
                <a:srgbClr val="FF5D15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duk_03_08_0003_201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표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 smtClean="0"/>
              <a:t>표 내 직접 쓰기 텍스트 입력 영역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endParaRPr lang="en-US" altLang="ko-KR" dirty="0"/>
          </a:p>
          <a:p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959385"/>
              </p:ext>
            </p:extLst>
          </p:nvPr>
        </p:nvGraphicFramePr>
        <p:xfrm>
          <a:off x="286862" y="1068710"/>
          <a:ext cx="8795494" cy="335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80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2646214">
                  <a:extLst>
                    <a:ext uri="{9D8B030D-6E8A-4147-A177-3AD203B41FA5}">
                      <a16:colId xmlns:a16="http://schemas.microsoft.com/office/drawing/2014/main" val="1606494826"/>
                    </a:ext>
                  </a:extLst>
                </a:gridCol>
                <a:gridCol w="2663850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  <a:gridCol w="2663850">
                  <a:extLst>
                    <a:ext uri="{9D8B030D-6E8A-4147-A177-3AD203B41FA5}">
                      <a16:colId xmlns:a16="http://schemas.microsoft.com/office/drawing/2014/main" val="1477849311"/>
                    </a:ext>
                  </a:extLst>
                </a:gridCol>
              </a:tblGrid>
              <a:tr h="574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나누는</a:t>
                      </a:r>
                      <a:r>
                        <a:rPr lang="en-US" altLang="ko-KR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</a:t>
                      </a:r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방법</a:t>
                      </a:r>
                      <a:endParaRPr lang="ko-KR" altLang="en-US" sz="20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좋은 점</a:t>
                      </a:r>
                      <a:r>
                        <a:rPr lang="en-US" altLang="ko-KR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(+</a:t>
                      </a:r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더하기</a:t>
                      </a:r>
                      <a:r>
                        <a:rPr lang="en-US" altLang="ko-KR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)</a:t>
                      </a:r>
                      <a:endParaRPr lang="ko-KR" altLang="en-US" sz="20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문제점</a:t>
                      </a:r>
                      <a:r>
                        <a:rPr lang="en-US" altLang="ko-KR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(-</a:t>
                      </a:r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빼기</a:t>
                      </a:r>
                      <a:r>
                        <a:rPr lang="en-US" altLang="ko-KR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)</a:t>
                      </a:r>
                      <a:endParaRPr lang="ko-KR" altLang="en-US" sz="20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13923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방법 ①</a:t>
                      </a:r>
                      <a:endParaRPr lang="ko-KR" altLang="en-US" sz="18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다같이 키웠으니 </a:t>
                      </a:r>
                      <a:endParaRPr lang="en-US" altLang="ko-KR" sz="2000" kern="1200" spc="-15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고구마를</a:t>
                      </a:r>
                      <a:r>
                        <a:rPr lang="en-US" altLang="ko-KR" sz="2000" kern="1200" spc="-150" baseline="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2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모두 </a:t>
                      </a:r>
                      <a:endParaRPr lang="en-US" altLang="ko-KR" sz="2000" kern="1200" spc="-15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똑같이 나눈다</a:t>
                      </a:r>
                      <a:r>
                        <a:rPr lang="en-US" altLang="ko-KR" sz="2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.</a:t>
                      </a:r>
                      <a:endParaRPr lang="ko-KR" altLang="en-US" sz="2000" kern="1200" spc="-15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13923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방법 ②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텃밭 식물을 </a:t>
                      </a:r>
                      <a:endParaRPr lang="en-US" altLang="ko-KR" sz="2000" kern="1200" spc="-15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열심히 가꾼</a:t>
                      </a:r>
                      <a:r>
                        <a:rPr lang="en-US" altLang="ko-KR" sz="2000" kern="1200" spc="-150" baseline="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2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사람이 </a:t>
                      </a:r>
                      <a:endParaRPr lang="en-US" altLang="ko-KR" sz="2000" kern="1200" spc="-15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더 가져간다</a:t>
                      </a:r>
                      <a:r>
                        <a:rPr lang="en-US" altLang="ko-KR" sz="2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</a:tbl>
          </a:graphicData>
        </a:graphic>
      </p:graphicFrame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4966" y="1679658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8661" y="1679658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54966" y="305391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18661" y="305391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65556" y="1679657"/>
            <a:ext cx="2573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rgbClr val="006EE6"/>
                </a:solidFill>
              </a:rPr>
              <a:t>똑같이 나누니까</a:t>
            </a:r>
            <a:r>
              <a:rPr lang="en-US" altLang="ko-KR" sz="2000" spc="-100" dirty="0">
                <a:solidFill>
                  <a:srgbClr val="006EE6"/>
                </a:solidFill>
              </a:rPr>
              <a:t>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불만이 없을 것 같다</a:t>
            </a:r>
            <a:r>
              <a:rPr lang="en-US" altLang="ko-KR" sz="2000" spc="-100" dirty="0" smtClean="0">
                <a:solidFill>
                  <a:srgbClr val="006EE6"/>
                </a:solidFill>
              </a:rPr>
              <a:t>.</a:t>
            </a:r>
            <a:endParaRPr lang="ko-KR" altLang="en-US" sz="2000" spc="-100" dirty="0">
              <a:solidFill>
                <a:srgbClr val="006EE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403629" y="1679656"/>
            <a:ext cx="2590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00" dirty="0" smtClean="0">
                <a:solidFill>
                  <a:srgbClr val="006EE6"/>
                </a:solidFill>
              </a:rPr>
              <a:t>고구마를 잘 키우지</a:t>
            </a:r>
            <a:r>
              <a:rPr lang="en-US" altLang="ko-KR" sz="2000" spc="-100" dirty="0">
                <a:solidFill>
                  <a:srgbClr val="006EE6"/>
                </a:solidFill>
              </a:rPr>
              <a:t>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못한 친구도 똑같이</a:t>
            </a:r>
            <a:r>
              <a:rPr lang="en-US" altLang="ko-KR" sz="2000" spc="-100" dirty="0">
                <a:solidFill>
                  <a:srgbClr val="006EE6"/>
                </a:solidFill>
              </a:rPr>
              <a:t>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나눈다</a:t>
            </a:r>
            <a:r>
              <a:rPr lang="en-US" altLang="ko-KR" sz="2000" spc="-100" dirty="0" smtClean="0">
                <a:solidFill>
                  <a:srgbClr val="006EE6"/>
                </a:solidFill>
              </a:rPr>
              <a:t>.</a:t>
            </a:r>
            <a:endParaRPr lang="ko-KR" altLang="en-US" sz="2000" spc="-100" dirty="0">
              <a:solidFill>
                <a:srgbClr val="006EE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20513" y="3045636"/>
            <a:ext cx="2879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006EE6"/>
                </a:solidFill>
              </a:rPr>
              <a:t>노력한 만큼 가져갈</a:t>
            </a:r>
            <a:r>
              <a:rPr lang="en-US" altLang="ko-KR" sz="2000" spc="-150" dirty="0">
                <a:solidFill>
                  <a:srgbClr val="006EE6"/>
                </a:solidFill>
              </a:rPr>
              <a:t> </a:t>
            </a:r>
            <a:r>
              <a:rPr lang="ko-KR" altLang="en-US" sz="2000" spc="-150" dirty="0" smtClean="0">
                <a:solidFill>
                  <a:srgbClr val="006EE6"/>
                </a:solidFill>
              </a:rPr>
              <a:t>수 있다</a:t>
            </a:r>
            <a:r>
              <a:rPr lang="en-US" altLang="ko-KR" sz="2000" spc="-150" dirty="0" smtClean="0">
                <a:solidFill>
                  <a:srgbClr val="006EE6"/>
                </a:solidFill>
              </a:rPr>
              <a:t>.</a:t>
            </a:r>
            <a:endParaRPr lang="ko-KR" altLang="en-US" sz="2000" spc="-150" dirty="0">
              <a:solidFill>
                <a:srgbClr val="006EE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418661" y="3045636"/>
            <a:ext cx="26372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 smtClean="0">
                <a:solidFill>
                  <a:srgbClr val="006EE6"/>
                </a:solidFill>
              </a:rPr>
              <a:t>누가</a:t>
            </a:r>
            <a:r>
              <a:rPr lang="en-US" altLang="ko-KR" sz="2000" spc="-100" dirty="0" smtClean="0">
                <a:solidFill>
                  <a:srgbClr val="006EE6"/>
                </a:solidFill>
              </a:rPr>
              <a:t>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더 많이 노력했는지 </a:t>
            </a:r>
            <a:endParaRPr lang="en-US" altLang="ko-KR" sz="2000" spc="-100" dirty="0" smtClean="0">
              <a:solidFill>
                <a:srgbClr val="006EE6"/>
              </a:solidFill>
            </a:endParaRPr>
          </a:p>
          <a:p>
            <a:r>
              <a:rPr lang="ko-KR" altLang="en-US" sz="2000" spc="-100" dirty="0" smtClean="0">
                <a:solidFill>
                  <a:srgbClr val="006EE6"/>
                </a:solidFill>
              </a:rPr>
              <a:t>알기 어렵다</a:t>
            </a:r>
            <a:r>
              <a:rPr lang="en-US" altLang="ko-KR" sz="2000" spc="-100" dirty="0" smtClean="0">
                <a:solidFill>
                  <a:srgbClr val="006EE6"/>
                </a:solidFill>
              </a:rPr>
              <a:t>.</a:t>
            </a:r>
            <a:endParaRPr lang="ko-KR" altLang="en-US" sz="2000" spc="-100" dirty="0">
              <a:solidFill>
                <a:srgbClr val="006EE6"/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96865" y="4626328"/>
            <a:ext cx="1775488" cy="320042"/>
            <a:chOff x="4915693" y="4615244"/>
            <a:chExt cx="1775488" cy="320042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63" name="그림 62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65" name="타원 64"/>
          <p:cNvSpPr/>
          <p:nvPr/>
        </p:nvSpPr>
        <p:spPr>
          <a:xfrm>
            <a:off x="409221" y="12075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3590913" y="15417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587359" y="45970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7845315" y="460466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021578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고구마를 공정하게 나눠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5D15"/>
                </a:solidFill>
              </a:rPr>
              <a:t>활동 </a:t>
            </a:r>
            <a:r>
              <a:rPr lang="en-US" altLang="ko-KR" dirty="0">
                <a:solidFill>
                  <a:srgbClr val="FF5D15"/>
                </a:solidFill>
              </a:rPr>
              <a:t>2</a:t>
            </a:r>
            <a:endParaRPr lang="ko-KR" altLang="en-US" dirty="0">
              <a:solidFill>
                <a:srgbClr val="FF5D15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duk_03_08_0003_201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2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표</a:t>
            </a:r>
            <a:r>
              <a:rPr lang="en-US" altLang="ko-KR" dirty="0"/>
              <a:t>+</a:t>
            </a:r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/>
              <a:t>표 내 직접 쓰기 텍스트 입력 영역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823660"/>
              </p:ext>
            </p:extLst>
          </p:nvPr>
        </p:nvGraphicFramePr>
        <p:xfrm>
          <a:off x="286862" y="1068710"/>
          <a:ext cx="8795494" cy="3359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80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2646214">
                  <a:extLst>
                    <a:ext uri="{9D8B030D-6E8A-4147-A177-3AD203B41FA5}">
                      <a16:colId xmlns:a16="http://schemas.microsoft.com/office/drawing/2014/main" val="1606494826"/>
                    </a:ext>
                  </a:extLst>
                </a:gridCol>
                <a:gridCol w="2663850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  <a:gridCol w="2663850">
                  <a:extLst>
                    <a:ext uri="{9D8B030D-6E8A-4147-A177-3AD203B41FA5}">
                      <a16:colId xmlns:a16="http://schemas.microsoft.com/office/drawing/2014/main" val="1477849311"/>
                    </a:ext>
                  </a:extLst>
                </a:gridCol>
              </a:tblGrid>
              <a:tr h="57484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나누는</a:t>
                      </a:r>
                      <a:r>
                        <a:rPr lang="en-US" altLang="ko-KR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</a:t>
                      </a:r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방법</a:t>
                      </a:r>
                      <a:endParaRPr lang="ko-KR" altLang="en-US" sz="20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좋은 점</a:t>
                      </a:r>
                      <a:r>
                        <a:rPr lang="en-US" altLang="ko-KR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(+</a:t>
                      </a:r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더하기</a:t>
                      </a:r>
                      <a:r>
                        <a:rPr lang="en-US" altLang="ko-KR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)</a:t>
                      </a:r>
                      <a:endParaRPr lang="ko-KR" altLang="en-US" sz="20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문제점</a:t>
                      </a:r>
                      <a:r>
                        <a:rPr lang="en-US" altLang="ko-KR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(-</a:t>
                      </a:r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빼기</a:t>
                      </a:r>
                      <a:r>
                        <a:rPr lang="en-US" altLang="ko-KR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)</a:t>
                      </a:r>
                      <a:endParaRPr lang="ko-KR" altLang="en-US" sz="20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13923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방법 ③</a:t>
                      </a:r>
                      <a:endParaRPr lang="ko-KR" altLang="en-US" sz="180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13923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방법 </a:t>
                      </a:r>
                      <a:r>
                        <a:rPr lang="en-US" altLang="ko-KR" sz="18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④</a:t>
                      </a:r>
                      <a:endParaRPr lang="ko-KR" altLang="en-US" sz="1800" kern="120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</a:tbl>
          </a:graphicData>
        </a:graphic>
      </p:graphicFrame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54966" y="1679658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418661" y="1679658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754966" y="305391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418661" y="3053910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730388" y="1662073"/>
            <a:ext cx="2770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 smtClean="0">
                <a:solidFill>
                  <a:srgbClr val="006EE6"/>
                </a:solidFill>
              </a:rPr>
              <a:t>고구마를 원하지</a:t>
            </a:r>
            <a:r>
              <a:rPr lang="en-US" altLang="ko-KR" sz="2000" spc="-100" dirty="0">
                <a:solidFill>
                  <a:srgbClr val="006EE6"/>
                </a:solidFill>
              </a:rPr>
              <a:t>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않는 친구</a:t>
            </a:r>
            <a:endParaRPr lang="en-US" altLang="ko-KR" sz="2000" spc="-100" dirty="0" smtClean="0">
              <a:solidFill>
                <a:srgbClr val="006EE6"/>
              </a:solidFill>
            </a:endParaRPr>
          </a:p>
          <a:p>
            <a:r>
              <a:rPr lang="ko-KR" altLang="en-US" sz="2000" spc="-100" dirty="0" smtClean="0">
                <a:solidFill>
                  <a:srgbClr val="006EE6"/>
                </a:solidFill>
              </a:rPr>
              <a:t>들에게</a:t>
            </a:r>
            <a:r>
              <a:rPr lang="en-US" altLang="ko-KR" sz="2000" spc="-100" dirty="0">
                <a:solidFill>
                  <a:srgbClr val="006EE6"/>
                </a:solidFill>
              </a:rPr>
              <a:t>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좋을 것 같다</a:t>
            </a:r>
            <a:r>
              <a:rPr lang="en-US" altLang="ko-KR" sz="2000" spc="-100" dirty="0" smtClean="0">
                <a:solidFill>
                  <a:srgbClr val="006EE6"/>
                </a:solidFill>
              </a:rPr>
              <a:t>.</a:t>
            </a:r>
            <a:endParaRPr lang="ko-KR" altLang="en-US" sz="2000" spc="-100" dirty="0">
              <a:solidFill>
                <a:srgbClr val="006EE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386045" y="1662072"/>
            <a:ext cx="2719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006EE6"/>
                </a:solidFill>
              </a:rPr>
              <a:t>고구마를 원하지 않는</a:t>
            </a:r>
            <a:r>
              <a:rPr lang="en-US" altLang="ko-KR" sz="2000" spc="-150" dirty="0">
                <a:solidFill>
                  <a:srgbClr val="006EE6"/>
                </a:solidFill>
              </a:rPr>
              <a:t> </a:t>
            </a:r>
            <a:r>
              <a:rPr lang="ko-KR" altLang="en-US" sz="2000" spc="-150" dirty="0" smtClean="0">
                <a:solidFill>
                  <a:srgbClr val="006EE6"/>
                </a:solidFill>
              </a:rPr>
              <a:t>친구</a:t>
            </a:r>
            <a:endParaRPr lang="en-US" altLang="ko-KR" sz="2000" spc="-150" dirty="0" smtClean="0">
              <a:solidFill>
                <a:srgbClr val="006EE6"/>
              </a:solidFill>
            </a:endParaRPr>
          </a:p>
          <a:p>
            <a:r>
              <a:rPr lang="ko-KR" altLang="en-US" sz="2000" spc="-150" dirty="0" smtClean="0">
                <a:solidFill>
                  <a:srgbClr val="006EE6"/>
                </a:solidFill>
              </a:rPr>
              <a:t>들은 노력했지만</a:t>
            </a:r>
            <a:r>
              <a:rPr lang="en-US" altLang="ko-KR" sz="2000" spc="-150" dirty="0">
                <a:solidFill>
                  <a:srgbClr val="006EE6"/>
                </a:solidFill>
              </a:rPr>
              <a:t> </a:t>
            </a:r>
            <a:r>
              <a:rPr lang="ko-KR" altLang="en-US" sz="2000" spc="-150" dirty="0" smtClean="0">
                <a:solidFill>
                  <a:srgbClr val="006EE6"/>
                </a:solidFill>
              </a:rPr>
              <a:t>얻는 것이 </a:t>
            </a:r>
            <a:endParaRPr lang="en-US" altLang="ko-KR" sz="2000" spc="-150" dirty="0" smtClean="0">
              <a:solidFill>
                <a:srgbClr val="006EE6"/>
              </a:solidFill>
            </a:endParaRPr>
          </a:p>
          <a:p>
            <a:r>
              <a:rPr lang="ko-KR" altLang="en-US" sz="2000" spc="-150" dirty="0" smtClean="0">
                <a:solidFill>
                  <a:srgbClr val="006EE6"/>
                </a:solidFill>
              </a:rPr>
              <a:t>없다</a:t>
            </a:r>
            <a:r>
              <a:rPr lang="en-US" altLang="ko-KR" sz="2000" spc="-150" dirty="0" smtClean="0">
                <a:solidFill>
                  <a:srgbClr val="006EE6"/>
                </a:solidFill>
              </a:rPr>
              <a:t>.</a:t>
            </a:r>
            <a:endParaRPr lang="ko-KR" altLang="en-US" sz="2000" spc="-150" dirty="0">
              <a:solidFill>
                <a:srgbClr val="006EE6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11721" y="3036844"/>
            <a:ext cx="2815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 smtClean="0">
                <a:solidFill>
                  <a:srgbClr val="006EE6"/>
                </a:solidFill>
              </a:rPr>
              <a:t>다툼</a:t>
            </a:r>
            <a:r>
              <a:rPr lang="en-US" altLang="ko-KR" sz="2000" spc="-100" dirty="0" smtClean="0">
                <a:solidFill>
                  <a:srgbClr val="006EE6"/>
                </a:solidFill>
              </a:rPr>
              <a:t>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없이</a:t>
            </a:r>
            <a:r>
              <a:rPr lang="en-US" altLang="ko-KR" sz="2000" spc="-100" dirty="0">
                <a:solidFill>
                  <a:srgbClr val="006EE6"/>
                </a:solidFill>
              </a:rPr>
              <a:t>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즐거운</a:t>
            </a:r>
            <a:r>
              <a:rPr lang="en-US" altLang="ko-KR" sz="2000" spc="-100" dirty="0">
                <a:solidFill>
                  <a:srgbClr val="006EE6"/>
                </a:solidFill>
              </a:rPr>
              <a:t>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놀이처럼 </a:t>
            </a:r>
            <a:endParaRPr lang="en-US" altLang="ko-KR" sz="2000" spc="-100" dirty="0" smtClean="0">
              <a:solidFill>
                <a:srgbClr val="006EE6"/>
              </a:solidFill>
            </a:endParaRPr>
          </a:p>
          <a:p>
            <a:r>
              <a:rPr lang="ko-KR" altLang="en-US" sz="2000" spc="-100" dirty="0" smtClean="0">
                <a:solidFill>
                  <a:srgbClr val="006EE6"/>
                </a:solidFill>
              </a:rPr>
              <a:t>나눌 수</a:t>
            </a:r>
            <a:r>
              <a:rPr lang="en-US" altLang="ko-KR" sz="2000" spc="-100" dirty="0">
                <a:solidFill>
                  <a:srgbClr val="006EE6"/>
                </a:solidFill>
              </a:rPr>
              <a:t>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있다</a:t>
            </a:r>
            <a:r>
              <a:rPr lang="en-US" altLang="ko-KR" sz="2000" spc="-100" dirty="0" smtClean="0">
                <a:solidFill>
                  <a:srgbClr val="006EE6"/>
                </a:solidFill>
              </a:rPr>
              <a:t>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5909" y="3045636"/>
            <a:ext cx="27190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50" dirty="0" smtClean="0">
                <a:solidFill>
                  <a:srgbClr val="006EE6"/>
                </a:solidFill>
              </a:rPr>
              <a:t>노력하지 않은 친구가</a:t>
            </a:r>
            <a:r>
              <a:rPr lang="en-US" altLang="ko-KR" sz="2000" spc="-150" dirty="0">
                <a:solidFill>
                  <a:srgbClr val="006EE6"/>
                </a:solidFill>
              </a:rPr>
              <a:t> </a:t>
            </a:r>
            <a:r>
              <a:rPr lang="ko-KR" altLang="en-US" sz="2000" spc="-150" dirty="0" smtClean="0">
                <a:solidFill>
                  <a:srgbClr val="006EE6"/>
                </a:solidFill>
              </a:rPr>
              <a:t>많이 </a:t>
            </a:r>
            <a:endParaRPr lang="en-US" altLang="ko-KR" sz="2000" spc="-150" dirty="0" smtClean="0">
              <a:solidFill>
                <a:srgbClr val="006EE6"/>
              </a:solidFill>
            </a:endParaRPr>
          </a:p>
          <a:p>
            <a:r>
              <a:rPr lang="ko-KR" altLang="en-US" sz="2000" spc="-150" dirty="0" smtClean="0">
                <a:solidFill>
                  <a:srgbClr val="006EE6"/>
                </a:solidFill>
              </a:rPr>
              <a:t>가져가거나 </a:t>
            </a:r>
            <a:r>
              <a:rPr lang="ko-KR" altLang="en-US" sz="2000" spc="-150" dirty="0" smtClean="0">
                <a:solidFill>
                  <a:srgbClr val="006EE6"/>
                </a:solidFill>
              </a:rPr>
              <a:t>노력한 </a:t>
            </a:r>
            <a:r>
              <a:rPr lang="ko-KR" altLang="en-US" sz="2000" spc="-150" dirty="0" smtClean="0">
                <a:solidFill>
                  <a:srgbClr val="006EE6"/>
                </a:solidFill>
              </a:rPr>
              <a:t>친구가 </a:t>
            </a:r>
            <a:endParaRPr lang="en-US" altLang="ko-KR" sz="2000" spc="-150" dirty="0" smtClean="0">
              <a:solidFill>
                <a:srgbClr val="006EE6"/>
              </a:solidFill>
            </a:endParaRPr>
          </a:p>
          <a:p>
            <a:r>
              <a:rPr lang="ko-KR" altLang="en-US" sz="2000" spc="-150" dirty="0" smtClean="0">
                <a:solidFill>
                  <a:srgbClr val="006EE6"/>
                </a:solidFill>
              </a:rPr>
              <a:t>못 가져갈</a:t>
            </a:r>
            <a:r>
              <a:rPr lang="en-US" altLang="ko-KR" sz="2000" spc="-150" dirty="0">
                <a:solidFill>
                  <a:srgbClr val="006EE6"/>
                </a:solidFill>
              </a:rPr>
              <a:t> </a:t>
            </a:r>
            <a:r>
              <a:rPr lang="ko-KR" altLang="en-US" sz="2000" spc="-150" dirty="0" smtClean="0">
                <a:solidFill>
                  <a:srgbClr val="006EE6"/>
                </a:solidFill>
              </a:rPr>
              <a:t>수 있다</a:t>
            </a:r>
            <a:r>
              <a:rPr lang="en-US" altLang="ko-KR" sz="2000" spc="-150" dirty="0" smtClean="0">
                <a:solidFill>
                  <a:srgbClr val="006EE6"/>
                </a:solidFill>
              </a:rPr>
              <a:t>.</a:t>
            </a:r>
            <a:endParaRPr lang="ko-KR" altLang="en-US" sz="2000" spc="-150" dirty="0">
              <a:solidFill>
                <a:srgbClr val="006EE6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079143" y="1681373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89733" y="1681372"/>
            <a:ext cx="25923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 smtClean="0">
                <a:solidFill>
                  <a:srgbClr val="006EE6"/>
                </a:solidFill>
              </a:rPr>
              <a:t>가져가고 싶은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사람들만 </a:t>
            </a:r>
            <a:endParaRPr lang="en-US" altLang="ko-KR" sz="2000" spc="-100" dirty="0" smtClean="0">
              <a:solidFill>
                <a:srgbClr val="006EE6"/>
              </a:solidFill>
            </a:endParaRPr>
          </a:p>
          <a:p>
            <a:r>
              <a:rPr lang="ko-KR" altLang="en-US" sz="2000" spc="-100" dirty="0" smtClean="0">
                <a:solidFill>
                  <a:srgbClr val="006EE6"/>
                </a:solidFill>
              </a:rPr>
              <a:t>나누어서</a:t>
            </a:r>
            <a:r>
              <a:rPr lang="en-US" altLang="ko-KR" sz="2000" spc="-100" dirty="0">
                <a:solidFill>
                  <a:srgbClr val="006EE6"/>
                </a:solidFill>
              </a:rPr>
              <a:t>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가진다</a:t>
            </a:r>
            <a:r>
              <a:rPr lang="en-US" altLang="ko-KR" sz="2000" spc="-100" dirty="0" smtClean="0">
                <a:solidFill>
                  <a:srgbClr val="006EE6"/>
                </a:solidFill>
              </a:rPr>
              <a:t>.</a:t>
            </a:r>
            <a:endParaRPr lang="ko-KR" altLang="en-US" sz="2000" spc="-100" dirty="0">
              <a:solidFill>
                <a:srgbClr val="006EE6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079143" y="3040321"/>
            <a:ext cx="11849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89733" y="3040320"/>
            <a:ext cx="21210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 err="1" smtClean="0">
                <a:solidFill>
                  <a:srgbClr val="006EE6"/>
                </a:solidFill>
              </a:rPr>
              <a:t>제비뽑기를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 해서</a:t>
            </a:r>
            <a:endParaRPr lang="en-US" altLang="ko-KR" sz="2000" spc="-100" dirty="0" smtClean="0">
              <a:solidFill>
                <a:srgbClr val="006EE6"/>
              </a:solidFill>
            </a:endParaRPr>
          </a:p>
          <a:p>
            <a:r>
              <a:rPr lang="ko-KR" altLang="en-US" sz="2000" spc="-100" dirty="0" smtClean="0">
                <a:solidFill>
                  <a:srgbClr val="006EE6"/>
                </a:solidFill>
              </a:rPr>
              <a:t>나온 만큼 가져간다</a:t>
            </a:r>
            <a:r>
              <a:rPr lang="en-US" altLang="ko-KR" sz="2000" spc="-100" dirty="0" smtClean="0">
                <a:solidFill>
                  <a:srgbClr val="006EE6"/>
                </a:solidFill>
              </a:rPr>
              <a:t>.</a:t>
            </a:r>
            <a:endParaRPr lang="ko-KR" altLang="en-US" sz="2000" spc="-100" dirty="0">
              <a:solidFill>
                <a:srgbClr val="006EE6"/>
              </a:solidFill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96865" y="4626328"/>
            <a:ext cx="1775488" cy="320042"/>
            <a:chOff x="4915693" y="4615244"/>
            <a:chExt cx="1775488" cy="320042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58" name="그림 57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59" name="그림 58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60" name="타원 59"/>
          <p:cNvSpPr/>
          <p:nvPr/>
        </p:nvSpPr>
        <p:spPr>
          <a:xfrm>
            <a:off x="409221" y="12075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943825" y="15229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587359" y="45970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45315" y="460466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726139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고구마를 공정하게 나눠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1/</a:t>
            </a:r>
            <a:r>
              <a:rPr lang="ko-KR" altLang="en-US" dirty="0">
                <a:solidFill>
                  <a:srgbClr val="FF5D15"/>
                </a:solidFill>
              </a:rPr>
              <a:t>활동 </a:t>
            </a:r>
            <a:r>
              <a:rPr lang="en-US" altLang="ko-KR" dirty="0">
                <a:solidFill>
                  <a:srgbClr val="FF5D15"/>
                </a:solidFill>
              </a:rPr>
              <a:t>2</a:t>
            </a:r>
            <a:endParaRPr lang="ko-KR" altLang="en-US" dirty="0">
              <a:solidFill>
                <a:srgbClr val="FF5D15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duk_03_08_0003_201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2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/>
              <a:t>표</a:t>
            </a:r>
            <a:r>
              <a:rPr lang="en-US" altLang="ko-KR" dirty="0"/>
              <a:t>+</a:t>
            </a:r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/>
              <a:t>표 내 직접 쓰기 텍스트 입력 영역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endParaRPr lang="en-US" altLang="ko-KR" dirty="0"/>
          </a:p>
          <a:p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96865" y="4626328"/>
            <a:ext cx="1775488" cy="320042"/>
            <a:chOff x="4915693" y="4615244"/>
            <a:chExt cx="1775488" cy="32004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670981"/>
              </p:ext>
            </p:extLst>
          </p:nvPr>
        </p:nvGraphicFramePr>
        <p:xfrm>
          <a:off x="286862" y="1068710"/>
          <a:ext cx="8795494" cy="3327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546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6347948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</a:tblGrid>
              <a:tr h="1663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선택의</a:t>
                      </a:r>
                      <a:r>
                        <a:rPr lang="en-US" altLang="ko-KR" sz="1800" b="0" kern="1200" spc="-150" baseline="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800" b="0" kern="1200" spc="-150" baseline="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기준 정하기</a:t>
                      </a:r>
                      <a:endParaRPr lang="ko-KR" altLang="en-US" sz="1800" b="0" kern="120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2000" b="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위의 방법 중에서 한 가지를 선택할 때</a:t>
                      </a:r>
                      <a:r>
                        <a:rPr lang="en-US" altLang="ko-KR" sz="2000" b="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2000" b="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어떤 기준으로 선택해야 할까요</a:t>
                      </a:r>
                      <a:r>
                        <a:rPr lang="en-US" altLang="ko-KR" sz="2000" b="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2000" b="0" kern="1200" spc="-15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342900" marR="0" indent="-34290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2000" b="0" kern="1200" spc="-150" baseline="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 </a:t>
                      </a:r>
                      <a:endParaRPr lang="en-US" altLang="ko-KR" sz="2000" b="0" kern="1200" spc="-15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1663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우리 </a:t>
                      </a:r>
                      <a:r>
                        <a:rPr lang="ko-KR" altLang="en-US" sz="1800" kern="1200" spc="-150" dirty="0" err="1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모둠이</a:t>
                      </a:r>
                      <a:r>
                        <a:rPr lang="ko-KR" altLang="en-US" sz="1800" kern="120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 선택한 방법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b="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</a:tbl>
          </a:graphicData>
        </a:graphic>
      </p:graphicFrame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083790" y="2153087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000" spc="-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083790" y="2153087"/>
            <a:ext cx="4483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 smtClean="0">
                <a:solidFill>
                  <a:srgbClr val="006EE6"/>
                </a:solidFill>
              </a:rPr>
              <a:t>모두가 만족스럽게 받아들일 수 있어야 한다</a:t>
            </a:r>
            <a:r>
              <a:rPr lang="en-US" altLang="ko-KR" sz="2000" spc="-100" dirty="0" smtClean="0">
                <a:solidFill>
                  <a:srgbClr val="006EE6"/>
                </a:solidFill>
              </a:rPr>
              <a:t>.</a:t>
            </a:r>
            <a:endParaRPr lang="ko-KR" altLang="en-US" sz="2000" spc="-100" dirty="0">
              <a:solidFill>
                <a:srgbClr val="006EE6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05365" y="2779350"/>
            <a:ext cx="112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000" spc="-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05365" y="2779350"/>
            <a:ext cx="6114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pc="-100" dirty="0" smtClean="0">
                <a:solidFill>
                  <a:srgbClr val="006EE6"/>
                </a:solidFill>
              </a:rPr>
              <a:t>가져가고 싶은 사람들만 나누어서 가져가기로 했다</a:t>
            </a:r>
            <a:r>
              <a:rPr lang="en-US" altLang="ko-KR" sz="2000" spc="-100" dirty="0" smtClean="0">
                <a:solidFill>
                  <a:srgbClr val="006EE6"/>
                </a:solidFill>
              </a:rPr>
              <a:t>. </a:t>
            </a:r>
            <a:r>
              <a:rPr lang="ko-KR" altLang="en-US" sz="2000" spc="-100" dirty="0" smtClean="0">
                <a:solidFill>
                  <a:srgbClr val="006EE6"/>
                </a:solidFill>
              </a:rPr>
              <a:t>고구마를</a:t>
            </a:r>
            <a:endParaRPr lang="en-US" altLang="ko-KR" sz="2000" spc="-100" dirty="0" smtClean="0">
              <a:solidFill>
                <a:srgbClr val="006EE6"/>
              </a:solidFill>
            </a:endParaRPr>
          </a:p>
          <a:p>
            <a:r>
              <a:rPr lang="ko-KR" altLang="en-US" sz="2000" spc="-100" dirty="0" smtClean="0">
                <a:solidFill>
                  <a:srgbClr val="006EE6"/>
                </a:solidFill>
              </a:rPr>
              <a:t>원하지 않는 친구들에게는 대신 학급 쿠폰을 줘서 노력한 것에</a:t>
            </a:r>
            <a:endParaRPr lang="en-US" altLang="ko-KR" sz="2000" spc="-100" dirty="0" smtClean="0">
              <a:solidFill>
                <a:srgbClr val="006EE6"/>
              </a:solidFill>
            </a:endParaRPr>
          </a:p>
          <a:p>
            <a:r>
              <a:rPr lang="ko-KR" altLang="en-US" sz="2000" spc="-100" dirty="0" smtClean="0">
                <a:solidFill>
                  <a:srgbClr val="006EE6"/>
                </a:solidFill>
              </a:rPr>
              <a:t>대해 보상하기로 했다</a:t>
            </a:r>
            <a:r>
              <a:rPr lang="en-US" altLang="ko-KR" sz="2000" spc="-100" dirty="0">
                <a:solidFill>
                  <a:srgbClr val="006EE6"/>
                </a:solidFill>
              </a:rPr>
              <a:t>.</a:t>
            </a:r>
            <a:endParaRPr lang="ko-KR" altLang="en-US" sz="2000" spc="-100" dirty="0">
              <a:solidFill>
                <a:srgbClr val="006EE6"/>
              </a:solidFill>
            </a:endParaRPr>
          </a:p>
        </p:txBody>
      </p:sp>
      <p:sp>
        <p:nvSpPr>
          <p:cNvPr id="60" name="타원 59"/>
          <p:cNvSpPr/>
          <p:nvPr/>
        </p:nvSpPr>
        <p:spPr>
          <a:xfrm>
            <a:off x="409221" y="12075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954190" y="19891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3587359" y="45970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45315" y="460466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46661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고구마를 공정하게 나누는 방법을 찾았을 때 느낀 점을 쓰고 발표해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5D15"/>
                </a:solidFill>
              </a:rPr>
              <a:t>활동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점검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소감 발표하기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duk_03_08_0003_301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활동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직접 쓰기 메모지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메모지 내 직접 쓰기 텍스트 입력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고구마 소감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91" y="1491826"/>
            <a:ext cx="3943800" cy="2968715"/>
          </a:xfrm>
          <a:prstGeom prst="roundRect">
            <a:avLst>
              <a:gd name="adj" fmla="val 4988"/>
            </a:avLst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131745" y="1311991"/>
            <a:ext cx="4910063" cy="3561636"/>
            <a:chOff x="651844" y="1661020"/>
            <a:chExt cx="8455089" cy="3172317"/>
          </a:xfrm>
        </p:grpSpPr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8" name="직선 연결선 37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왼쪽 대괄호 41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대괄호 42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왼쪽 대괄호 43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자유형 44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32078" y="1535462"/>
            <a:ext cx="4713150" cy="19000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공정하게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 </a:t>
            </a:r>
            <a:r>
              <a:rPr lang="ko-KR" altLang="en-US" sz="2500" spc="-100" dirty="0" smtClean="0">
                <a:solidFill>
                  <a:srgbClr val="006EE6"/>
                </a:solidFill>
              </a:rPr>
              <a:t>나누는 방법을 찾는 것이 </a:t>
            </a:r>
            <a:endParaRPr lang="en-US" altLang="ko-KR" sz="2500" spc="-100" dirty="0" smtClean="0">
              <a:solidFill>
                <a:srgbClr val="006EE6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쉽지 않았지만</a:t>
            </a:r>
            <a:r>
              <a:rPr lang="en-US" altLang="ko-KR" sz="2500" spc="-100" dirty="0">
                <a:solidFill>
                  <a:srgbClr val="006EE6"/>
                </a:solidFill>
              </a:rPr>
              <a:t> </a:t>
            </a:r>
            <a:r>
              <a:rPr lang="ko-KR" altLang="en-US" sz="2500" spc="-100" dirty="0" smtClean="0">
                <a:solidFill>
                  <a:srgbClr val="006EE6"/>
                </a:solidFill>
              </a:rPr>
              <a:t>모두 불만 없이</a:t>
            </a:r>
            <a:endParaRPr lang="en-US" altLang="ko-KR" sz="2500" spc="-100" dirty="0" smtClean="0">
              <a:solidFill>
                <a:srgbClr val="006EE6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고구마를 나눌 수 있는 방법을 찾아서</a:t>
            </a:r>
            <a:endParaRPr lang="en-US" altLang="ko-KR" sz="2500" spc="-100" dirty="0" smtClean="0">
              <a:solidFill>
                <a:srgbClr val="006EE6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뿌듯했습니다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.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9802" y="12783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5135885" y="14221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821300" y="45882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7888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</a:t>
            </a:r>
            <a:r>
              <a:rPr lang="en-US" altLang="ko-KR" dirty="0"/>
              <a:t>/</a:t>
            </a:r>
            <a:r>
              <a:rPr lang="ko-KR" altLang="en-US" dirty="0">
                <a:solidFill>
                  <a:srgbClr val="FF5D15"/>
                </a:solidFill>
              </a:rPr>
              <a:t>자기 </a:t>
            </a:r>
            <a:r>
              <a:rPr lang="ko-KR" altLang="en-US" dirty="0" smtClean="0">
                <a:solidFill>
                  <a:srgbClr val="FF5D15"/>
                </a:solidFill>
              </a:rPr>
              <a:t>점검</a:t>
            </a:r>
            <a:endParaRPr lang="ko-KR" altLang="en-US" dirty="0">
              <a:solidFill>
                <a:srgbClr val="FF5D15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소감 발표하기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duk_03_08_0003_301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자기 점검 탭</a:t>
            </a:r>
            <a:r>
              <a:rPr lang="en-US" altLang="ko-KR" dirty="0"/>
              <a:t>]</a:t>
            </a:r>
          </a:p>
          <a:p>
            <a:r>
              <a:rPr lang="ko-KR" altLang="en-US" dirty="0" smtClean="0"/>
              <a:t>텍스트 박스</a:t>
            </a:r>
            <a:endParaRPr lang="en-US" altLang="ko-KR" dirty="0"/>
          </a:p>
          <a:p>
            <a:r>
              <a:rPr lang="ko-KR" altLang="en-US" dirty="0" smtClean="0"/>
              <a:t>핵심 </a:t>
            </a:r>
            <a:r>
              <a:rPr lang="ko-KR" altLang="en-US" dirty="0"/>
              <a:t>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노출됨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18</a:t>
            </a:r>
            <a:r>
              <a:rPr lang="ko-KR" altLang="en-US" dirty="0" smtClean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ko-KR" altLang="en-US" dirty="0" smtClean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2074" y="3914685"/>
            <a:ext cx="840823" cy="760196"/>
          </a:xfrm>
          <a:prstGeom prst="rect">
            <a:avLst/>
          </a:prstGeom>
        </p:spPr>
      </p:pic>
      <p:grpSp>
        <p:nvGrpSpPr>
          <p:cNvPr id="63" name="그룹 62"/>
          <p:cNvGrpSpPr/>
          <p:nvPr/>
        </p:nvGrpSpPr>
        <p:grpSpPr>
          <a:xfrm>
            <a:off x="369290" y="2930197"/>
            <a:ext cx="8604181" cy="682626"/>
            <a:chOff x="296416" y="1865240"/>
            <a:chExt cx="8604181" cy="682626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296416" y="1865240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02078" y="1978092"/>
              <a:ext cx="760601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공정하게</a:t>
              </a:r>
              <a:r>
                <a:rPr lang="en-US" altLang="ko-KR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나누려면 나는 어떤 마음을 </a:t>
              </a: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지녀야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할까요</a:t>
              </a:r>
              <a:r>
                <a:rPr lang="en-US" altLang="ko-KR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75" name="그룹 74"/>
          <p:cNvGrpSpPr/>
          <p:nvPr/>
        </p:nvGrpSpPr>
        <p:grpSpPr>
          <a:xfrm>
            <a:off x="369290" y="2190104"/>
            <a:ext cx="8604181" cy="682626"/>
            <a:chOff x="296416" y="1865240"/>
            <a:chExt cx="8604181" cy="682626"/>
          </a:xfrm>
        </p:grpSpPr>
        <p:sp>
          <p:nvSpPr>
            <p:cNvPr id="76" name="모서리가 둥근 직사각형 75"/>
            <p:cNvSpPr/>
            <p:nvPr/>
          </p:nvSpPr>
          <p:spPr>
            <a:xfrm>
              <a:off x="296416" y="1865240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02078" y="1978092"/>
              <a:ext cx="6265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공정하게 나눌 때 어떤 점이 </a:t>
              </a:r>
              <a:r>
                <a:rPr lang="ko-KR" altLang="en-US" sz="250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어려웠나요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78" name="타원 77"/>
          <p:cNvSpPr/>
          <p:nvPr/>
        </p:nvSpPr>
        <p:spPr>
          <a:xfrm>
            <a:off x="315752" y="206050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8375323" y="410161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소감 발표하기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duk_03_08_0003_301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핵심 정리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제목 텍스트</a:t>
            </a:r>
            <a:endParaRPr lang="en-US" altLang="ko-KR" dirty="0"/>
          </a:p>
          <a:p>
            <a:r>
              <a:rPr lang="ko-KR" altLang="en-US" dirty="0"/>
              <a:t>도식</a:t>
            </a:r>
            <a:r>
              <a:rPr lang="en-US" altLang="ko-KR" dirty="0"/>
              <a:t>+</a:t>
            </a:r>
            <a:r>
              <a:rPr lang="ko-KR" altLang="en-US" dirty="0"/>
              <a:t>텍스트 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물음표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클릭 시 정답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물음표 버튼으로 </a:t>
            </a:r>
            <a:r>
              <a:rPr lang="ko-KR" altLang="en-US" dirty="0" err="1" smtClean="0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en-US" altLang="ko-KR" dirty="0"/>
              <a:t>X</a:t>
            </a:r>
            <a:r>
              <a:rPr lang="ko-KR" altLang="en-US" dirty="0"/>
              <a:t>버튼 클릭 시 이전 </a:t>
            </a:r>
            <a:r>
              <a:rPr lang="ko-KR" altLang="en-US" dirty="0" smtClean="0"/>
              <a:t>슬라이드 </a:t>
            </a:r>
            <a:r>
              <a:rPr lang="en-US" altLang="ko-KR" dirty="0" smtClean="0"/>
              <a:t>17 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227200"/>
            <a:ext cx="9353974" cy="4749246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양쪽 모서리가 둥근 사각형 10"/>
          <p:cNvSpPr/>
          <p:nvPr/>
        </p:nvSpPr>
        <p:spPr>
          <a:xfrm>
            <a:off x="227889" y="699937"/>
            <a:ext cx="8910057" cy="4273061"/>
          </a:xfrm>
          <a:prstGeom prst="round2SameRect">
            <a:avLst>
              <a:gd name="adj1" fmla="val 7092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20" y="226414"/>
            <a:ext cx="1701484" cy="399194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285" y="234000"/>
            <a:ext cx="476281" cy="476281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63" y="4596273"/>
            <a:ext cx="997200" cy="313585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863" y="4996072"/>
            <a:ext cx="997200" cy="3135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961804" y="937364"/>
            <a:ext cx="532389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 smtClean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ko-KR" altLang="en-US" sz="2500" spc="-150" dirty="0" smtClean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모두에게 공정한 방법은 무엇일까요</a:t>
            </a:r>
            <a:r>
              <a:rPr lang="en-US" altLang="ko-KR" sz="2500" spc="-150" dirty="0" smtClean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r>
              <a:rPr lang="en-US" altLang="ko-KR" sz="2500" spc="-150" dirty="0" smtClean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</a:t>
            </a:r>
            <a:endParaRPr lang="ko-KR" altLang="en-US" sz="2500" spc="-150" dirty="0">
              <a:solidFill>
                <a:srgbClr val="E3C8A8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2" t="57868"/>
          <a:stretch/>
        </p:blipFill>
        <p:spPr>
          <a:xfrm rot="5400000">
            <a:off x="2578308" y="1936579"/>
            <a:ext cx="662858" cy="683214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82" b="59402"/>
          <a:stretch/>
        </p:blipFill>
        <p:spPr>
          <a:xfrm rot="5400000">
            <a:off x="6125242" y="1931398"/>
            <a:ext cx="662857" cy="658346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3176884" y="1626306"/>
            <a:ext cx="3108789" cy="874493"/>
          </a:xfrm>
          <a:prstGeom prst="roundRect">
            <a:avLst>
              <a:gd name="adj" fmla="val 7018"/>
            </a:avLst>
          </a:prstGeom>
          <a:solidFill>
            <a:schemeClr val="bg1"/>
          </a:solidFill>
          <a:ln w="19050">
            <a:solidFill>
              <a:srgbClr val="EFCF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chemeClr val="tx1"/>
                </a:solidFill>
                <a:latin typeface="+mn-ea"/>
              </a:rPr>
              <a:t>도덕적 문제 상황이</a:t>
            </a:r>
            <a:endParaRPr lang="en-US" altLang="ko-KR" sz="2500" spc="-150" dirty="0" smtClean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2500" spc="-150" dirty="0" smtClean="0">
                <a:solidFill>
                  <a:schemeClr val="tx1"/>
                </a:solidFill>
                <a:latin typeface="+mn-ea"/>
              </a:rPr>
              <a:t>발생했을 때</a:t>
            </a:r>
            <a:endParaRPr lang="ko-KR" altLang="en-US" sz="25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52554" y="2676638"/>
            <a:ext cx="3733117" cy="1805335"/>
          </a:xfrm>
          <a:prstGeom prst="roundRect">
            <a:avLst>
              <a:gd name="adj" fmla="val 7018"/>
            </a:avLst>
          </a:prstGeom>
          <a:solidFill>
            <a:srgbClr val="FFDBD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4977647" y="2676638"/>
            <a:ext cx="3733117" cy="1805335"/>
          </a:xfrm>
          <a:prstGeom prst="roundRect">
            <a:avLst>
              <a:gd name="adj" fmla="val 7018"/>
            </a:avLst>
          </a:prstGeom>
          <a:solidFill>
            <a:srgbClr val="F2F7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51969" y="2945153"/>
            <a:ext cx="318968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모두에게</a:t>
            </a:r>
            <a:endParaRPr lang="en-US" altLang="ko-KR" sz="2500" dirty="0" smtClean="0">
              <a:solidFill>
                <a:srgbClr val="006EE6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공정한 방법을</a:t>
            </a:r>
            <a:endParaRPr lang="en-US" altLang="ko-KR" sz="2500" dirty="0" smtClean="0">
              <a:solidFill>
                <a:srgbClr val="006EE6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찾아야 합니다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68271" y="2780153"/>
            <a:ext cx="318968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해결 방법에서 발생할</a:t>
            </a:r>
            <a:endParaRPr lang="en-US" altLang="ko-KR" sz="2500" dirty="0" smtClean="0">
              <a:solidFill>
                <a:srgbClr val="006EE6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좋은 점과 문제점을</a:t>
            </a:r>
            <a:endParaRPr lang="en-US" altLang="ko-KR" sz="2500" dirty="0" smtClean="0">
              <a:solidFill>
                <a:srgbClr val="006EE6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종합적으로 생각하여</a:t>
            </a:r>
            <a:endParaRPr lang="en-US" altLang="ko-KR" sz="2500" dirty="0" smtClean="0">
              <a:solidFill>
                <a:srgbClr val="006EE6"/>
              </a:solidFill>
            </a:endParaRPr>
          </a:p>
          <a:p>
            <a:pPr algn="ctr"/>
            <a:r>
              <a:rPr lang="ko-KR" altLang="en-US" sz="2500" dirty="0" smtClean="0">
                <a:solidFill>
                  <a:srgbClr val="006EE6"/>
                </a:solidFill>
              </a:rPr>
              <a:t>판단해야 합니다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  <a:endParaRPr lang="ko-KR" altLang="en-US" sz="2500" dirty="0">
              <a:solidFill>
                <a:srgbClr val="006EE6"/>
              </a:solidFill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34677" y="10604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17684" y="14741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352681" y="3400863"/>
            <a:ext cx="388259" cy="33507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6650075" y="3400862"/>
            <a:ext cx="388259" cy="335073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2719354" y="34207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7069758" y="34207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744481" y="39489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3029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510265"/>
              </p:ext>
            </p:extLst>
          </p:nvPr>
        </p:nvGraphicFramePr>
        <p:xfrm>
          <a:off x="239349" y="393459"/>
          <a:ext cx="11713302" cy="291937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생활 속 경험을</a:t>
                      </a:r>
                      <a:r>
                        <a:rPr lang="ko-KR" altLang="en-US" sz="1100" baseline="0" dirty="0" smtClean="0"/>
                        <a:t> 바탕으로 대화하며 고구마를 공정하게 나누는 방법 찾기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duk_03_08_0003_101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duk_03_08_0003_102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공정한 분배 방법을 찾아가는 과정에서 발생할 좋은 점과 문제점을 판단하기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duk_03_08_0003_201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소감 발표하기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duk_03_08_0003_301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/>
          <p:cNvGrpSpPr/>
          <p:nvPr/>
        </p:nvGrpSpPr>
        <p:grpSpPr>
          <a:xfrm>
            <a:off x="92485" y="985591"/>
            <a:ext cx="9198686" cy="3683121"/>
            <a:chOff x="606986" y="1619076"/>
            <a:chExt cx="8587348" cy="3280096"/>
          </a:xfrm>
        </p:grpSpPr>
        <p:grpSp>
          <p:nvGrpSpPr>
            <p:cNvPr id="62" name="그룹 61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75" name="직사각형 74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63" name="직선 연결선 62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직선 연결선 63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직선 연결선 64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직선 연결선 65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7" name="왼쪽 대괄호 66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왼쪽 대괄호 67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왼쪽 대괄호 68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 69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직사각형 70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/>
              <a:t>지혜네</a:t>
            </a:r>
            <a:r>
              <a:rPr lang="ko-KR" altLang="en-US" dirty="0"/>
              <a:t> 반 친구들 이야기를 읽어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이야기</a:t>
            </a:r>
            <a:r>
              <a:rPr lang="en-US" altLang="ko-KR" dirty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생활 속 경험을 바탕으로 대화하며 고구마를 공정하게 나누는 방법 찾기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duk_03_08_0003_101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이야기 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메모지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321657" y="1294431"/>
            <a:ext cx="8983550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00" dirty="0" smtClean="0"/>
              <a:t>  </a:t>
            </a:r>
            <a:r>
              <a:rPr lang="ko-KR" altLang="en-US" sz="2500" spc="-100" dirty="0" err="1" smtClean="0"/>
              <a:t>지혜네</a:t>
            </a:r>
            <a:r>
              <a:rPr lang="ko-KR" altLang="en-US" sz="2500" spc="-100" dirty="0" smtClean="0"/>
              <a:t> 반 친구들은 텃밭을 정성껏 가꿔 고구마를 수확했습니다</a:t>
            </a:r>
            <a:r>
              <a:rPr lang="en-US" altLang="ko-KR" sz="2500" spc="-100" dirty="0" smtClean="0"/>
              <a:t>.</a:t>
            </a:r>
          </a:p>
          <a:p>
            <a:r>
              <a:rPr lang="ko-KR" altLang="en-US" sz="2500" spc="-100" dirty="0" smtClean="0"/>
              <a:t>그런데 수확한 고구마는 크기가 다 달랐고</a:t>
            </a:r>
            <a:r>
              <a:rPr lang="en-US" altLang="ko-KR" sz="2500" spc="-100" dirty="0" smtClean="0"/>
              <a:t>, </a:t>
            </a:r>
            <a:r>
              <a:rPr lang="ko-KR" altLang="en-US" sz="2500" spc="-100" dirty="0" err="1" smtClean="0"/>
              <a:t>친구마다</a:t>
            </a:r>
            <a:r>
              <a:rPr lang="ko-KR" altLang="en-US" sz="2500" spc="-100" dirty="0" smtClean="0"/>
              <a:t> 고구마를 캐낸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양도 달랐습니다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누가 고구마를 얼마나 가져가야 하는지를 두고 친구</a:t>
            </a:r>
            <a:endParaRPr lang="en-US" altLang="ko-KR" sz="2500" spc="-100" dirty="0" smtClean="0"/>
          </a:p>
          <a:p>
            <a:r>
              <a:rPr lang="ko-KR" altLang="en-US" sz="2500" spc="-150" dirty="0" smtClean="0"/>
              <a:t>들은 서로 의견이 달랐습니다</a:t>
            </a:r>
            <a:r>
              <a:rPr lang="en-US" altLang="ko-KR" sz="2500" spc="-150" dirty="0" smtClean="0"/>
              <a:t>. </a:t>
            </a:r>
            <a:r>
              <a:rPr lang="ko-KR" altLang="en-US" sz="2500" spc="-150" dirty="0" smtClean="0"/>
              <a:t>이에 </a:t>
            </a:r>
            <a:r>
              <a:rPr lang="ko-KR" altLang="en-US" sz="2500" spc="-150" dirty="0" err="1" smtClean="0"/>
              <a:t>지혜네</a:t>
            </a:r>
            <a:r>
              <a:rPr lang="ko-KR" altLang="en-US" sz="2500" spc="-150" dirty="0" smtClean="0"/>
              <a:t> 반 친구들은 고구마를 어떻게</a:t>
            </a:r>
            <a:endParaRPr lang="en-US" altLang="ko-KR" sz="2500" spc="-150" dirty="0" smtClean="0"/>
          </a:p>
          <a:p>
            <a:r>
              <a:rPr lang="ko-KR" altLang="en-US" sz="2500" spc="-100" dirty="0" smtClean="0"/>
              <a:t>나눌지 의논해 보기로 했습니다</a:t>
            </a:r>
            <a:r>
              <a:rPr lang="en-US" altLang="ko-KR" sz="2500" spc="-100" dirty="0" smtClean="0"/>
              <a:t>.</a:t>
            </a:r>
          </a:p>
        </p:txBody>
      </p:sp>
      <p:sp>
        <p:nvSpPr>
          <p:cNvPr id="25" name="타원 24"/>
          <p:cNvSpPr/>
          <p:nvPr/>
        </p:nvSpPr>
        <p:spPr>
          <a:xfrm>
            <a:off x="148530" y="10148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1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여러분이 </a:t>
            </a:r>
            <a:r>
              <a:rPr lang="ko-KR" altLang="en-US" dirty="0" err="1" smtClean="0"/>
              <a:t>지혜네</a:t>
            </a:r>
            <a:r>
              <a:rPr lang="ko-KR" altLang="en-US" dirty="0" smtClean="0"/>
              <a:t> 반 친구들이라면 고구마를 어떻게 나눠야 한다고 생각하나요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이야기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5D15"/>
                </a:solidFill>
              </a:rPr>
              <a:t>물음</a:t>
            </a:r>
            <a:endParaRPr lang="ko-KR" altLang="en-US" dirty="0">
              <a:solidFill>
                <a:srgbClr val="FF5D15"/>
              </a:solidFill>
            </a:endParaRPr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생활 속 경험을 바탕으로 대화하며 고구마를 공정하게 나누는 방법 찾기</a:t>
            </a:r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/>
              <a:t>duk_03_08_0003_101</a:t>
            </a:r>
            <a:endParaRPr lang="ko-KR" altLang="en-US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</a:t>
            </a:r>
            <a:r>
              <a:rPr lang="en-US" altLang="ko-KR" dirty="0" smtClean="0"/>
              <a:t>_</a:t>
            </a:r>
            <a:r>
              <a:rPr lang="ko-KR" altLang="en-US" dirty="0" smtClean="0"/>
              <a:t>물음 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smtClean="0"/>
              <a:t>캐릭터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</a:t>
            </a:r>
            <a:r>
              <a:rPr lang="ko-KR" altLang="en-US" dirty="0" err="1" smtClean="0"/>
              <a:t>말풍선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음성 및 모션 </a:t>
            </a:r>
            <a:r>
              <a:rPr lang="en-US" altLang="ko-KR" dirty="0" smtClean="0"/>
              <a:t>X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고정 텍스트 </a:t>
            </a:r>
            <a:r>
              <a:rPr lang="ko-KR" altLang="en-US" dirty="0" err="1" smtClean="0"/>
              <a:t>말풍선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직접 쓰기 </a:t>
            </a:r>
            <a:r>
              <a:rPr lang="ko-KR" altLang="en-US" dirty="0" err="1" smtClean="0"/>
              <a:t>말풍선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말풍선</a:t>
            </a:r>
            <a:r>
              <a:rPr lang="ko-KR" altLang="en-US" dirty="0" smtClean="0"/>
              <a:t> 내 직접 쓰기 텍스트 입력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en-US" altLang="ko-KR" dirty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en-US" altLang="ko-KR" dirty="0"/>
              <a:t>Tip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 미니 팝업 사라짐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다시 하기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 직접 쓰기 입력 텍스트 초기화</a:t>
            </a:r>
            <a:r>
              <a:rPr lang="en-US" altLang="ko-KR" dirty="0" smtClean="0"/>
              <a:t>+</a:t>
            </a:r>
            <a:r>
              <a:rPr lang="ko-KR" altLang="en-US" dirty="0" smtClean="0"/>
              <a:t>재입력 가능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7FFD469-73B2-4893-9579-8648C1B6F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69" y="1604147"/>
            <a:ext cx="1476000" cy="1476000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C4A7A8FC-D04B-475A-A7C9-4308817D0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400" y="3080147"/>
            <a:ext cx="1476000" cy="1476000"/>
          </a:xfrm>
          <a:prstGeom prst="rect">
            <a:avLst/>
          </a:prstGeom>
        </p:spPr>
      </p:pic>
      <p:grpSp>
        <p:nvGrpSpPr>
          <p:cNvPr id="49" name="그룹 48"/>
          <p:cNvGrpSpPr/>
          <p:nvPr/>
        </p:nvGrpSpPr>
        <p:grpSpPr>
          <a:xfrm>
            <a:off x="2077746" y="1720507"/>
            <a:ext cx="6726972" cy="1286212"/>
            <a:chOff x="3734133" y="1483739"/>
            <a:chExt cx="6726972" cy="1286212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3939555" y="1483739"/>
              <a:ext cx="6521550" cy="1286212"/>
            </a:xfrm>
            <a:prstGeom prst="roundRect">
              <a:avLst>
                <a:gd name="adj" fmla="val 9509"/>
              </a:avLst>
            </a:prstGeom>
            <a:solidFill>
              <a:srgbClr val="F6EFFB"/>
            </a:solidFill>
            <a:ln w="28575">
              <a:solidFill>
                <a:srgbClr val="CABF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다같이</a:t>
              </a:r>
              <a:r>
                <a:rPr lang="en-US" altLang="ko-KR" sz="25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ko-KR" altLang="en-US" sz="25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키웠으니 모두 똑같이 나눠야 하지 않을까</a:t>
              </a:r>
              <a:r>
                <a:rPr lang="en-US" altLang="ko-KR" sz="25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2" name="이등변 삼각형 51"/>
            <p:cNvSpPr/>
            <p:nvPr/>
          </p:nvSpPr>
          <p:spPr>
            <a:xfrm rot="5400000" flipV="1">
              <a:off x="3757380" y="2008360"/>
              <a:ext cx="139483" cy="185977"/>
            </a:xfrm>
            <a:prstGeom prst="triangle">
              <a:avLst/>
            </a:prstGeom>
            <a:solidFill>
              <a:srgbClr val="CABFE0"/>
            </a:solidFill>
            <a:ln w="28575">
              <a:solidFill>
                <a:srgbClr val="CABFE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8211148" y="4577315"/>
            <a:ext cx="997200" cy="313585"/>
            <a:chOff x="2496156" y="4776022"/>
            <a:chExt cx="997200" cy="313585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156" y="4776022"/>
              <a:ext cx="997200" cy="313585"/>
            </a:xfrm>
            <a:prstGeom prst="rect">
              <a:avLst/>
            </a:prstGeom>
          </p:spPr>
        </p:pic>
        <p:sp>
          <p:nvSpPr>
            <p:cNvPr id="55" name="직사각형 54"/>
            <p:cNvSpPr/>
            <p:nvPr/>
          </p:nvSpPr>
          <p:spPr>
            <a:xfrm>
              <a:off x="2856840" y="4823044"/>
              <a:ext cx="501822" cy="218461"/>
            </a:xfrm>
            <a:prstGeom prst="rect">
              <a:avLst/>
            </a:prstGeom>
            <a:solidFill>
              <a:srgbClr val="0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750096" y="4812868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5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다시 하기</a:t>
              </a:r>
              <a:endParaRPr lang="ko-KR" altLang="en-US" sz="9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470952" y="3182340"/>
            <a:ext cx="6753401" cy="1286212"/>
            <a:chOff x="3939555" y="1483739"/>
            <a:chExt cx="6753401" cy="128621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3939555" y="1483739"/>
              <a:ext cx="6521550" cy="1286212"/>
            </a:xfrm>
            <a:prstGeom prst="roundRect">
              <a:avLst>
                <a:gd name="adj" fmla="val 9509"/>
              </a:avLst>
            </a:prstGeom>
            <a:solidFill>
              <a:srgbClr val="FFEEF3"/>
            </a:solidFill>
            <a:ln w="28575">
              <a:solidFill>
                <a:srgbClr val="FFC3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00" spc="-15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59" name="이등변 삼각형 58"/>
            <p:cNvSpPr/>
            <p:nvPr/>
          </p:nvSpPr>
          <p:spPr>
            <a:xfrm rot="16200000" flipV="1">
              <a:off x="10479499" y="2003510"/>
              <a:ext cx="195064" cy="231850"/>
            </a:xfrm>
            <a:prstGeom prst="triangle">
              <a:avLst/>
            </a:prstGeom>
            <a:solidFill>
              <a:srgbClr val="FFC3C9"/>
            </a:solidFill>
            <a:ln w="28575">
              <a:solidFill>
                <a:srgbClr val="FFC3C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pc="-150">
                <a:latin typeface="+mn-ea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495729" y="3229374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606" y="1271872"/>
            <a:ext cx="750030" cy="556474"/>
          </a:xfrm>
          <a:prstGeom prst="rect">
            <a:avLst/>
          </a:prstGeom>
        </p:spPr>
      </p:pic>
      <p:grpSp>
        <p:nvGrpSpPr>
          <p:cNvPr id="26" name="그룹 25"/>
          <p:cNvGrpSpPr/>
          <p:nvPr/>
        </p:nvGrpSpPr>
        <p:grpSpPr>
          <a:xfrm>
            <a:off x="5145991" y="5043926"/>
            <a:ext cx="4128944" cy="1990443"/>
            <a:chOff x="6365476" y="2279387"/>
            <a:chExt cx="4104324" cy="1990443"/>
          </a:xfrm>
        </p:grpSpPr>
        <p:grpSp>
          <p:nvGrpSpPr>
            <p:cNvPr id="27" name="그룹 26"/>
            <p:cNvGrpSpPr/>
            <p:nvPr/>
          </p:nvGrpSpPr>
          <p:grpSpPr>
            <a:xfrm>
              <a:off x="6365476" y="2279387"/>
              <a:ext cx="4104324" cy="1990443"/>
              <a:chOff x="9101268" y="2823846"/>
              <a:chExt cx="3801747" cy="1990443"/>
            </a:xfrm>
          </p:grpSpPr>
          <p:grpSp>
            <p:nvGrpSpPr>
              <p:cNvPr id="31" name="그룹 30"/>
              <p:cNvGrpSpPr/>
              <p:nvPr/>
            </p:nvGrpSpPr>
            <p:grpSpPr>
              <a:xfrm>
                <a:off x="9101268" y="2868398"/>
                <a:ext cx="3801746" cy="1945891"/>
                <a:chOff x="4964908" y="6091378"/>
                <a:chExt cx="3801746" cy="1945891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4964908" y="6191112"/>
                  <a:ext cx="3801746" cy="184615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예시를</a:t>
                  </a:r>
                  <a:r>
                    <a:rPr lang="en-US" altLang="ko-KR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</a:t>
                  </a:r>
                  <a:r>
                    <a:rPr lang="ko-KR" altLang="en-US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참고하여</a:t>
                  </a:r>
                  <a:r>
                    <a:rPr lang="en-US" altLang="ko-KR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‘</a:t>
                  </a:r>
                  <a:r>
                    <a:rPr lang="ko-KR" altLang="en-US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공정한 나눔</a:t>
                  </a:r>
                  <a:r>
                    <a:rPr lang="en-US" altLang="ko-KR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’</a:t>
                  </a:r>
                  <a:r>
                    <a:rPr lang="ko-KR" altLang="en-US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에 대해 고민하고 더 나은 방법을 함께 찾아갈 수 있도록 합니다</a:t>
                  </a:r>
                  <a:r>
                    <a:rPr lang="en-US" altLang="ko-KR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spc="-1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수확한 고구마를 나누려고 할 때 벌어질 수 있는 </a:t>
                  </a:r>
                  <a:r>
                    <a:rPr lang="ko-KR" altLang="en-US" sz="1600" spc="-5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공정하지 못한 상황을 먼저 떠올려 보고 그런 상황이 생기지 않게 하려면 어떻게 해야 할지 생각해 보도록 합니다</a:t>
                  </a:r>
                  <a:r>
                    <a:rPr lang="en-US" altLang="ko-KR" sz="1600" spc="-5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algn="just">
                    <a:defRPr/>
                  </a:pPr>
                  <a:endParaRPr lang="en-US" altLang="ko-KR" sz="1600" spc="-5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</p:grpSp>
          <p:sp>
            <p:nvSpPr>
              <p:cNvPr id="32" name="TextBox 31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28" name="그룹 27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29" name="직선 연결선 28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타원 35"/>
          <p:cNvSpPr/>
          <p:nvPr/>
        </p:nvSpPr>
        <p:spPr>
          <a:xfrm>
            <a:off x="466069" y="17950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8580148" y="32883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664813" y="32369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2367873" y="179617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8580148" y="12762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7908245" y="46182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6425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이번 시간에 배울 내용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duk_03_08_0003_102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[102_</a:t>
            </a:r>
            <a:r>
              <a:rPr lang="ko-KR" altLang="en-US" dirty="0"/>
              <a:t>이번 시간에 배울 내용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dirty="0" smtClean="0"/>
              <a:t>생활 속 도덕적 문제 상황에서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r>
              <a:rPr lang="ko-KR" altLang="en-US" dirty="0" smtClean="0"/>
              <a:t>바르게 </a:t>
            </a:r>
            <a:r>
              <a:rPr lang="ko-KR" altLang="en-US" dirty="0" smtClean="0"/>
              <a:t>판단하며 </a:t>
            </a:r>
            <a:r>
              <a:rPr lang="ko-KR" altLang="en-US" dirty="0" smtClean="0">
                <a:solidFill>
                  <a:srgbClr val="FF6600"/>
                </a:solidFill>
              </a:rPr>
              <a:t>적절한 해결 방법</a:t>
            </a:r>
            <a:r>
              <a:rPr lang="ko-KR" altLang="en-US" dirty="0" smtClean="0"/>
              <a:t>을 찾아봅시다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7" y="2729223"/>
            <a:ext cx="1564367" cy="462511"/>
          </a:xfrm>
        </p:spPr>
        <p:txBody>
          <a:bodyPr/>
          <a:lstStyle/>
          <a:p>
            <a:r>
              <a:rPr lang="en-US" altLang="ko-KR" dirty="0" smtClean="0"/>
              <a:t>124~127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10" name="타원 9"/>
          <p:cNvSpPr/>
          <p:nvPr/>
        </p:nvSpPr>
        <p:spPr>
          <a:xfrm>
            <a:off x="366446" y="9896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고구마를 공정하게 나누는 방법을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5D15"/>
                </a:solidFill>
              </a:rPr>
              <a:t>활동 </a:t>
            </a:r>
            <a:r>
              <a:rPr lang="en-US" altLang="ko-KR" dirty="0" smtClean="0">
                <a:solidFill>
                  <a:srgbClr val="FF5D15"/>
                </a:solidFill>
              </a:rPr>
              <a:t>1</a:t>
            </a:r>
            <a:r>
              <a:rPr lang="en-US" altLang="ko-KR" dirty="0" smtClean="0"/>
              <a:t>/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duk_03_08_0003_201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</a:t>
            </a:r>
            <a:r>
              <a:rPr lang="ko-KR" altLang="en-US" dirty="0"/>
              <a:t>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활동 방법</a:t>
            </a:r>
            <a:r>
              <a:rPr lang="en-US" altLang="ko-KR" dirty="0" smtClean="0"/>
              <a:t>+</a:t>
            </a:r>
            <a:r>
              <a:rPr lang="ko-KR" altLang="en-US" dirty="0" smtClean="0"/>
              <a:t>숫자 </a:t>
            </a:r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r>
              <a:rPr lang="en-US" altLang="ko-KR" dirty="0" smtClean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en-US" altLang="ko-KR" dirty="0"/>
              <a:t>Tip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 미니 팝업 사라짐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추가 질문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추가 질문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7~9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37350" y="1064910"/>
            <a:ext cx="8819930" cy="461891"/>
            <a:chOff x="237350" y="1064910"/>
            <a:chExt cx="8819930" cy="461891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18" name="모서리가 둥근 직사각형 17"/>
          <p:cNvSpPr/>
          <p:nvPr/>
        </p:nvSpPr>
        <p:spPr>
          <a:xfrm>
            <a:off x="375981" y="1698322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75980" y="2534198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5980" y="3059034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1028" y="1580393"/>
            <a:ext cx="8526693" cy="23852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 smtClean="0"/>
              <a:t>지혜네</a:t>
            </a:r>
            <a:r>
              <a:rPr lang="ko-KR" altLang="en-US" sz="2500" dirty="0" smtClean="0"/>
              <a:t> 반 친구들이 말한 두 가지 방법 외에 다른 방법을 </a:t>
            </a:r>
            <a:r>
              <a:rPr lang="ko-KR" altLang="en-US" sz="2500" dirty="0" err="1" smtClean="0"/>
              <a:t>모둠</a:t>
            </a:r>
            <a:endParaRPr lang="en-US" altLang="ko-KR" sz="2500" dirty="0" smtClean="0"/>
          </a:p>
          <a:p>
            <a:r>
              <a:rPr lang="ko-KR" altLang="en-US" sz="2500" dirty="0" smtClean="0"/>
              <a:t>친구들과 이야기해 봅니다</a:t>
            </a:r>
            <a:r>
              <a:rPr lang="en-US" altLang="ko-KR" sz="25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2500" dirty="0" smtClean="0"/>
              <a:t>각 </a:t>
            </a:r>
            <a:r>
              <a:rPr lang="ko-KR" altLang="en-US" sz="2500" dirty="0" err="1" smtClean="0"/>
              <a:t>모둠에서</a:t>
            </a:r>
            <a:r>
              <a:rPr lang="ko-KR" altLang="en-US" sz="2500" dirty="0" smtClean="0"/>
              <a:t> 선택한 방법을 발표하고 학급 칠판에 기록해 봅니다</a:t>
            </a:r>
            <a:r>
              <a:rPr lang="en-US" altLang="ko-KR" sz="2500" dirty="0" smtClean="0"/>
              <a:t>.</a:t>
            </a:r>
          </a:p>
          <a:p>
            <a:endParaRPr lang="en-US" altLang="ko-KR" sz="800" dirty="0"/>
          </a:p>
          <a:p>
            <a:r>
              <a:rPr lang="ko-KR" altLang="en-US" sz="2500" dirty="0" smtClean="0"/>
              <a:t>투표를 하여 우리 반 친구들이 가장 많이 선택한 방법 두 가지를</a:t>
            </a:r>
            <a:endParaRPr lang="en-US" altLang="ko-KR" sz="2500" dirty="0" smtClean="0"/>
          </a:p>
          <a:p>
            <a:r>
              <a:rPr lang="en-US" altLang="ko-KR" sz="2500" dirty="0" smtClean="0"/>
              <a:t>126</a:t>
            </a:r>
            <a:r>
              <a:rPr lang="ko-KR" altLang="en-US" sz="2500" dirty="0" smtClean="0"/>
              <a:t>쪽 표의 방법 </a:t>
            </a:r>
            <a:r>
              <a:rPr lang="en-US" altLang="ko-KR" sz="2500" dirty="0" smtClean="0"/>
              <a:t>3, 4</a:t>
            </a:r>
            <a:r>
              <a:rPr lang="ko-KR" altLang="en-US" sz="2500" dirty="0" smtClean="0"/>
              <a:t>에 적어 봅니다</a:t>
            </a:r>
            <a:r>
              <a:rPr lang="en-US" altLang="ko-KR" sz="2500" dirty="0" smtClean="0"/>
              <a:t>.</a:t>
            </a:r>
          </a:p>
          <a:p>
            <a:endParaRPr lang="en-US" altLang="ko-KR" sz="8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82" y="895493"/>
            <a:ext cx="750030" cy="556474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5351725" y="5137742"/>
            <a:ext cx="3898202" cy="938587"/>
            <a:chOff x="6365476" y="2279387"/>
            <a:chExt cx="4104324" cy="938587"/>
          </a:xfrm>
        </p:grpSpPr>
        <p:grpSp>
          <p:nvGrpSpPr>
            <p:cNvPr id="33" name="그룹 32"/>
            <p:cNvGrpSpPr/>
            <p:nvPr/>
          </p:nvGrpSpPr>
          <p:grpSpPr>
            <a:xfrm>
              <a:off x="6365476" y="2279387"/>
              <a:ext cx="4104324" cy="938587"/>
              <a:chOff x="9101268" y="2823846"/>
              <a:chExt cx="3801747" cy="938587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9101268" y="2868398"/>
                <a:ext cx="3801746" cy="894035"/>
                <a:chOff x="4964908" y="6091378"/>
                <a:chExt cx="3801746" cy="894035"/>
              </a:xfrm>
            </p:grpSpPr>
            <p:pic>
              <p:nvPicPr>
                <p:cNvPr id="50" name="그림 4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4964908" y="6171657"/>
                  <a:ext cx="3801746" cy="813756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+mn-ea"/>
                  </a:endParaRPr>
                </a:p>
                <a:p>
                  <a:pPr algn="just">
                    <a:defRPr/>
                  </a:pPr>
                  <a:r>
                    <a:rPr lang="en-US" altLang="ko-KR" sz="1600" spc="-100" dirty="0" smtClean="0">
                      <a:latin typeface="+mn-ea"/>
                    </a:rPr>
                    <a:t>‘</a:t>
                  </a:r>
                  <a:r>
                    <a:rPr lang="ko-KR" altLang="en-US" sz="1600" spc="-100" dirty="0" smtClean="0">
                      <a:latin typeface="+mn-ea"/>
                    </a:rPr>
                    <a:t>짝 토의</a:t>
                  </a:r>
                  <a:r>
                    <a:rPr lang="en-US" altLang="ko-KR" sz="1600" spc="-100" dirty="0" smtClean="0">
                      <a:latin typeface="+mn-ea"/>
                    </a:rPr>
                    <a:t>’ → ‘</a:t>
                  </a:r>
                  <a:r>
                    <a:rPr lang="ko-KR" altLang="en-US" sz="1600" spc="-100" dirty="0" err="1" smtClean="0">
                      <a:latin typeface="+mn-ea"/>
                    </a:rPr>
                    <a:t>모둠</a:t>
                  </a:r>
                  <a:r>
                    <a:rPr lang="ko-KR" altLang="en-US" sz="1600" spc="-100" dirty="0" smtClean="0">
                      <a:latin typeface="+mn-ea"/>
                    </a:rPr>
                    <a:t> 토의</a:t>
                  </a:r>
                  <a:r>
                    <a:rPr lang="en-US" altLang="ko-KR" sz="1600" spc="-100" dirty="0">
                      <a:latin typeface="+mn-ea"/>
                    </a:rPr>
                    <a:t>’ → </a:t>
                  </a:r>
                  <a:r>
                    <a:rPr lang="en-US" altLang="ko-KR" sz="1600" spc="-100" dirty="0" smtClean="0">
                      <a:latin typeface="+mn-ea"/>
                    </a:rPr>
                    <a:t>‘</a:t>
                  </a:r>
                  <a:r>
                    <a:rPr lang="ko-KR" altLang="en-US" sz="1600" spc="-100" dirty="0" smtClean="0">
                      <a:latin typeface="+mn-ea"/>
                    </a:rPr>
                    <a:t>전체 토의</a:t>
                  </a:r>
                  <a:r>
                    <a:rPr lang="en-US" altLang="ko-KR" sz="1600" spc="-100" dirty="0" smtClean="0">
                      <a:latin typeface="+mn-ea"/>
                    </a:rPr>
                    <a:t>’</a:t>
                  </a:r>
                  <a:r>
                    <a:rPr lang="ko-KR" altLang="en-US" sz="1600" spc="-100" dirty="0" smtClean="0">
                      <a:latin typeface="+mn-ea"/>
                    </a:rPr>
                    <a:t>의 순서로</a:t>
                  </a:r>
                  <a:endParaRPr lang="en-US" altLang="ko-KR" sz="1600" spc="-100" dirty="0" smtClean="0">
                    <a:latin typeface="+mn-ea"/>
                  </a:endParaRPr>
                </a:p>
                <a:p>
                  <a:pPr algn="just">
                    <a:defRPr/>
                  </a:pPr>
                  <a:r>
                    <a:rPr lang="ko-KR" altLang="en-US" sz="1600" spc="-100" dirty="0" smtClean="0">
                      <a:latin typeface="+mn-ea"/>
                    </a:rPr>
                    <a:t>진행하면 좋습니다</a:t>
                  </a:r>
                  <a:r>
                    <a:rPr lang="en-US" altLang="ko-KR" sz="1600" spc="-100" dirty="0" smtClean="0">
                      <a:latin typeface="+mn-ea"/>
                    </a:rPr>
                    <a:t>.</a:t>
                  </a:r>
                  <a:endParaRPr lang="en-US" altLang="ko-KR" sz="1600" spc="-50" dirty="0">
                    <a:latin typeface="+mn-ea"/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34" name="그룹 33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35" name="직선 연결선 34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그룹 95"/>
          <p:cNvGrpSpPr/>
          <p:nvPr/>
        </p:nvGrpSpPr>
        <p:grpSpPr>
          <a:xfrm>
            <a:off x="7300825" y="976134"/>
            <a:ext cx="1406624" cy="346990"/>
            <a:chOff x="1930587" y="3288931"/>
            <a:chExt cx="1406624" cy="346990"/>
          </a:xfrm>
        </p:grpSpPr>
        <p:sp>
          <p:nvSpPr>
            <p:cNvPr id="97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99" name="타원 98"/>
          <p:cNvSpPr/>
          <p:nvPr/>
        </p:nvSpPr>
        <p:spPr>
          <a:xfrm>
            <a:off x="147336" y="13011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0" name="타원 99"/>
          <p:cNvSpPr/>
          <p:nvPr/>
        </p:nvSpPr>
        <p:spPr>
          <a:xfrm>
            <a:off x="3745504" y="46277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8681896" y="8381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2" name="타원 101"/>
          <p:cNvSpPr/>
          <p:nvPr/>
        </p:nvSpPr>
        <p:spPr>
          <a:xfrm>
            <a:off x="7171225" y="8347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61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duk_03_08_0003_201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ko-KR" altLang="en-US" dirty="0"/>
              <a:t> </a:t>
            </a:r>
            <a:r>
              <a:rPr lang="ko-KR" altLang="en-US" dirty="0" err="1"/>
              <a:t>탭인탭</a:t>
            </a:r>
            <a:r>
              <a:rPr lang="ko-KR" altLang="en-US" dirty="0"/>
              <a:t>  </a:t>
            </a:r>
            <a:r>
              <a:rPr lang="en-US" altLang="ko-KR" dirty="0"/>
              <a:t>1] </a:t>
            </a:r>
          </a:p>
          <a:p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 </a:t>
            </a:r>
            <a:r>
              <a:rPr lang="ko-KR" altLang="en-US" dirty="0" err="1"/>
              <a:t>탭인탭</a:t>
            </a:r>
            <a:endParaRPr lang="en-US" altLang="ko-KR" dirty="0"/>
          </a:p>
          <a:p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노출</a:t>
            </a:r>
            <a:r>
              <a:rPr lang="en-US" altLang="ko-KR" dirty="0"/>
              <a:t>(</a:t>
            </a:r>
            <a:r>
              <a:rPr lang="ko-KR" altLang="en-US" dirty="0" err="1"/>
              <a:t>재클릭시</a:t>
            </a:r>
            <a:r>
              <a:rPr lang="ko-KR" altLang="en-US" dirty="0"/>
              <a:t> </a:t>
            </a:r>
            <a:r>
              <a:rPr lang="ko-KR" altLang="en-US" dirty="0" err="1"/>
              <a:t>원복됨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슬라이드 </a:t>
            </a:r>
            <a:r>
              <a:rPr lang="en-US" altLang="ko-KR" dirty="0" smtClean="0"/>
              <a:t>6</a:t>
            </a:r>
            <a:r>
              <a:rPr lang="ko-KR" altLang="en-US" dirty="0" smtClean="0"/>
              <a:t>페이지로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다음 이야기를 읽고</a:t>
            </a:r>
            <a:r>
              <a:rPr lang="en-US" altLang="ko-KR" smtClean="0"/>
              <a:t>, </a:t>
            </a:r>
            <a:r>
              <a:rPr lang="ko-KR" altLang="en-US" smtClean="0"/>
              <a:t>토끼와 거북이가 공정한 경기를 하려면 어떻게 해야 할지 생각해 봅시다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-</a:t>
            </a:r>
            <a:endParaRPr 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22" name="모서리가 둥근 직사각형 21"/>
          <p:cNvSpPr/>
          <p:nvPr/>
        </p:nvSpPr>
        <p:spPr>
          <a:xfrm>
            <a:off x="509396" y="1134690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1265719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36314" y="1199827"/>
            <a:ext cx="650545" cy="452752"/>
          </a:xfrm>
          <a:prstGeom prst="rect">
            <a:avLst/>
          </a:prstGeom>
        </p:spPr>
      </p:pic>
      <p:sp>
        <p:nvSpPr>
          <p:cNvPr id="2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2506297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32418" y="2455086"/>
            <a:ext cx="658338" cy="5835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3776" y="1608872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00" dirty="0" smtClean="0"/>
              <a:t>자신이</a:t>
            </a:r>
            <a:r>
              <a:rPr lang="en-US" altLang="ko-KR" sz="2500" spc="-100" dirty="0" smtClean="0"/>
              <a:t> </a:t>
            </a:r>
            <a:r>
              <a:rPr lang="ko-KR" altLang="en-US" sz="2500" spc="-100" dirty="0" smtClean="0"/>
              <a:t>경험한 공정하지 못한 일은 무엇인가요</a:t>
            </a:r>
            <a:r>
              <a:rPr lang="en-US" altLang="ko-KR" sz="2500" spc="-100" dirty="0" smtClean="0"/>
              <a:t>?</a:t>
            </a:r>
            <a:endParaRPr lang="en-US" altLang="ko-KR" sz="2500" spc="-1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3776" y="2971553"/>
            <a:ext cx="7931097" cy="8757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동생이 어리다는 이유로 자신에게 장난감을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양보하라고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강요 받은 경험이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7658500" y="883243"/>
            <a:ext cx="304658" cy="261610"/>
            <a:chOff x="4035669" y="3578468"/>
            <a:chExt cx="304658" cy="261610"/>
          </a:xfrm>
        </p:grpSpPr>
        <p:sp>
          <p:nvSpPr>
            <p:cNvPr id="33" name="양쪽 모서리가 둥근 사각형 32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33099" y="889576"/>
            <a:ext cx="304658" cy="261610"/>
            <a:chOff x="4035669" y="3578468"/>
            <a:chExt cx="304658" cy="261610"/>
          </a:xfrm>
        </p:grpSpPr>
        <p:sp>
          <p:nvSpPr>
            <p:cNvPr id="31" name="양쪽 모서리가 둥근 사각형 30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49522" y="3274779"/>
            <a:ext cx="840067" cy="30595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338176" y="9572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90322" y="32648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648178" y="2950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424076" y="886109"/>
            <a:ext cx="304658" cy="261610"/>
            <a:chOff x="4035669" y="3578468"/>
            <a:chExt cx="304658" cy="261610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19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duk_03_08_0003_201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ko-KR" altLang="en-US" dirty="0"/>
              <a:t> </a:t>
            </a:r>
            <a:r>
              <a:rPr lang="ko-KR" altLang="en-US" dirty="0" err="1"/>
              <a:t>탭인탭</a:t>
            </a:r>
            <a:r>
              <a:rPr lang="ko-KR" altLang="en-US" dirty="0"/>
              <a:t>  </a:t>
            </a:r>
            <a:r>
              <a:rPr lang="en-US" altLang="ko-KR" dirty="0" smtClean="0"/>
              <a:t>2] 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 </a:t>
            </a:r>
            <a:r>
              <a:rPr lang="ko-KR" altLang="en-US" dirty="0" err="1"/>
              <a:t>탭인탭</a:t>
            </a:r>
            <a:endParaRPr lang="en-US" altLang="ko-KR" dirty="0"/>
          </a:p>
          <a:p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노출</a:t>
            </a:r>
            <a:r>
              <a:rPr lang="en-US" altLang="ko-KR" dirty="0"/>
              <a:t>(</a:t>
            </a:r>
            <a:r>
              <a:rPr lang="ko-KR" altLang="en-US" dirty="0" err="1"/>
              <a:t>재클릭시</a:t>
            </a:r>
            <a:r>
              <a:rPr lang="ko-KR" altLang="en-US" dirty="0"/>
              <a:t> </a:t>
            </a:r>
            <a:r>
              <a:rPr lang="ko-KR" altLang="en-US" dirty="0" err="1"/>
              <a:t>원복됨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슬라이드 </a:t>
            </a:r>
            <a:r>
              <a:rPr lang="en-US" altLang="ko-KR" dirty="0"/>
              <a:t>6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다음 이야기를 읽고</a:t>
            </a:r>
            <a:r>
              <a:rPr lang="en-US" altLang="ko-KR" smtClean="0"/>
              <a:t>, </a:t>
            </a:r>
            <a:r>
              <a:rPr lang="ko-KR" altLang="en-US" smtClean="0"/>
              <a:t>토끼와 거북이가 공정한 경기를 하려면 어떻게 해야 할지 생각해 봅시다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-</a:t>
            </a:r>
            <a:endParaRPr 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22" name="모서리가 둥근 직사각형 21"/>
          <p:cNvSpPr/>
          <p:nvPr/>
        </p:nvSpPr>
        <p:spPr>
          <a:xfrm>
            <a:off x="509396" y="1134690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1265719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36314" y="1199827"/>
            <a:ext cx="650545" cy="452752"/>
          </a:xfrm>
          <a:prstGeom prst="rect">
            <a:avLst/>
          </a:prstGeom>
        </p:spPr>
      </p:pic>
      <p:sp>
        <p:nvSpPr>
          <p:cNvPr id="2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2506297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32418" y="2455086"/>
            <a:ext cx="658338" cy="5835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3776" y="1608872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00" dirty="0" smtClean="0"/>
              <a:t>공정하지 않아 생긴 문제를 어떻게 </a:t>
            </a:r>
            <a:r>
              <a:rPr lang="ko-KR" altLang="en-US" sz="2500" spc="-100" dirty="0" err="1" smtClean="0"/>
              <a:t>해결했나요</a:t>
            </a:r>
            <a:r>
              <a:rPr lang="en-US" altLang="ko-KR" sz="2500" spc="-100" dirty="0" smtClean="0"/>
              <a:t>?</a:t>
            </a:r>
            <a:endParaRPr lang="en-US" altLang="ko-KR" sz="2500" spc="-1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3776" y="2971552"/>
            <a:ext cx="7931097" cy="8757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동생과 대화를 통해 문제를 해결했습니다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주변 어른께 도움을 요청하여 문제를 해결했습니다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7658500" y="883243"/>
            <a:ext cx="304658" cy="261610"/>
            <a:chOff x="4035669" y="3578468"/>
            <a:chExt cx="304658" cy="261610"/>
          </a:xfrm>
        </p:grpSpPr>
        <p:sp>
          <p:nvSpPr>
            <p:cNvPr id="33" name="양쪽 모서리가 둥근 사각형 32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33099" y="889576"/>
            <a:ext cx="304658" cy="261610"/>
            <a:chOff x="4035669" y="3578468"/>
            <a:chExt cx="304658" cy="261610"/>
          </a:xfrm>
        </p:grpSpPr>
        <p:sp>
          <p:nvSpPr>
            <p:cNvPr id="31" name="양쪽 모서리가 둥근 사각형 30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49522" y="3274779"/>
            <a:ext cx="840067" cy="30595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338176" y="9572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90322" y="32648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648178" y="2950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424076" y="886109"/>
            <a:ext cx="304658" cy="261610"/>
            <a:chOff x="4035669" y="3578468"/>
            <a:chExt cx="304658" cy="261610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3406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duk_03_08_0003_201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ko-KR" altLang="en-US" dirty="0"/>
              <a:t> </a:t>
            </a:r>
            <a:r>
              <a:rPr lang="ko-KR" altLang="en-US" dirty="0" err="1"/>
              <a:t>탭인탭</a:t>
            </a:r>
            <a:r>
              <a:rPr lang="ko-KR" altLang="en-US" dirty="0"/>
              <a:t>  </a:t>
            </a:r>
            <a:r>
              <a:rPr lang="en-US" altLang="ko-KR" dirty="0" smtClean="0"/>
              <a:t>3] 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 </a:t>
            </a:r>
            <a:r>
              <a:rPr lang="ko-KR" altLang="en-US" dirty="0" err="1"/>
              <a:t>탭인탭</a:t>
            </a:r>
            <a:endParaRPr lang="en-US" altLang="ko-KR" dirty="0"/>
          </a:p>
          <a:p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노출</a:t>
            </a:r>
            <a:r>
              <a:rPr lang="en-US" altLang="ko-KR" dirty="0"/>
              <a:t>(</a:t>
            </a:r>
            <a:r>
              <a:rPr lang="ko-KR" altLang="en-US" dirty="0" err="1"/>
              <a:t>재클릭시</a:t>
            </a:r>
            <a:r>
              <a:rPr lang="ko-KR" altLang="en-US" dirty="0"/>
              <a:t> </a:t>
            </a:r>
            <a:r>
              <a:rPr lang="ko-KR" altLang="en-US" dirty="0" err="1"/>
              <a:t>원복됨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슬라이드 </a:t>
            </a:r>
            <a:r>
              <a:rPr lang="en-US" altLang="ko-KR" dirty="0"/>
              <a:t>6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다음 이야기를 읽고</a:t>
            </a:r>
            <a:r>
              <a:rPr lang="en-US" altLang="ko-KR" smtClean="0"/>
              <a:t>, </a:t>
            </a:r>
            <a:r>
              <a:rPr lang="ko-KR" altLang="en-US" smtClean="0"/>
              <a:t>토끼와 거북이가 공정한 경기를 하려면 어떻게 해야 할지 생각해 봅시다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-</a:t>
            </a:r>
            <a:endParaRPr 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22" name="모서리가 둥근 직사각형 21"/>
          <p:cNvSpPr/>
          <p:nvPr/>
        </p:nvSpPr>
        <p:spPr>
          <a:xfrm>
            <a:off x="509396" y="1134690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1265719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36314" y="1199827"/>
            <a:ext cx="650545" cy="452752"/>
          </a:xfrm>
          <a:prstGeom prst="rect">
            <a:avLst/>
          </a:prstGeom>
        </p:spPr>
      </p:pic>
      <p:sp>
        <p:nvSpPr>
          <p:cNvPr id="2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2506297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32418" y="2455086"/>
            <a:ext cx="658338" cy="5835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3776" y="1608872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00" dirty="0" smtClean="0"/>
              <a:t>공정하게 판단하지 않는다면 어떤 일이 생길 수 있을까요</a:t>
            </a:r>
            <a:r>
              <a:rPr lang="en-US" altLang="ko-KR" sz="2500" spc="-100" dirty="0" smtClean="0"/>
              <a:t>?</a:t>
            </a:r>
            <a:endParaRPr lang="en-US" altLang="ko-KR" sz="2500" spc="-1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3776" y="2971552"/>
            <a:ext cx="7931097" cy="8757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계속 그 때 일이 생각나서 기분이 좋지 않을 것 같습니다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동생과 사이가 나빠질 것 같습니다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7658500" y="883243"/>
            <a:ext cx="304658" cy="261610"/>
            <a:chOff x="4035669" y="3578468"/>
            <a:chExt cx="304658" cy="261610"/>
          </a:xfrm>
        </p:grpSpPr>
        <p:sp>
          <p:nvSpPr>
            <p:cNvPr id="33" name="양쪽 모서리가 둥근 사각형 32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33099" y="889576"/>
            <a:ext cx="304658" cy="261610"/>
            <a:chOff x="4035669" y="3578468"/>
            <a:chExt cx="304658" cy="261610"/>
          </a:xfrm>
        </p:grpSpPr>
        <p:sp>
          <p:nvSpPr>
            <p:cNvPr id="31" name="양쪽 모서리가 둥근 사각형 30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49522" y="3274779"/>
            <a:ext cx="840067" cy="30595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338176" y="9572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90322" y="32648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648178" y="2950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424076" y="886109"/>
            <a:ext cx="304658" cy="261610"/>
            <a:chOff x="4035669" y="3578468"/>
            <a:chExt cx="304658" cy="261610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9895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1772</Words>
  <Application>Microsoft Office PowerPoint</Application>
  <PresentationFormat>와이드스크린</PresentationFormat>
  <Paragraphs>408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Noto Sans KR</vt:lpstr>
      <vt:lpstr>Noto Sans KR Black</vt:lpstr>
      <vt:lpstr>Noto Sans KR ExtraBold</vt:lpstr>
      <vt:lpstr>Noto Sans KR Medium</vt:lpstr>
      <vt:lpstr>나눔스퀘어 네오 Bold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332</cp:revision>
  <dcterms:created xsi:type="dcterms:W3CDTF">2024-10-14T06:06:43Z</dcterms:created>
  <dcterms:modified xsi:type="dcterms:W3CDTF">2025-06-13T08:31:11Z</dcterms:modified>
</cp:coreProperties>
</file>