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3" r:id="rId2"/>
  </p:sldMasterIdLst>
  <p:sldIdLst>
    <p:sldId id="256" r:id="rId3"/>
    <p:sldId id="257" r:id="rId4"/>
    <p:sldId id="259" r:id="rId5"/>
    <p:sldId id="264" r:id="rId6"/>
    <p:sldId id="282" r:id="rId7"/>
    <p:sldId id="283" r:id="rId8"/>
    <p:sldId id="284" r:id="rId9"/>
    <p:sldId id="281" r:id="rId10"/>
    <p:sldId id="258" r:id="rId11"/>
    <p:sldId id="260" r:id="rId12"/>
    <p:sldId id="266" r:id="rId13"/>
    <p:sldId id="267" r:id="rId14"/>
    <p:sldId id="268" r:id="rId15"/>
    <p:sldId id="269" r:id="rId16"/>
    <p:sldId id="261" r:id="rId17"/>
    <p:sldId id="263" r:id="rId18"/>
    <p:sldId id="262" r:id="rId19"/>
    <p:sldId id="272" r:id="rId20"/>
    <p:sldId id="271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E93854DD-5A32-4EAC-A2EF-6A365720F715}">
          <p14:sldIdLst>
            <p14:sldId id="256"/>
            <p14:sldId id="257"/>
          </p14:sldIdLst>
        </p14:section>
        <p14:section name="101_생명을 지키거나 돌보는 사람들 이야기하기" id="{F1EC3CC5-8FB0-45C1-9A74-93A7E6B402C0}">
          <p14:sldIdLst>
            <p14:sldId id="259"/>
            <p14:sldId id="264"/>
            <p14:sldId id="282"/>
            <p14:sldId id="283"/>
            <p14:sldId id="284"/>
            <p14:sldId id="281"/>
          </p14:sldIdLst>
        </p14:section>
        <p14:section name="102_이번 시간에 배울 내용" id="{C2929B95-D227-4805-A3CC-13297DBD2341}">
          <p14:sldIdLst>
            <p14:sldId id="258"/>
          </p14:sldIdLst>
        </p14:section>
        <p14:section name="201_‘생명을 지키고 돌보는 사람’을 정해 가상 면담하기" id="{2A5A3FFB-2A9C-48D2-91D6-9DAFBA496466}">
          <p14:sldIdLst>
            <p14:sldId id="260"/>
            <p14:sldId id="266"/>
            <p14:sldId id="267"/>
            <p14:sldId id="268"/>
            <p14:sldId id="269"/>
          </p14:sldIdLst>
        </p14:section>
        <p14:section name="301_탐구하면서 느낀 마음과 다짐을 표현하기" id="{B06899D7-7A0D-4DC9-A85E-859FAE60B8E5}">
          <p14:sldIdLst>
            <p14:sldId id="261"/>
            <p14:sldId id="263"/>
          </p14:sldIdLst>
        </p14:section>
        <p14:section name="302_단원 마무리" id="{F462AEDE-AAE2-4987-B1DA-F56979149775}">
          <p14:sldIdLst>
            <p14:sldId id="262"/>
            <p14:sldId id="272"/>
            <p14:sldId id="271"/>
          </p14:sldIdLst>
        </p14:section>
        <p14:section name="303_생각 놀이터" id="{0528B4B8-4737-4A65-987F-57E8B54481F9}">
          <p14:sldIdLst>
            <p14:sldId id="276"/>
            <p14:sldId id="277"/>
            <p14:sldId id="278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EE6"/>
    <a:srgbClr val="FF6600"/>
    <a:srgbClr val="FF7915"/>
    <a:srgbClr val="8EBEE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22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6779588"/>
            <a:ext cx="12192000" cy="78412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12192000" cy="1025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8999612" y="6564144"/>
            <a:ext cx="31923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*Typo: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</a:t>
            </a:r>
            <a:r>
              <a:rPr lang="en-US" altLang="ko-KR" sz="80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NotoSans</a:t>
            </a:r>
            <a:r>
              <a:rPr lang="en-US" altLang="ko-KR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 / </a:t>
            </a:r>
            <a:r>
              <a:rPr lang="ko-KR" altLang="en-US" sz="800" baseline="0" dirty="0">
                <a:solidFill>
                  <a:schemeClr val="accent2">
                    <a:lumMod val="60000"/>
                    <a:lumOff val="40000"/>
                  </a:schemeClr>
                </a:solidFill>
                <a:latin typeface="+mn-ea"/>
                <a:ea typeface="+mn-ea"/>
              </a:rPr>
              <a:t>여기어때잘난체</a:t>
            </a:r>
            <a:endParaRPr lang="ko-KR" altLang="en-US" sz="800" dirty="0">
              <a:solidFill>
                <a:schemeClr val="accent2">
                  <a:lumMod val="60000"/>
                  <a:lumOff val="4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0" name="양쪽 모서리가 둥근 사각형 9"/>
          <p:cNvSpPr/>
          <p:nvPr userDrawn="1"/>
        </p:nvSpPr>
        <p:spPr>
          <a:xfrm rot="5400000">
            <a:off x="2445966" y="-962843"/>
            <a:ext cx="611560" cy="5503492"/>
          </a:xfrm>
          <a:prstGeom prst="round2SameRect">
            <a:avLst>
              <a:gd name="adj1" fmla="val 26012"/>
              <a:gd name="adj2" fmla="val 0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/>
          <p:cNvSpPr/>
          <p:nvPr userDrawn="1"/>
        </p:nvSpPr>
        <p:spPr>
          <a:xfrm>
            <a:off x="1067131" y="1604464"/>
            <a:ext cx="3936917" cy="353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초등 </a:t>
            </a:r>
            <a:r>
              <a:rPr lang="ko-KR" altLang="en-US" sz="1700" dirty="0" err="1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차시학습</a:t>
            </a:r>
            <a:r>
              <a:rPr lang="ko-KR" altLang="en-US" sz="1700" dirty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ko-KR" altLang="en-US" sz="1700" dirty="0" smtClean="0">
                <a:solidFill>
                  <a:schemeClr val="accent2"/>
                </a:solidFill>
                <a:latin typeface="여기어때 잘난체" pitchFamily="50" charset="-127"/>
                <a:ea typeface="여기어때 잘난체" pitchFamily="50" charset="-127"/>
              </a:rPr>
              <a:t>통합 </a:t>
            </a:r>
            <a:r>
              <a:rPr lang="en-US" altLang="ko-KR" sz="1700" dirty="0">
                <a:solidFill>
                  <a:schemeClr val="accent2">
                    <a:lumMod val="60000"/>
                    <a:lumOff val="40000"/>
                  </a:schemeClr>
                </a:solidFill>
                <a:latin typeface="여기어때 잘난체" pitchFamily="50" charset="-127"/>
                <a:ea typeface="여기어때 잘난체" pitchFamily="50" charset="-127"/>
              </a:rPr>
              <a:t>Storyboard</a:t>
            </a:r>
            <a:endParaRPr lang="ko-KR" altLang="en-US" sz="1700" dirty="0">
              <a:solidFill>
                <a:schemeClr val="accent2">
                  <a:lumMod val="60000"/>
                  <a:lumOff val="40000"/>
                </a:scheme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pic>
        <p:nvPicPr>
          <p:cNvPr id="12" name="Picture 2" descr="C:\Users\석혜린\Desktop\w\T셀파로고 복사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47" y="1604237"/>
            <a:ext cx="864246" cy="3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728CCC-937C-4320-B487-1F9AD7F1EAE3}"/>
              </a:ext>
            </a:extLst>
          </p:cNvPr>
          <p:cNvSpPr/>
          <p:nvPr userDrawn="1"/>
        </p:nvSpPr>
        <p:spPr>
          <a:xfrm>
            <a:off x="1168679" y="28515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과</a:t>
            </a:r>
            <a:r>
              <a:rPr lang="ko-KR" altLang="en-US" sz="1800" spc="-3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  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목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2A85DE9-2D48-4B60-B6E7-F4AD7B17F63B}"/>
              </a:ext>
            </a:extLst>
          </p:cNvPr>
          <p:cNvSpPr/>
          <p:nvPr userDrawn="1"/>
        </p:nvSpPr>
        <p:spPr>
          <a:xfrm>
            <a:off x="1168679" y="34072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파일명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4518630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작성자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6197523-6CAD-48D2-8717-CC7821435AF4}"/>
              </a:ext>
            </a:extLst>
          </p:cNvPr>
          <p:cNvSpPr/>
          <p:nvPr userDrawn="1"/>
        </p:nvSpPr>
        <p:spPr>
          <a:xfrm>
            <a:off x="1168679" y="5074329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검토자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27C67BD-C7F9-4C84-9E7B-5B684A0B3F2D}"/>
              </a:ext>
            </a:extLst>
          </p:cNvPr>
          <p:cNvSpPr txBox="1"/>
          <p:nvPr userDrawn="1"/>
        </p:nvSpPr>
        <p:spPr>
          <a:xfrm>
            <a:off x="2401608" y="2844455"/>
            <a:ext cx="2795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도덕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00C8A517-9362-4400-9E89-AD904D7C8CF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401608" y="3371968"/>
            <a:ext cx="3275984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duk_0n_0n_000n</a:t>
            </a:r>
            <a:endParaRPr lang="ko-KR" altLang="en-US" dirty="0"/>
          </a:p>
        </p:txBody>
      </p:sp>
      <p:sp>
        <p:nvSpPr>
          <p:cNvPr id="19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2401608" y="4485015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ko-KR" altLang="en-US" dirty="0" smtClean="0"/>
              <a:t>이영현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1D7461-383E-41B2-9B67-416228C6E21C}"/>
              </a:ext>
            </a:extLst>
          </p:cNvPr>
          <p:cNvSpPr txBox="1"/>
          <p:nvPr userDrawn="1"/>
        </p:nvSpPr>
        <p:spPr>
          <a:xfrm>
            <a:off x="2401608" y="5067253"/>
            <a:ext cx="27955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 smtClean="0">
                <a:solidFill>
                  <a:srgbClr val="333333">
                    <a:lumMod val="75000"/>
                  </a:srgb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이영현</a:t>
            </a:r>
            <a:endParaRPr lang="ko-KR" altLang="en-US" sz="2000" dirty="0">
              <a:solidFill>
                <a:srgbClr val="333333">
                  <a:lumMod val="75000"/>
                </a:srgbClr>
              </a:solidFill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4A4302-3A9C-462F-9FE5-AF60CB30C3A5}"/>
              </a:ext>
            </a:extLst>
          </p:cNvPr>
          <p:cNvSpPr/>
          <p:nvPr userDrawn="1"/>
        </p:nvSpPr>
        <p:spPr>
          <a:xfrm>
            <a:off x="1168679" y="3962931"/>
            <a:ext cx="116601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[ </a:t>
            </a:r>
            <a:r>
              <a:rPr lang="ko-KR" altLang="en-US" sz="1800" dirty="0" err="1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수업명</a:t>
            </a:r>
            <a:r>
              <a:rPr lang="ko-KR" altLang="en-US" sz="1800" dirty="0" smtClean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 </a:t>
            </a:r>
            <a:r>
              <a:rPr lang="en-US" altLang="ko-KR" sz="1800" dirty="0">
                <a:solidFill>
                  <a:srgbClr val="D5C3BF">
                    <a:lumMod val="50000"/>
                  </a:srgbClr>
                </a:solidFill>
                <a:latin typeface="여기어때 잘난체" pitchFamily="50" charset="-127"/>
                <a:ea typeface="여기어때 잘난체" pitchFamily="50" charset="-127"/>
              </a:rPr>
              <a:t>]</a:t>
            </a:r>
            <a:endParaRPr lang="ko-KR" altLang="en-US" sz="1800" dirty="0">
              <a:solidFill>
                <a:srgbClr val="D5C3BF">
                  <a:lumMod val="50000"/>
                </a:srgbClr>
              </a:solidFill>
              <a:latin typeface="여기어때 잘난체" pitchFamily="50" charset="-127"/>
              <a:ea typeface="여기어때 잘난체" pitchFamily="50" charset="-127"/>
            </a:endParaRPr>
          </a:p>
        </p:txBody>
      </p:sp>
      <p:sp>
        <p:nvSpPr>
          <p:cNvPr id="22" name="내용 개체 틀 2">
            <a:extLst>
              <a:ext uri="{FF2B5EF4-FFF2-40B4-BE49-F238E27FC236}">
                <a16:creationId xmlns:a16="http://schemas.microsoft.com/office/drawing/2014/main" id="{CA8C8B9B-4199-4909-BB5F-F879BB7B8487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2401608" y="3922174"/>
            <a:ext cx="2795588" cy="436562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</a:lstStyle>
          <a:p>
            <a:pPr lvl="0"/>
            <a:r>
              <a:rPr lang="en-US" altLang="ko-KR" dirty="0" smtClean="0"/>
              <a:t>##############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9500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89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25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54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2282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652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640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45831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62211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0645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_똑똑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52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636219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092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86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99554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-1" y="227200"/>
            <a:ext cx="9353973" cy="742310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57457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73837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1511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탭만큼 발문 길어질 때</a:t>
            </a:r>
            <a:r>
              <a:rPr lang="en-US" altLang="ko-KR" dirty="0" smtClean="0"/>
              <a:t>(1367 X 106.5px)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0896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884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43761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5523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76458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>
            <a:spLocks noChangeAspect="1"/>
          </p:cNvSpPr>
          <p:nvPr userDrawn="1"/>
        </p:nvSpPr>
        <p:spPr>
          <a:xfrm>
            <a:off x="-1" y="227200"/>
            <a:ext cx="9352800" cy="992067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탭보다 짧을 때</a:t>
            </a:r>
            <a:r>
              <a:rPr lang="en-US" altLang="ko-KR" dirty="0" smtClean="0"/>
              <a:t>(1367 X 145px)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824328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13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4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879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9023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1623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20" name="그림 1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38145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44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57713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생각 놀이터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62" y="382940"/>
            <a:ext cx="909391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5902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실천 똑똑_소발문_2줄탭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227200"/>
            <a:ext cx="9353975" cy="4751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1270788"/>
            <a:ext cx="9353975" cy="3707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1" y="227200"/>
            <a:ext cx="9352800" cy="1128904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2F1C5CF-1774-4F20-87A3-A73252125DAF}"/>
              </a:ext>
            </a:extLst>
          </p:cNvPr>
          <p:cNvSpPr/>
          <p:nvPr userDrawn="1"/>
        </p:nvSpPr>
        <p:spPr>
          <a:xfrm>
            <a:off x="9071139" y="966384"/>
            <a:ext cx="180000" cy="144000"/>
          </a:xfrm>
          <a:prstGeom prst="rect">
            <a:avLst/>
          </a:prstGeom>
          <a:solidFill>
            <a:srgbClr val="FF9800">
              <a:lumMod val="50000"/>
            </a:srgbClr>
          </a:solidFill>
        </p:spPr>
        <p:txBody>
          <a:bodyPr wrap="square" lIns="0" tIns="0" rIns="0" bIns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AE7C65">
                    <a:lumMod val="20000"/>
                    <a:lumOff val="80000"/>
                  </a:srgbClr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탭</a:t>
            </a:r>
            <a:endParaRPr kumimoji="0" lang="ko-KR" altLang="en-US" sz="400" b="0" i="0" u="none" strike="noStrike" kern="0" cap="none" spc="0" normalizeH="0" baseline="0" noProof="0" dirty="0">
              <a:ln>
                <a:noFill/>
              </a:ln>
              <a:solidFill>
                <a:srgbClr val="AE7C65">
                  <a:lumMod val="20000"/>
                  <a:lumOff val="80000"/>
                </a:srgbClr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" name="텍스트 개체 틀 3071">
            <a:extLst>
              <a:ext uri="{FF2B5EF4-FFF2-40B4-BE49-F238E27FC236}">
                <a16:creationId xmlns:a16="http://schemas.microsoft.com/office/drawing/2014/main" id="{B89785FD-3426-44AE-A1BA-66762226129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68553" y="1130181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marL="0" marR="0" lvl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입력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.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현재 탭 주황색으로 표기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,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탭 없는 경우 </a:t>
            </a: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- </a:t>
            </a:r>
            <a:r>
              <a: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Black"/>
                <a:ea typeface="Noto Sans KR Black"/>
                <a:cs typeface="+mn-cs"/>
              </a:rPr>
              <a:t>넣음</a:t>
            </a:r>
            <a:endParaRPr lang="ko-KR" altLang="en-US" dirty="0"/>
          </a:p>
        </p:txBody>
      </p:sp>
      <p:sp>
        <p:nvSpPr>
          <p:cNvPr id="7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29554" y="276161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1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_2</a:t>
            </a:r>
            <a:r>
              <a:rPr lang="ko-KR" altLang="en-US" dirty="0" smtClean="0"/>
              <a:t>줄</a:t>
            </a:r>
            <a:r>
              <a:rPr lang="en-US" altLang="ko-KR" dirty="0" smtClean="0"/>
              <a:t>+</a:t>
            </a:r>
            <a:r>
              <a:rPr lang="ko-KR" altLang="en-US" dirty="0" smtClean="0"/>
              <a:t>탭만큼 길 때</a:t>
            </a:r>
            <a:r>
              <a:rPr lang="en-US" altLang="ko-KR" dirty="0" smtClean="0"/>
              <a:t>(1367 X 165px)</a:t>
            </a:r>
            <a:r>
              <a:rPr lang="ko-KR" altLang="en-US" dirty="0" smtClean="0"/>
              <a:t> 두 줄이 들어가는 </a:t>
            </a:r>
            <a:r>
              <a:rPr lang="ko-KR" altLang="en-US" dirty="0" err="1" smtClean="0"/>
              <a:t>영역입니당</a:t>
            </a:r>
            <a:r>
              <a:rPr lang="ko-KR" altLang="en-US" dirty="0" smtClean="0"/>
              <a:t> 채워서 써주세요</a:t>
            </a:r>
            <a:r>
              <a:rPr lang="en-US" altLang="ko-KR" dirty="0" smtClean="0"/>
              <a:t>!</a:t>
            </a:r>
          </a:p>
        </p:txBody>
      </p:sp>
      <p:sp>
        <p:nvSpPr>
          <p:cNvPr id="14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5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6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9" name="그림 18"/>
          <p:cNvPicPr preferRelativeResize="0">
            <a:picLocks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2" y="382940"/>
            <a:ext cx="849600" cy="29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216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503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이번 시간 배울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/>
          <p:cNvGrpSpPr/>
          <p:nvPr userDrawn="1"/>
        </p:nvGrpSpPr>
        <p:grpSpPr>
          <a:xfrm>
            <a:off x="0" y="237619"/>
            <a:ext cx="9372600" cy="4747619"/>
            <a:chOff x="0" y="237619"/>
            <a:chExt cx="9372600" cy="4747619"/>
          </a:xfrm>
        </p:grpSpPr>
        <p:pic>
          <p:nvPicPr>
            <p:cNvPr id="24" name="그림 2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7619"/>
              <a:ext cx="9372600" cy="4747619"/>
            </a:xfrm>
            <a:prstGeom prst="rect">
              <a:avLst/>
            </a:prstGeom>
          </p:spPr>
        </p:pic>
        <p:sp>
          <p:nvSpPr>
            <p:cNvPr id="25" name="직사각형 24"/>
            <p:cNvSpPr/>
            <p:nvPr/>
          </p:nvSpPr>
          <p:spPr>
            <a:xfrm>
              <a:off x="3261946" y="888023"/>
              <a:ext cx="2804746" cy="290146"/>
            </a:xfrm>
            <a:prstGeom prst="rect">
              <a:avLst/>
            </a:prstGeom>
            <a:solidFill>
              <a:srgbClr val="FF66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108784" y="848508"/>
              <a:ext cx="31550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이번 시간에는 무엇을 배울까요</a:t>
              </a:r>
              <a:r>
                <a:rPr lang="en-US" altLang="ko-KR" sz="16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?</a:t>
              </a:r>
              <a:endParaRPr lang="ko-KR" altLang="en-US" sz="16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28" name="모서리가 둥근 직사각형 27"/>
            <p:cNvSpPr/>
            <p:nvPr/>
          </p:nvSpPr>
          <p:spPr>
            <a:xfrm>
              <a:off x="3956538" y="2883877"/>
              <a:ext cx="501162" cy="131885"/>
            </a:xfrm>
            <a:prstGeom prst="roundRect">
              <a:avLst>
                <a:gd name="adj" fmla="val 50000"/>
              </a:avLst>
            </a:prstGeom>
            <a:solidFill>
              <a:srgbClr val="009CE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938954" y="2795853"/>
              <a:ext cx="57900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 smtClean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도  덕</a:t>
              </a:r>
              <a:endParaRPr lang="ko-KR" altLang="en-US" sz="12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sp>
          <p:nvSpPr>
            <p:cNvPr id="30" name="직사각형 29"/>
            <p:cNvSpPr/>
            <p:nvPr/>
          </p:nvSpPr>
          <p:spPr>
            <a:xfrm>
              <a:off x="4765431" y="2795853"/>
              <a:ext cx="1116623" cy="3781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280911" y="2740972"/>
              <a:ext cx="184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endParaRPr lang="ko-KR" altLang="en-US" sz="2000" b="1" dirty="0"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</p:grpSp>
      <p:sp>
        <p:nvSpPr>
          <p:cNvPr id="16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7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18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9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20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2" name="직사각형 1"/>
          <p:cNvSpPr/>
          <p:nvPr userDrawn="1"/>
        </p:nvSpPr>
        <p:spPr>
          <a:xfrm>
            <a:off x="1262743" y="1481128"/>
            <a:ext cx="7062651" cy="8945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5646" y="1441704"/>
            <a:ext cx="8145209" cy="1185454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00000"/>
              </a:lnSpc>
              <a:buNone/>
              <a:defRPr sz="32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smtClean="0"/>
              <a:t>차시 목표를 입력해 주세요</a:t>
            </a:r>
            <a:r>
              <a:rPr lang="en-US" altLang="ko-KR" dirty="0" smtClean="0"/>
              <a:t>.</a:t>
            </a:r>
            <a:endParaRPr lang="en-US" altLang="ko-KR" dirty="0"/>
          </a:p>
          <a:p>
            <a:pPr lvl="0"/>
            <a:r>
              <a:rPr lang="ko-KR" altLang="en-US" dirty="0" smtClean="0"/>
              <a:t>두 줄까지 입력 가능</a:t>
            </a:r>
            <a:r>
              <a:rPr lang="en-US" altLang="ko-KR" dirty="0" smtClean="0"/>
              <a:t>!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22" hasCustomPrompt="1"/>
          </p:nvPr>
        </p:nvSpPr>
        <p:spPr>
          <a:xfrm>
            <a:off x="4651498" y="2729223"/>
            <a:ext cx="1436688" cy="46251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latin typeface="Noto Sans KR ExtraBold" panose="020B0200000000000000" pitchFamily="50" charset="-127"/>
                <a:ea typeface="Noto Sans KR ExtraBold" panose="020B0200000000000000" pitchFamily="50" charset="-127"/>
              </a:defRPr>
            </a:lvl1pPr>
          </a:lstStyle>
          <a:p>
            <a:pPr lvl="0"/>
            <a:r>
              <a:rPr lang="en-US" altLang="ko-KR" dirty="0" smtClean="0"/>
              <a:t>NN~NN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6988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똑똑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691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쑥쑥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2940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766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음 탄탄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4" name="그림 1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56" y="385611"/>
            <a:ext cx="850358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0385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단원 마무리_소발문_탭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CBF404-C5D2-43DA-AF8D-48DA851A096F}"/>
              </a:ext>
            </a:extLst>
          </p:cNvPr>
          <p:cNvSpPr/>
          <p:nvPr userDrawn="1"/>
        </p:nvSpPr>
        <p:spPr>
          <a:xfrm>
            <a:off x="0" y="989307"/>
            <a:ext cx="9353975" cy="39890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/>
          <p:cNvSpPr/>
          <p:nvPr userDrawn="1"/>
        </p:nvSpPr>
        <p:spPr>
          <a:xfrm>
            <a:off x="0" y="229871"/>
            <a:ext cx="9353973" cy="4748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>
            <a:spLocks noChangeAspect="1"/>
          </p:cNvSpPr>
          <p:nvPr userDrawn="1"/>
        </p:nvSpPr>
        <p:spPr>
          <a:xfrm>
            <a:off x="-2" y="225291"/>
            <a:ext cx="9352800" cy="636858"/>
          </a:xfrm>
          <a:prstGeom prst="rect">
            <a:avLst/>
          </a:prstGeom>
          <a:solidFill>
            <a:srgbClr val="F6E7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텍스트 개체 틀 3071">
            <a:extLst>
              <a:ext uri="{FF2B5EF4-FFF2-40B4-BE49-F238E27FC236}">
                <a16:creationId xmlns:a16="http://schemas.microsoft.com/office/drawing/2014/main" id="{BBF04E3A-ED06-464B-86E4-463628C2CF5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38263" y="282425"/>
            <a:ext cx="8170085" cy="49135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>
              <a:lnSpc>
                <a:spcPct val="120000"/>
              </a:lnSpc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 err="1" smtClean="0"/>
              <a:t>소발문</a:t>
            </a:r>
            <a:r>
              <a:rPr lang="en-US" altLang="ko-KR" dirty="0" smtClean="0"/>
              <a:t>_</a:t>
            </a:r>
            <a:r>
              <a:rPr lang="ko-KR" altLang="en-US" dirty="0" smtClean="0"/>
              <a:t>탭 없을 때</a:t>
            </a:r>
            <a:r>
              <a:rPr lang="en-US" altLang="ko-KR" dirty="0" smtClean="0"/>
              <a:t>(1367 X 86.5px)</a:t>
            </a:r>
            <a:endParaRPr lang="ko-KR" altLang="en-US" dirty="0"/>
          </a:p>
        </p:txBody>
      </p:sp>
      <p:sp>
        <p:nvSpPr>
          <p:cNvPr id="7" name="텍스트 개체 틀 2"/>
          <p:cNvSpPr>
            <a:spLocks noGrp="1"/>
          </p:cNvSpPr>
          <p:nvPr>
            <p:ph type="body" sz="quarter" idx="11" hasCustomPrompt="1"/>
          </p:nvPr>
        </p:nvSpPr>
        <p:spPr>
          <a:xfrm>
            <a:off x="9353974" y="4086225"/>
            <a:ext cx="2826000" cy="2771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72000" tIns="72000" rIns="72000" bIns="72000">
            <a:noAutofit/>
          </a:bodyPr>
          <a:lstStyle>
            <a:lvl1pPr marL="0" indent="0">
              <a:spcBef>
                <a:spcPts val="0"/>
              </a:spcBef>
              <a:spcAft>
                <a:spcPts val="500"/>
              </a:spcAft>
              <a:buFont typeface="+mj-lt"/>
              <a:buNone/>
              <a:defRPr sz="800"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buFont typeface="+mj-lt"/>
              <a:buAutoNum type="arabicPeriod"/>
              <a:defRPr sz="1000">
                <a:latin typeface="+mn-ea"/>
                <a:ea typeface="+mn-ea"/>
              </a:defRPr>
            </a:lvl2pPr>
            <a:lvl3pPr>
              <a:buFont typeface="+mj-lt"/>
              <a:buAutoNum type="arabicPeriod"/>
              <a:defRPr sz="1000">
                <a:latin typeface="+mn-ea"/>
                <a:ea typeface="+mn-ea"/>
              </a:defRPr>
            </a:lvl3pPr>
            <a:lvl4pPr>
              <a:buFont typeface="+mj-lt"/>
              <a:buAutoNum type="arabicPeriod"/>
              <a:defRPr sz="1000">
                <a:latin typeface="+mn-ea"/>
                <a:ea typeface="+mn-ea"/>
              </a:defRPr>
            </a:lvl4pPr>
            <a:lvl5pPr>
              <a:buFont typeface="+mj-lt"/>
              <a:buAutoNum type="arabicPeriod"/>
              <a:defRPr sz="100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8" name="텍스트 개체 틀 3071"/>
          <p:cNvSpPr>
            <a:spLocks noGrp="1"/>
          </p:cNvSpPr>
          <p:nvPr>
            <p:ph type="body" sz="quarter" idx="18" hasCustomPrompt="1"/>
          </p:nvPr>
        </p:nvSpPr>
        <p:spPr>
          <a:xfrm>
            <a:off x="825204" y="400"/>
            <a:ext cx="8528770" cy="226800"/>
          </a:xfrm>
          <a:prstGeom prst="rect">
            <a:avLst/>
          </a:prstGeom>
        </p:spPr>
        <p:txBody>
          <a:bodyPr lIns="108000" tIns="36000" rIns="72000" bIns="36000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sp>
        <p:nvSpPr>
          <p:cNvPr id="9" name="텍스트 개체 틀 3071"/>
          <p:cNvSpPr>
            <a:spLocks noGrp="1"/>
          </p:cNvSpPr>
          <p:nvPr>
            <p:ph type="body" sz="quarter" idx="19"/>
          </p:nvPr>
        </p:nvSpPr>
        <p:spPr>
          <a:xfrm>
            <a:off x="10123134" y="0"/>
            <a:ext cx="2068866" cy="234000"/>
          </a:xfrm>
          <a:prstGeom prst="rect">
            <a:avLst/>
          </a:prstGeom>
        </p:spPr>
        <p:txBody>
          <a:bodyPr lIns="108000" tIns="36000" rIns="72000" bIns="36000" anchor="ctr"/>
          <a:lstStyle>
            <a:lvl1pPr marL="0" indent="0" algn="just">
              <a:lnSpc>
                <a:spcPct val="120000"/>
              </a:lnSpc>
              <a:buNone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3071"/>
          <p:cNvSpPr>
            <a:spLocks noGrp="1"/>
          </p:cNvSpPr>
          <p:nvPr>
            <p:ph type="body" sz="quarter" idx="20" hasCustomPrompt="1"/>
          </p:nvPr>
        </p:nvSpPr>
        <p:spPr>
          <a:xfrm>
            <a:off x="9353974" y="434803"/>
            <a:ext cx="2838026" cy="3642713"/>
          </a:xfrm>
          <a:prstGeom prst="rect">
            <a:avLst/>
          </a:prstGeom>
        </p:spPr>
        <p:txBody>
          <a:bodyPr lIns="36000" tIns="36000" rIns="36000" bIns="36000" anchor="t"/>
          <a:lstStyle>
            <a:lvl1pPr marL="182563" indent="-182563" algn="just">
              <a:lnSpc>
                <a:spcPct val="100000"/>
              </a:lnSpc>
              <a:buFont typeface="+mj-lt"/>
              <a:buAutoNum type="arabicPeriod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 -</a:t>
            </a:r>
            <a:endParaRPr lang="ko-KR" altLang="en-US" dirty="0"/>
          </a:p>
        </p:txBody>
      </p:sp>
      <p:sp>
        <p:nvSpPr>
          <p:cNvPr id="11" name="텍스트 개체 틀 3071"/>
          <p:cNvSpPr>
            <a:spLocks noGrp="1"/>
          </p:cNvSpPr>
          <p:nvPr>
            <p:ph type="body" sz="quarter" idx="21" hasCustomPrompt="1"/>
          </p:nvPr>
        </p:nvSpPr>
        <p:spPr>
          <a:xfrm>
            <a:off x="131745" y="5279304"/>
            <a:ext cx="9118182" cy="234000"/>
          </a:xfrm>
          <a:prstGeom prst="rect">
            <a:avLst/>
          </a:prstGeom>
        </p:spPr>
        <p:txBody>
          <a:bodyPr lIns="36000" tIns="36000" rIns="36000" bIns="36000"/>
          <a:lstStyle>
            <a:lvl1pPr marL="171450" indent="-171450" algn="just">
              <a:lnSpc>
                <a:spcPct val="120000"/>
              </a:lnSpc>
              <a:buFont typeface="Arial" panose="020B0604020202020204" pitchFamily="34" charset="0"/>
              <a:buChar char="•"/>
              <a:defRPr sz="1000" strike="noStrike" spc="-5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defRPr>
            </a:lvl1pPr>
            <a:lvl2pPr>
              <a:defRPr sz="1200">
                <a:latin typeface="+mn-ea"/>
                <a:ea typeface="+mn-ea"/>
              </a:defRPr>
            </a:lvl2pPr>
            <a:lvl3pPr>
              <a:defRPr sz="1100">
                <a:latin typeface="+mn-ea"/>
                <a:ea typeface="+mn-ea"/>
              </a:defRPr>
            </a:lvl3pPr>
            <a:lvl4pPr>
              <a:defRPr sz="1050">
                <a:latin typeface="+mn-ea"/>
                <a:ea typeface="+mn-ea"/>
              </a:defRPr>
            </a:lvl4pPr>
            <a:lvl5pPr>
              <a:defRPr sz="1050">
                <a:latin typeface="+mn-ea"/>
                <a:ea typeface="+mn-ea"/>
              </a:defRPr>
            </a:lvl5pPr>
          </a:lstStyle>
          <a:p>
            <a:pPr lvl="0"/>
            <a:r>
              <a:rPr lang="en-US" altLang="ko-KR" dirty="0"/>
              <a:t>-</a:t>
            </a:r>
            <a:endParaRPr lang="ko-KR" altLang="en-US" dirty="0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86" y="385611"/>
            <a:ext cx="911583" cy="30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566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2.xml"/><Relationship Id="rId26" Type="http://schemas.openxmlformats.org/officeDocument/2006/relationships/slideLayout" Target="../slideLayouts/slideLayout30.xml"/><Relationship Id="rId3" Type="http://schemas.openxmlformats.org/officeDocument/2006/relationships/slideLayout" Target="../slideLayouts/slideLayout7.xml"/><Relationship Id="rId21" Type="http://schemas.openxmlformats.org/officeDocument/2006/relationships/slideLayout" Target="../slideLayouts/slideLayout25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21.xml"/><Relationship Id="rId25" Type="http://schemas.openxmlformats.org/officeDocument/2006/relationships/slideLayout" Target="../slideLayouts/slideLayout29.xml"/><Relationship Id="rId2" Type="http://schemas.openxmlformats.org/officeDocument/2006/relationships/slideLayout" Target="../slideLayouts/slideLayout6.xml"/><Relationship Id="rId16" Type="http://schemas.openxmlformats.org/officeDocument/2006/relationships/slideLayout" Target="../slideLayouts/slideLayout20.xml"/><Relationship Id="rId20" Type="http://schemas.openxmlformats.org/officeDocument/2006/relationships/slideLayout" Target="../slideLayouts/slideLayout24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2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9.xml"/><Relationship Id="rId23" Type="http://schemas.openxmlformats.org/officeDocument/2006/relationships/slideLayout" Target="../slideLayouts/slideLayout27.xml"/><Relationship Id="rId28" Type="http://schemas.openxmlformats.org/officeDocument/2006/relationships/theme" Target="../theme/theme2.xml"/><Relationship Id="rId10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23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8.xml"/><Relationship Id="rId22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5248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Group 107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483576110"/>
              </p:ext>
            </p:extLst>
          </p:nvPr>
        </p:nvGraphicFramePr>
        <p:xfrm>
          <a:off x="0" y="237600"/>
          <a:ext cx="12192000" cy="6601097"/>
        </p:xfrm>
        <a:graphic>
          <a:graphicData uri="http://schemas.openxmlformats.org/drawingml/2006/table">
            <a:tbl>
              <a:tblPr/>
              <a:tblGrid>
                <a:gridCol w="9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316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7498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5922963" algn="l"/>
                        </a:tabLst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D4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1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512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8"/>
          <p:cNvSpPr txBox="1">
            <a:spLocks noChangeArrowheads="1"/>
          </p:cNvSpPr>
          <p:nvPr userDrawn="1"/>
        </p:nvSpPr>
        <p:spPr bwMode="auto">
          <a:xfrm>
            <a:off x="-1067" y="6662185"/>
            <a:ext cx="611187" cy="195814"/>
          </a:xfrm>
          <a:prstGeom prst="rect">
            <a:avLst/>
          </a:prstGeom>
          <a:noFill/>
          <a:ln>
            <a:noFill/>
          </a:ln>
        </p:spPr>
        <p:txBody>
          <a:bodyPr lIns="72000" tIns="36000" rIns="36000" bIns="36000">
            <a:spAutoFit/>
          </a:bodyPr>
          <a:lstStyle>
            <a:lvl1pPr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돋움" pitchFamily="50" charset="-127"/>
                <a:ea typeface="굴림" pitchFamily="50" charset="-127"/>
              </a:defRPr>
            </a:lvl9pPr>
          </a:lstStyle>
          <a:p>
            <a:pPr algn="l" eaLnBrk="1" hangingPunct="1">
              <a:defRPr/>
            </a:pPr>
            <a:fld id="{6F825045-DBE2-4E92-A14B-AB94969E9944}" type="slidenum">
              <a:rPr lang="en-US" altLang="ko-KR" sz="800" smtClean="0">
                <a:solidFill>
                  <a:schemeClr val="bg1">
                    <a:lumMod val="65000"/>
                  </a:schemeClr>
                </a:solidFill>
                <a:latin typeface="+mj-ea"/>
                <a:ea typeface="+mj-ea"/>
              </a:rPr>
              <a:pPr algn="l" eaLnBrk="1" hangingPunct="1">
                <a:defRPr/>
              </a:pPr>
              <a:t>‹#›</a:t>
            </a:fld>
            <a:endParaRPr lang="ko-KR" altLang="en-US" sz="800" dirty="0">
              <a:solidFill>
                <a:schemeClr val="bg1">
                  <a:lumMod val="6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" name="Group 59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3476791"/>
              </p:ext>
            </p:extLst>
          </p:nvPr>
        </p:nvGraphicFramePr>
        <p:xfrm>
          <a:off x="9363075" y="238225"/>
          <a:ext cx="2826000" cy="189064"/>
        </p:xfrm>
        <a:graphic>
          <a:graphicData uri="http://schemas.openxmlformats.org/drawingml/2006/table">
            <a:tbl>
              <a:tblPr/>
              <a:tblGrid>
                <a:gridCol w="282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9064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Θ Description &amp; Function</a:t>
                      </a:r>
                      <a:endParaRPr kumimoji="1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3929" marR="53929" marT="25167" marB="25167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Group 107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062915189"/>
              </p:ext>
            </p:extLst>
          </p:nvPr>
        </p:nvGraphicFramePr>
        <p:xfrm>
          <a:off x="0" y="1"/>
          <a:ext cx="12192000" cy="237600"/>
        </p:xfrm>
        <a:graphic>
          <a:graphicData uri="http://schemas.openxmlformats.org/drawingml/2006/table">
            <a:tbl>
              <a:tblPr/>
              <a:tblGrid>
                <a:gridCol w="8154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480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837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06015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37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ko-KR" altLang="en-US" sz="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대발문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kumimoji="1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뷰어</a:t>
                      </a:r>
                      <a:r>
                        <a:rPr kumimoji="1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endParaRPr kumimoji="1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ea"/>
                          <a:ea typeface="+mj-ea"/>
                        </a:rPr>
                        <a:t>File Name</a:t>
                      </a: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700338" algn="ctr"/>
                          <a:tab pos="5400675" algn="r"/>
                        </a:tabLst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91439" marR="91439" marT="45735" marB="45735" anchor="ctr" horzOverflow="overflow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Group 85">
            <a:extLst>
              <a:ext uri="{FF2B5EF4-FFF2-40B4-BE49-F238E27FC236}">
                <a16:creationId xmlns:a16="http://schemas.microsoft.com/office/drawing/2014/main" id="{26ACE607-44CA-4019-9B6D-8428E478B15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159956258"/>
              </p:ext>
            </p:extLst>
          </p:nvPr>
        </p:nvGraphicFramePr>
        <p:xfrm>
          <a:off x="-1067" y="4993845"/>
          <a:ext cx="1315517" cy="187325"/>
        </p:xfrm>
        <a:graphic>
          <a:graphicData uri="http://schemas.openxmlformats.org/drawingml/2006/table">
            <a:tbl>
              <a:tblPr/>
              <a:tblGrid>
                <a:gridCol w="1315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87325">
                <a:tc>
                  <a:txBody>
                    <a:bodyPr/>
                    <a:lstStyle/>
                    <a:p>
                      <a:pPr marL="0" marR="0" lvl="0" indent="0" algn="l" defTabSz="850900" rtl="0" eaLnBrk="1" fontAlgn="base" latinLnBrk="1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Θ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첨부 파일명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링크 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URL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53929" marR="53929" marT="25095" marB="25095" anchor="ctr" horzOverflow="overflow"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직사각형 6"/>
          <p:cNvSpPr/>
          <p:nvPr userDrawn="1"/>
        </p:nvSpPr>
        <p:spPr>
          <a:xfrm>
            <a:off x="0" y="237599"/>
            <a:ext cx="9360150" cy="47562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920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60" r:id="rId3"/>
    <p:sldLayoutId id="2147483661" r:id="rId4"/>
    <p:sldLayoutId id="2147483671" r:id="rId5"/>
    <p:sldLayoutId id="2147483670" r:id="rId6"/>
    <p:sldLayoutId id="2147483656" r:id="rId7"/>
    <p:sldLayoutId id="2147483662" r:id="rId8"/>
    <p:sldLayoutId id="2147483663" r:id="rId9"/>
    <p:sldLayoutId id="2147483672" r:id="rId10"/>
    <p:sldLayoutId id="2147483673" r:id="rId11"/>
    <p:sldLayoutId id="2147483657" r:id="rId12"/>
    <p:sldLayoutId id="2147483664" r:id="rId13"/>
    <p:sldLayoutId id="2147483665" r:id="rId14"/>
    <p:sldLayoutId id="2147483674" r:id="rId15"/>
    <p:sldLayoutId id="2147483675" r:id="rId16"/>
    <p:sldLayoutId id="2147483658" r:id="rId17"/>
    <p:sldLayoutId id="2147483666" r:id="rId18"/>
    <p:sldLayoutId id="2147483667" r:id="rId19"/>
    <p:sldLayoutId id="2147483676" r:id="rId20"/>
    <p:sldLayoutId id="2147483677" r:id="rId21"/>
    <p:sldLayoutId id="2147483659" r:id="rId22"/>
    <p:sldLayoutId id="2147483668" r:id="rId23"/>
    <p:sldLayoutId id="2147483669" r:id="rId24"/>
    <p:sldLayoutId id="2147483678" r:id="rId25"/>
    <p:sldLayoutId id="2147483679" r:id="rId26"/>
    <p:sldLayoutId id="2147483680" r:id="rId2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28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Relationship Id="rId6" Type="http://schemas.microsoft.com/office/2007/relationships/hdphoto" Target="../media/hdphoto2.wdp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27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3" Type="http://schemas.openxmlformats.org/officeDocument/2006/relationships/image" Target="../media/image36.png"/><Relationship Id="rId7" Type="http://schemas.microsoft.com/office/2007/relationships/hdphoto" Target="../media/hdphoto3.wd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microsoft.com/office/2007/relationships/hdphoto" Target="../media/hdphoto5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40.png"/><Relationship Id="rId5" Type="http://schemas.openxmlformats.org/officeDocument/2006/relationships/image" Target="../media/image10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ko-KR" dirty="0" smtClean="0"/>
              <a:t>duk_03_08_0004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12"/>
          </p:nvPr>
        </p:nvSpPr>
        <p:spPr>
          <a:xfrm>
            <a:off x="2401607" y="3922174"/>
            <a:ext cx="3454069" cy="436562"/>
          </a:xfrm>
        </p:spPr>
        <p:txBody>
          <a:bodyPr/>
          <a:lstStyle/>
          <a:p>
            <a:r>
              <a:rPr lang="ko-KR" altLang="en-US" dirty="0" smtClean="0"/>
              <a:t>생명을 지키고 돌보는 사람들의 마음은 어떨까요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graphicFrame>
        <p:nvGraphicFramePr>
          <p:cNvPr id="7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929001"/>
              </p:ext>
            </p:extLst>
          </p:nvPr>
        </p:nvGraphicFramePr>
        <p:xfrm>
          <a:off x="6015795" y="1527168"/>
          <a:ext cx="5897285" cy="3959998"/>
        </p:xfrm>
        <a:graphic>
          <a:graphicData uri="http://schemas.openxmlformats.org/drawingml/2006/table">
            <a:tbl>
              <a:tblPr/>
              <a:tblGrid>
                <a:gridCol w="5576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76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381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02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189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8665">
                <a:tc gridSpan="6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</a:t>
                      </a:r>
                      <a:r>
                        <a:rPr kumimoji="0" lang="en-US" altLang="ko-KR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HISTORY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5279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버전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작성일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 비고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작성자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검토자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06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v1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25.06.08</a:t>
                      </a: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문서 작성</a:t>
                      </a: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이영현</a:t>
                      </a: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v2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25.06.11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창훈 검토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err="1" smtClean="0"/>
                        <a:t>장창훈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v3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 smtClean="0"/>
                        <a:t>25.06.13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800" dirty="0" smtClean="0"/>
                        <a:t>문서 수정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800" dirty="0" smtClean="0"/>
                        <a:t>이영현</a:t>
                      </a:r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800" dirty="0"/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386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</a:t>
                      </a:r>
                    </a:p>
                  </a:txBody>
                  <a:tcPr marL="54000" marR="54000" marT="36000" marB="36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4000" marR="54000" marT="36000" marB="36000" anchor="ctr" horzOverflow="overflow">
                    <a:lnL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03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 </a:t>
            </a:r>
            <a:r>
              <a:rPr lang="en-US" altLang="ko-KR" dirty="0" smtClean="0">
                <a:solidFill>
                  <a:srgbClr val="FF6600"/>
                </a:solidFill>
              </a:rPr>
              <a:t>1</a:t>
            </a:r>
            <a:r>
              <a:rPr lang="en-US" altLang="ko-KR" dirty="0" smtClean="0"/>
              <a:t>/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생명을 지키고 돌보는 사람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중 한 명을 정해 가상 면담을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생명을 지키고 돌보는 사람</a:t>
            </a:r>
            <a:r>
              <a:rPr lang="en-US" altLang="ko-KR" dirty="0"/>
              <a:t>’</a:t>
            </a:r>
            <a:r>
              <a:rPr lang="ko-KR" altLang="en-US" dirty="0"/>
              <a:t>을 정해 가상 면담하기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duk_03_08_0004_201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1</a:t>
            </a:r>
            <a:r>
              <a:rPr lang="ko-KR" altLang="en-US" dirty="0"/>
              <a:t>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1]</a:t>
            </a:r>
          </a:p>
          <a:p>
            <a:r>
              <a:rPr lang="ko-KR" altLang="en-US" dirty="0"/>
              <a:t>활동 방법</a:t>
            </a:r>
            <a:r>
              <a:rPr lang="en-US" altLang="ko-KR" dirty="0"/>
              <a:t>+</a:t>
            </a:r>
            <a:r>
              <a:rPr lang="ko-KR" altLang="en-US" dirty="0"/>
              <a:t>숫자 </a:t>
            </a:r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en-US" altLang="ko-KR" dirty="0"/>
              <a:t>Tip </a:t>
            </a:r>
            <a:r>
              <a:rPr lang="ko-KR" altLang="en-US" dirty="0"/>
              <a:t>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</a:t>
            </a:r>
            <a:r>
              <a:rPr lang="en-US" altLang="ko-KR" dirty="0"/>
              <a:t>Tip </a:t>
            </a:r>
            <a:r>
              <a:rPr lang="ko-KR" altLang="en-US" dirty="0"/>
              <a:t>미니 팝업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X </a:t>
            </a:r>
            <a:r>
              <a:rPr lang="ko-KR" altLang="en-US" dirty="0"/>
              <a:t>버튼 클릭 시 미니 팝업 </a:t>
            </a:r>
            <a:r>
              <a:rPr lang="ko-KR" altLang="en-US" dirty="0" smtClean="0"/>
              <a:t>사라짐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37350" y="1126454"/>
            <a:ext cx="8819930" cy="461891"/>
            <a:chOff x="237350" y="1064910"/>
            <a:chExt cx="8819930" cy="461891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316522" y="1441937"/>
              <a:ext cx="8740758" cy="67279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8" name="그림 17"/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100000" l="0" r="100000">
                          <a14:foregroundMark x1="19485" y1="50667" x2="79412" y2="45333"/>
                          <a14:foregroundMark x1="18382" y1="28000" x2="67647" y2="24000"/>
                          <a14:foregroundMark x1="8088" y1="53333" x2="38235" y2="58667"/>
                          <a14:foregroundMark x1="9926" y1="38667" x2="87132" y2="49333"/>
                          <a14:foregroundMark x1="44118" y1="69333" x2="89338" y2="57333"/>
                          <a14:foregroundMark x1="37868" y1="37333" x2="86029" y2="32000"/>
                          <a14:foregroundMark x1="41176" y1="60000" x2="85662" y2="66667"/>
                          <a14:foregroundMark x1="55882" y1="54667" x2="61029" y2="65333"/>
                          <a14:foregroundMark x1="11397" y1="65333" x2="25368" y2="50667"/>
                          <a14:foregroundMark x1="43382" y1="52000" x2="81618" y2="53333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37350" y="1064910"/>
              <a:ext cx="1675126" cy="461891"/>
            </a:xfrm>
            <a:prstGeom prst="rect">
              <a:avLst/>
            </a:prstGeom>
          </p:spPr>
        </p:pic>
      </p:grpSp>
      <p:sp>
        <p:nvSpPr>
          <p:cNvPr id="19" name="모서리가 둥근 직사각형 18"/>
          <p:cNvSpPr/>
          <p:nvPr/>
        </p:nvSpPr>
        <p:spPr>
          <a:xfrm>
            <a:off x="375981" y="1795034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1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375980" y="2387575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2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371829" y="3002503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3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81028" y="1677105"/>
            <a:ext cx="8063426" cy="23237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err="1" smtClean="0"/>
              <a:t>모둠에서</a:t>
            </a:r>
            <a:r>
              <a:rPr lang="ko-KR" altLang="en-US" sz="2500" dirty="0" smtClean="0"/>
              <a:t> 한 명이 </a:t>
            </a:r>
            <a:r>
              <a:rPr lang="en-US" altLang="ko-KR" sz="2500" dirty="0" smtClean="0"/>
              <a:t>‘</a:t>
            </a:r>
            <a:r>
              <a:rPr lang="ko-KR" altLang="en-US" sz="2500" dirty="0" smtClean="0"/>
              <a:t>생명을 지키고 돌보는 사람</a:t>
            </a:r>
            <a:r>
              <a:rPr lang="en-US" altLang="ko-KR" sz="2500" dirty="0" smtClean="0"/>
              <a:t>’ </a:t>
            </a:r>
            <a:r>
              <a:rPr lang="ko-KR" altLang="en-US" sz="2500" dirty="0" smtClean="0"/>
              <a:t>역할 맡기</a:t>
            </a:r>
            <a:endParaRPr lang="en-US" altLang="ko-KR" sz="2500" dirty="0" smtClean="0"/>
          </a:p>
          <a:p>
            <a:endParaRPr lang="en-US" altLang="ko-KR" sz="1500" dirty="0"/>
          </a:p>
          <a:p>
            <a:r>
              <a:rPr lang="ko-KR" altLang="en-US" sz="2500" dirty="0" smtClean="0"/>
              <a:t>역할을 맡은 사람은 그 사람이 됐다고 생각하기</a:t>
            </a:r>
            <a:endParaRPr lang="en-US" altLang="ko-KR" sz="2500" dirty="0" smtClean="0"/>
          </a:p>
          <a:p>
            <a:endParaRPr lang="en-US" altLang="ko-KR" sz="1500" dirty="0"/>
          </a:p>
          <a:p>
            <a:r>
              <a:rPr lang="ko-KR" altLang="en-US" sz="2500" dirty="0" smtClean="0"/>
              <a:t>나머지 </a:t>
            </a:r>
            <a:r>
              <a:rPr lang="ko-KR" altLang="en-US" sz="2500" dirty="0" err="1" smtClean="0"/>
              <a:t>모둠원은</a:t>
            </a:r>
            <a:r>
              <a:rPr lang="ko-KR" altLang="en-US" sz="2500" dirty="0" smtClean="0"/>
              <a:t> 역할을 맡은 사람에게 질문할 내용 작성하기</a:t>
            </a:r>
            <a:endParaRPr lang="en-US" altLang="ko-KR" sz="2500" dirty="0" smtClean="0"/>
          </a:p>
          <a:p>
            <a:endParaRPr lang="en-US" altLang="ko-KR" sz="1500" dirty="0"/>
          </a:p>
          <a:p>
            <a:r>
              <a:rPr lang="ko-KR" altLang="en-US" sz="2500" dirty="0" smtClean="0"/>
              <a:t>역할을 맡은 사람에게 </a:t>
            </a:r>
            <a:r>
              <a:rPr lang="ko-KR" altLang="en-US" sz="2500" dirty="0" err="1" smtClean="0"/>
              <a:t>모둠원들이</a:t>
            </a:r>
            <a:r>
              <a:rPr lang="ko-KR" altLang="en-US" sz="2500" dirty="0" smtClean="0"/>
              <a:t> 질문하고 답변 듣기</a:t>
            </a:r>
            <a:endParaRPr lang="en-US" altLang="ko-KR" sz="800" dirty="0"/>
          </a:p>
        </p:txBody>
      </p:sp>
      <p:sp>
        <p:nvSpPr>
          <p:cNvPr id="33" name="타원 32"/>
          <p:cNvSpPr/>
          <p:nvPr/>
        </p:nvSpPr>
        <p:spPr>
          <a:xfrm>
            <a:off x="147336" y="136270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375118" y="3625075"/>
            <a:ext cx="257175" cy="258258"/>
          </a:xfrm>
          <a:prstGeom prst="roundRect">
            <a:avLst/>
          </a:prstGeom>
          <a:solidFill>
            <a:schemeClr val="bg1"/>
          </a:solidFill>
          <a:ln w="19050"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rgbClr val="FF6600"/>
                </a:solidFill>
                <a:latin typeface="+mn-ea"/>
              </a:rPr>
              <a:t>4</a:t>
            </a:r>
            <a:endParaRPr lang="ko-KR" altLang="en-US" sz="1200" b="1" dirty="0">
              <a:solidFill>
                <a:srgbClr val="FF6600"/>
              </a:solidFill>
              <a:latin typeface="+mn-ea"/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5693" y="4626328"/>
            <a:ext cx="1402415" cy="320042"/>
            <a:chOff x="4915693" y="4615244"/>
            <a:chExt cx="1402415" cy="32004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40" name="타원 39"/>
          <p:cNvSpPr/>
          <p:nvPr/>
        </p:nvSpPr>
        <p:spPr>
          <a:xfrm>
            <a:off x="3745504" y="463205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pic>
        <p:nvPicPr>
          <p:cNvPr id="41" name="그림 40">
            <a:extLst>
              <a:ext uri="{FF2B5EF4-FFF2-40B4-BE49-F238E27FC236}">
                <a16:creationId xmlns:a16="http://schemas.microsoft.com/office/drawing/2014/main" id="{ACEE27F6-9A3B-448D-B61B-01A313F026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265" y="985850"/>
            <a:ext cx="750030" cy="556474"/>
          </a:xfrm>
          <a:prstGeom prst="rect">
            <a:avLst/>
          </a:prstGeom>
        </p:spPr>
      </p:pic>
      <p:grpSp>
        <p:nvGrpSpPr>
          <p:cNvPr id="42" name="그룹 41"/>
          <p:cNvGrpSpPr/>
          <p:nvPr/>
        </p:nvGrpSpPr>
        <p:grpSpPr>
          <a:xfrm>
            <a:off x="5503985" y="5137742"/>
            <a:ext cx="3745942" cy="938587"/>
            <a:chOff x="6365476" y="2279387"/>
            <a:chExt cx="4104324" cy="938587"/>
          </a:xfrm>
        </p:grpSpPr>
        <p:grpSp>
          <p:nvGrpSpPr>
            <p:cNvPr id="43" name="그룹 42"/>
            <p:cNvGrpSpPr/>
            <p:nvPr/>
          </p:nvGrpSpPr>
          <p:grpSpPr>
            <a:xfrm>
              <a:off x="6365476" y="2279387"/>
              <a:ext cx="4104324" cy="938587"/>
              <a:chOff x="9101268" y="2823846"/>
              <a:chExt cx="3801747" cy="938587"/>
            </a:xfrm>
          </p:grpSpPr>
          <p:grpSp>
            <p:nvGrpSpPr>
              <p:cNvPr id="47" name="그룹 46"/>
              <p:cNvGrpSpPr/>
              <p:nvPr/>
            </p:nvGrpSpPr>
            <p:grpSpPr>
              <a:xfrm>
                <a:off x="9101268" y="2868398"/>
                <a:ext cx="3801746" cy="894035"/>
                <a:chOff x="4964908" y="6091378"/>
                <a:chExt cx="3801746" cy="894035"/>
              </a:xfrm>
            </p:grpSpPr>
            <p:pic>
              <p:nvPicPr>
                <p:cNvPr id="50" name="그림 49"/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434580" y="6091378"/>
                  <a:ext cx="201677" cy="195171"/>
                </a:xfrm>
                <a:prstGeom prst="rect">
                  <a:avLst/>
                </a:prstGeom>
              </p:spPr>
            </p:pic>
            <p:sp>
              <p:nvSpPr>
                <p:cNvPr id="51" name="TextBox 50"/>
                <p:cNvSpPr txBox="1"/>
                <p:nvPr/>
              </p:nvSpPr>
              <p:spPr>
                <a:xfrm>
                  <a:off x="4964908" y="6171657"/>
                  <a:ext cx="3801746" cy="813756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85000"/>
                    </a:schemeClr>
                  </a:solidFill>
                  <a:prstDash val="solid"/>
                </a:ln>
              </p:spPr>
              <p:txBody>
                <a:bodyPr wrap="square" lIns="36000" tIns="36000" rIns="36000" bIns="36000" rtlCol="0">
                  <a:noAutofit/>
                </a:bodyPr>
                <a:lstStyle/>
                <a:p>
                  <a:pPr algn="just">
                    <a:defRPr/>
                  </a:pPr>
                  <a:endParaRPr lang="en-US" altLang="ko-KR" sz="1200" dirty="0" smtClean="0">
                    <a:latin typeface="+mn-ea"/>
                  </a:endParaRPr>
                </a:p>
                <a:p>
                  <a:pPr algn="just">
                    <a:defRPr/>
                  </a:pPr>
                  <a:r>
                    <a:rPr lang="ko-KR" altLang="en-US" sz="1600" spc="-100" dirty="0" smtClean="0">
                      <a:latin typeface="+mn-ea"/>
                    </a:rPr>
                    <a:t>가상 면담을 텔레비전이나 라디오 토크 쇼 형식으로 진행하는 것도 좋습니다</a:t>
                  </a:r>
                  <a:r>
                    <a:rPr lang="en-US" altLang="ko-KR" sz="1600" spc="-100" dirty="0" smtClean="0">
                      <a:latin typeface="+mn-ea"/>
                    </a:rPr>
                    <a:t>.</a:t>
                  </a:r>
                  <a:endParaRPr lang="en-US" altLang="ko-KR" sz="1600" spc="-50" dirty="0">
                    <a:latin typeface="+mn-ea"/>
                  </a:endParaRPr>
                </a:p>
              </p:txBody>
            </p:sp>
          </p:grpSp>
          <p:sp>
            <p:nvSpPr>
              <p:cNvPr id="48" name="TextBox 47"/>
              <p:cNvSpPr txBox="1"/>
              <p:nvPr/>
            </p:nvSpPr>
            <p:spPr>
              <a:xfrm>
                <a:off x="9101269" y="3002496"/>
                <a:ext cx="3801746" cy="153888"/>
              </a:xfrm>
              <a:prstGeom prst="roundRect">
                <a:avLst>
                  <a:gd name="adj" fmla="val 0"/>
                </a:avLst>
              </a:prstGeom>
              <a:solidFill>
                <a:srgbClr val="006EE6"/>
              </a:solidFill>
            </p:spPr>
            <p:txBody>
              <a:bodyPr wrap="square" rtlCol="0">
                <a:spAutoFit/>
              </a:bodyPr>
              <a:lstStyle/>
              <a:p>
                <a:endParaRPr lang="ko-KR" altLang="en-US" sz="4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9101269" y="2823846"/>
                <a:ext cx="3801746" cy="293465"/>
              </a:xfrm>
              <a:prstGeom prst="roundRect">
                <a:avLst>
                  <a:gd name="adj" fmla="val 30608"/>
                </a:avLst>
              </a:prstGeom>
              <a:solidFill>
                <a:srgbClr val="006EE6"/>
              </a:solidFill>
            </p:spPr>
            <p:txBody>
              <a:bodyPr wrap="square" lIns="36000" tIns="36000" rIns="36000" bIns="36000" rtlCol="0">
                <a:spAutoFit/>
              </a:bodyPr>
              <a:lstStyle/>
              <a:p>
                <a:r>
                  <a:rPr lang="en-US" altLang="ko-KR" sz="1100" b="1" dirty="0" smtClean="0">
                    <a:solidFill>
                      <a:schemeClr val="bg1"/>
                    </a:solidFill>
                    <a:latin typeface="여기어때 잘난체" panose="020B0600000101010101" pitchFamily="50" charset="-127"/>
                    <a:ea typeface="여기어때 잘난체" panose="020B0600000101010101" pitchFamily="50" charset="-127"/>
                  </a:rPr>
                  <a:t> Tip</a:t>
                </a:r>
                <a:endParaRPr lang="ko-KR" altLang="en-US" sz="1100" b="1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endParaRPr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 flipH="1">
              <a:off x="10190000" y="2378725"/>
              <a:ext cx="139023" cy="132496"/>
              <a:chOff x="11455035" y="2124511"/>
              <a:chExt cx="169492" cy="169492"/>
            </a:xfrm>
          </p:grpSpPr>
          <p:cxnSp>
            <p:nvCxnSpPr>
              <p:cNvPr id="45" name="직선 연결선 44"/>
              <p:cNvCxnSpPr/>
              <p:nvPr/>
            </p:nvCxnSpPr>
            <p:spPr>
              <a:xfrm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직선 연결선 45"/>
              <p:cNvCxnSpPr/>
              <p:nvPr/>
            </p:nvCxnSpPr>
            <p:spPr>
              <a:xfrm flipH="1">
                <a:off x="11455035" y="2124511"/>
                <a:ext cx="169492" cy="169492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타원 51"/>
          <p:cNvSpPr/>
          <p:nvPr/>
        </p:nvSpPr>
        <p:spPr>
          <a:xfrm>
            <a:off x="8485254" y="112645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3786417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6600"/>
                </a:solidFill>
              </a:rPr>
              <a:t>활동 </a:t>
            </a:r>
            <a:r>
              <a:rPr lang="en-US" altLang="ko-KR" dirty="0">
                <a:solidFill>
                  <a:srgbClr val="FF6600"/>
                </a:solidFill>
              </a:rPr>
              <a:t>1</a:t>
            </a:r>
            <a:r>
              <a:rPr lang="en-US" altLang="ko-KR" dirty="0"/>
              <a:t>/</a:t>
            </a:r>
            <a:r>
              <a:rPr lang="ko-KR" altLang="en-US" dirty="0"/>
              <a:t>활동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생명을 지키고 돌보는 사람</a:t>
            </a:r>
            <a:r>
              <a:rPr lang="en-US" altLang="ko-KR" dirty="0" smtClean="0"/>
              <a:t>’ </a:t>
            </a:r>
            <a:r>
              <a:rPr lang="ko-KR" altLang="en-US" dirty="0" smtClean="0"/>
              <a:t>중 한 명을 정해 가상 면담을 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생명을 지키고 돌보는 사람</a:t>
            </a:r>
            <a:r>
              <a:rPr lang="en-US" altLang="ko-KR" dirty="0"/>
              <a:t>’</a:t>
            </a:r>
            <a:r>
              <a:rPr lang="ko-KR" altLang="en-US" dirty="0"/>
              <a:t>을 정해 가상 면담하기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duk_03_08_0004_201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1</a:t>
            </a:r>
            <a:r>
              <a:rPr lang="ko-KR" altLang="en-US" dirty="0"/>
              <a:t>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</a:p>
          <a:p>
            <a:r>
              <a:rPr lang="ko-KR" altLang="en-US" dirty="0" smtClean="0"/>
              <a:t>삽화 삽입</a:t>
            </a:r>
            <a:endParaRPr lang="en-US" altLang="ko-KR" dirty="0" smtClean="0"/>
          </a:p>
          <a:p>
            <a:r>
              <a:rPr lang="ko-KR" altLang="en-US" dirty="0" smtClean="0"/>
              <a:t>확대 축소 바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삽화 범위 내에서 확대 축소 가능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ko-KR" dirty="0" smtClean="0"/>
              <a:t>duk_03_08_0004_201_01.psd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5693" y="4626328"/>
            <a:ext cx="1402415" cy="320042"/>
            <a:chOff x="4915693" y="4615244"/>
            <a:chExt cx="1402415" cy="32004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8388" y="1168756"/>
            <a:ext cx="5104895" cy="3389865"/>
          </a:xfrm>
          <a:prstGeom prst="rect">
            <a:avLst/>
          </a:prstGeom>
        </p:spPr>
      </p:pic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94196" y="1073394"/>
            <a:ext cx="1476746" cy="190724"/>
          </a:xfrm>
          <a:prstGeom prst="rect">
            <a:avLst/>
          </a:prstGeom>
        </p:spPr>
      </p:pic>
      <p:sp>
        <p:nvSpPr>
          <p:cNvPr id="26" name="타원 25"/>
          <p:cNvSpPr/>
          <p:nvPr/>
        </p:nvSpPr>
        <p:spPr>
          <a:xfrm>
            <a:off x="-101903" y="103006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759555" y="464989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6259502" y="118849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0356076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7915"/>
                </a:solidFill>
              </a:rPr>
              <a:t>활동 </a:t>
            </a:r>
            <a:r>
              <a:rPr lang="en-US" altLang="ko-KR" dirty="0" smtClean="0">
                <a:solidFill>
                  <a:srgbClr val="FF7915"/>
                </a:solidFill>
              </a:rPr>
              <a:t>2</a:t>
            </a:r>
            <a:endParaRPr lang="ko-KR" altLang="en-US" dirty="0">
              <a:solidFill>
                <a:srgbClr val="FF791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보기를 참고하여 면담 질문을 정하고 가상 면담을 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생명을 지키고 돌보는 사람</a:t>
            </a:r>
            <a:r>
              <a:rPr lang="en-US" altLang="ko-KR" dirty="0"/>
              <a:t>’</a:t>
            </a:r>
            <a:r>
              <a:rPr lang="ko-KR" altLang="en-US" dirty="0"/>
              <a:t>을 정해 가상 면담하기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duk_03_08_0004_201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[201_</a:t>
            </a:r>
            <a:r>
              <a:rPr lang="ko-KR" altLang="en-US" dirty="0" smtClean="0"/>
              <a:t>활동 </a:t>
            </a:r>
            <a:r>
              <a:rPr lang="en-US" altLang="ko-KR" dirty="0" smtClean="0"/>
              <a:t>2 </a:t>
            </a:r>
            <a:r>
              <a:rPr lang="ko-KR" altLang="en-US" dirty="0" smtClean="0"/>
              <a:t>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보기 </a:t>
            </a:r>
            <a:r>
              <a:rPr lang="ko-KR" altLang="en-US" dirty="0" err="1" smtClean="0"/>
              <a:t>블릿</a:t>
            </a:r>
            <a:endParaRPr lang="en-US" altLang="ko-KR" dirty="0"/>
          </a:p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</a:t>
            </a:r>
            <a:r>
              <a:rPr lang="en-US" altLang="ko-KR" dirty="0" smtClean="0"/>
              <a:t>(</a:t>
            </a:r>
            <a:r>
              <a:rPr lang="ko-KR" altLang="en-US" dirty="0" smtClean="0"/>
              <a:t>텍스트 </a:t>
            </a:r>
            <a:r>
              <a:rPr lang="ko-KR" altLang="en-US" dirty="0" err="1" smtClean="0"/>
              <a:t>색상값</a:t>
            </a:r>
            <a:r>
              <a:rPr lang="en-US" altLang="ko-KR" dirty="0" smtClean="0"/>
              <a:t>: #006EE6)</a:t>
            </a:r>
          </a:p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</a:t>
            </a:r>
            <a:endParaRPr lang="en-US" altLang="ko-KR" dirty="0"/>
          </a:p>
          <a:p>
            <a:r>
              <a:rPr lang="ko-KR" altLang="en-US" dirty="0" smtClean="0"/>
              <a:t>삽화 삽입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en-US" altLang="ko-KR" dirty="0" smtClean="0"/>
          </a:p>
          <a:p>
            <a:r>
              <a:rPr lang="ko-KR" altLang="en-US" dirty="0" smtClean="0"/>
              <a:t>사랑이 </a:t>
            </a:r>
            <a:r>
              <a:rPr lang="ko-KR" altLang="en-US" dirty="0"/>
              <a:t>가득한 지구를 둘러싼 </a:t>
            </a:r>
            <a:r>
              <a:rPr lang="ko-KR" altLang="en-US" dirty="0" smtClean="0"/>
              <a:t>아이들</a:t>
            </a:r>
            <a:r>
              <a:rPr lang="en-US" altLang="ko-KR" dirty="0" smtClean="0"/>
              <a:t>.jpg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5693" y="4626328"/>
            <a:ext cx="1402415" cy="320042"/>
            <a:chOff x="4915693" y="4615244"/>
            <a:chExt cx="1402415" cy="32004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4"/>
          <a:srcRect r="6209"/>
          <a:stretch/>
        </p:blipFill>
        <p:spPr>
          <a:xfrm>
            <a:off x="423022" y="1067135"/>
            <a:ext cx="479718" cy="330957"/>
          </a:xfrm>
          <a:prstGeom prst="rect">
            <a:avLst/>
          </a:prstGeom>
        </p:spPr>
      </p:pic>
      <p:grpSp>
        <p:nvGrpSpPr>
          <p:cNvPr id="14" name="그룹 13"/>
          <p:cNvGrpSpPr/>
          <p:nvPr/>
        </p:nvGrpSpPr>
        <p:grpSpPr>
          <a:xfrm>
            <a:off x="501526" y="1398092"/>
            <a:ext cx="4016022" cy="477054"/>
            <a:chOff x="501526" y="1438578"/>
            <a:chExt cx="4016022" cy="477054"/>
          </a:xfrm>
        </p:grpSpPr>
        <p:sp>
          <p:nvSpPr>
            <p:cNvPr id="24" name="TextBox 23"/>
            <p:cNvSpPr txBox="1"/>
            <p:nvPr/>
          </p:nvSpPr>
          <p:spPr>
            <a:xfrm>
              <a:off x="714904" y="1438578"/>
              <a:ext cx="3802644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dirty="0" smtClean="0">
                  <a:solidFill>
                    <a:srgbClr val="006EE6"/>
                  </a:solidFill>
                </a:rPr>
                <a:t>무엇을 질문할 수 있을까요</a:t>
              </a:r>
              <a:r>
                <a:rPr lang="en-US" altLang="ko-KR" sz="2500" dirty="0" smtClean="0">
                  <a:solidFill>
                    <a:srgbClr val="006EE6"/>
                  </a:solidFill>
                </a:rPr>
                <a:t>?</a:t>
              </a:r>
              <a:endParaRPr lang="en-US" altLang="ko-KR" sz="800" dirty="0">
                <a:solidFill>
                  <a:srgbClr val="006EE6"/>
                </a:solidFill>
              </a:endParaRPr>
            </a:p>
          </p:txBody>
        </p:sp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1526" y="1570416"/>
              <a:ext cx="213378" cy="213378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589720" y="2006157"/>
            <a:ext cx="8202232" cy="477054"/>
            <a:chOff x="454500" y="2005016"/>
            <a:chExt cx="8202232" cy="477054"/>
          </a:xfrm>
        </p:grpSpPr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2189394"/>
              <a:ext cx="108000" cy="108000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550370" y="2005016"/>
              <a:ext cx="810636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smtClean="0">
                  <a:latin typeface="+mn-ea"/>
                </a:rPr>
                <a:t>생명을 지키고 돌보는 일의 내용</a:t>
              </a:r>
              <a:endParaRPr lang="ko-KR" altLang="en-US" sz="2500" spc="-150" dirty="0">
                <a:latin typeface="+mn-ea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589720" y="2534786"/>
            <a:ext cx="8202232" cy="477054"/>
            <a:chOff x="454500" y="2005016"/>
            <a:chExt cx="8202232" cy="477054"/>
          </a:xfrm>
        </p:grpSpPr>
        <p:pic>
          <p:nvPicPr>
            <p:cNvPr id="43" name="그림 42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2189394"/>
              <a:ext cx="108000" cy="1080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550370" y="2005016"/>
              <a:ext cx="810636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smtClean="0">
                  <a:latin typeface="+mn-ea"/>
                </a:rPr>
                <a:t>생명을 지키고 돌보는 일을 하게 된 까닭</a:t>
              </a:r>
              <a:endParaRPr lang="ko-KR" altLang="en-US" sz="2500" spc="-150" dirty="0">
                <a:latin typeface="+mn-ea"/>
              </a:endParaRPr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593481" y="3034190"/>
            <a:ext cx="8202232" cy="477054"/>
            <a:chOff x="454500" y="2005016"/>
            <a:chExt cx="8202232" cy="477054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2189394"/>
              <a:ext cx="108000" cy="108000"/>
            </a:xfrm>
            <a:prstGeom prst="rect">
              <a:avLst/>
            </a:prstGeom>
          </p:spPr>
        </p:pic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550370" y="2005016"/>
              <a:ext cx="810636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smtClean="0">
                  <a:latin typeface="+mn-ea"/>
                </a:rPr>
                <a:t>생명을 지키고 돌보는 일을 할 때 어려운 점</a:t>
              </a:r>
              <a:endParaRPr lang="ko-KR" altLang="en-US" sz="2500" spc="-150" dirty="0">
                <a:latin typeface="+mn-ea"/>
              </a:endParaRP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589720" y="3567701"/>
            <a:ext cx="8202232" cy="477054"/>
            <a:chOff x="454500" y="2005016"/>
            <a:chExt cx="8202232" cy="477054"/>
          </a:xfrm>
        </p:grpSpPr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2189394"/>
              <a:ext cx="108000" cy="108000"/>
            </a:xfrm>
            <a:prstGeom prst="rect">
              <a:avLst/>
            </a:prstGeom>
          </p:spPr>
        </p:pic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550370" y="2005016"/>
              <a:ext cx="810636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smtClean="0">
                  <a:latin typeface="+mn-ea"/>
                </a:rPr>
                <a:t>생명을 지키고 돌보는 일을 하면서 얻은 보람</a:t>
              </a:r>
              <a:endParaRPr lang="ko-KR" altLang="en-US" sz="2500" spc="-150" dirty="0">
                <a:latin typeface="+mn-ea"/>
              </a:endParaRP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589720" y="4096330"/>
            <a:ext cx="8202232" cy="477054"/>
            <a:chOff x="454500" y="2005016"/>
            <a:chExt cx="8202232" cy="477054"/>
          </a:xfrm>
        </p:grpSpPr>
        <p:pic>
          <p:nvPicPr>
            <p:cNvPr id="52" name="그림 51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2189394"/>
              <a:ext cx="108000" cy="108000"/>
            </a:xfrm>
            <a:prstGeom prst="rect">
              <a:avLst/>
            </a:prstGeom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550370" y="2005016"/>
              <a:ext cx="810636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smtClean="0">
                  <a:latin typeface="+mn-ea"/>
                </a:rPr>
                <a:t>그 외 궁금한 것</a:t>
              </a:r>
              <a:endParaRPr lang="ko-KR" altLang="en-US" sz="2500" spc="-150" dirty="0">
                <a:latin typeface="+mn-ea"/>
              </a:endParaRPr>
            </a:p>
          </p:txBody>
        </p:sp>
      </p:grpSp>
      <p:pic>
        <p:nvPicPr>
          <p:cNvPr id="15" name="그림 1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36" y="1724139"/>
            <a:ext cx="2381250" cy="2428875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877187" y="108822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167102" y="150701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293422" y="20762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6118523" y="175461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5320332" y="465030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697720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7915"/>
                </a:solidFill>
              </a:rPr>
              <a:t>활동 </a:t>
            </a:r>
            <a:r>
              <a:rPr lang="en-US" altLang="ko-KR" dirty="0" smtClean="0">
                <a:solidFill>
                  <a:srgbClr val="FF7915"/>
                </a:solidFill>
              </a:rPr>
              <a:t>2</a:t>
            </a:r>
            <a:endParaRPr lang="ko-KR" altLang="en-US" dirty="0">
              <a:solidFill>
                <a:srgbClr val="FF791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보기를 참고하여 면담 질문을 정하고 가상 면담을 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생명을 지키고 돌보는 사람</a:t>
            </a:r>
            <a:r>
              <a:rPr lang="en-US" altLang="ko-KR" dirty="0"/>
              <a:t>’</a:t>
            </a:r>
            <a:r>
              <a:rPr lang="ko-KR" altLang="en-US" dirty="0"/>
              <a:t>을 정해 가상 면담하기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duk_03_08_0004_201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2 </a:t>
            </a:r>
            <a:r>
              <a:rPr lang="ko-KR" altLang="en-US" dirty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</a:p>
          <a:p>
            <a:r>
              <a:rPr lang="ko-KR" altLang="en-US" dirty="0" smtClean="0"/>
              <a:t>표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ko-KR" altLang="en-US" dirty="0" smtClean="0"/>
              <a:t>직접 쓰기 텍스트 입력 구역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/>
          </a:p>
          <a:p>
            <a:r>
              <a:rPr lang="ko-KR" altLang="en-US" dirty="0" smtClean="0"/>
              <a:t>예 </a:t>
            </a:r>
            <a:r>
              <a:rPr lang="ko-KR" altLang="en-US" dirty="0"/>
              <a:t>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 smtClean="0"/>
              <a:t>토글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예문 노출 화면 슬라이드 </a:t>
            </a:r>
            <a:r>
              <a:rPr lang="en-US" altLang="ko-KR" dirty="0" smtClean="0"/>
              <a:t>14</a:t>
            </a:r>
            <a:r>
              <a:rPr lang="ko-KR" altLang="en-US" dirty="0" smtClean="0"/>
              <a:t>페이지 참고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사랑이 가득한 지구를 둘러싼 </a:t>
            </a:r>
            <a:r>
              <a:rPr lang="ko-KR" altLang="en-US" dirty="0" smtClean="0"/>
              <a:t>아이들</a:t>
            </a:r>
            <a:r>
              <a:rPr lang="en-US" altLang="ko-KR" dirty="0" smtClean="0"/>
              <a:t>.jpg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5693" y="4626328"/>
            <a:ext cx="1402415" cy="320042"/>
            <a:chOff x="4915693" y="4615244"/>
            <a:chExt cx="1402415" cy="32004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7948796"/>
              </p:ext>
            </p:extLst>
          </p:nvPr>
        </p:nvGraphicFramePr>
        <p:xfrm>
          <a:off x="284613" y="1099352"/>
          <a:ext cx="8789048" cy="341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333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3319096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  <a:gridCol w="3635619">
                  <a:extLst>
                    <a:ext uri="{9D8B030D-6E8A-4147-A177-3AD203B41FA5}">
                      <a16:colId xmlns:a16="http://schemas.microsoft.com/office/drawing/2014/main" val="3758120757"/>
                    </a:ext>
                  </a:extLst>
                </a:gridCol>
              </a:tblGrid>
              <a:tr h="807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 smtClean="0">
                          <a:solidFill>
                            <a:srgbClr val="B5657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생명을 지키고</a:t>
                      </a:r>
                      <a:endParaRPr lang="en-US" altLang="ko-KR" sz="2000" b="0" spc="-150" dirty="0" smtClean="0">
                        <a:solidFill>
                          <a:srgbClr val="B5657D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spc="-150" dirty="0" smtClean="0">
                          <a:solidFill>
                            <a:srgbClr val="B5657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돌보는 사람</a:t>
                      </a:r>
                      <a:endParaRPr lang="ko-KR" altLang="en-US" sz="2000" b="0" spc="-150" dirty="0">
                        <a:solidFill>
                          <a:srgbClr val="B5657D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 smtClean="0">
                          <a:solidFill>
                            <a:srgbClr val="B5657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면담 질문</a:t>
                      </a:r>
                      <a:endParaRPr lang="ko-KR" altLang="en-US" sz="2000" b="0" spc="-150" dirty="0">
                        <a:solidFill>
                          <a:srgbClr val="B5657D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 smtClean="0">
                          <a:solidFill>
                            <a:srgbClr val="B5657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대답</a:t>
                      </a:r>
                      <a:endParaRPr lang="ko-KR" altLang="en-US" sz="2000" b="0" spc="-150" dirty="0">
                        <a:solidFill>
                          <a:srgbClr val="B5657D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86974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lang="ko-KR" altLang="en-US" sz="2000" kern="1200" spc="-150" dirty="0">
                        <a:solidFill>
                          <a:schemeClr val="bg1">
                            <a:lumMod val="75000"/>
                          </a:schemeClr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lang="ko-KR" altLang="en-US" sz="2000" kern="1200" spc="-150" dirty="0">
                        <a:solidFill>
                          <a:schemeClr val="bg1">
                            <a:lumMod val="75000"/>
                          </a:schemeClr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86974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49314"/>
                  </a:ext>
                </a:extLst>
              </a:tr>
              <a:tr h="86974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000" kern="1200" spc="-150" dirty="0">
                        <a:solidFill>
                          <a:schemeClr val="tx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직접 쓰기</a:t>
                      </a:r>
                      <a:endParaRPr lang="ko-KR" altLang="en-US" sz="2000" kern="1200" spc="-150" dirty="0">
                        <a:solidFill>
                          <a:schemeClr val="bg1">
                            <a:lumMod val="75000"/>
                          </a:schemeClr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16102"/>
                  </a:ext>
                </a:extLst>
              </a:tr>
            </a:tbl>
          </a:graphicData>
        </a:graphic>
      </p:graphicFrame>
      <p:pic>
        <p:nvPicPr>
          <p:cNvPr id="54" name="그림 5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4560042"/>
            <a:ext cx="997200" cy="313585"/>
          </a:xfrm>
          <a:prstGeom prst="rect">
            <a:avLst/>
          </a:prstGeom>
        </p:spPr>
      </p:pic>
      <p:pic>
        <p:nvPicPr>
          <p:cNvPr id="55" name="그림 5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25095"/>
            <a:ext cx="997200" cy="313585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155013" y="105552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737467" y="465674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7872868" y="458994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9" name="타원 58"/>
          <p:cNvSpPr/>
          <p:nvPr/>
        </p:nvSpPr>
        <p:spPr>
          <a:xfrm>
            <a:off x="1923407" y="176791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3295981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 </a:t>
            </a:r>
            <a:r>
              <a:rPr lang="en-US" altLang="ko-KR" dirty="0" smtClean="0"/>
              <a:t>1/</a:t>
            </a:r>
            <a:r>
              <a:rPr lang="ko-KR" altLang="en-US" dirty="0" smtClean="0">
                <a:solidFill>
                  <a:srgbClr val="FF7915"/>
                </a:solidFill>
              </a:rPr>
              <a:t>활동 </a:t>
            </a:r>
            <a:r>
              <a:rPr lang="en-US" altLang="ko-KR" dirty="0" smtClean="0">
                <a:solidFill>
                  <a:srgbClr val="FF7915"/>
                </a:solidFill>
              </a:rPr>
              <a:t>2</a:t>
            </a:r>
            <a:endParaRPr lang="ko-KR" altLang="en-US" dirty="0">
              <a:solidFill>
                <a:srgbClr val="FF791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보기를 참고하여 면담 질문을 정하고 가상 면담을 해 봅시다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ko-KR" altLang="en-US" dirty="0"/>
              <a:t>생명을 지키고 돌보는 사람</a:t>
            </a:r>
            <a:r>
              <a:rPr lang="en-US" altLang="ko-KR" dirty="0"/>
              <a:t>’</a:t>
            </a:r>
            <a:r>
              <a:rPr lang="ko-KR" altLang="en-US" dirty="0"/>
              <a:t>을 정해 가상 면담하기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duk_03_08_0004_201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[201_</a:t>
            </a:r>
            <a:r>
              <a:rPr lang="ko-KR" altLang="en-US" dirty="0"/>
              <a:t>활동 </a:t>
            </a:r>
            <a:r>
              <a:rPr lang="en-US" altLang="ko-KR" dirty="0"/>
              <a:t>2 </a:t>
            </a:r>
            <a:r>
              <a:rPr lang="ko-KR" altLang="en-US" dirty="0"/>
              <a:t>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2_</a:t>
            </a:r>
            <a:r>
              <a:rPr lang="ko-KR" altLang="en-US" dirty="0" smtClean="0"/>
              <a:t>예문 노출 화면</a:t>
            </a:r>
            <a:r>
              <a:rPr lang="en-US" altLang="ko-KR" dirty="0" smtClean="0"/>
              <a:t>]</a:t>
            </a: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사랑이 가득한 지구를 둘러싼 </a:t>
            </a:r>
            <a:r>
              <a:rPr lang="ko-KR" altLang="en-US" dirty="0" smtClean="0"/>
              <a:t>아이들</a:t>
            </a:r>
            <a:r>
              <a:rPr lang="en-US" altLang="ko-KR" dirty="0" smtClean="0"/>
              <a:t>.jpg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5693" y="4626328"/>
            <a:ext cx="1402415" cy="320042"/>
            <a:chOff x="4915693" y="4615244"/>
            <a:chExt cx="1402415" cy="320042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8" name="그림 37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9" name="그림 38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7" name="그림 36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24523"/>
              </p:ext>
            </p:extLst>
          </p:nvPr>
        </p:nvGraphicFramePr>
        <p:xfrm>
          <a:off x="284613" y="1099352"/>
          <a:ext cx="8789048" cy="34168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4333">
                  <a:extLst>
                    <a:ext uri="{9D8B030D-6E8A-4147-A177-3AD203B41FA5}">
                      <a16:colId xmlns:a16="http://schemas.microsoft.com/office/drawing/2014/main" val="2982402294"/>
                    </a:ext>
                  </a:extLst>
                </a:gridCol>
                <a:gridCol w="3319096">
                  <a:extLst>
                    <a:ext uri="{9D8B030D-6E8A-4147-A177-3AD203B41FA5}">
                      <a16:colId xmlns:a16="http://schemas.microsoft.com/office/drawing/2014/main" val="2324222774"/>
                    </a:ext>
                  </a:extLst>
                </a:gridCol>
                <a:gridCol w="3635619">
                  <a:extLst>
                    <a:ext uri="{9D8B030D-6E8A-4147-A177-3AD203B41FA5}">
                      <a16:colId xmlns:a16="http://schemas.microsoft.com/office/drawing/2014/main" val="3758120757"/>
                    </a:ext>
                  </a:extLst>
                </a:gridCol>
              </a:tblGrid>
              <a:tr h="80762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 smtClean="0">
                          <a:solidFill>
                            <a:srgbClr val="B5657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생명을 지키고</a:t>
                      </a:r>
                      <a:endParaRPr lang="en-US" altLang="ko-KR" sz="2000" b="0" spc="-150" dirty="0" smtClean="0">
                        <a:solidFill>
                          <a:srgbClr val="B5657D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  <a:p>
                      <a:pPr algn="ctr" latinLnBrk="1"/>
                      <a:r>
                        <a:rPr lang="ko-KR" altLang="en-US" sz="2000" b="0" spc="-150" dirty="0" smtClean="0">
                          <a:solidFill>
                            <a:srgbClr val="B5657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돌보는 사람</a:t>
                      </a:r>
                      <a:endParaRPr lang="ko-KR" altLang="en-US" sz="2000" b="0" spc="-150" dirty="0">
                        <a:solidFill>
                          <a:srgbClr val="B5657D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 smtClean="0">
                          <a:solidFill>
                            <a:srgbClr val="B5657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면담 질문</a:t>
                      </a:r>
                      <a:endParaRPr lang="ko-KR" altLang="en-US" sz="2000" b="0" spc="-150" dirty="0">
                        <a:solidFill>
                          <a:srgbClr val="B5657D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spc="-150" dirty="0" smtClean="0">
                          <a:solidFill>
                            <a:srgbClr val="B5657D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</a:rPr>
                        <a:t>대답</a:t>
                      </a:r>
                      <a:endParaRPr lang="ko-KR" altLang="en-US" sz="2000" b="0" spc="-150" dirty="0">
                        <a:solidFill>
                          <a:srgbClr val="B5657D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4473823"/>
                  </a:ext>
                </a:extLst>
              </a:tr>
              <a:tr h="869747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소방대원</a:t>
                      </a:r>
                      <a:endParaRPr lang="ko-KR" altLang="en-US" sz="2000" kern="120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생명을 지키기 위해 어떤 일을 </a:t>
                      </a:r>
                      <a:endParaRPr lang="en-US" altLang="ko-KR" sz="2000" kern="1200" spc="-150" dirty="0" smtClean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하시나요</a:t>
                      </a:r>
                      <a:r>
                        <a:rPr lang="en-US" altLang="ko-KR" sz="2000" kern="120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</a:p>
                  </a:txBody>
                  <a:tcPr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불을 끄고 위험에 처한 사람이나 </a:t>
                      </a:r>
                      <a:endParaRPr lang="en-US" altLang="ko-KR" sz="2000" kern="1200" spc="-150" dirty="0" smtClean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동물을 구조합니다</a:t>
                      </a:r>
                      <a:r>
                        <a:rPr lang="en-US" altLang="ko-KR" sz="2000" kern="120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.</a:t>
                      </a:r>
                      <a:endParaRPr lang="ko-KR" altLang="en-US" sz="2000" kern="1200" spc="-150" dirty="0" smtClean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133233"/>
                  </a:ext>
                </a:extLst>
              </a:tr>
              <a:tr h="86974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20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소방대원</a:t>
                      </a:r>
                      <a:r>
                        <a:rPr lang="ko-KR" altLang="en-US" sz="2000" kern="1200" spc="-200" baseline="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 일을 할 때 어려운 점은 </a:t>
                      </a:r>
                      <a:endParaRPr lang="en-US" altLang="ko-KR" sz="2000" kern="1200" spc="-200" baseline="0" dirty="0" smtClean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200" baseline="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무엇인가요</a:t>
                      </a:r>
                      <a:r>
                        <a:rPr lang="en-US" altLang="ko-KR" sz="2000" kern="1200" spc="-200" baseline="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lang="ko-KR" altLang="en-US" sz="2000" kern="1200" spc="-200" dirty="0" smtClean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불이 잘 꺼지지 않거나 구조하기 힘든 경우에 어려움을 느낍니다</a:t>
                      </a:r>
                      <a:r>
                        <a:rPr lang="en-US" altLang="ko-KR" sz="2000" kern="120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.</a:t>
                      </a:r>
                      <a:endParaRPr lang="ko-KR" altLang="en-US" sz="2000" kern="1200" spc="-150" dirty="0" smtClean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0949314"/>
                  </a:ext>
                </a:extLst>
              </a:tr>
              <a:tr h="869747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2500" kern="1200" spc="-150" dirty="0">
                        <a:solidFill>
                          <a:schemeClr val="bg1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EEF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소방대원으로서</a:t>
                      </a:r>
                      <a:r>
                        <a:rPr lang="en-US" altLang="ko-KR" sz="2000" kern="1200" spc="-150" baseline="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ko-KR" altLang="en-US" sz="2000" kern="1200" spc="-150" baseline="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얻는 보람은 무엇인가요</a:t>
                      </a:r>
                      <a:r>
                        <a:rPr lang="en-US" altLang="ko-KR" sz="2000" kern="1200" spc="-150" baseline="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?</a:t>
                      </a:r>
                      <a:endParaRPr lang="ko-KR" altLang="en-US" sz="2000" kern="1200" spc="-150" dirty="0" smtClean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kern="120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생명을 구했을 때 뿌듯함을 느끼고 이 일을 하길 잘했다는 생각이 듭니다</a:t>
                      </a:r>
                      <a:r>
                        <a:rPr lang="en-US" altLang="ko-KR" sz="2000" kern="1200" spc="-150" dirty="0" smtClean="0">
                          <a:solidFill>
                            <a:srgbClr val="006EE6"/>
                          </a:solidFill>
                          <a:latin typeface="Noto Sans KR Medium" panose="020B0200000000000000" pitchFamily="50" charset="-127"/>
                          <a:ea typeface="Noto Sans KR Medium" panose="020B0200000000000000" pitchFamily="50" charset="-127"/>
                          <a:cs typeface="+mn-cs"/>
                        </a:rPr>
                        <a:t>.</a:t>
                      </a:r>
                      <a:endParaRPr lang="ko-KR" altLang="en-US" sz="2000" kern="1200" spc="-150" dirty="0">
                        <a:solidFill>
                          <a:srgbClr val="006EE6"/>
                        </a:solidFill>
                        <a:latin typeface="Noto Sans KR Medium" panose="020B0200000000000000" pitchFamily="50" charset="-127"/>
                        <a:ea typeface="Noto Sans KR Medium" panose="020B0200000000000000" pitchFamily="50" charset="-127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D9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16102"/>
                  </a:ext>
                </a:extLst>
              </a:tr>
            </a:tbl>
          </a:graphicData>
        </a:graphic>
      </p:graphicFrame>
      <p:pic>
        <p:nvPicPr>
          <p:cNvPr id="18" name="그림 1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4560042"/>
            <a:ext cx="997200" cy="313585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30324"/>
            <a:ext cx="997200" cy="31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185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00" dirty="0" smtClean="0"/>
              <a:t>더 나은 세상을 만들려면 어떤 사람이 되어야 할지 그동안 느낀 마음을 바탕으로 자신의 다짐을 표현해 봅시다</a:t>
            </a:r>
            <a:r>
              <a:rPr lang="en-US" altLang="ko-KR" spc="-100" dirty="0" smtClean="0"/>
              <a:t>.</a:t>
            </a:r>
            <a:endParaRPr lang="ko-KR" altLang="en-US" spc="-100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ko-KR" dirty="0" smtClean="0"/>
              <a:t>-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탐구하면서</a:t>
            </a:r>
            <a:r>
              <a:rPr lang="en-US" altLang="ko-KR" dirty="0" smtClean="0"/>
              <a:t> </a:t>
            </a:r>
            <a:r>
              <a:rPr lang="ko-KR" altLang="en-US" dirty="0" smtClean="0"/>
              <a:t>느낀 마음과 다짐을 표현하기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duk_03_08_0004_301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[301]</a:t>
            </a:r>
          </a:p>
          <a:p>
            <a:r>
              <a:rPr lang="ko-KR" altLang="en-US" dirty="0" smtClean="0"/>
              <a:t>메모지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직접 쓰기 텍스트 입력 가능</a:t>
            </a:r>
            <a:endParaRPr lang="en-US" altLang="ko-KR" dirty="0"/>
          </a:p>
          <a:p>
            <a:r>
              <a:rPr lang="ko-KR" altLang="en-US" dirty="0" smtClean="0"/>
              <a:t>예 </a:t>
            </a:r>
            <a:r>
              <a:rPr lang="ko-KR" altLang="en-US" dirty="0"/>
              <a:t>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/>
              <a:t>핵심 정리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핵심 정리 </a:t>
            </a:r>
            <a:r>
              <a:rPr lang="ko-KR" altLang="en-US" dirty="0" err="1"/>
              <a:t>풀팝업</a:t>
            </a:r>
            <a:r>
              <a:rPr lang="ko-KR" altLang="en-US" dirty="0"/>
              <a:t> 노출됨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16</a:t>
            </a:r>
            <a:r>
              <a:rPr lang="ko-KR" altLang="en-US" dirty="0" smtClean="0"/>
              <a:t>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4560042"/>
            <a:ext cx="997200" cy="313585"/>
          </a:xfrm>
          <a:prstGeom prst="rect">
            <a:avLst/>
          </a:prstGeom>
        </p:spPr>
      </p:pic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25095"/>
            <a:ext cx="997200" cy="313585"/>
          </a:xfrm>
          <a:prstGeom prst="rect">
            <a:avLst/>
          </a:prstGeom>
        </p:spPr>
      </p:pic>
      <p:grpSp>
        <p:nvGrpSpPr>
          <p:cNvPr id="24" name="그룹 23"/>
          <p:cNvGrpSpPr/>
          <p:nvPr/>
        </p:nvGrpSpPr>
        <p:grpSpPr>
          <a:xfrm>
            <a:off x="131745" y="1349105"/>
            <a:ext cx="9038046" cy="3172317"/>
            <a:chOff x="651844" y="1661020"/>
            <a:chExt cx="8455089" cy="3172317"/>
          </a:xfrm>
        </p:grpSpPr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51844" y="1661020"/>
              <a:ext cx="8455089" cy="3172317"/>
            </a:xfrm>
            <a:prstGeom prst="rect">
              <a:avLst/>
            </a:prstGeom>
          </p:spPr>
        </p:pic>
        <p:cxnSp>
          <p:nvCxnSpPr>
            <p:cNvPr id="26" name="직선 연결선 25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직선 연결선 26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직선 연결선 27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직선 연결선 28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왼쪽 대괄호 29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왼쪽 대괄호 30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왼쪽 대괄호 31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자유형 32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BC0028"/>
            </a:solidFill>
            <a:ln w="19050">
              <a:solidFill>
                <a:srgbClr val="BC002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" name="직사각형 9"/>
          <p:cNvSpPr/>
          <p:nvPr/>
        </p:nvSpPr>
        <p:spPr>
          <a:xfrm>
            <a:off x="418159" y="1571539"/>
            <a:ext cx="1428226" cy="4005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/>
          <p:cNvSpPr txBox="1"/>
          <p:nvPr/>
        </p:nvSpPr>
        <p:spPr>
          <a:xfrm>
            <a:off x="386490" y="1555196"/>
            <a:ext cx="239360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/>
              <a:t>나의 마음과 다짐</a:t>
            </a:r>
            <a:endParaRPr lang="ko-KR" altLang="en-US" sz="2500" dirty="0"/>
          </a:p>
        </p:txBody>
      </p:sp>
      <p:sp>
        <p:nvSpPr>
          <p:cNvPr id="37" name="TextBox 36"/>
          <p:cNvSpPr txBox="1"/>
          <p:nvPr/>
        </p:nvSpPr>
        <p:spPr>
          <a:xfrm>
            <a:off x="386490" y="1968991"/>
            <a:ext cx="143661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5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86490" y="1968810"/>
            <a:ext cx="8478603" cy="1683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2500" spc="-100" dirty="0" smtClean="0">
                <a:solidFill>
                  <a:srgbClr val="006EE6"/>
                </a:solidFill>
              </a:rPr>
              <a:t>나는 다른 생명을 사랑하는 사람이 될 거예요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. </a:t>
            </a:r>
            <a:r>
              <a:rPr lang="ko-KR" altLang="en-US" sz="2500" spc="-100" dirty="0" smtClean="0">
                <a:solidFill>
                  <a:srgbClr val="006EE6"/>
                </a:solidFill>
              </a:rPr>
              <a:t>텃밭 가꾸기를 하면서</a:t>
            </a:r>
            <a:endParaRPr lang="en-US" altLang="ko-KR" sz="2500" spc="-100" dirty="0" smtClean="0">
              <a:solidFill>
                <a:srgbClr val="006EE6"/>
              </a:solidFill>
            </a:endParaRPr>
          </a:p>
          <a:p>
            <a:pPr>
              <a:lnSpc>
                <a:spcPct val="105000"/>
              </a:lnSpc>
            </a:pPr>
            <a:r>
              <a:rPr lang="ko-KR" altLang="en-US" sz="2500" spc="-100" dirty="0" smtClean="0">
                <a:solidFill>
                  <a:srgbClr val="006EE6"/>
                </a:solidFill>
              </a:rPr>
              <a:t>우리를 살 수 있게 해 주는 다른 생명체에 고마웠고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, </a:t>
            </a:r>
            <a:r>
              <a:rPr lang="ko-KR" altLang="en-US" sz="2500" spc="-100" dirty="0" smtClean="0">
                <a:solidFill>
                  <a:srgbClr val="006EE6"/>
                </a:solidFill>
              </a:rPr>
              <a:t>한편으로는 미안</a:t>
            </a:r>
            <a:endParaRPr lang="en-US" altLang="ko-KR" sz="2500" spc="-100" dirty="0" smtClean="0">
              <a:solidFill>
                <a:srgbClr val="006EE6"/>
              </a:solidFill>
            </a:endParaRPr>
          </a:p>
          <a:p>
            <a:pPr>
              <a:lnSpc>
                <a:spcPct val="105000"/>
              </a:lnSpc>
            </a:pPr>
            <a:r>
              <a:rPr lang="ko-KR" altLang="en-US" sz="2500" spc="-100" dirty="0" smtClean="0">
                <a:solidFill>
                  <a:srgbClr val="006EE6"/>
                </a:solidFill>
              </a:rPr>
              <a:t>하기도 했어요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. </a:t>
            </a:r>
            <a:r>
              <a:rPr lang="ko-KR" altLang="en-US" sz="2500" spc="-100" dirty="0" smtClean="0">
                <a:solidFill>
                  <a:srgbClr val="006EE6"/>
                </a:solidFill>
              </a:rPr>
              <a:t>앞으로 더 나은 세상을 만들도록 다른 생명을 사랑</a:t>
            </a:r>
            <a:endParaRPr lang="en-US" altLang="ko-KR" sz="2500" spc="-100" dirty="0" smtClean="0">
              <a:solidFill>
                <a:srgbClr val="006EE6"/>
              </a:solidFill>
            </a:endParaRPr>
          </a:p>
          <a:p>
            <a:pPr>
              <a:lnSpc>
                <a:spcPct val="105000"/>
              </a:lnSpc>
            </a:pPr>
            <a:r>
              <a:rPr lang="ko-KR" altLang="en-US" sz="2500" spc="-100" dirty="0" smtClean="0">
                <a:solidFill>
                  <a:srgbClr val="006EE6"/>
                </a:solidFill>
              </a:rPr>
              <a:t>하겠어요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.</a:t>
            </a: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>
                        <a14:foregroundMark x1="47945" y1="23485" x2="77397" y2="65909"/>
                        <a14:foregroundMark x1="41096" y1="70455" x2="76712" y2="23485"/>
                        <a14:foregroundMark x1="45205" y1="37879" x2="72603" y2="37879"/>
                        <a14:foregroundMark x1="35616" y1="26515" x2="72603" y2="32576"/>
                        <a14:foregroundMark x1="74658" y1="37879" x2="80137" y2="67424"/>
                        <a14:foregroundMark x1="82192" y1="21970" x2="82192" y2="46970"/>
                        <a14:foregroundMark x1="40411" y1="53788" x2="56849" y2="56061"/>
                        <a14:foregroundMark x1="56164" y1="63636" x2="71918" y2="62879"/>
                        <a14:foregroundMark x1="48630" y1="76515" x2="72603" y2="68939"/>
                        <a14:foregroundMark x1="31507" y1="12121" x2="60959" y2="9848"/>
                        <a14:foregroundMark x1="73288" y1="9848" x2="95890" y2="7576"/>
                        <a14:foregroundMark x1="18493" y1="20455" x2="34247" y2="9091"/>
                        <a14:foregroundMark x1="14384" y1="21970" x2="3425" y2="43939"/>
                        <a14:foregroundMark x1="5479" y1="48485" x2="13014" y2="67424"/>
                        <a14:foregroundMark x1="8219" y1="62879" x2="18493" y2="77273"/>
                        <a14:foregroundMark x1="19863" y1="79545" x2="39726" y2="84091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513151" y="3617549"/>
            <a:ext cx="840823" cy="760196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21653" y="128534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3" name="타원 42"/>
          <p:cNvSpPr/>
          <p:nvPr/>
        </p:nvSpPr>
        <p:spPr>
          <a:xfrm>
            <a:off x="8479262" y="355714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7872868" y="458994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타원 44"/>
          <p:cNvSpPr/>
          <p:nvPr/>
        </p:nvSpPr>
        <p:spPr>
          <a:xfrm>
            <a:off x="180173" y="205018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978880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탐구하면서</a:t>
            </a:r>
            <a:r>
              <a:rPr lang="en-US" altLang="ko-KR" dirty="0"/>
              <a:t> </a:t>
            </a:r>
            <a:r>
              <a:rPr lang="ko-KR" altLang="en-US" dirty="0"/>
              <a:t>느낀 마음과 다짐을 표현하기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/>
              <a:t>duk_03_08_0004_301</a:t>
            </a:r>
            <a:endParaRPr lang="ko-KR" altLang="en-US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[301_</a:t>
            </a:r>
            <a:r>
              <a:rPr lang="ko-KR" altLang="en-US" dirty="0"/>
              <a:t>핵심 정리 </a:t>
            </a:r>
            <a:r>
              <a:rPr lang="ko-KR" altLang="en-US" dirty="0" err="1"/>
              <a:t>풀팝업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고정 타이틀 텍스트</a:t>
            </a:r>
            <a:endParaRPr lang="en-US" altLang="ko-KR" dirty="0"/>
          </a:p>
          <a:p>
            <a:r>
              <a:rPr lang="ko-KR" altLang="en-US" dirty="0" err="1"/>
              <a:t>블릿</a:t>
            </a:r>
            <a:r>
              <a:rPr lang="en-US" altLang="ko-KR" dirty="0"/>
              <a:t>+</a:t>
            </a:r>
            <a:r>
              <a:rPr lang="ko-KR" altLang="en-US" dirty="0"/>
              <a:t>텍스트</a:t>
            </a:r>
            <a:endParaRPr lang="en-US" altLang="ko-KR" dirty="0"/>
          </a:p>
          <a:p>
            <a:r>
              <a:rPr lang="ko-KR" altLang="en-US" dirty="0"/>
              <a:t>초성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클릭 시 정답 텍스트 노출</a:t>
            </a:r>
            <a:r>
              <a:rPr lang="en-US" altLang="ko-KR" dirty="0"/>
              <a:t>(</a:t>
            </a:r>
            <a:r>
              <a:rPr lang="ko-KR" altLang="en-US" dirty="0"/>
              <a:t>파란색 텍스트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 err="1"/>
              <a:t>재클릭</a:t>
            </a:r>
            <a:r>
              <a:rPr lang="ko-KR" altLang="en-US" dirty="0"/>
              <a:t> 시 초성 버튼으로 원복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>
                <a:solidFill>
                  <a:schemeClr val="tx1"/>
                </a:solidFill>
              </a:rPr>
              <a:t>정답 확인</a:t>
            </a:r>
            <a:r>
              <a:rPr lang="en-US" altLang="ko-KR" dirty="0">
                <a:solidFill>
                  <a:schemeClr val="tx1"/>
                </a:solidFill>
              </a:rPr>
              <a:t>/</a:t>
            </a:r>
            <a:r>
              <a:rPr lang="ko-KR" altLang="en-US" dirty="0">
                <a:solidFill>
                  <a:schemeClr val="tx1"/>
                </a:solidFill>
              </a:rPr>
              <a:t>정답 가리기 버튼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정답 확인 버튼 클릭 시 정답 텍스트 노출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정답 가리기 버튼으로 </a:t>
            </a:r>
            <a:r>
              <a:rPr lang="ko-KR" altLang="en-US" dirty="0" err="1">
                <a:solidFill>
                  <a:schemeClr val="tx1"/>
                </a:solidFill>
              </a:rPr>
              <a:t>토글됨</a:t>
            </a:r>
            <a:endParaRPr lang="en-US" altLang="ko-KR" dirty="0">
              <a:solidFill>
                <a:schemeClr val="tx1"/>
              </a:solidFill>
            </a:endParaRPr>
          </a:p>
          <a:p>
            <a:pPr marL="171450" indent="-171450">
              <a:buFontTx/>
              <a:buChar char="-"/>
            </a:pPr>
            <a:r>
              <a:rPr lang="ko-KR" altLang="en-US" dirty="0">
                <a:solidFill>
                  <a:schemeClr val="tx1"/>
                </a:solidFill>
              </a:rPr>
              <a:t>정답 가리기 버튼 클릭 시 정답 텍스트 사라짐</a:t>
            </a:r>
            <a:r>
              <a:rPr lang="en-US" altLang="ko-KR" dirty="0">
                <a:solidFill>
                  <a:schemeClr val="tx1"/>
                </a:solidFill>
              </a:rPr>
              <a:t>+</a:t>
            </a:r>
            <a:r>
              <a:rPr lang="ko-KR" altLang="en-US" dirty="0">
                <a:solidFill>
                  <a:schemeClr val="tx1"/>
                </a:solidFill>
              </a:rPr>
              <a:t>정답 확인 버튼으로 </a:t>
            </a:r>
            <a:r>
              <a:rPr lang="ko-KR" altLang="en-US" dirty="0" err="1">
                <a:solidFill>
                  <a:schemeClr val="tx1"/>
                </a:solidFill>
              </a:rPr>
              <a:t>토글됨</a:t>
            </a:r>
            <a:endParaRPr lang="en-US" altLang="ko-KR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ko-KR" dirty="0"/>
              <a:t>5. X</a:t>
            </a:r>
            <a:r>
              <a:rPr lang="ko-KR" altLang="en-US" dirty="0"/>
              <a:t>버튼 클릭 시 이전 화면으로  이동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15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0" y="239286"/>
            <a:ext cx="9353974" cy="5083243"/>
            <a:chOff x="0" y="226414"/>
            <a:chExt cx="9353974" cy="5083243"/>
          </a:xfrm>
        </p:grpSpPr>
        <p:sp>
          <p:nvSpPr>
            <p:cNvPr id="10" name="직사각형 9"/>
            <p:cNvSpPr/>
            <p:nvPr/>
          </p:nvSpPr>
          <p:spPr>
            <a:xfrm>
              <a:off x="0" y="227200"/>
              <a:ext cx="9353974" cy="4749246"/>
            </a:xfrm>
            <a:prstGeom prst="rect">
              <a:avLst/>
            </a:prstGeom>
            <a:solidFill>
              <a:srgbClr val="F6E7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양쪽 모서리가 둥근 사각형 10"/>
            <p:cNvSpPr/>
            <p:nvPr/>
          </p:nvSpPr>
          <p:spPr>
            <a:xfrm>
              <a:off x="227889" y="699937"/>
              <a:ext cx="8910057" cy="4273061"/>
            </a:xfrm>
            <a:prstGeom prst="round2SameRect">
              <a:avLst>
                <a:gd name="adj1" fmla="val 7092"/>
                <a:gd name="adj2" fmla="val 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0320" y="226414"/>
              <a:ext cx="1701484" cy="399194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285" y="234000"/>
              <a:ext cx="476281" cy="476281"/>
            </a:xfrm>
            <a:prstGeom prst="rect">
              <a:avLst/>
            </a:prstGeom>
          </p:spPr>
        </p:pic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596273"/>
              <a:ext cx="997200" cy="313585"/>
            </a:xfrm>
            <a:prstGeom prst="rect">
              <a:avLst/>
            </a:prstGeom>
          </p:spPr>
        </p:pic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0863" y="4996072"/>
              <a:ext cx="997200" cy="313585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81946BB-C8CE-4790-A22A-D2FE4E979E7C}"/>
              </a:ext>
            </a:extLst>
          </p:cNvPr>
          <p:cNvGrpSpPr/>
          <p:nvPr/>
        </p:nvGrpSpPr>
        <p:grpSpPr>
          <a:xfrm>
            <a:off x="454500" y="2753313"/>
            <a:ext cx="8397073" cy="477054"/>
            <a:chOff x="394468" y="1294300"/>
            <a:chExt cx="8046112" cy="477054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4468" y="1478827"/>
              <a:ext cx="108000" cy="1080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446211" y="1294300"/>
              <a:ext cx="7994369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smtClean="0">
                  <a:latin typeface="+mn-ea"/>
                </a:rPr>
                <a:t>다른 생명을 사랑하고</a:t>
              </a:r>
              <a:r>
                <a:rPr lang="en-US" altLang="ko-KR" sz="2500" spc="-150" dirty="0">
                  <a:latin typeface="+mn-ea"/>
                </a:rPr>
                <a:t> </a:t>
              </a:r>
              <a:r>
                <a:rPr lang="ko-KR" altLang="en-US" sz="2500" spc="-150" dirty="0" smtClean="0">
                  <a:latin typeface="+mn-ea"/>
                </a:rPr>
                <a:t>보호하면서</a:t>
              </a:r>
              <a:r>
                <a:rPr lang="en-US" altLang="ko-KR" sz="2500" spc="-150" dirty="0" smtClean="0">
                  <a:latin typeface="+mn-ea"/>
                </a:rPr>
                <a:t>,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더 나은 세상</a:t>
              </a:r>
              <a:r>
                <a:rPr lang="ko-KR" altLang="en-US" sz="2500" spc="-150" dirty="0" smtClean="0">
                  <a:latin typeface="+mn-ea"/>
                </a:rPr>
                <a:t>을 만들어야 합니다</a:t>
              </a:r>
              <a:r>
                <a:rPr lang="en-US" altLang="ko-KR" sz="2500" spc="-150" dirty="0" smtClean="0">
                  <a:latin typeface="+mn-ea"/>
                </a:rPr>
                <a:t>.</a:t>
              </a:r>
              <a:endParaRPr lang="ko-KR" altLang="en-US" sz="2500" spc="-150" dirty="0">
                <a:latin typeface="+mn-ea"/>
              </a:endParaRP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54500" y="2005016"/>
            <a:ext cx="8563563" cy="477054"/>
            <a:chOff x="454500" y="2005016"/>
            <a:chExt cx="8563563" cy="477054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2189394"/>
              <a:ext cx="108000" cy="10800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499000" y="2005016"/>
              <a:ext cx="8519063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smtClean="0">
                  <a:latin typeface="+mn-ea"/>
                </a:rPr>
                <a:t>생명을 </a:t>
              </a:r>
              <a:r>
                <a:rPr lang="ko-KR" altLang="en-US" sz="2500" spc="-150" dirty="0" smtClean="0">
                  <a:solidFill>
                    <a:srgbClr val="006EE6"/>
                  </a:solidFill>
                  <a:latin typeface="+mn-ea"/>
                </a:rPr>
                <a:t>지키고 돌보는</a:t>
              </a:r>
              <a:r>
                <a:rPr lang="ko-KR" altLang="en-US" sz="2500" spc="-150" dirty="0" smtClean="0">
                  <a:latin typeface="+mn-ea"/>
                </a:rPr>
                <a:t> 사람들은 일을 통해 보람과 뿌듯함을 느낍니다</a:t>
              </a:r>
              <a:r>
                <a:rPr lang="en-US" altLang="ko-KR" sz="2500" spc="-150" dirty="0" smtClean="0">
                  <a:latin typeface="+mn-ea"/>
                </a:rPr>
                <a:t>.</a:t>
              </a:r>
              <a:endParaRPr lang="ko-KR" altLang="en-US" sz="2500" spc="-150" dirty="0">
                <a:latin typeface="+mn-ea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184708" y="1026153"/>
            <a:ext cx="69717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50" dirty="0" smtClean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[</a:t>
            </a:r>
            <a:r>
              <a:rPr lang="ko-KR" altLang="en-US" sz="2500" spc="-150" dirty="0" smtClean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생명을 지키고 돌보는 사람들의 마음은 어떨까요</a:t>
            </a:r>
            <a:r>
              <a:rPr lang="en-US" altLang="ko-KR" sz="2500" spc="-150" dirty="0" smtClean="0">
                <a:solidFill>
                  <a:srgbClr val="FF6600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?</a:t>
            </a:r>
            <a:r>
              <a:rPr lang="en-US" altLang="ko-KR" sz="2500" spc="-150" dirty="0" smtClean="0">
                <a:solidFill>
                  <a:srgbClr val="E3C8A8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rPr>
              <a:t>]</a:t>
            </a:r>
            <a:endParaRPr lang="ko-KR" altLang="en-US" sz="2500" spc="-150" dirty="0">
              <a:solidFill>
                <a:srgbClr val="E3C8A8"/>
              </a:solidFill>
              <a:latin typeface="여기어때 잘난체" panose="020B0600000101010101" pitchFamily="50" charset="-127"/>
              <a:ea typeface="여기어때 잘난체" panose="020B0600000101010101" pitchFamily="50" charset="-127"/>
            </a:endParaRPr>
          </a:p>
        </p:txBody>
      </p:sp>
      <p:sp>
        <p:nvSpPr>
          <p:cNvPr id="30" name="타원 29"/>
          <p:cNvSpPr/>
          <p:nvPr/>
        </p:nvSpPr>
        <p:spPr>
          <a:xfrm>
            <a:off x="981317" y="114805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121680" y="211379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7709640" y="462346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8584814" y="28930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5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1462063" y="1825820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ㅈ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1766244" y="1825820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ㅋ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4984697" y="2545163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ㄴ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5288878" y="2545163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ㅇ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5644925" y="2545163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ㅅ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5949106" y="2545163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ㅅ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4" name="타원 43"/>
          <p:cNvSpPr/>
          <p:nvPr/>
        </p:nvSpPr>
        <p:spPr>
          <a:xfrm>
            <a:off x="1255044" y="160684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45" name="모서리가 둥근 직사각형 44"/>
          <p:cNvSpPr/>
          <p:nvPr/>
        </p:nvSpPr>
        <p:spPr>
          <a:xfrm>
            <a:off x="2070425" y="1825820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ㄱ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2450261" y="1825820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ㄷ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754442" y="1825820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ㅂ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3058623" y="1825820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ㄴ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628650" y="2545766"/>
            <a:ext cx="252000" cy="252000"/>
          </a:xfrm>
          <a:prstGeom prst="roundRect">
            <a:avLst>
              <a:gd name="adj" fmla="val 8180"/>
            </a:avLst>
          </a:prstGeom>
          <a:solidFill>
            <a:schemeClr val="bg1"/>
          </a:solidFill>
          <a:ln w="19050">
            <a:solidFill>
              <a:srgbClr val="AB69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dirty="0" err="1">
                <a:solidFill>
                  <a:srgbClr val="AB694C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ㄷ</a:t>
            </a:r>
            <a:endParaRPr lang="ko-KR" altLang="en-US" sz="1500" dirty="0">
              <a:solidFill>
                <a:srgbClr val="AB694C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3190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자기 점검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이 단원을 공부하며 생각하고 느낀 점을 낱말과 문장으로 나타내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단원 마무리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duk_03_08_0004_302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[302_</a:t>
            </a:r>
            <a:r>
              <a:rPr lang="ko-KR" altLang="en-US" dirty="0" smtClean="0"/>
              <a:t>활동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이미지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smtClean="0"/>
              <a:t>직접 쓰기 텍스트 박스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테두리가 있는 </a:t>
            </a:r>
            <a:r>
              <a:rPr lang="ko-KR" altLang="en-US" dirty="0" smtClean="0"/>
              <a:t>메모지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png</a:t>
            </a:r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5693" y="4626328"/>
            <a:ext cx="1402415" cy="320042"/>
            <a:chOff x="4915693" y="4615244"/>
            <a:chExt cx="1402415" cy="32004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28" name="모서리가 둥근 직사각형 27"/>
          <p:cNvSpPr/>
          <p:nvPr/>
        </p:nvSpPr>
        <p:spPr>
          <a:xfrm>
            <a:off x="329781" y="3285946"/>
            <a:ext cx="2693211" cy="524495"/>
          </a:xfrm>
          <a:prstGeom prst="roundRect">
            <a:avLst/>
          </a:prstGeom>
          <a:solidFill>
            <a:srgbClr val="FFF5D1"/>
          </a:solidFill>
          <a:ln w="28575">
            <a:solidFill>
              <a:srgbClr val="FFE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spc="-15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grpSp>
        <p:nvGrpSpPr>
          <p:cNvPr id="10" name="그룹 9"/>
          <p:cNvGrpSpPr/>
          <p:nvPr/>
        </p:nvGrpSpPr>
        <p:grpSpPr>
          <a:xfrm>
            <a:off x="329781" y="1099351"/>
            <a:ext cx="8722110" cy="2046491"/>
            <a:chOff x="131745" y="1105800"/>
            <a:chExt cx="8722110" cy="204649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45" y="1105800"/>
              <a:ext cx="8722110" cy="2046491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524707" y="1320027"/>
              <a:ext cx="8196475" cy="16312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spc="-100" dirty="0" smtClean="0"/>
                <a:t>우리는 공감</a:t>
              </a:r>
              <a:r>
                <a:rPr lang="en-US" altLang="ko-KR" sz="2500" spc="-100" dirty="0" smtClean="0"/>
                <a:t>, </a:t>
              </a:r>
              <a:r>
                <a:rPr lang="ko-KR" altLang="en-US" sz="2500" spc="-100" dirty="0" smtClean="0"/>
                <a:t>공정</a:t>
              </a:r>
              <a:r>
                <a:rPr lang="en-US" altLang="ko-KR" sz="2500" spc="-100" dirty="0" smtClean="0"/>
                <a:t>, </a:t>
              </a:r>
              <a:r>
                <a:rPr lang="ko-KR" altLang="en-US" sz="2500" spc="-100" dirty="0" smtClean="0"/>
                <a:t>생명 존중에 관해 배운 점을 바탕으로 더 나은 </a:t>
              </a:r>
              <a:endParaRPr lang="en-US" altLang="ko-KR" sz="2500" spc="-100" dirty="0" smtClean="0"/>
            </a:p>
            <a:p>
              <a:r>
                <a:rPr lang="ko-KR" altLang="en-US" sz="2500" spc="-100" dirty="0" smtClean="0"/>
                <a:t>세상을 만들기 위한 탐구와  실천을 해 봤습니다</a:t>
              </a:r>
              <a:r>
                <a:rPr lang="en-US" altLang="ko-KR" sz="2500" spc="-100" dirty="0" smtClean="0"/>
                <a:t>. </a:t>
              </a:r>
              <a:r>
                <a:rPr lang="ko-KR" altLang="en-US" sz="2500" spc="-100" dirty="0" smtClean="0"/>
                <a:t>그동안 여러분이 </a:t>
              </a:r>
              <a:endParaRPr lang="en-US" altLang="ko-KR" sz="2500" spc="-100" dirty="0" smtClean="0"/>
            </a:p>
            <a:p>
              <a:r>
                <a:rPr lang="ko-KR" altLang="en-US" sz="2500" spc="-100" dirty="0" smtClean="0"/>
                <a:t>탐구하고 실천하면서 생각하고 느낀 점을 나타낼 수 있는 낱말을 </a:t>
              </a:r>
              <a:endParaRPr lang="en-US" altLang="ko-KR" sz="2500" spc="-100" dirty="0" smtClean="0"/>
            </a:p>
            <a:p>
              <a:r>
                <a:rPr lang="ko-KR" altLang="en-US" sz="2500" spc="-100" dirty="0" smtClean="0"/>
                <a:t>적어 봅시다</a:t>
              </a:r>
              <a:r>
                <a:rPr lang="en-US" altLang="ko-KR" sz="2500" spc="-100" dirty="0" smtClean="0"/>
                <a:t>.</a:t>
              </a:r>
              <a:endParaRPr lang="en-US" altLang="ko-KR" sz="800" spc="-100" dirty="0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4560042"/>
            <a:ext cx="997200" cy="31358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25095"/>
            <a:ext cx="997200" cy="313585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3344230" y="3285943"/>
            <a:ext cx="2693211" cy="524495"/>
          </a:xfrm>
          <a:prstGeom prst="roundRect">
            <a:avLst/>
          </a:prstGeom>
          <a:solidFill>
            <a:srgbClr val="FFF5D1"/>
          </a:solidFill>
          <a:ln w="28575">
            <a:solidFill>
              <a:srgbClr val="FFE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358680" y="3285944"/>
            <a:ext cx="2693211" cy="524495"/>
          </a:xfrm>
          <a:prstGeom prst="roundRect">
            <a:avLst/>
          </a:prstGeom>
          <a:solidFill>
            <a:srgbClr val="FFF5D1"/>
          </a:solidFill>
          <a:ln w="28575">
            <a:solidFill>
              <a:srgbClr val="FFE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</a:p>
        </p:txBody>
      </p:sp>
      <p:sp>
        <p:nvSpPr>
          <p:cNvPr id="41" name="모서리가 둥근 직사각형 40"/>
          <p:cNvSpPr/>
          <p:nvPr/>
        </p:nvSpPr>
        <p:spPr>
          <a:xfrm>
            <a:off x="329781" y="3930386"/>
            <a:ext cx="2693211" cy="524495"/>
          </a:xfrm>
          <a:prstGeom prst="roundRect">
            <a:avLst/>
          </a:prstGeom>
          <a:solidFill>
            <a:srgbClr val="FFF5D1"/>
          </a:solidFill>
          <a:ln w="28575">
            <a:solidFill>
              <a:srgbClr val="FFE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 smtClean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  <a:endParaRPr lang="ko-KR" altLang="en-US" sz="2500" spc="-150" dirty="0">
              <a:solidFill>
                <a:schemeClr val="bg1">
                  <a:lumMod val="75000"/>
                </a:schemeClr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344230" y="3930383"/>
            <a:ext cx="2693211" cy="524495"/>
          </a:xfrm>
          <a:prstGeom prst="roundRect">
            <a:avLst/>
          </a:prstGeom>
          <a:solidFill>
            <a:srgbClr val="FFF5D1"/>
          </a:solidFill>
          <a:ln w="28575">
            <a:solidFill>
              <a:srgbClr val="FFE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358680" y="3930384"/>
            <a:ext cx="2693211" cy="524495"/>
          </a:xfrm>
          <a:prstGeom prst="roundRect">
            <a:avLst/>
          </a:prstGeom>
          <a:solidFill>
            <a:srgbClr val="FFF5D1"/>
          </a:solidFill>
          <a:ln w="28575">
            <a:solidFill>
              <a:srgbClr val="FFE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301923" y="3954103"/>
            <a:ext cx="74892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00" dirty="0" smtClean="0">
                <a:solidFill>
                  <a:srgbClr val="006EE6"/>
                </a:solidFill>
              </a:rPr>
              <a:t>모두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160858" y="3309663"/>
            <a:ext cx="10310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00" dirty="0" smtClean="0">
                <a:solidFill>
                  <a:srgbClr val="006EE6"/>
                </a:solidFill>
              </a:rPr>
              <a:t>따뜻함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140963" y="3304535"/>
            <a:ext cx="10310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00" dirty="0" smtClean="0">
                <a:solidFill>
                  <a:srgbClr val="006EE6"/>
                </a:solidFill>
              </a:rPr>
              <a:t>소중함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4143100" y="3950539"/>
            <a:ext cx="10310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00" dirty="0" smtClean="0">
                <a:solidFill>
                  <a:srgbClr val="006EE6"/>
                </a:solidFill>
              </a:rPr>
              <a:t>누구나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7320176" y="3308883"/>
            <a:ext cx="7489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00" dirty="0" smtClean="0">
                <a:solidFill>
                  <a:srgbClr val="006EE6"/>
                </a:solidFill>
              </a:rPr>
              <a:t>배려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22313" y="3954887"/>
            <a:ext cx="74892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500" spc="-100" dirty="0" smtClean="0">
                <a:solidFill>
                  <a:srgbClr val="006EE6"/>
                </a:solidFill>
              </a:rPr>
              <a:t>실천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sp>
        <p:nvSpPr>
          <p:cNvPr id="51" name="타원 50"/>
          <p:cNvSpPr/>
          <p:nvPr/>
        </p:nvSpPr>
        <p:spPr>
          <a:xfrm>
            <a:off x="200181" y="10381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3737467" y="465674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7872868" y="458994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224143" y="321957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86502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6600"/>
                </a:solidFill>
              </a:rPr>
              <a:t>활동</a:t>
            </a:r>
            <a:r>
              <a:rPr lang="en-US" altLang="ko-KR" dirty="0" smtClean="0"/>
              <a:t>/</a:t>
            </a:r>
            <a:r>
              <a:rPr lang="ko-KR" altLang="en-US" dirty="0" smtClean="0"/>
              <a:t>자기 점검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spc="-150" dirty="0" smtClean="0"/>
              <a:t>이 단원을 공부하며 생각하고 느낀 점을 낱말과 문장으로 나타내 봅시다</a:t>
            </a:r>
            <a:r>
              <a:rPr lang="en-US" altLang="ko-KR" spc="-150" dirty="0" smtClean="0"/>
              <a:t>.</a:t>
            </a:r>
            <a:endParaRPr lang="ko-KR" altLang="en-US" spc="-150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단원 마무리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duk_03_08_0004_302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[302_</a:t>
            </a:r>
            <a:r>
              <a:rPr lang="ko-KR" altLang="en-US" dirty="0"/>
              <a:t>활동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이미지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/>
              <a:t>직접 쓰기 텍스트 박스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개</a:t>
            </a:r>
            <a:endParaRPr lang="en-US" altLang="ko-KR" dirty="0"/>
          </a:p>
          <a:p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ko-KR" altLang="en-US" dirty="0"/>
              <a:t>테두리가 있는 메모지</a:t>
            </a:r>
            <a:r>
              <a:rPr lang="en-US" altLang="ko-KR" dirty="0"/>
              <a:t>.</a:t>
            </a:r>
            <a:r>
              <a:rPr lang="en-US" altLang="ko-KR" dirty="0" err="1"/>
              <a:t>png</a:t>
            </a:r>
            <a:endParaRPr lang="ko-KR" altLang="en-US" dirty="0"/>
          </a:p>
          <a:p>
            <a:endParaRPr lang="ko-KR" altLang="en-US" dirty="0"/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5693" y="4626328"/>
            <a:ext cx="1402415" cy="320042"/>
            <a:chOff x="4915693" y="4615244"/>
            <a:chExt cx="1402415" cy="320042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25" name="그림 24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pSp>
        <p:nvGrpSpPr>
          <p:cNvPr id="10" name="그룹 9"/>
          <p:cNvGrpSpPr/>
          <p:nvPr/>
        </p:nvGrpSpPr>
        <p:grpSpPr>
          <a:xfrm>
            <a:off x="329781" y="1099351"/>
            <a:ext cx="8722110" cy="1317395"/>
            <a:chOff x="131745" y="1105800"/>
            <a:chExt cx="8722110" cy="1317395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745" y="1105800"/>
              <a:ext cx="8722110" cy="1317395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445578" y="1328583"/>
              <a:ext cx="8217314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500" spc="-100" dirty="0" smtClean="0"/>
                <a:t>위에 적은 낱말을 사용해 여러분이 탐구하고 실천하면서 생각하고</a:t>
              </a:r>
              <a:endParaRPr lang="en-US" altLang="ko-KR" sz="2500" spc="-100" dirty="0" smtClean="0"/>
            </a:p>
            <a:p>
              <a:r>
                <a:rPr lang="ko-KR" altLang="en-US" sz="2500" spc="-100" dirty="0" smtClean="0"/>
                <a:t>느낀 점을 문장으로 만들어 봅시다</a:t>
              </a:r>
              <a:r>
                <a:rPr lang="en-US" altLang="ko-KR" sz="2500" spc="-100" dirty="0" smtClean="0"/>
                <a:t>.</a:t>
              </a:r>
              <a:endParaRPr lang="en-US" altLang="ko-KR" sz="2500" spc="-100" dirty="0"/>
            </a:p>
          </p:txBody>
        </p:sp>
      </p:grpSp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4560042"/>
            <a:ext cx="997200" cy="313585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25095"/>
            <a:ext cx="997200" cy="313585"/>
          </a:xfrm>
          <a:prstGeom prst="rect">
            <a:avLst/>
          </a:prstGeom>
        </p:spPr>
      </p:pic>
      <p:sp>
        <p:nvSpPr>
          <p:cNvPr id="43" name="모서리가 둥근 직사각형 42"/>
          <p:cNvSpPr/>
          <p:nvPr/>
        </p:nvSpPr>
        <p:spPr>
          <a:xfrm>
            <a:off x="329781" y="2670955"/>
            <a:ext cx="8722110" cy="1556152"/>
          </a:xfrm>
          <a:prstGeom prst="roundRect">
            <a:avLst/>
          </a:prstGeom>
          <a:solidFill>
            <a:srgbClr val="FFF5D1"/>
          </a:solidFill>
          <a:ln w="28575">
            <a:solidFill>
              <a:srgbClr val="FFE8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120000"/>
              </a:lnSpc>
              <a:spcBef>
                <a:spcPct val="20000"/>
              </a:spcBef>
            </a:pPr>
            <a:r>
              <a:rPr lang="ko-KR" altLang="en-US" sz="2500" spc="-150" dirty="0">
                <a:solidFill>
                  <a:schemeClr val="bg1">
                    <a:lumMod val="75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직접 쓰기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493" y="2785427"/>
            <a:ext cx="827662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>
                <a:solidFill>
                  <a:srgbClr val="006EE6"/>
                </a:solidFill>
              </a:rPr>
              <a:t>생명의 소중함을 알고 모두를 배려하는 마음으로 다른 생명을 </a:t>
            </a:r>
            <a:r>
              <a:rPr lang="ko-KR" altLang="en-US" sz="2500" spc="-100" dirty="0" err="1" smtClean="0">
                <a:solidFill>
                  <a:srgbClr val="006EE6"/>
                </a:solidFill>
              </a:rPr>
              <a:t>따뜻</a:t>
            </a:r>
            <a:endParaRPr lang="en-US" altLang="ko-KR" sz="2500" spc="-100" dirty="0" smtClean="0">
              <a:solidFill>
                <a:srgbClr val="006EE6"/>
              </a:solidFill>
            </a:endParaRPr>
          </a:p>
          <a:p>
            <a:r>
              <a:rPr lang="ko-KR" altLang="en-US" sz="2500" spc="-100" dirty="0" smtClean="0">
                <a:solidFill>
                  <a:srgbClr val="006EE6"/>
                </a:solidFill>
              </a:rPr>
              <a:t>하게 대하겠습니다</a:t>
            </a:r>
            <a:r>
              <a:rPr lang="en-US" altLang="ko-KR" sz="2500" spc="-100" dirty="0" smtClean="0">
                <a:solidFill>
                  <a:srgbClr val="006EE6"/>
                </a:solidFill>
              </a:rPr>
              <a:t>.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00181" y="103811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3737467" y="465674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7872868" y="458994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2" name="타원 31"/>
          <p:cNvSpPr/>
          <p:nvPr/>
        </p:nvSpPr>
        <p:spPr>
          <a:xfrm>
            <a:off x="244870" y="262008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9624016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8</a:t>
            </a:r>
            <a:r>
              <a:rPr lang="ko-KR" altLang="en-US" dirty="0" smtClean="0"/>
              <a:t>단원을 마치며 자신의 모습을 되돌아봅시다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/>
              <a:t>활동</a:t>
            </a:r>
            <a:r>
              <a:rPr lang="en-US" altLang="ko-KR" dirty="0" smtClean="0"/>
              <a:t>/</a:t>
            </a:r>
            <a:r>
              <a:rPr lang="ko-KR" altLang="en-US" dirty="0" smtClean="0">
                <a:solidFill>
                  <a:srgbClr val="FF7915"/>
                </a:solidFill>
              </a:rPr>
              <a:t>자기 점검</a:t>
            </a:r>
            <a:endParaRPr lang="ko-KR" altLang="en-US" dirty="0">
              <a:solidFill>
                <a:srgbClr val="FF7915"/>
              </a:solidFill>
            </a:endParaRPr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단원 마무리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duk_03_08_0004_302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[302_</a:t>
            </a:r>
            <a:r>
              <a:rPr lang="ko-KR" altLang="en-US" dirty="0" smtClean="0"/>
              <a:t>자기 점검 탭</a:t>
            </a:r>
            <a:r>
              <a:rPr lang="en-US" altLang="ko-KR" dirty="0" smtClean="0"/>
              <a:t>]</a:t>
            </a:r>
            <a:endParaRPr lang="en-US" altLang="ko-KR" dirty="0"/>
          </a:p>
          <a:p>
            <a:r>
              <a:rPr lang="ko-KR" altLang="en-US" dirty="0" err="1"/>
              <a:t>지시문</a:t>
            </a:r>
            <a:r>
              <a:rPr lang="ko-KR" altLang="en-US" dirty="0"/>
              <a:t> </a:t>
            </a:r>
            <a:r>
              <a:rPr lang="en-US" altLang="ko-KR" dirty="0"/>
              <a:t>bold: </a:t>
            </a:r>
            <a:r>
              <a:rPr lang="ko-KR" altLang="en-US" dirty="0"/>
              <a:t>얼굴</a:t>
            </a:r>
            <a:r>
              <a:rPr lang="en-US" altLang="ko-KR" dirty="0"/>
              <a:t>, </a:t>
            </a:r>
            <a:r>
              <a:rPr lang="ko-KR" altLang="en-US" dirty="0"/>
              <a:t>클릭</a:t>
            </a:r>
            <a:endParaRPr lang="en-US" altLang="ko-KR" dirty="0"/>
          </a:p>
          <a:p>
            <a:r>
              <a:rPr lang="ko-KR" altLang="en-US" dirty="0"/>
              <a:t>표 형태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표 안에 각 텍스트</a:t>
            </a:r>
            <a:r>
              <a:rPr lang="en-US" altLang="ko-KR" dirty="0"/>
              <a:t>+</a:t>
            </a:r>
            <a:r>
              <a:rPr lang="ko-KR" altLang="en-US" dirty="0"/>
              <a:t>얼굴 버튼 추가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얼굴 버튼 클릭 시 노란색으로 </a:t>
            </a:r>
            <a:r>
              <a:rPr lang="ko-KR" altLang="en-US" dirty="0" err="1"/>
              <a:t>별색</a:t>
            </a:r>
            <a:r>
              <a:rPr lang="ko-KR" altLang="en-US" dirty="0"/>
              <a:t> 효과</a:t>
            </a:r>
            <a:r>
              <a:rPr lang="en-US" altLang="ko-KR" dirty="0"/>
              <a:t>(</a:t>
            </a:r>
            <a:r>
              <a:rPr lang="ko-KR" altLang="en-US" dirty="0"/>
              <a:t>각 행당 마지막으로 클릭한 한 개만 표시됨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범례 </a:t>
            </a:r>
            <a:r>
              <a:rPr lang="en-US" altLang="ko-KR" dirty="0"/>
              <a:t>-&gt; </a:t>
            </a:r>
            <a:r>
              <a:rPr lang="ko-KR" altLang="en-US" dirty="0"/>
              <a:t>표 왼쪽  하단에 위치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78" name="그림 7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453" y="4228895"/>
            <a:ext cx="3053074" cy="337759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AD6F64CF-85DE-4B0F-A731-BAEB0B50DFB0}"/>
              </a:ext>
            </a:extLst>
          </p:cNvPr>
          <p:cNvGrpSpPr/>
          <p:nvPr/>
        </p:nvGrpSpPr>
        <p:grpSpPr>
          <a:xfrm>
            <a:off x="7786139" y="979416"/>
            <a:ext cx="1271141" cy="226833"/>
            <a:chOff x="5349044" y="2096438"/>
            <a:chExt cx="1125268" cy="223294"/>
          </a:xfrm>
        </p:grpSpPr>
        <p:sp>
          <p:nvSpPr>
            <p:cNvPr id="80" name="사각형: 둥근 모서리 13">
              <a:extLst>
                <a:ext uri="{FF2B5EF4-FFF2-40B4-BE49-F238E27FC236}">
                  <a16:creationId xmlns:a16="http://schemas.microsoft.com/office/drawing/2014/main" id="{2090529F-F384-4AD5-9246-BA4D553262BF}"/>
                </a:ext>
              </a:extLst>
            </p:cNvPr>
            <p:cNvSpPr/>
            <p:nvPr/>
          </p:nvSpPr>
          <p:spPr>
            <a:xfrm>
              <a:off x="5349044" y="2096438"/>
              <a:ext cx="1125268" cy="223294"/>
            </a:xfrm>
            <a:prstGeom prst="roundRect">
              <a:avLst>
                <a:gd name="adj" fmla="val 50000"/>
              </a:avLst>
            </a:prstGeom>
            <a:solidFill>
              <a:sysClr val="window" lastClr="FFFFFF">
                <a:lumMod val="95000"/>
              </a:sysClr>
            </a:solidFill>
            <a:ln w="19050">
              <a:noFill/>
            </a:ln>
          </p:spPr>
          <p:txBody>
            <a:bodyPr rtlCol="0" anchor="ctr"/>
            <a:lstStyle/>
            <a:p>
              <a:pPr marL="144000" marR="0" lvl="0" indent="0" algn="just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kern="0" spc="-50" dirty="0" smtClean="0">
                  <a:solidFill>
                    <a:prstClr val="black"/>
                  </a:solidFill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 얼굴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을 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클릭</a:t>
              </a:r>
              <a:r>
                <a:rPr kumimoji="0" lang="ko-KR" altLang="en-US" sz="900" i="0" u="none" strike="noStrike" kern="0" cap="none" spc="-50" normalizeH="0" noProof="0" dirty="0" smtClean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하세요</a:t>
              </a:r>
              <a:r>
                <a:rPr kumimoji="0" lang="en-US" altLang="ko-KR" sz="900" i="0" u="none" strike="noStrike" kern="0" cap="none" spc="-50" normalizeH="0" noProof="0" dirty="0">
                  <a:ln>
                    <a:noFill/>
                  </a:ln>
                  <a:solidFill>
                    <a:prstClr val="white">
                      <a:lumMod val="65000"/>
                    </a:prstClr>
                  </a:solidFill>
                  <a:effectLst/>
                  <a:uLnTx/>
                  <a:uFillTx/>
                  <a:latin typeface="Noto Sans KR ExtraBold" panose="020B0200000000000000" pitchFamily="50" charset="-127"/>
                  <a:ea typeface="Noto Sans KR ExtraBold" panose="020B0200000000000000" pitchFamily="50" charset="-127"/>
                </a:rPr>
                <a:t>.</a:t>
              </a:r>
              <a:endParaRPr kumimoji="0" lang="ko-KR" altLang="en-US" sz="900" i="0" u="none" strike="noStrike" kern="0" cap="none" spc="-50" normalizeH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Noto Sans KR ExtraBold" panose="020B0200000000000000" pitchFamily="50" charset="-127"/>
                <a:ea typeface="Noto Sans KR ExtraBold" panose="020B0200000000000000" pitchFamily="50" charset="-127"/>
              </a:endParaRPr>
            </a:p>
          </p:txBody>
        </p:sp>
        <p:pic>
          <p:nvPicPr>
            <p:cNvPr id="81" name="Picture 2" descr="D:\1_과학\1_초등 과학\3학년\1학기\2022\08_아이콘\help_icon.png">
              <a:extLst>
                <a:ext uri="{FF2B5EF4-FFF2-40B4-BE49-F238E27FC236}">
                  <a16:creationId xmlns:a16="http://schemas.microsoft.com/office/drawing/2014/main" id="{089DF68E-420A-42AE-AAB0-C7FFA57C1E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29893" y="2136075"/>
              <a:ext cx="144016" cy="1440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2" name="그룹 81"/>
          <p:cNvGrpSpPr/>
          <p:nvPr/>
        </p:nvGrpSpPr>
        <p:grpSpPr>
          <a:xfrm>
            <a:off x="445091" y="1389239"/>
            <a:ext cx="8604181" cy="971681"/>
            <a:chOff x="296416" y="1865239"/>
            <a:chExt cx="8604181" cy="971681"/>
          </a:xfrm>
        </p:grpSpPr>
        <p:sp>
          <p:nvSpPr>
            <p:cNvPr id="83" name="모서리가 둥근 직사각형 82"/>
            <p:cNvSpPr/>
            <p:nvPr/>
          </p:nvSpPr>
          <p:spPr>
            <a:xfrm>
              <a:off x="296416" y="1865239"/>
              <a:ext cx="8604181" cy="971681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02078" y="1942924"/>
              <a:ext cx="6265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생활 속에서 공감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 </a:t>
              </a: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공정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, </a:t>
              </a:r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생명 존중의 문제를</a:t>
              </a:r>
              <a:endPara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찾아 </a:t>
              </a:r>
              <a:r>
                <a:rPr lang="ko-KR" altLang="en-US" sz="250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탐구했나요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85" name="그룹 84"/>
            <p:cNvGrpSpPr/>
            <p:nvPr/>
          </p:nvGrpSpPr>
          <p:grpSpPr>
            <a:xfrm>
              <a:off x="6854132" y="2047444"/>
              <a:ext cx="583983" cy="586617"/>
              <a:chOff x="6545486" y="2056430"/>
              <a:chExt cx="583983" cy="586617"/>
            </a:xfrm>
          </p:grpSpPr>
          <p:sp>
            <p:nvSpPr>
              <p:cNvPr id="92" name="모서리가 둥근 직사각형 91"/>
              <p:cNvSpPr/>
              <p:nvPr/>
            </p:nvSpPr>
            <p:spPr>
              <a:xfrm>
                <a:off x="6545486" y="2056430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93" name="그림 92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6569686" y="2083026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86" name="그룹 85"/>
            <p:cNvGrpSpPr/>
            <p:nvPr/>
          </p:nvGrpSpPr>
          <p:grpSpPr>
            <a:xfrm>
              <a:off x="7536335" y="2042195"/>
              <a:ext cx="583983" cy="586617"/>
              <a:chOff x="7536335" y="2042195"/>
              <a:chExt cx="583983" cy="586617"/>
            </a:xfrm>
          </p:grpSpPr>
          <p:sp>
            <p:nvSpPr>
              <p:cNvPr id="90" name="모서리가 둥근 직사각형 89"/>
              <p:cNvSpPr/>
              <p:nvPr/>
            </p:nvSpPr>
            <p:spPr>
              <a:xfrm>
                <a:off x="7536335" y="2042195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91" name="그림 90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tretch>
                <a:fillRect/>
              </a:stretch>
            </p:blipFill>
            <p:spPr>
              <a:xfrm>
                <a:off x="7574309" y="2092790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87" name="그룹 86"/>
            <p:cNvGrpSpPr/>
            <p:nvPr/>
          </p:nvGrpSpPr>
          <p:grpSpPr>
            <a:xfrm>
              <a:off x="8218538" y="2043683"/>
              <a:ext cx="595051" cy="624338"/>
              <a:chOff x="8218538" y="2043683"/>
              <a:chExt cx="595051" cy="624338"/>
            </a:xfrm>
          </p:grpSpPr>
          <p:sp>
            <p:nvSpPr>
              <p:cNvPr id="88" name="모서리가 둥근 직사각형 87"/>
              <p:cNvSpPr/>
              <p:nvPr/>
            </p:nvSpPr>
            <p:spPr>
              <a:xfrm>
                <a:off x="8218538" y="2046789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89" name="그림 88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tretch>
                <a:fillRect/>
              </a:stretch>
            </p:blipFill>
            <p:spPr>
              <a:xfrm>
                <a:off x="8247060" y="2043683"/>
                <a:ext cx="566529" cy="624338"/>
              </a:xfrm>
              <a:prstGeom prst="rect">
                <a:avLst/>
              </a:prstGeom>
            </p:spPr>
          </p:pic>
        </p:grpSp>
      </p:grpSp>
      <p:grpSp>
        <p:nvGrpSpPr>
          <p:cNvPr id="106" name="그룹 105"/>
          <p:cNvGrpSpPr/>
          <p:nvPr/>
        </p:nvGrpSpPr>
        <p:grpSpPr>
          <a:xfrm>
            <a:off x="445089" y="3188549"/>
            <a:ext cx="8604181" cy="971681"/>
            <a:chOff x="296416" y="1865239"/>
            <a:chExt cx="8604181" cy="971681"/>
          </a:xfrm>
        </p:grpSpPr>
        <p:sp>
          <p:nvSpPr>
            <p:cNvPr id="107" name="모서리가 둥근 직사각형 106"/>
            <p:cNvSpPr/>
            <p:nvPr/>
          </p:nvSpPr>
          <p:spPr>
            <a:xfrm>
              <a:off x="296416" y="1865239"/>
              <a:ext cx="8604181" cy="971681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502078" y="1942924"/>
              <a:ext cx="6265046" cy="8617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더 나은 세상을 만드는 방법을 적극적으로</a:t>
              </a:r>
              <a:endParaRPr lang="en-US" altLang="ko-KR" sz="25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탐구하고 </a:t>
              </a:r>
              <a:r>
                <a:rPr lang="ko-KR" altLang="en-US" sz="250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실천했나요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</a:p>
          </p:txBody>
        </p:sp>
        <p:grpSp>
          <p:nvGrpSpPr>
            <p:cNvPr id="109" name="그룹 108"/>
            <p:cNvGrpSpPr/>
            <p:nvPr/>
          </p:nvGrpSpPr>
          <p:grpSpPr>
            <a:xfrm>
              <a:off x="6854132" y="2047444"/>
              <a:ext cx="583983" cy="586617"/>
              <a:chOff x="6545486" y="2056430"/>
              <a:chExt cx="583983" cy="586617"/>
            </a:xfrm>
          </p:grpSpPr>
          <p:sp>
            <p:nvSpPr>
              <p:cNvPr id="116" name="모서리가 둥근 직사각형 115"/>
              <p:cNvSpPr/>
              <p:nvPr/>
            </p:nvSpPr>
            <p:spPr>
              <a:xfrm>
                <a:off x="6545486" y="2056430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17" name="그림 116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2083026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110" name="그룹 109"/>
            <p:cNvGrpSpPr/>
            <p:nvPr/>
          </p:nvGrpSpPr>
          <p:grpSpPr>
            <a:xfrm>
              <a:off x="7536335" y="2042195"/>
              <a:ext cx="583983" cy="586617"/>
              <a:chOff x="7536335" y="2042195"/>
              <a:chExt cx="583983" cy="586617"/>
            </a:xfrm>
          </p:grpSpPr>
          <p:sp>
            <p:nvSpPr>
              <p:cNvPr id="114" name="모서리가 둥근 직사각형 113"/>
              <p:cNvSpPr/>
              <p:nvPr/>
            </p:nvSpPr>
            <p:spPr>
              <a:xfrm>
                <a:off x="7536335" y="2042195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15" name="그림 114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2092790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111" name="그룹 110"/>
            <p:cNvGrpSpPr/>
            <p:nvPr/>
          </p:nvGrpSpPr>
          <p:grpSpPr>
            <a:xfrm>
              <a:off x="8218538" y="2043683"/>
              <a:ext cx="595051" cy="624338"/>
              <a:chOff x="8218538" y="2043683"/>
              <a:chExt cx="595051" cy="624338"/>
            </a:xfrm>
          </p:grpSpPr>
          <p:sp>
            <p:nvSpPr>
              <p:cNvPr id="112" name="모서리가 둥근 직사각형 111"/>
              <p:cNvSpPr/>
              <p:nvPr/>
            </p:nvSpPr>
            <p:spPr>
              <a:xfrm>
                <a:off x="8218538" y="2046789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13" name="그림 112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2043683"/>
                <a:ext cx="566529" cy="624338"/>
              </a:xfrm>
              <a:prstGeom prst="rect">
                <a:avLst/>
              </a:prstGeom>
            </p:spPr>
          </p:pic>
        </p:grpSp>
      </p:grpSp>
      <p:grpSp>
        <p:nvGrpSpPr>
          <p:cNvPr id="118" name="그룹 117"/>
          <p:cNvGrpSpPr/>
          <p:nvPr/>
        </p:nvGrpSpPr>
        <p:grpSpPr>
          <a:xfrm>
            <a:off x="445089" y="2435183"/>
            <a:ext cx="8604181" cy="682626"/>
            <a:chOff x="296416" y="1865240"/>
            <a:chExt cx="8604181" cy="682626"/>
          </a:xfrm>
        </p:grpSpPr>
        <p:sp>
          <p:nvSpPr>
            <p:cNvPr id="119" name="모서리가 둥근 직사각형 118"/>
            <p:cNvSpPr/>
            <p:nvPr/>
          </p:nvSpPr>
          <p:spPr>
            <a:xfrm>
              <a:off x="296416" y="1865240"/>
              <a:ext cx="8604181" cy="682626"/>
            </a:xfrm>
            <a:prstGeom prst="roundRect">
              <a:avLst/>
            </a:prstGeom>
            <a:solidFill>
              <a:srgbClr val="F3EEE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502078" y="1978092"/>
              <a:ext cx="6265046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문제를 해결할 방안을 찾으려고 </a:t>
              </a:r>
              <a:r>
                <a:rPr lang="ko-KR" altLang="en-US" sz="2500" dirty="0" err="1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노력했나요</a:t>
              </a:r>
              <a:r>
                <a:rPr lang="en-US" altLang="ko-KR" sz="2500" dirty="0" smtClean="0"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?</a:t>
              </a:r>
              <a:endParaRPr lang="ko-KR" altLang="en-US" sz="2500" dirty="0"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grpSp>
          <p:nvGrpSpPr>
            <p:cNvPr id="121" name="그룹 120"/>
            <p:cNvGrpSpPr/>
            <p:nvPr/>
          </p:nvGrpSpPr>
          <p:grpSpPr>
            <a:xfrm>
              <a:off x="6854132" y="1906772"/>
              <a:ext cx="583983" cy="586617"/>
              <a:chOff x="6545486" y="1915758"/>
              <a:chExt cx="583983" cy="586617"/>
            </a:xfrm>
          </p:grpSpPr>
          <p:sp>
            <p:nvSpPr>
              <p:cNvPr id="128" name="모서리가 둥근 직사각형 127"/>
              <p:cNvSpPr/>
              <p:nvPr/>
            </p:nvSpPr>
            <p:spPr>
              <a:xfrm>
                <a:off x="6545486" y="1915758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29" name="그림 128"/>
              <p:cNvPicPr>
                <a:picLocks noChangeAspect="1"/>
              </p:cNvPicPr>
              <p:nvPr/>
            </p:nvPicPr>
            <p:blipFill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backgroundRemoval t="9639" b="100000" l="10000" r="100000">
                            <a14:foregroundMark x1="31250" y1="22892" x2="66250" y2="73494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569686" y="1942354"/>
                <a:ext cx="526104" cy="545833"/>
              </a:xfrm>
              <a:prstGeom prst="rect">
                <a:avLst/>
              </a:prstGeom>
            </p:spPr>
          </p:pic>
        </p:grpSp>
        <p:grpSp>
          <p:nvGrpSpPr>
            <p:cNvPr id="122" name="그룹 121"/>
            <p:cNvGrpSpPr/>
            <p:nvPr/>
          </p:nvGrpSpPr>
          <p:grpSpPr>
            <a:xfrm>
              <a:off x="7536335" y="1901523"/>
              <a:ext cx="583983" cy="586617"/>
              <a:chOff x="7536335" y="1901523"/>
              <a:chExt cx="583983" cy="586617"/>
            </a:xfrm>
          </p:grpSpPr>
          <p:sp>
            <p:nvSpPr>
              <p:cNvPr id="126" name="모서리가 둥근 직사각형 125"/>
              <p:cNvSpPr/>
              <p:nvPr/>
            </p:nvSpPr>
            <p:spPr>
              <a:xfrm>
                <a:off x="7536335" y="1901523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27" name="그림 126"/>
              <p:cNvPicPr>
                <a:picLocks noChangeAspect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backgroundRemoval t="0" b="100000" l="0" r="100000">
                            <a14:backgroundMark x1="8696" y1="73333" x2="21739" y2="97778"/>
                          </a14:backgroundRemoval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574309" y="1952118"/>
                <a:ext cx="531676" cy="520119"/>
              </a:xfrm>
              <a:prstGeom prst="rect">
                <a:avLst/>
              </a:prstGeom>
            </p:spPr>
          </p:pic>
        </p:grpSp>
        <p:grpSp>
          <p:nvGrpSpPr>
            <p:cNvPr id="123" name="그룹 122"/>
            <p:cNvGrpSpPr/>
            <p:nvPr/>
          </p:nvGrpSpPr>
          <p:grpSpPr>
            <a:xfrm>
              <a:off x="8218538" y="1903011"/>
              <a:ext cx="595051" cy="624338"/>
              <a:chOff x="8218538" y="1903011"/>
              <a:chExt cx="595051" cy="624338"/>
            </a:xfrm>
          </p:grpSpPr>
          <p:sp>
            <p:nvSpPr>
              <p:cNvPr id="124" name="모서리가 둥근 직사각형 123"/>
              <p:cNvSpPr/>
              <p:nvPr/>
            </p:nvSpPr>
            <p:spPr>
              <a:xfrm>
                <a:off x="8218538" y="1906117"/>
                <a:ext cx="583983" cy="586617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Noto Sans KR Medium" panose="020B0200000000000000" pitchFamily="50" charset="-127"/>
                  <a:ea typeface="Noto Sans KR Medium" panose="020B0200000000000000" pitchFamily="50" charset="-127"/>
                </a:endParaRPr>
              </a:p>
            </p:txBody>
          </p:sp>
          <p:pic>
            <p:nvPicPr>
              <p:cNvPr id="125" name="그림 124"/>
              <p:cNvPicPr>
                <a:picLocks noChangeAspect="1"/>
              </p:cNvPicPr>
              <p:nvPr/>
            </p:nvPicPr>
            <p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9">
                        <a14:imgEffect>
                          <a14:backgroundRemoval t="0" b="100000" l="0" r="10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8247060" y="1903011"/>
                <a:ext cx="566529" cy="624338"/>
              </a:xfrm>
              <a:prstGeom prst="rect">
                <a:avLst/>
              </a:prstGeom>
            </p:spPr>
          </p:pic>
        </p:grpSp>
      </p:grpSp>
      <p:sp>
        <p:nvSpPr>
          <p:cNvPr id="130" name="타원 129"/>
          <p:cNvSpPr/>
          <p:nvPr/>
        </p:nvSpPr>
        <p:spPr>
          <a:xfrm>
            <a:off x="7443004" y="95534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1" name="타원 130"/>
          <p:cNvSpPr/>
          <p:nvPr/>
        </p:nvSpPr>
        <p:spPr>
          <a:xfrm>
            <a:off x="379453" y="126658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132" name="타원 131"/>
          <p:cNvSpPr/>
          <p:nvPr/>
        </p:nvSpPr>
        <p:spPr>
          <a:xfrm>
            <a:off x="3437219" y="4261824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52607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Group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13181"/>
              </p:ext>
            </p:extLst>
          </p:nvPr>
        </p:nvGraphicFramePr>
        <p:xfrm>
          <a:off x="239349" y="393459"/>
          <a:ext cx="11713302" cy="3749106"/>
        </p:xfrm>
        <a:graphic>
          <a:graphicData uri="http://schemas.openxmlformats.org/drawingml/2006/table">
            <a:tbl>
              <a:tblPr/>
              <a:tblGrid>
                <a:gridCol w="11076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774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14865">
                <a:tc gridSpan="5"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학습 목차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72000" marR="72000" marT="48000" marB="48000" anchor="ctr" horzOverflow="overflow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972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학습 단계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No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파일명</a:t>
                      </a:r>
                      <a:endParaRPr kumimoji="0" lang="en-US" altLang="ko-KR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</a:rPr>
                        <a:t>파일 수</a:t>
                      </a:r>
                      <a:endParaRPr kumimoji="0" lang="ko-KR" altLang="en-US" sz="11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972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똑똑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생명을 지키거나 돌보는 사람들 이야기하기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duk_03_08_0004_101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9096043"/>
                  </a:ext>
                </a:extLst>
              </a:tr>
              <a:tr h="4199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이번 시간 안내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duk_03_08_0004_102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9791580"/>
                  </a:ext>
                </a:extLst>
              </a:tr>
              <a:tr h="414865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쑥쑥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100" dirty="0" smtClean="0"/>
                        <a:t>‘</a:t>
                      </a:r>
                      <a:r>
                        <a:rPr lang="ko-KR" altLang="en-US" sz="1100" dirty="0" smtClean="0"/>
                        <a:t>생명을 지키고 돌보는 사람</a:t>
                      </a:r>
                      <a:r>
                        <a:rPr lang="en-US" altLang="ko-KR" sz="1100" dirty="0" smtClean="0"/>
                        <a:t>’</a:t>
                      </a:r>
                      <a:r>
                        <a:rPr lang="ko-KR" altLang="en-US" sz="1100" dirty="0" smtClean="0"/>
                        <a:t>을 정해 가상 면담하기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duk_03_08_0004_201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4865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탄탄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탐구하면서 느낀 마음과 다짐을 표현하기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duk_03_08_0004_301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7383917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단원 마무리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duk_03_08_0004_302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020266"/>
                  </a:ext>
                </a:extLst>
              </a:tr>
              <a:tr h="4148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3EB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303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 smtClean="0"/>
                        <a:t>생각 놀이터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altLang="ko-KR" sz="11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Noto Sans KR Medium"/>
                          <a:ea typeface="Noto Sans KR Medium"/>
                          <a:cs typeface="+mn-cs"/>
                        </a:rPr>
                        <a:t>duk_03_08_0004_303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1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898194"/>
                  </a:ext>
                </a:extLst>
              </a:tr>
              <a:tr h="414865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1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accent2">
                              <a:lumMod val="50000"/>
                            </a:schemeClr>
                          </a:solidFill>
                          <a:effectLst/>
                          <a:latin typeface="+mn-ea"/>
                          <a:ea typeface="+mn-ea"/>
                          <a:cs typeface="+mn-cs"/>
                        </a:rPr>
                        <a:t>총 파일 수</a:t>
                      </a:r>
                      <a:endParaRPr kumimoji="0" lang="en-US" altLang="ko-KR" sz="1100" b="1" i="0" u="none" strike="noStrike" kern="1200" cap="none" normalizeH="0" baseline="0" dirty="0" smtClean="0">
                        <a:ln>
                          <a:noFill/>
                        </a:ln>
                        <a:solidFill>
                          <a:schemeClr val="accent2">
                            <a:lumMod val="50000"/>
                          </a:schemeClr>
                        </a:solidFill>
                        <a:effectLst/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ko-KR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ko-KR" altLang="en-US" sz="9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54000" marR="54000" marT="36000" marB="360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 smtClean="0"/>
                        <a:t>6</a:t>
                      </a:r>
                      <a:endParaRPr lang="ko-KR" altLang="en-US" sz="1100" dirty="0"/>
                    </a:p>
                  </a:txBody>
                  <a:tcPr marL="64800" marR="64800" marT="43200" marB="43200" anchor="ctr" horzOverflow="overflow">
                    <a:lnL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0955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4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131745" y="952317"/>
            <a:ext cx="9118182" cy="3663645"/>
            <a:chOff x="606986" y="1619076"/>
            <a:chExt cx="8587348" cy="3280096"/>
          </a:xfrm>
        </p:grpSpPr>
        <p:grpSp>
          <p:nvGrpSpPr>
            <p:cNvPr id="49" name="그룹 48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61" name="그림 6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62" name="직사각형 61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0" name="직선 연결선 49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3" name="직선 연결선 52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4" name="왼쪽 대괄호 53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왼쪽 대괄호 54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왼쪽 대괄호 55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자유형 56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직사각형 59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바나나 이야기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읽어 봅시다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생각 놀이터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duk_03_08_0004_303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[303_</a:t>
            </a:r>
            <a:r>
              <a:rPr lang="ko-KR" altLang="en-US" dirty="0" smtClean="0"/>
              <a:t>생각 놀이터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메모지</a:t>
            </a:r>
            <a:r>
              <a:rPr lang="en-US" altLang="ko-KR" dirty="0" smtClean="0"/>
              <a:t>+</a:t>
            </a:r>
            <a:r>
              <a:rPr lang="ko-KR" altLang="en-US" dirty="0" smtClean="0"/>
              <a:t>고정 텍스트</a:t>
            </a:r>
            <a:endParaRPr lang="en-US" altLang="ko-KR" dirty="0" smtClean="0"/>
          </a:p>
          <a:p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131745" y="5305680"/>
            <a:ext cx="9118182" cy="23400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46" name="TextBox 45"/>
          <p:cNvSpPr txBox="1"/>
          <p:nvPr/>
        </p:nvSpPr>
        <p:spPr>
          <a:xfrm>
            <a:off x="3676220" y="1164523"/>
            <a:ext cx="193674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>
                <a:latin typeface="Noto Sans KR ExtraBold" panose="020B0200000000000000" pitchFamily="50" charset="-127"/>
                <a:ea typeface="Noto Sans KR ExtraBold" panose="020B0200000000000000" pitchFamily="50" charset="-127"/>
              </a:rPr>
              <a:t>바나나 이야기</a:t>
            </a:r>
            <a:endParaRPr lang="en-US" altLang="ko-KR" sz="2500" spc="-100" dirty="0">
              <a:latin typeface="Noto Sans KR ExtraBold" panose="020B0200000000000000" pitchFamily="50" charset="-127"/>
              <a:ea typeface="Noto Sans KR ExtraBold" panose="020B0200000000000000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89176" y="1599644"/>
            <a:ext cx="8623225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500" spc="-100" dirty="0" smtClean="0"/>
              <a:t>  </a:t>
            </a:r>
            <a:r>
              <a:rPr lang="ko-KR" altLang="en-US" sz="2500" spc="-100" dirty="0" smtClean="0"/>
              <a:t>바나나는 우리가 즐겨 먹는 과일 중 하나에요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바나나는 과일이지만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누군가에게는 우리의 밥만큼이나 중요한 </a:t>
            </a:r>
            <a:r>
              <a:rPr lang="ko-KR" altLang="en-US" sz="2500" spc="-100" dirty="0" err="1" smtClean="0"/>
              <a:t>식량이에요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전 세계 열대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지방에서 </a:t>
            </a:r>
            <a:r>
              <a:rPr lang="en-US" altLang="ko-KR" sz="2500" spc="-100" dirty="0" smtClean="0"/>
              <a:t>4</a:t>
            </a:r>
            <a:r>
              <a:rPr lang="ko-KR" altLang="en-US" sz="2500" spc="-100" dirty="0" smtClean="0"/>
              <a:t>억 명 정도가 바나나를 주식으로 하고 있어요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어떤 나라는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바나나가 없으면 수많은 사람이 굶어 죽게 된다고 해요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바나나가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생명을 살리는 역할을 하는 것이죠</a:t>
            </a:r>
            <a:r>
              <a:rPr lang="en-US" altLang="ko-KR" sz="2500" spc="-100" dirty="0" smtClean="0"/>
              <a:t>.</a:t>
            </a:r>
          </a:p>
          <a:p>
            <a:r>
              <a:rPr lang="en-US" altLang="ko-KR" sz="2500" spc="-100" dirty="0"/>
              <a:t> </a:t>
            </a:r>
            <a:r>
              <a:rPr lang="en-US" altLang="ko-KR" sz="2500" spc="-100" dirty="0" smtClean="0"/>
              <a:t> </a:t>
            </a:r>
            <a:r>
              <a:rPr lang="ko-KR" altLang="en-US" sz="2500" spc="-100" dirty="0" smtClean="0"/>
              <a:t>그런데 다음과 같은 사실을 알고 있나요</a:t>
            </a:r>
            <a:r>
              <a:rPr lang="en-US" altLang="ko-KR" sz="2500" spc="-100" dirty="0" smtClean="0"/>
              <a:t>? </a:t>
            </a:r>
            <a:r>
              <a:rPr lang="ko-KR" altLang="en-US" sz="2500" spc="-100" dirty="0" smtClean="0"/>
              <a:t>바나나를 쉽게 많이 생산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하려는 사람들 때문에 열대 우림에 살던 수많은 생명체가 살 곳을</a:t>
            </a:r>
            <a:endParaRPr lang="en-US" altLang="ko-KR" sz="2500" spc="-100" dirty="0" smtClean="0"/>
          </a:p>
        </p:txBody>
      </p:sp>
      <p:grpSp>
        <p:nvGrpSpPr>
          <p:cNvPr id="88" name="그룹 87"/>
          <p:cNvGrpSpPr/>
          <p:nvPr/>
        </p:nvGrpSpPr>
        <p:grpSpPr>
          <a:xfrm>
            <a:off x="3583847" y="4624042"/>
            <a:ext cx="2168801" cy="320753"/>
            <a:chOff x="476955" y="3619518"/>
            <a:chExt cx="2168801" cy="320753"/>
          </a:xfrm>
        </p:grpSpPr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94" name="그룹 93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96" name="그림 95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97" name="그림 96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95" name="그림 94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93" name="그림 92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90" name="그림 89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91" name="그림 90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sp>
        <p:nvSpPr>
          <p:cNvPr id="98" name="타원 97"/>
          <p:cNvSpPr/>
          <p:nvPr/>
        </p:nvSpPr>
        <p:spPr>
          <a:xfrm>
            <a:off x="191142" y="99558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99" name="타원 98"/>
          <p:cNvSpPr/>
          <p:nvPr/>
        </p:nvSpPr>
        <p:spPr>
          <a:xfrm>
            <a:off x="3359843" y="46077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1160180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바나나 이야기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읽어 봅시다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생각 놀이터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duk_03_08_0004_303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[303_</a:t>
            </a:r>
            <a:r>
              <a:rPr lang="ko-KR" altLang="en-US" dirty="0"/>
              <a:t>생각 놀이터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2]</a:t>
            </a:r>
            <a:endParaRPr lang="en-US" altLang="ko-KR" dirty="0"/>
          </a:p>
          <a:p>
            <a:r>
              <a:rPr lang="ko-KR" altLang="en-US" dirty="0"/>
              <a:t>메모지</a:t>
            </a:r>
            <a:r>
              <a:rPr lang="en-US" altLang="ko-KR" dirty="0"/>
              <a:t>+</a:t>
            </a:r>
            <a:r>
              <a:rPr lang="ko-KR" altLang="en-US" dirty="0"/>
              <a:t>고정 </a:t>
            </a:r>
            <a:r>
              <a:rPr lang="ko-KR" altLang="en-US" dirty="0" smtClean="0"/>
              <a:t>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131745" y="5305680"/>
            <a:ext cx="9118182" cy="234000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31745" y="952317"/>
            <a:ext cx="9118182" cy="3663645"/>
            <a:chOff x="606986" y="1619076"/>
            <a:chExt cx="8587348" cy="3280096"/>
          </a:xfrm>
        </p:grpSpPr>
        <p:grpSp>
          <p:nvGrpSpPr>
            <p:cNvPr id="32" name="그룹 31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45" name="직사각형 44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3" name="직선 연결선 32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왼쪽 대괄호 36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 대괄호 37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왼쪽 대괄호 38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9176" y="1195193"/>
            <a:ext cx="862322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100" dirty="0" smtClean="0"/>
              <a:t>잃고 위기에 빠졌다는 것을요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왜냐하면 사람들이 바나나를 쉽게 많이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생산하려고 열대 우림을 밀어 버리고 바나나를 한 종류만 심었기</a:t>
            </a:r>
            <a:r>
              <a:rPr lang="en-US" altLang="ko-KR" sz="2500" spc="-100" dirty="0"/>
              <a:t> </a:t>
            </a:r>
            <a:r>
              <a:rPr lang="ko-KR" altLang="en-US" sz="2500" spc="-100" dirty="0" smtClean="0"/>
              <a:t>때문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이지요</a:t>
            </a:r>
            <a:r>
              <a:rPr lang="en-US" altLang="ko-KR" sz="2500" spc="-100" dirty="0" smtClean="0"/>
              <a:t>.</a:t>
            </a:r>
            <a:endParaRPr lang="en-US" altLang="ko-KR" sz="2500" spc="-100" dirty="0"/>
          </a:p>
          <a:p>
            <a:r>
              <a:rPr lang="en-US" altLang="ko-KR" sz="2500" spc="-100" dirty="0" smtClean="0"/>
              <a:t>  </a:t>
            </a:r>
            <a:r>
              <a:rPr lang="ko-KR" altLang="en-US" sz="2500" spc="-100" dirty="0" smtClean="0"/>
              <a:t>바나나를 한 종류만 심었더니 또 다른 문제도 생겼어요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바나나를 한 종류만 심은 결과</a:t>
            </a:r>
            <a:r>
              <a:rPr lang="en-US" altLang="ko-KR" sz="2500" spc="-100" dirty="0" smtClean="0"/>
              <a:t>, </a:t>
            </a:r>
            <a:r>
              <a:rPr lang="ko-KR" altLang="en-US" sz="2500" spc="-100" dirty="0" smtClean="0"/>
              <a:t>그 종류에 치명적인 바나나 병이 퍼졌을 때 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바나나가 모두 병들어 멸종하게 된 거예요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다음에 심은 종류가 다른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바나나도 이런 식으로 멸종하고</a:t>
            </a:r>
            <a:r>
              <a:rPr lang="en-US" altLang="ko-KR" sz="2500" spc="-100" dirty="0" smtClean="0"/>
              <a:t>, </a:t>
            </a:r>
            <a:r>
              <a:rPr lang="ko-KR" altLang="en-US" sz="2500" spc="-100" dirty="0" smtClean="0"/>
              <a:t>차례차례 여러 종류의 바나나가 멸종했어요</a:t>
            </a:r>
            <a:r>
              <a:rPr lang="en-US" altLang="ko-KR" sz="2500" spc="-100" dirty="0" smtClean="0"/>
              <a:t>. 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3583847" y="4624042"/>
            <a:ext cx="2168801" cy="320753"/>
            <a:chOff x="476955" y="3619518"/>
            <a:chExt cx="2168801" cy="32075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53" name="그룹 52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6" name="그림 55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4" name="그림 53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52" name="그림 51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50" name="그림 49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sp>
        <p:nvSpPr>
          <p:cNvPr id="57" name="타원 56"/>
          <p:cNvSpPr/>
          <p:nvPr/>
        </p:nvSpPr>
        <p:spPr>
          <a:xfrm>
            <a:off x="191142" y="99558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8" name="타원 57"/>
          <p:cNvSpPr/>
          <p:nvPr/>
        </p:nvSpPr>
        <p:spPr>
          <a:xfrm>
            <a:off x="3359843" y="46077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5707252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바나나 이야기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읽어 봅시다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생각 놀이터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duk_03_08_0004_303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[303_</a:t>
            </a:r>
            <a:r>
              <a:rPr lang="ko-KR" altLang="en-US" dirty="0"/>
              <a:t>생각 놀이터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3]</a:t>
            </a:r>
            <a:endParaRPr lang="en-US" altLang="ko-KR" dirty="0"/>
          </a:p>
          <a:p>
            <a:r>
              <a:rPr lang="ko-KR" altLang="en-US" dirty="0"/>
              <a:t>메모지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131745" y="5305680"/>
            <a:ext cx="9118182" cy="234000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31" name="그룹 30"/>
          <p:cNvGrpSpPr/>
          <p:nvPr/>
        </p:nvGrpSpPr>
        <p:grpSpPr>
          <a:xfrm>
            <a:off x="131745" y="952317"/>
            <a:ext cx="9118182" cy="3663645"/>
            <a:chOff x="606986" y="1619076"/>
            <a:chExt cx="8587348" cy="3280096"/>
          </a:xfrm>
        </p:grpSpPr>
        <p:grpSp>
          <p:nvGrpSpPr>
            <p:cNvPr id="32" name="그룹 31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44" name="그림 4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45" name="직사각형 44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33" name="직선 연결선 32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직선 연결선 33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직선 연결선 34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직선 연결선 35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왼쪽 대괄호 36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왼쪽 대괄호 37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왼쪽 대괄호 38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98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자유형 39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C47500"/>
            </a:solidFill>
            <a:ln w="19050">
              <a:solidFill>
                <a:srgbClr val="C47500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7" name="TextBox 46"/>
          <p:cNvSpPr txBox="1"/>
          <p:nvPr/>
        </p:nvSpPr>
        <p:spPr>
          <a:xfrm>
            <a:off x="389176" y="1195193"/>
            <a:ext cx="862322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spc="-100" dirty="0" smtClean="0"/>
              <a:t>지금 우리가 가장 많이 먹고 있는 바나나는 </a:t>
            </a:r>
            <a:r>
              <a:rPr lang="en-US" altLang="ko-KR" sz="2500" spc="-100" dirty="0" smtClean="0"/>
              <a:t>‘</a:t>
            </a:r>
            <a:r>
              <a:rPr lang="ko-KR" altLang="en-US" sz="2500" spc="-100" dirty="0" err="1" smtClean="0"/>
              <a:t>캐번디시</a:t>
            </a:r>
            <a:r>
              <a:rPr lang="en-US" altLang="ko-KR" sz="2500" spc="-100" dirty="0" smtClean="0"/>
              <a:t>’</a:t>
            </a:r>
            <a:r>
              <a:rPr lang="ko-KR" altLang="en-US" sz="2500" spc="-100" dirty="0" smtClean="0"/>
              <a:t>라는 종류인데</a:t>
            </a:r>
            <a:r>
              <a:rPr lang="en-US" altLang="ko-KR" sz="2500" spc="-100" dirty="0" smtClean="0"/>
              <a:t>, </a:t>
            </a:r>
            <a:r>
              <a:rPr lang="ko-KR" altLang="en-US" sz="2500" spc="-100" dirty="0" smtClean="0"/>
              <a:t>이 바나나도 같은 까닭으로 </a:t>
            </a:r>
            <a:r>
              <a:rPr lang="ko-KR" altLang="en-US" sz="2500" spc="-100" dirty="0" err="1" smtClean="0"/>
              <a:t>멸종될지도</a:t>
            </a:r>
            <a:r>
              <a:rPr lang="ko-KR" altLang="en-US" sz="2500" spc="-100" dirty="0" smtClean="0"/>
              <a:t> 몰라요</a:t>
            </a:r>
            <a:r>
              <a:rPr lang="en-US" altLang="ko-KR" sz="2500" spc="-100" dirty="0" smtClean="0"/>
              <a:t>. </a:t>
            </a:r>
          </a:p>
        </p:txBody>
      </p:sp>
      <p:grpSp>
        <p:nvGrpSpPr>
          <p:cNvPr id="30" name="그룹 29"/>
          <p:cNvGrpSpPr/>
          <p:nvPr/>
        </p:nvGrpSpPr>
        <p:grpSpPr>
          <a:xfrm>
            <a:off x="3583847" y="4624042"/>
            <a:ext cx="2168801" cy="320753"/>
            <a:chOff x="476955" y="3619518"/>
            <a:chExt cx="2168801" cy="32075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54" name="그림 53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4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sp>
        <p:nvSpPr>
          <p:cNvPr id="56" name="타원 55"/>
          <p:cNvSpPr/>
          <p:nvPr/>
        </p:nvSpPr>
        <p:spPr>
          <a:xfrm>
            <a:off x="191142" y="99558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7" name="타원 56"/>
          <p:cNvSpPr/>
          <p:nvPr/>
        </p:nvSpPr>
        <p:spPr>
          <a:xfrm>
            <a:off x="3359843" y="46077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2629793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ko-KR" dirty="0" smtClean="0"/>
              <a:t>‘</a:t>
            </a:r>
            <a:r>
              <a:rPr lang="ko-KR" altLang="en-US" dirty="0" smtClean="0"/>
              <a:t>바나나 이야기</a:t>
            </a:r>
            <a:r>
              <a:rPr lang="en-US" altLang="ko-KR" dirty="0" smtClean="0"/>
              <a:t>’</a:t>
            </a:r>
            <a:r>
              <a:rPr lang="ko-KR" altLang="en-US" dirty="0" smtClean="0"/>
              <a:t>를 읽어 봅시다</a:t>
            </a:r>
            <a:r>
              <a:rPr lang="en-US" altLang="ko-KR" dirty="0" smtClean="0"/>
              <a:t>. 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생각 놀이터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duk_03_08_0004_303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[303_</a:t>
            </a:r>
            <a:r>
              <a:rPr lang="ko-KR" altLang="en-US" dirty="0"/>
              <a:t>생각 놀이터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 smtClean="0"/>
              <a:t>4]</a:t>
            </a:r>
            <a:endParaRPr lang="en-US" altLang="ko-KR" dirty="0"/>
          </a:p>
          <a:p>
            <a:r>
              <a:rPr lang="ko-KR" altLang="en-US" dirty="0" err="1" smtClean="0"/>
              <a:t>블릿</a:t>
            </a:r>
            <a:r>
              <a:rPr lang="en-US" altLang="ko-KR" dirty="0" smtClean="0"/>
              <a:t>+</a:t>
            </a:r>
            <a:r>
              <a:rPr lang="ko-KR" altLang="en-US" dirty="0" smtClean="0"/>
              <a:t>텍스트</a:t>
            </a:r>
            <a:endParaRPr lang="en-US" altLang="ko-KR" dirty="0" smtClean="0"/>
          </a:p>
          <a:p>
            <a:r>
              <a:rPr lang="ko-KR" altLang="en-US" dirty="0" smtClean="0"/>
              <a:t>회색 텍스트 박스</a:t>
            </a:r>
            <a:r>
              <a:rPr lang="en-US" altLang="ko-KR" dirty="0" smtClean="0"/>
              <a:t>+</a:t>
            </a:r>
            <a:r>
              <a:rPr lang="ko-KR" altLang="en-US" dirty="0" smtClean="0"/>
              <a:t>예 보기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 파란 예문 노출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err="1" smtClean="0"/>
              <a:t>재클릭</a:t>
            </a:r>
            <a:r>
              <a:rPr lang="ko-KR" altLang="en-US" dirty="0" smtClean="0"/>
              <a:t> 시 예 보기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예 보기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예 가리기 버튼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보기 버튼 클릭 시 예문 일괄 노출됨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예 가리기 버튼 클릭 시 예문 일괄 예 보기 버튼으로 </a:t>
            </a:r>
            <a:r>
              <a:rPr lang="ko-KR" altLang="en-US" dirty="0" err="1" smtClean="0"/>
              <a:t>토글</a:t>
            </a:r>
            <a:r>
              <a:rPr lang="en-US" altLang="ko-KR" dirty="0" smtClean="0"/>
              <a:t>+</a:t>
            </a:r>
            <a:r>
              <a:rPr lang="ko-KR" altLang="en-US" dirty="0" smtClean="0"/>
              <a:t>예 보기 버튼으로 </a:t>
            </a:r>
            <a:r>
              <a:rPr lang="ko-KR" altLang="en-US" dirty="0" err="1" smtClean="0"/>
              <a:t>토글됨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4.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4</a:t>
            </a:r>
            <a:r>
              <a:rPr lang="ko-KR" altLang="en-US" dirty="0" smtClean="0"/>
              <a:t>개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21"/>
          </p:nvPr>
        </p:nvSpPr>
        <p:spPr>
          <a:xfrm>
            <a:off x="131745" y="5305680"/>
            <a:ext cx="9118182" cy="234000"/>
          </a:xfrm>
        </p:spPr>
        <p:txBody>
          <a:bodyPr/>
          <a:lstStyle/>
          <a:p>
            <a:endParaRPr lang="ko-KR" altLang="en-US" dirty="0"/>
          </a:p>
        </p:txBody>
      </p:sp>
      <p:grpSp>
        <p:nvGrpSpPr>
          <p:cNvPr id="30" name="그룹 29"/>
          <p:cNvGrpSpPr/>
          <p:nvPr/>
        </p:nvGrpSpPr>
        <p:grpSpPr>
          <a:xfrm>
            <a:off x="3583847" y="4624042"/>
            <a:ext cx="2168801" cy="320753"/>
            <a:chOff x="476955" y="3619518"/>
            <a:chExt cx="2168801" cy="32075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3809E1E3-ABFB-439D-AFD7-435529553586}"/>
                </a:ext>
              </a:extLst>
            </p:cNvPr>
            <p:cNvGrpSpPr/>
            <p:nvPr/>
          </p:nvGrpSpPr>
          <p:grpSpPr>
            <a:xfrm>
              <a:off x="476955" y="3620229"/>
              <a:ext cx="2168801" cy="320042"/>
              <a:chOff x="2814645" y="4679681"/>
              <a:chExt cx="2168801" cy="320042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88F4B5F2-A678-4116-A1E7-8342722B11CA}"/>
                  </a:ext>
                </a:extLst>
              </p:cNvPr>
              <p:cNvGrpSpPr/>
              <p:nvPr/>
            </p:nvGrpSpPr>
            <p:grpSpPr>
              <a:xfrm>
                <a:off x="2814645" y="4679681"/>
                <a:ext cx="2168801" cy="320042"/>
                <a:chOff x="4915693" y="4615244"/>
                <a:chExt cx="2168801" cy="320042"/>
              </a:xfrm>
            </p:grpSpPr>
            <p:grpSp>
              <p:nvGrpSpPr>
                <p:cNvPr id="52" name="그룹 51">
                  <a:extLst>
                    <a:ext uri="{FF2B5EF4-FFF2-40B4-BE49-F238E27FC236}">
                      <a16:creationId xmlns:a16="http://schemas.microsoft.com/office/drawing/2014/main" id="{462CD07A-A27E-43D3-978C-1D1830C06946}"/>
                    </a:ext>
                  </a:extLst>
                </p:cNvPr>
                <p:cNvGrpSpPr/>
                <p:nvPr/>
              </p:nvGrpSpPr>
              <p:grpSpPr>
                <a:xfrm>
                  <a:off x="5196841" y="4615244"/>
                  <a:ext cx="1887653" cy="320042"/>
                  <a:chOff x="2272637" y="5006256"/>
                  <a:chExt cx="1887653" cy="320042"/>
                </a:xfrm>
              </p:grpSpPr>
              <p:pic>
                <p:nvPicPr>
                  <p:cNvPr id="54" name="그림 53">
                    <a:extLst>
                      <a:ext uri="{FF2B5EF4-FFF2-40B4-BE49-F238E27FC236}">
                        <a16:creationId xmlns:a16="http://schemas.microsoft.com/office/drawing/2014/main" id="{76FC359C-CAF7-4B21-AA02-F088F1AF48B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2"/>
                  <a:srcRect l="26319" t="87963" r="67585" b="4606"/>
                  <a:stretch/>
                </p:blipFill>
                <p:spPr>
                  <a:xfrm>
                    <a:off x="2272637" y="5008732"/>
                    <a:ext cx="399186" cy="317566"/>
                  </a:xfrm>
                  <a:prstGeom prst="rect">
                    <a:avLst/>
                  </a:prstGeom>
                </p:spPr>
              </p:pic>
              <p:pic>
                <p:nvPicPr>
                  <p:cNvPr id="55" name="그림 54">
                    <a:extLst>
                      <a:ext uri="{FF2B5EF4-FFF2-40B4-BE49-F238E27FC236}">
                        <a16:creationId xmlns:a16="http://schemas.microsoft.com/office/drawing/2014/main" id="{9F92D818-C425-45EA-9EBE-EE7AD4265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 rotWithShape="1">
                  <a:blip r:embed="rId3"/>
                  <a:srcRect l="73283" t="87905" r="21923" b="4606"/>
                  <a:stretch/>
                </p:blipFill>
                <p:spPr>
                  <a:xfrm>
                    <a:off x="3846282" y="5006256"/>
                    <a:ext cx="314008" cy="320041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53" name="그림 52">
                  <a:extLst>
                    <a:ext uri="{FF2B5EF4-FFF2-40B4-BE49-F238E27FC236}">
                      <a16:creationId xmlns:a16="http://schemas.microsoft.com/office/drawing/2014/main" id="{B06C8D2F-1CF8-4064-B7D6-109EA4A898B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l="22010" t="87905" r="73334" b="4704"/>
                <a:stretch/>
              </p:blipFill>
              <p:spPr>
                <a:xfrm>
                  <a:off x="4915693" y="4619435"/>
                  <a:ext cx="304932" cy="315850"/>
                </a:xfrm>
                <a:prstGeom prst="rect">
                  <a:avLst/>
                </a:prstGeom>
              </p:spPr>
            </p:pic>
          </p:grp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AB94DE46-1F62-4D31-B946-007B35573E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l="38316" t="87963" r="55878" b="4606"/>
              <a:stretch/>
            </p:blipFill>
            <p:spPr>
              <a:xfrm>
                <a:off x="4261681" y="4682156"/>
                <a:ext cx="380243" cy="317566"/>
              </a:xfrm>
              <a:prstGeom prst="rect">
                <a:avLst/>
              </a:prstGeom>
            </p:spPr>
          </p:pic>
        </p:grp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316" t="87963" r="55878" b="4606"/>
            <a:stretch/>
          </p:blipFill>
          <p:spPr>
            <a:xfrm>
              <a:off x="1548597" y="3622704"/>
              <a:ext cx="380243" cy="317566"/>
            </a:xfrm>
            <a:prstGeom prst="rect">
              <a:avLst/>
            </a:prstGeom>
          </p:spPr>
        </p:pic>
        <p:pic>
          <p:nvPicPr>
            <p:cNvPr id="49" name="그림 48">
              <a:extLst>
                <a:ext uri="{FF2B5EF4-FFF2-40B4-BE49-F238E27FC236}">
                  <a16:creationId xmlns:a16="http://schemas.microsoft.com/office/drawing/2014/main" id="{81D9B469-39BD-47B3-ABCB-C989905096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8316" t="87963" r="55878" b="4606"/>
            <a:stretch/>
          </p:blipFill>
          <p:spPr>
            <a:xfrm>
              <a:off x="1168196" y="3619518"/>
              <a:ext cx="380243" cy="317566"/>
            </a:xfrm>
            <a:prstGeom prst="rect">
              <a:avLst/>
            </a:prstGeom>
          </p:spPr>
        </p:pic>
      </p:grpSp>
      <p:grpSp>
        <p:nvGrpSpPr>
          <p:cNvPr id="56" name="그룹 55"/>
          <p:cNvGrpSpPr/>
          <p:nvPr/>
        </p:nvGrpSpPr>
        <p:grpSpPr>
          <a:xfrm>
            <a:off x="445948" y="1011573"/>
            <a:ext cx="8513410" cy="861774"/>
            <a:chOff x="454500" y="2005016"/>
            <a:chExt cx="8214362" cy="861774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2189394"/>
              <a:ext cx="108000" cy="10800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562500" y="2005016"/>
              <a:ext cx="8106362" cy="86177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smtClean="0">
                  <a:latin typeface="+mn-ea"/>
                </a:rPr>
                <a:t>사람들이 식물을 쉽게 많이 생산하려고 한 종류만 계속 심는다면 어떤 일이 벌어질까요</a:t>
              </a:r>
              <a:r>
                <a:rPr lang="en-US" altLang="ko-KR" sz="2500" spc="-150" dirty="0" smtClean="0">
                  <a:latin typeface="+mn-ea"/>
                </a:rPr>
                <a:t>?</a:t>
              </a:r>
              <a:endParaRPr lang="ko-KR" altLang="en-US" sz="2500" spc="-150" dirty="0">
                <a:latin typeface="+mn-ea"/>
              </a:endParaRPr>
            </a:p>
          </p:txBody>
        </p:sp>
      </p:grpSp>
      <p:grpSp>
        <p:nvGrpSpPr>
          <p:cNvPr id="59" name="그룹 58"/>
          <p:cNvGrpSpPr/>
          <p:nvPr/>
        </p:nvGrpSpPr>
        <p:grpSpPr>
          <a:xfrm>
            <a:off x="445948" y="2944321"/>
            <a:ext cx="8533547" cy="477054"/>
            <a:chOff x="454500" y="2023974"/>
            <a:chExt cx="8233792" cy="477054"/>
          </a:xfrm>
        </p:grpSpPr>
        <p:pic>
          <p:nvPicPr>
            <p:cNvPr id="60" name="그림 59">
              <a:extLst>
                <a:ext uri="{FF2B5EF4-FFF2-40B4-BE49-F238E27FC236}">
                  <a16:creationId xmlns:a16="http://schemas.microsoft.com/office/drawing/2014/main" id="{44DFB66F-AEAB-4FE3-9C5A-D8581BB550E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4500" y="2189394"/>
              <a:ext cx="108000" cy="108000"/>
            </a:xfrm>
            <a:prstGeom prst="rect">
              <a:avLst/>
            </a:prstGeom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ED93236-ECF4-4283-844F-A3FE04B2758F}"/>
                </a:ext>
              </a:extLst>
            </p:cNvPr>
            <p:cNvSpPr txBox="1"/>
            <p:nvPr/>
          </p:nvSpPr>
          <p:spPr>
            <a:xfrm>
              <a:off x="581930" y="2023974"/>
              <a:ext cx="8106362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ko-KR" altLang="en-US" sz="2500" spc="-150" dirty="0" smtClean="0">
                  <a:latin typeface="+mn-ea"/>
                </a:rPr>
                <a:t>더 나은 세상을 만들려면 우리는 식물의 생명을 어떻게 대해야 할까요</a:t>
              </a:r>
              <a:r>
                <a:rPr lang="en-US" altLang="ko-KR" sz="2500" spc="-150" dirty="0" smtClean="0">
                  <a:latin typeface="+mn-ea"/>
                </a:rPr>
                <a:t>?</a:t>
              </a:r>
              <a:endParaRPr lang="ko-KR" altLang="en-US" sz="2500" spc="-150" dirty="0">
                <a:latin typeface="+mn-ea"/>
              </a:endParaRPr>
            </a:p>
          </p:txBody>
        </p:sp>
      </p:grpSp>
      <p:pic>
        <p:nvPicPr>
          <p:cNvPr id="64" name="그림 6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4560042"/>
            <a:ext cx="997200" cy="313585"/>
          </a:xfrm>
          <a:prstGeom prst="rect">
            <a:avLst/>
          </a:prstGeom>
        </p:spPr>
      </p:pic>
      <p:pic>
        <p:nvPicPr>
          <p:cNvPr id="66" name="그림 6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25095"/>
            <a:ext cx="997200" cy="313585"/>
          </a:xfrm>
          <a:prstGeom prst="rect">
            <a:avLst/>
          </a:prstGeom>
        </p:spPr>
      </p:pic>
      <p:sp>
        <p:nvSpPr>
          <p:cNvPr id="68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642450" y="1903483"/>
            <a:ext cx="8202611" cy="772170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 식물의 종류에 치명적인 병이 퍼졌을 때 모두 병들어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멸종하게 될 수 있습니다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69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642449" y="3478044"/>
            <a:ext cx="8202611" cy="552252"/>
          </a:xfrm>
          <a:prstGeom prst="roundRect">
            <a:avLst>
              <a:gd name="adj" fmla="val 9847"/>
            </a:avLst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식물의 생명도 우리의 생명처럼 소중하게 대해야 합니다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70" name="그림 69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323720" y="2136593"/>
            <a:ext cx="840067" cy="305950"/>
          </a:xfrm>
          <a:prstGeom prst="rect">
            <a:avLst/>
          </a:prstGeom>
        </p:spPr>
      </p:pic>
      <p:pic>
        <p:nvPicPr>
          <p:cNvPr id="71" name="그림 70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323719" y="3601195"/>
            <a:ext cx="840067" cy="305950"/>
          </a:xfrm>
          <a:prstGeom prst="rect">
            <a:avLst/>
          </a:prstGeom>
        </p:spPr>
      </p:pic>
      <p:sp>
        <p:nvSpPr>
          <p:cNvPr id="72" name="타원 71"/>
          <p:cNvSpPr/>
          <p:nvPr/>
        </p:nvSpPr>
        <p:spPr>
          <a:xfrm>
            <a:off x="129109" y="112035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3359843" y="46077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4" name="타원 73"/>
          <p:cNvSpPr/>
          <p:nvPr/>
        </p:nvSpPr>
        <p:spPr>
          <a:xfrm>
            <a:off x="5123305" y="2136593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5" name="타원 74"/>
          <p:cNvSpPr/>
          <p:nvPr/>
        </p:nvSpPr>
        <p:spPr>
          <a:xfrm>
            <a:off x="7821300" y="4607728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36411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그룹 46"/>
          <p:cNvGrpSpPr/>
          <p:nvPr/>
        </p:nvGrpSpPr>
        <p:grpSpPr>
          <a:xfrm>
            <a:off x="98863" y="976850"/>
            <a:ext cx="9192307" cy="3691861"/>
            <a:chOff x="606986" y="1619076"/>
            <a:chExt cx="8587348" cy="3280096"/>
          </a:xfrm>
        </p:grpSpPr>
        <p:grpSp>
          <p:nvGrpSpPr>
            <p:cNvPr id="48" name="그룹 47"/>
            <p:cNvGrpSpPr/>
            <p:nvPr/>
          </p:nvGrpSpPr>
          <p:grpSpPr>
            <a:xfrm>
              <a:off x="606986" y="1619076"/>
              <a:ext cx="8587348" cy="3280096"/>
              <a:chOff x="810000" y="1847471"/>
              <a:chExt cx="8594496" cy="3787514"/>
            </a:xfrm>
          </p:grpSpPr>
          <p:pic>
            <p:nvPicPr>
              <p:cNvPr id="60" name="그림 5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10000" y="1847471"/>
                <a:ext cx="8594496" cy="3787514"/>
              </a:xfrm>
              <a:prstGeom prst="rect">
                <a:avLst/>
              </a:prstGeom>
            </p:spPr>
          </p:pic>
          <p:sp>
            <p:nvSpPr>
              <p:cNvPr id="61" name="직사각형 60"/>
              <p:cNvSpPr/>
              <p:nvPr/>
            </p:nvSpPr>
            <p:spPr>
              <a:xfrm>
                <a:off x="1137495" y="2114026"/>
                <a:ext cx="8014894" cy="2919368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  <a:prstDash val="sysDot"/>
              </a:ln>
            </p:spPr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49" name="직선 연결선 48"/>
            <p:cNvCxnSpPr/>
            <p:nvPr/>
          </p:nvCxnSpPr>
          <p:spPr bwMode="auto">
            <a:xfrm>
              <a:off x="919784" y="1719743"/>
              <a:ext cx="7919207" cy="0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0" name="직선 연결선 49"/>
            <p:cNvCxnSpPr/>
            <p:nvPr/>
          </p:nvCxnSpPr>
          <p:spPr bwMode="auto">
            <a:xfrm flipH="1">
              <a:off x="729842" y="1853967"/>
              <a:ext cx="16778" cy="2734811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1" name="직선 연결선 50"/>
            <p:cNvCxnSpPr/>
            <p:nvPr/>
          </p:nvCxnSpPr>
          <p:spPr bwMode="auto">
            <a:xfrm>
              <a:off x="9011174" y="1821197"/>
              <a:ext cx="6991" cy="2591412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2" name="직선 연결선 51"/>
            <p:cNvCxnSpPr/>
            <p:nvPr/>
          </p:nvCxnSpPr>
          <p:spPr bwMode="auto">
            <a:xfrm flipV="1">
              <a:off x="909094" y="4739780"/>
              <a:ext cx="7771211" cy="1398"/>
            </a:xfrm>
            <a:prstGeom prst="line">
              <a:avLst/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왼쪽 대괄호 52"/>
            <p:cNvSpPr/>
            <p:nvPr/>
          </p:nvSpPr>
          <p:spPr bwMode="auto">
            <a:xfrm>
              <a:off x="738231" y="1711353"/>
              <a:ext cx="181553" cy="1263561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왼쪽 대괄호 53"/>
            <p:cNvSpPr/>
            <p:nvPr/>
          </p:nvSpPr>
          <p:spPr bwMode="auto">
            <a:xfrm>
              <a:off x="729842" y="3615656"/>
              <a:ext cx="160316" cy="1124125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왼쪽 대괄호 54"/>
            <p:cNvSpPr/>
            <p:nvPr/>
          </p:nvSpPr>
          <p:spPr bwMode="auto">
            <a:xfrm flipH="1">
              <a:off x="8827443" y="1719743"/>
              <a:ext cx="173184" cy="1255172"/>
            </a:xfrm>
            <a:prstGeom prst="leftBracket">
              <a:avLst>
                <a:gd name="adj" fmla="val 51258"/>
              </a:avLst>
            </a:prstGeom>
            <a:noFill/>
            <a:ln w="76200" cap="flat" cmpd="sng" algn="ctr">
              <a:solidFill>
                <a:srgbClr val="FF6284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6" name="자유형 55"/>
            <p:cNvSpPr/>
            <p:nvPr/>
          </p:nvSpPr>
          <p:spPr>
            <a:xfrm>
              <a:off x="8681769" y="4411015"/>
              <a:ext cx="354252" cy="371016"/>
            </a:xfrm>
            <a:custGeom>
              <a:avLst/>
              <a:gdLst>
                <a:gd name="connsiteX0" fmla="*/ 352694 w 354252"/>
                <a:gd name="connsiteY0" fmla="*/ 3823 h 371016"/>
                <a:gd name="connsiteX1" fmla="*/ 352694 w 354252"/>
                <a:gd name="connsiteY1" fmla="*/ 3823 h 371016"/>
                <a:gd name="connsiteX2" fmla="*/ 90756 w 354252"/>
                <a:gd name="connsiteY2" fmla="*/ 13348 h 371016"/>
                <a:gd name="connsiteX3" fmla="*/ 76469 w 354252"/>
                <a:gd name="connsiteY3" fmla="*/ 18110 h 371016"/>
                <a:gd name="connsiteX4" fmla="*/ 62181 w 354252"/>
                <a:gd name="connsiteY4" fmla="*/ 27635 h 371016"/>
                <a:gd name="connsiteX5" fmla="*/ 38369 w 354252"/>
                <a:gd name="connsiteY5" fmla="*/ 51448 h 371016"/>
                <a:gd name="connsiteX6" fmla="*/ 9794 w 354252"/>
                <a:gd name="connsiteY6" fmla="*/ 108598 h 371016"/>
                <a:gd name="connsiteX7" fmla="*/ 5031 w 354252"/>
                <a:gd name="connsiteY7" fmla="*/ 122885 h 371016"/>
                <a:gd name="connsiteX8" fmla="*/ 269 w 354252"/>
                <a:gd name="connsiteY8" fmla="*/ 346723 h 371016"/>
                <a:gd name="connsiteX9" fmla="*/ 5031 w 354252"/>
                <a:gd name="connsiteY9" fmla="*/ 370535 h 371016"/>
                <a:gd name="connsiteX10" fmla="*/ 14556 w 354252"/>
                <a:gd name="connsiteY10" fmla="*/ 356248 h 371016"/>
                <a:gd name="connsiteX11" fmla="*/ 28844 w 354252"/>
                <a:gd name="connsiteY11" fmla="*/ 346723 h 371016"/>
                <a:gd name="connsiteX12" fmla="*/ 52656 w 354252"/>
                <a:gd name="connsiteY12" fmla="*/ 322910 h 371016"/>
                <a:gd name="connsiteX13" fmla="*/ 81231 w 354252"/>
                <a:gd name="connsiteY13" fmla="*/ 299098 h 371016"/>
                <a:gd name="connsiteX14" fmla="*/ 105044 w 354252"/>
                <a:gd name="connsiteY14" fmla="*/ 275285 h 371016"/>
                <a:gd name="connsiteX15" fmla="*/ 133619 w 354252"/>
                <a:gd name="connsiteY15" fmla="*/ 251473 h 371016"/>
                <a:gd name="connsiteX16" fmla="*/ 157431 w 354252"/>
                <a:gd name="connsiteY16" fmla="*/ 227660 h 371016"/>
                <a:gd name="connsiteX17" fmla="*/ 171719 w 354252"/>
                <a:gd name="connsiteY17" fmla="*/ 213373 h 371016"/>
                <a:gd name="connsiteX18" fmla="*/ 181244 w 354252"/>
                <a:gd name="connsiteY18" fmla="*/ 199085 h 371016"/>
                <a:gd name="connsiteX19" fmla="*/ 195531 w 354252"/>
                <a:gd name="connsiteY19" fmla="*/ 194323 h 371016"/>
                <a:gd name="connsiteX20" fmla="*/ 214581 w 354252"/>
                <a:gd name="connsiteY20" fmla="*/ 170510 h 371016"/>
                <a:gd name="connsiteX21" fmla="*/ 238394 w 354252"/>
                <a:gd name="connsiteY21" fmla="*/ 146698 h 371016"/>
                <a:gd name="connsiteX22" fmla="*/ 262206 w 354252"/>
                <a:gd name="connsiteY22" fmla="*/ 118123 h 371016"/>
                <a:gd name="connsiteX23" fmla="*/ 281256 w 354252"/>
                <a:gd name="connsiteY23" fmla="*/ 89548 h 371016"/>
                <a:gd name="connsiteX24" fmla="*/ 295544 w 354252"/>
                <a:gd name="connsiteY24" fmla="*/ 75260 h 371016"/>
                <a:gd name="connsiteX25" fmla="*/ 328881 w 354252"/>
                <a:gd name="connsiteY25" fmla="*/ 37160 h 371016"/>
                <a:gd name="connsiteX26" fmla="*/ 338406 w 354252"/>
                <a:gd name="connsiteY26" fmla="*/ 22873 h 371016"/>
                <a:gd name="connsiteX27" fmla="*/ 352694 w 354252"/>
                <a:gd name="connsiteY27" fmla="*/ 13348 h 371016"/>
                <a:gd name="connsiteX28" fmla="*/ 352694 w 354252"/>
                <a:gd name="connsiteY28" fmla="*/ 3823 h 371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54252" h="371016">
                  <a:moveTo>
                    <a:pt x="352694" y="3823"/>
                  </a:moveTo>
                  <a:lnTo>
                    <a:pt x="352694" y="3823"/>
                  </a:lnTo>
                  <a:cubicBezTo>
                    <a:pt x="265230" y="5538"/>
                    <a:pt x="175274" y="-10800"/>
                    <a:pt x="90756" y="13348"/>
                  </a:cubicBezTo>
                  <a:cubicBezTo>
                    <a:pt x="85929" y="14727"/>
                    <a:pt x="81231" y="16523"/>
                    <a:pt x="76469" y="18110"/>
                  </a:cubicBezTo>
                  <a:cubicBezTo>
                    <a:pt x="71706" y="21285"/>
                    <a:pt x="66228" y="23588"/>
                    <a:pt x="62181" y="27635"/>
                  </a:cubicBezTo>
                  <a:cubicBezTo>
                    <a:pt x="30428" y="59388"/>
                    <a:pt x="76471" y="26046"/>
                    <a:pt x="38369" y="51448"/>
                  </a:cubicBezTo>
                  <a:cubicBezTo>
                    <a:pt x="13748" y="88379"/>
                    <a:pt x="22940" y="69161"/>
                    <a:pt x="9794" y="108598"/>
                  </a:cubicBezTo>
                  <a:lnTo>
                    <a:pt x="5031" y="122885"/>
                  </a:lnTo>
                  <a:cubicBezTo>
                    <a:pt x="3444" y="197498"/>
                    <a:pt x="269" y="272093"/>
                    <a:pt x="269" y="346723"/>
                  </a:cubicBezTo>
                  <a:cubicBezTo>
                    <a:pt x="269" y="354817"/>
                    <a:pt x="-1704" y="366045"/>
                    <a:pt x="5031" y="370535"/>
                  </a:cubicBezTo>
                  <a:cubicBezTo>
                    <a:pt x="9793" y="373710"/>
                    <a:pt x="10509" y="360295"/>
                    <a:pt x="14556" y="356248"/>
                  </a:cubicBezTo>
                  <a:cubicBezTo>
                    <a:pt x="18604" y="352201"/>
                    <a:pt x="24081" y="349898"/>
                    <a:pt x="28844" y="346723"/>
                  </a:cubicBezTo>
                  <a:cubicBezTo>
                    <a:pt x="46305" y="320531"/>
                    <a:pt x="28846" y="342751"/>
                    <a:pt x="52656" y="322910"/>
                  </a:cubicBezTo>
                  <a:cubicBezTo>
                    <a:pt x="89325" y="292353"/>
                    <a:pt x="45759" y="322747"/>
                    <a:pt x="81231" y="299098"/>
                  </a:cubicBezTo>
                  <a:cubicBezTo>
                    <a:pt x="98693" y="272904"/>
                    <a:pt x="81231" y="295129"/>
                    <a:pt x="105044" y="275285"/>
                  </a:cubicBezTo>
                  <a:cubicBezTo>
                    <a:pt x="141714" y="244727"/>
                    <a:pt x="98144" y="275122"/>
                    <a:pt x="133619" y="251473"/>
                  </a:cubicBezTo>
                  <a:cubicBezTo>
                    <a:pt x="151080" y="225281"/>
                    <a:pt x="133621" y="247501"/>
                    <a:pt x="157431" y="227660"/>
                  </a:cubicBezTo>
                  <a:cubicBezTo>
                    <a:pt x="162605" y="223348"/>
                    <a:pt x="167407" y="218547"/>
                    <a:pt x="171719" y="213373"/>
                  </a:cubicBezTo>
                  <a:cubicBezTo>
                    <a:pt x="175383" y="208976"/>
                    <a:pt x="176774" y="202661"/>
                    <a:pt x="181244" y="199085"/>
                  </a:cubicBezTo>
                  <a:cubicBezTo>
                    <a:pt x="185164" y="195949"/>
                    <a:pt x="190769" y="195910"/>
                    <a:pt x="195531" y="194323"/>
                  </a:cubicBezTo>
                  <a:cubicBezTo>
                    <a:pt x="204803" y="166508"/>
                    <a:pt x="193039" y="192052"/>
                    <a:pt x="214581" y="170510"/>
                  </a:cubicBezTo>
                  <a:cubicBezTo>
                    <a:pt x="246328" y="138763"/>
                    <a:pt x="200296" y="172096"/>
                    <a:pt x="238394" y="146698"/>
                  </a:cubicBezTo>
                  <a:cubicBezTo>
                    <a:pt x="272427" y="95647"/>
                    <a:pt x="219431" y="173120"/>
                    <a:pt x="262206" y="118123"/>
                  </a:cubicBezTo>
                  <a:cubicBezTo>
                    <a:pt x="269234" y="109087"/>
                    <a:pt x="273161" y="97643"/>
                    <a:pt x="281256" y="89548"/>
                  </a:cubicBezTo>
                  <a:cubicBezTo>
                    <a:pt x="286019" y="84785"/>
                    <a:pt x="291409" y="80577"/>
                    <a:pt x="295544" y="75260"/>
                  </a:cubicBezTo>
                  <a:cubicBezTo>
                    <a:pt x="325463" y="36793"/>
                    <a:pt x="301222" y="55600"/>
                    <a:pt x="328881" y="37160"/>
                  </a:cubicBezTo>
                  <a:cubicBezTo>
                    <a:pt x="332056" y="32398"/>
                    <a:pt x="334359" y="26920"/>
                    <a:pt x="338406" y="22873"/>
                  </a:cubicBezTo>
                  <a:cubicBezTo>
                    <a:pt x="342454" y="18826"/>
                    <a:pt x="348224" y="16924"/>
                    <a:pt x="352694" y="13348"/>
                  </a:cubicBezTo>
                  <a:cubicBezTo>
                    <a:pt x="356200" y="10543"/>
                    <a:pt x="352694" y="5410"/>
                    <a:pt x="352694" y="3823"/>
                  </a:cubicBezTo>
                  <a:close/>
                </a:path>
              </a:pathLst>
            </a:custGeom>
            <a:solidFill>
              <a:srgbClr val="BC0028"/>
            </a:solidFill>
            <a:ln w="19050">
              <a:solidFill>
                <a:srgbClr val="BC0028"/>
              </a:solidFill>
              <a:prstDash val="solid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784980" y="2840690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784980" y="353736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8646548" y="2834908"/>
              <a:ext cx="324088" cy="192947"/>
            </a:xfrm>
            <a:prstGeom prst="rect">
              <a:avLst/>
            </a:prstGeom>
            <a:solidFill>
              <a:schemeClr val="bg1"/>
            </a:solidFill>
            <a:ln w="19050">
              <a:noFill/>
              <a:prstDash val="sysDot"/>
            </a:ln>
          </p:spPr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err="1" smtClean="0"/>
              <a:t>지혜네</a:t>
            </a:r>
            <a:r>
              <a:rPr lang="ko-KR" altLang="en-US" dirty="0" smtClean="0"/>
              <a:t> 반 친구들 이야기를 읽어 봅시다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 smtClean="0">
                <a:solidFill>
                  <a:srgbClr val="FF7915"/>
                </a:solidFill>
              </a:rPr>
              <a:t>이야기</a:t>
            </a:r>
            <a:r>
              <a:rPr lang="en-US" altLang="ko-KR" dirty="0" smtClean="0"/>
              <a:t>/</a:t>
            </a:r>
            <a:r>
              <a:rPr lang="ko-KR" altLang="en-US" dirty="0" smtClean="0"/>
              <a:t>물음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지키거나 돌보는 사람들 이야기하기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duk_03_08_0004_101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이야기 탭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메모지</a:t>
            </a:r>
            <a:r>
              <a:rPr lang="en-US" altLang="ko-KR" dirty="0"/>
              <a:t>+</a:t>
            </a:r>
            <a:r>
              <a:rPr lang="ko-KR" altLang="en-US" dirty="0"/>
              <a:t>고정 텍스트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321657" y="1294431"/>
            <a:ext cx="870142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spc="-100" dirty="0"/>
              <a:t> </a:t>
            </a:r>
            <a:r>
              <a:rPr lang="en-US" altLang="ko-KR" sz="2500" spc="-100" dirty="0" smtClean="0"/>
              <a:t> </a:t>
            </a:r>
            <a:r>
              <a:rPr lang="ko-KR" altLang="en-US" sz="2500" spc="-100" dirty="0" err="1" smtClean="0"/>
              <a:t>지혜네</a:t>
            </a:r>
            <a:r>
              <a:rPr lang="ko-KR" altLang="en-US" sz="2500" spc="-100" dirty="0" smtClean="0"/>
              <a:t> 반 친구들은 텃밭을 가꾸면서 생명을 지키고 돌보는 일의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어려움을 느꼈습니다</a:t>
            </a:r>
            <a:r>
              <a:rPr lang="en-US" altLang="ko-KR" sz="2500" spc="-100" dirty="0" smtClean="0"/>
              <a:t>. </a:t>
            </a:r>
            <a:r>
              <a:rPr lang="ko-KR" altLang="en-US" sz="2500" spc="-100" dirty="0" smtClean="0"/>
              <a:t>그래서 우리 주변에서 생명을 지키고 돌보는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사람들을 찾아보고</a:t>
            </a:r>
            <a:r>
              <a:rPr lang="en-US" altLang="ko-KR" sz="2500" spc="-100" dirty="0" smtClean="0"/>
              <a:t>, </a:t>
            </a:r>
            <a:r>
              <a:rPr lang="ko-KR" altLang="en-US" sz="2500" spc="-100" dirty="0" smtClean="0"/>
              <a:t>그 사람들의 마음을 알고자 가상 면담을 해 보기로</a:t>
            </a:r>
            <a:endParaRPr lang="en-US" altLang="ko-KR" sz="2500" spc="-100" dirty="0" smtClean="0"/>
          </a:p>
          <a:p>
            <a:r>
              <a:rPr lang="ko-KR" altLang="en-US" sz="2500" spc="-100" dirty="0" smtClean="0"/>
              <a:t>했습니다</a:t>
            </a:r>
            <a:r>
              <a:rPr lang="en-US" altLang="ko-KR" sz="2500" spc="-100" dirty="0" smtClean="0"/>
              <a:t>.</a:t>
            </a:r>
          </a:p>
        </p:txBody>
      </p:sp>
      <p:sp>
        <p:nvSpPr>
          <p:cNvPr id="31" name="타원 30"/>
          <p:cNvSpPr/>
          <p:nvPr/>
        </p:nvSpPr>
        <p:spPr>
          <a:xfrm>
            <a:off x="148530" y="1014845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1734625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이야기</a:t>
            </a:r>
            <a:r>
              <a:rPr lang="en-US" altLang="ko-KR" dirty="0"/>
              <a:t>/</a:t>
            </a:r>
            <a:r>
              <a:rPr lang="ko-KR" altLang="en-US" dirty="0" smtClean="0">
                <a:solidFill>
                  <a:srgbClr val="FF7915"/>
                </a:solidFill>
              </a:rPr>
              <a:t>물음</a:t>
            </a:r>
            <a:endParaRPr lang="ko-KR" altLang="en-US" dirty="0">
              <a:solidFill>
                <a:srgbClr val="FF791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여러분이 알고 있는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생명을 지키고 돌보는 사람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에는 누가 있나요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지키거나 돌보는 사람들 이야기하기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duk_03_08_0004_101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물음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</a:t>
            </a:r>
          </a:p>
          <a:p>
            <a:r>
              <a:rPr lang="ko-KR" altLang="en-US" dirty="0" smtClean="0"/>
              <a:t>텍스트 박스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고정 텍스트</a:t>
            </a:r>
            <a:r>
              <a:rPr lang="en-US" altLang="ko-KR" dirty="0" smtClean="0"/>
              <a:t>+</a:t>
            </a:r>
            <a:r>
              <a:rPr lang="ko-KR" altLang="en-US" dirty="0" smtClean="0"/>
              <a:t>직접 쓰기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 smtClean="0"/>
              <a:t>토글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추가 질문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버튼 클릭 시 추가 질문 </a:t>
            </a:r>
            <a:r>
              <a:rPr lang="ko-KR" altLang="en-US" dirty="0" err="1"/>
              <a:t>풀팝업</a:t>
            </a:r>
            <a:r>
              <a:rPr lang="ko-KR" altLang="en-US" dirty="0"/>
              <a:t> 노출</a:t>
            </a:r>
            <a:r>
              <a:rPr lang="en-US" altLang="ko-KR" dirty="0"/>
              <a:t>(</a:t>
            </a:r>
            <a:r>
              <a:rPr lang="ko-KR" altLang="en-US" dirty="0"/>
              <a:t>슬라이드 </a:t>
            </a:r>
            <a:r>
              <a:rPr lang="en-US" altLang="ko-KR" dirty="0" smtClean="0"/>
              <a:t>5~7</a:t>
            </a:r>
            <a:r>
              <a:rPr lang="ko-KR" altLang="en-US" dirty="0" smtClean="0"/>
              <a:t>페이지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4560042"/>
            <a:ext cx="997200" cy="31358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25095"/>
            <a:ext cx="997200" cy="313585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5693" y="4626328"/>
            <a:ext cx="1402415" cy="320042"/>
            <a:chOff x="4915693" y="4615244"/>
            <a:chExt cx="1402415" cy="32004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59D1F20-B7FB-4EAD-9089-52E83505E741}"/>
              </a:ext>
            </a:extLst>
          </p:cNvPr>
          <p:cNvGrpSpPr/>
          <p:nvPr/>
        </p:nvGrpSpPr>
        <p:grpSpPr>
          <a:xfrm>
            <a:off x="286625" y="1433145"/>
            <a:ext cx="4301349" cy="3068512"/>
            <a:chOff x="249619" y="3579554"/>
            <a:chExt cx="2613445" cy="1566784"/>
          </a:xfrm>
        </p:grpSpPr>
        <p:sp>
          <p:nvSpPr>
            <p:cNvPr id="41" name="모서리가 둥근 직사각형 55">
              <a:extLst>
                <a:ext uri="{FF2B5EF4-FFF2-40B4-BE49-F238E27FC236}">
                  <a16:creationId xmlns:a16="http://schemas.microsoft.com/office/drawing/2014/main" id="{D91705F0-8D81-4830-A673-0E285E2BAEE6}"/>
                </a:ext>
              </a:extLst>
            </p:cNvPr>
            <p:cNvSpPr/>
            <p:nvPr/>
          </p:nvSpPr>
          <p:spPr>
            <a:xfrm>
              <a:off x="249619" y="3579554"/>
              <a:ext cx="2613445" cy="1566784"/>
            </a:xfrm>
            <a:prstGeom prst="roundRect">
              <a:avLst/>
            </a:prstGeom>
            <a:solidFill>
              <a:srgbClr val="F5F7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2500" kern="900" spc="-40" dirty="0" smtClean="0">
                  <a:solidFill>
                    <a:srgbClr val="00B050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식물</a:t>
              </a:r>
              <a:endParaRPr lang="ko-KR" altLang="en-US" sz="2500" kern="900" spc="-40" dirty="0">
                <a:solidFill>
                  <a:srgbClr val="00B05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42" name="모서리가 둥근 직사각형 61">
              <a:extLst>
                <a:ext uri="{FF2B5EF4-FFF2-40B4-BE49-F238E27FC236}">
                  <a16:creationId xmlns:a16="http://schemas.microsoft.com/office/drawing/2014/main" id="{CB45876B-1703-4565-A5C9-0BD3D7A894EA}"/>
                </a:ext>
              </a:extLst>
            </p:cNvPr>
            <p:cNvSpPr/>
            <p:nvPr/>
          </p:nvSpPr>
          <p:spPr>
            <a:xfrm>
              <a:off x="386341" y="3920295"/>
              <a:ext cx="2340000" cy="113613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2500" kern="900" spc="-40" dirty="0">
                <a:solidFill>
                  <a:srgbClr val="00B05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B8B4C51D-ABA8-445F-BC83-92387293003D}"/>
              </a:ext>
            </a:extLst>
          </p:cNvPr>
          <p:cNvGrpSpPr/>
          <p:nvPr/>
        </p:nvGrpSpPr>
        <p:grpSpPr>
          <a:xfrm>
            <a:off x="4820298" y="1433144"/>
            <a:ext cx="4301351" cy="3068512"/>
            <a:chOff x="6075076" y="5117285"/>
            <a:chExt cx="2613445" cy="1577388"/>
          </a:xfrm>
        </p:grpSpPr>
        <p:sp>
          <p:nvSpPr>
            <p:cNvPr id="44" name="모서리가 둥근 직사각형 52">
              <a:extLst>
                <a:ext uri="{FF2B5EF4-FFF2-40B4-BE49-F238E27FC236}">
                  <a16:creationId xmlns:a16="http://schemas.microsoft.com/office/drawing/2014/main" id="{31A94214-73B1-4EF4-8125-FBF81A9EC530}"/>
                </a:ext>
              </a:extLst>
            </p:cNvPr>
            <p:cNvSpPr/>
            <p:nvPr/>
          </p:nvSpPr>
          <p:spPr>
            <a:xfrm>
              <a:off x="6075076" y="5117285"/>
              <a:ext cx="2613445" cy="1577388"/>
            </a:xfrm>
            <a:prstGeom prst="roundRect">
              <a:avLst/>
            </a:prstGeom>
            <a:solidFill>
              <a:srgbClr val="FDF2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2500" kern="900" spc="-40" dirty="0" smtClean="0">
                  <a:solidFill>
                    <a:srgbClr val="FF6284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동물</a:t>
              </a:r>
              <a:endParaRPr lang="ko-KR" altLang="en-US" sz="2500" kern="900" spc="-40" dirty="0">
                <a:solidFill>
                  <a:srgbClr val="FF6284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45" name="모서리가 둥근 직사각형 58">
              <a:extLst>
                <a:ext uri="{FF2B5EF4-FFF2-40B4-BE49-F238E27FC236}">
                  <a16:creationId xmlns:a16="http://schemas.microsoft.com/office/drawing/2014/main" id="{A827C2C8-173D-4C8D-AFFB-11B18EECDBC0}"/>
                </a:ext>
              </a:extLst>
            </p:cNvPr>
            <p:cNvSpPr/>
            <p:nvPr/>
          </p:nvSpPr>
          <p:spPr>
            <a:xfrm>
              <a:off x="6211798" y="5460332"/>
              <a:ext cx="2340000" cy="1143825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2500" kern="900" spc="-40" dirty="0">
                <a:solidFill>
                  <a:schemeClr val="accent3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562709" y="2204307"/>
            <a:ext cx="165462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/>
              <a:t>식물 관리사</a:t>
            </a:r>
            <a:endParaRPr lang="ko-KR" altLang="en-US" sz="2500" spc="-100" dirty="0"/>
          </a:p>
        </p:txBody>
      </p:sp>
      <p:sp>
        <p:nvSpPr>
          <p:cNvPr id="47" name="TextBox 46"/>
          <p:cNvSpPr txBox="1"/>
          <p:nvPr/>
        </p:nvSpPr>
        <p:spPr>
          <a:xfrm>
            <a:off x="562709" y="2617066"/>
            <a:ext cx="13724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500" spc="-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562709" y="2614170"/>
            <a:ext cx="312457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>
                <a:solidFill>
                  <a:srgbClr val="006EE6"/>
                </a:solidFill>
              </a:rPr>
              <a:t>식물원에서 일하는 분들</a:t>
            </a:r>
            <a:endParaRPr lang="en-US" altLang="ko-KR" sz="2500" spc="-100" dirty="0" smtClean="0">
              <a:solidFill>
                <a:srgbClr val="006EE6"/>
              </a:solidFill>
            </a:endParaRPr>
          </a:p>
          <a:p>
            <a:r>
              <a:rPr lang="ko-KR" altLang="en-US" sz="2500" spc="-100" dirty="0" smtClean="0">
                <a:solidFill>
                  <a:srgbClr val="006EE6"/>
                </a:solidFill>
              </a:rPr>
              <a:t>산을 관리하는 공무원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5074100" y="2204307"/>
            <a:ext cx="103105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/>
              <a:t>수의사</a:t>
            </a:r>
            <a:endParaRPr lang="ko-KR" altLang="en-US" sz="2500" spc="-100" dirty="0"/>
          </a:p>
        </p:txBody>
      </p:sp>
      <p:sp>
        <p:nvSpPr>
          <p:cNvPr id="50" name="TextBox 49"/>
          <p:cNvSpPr txBox="1"/>
          <p:nvPr/>
        </p:nvSpPr>
        <p:spPr>
          <a:xfrm>
            <a:off x="5074100" y="2617066"/>
            <a:ext cx="13724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500" spc="-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074100" y="2614170"/>
            <a:ext cx="34660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>
                <a:solidFill>
                  <a:srgbClr val="006EE6"/>
                </a:solidFill>
              </a:rPr>
              <a:t>동물 보호 단체에서 일하는</a:t>
            </a:r>
            <a:endParaRPr lang="en-US" altLang="ko-KR" sz="2500" spc="-100" dirty="0" smtClean="0">
              <a:solidFill>
                <a:srgbClr val="006EE6"/>
              </a:solidFill>
            </a:endParaRPr>
          </a:p>
          <a:p>
            <a:r>
              <a:rPr lang="ko-KR" altLang="en-US" sz="2500" spc="-100" dirty="0" smtClean="0">
                <a:solidFill>
                  <a:srgbClr val="006EE6"/>
                </a:solidFill>
              </a:rPr>
              <a:t>분들</a:t>
            </a:r>
            <a:endParaRPr lang="ko-KR" altLang="en-US" sz="2500" spc="-100" dirty="0">
              <a:solidFill>
                <a:srgbClr val="006EE6"/>
              </a:solidFill>
            </a:endParaRPr>
          </a:p>
        </p:txBody>
      </p:sp>
      <p:sp>
        <p:nvSpPr>
          <p:cNvPr id="52" name="타원 51"/>
          <p:cNvSpPr/>
          <p:nvPr/>
        </p:nvSpPr>
        <p:spPr>
          <a:xfrm>
            <a:off x="252449" y="130870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3" name="타원 52"/>
          <p:cNvSpPr/>
          <p:nvPr/>
        </p:nvSpPr>
        <p:spPr>
          <a:xfrm>
            <a:off x="3764002" y="46329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858808" y="45801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55" name="그룹 54"/>
          <p:cNvGrpSpPr/>
          <p:nvPr/>
        </p:nvGrpSpPr>
        <p:grpSpPr>
          <a:xfrm>
            <a:off x="7715025" y="1039293"/>
            <a:ext cx="1406624" cy="346990"/>
            <a:chOff x="1930587" y="3288931"/>
            <a:chExt cx="1406624" cy="346990"/>
          </a:xfrm>
        </p:grpSpPr>
        <p:sp>
          <p:nvSpPr>
            <p:cNvPr id="56" name="모서리가 둥근 직사각형 25">
              <a:extLst>
                <a:ext uri="{FF2B5EF4-FFF2-40B4-BE49-F238E27FC236}">
                  <a16:creationId xmlns:a16="http://schemas.microsoft.com/office/drawing/2014/main" id="{4BAE1A17-E77A-4C4E-80FA-010F365014DF}"/>
                </a:ext>
              </a:extLst>
            </p:cNvPr>
            <p:cNvSpPr/>
            <p:nvPr/>
          </p:nvSpPr>
          <p:spPr>
            <a:xfrm>
              <a:off x="1930587" y="3288931"/>
              <a:ext cx="1406624" cy="346990"/>
            </a:xfrm>
            <a:prstGeom prst="roundRect">
              <a:avLst>
                <a:gd name="adj" fmla="val 50000"/>
              </a:avLst>
            </a:prstGeom>
            <a:solidFill>
              <a:srgbClr val="5E3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  </a:t>
              </a:r>
              <a:r>
                <a:rPr lang="ko-KR" altLang="en-US" sz="1400" dirty="0" smtClean="0"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  추가 질문</a:t>
              </a:r>
              <a:endParaRPr lang="ko-KR" altLang="en-US" sz="1400" dirty="0"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  <p:pic>
          <p:nvPicPr>
            <p:cNvPr id="57" name="그림 56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054251" y="3335846"/>
              <a:ext cx="336176" cy="260265"/>
            </a:xfrm>
            <a:prstGeom prst="rect">
              <a:avLst/>
            </a:prstGeom>
          </p:spPr>
        </p:pic>
      </p:grpSp>
      <p:sp>
        <p:nvSpPr>
          <p:cNvPr id="58" name="타원 57"/>
          <p:cNvSpPr/>
          <p:nvPr/>
        </p:nvSpPr>
        <p:spPr>
          <a:xfrm>
            <a:off x="7403802" y="1075831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4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2315332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분배 방법을 찾아가는 과정에서 발생할 좋은 점과 문제점을 판단하기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duk_03_08_0004_101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물음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1_</a:t>
            </a:r>
            <a:r>
              <a:rPr lang="ko-KR" altLang="en-US" dirty="0" smtClean="0"/>
              <a:t>추가 질문 </a:t>
            </a:r>
            <a:r>
              <a:rPr lang="ko-KR" altLang="en-US" dirty="0" err="1" smtClean="0"/>
              <a:t>풀팝업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탭인탭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1] 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 </a:t>
            </a:r>
            <a:r>
              <a:rPr lang="ko-KR" altLang="en-US" dirty="0" err="1"/>
              <a:t>탭인탭</a:t>
            </a:r>
            <a:endParaRPr lang="en-US" altLang="ko-KR" dirty="0"/>
          </a:p>
          <a:p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노출</a:t>
            </a:r>
            <a:r>
              <a:rPr lang="en-US" altLang="ko-KR" dirty="0"/>
              <a:t>(</a:t>
            </a:r>
            <a:r>
              <a:rPr lang="ko-KR" altLang="en-US" dirty="0" err="1"/>
              <a:t>재클릭시</a:t>
            </a:r>
            <a:r>
              <a:rPr lang="ko-KR" altLang="en-US" dirty="0"/>
              <a:t> </a:t>
            </a:r>
            <a:r>
              <a:rPr lang="ko-KR" altLang="en-US" dirty="0" err="1"/>
              <a:t>원복됨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슬라이드 </a:t>
            </a:r>
            <a:r>
              <a:rPr lang="en-US" altLang="ko-KR" dirty="0" smtClean="0"/>
              <a:t>4</a:t>
            </a:r>
            <a:r>
              <a:rPr lang="ko-KR" altLang="en-US" dirty="0" smtClean="0"/>
              <a:t>페이지로 </a:t>
            </a:r>
            <a:r>
              <a:rPr lang="ko-KR" altLang="en-US" dirty="0"/>
              <a:t>이동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다음 이야기를 읽고</a:t>
            </a:r>
            <a:r>
              <a:rPr lang="en-US" altLang="ko-KR" smtClean="0"/>
              <a:t>, </a:t>
            </a:r>
            <a:r>
              <a:rPr lang="ko-KR" altLang="en-US" smtClean="0"/>
              <a:t>토끼와 거북이가 공정한 경기를 하려면 어떻게 해야 할지 생각해 봅시다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-</a:t>
            </a:r>
            <a:endParaRPr 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22" name="모서리가 둥근 직사각형 21"/>
          <p:cNvSpPr/>
          <p:nvPr/>
        </p:nvSpPr>
        <p:spPr>
          <a:xfrm>
            <a:off x="509396" y="1134690"/>
            <a:ext cx="8512157" cy="3360435"/>
          </a:xfrm>
          <a:prstGeom prst="roundRect">
            <a:avLst>
              <a:gd name="adj" fmla="val 5326"/>
            </a:avLst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13777" y="1265719"/>
            <a:ext cx="7931096" cy="108363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336314" y="1199827"/>
            <a:ext cx="650545" cy="452752"/>
          </a:xfrm>
          <a:prstGeom prst="rect">
            <a:avLst/>
          </a:prstGeom>
        </p:spPr>
      </p:pic>
      <p:sp>
        <p:nvSpPr>
          <p:cNvPr id="25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13777" y="2506297"/>
            <a:ext cx="7931096" cy="184291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332418" y="2455086"/>
            <a:ext cx="658338" cy="5835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3776" y="1608872"/>
            <a:ext cx="7931097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00" dirty="0" smtClean="0"/>
              <a:t>어린아이들을 지키고 돌보는 사람들은 누구인가요</a:t>
            </a:r>
            <a:r>
              <a:rPr lang="en-US" altLang="ko-KR" sz="2500" spc="-100" dirty="0" smtClean="0"/>
              <a:t>?</a:t>
            </a:r>
            <a:endParaRPr lang="en-US" altLang="ko-KR" sz="2500" spc="-1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3776" y="2959308"/>
            <a:ext cx="7931097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이모나 할머니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할아버지가 어린아이를 지키고 돌봅니다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  <a:p>
            <a:pPr marL="342900" indent="-342900">
              <a:lnSpc>
                <a:spcPct val="105000"/>
              </a:lnSpc>
              <a:buFont typeface="Arial" panose="020B0604020202020204" pitchFamily="34" charset="0"/>
              <a:buChar char="•"/>
            </a:pPr>
            <a:r>
              <a:rPr lang="ko-KR" altLang="en-US" sz="25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보육사가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어린아이를 돌봅니다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7658500" y="883243"/>
            <a:ext cx="304658" cy="261610"/>
            <a:chOff x="4035669" y="3578468"/>
            <a:chExt cx="304658" cy="261610"/>
          </a:xfrm>
        </p:grpSpPr>
        <p:sp>
          <p:nvSpPr>
            <p:cNvPr id="33" name="양쪽 모서리가 둥근 사각형 32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7927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33099" y="889576"/>
            <a:ext cx="304658" cy="261610"/>
            <a:chOff x="4035669" y="3578468"/>
            <a:chExt cx="304658" cy="261610"/>
          </a:xfrm>
        </p:grpSpPr>
        <p:sp>
          <p:nvSpPr>
            <p:cNvPr id="31" name="양쪽 모서리가 둥근 사각형 30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49522" y="3274779"/>
            <a:ext cx="840067" cy="305950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338176" y="9572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90322" y="326488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648178" y="29502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424076" y="886109"/>
            <a:ext cx="304658" cy="261610"/>
            <a:chOff x="4035669" y="3578468"/>
            <a:chExt cx="304658" cy="261610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49303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분배 방법을 찾아가는 과정에서 발생할 좋은 점과 문제점을 판단하기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duk_03_08_0004_101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물음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ko-KR" altLang="en-US" dirty="0"/>
              <a:t> </a:t>
            </a:r>
            <a:r>
              <a:rPr lang="ko-KR" altLang="en-US" dirty="0" err="1"/>
              <a:t>탭인탭</a:t>
            </a:r>
            <a:r>
              <a:rPr lang="ko-KR" altLang="en-US" dirty="0"/>
              <a:t> </a:t>
            </a:r>
            <a:r>
              <a:rPr lang="en-US" altLang="ko-KR" dirty="0" smtClean="0"/>
              <a:t>2] 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 </a:t>
            </a:r>
            <a:r>
              <a:rPr lang="ko-KR" altLang="en-US" dirty="0" err="1"/>
              <a:t>탭인탭</a:t>
            </a:r>
            <a:endParaRPr lang="en-US" altLang="ko-KR" dirty="0"/>
          </a:p>
          <a:p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노출</a:t>
            </a:r>
            <a:r>
              <a:rPr lang="en-US" altLang="ko-KR" dirty="0"/>
              <a:t>(</a:t>
            </a:r>
            <a:r>
              <a:rPr lang="ko-KR" altLang="en-US" dirty="0" err="1"/>
              <a:t>재클릭시</a:t>
            </a:r>
            <a:r>
              <a:rPr lang="ko-KR" altLang="en-US" dirty="0"/>
              <a:t> </a:t>
            </a:r>
            <a:r>
              <a:rPr lang="ko-KR" altLang="en-US" dirty="0" err="1"/>
              <a:t>원복됨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슬라이드 </a:t>
            </a:r>
            <a:r>
              <a:rPr lang="en-US" altLang="ko-KR" dirty="0"/>
              <a:t>4</a:t>
            </a:r>
            <a:r>
              <a:rPr lang="ko-KR" altLang="en-US" dirty="0"/>
              <a:t>페이지로 이동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다음 이야기를 읽고</a:t>
            </a:r>
            <a:r>
              <a:rPr lang="en-US" altLang="ko-KR" smtClean="0"/>
              <a:t>, </a:t>
            </a:r>
            <a:r>
              <a:rPr lang="ko-KR" altLang="en-US" smtClean="0"/>
              <a:t>토끼와 거북이가 공정한 경기를 하려면 어떻게 해야 할지 생각해 봅시다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-</a:t>
            </a:r>
            <a:endParaRPr 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22" name="모서리가 둥근 직사각형 21"/>
          <p:cNvSpPr/>
          <p:nvPr/>
        </p:nvSpPr>
        <p:spPr>
          <a:xfrm>
            <a:off x="509396" y="1134690"/>
            <a:ext cx="8512157" cy="3360435"/>
          </a:xfrm>
          <a:prstGeom prst="roundRect">
            <a:avLst>
              <a:gd name="adj" fmla="val 5326"/>
            </a:avLst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13777" y="1265719"/>
            <a:ext cx="7931096" cy="108363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336314" y="1199827"/>
            <a:ext cx="650545" cy="452752"/>
          </a:xfrm>
          <a:prstGeom prst="rect">
            <a:avLst/>
          </a:prstGeom>
        </p:spPr>
      </p:pic>
      <p:sp>
        <p:nvSpPr>
          <p:cNvPr id="25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13777" y="2506297"/>
            <a:ext cx="7931096" cy="184291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332418" y="2455086"/>
            <a:ext cx="658338" cy="5835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3776" y="1608872"/>
            <a:ext cx="7931097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00" dirty="0" smtClean="0"/>
              <a:t>힘이 없는 노인들을 지키고 돌보는 사람들은 누구인가요</a:t>
            </a:r>
            <a:r>
              <a:rPr lang="en-US" altLang="ko-KR" sz="2500" spc="-100" dirty="0" smtClean="0"/>
              <a:t>?</a:t>
            </a:r>
            <a:endParaRPr lang="en-US" altLang="ko-KR" sz="2500" spc="-100" dirty="0" smtClean="0"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13776" y="3173531"/>
            <a:ext cx="7931097" cy="47179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노인 돌봄 </a:t>
            </a:r>
            <a:r>
              <a:rPr lang="ko-KR" altLang="en-US" sz="2500" spc="-150" dirty="0" err="1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지도사가</a:t>
            </a: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힘이 없는 노인의 생활을 돕습니다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7658500" y="883243"/>
            <a:ext cx="304658" cy="261610"/>
            <a:chOff x="4035669" y="3578468"/>
            <a:chExt cx="304658" cy="261610"/>
          </a:xfrm>
        </p:grpSpPr>
        <p:sp>
          <p:nvSpPr>
            <p:cNvPr id="33" name="양쪽 모서리가 둥근 사각형 32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7927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33099" y="889576"/>
            <a:ext cx="304658" cy="261610"/>
            <a:chOff x="4035669" y="3578468"/>
            <a:chExt cx="304658" cy="261610"/>
          </a:xfrm>
        </p:grpSpPr>
        <p:sp>
          <p:nvSpPr>
            <p:cNvPr id="31" name="양쪽 모서리가 둥근 사각형 30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49522" y="3274779"/>
            <a:ext cx="840067" cy="305950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338176" y="9572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90322" y="326488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648178" y="29502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424076" y="886109"/>
            <a:ext cx="304658" cy="261610"/>
            <a:chOff x="4035669" y="3578468"/>
            <a:chExt cx="304658" cy="261610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8971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텍스트 개체 틀 2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7" name="텍스트 개체 틀 16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공정한 분배 방법을 찾아가는 과정에서 발생할 좋은 점과 문제점을 판단하기</a:t>
            </a:r>
          </a:p>
          <a:p>
            <a:endParaRPr lang="ko-KR" altLang="en-US" dirty="0"/>
          </a:p>
        </p:txBody>
      </p:sp>
      <p:sp>
        <p:nvSpPr>
          <p:cNvPr id="18" name="텍스트 개체 틀 17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duk_03_08_0004_101</a:t>
            </a:r>
            <a:endParaRPr lang="ko-KR" altLang="en-US" dirty="0"/>
          </a:p>
        </p:txBody>
      </p:sp>
      <p:sp>
        <p:nvSpPr>
          <p:cNvPr id="19" name="텍스트 개체 틀 18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[101_</a:t>
            </a:r>
            <a:r>
              <a:rPr lang="ko-KR" altLang="en-US" dirty="0"/>
              <a:t>물음 탭</a:t>
            </a:r>
            <a:r>
              <a:rPr lang="en-US" altLang="ko-KR" dirty="0"/>
              <a:t>_</a:t>
            </a:r>
            <a:r>
              <a:rPr lang="ko-KR" altLang="en-US" dirty="0" err="1"/>
              <a:t>이너탭</a:t>
            </a:r>
            <a:r>
              <a:rPr lang="ko-KR" altLang="en-US" dirty="0"/>
              <a:t> </a:t>
            </a:r>
            <a:r>
              <a:rPr lang="en-US" altLang="ko-KR" dirty="0"/>
              <a:t>1_</a:t>
            </a:r>
            <a:r>
              <a:rPr lang="ko-KR" altLang="en-US" dirty="0"/>
              <a:t>추가 질문 </a:t>
            </a:r>
            <a:r>
              <a:rPr lang="ko-KR" altLang="en-US" dirty="0" err="1"/>
              <a:t>풀팝업</a:t>
            </a:r>
            <a:r>
              <a:rPr lang="ko-KR" altLang="en-US" dirty="0"/>
              <a:t> </a:t>
            </a:r>
            <a:r>
              <a:rPr lang="ko-KR" altLang="en-US" dirty="0" err="1"/>
              <a:t>탭인탭</a:t>
            </a:r>
            <a:r>
              <a:rPr lang="ko-KR" altLang="en-US" dirty="0"/>
              <a:t> </a:t>
            </a:r>
            <a:r>
              <a:rPr lang="en-US" altLang="ko-KR" dirty="0" smtClean="0"/>
              <a:t>3] </a:t>
            </a:r>
            <a:endParaRPr lang="en-US" altLang="ko-KR" dirty="0"/>
          </a:p>
          <a:p>
            <a:r>
              <a:rPr lang="ko-KR" altLang="en-US" dirty="0"/>
              <a:t>질문</a:t>
            </a:r>
            <a:r>
              <a:rPr lang="en-US" altLang="ko-KR" dirty="0"/>
              <a:t>&amp;</a:t>
            </a:r>
            <a:r>
              <a:rPr lang="ko-KR" altLang="en-US" dirty="0"/>
              <a:t>답 </a:t>
            </a:r>
            <a:r>
              <a:rPr lang="ko-KR" altLang="en-US" dirty="0" err="1"/>
              <a:t>탭인탭</a:t>
            </a:r>
            <a:endParaRPr lang="en-US" altLang="ko-KR" dirty="0"/>
          </a:p>
          <a:p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노출</a:t>
            </a:r>
            <a:r>
              <a:rPr lang="en-US" altLang="ko-KR" dirty="0"/>
              <a:t>(</a:t>
            </a:r>
            <a:r>
              <a:rPr lang="ko-KR" altLang="en-US" dirty="0" err="1"/>
              <a:t>재클릭시</a:t>
            </a:r>
            <a:r>
              <a:rPr lang="ko-KR" altLang="en-US" dirty="0"/>
              <a:t> </a:t>
            </a:r>
            <a:r>
              <a:rPr lang="ko-KR" altLang="en-US" dirty="0" err="1"/>
              <a:t>원복됨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X </a:t>
            </a:r>
            <a:r>
              <a:rPr lang="ko-KR" altLang="en-US" dirty="0"/>
              <a:t>버튼 클릭 시</a:t>
            </a:r>
            <a:r>
              <a:rPr lang="en-US" altLang="ko-KR" dirty="0"/>
              <a:t>, </a:t>
            </a:r>
            <a:r>
              <a:rPr lang="ko-KR" altLang="en-US" dirty="0"/>
              <a:t>슬라이드 </a:t>
            </a:r>
            <a:r>
              <a:rPr lang="en-US" altLang="ko-KR" dirty="0"/>
              <a:t>4</a:t>
            </a:r>
            <a:r>
              <a:rPr lang="ko-KR" altLang="en-US" dirty="0"/>
              <a:t>페이지로 이동</a:t>
            </a:r>
            <a:endParaRPr lang="en-US" altLang="ko-KR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20" name="텍스트 개체 틀 19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1029554" y="278490"/>
            <a:ext cx="8178794" cy="906905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just" defTabSz="914400" rtl="0" eaLnBrk="1" latinLnBrk="1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strike="noStrike" kern="900" spc="-40" baseline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mtClean="0"/>
              <a:t>다음 이야기를 읽고</a:t>
            </a:r>
            <a:r>
              <a:rPr lang="en-US" altLang="ko-KR" smtClean="0"/>
              <a:t>, </a:t>
            </a:r>
            <a:r>
              <a:rPr lang="ko-KR" altLang="en-US" smtClean="0"/>
              <a:t>토끼와 거북이가 공정한 경기를 하려면 어떻게 해야 할지 생각해 봅시다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10" name="텍스트 개체 틀 13"/>
          <p:cNvSpPr txBox="1">
            <a:spLocks/>
          </p:cNvSpPr>
          <p:nvPr/>
        </p:nvSpPr>
        <p:spPr>
          <a:xfrm>
            <a:off x="6068553" y="988125"/>
            <a:ext cx="3181374" cy="209512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ko-KR" altLang="en-US" sz="1000" b="0" i="0" u="none" strike="noStrike" kern="1200" cap="none" spc="0" normalizeH="0" baseline="0">
                <a:ln>
                  <a:noFill/>
                </a:ln>
                <a:solidFill>
                  <a:srgbClr val="AE7C65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50" kern="120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mtClean="0"/>
              <a:t>-</a:t>
            </a:r>
            <a:endParaRPr lang="en-US" dirty="0"/>
          </a:p>
        </p:txBody>
      </p:sp>
      <p:grpSp>
        <p:nvGrpSpPr>
          <p:cNvPr id="11" name="그룹 10"/>
          <p:cNvGrpSpPr/>
          <p:nvPr/>
        </p:nvGrpSpPr>
        <p:grpSpPr>
          <a:xfrm>
            <a:off x="0" y="234000"/>
            <a:ext cx="9353974" cy="4742446"/>
            <a:chOff x="0" y="234000"/>
            <a:chExt cx="9353974" cy="474244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236971"/>
              <a:ext cx="9353973" cy="4739475"/>
            </a:xfrm>
            <a:prstGeom prst="rect">
              <a:avLst/>
            </a:prstGeom>
          </p:spPr>
        </p:pic>
        <p:pic>
          <p:nvPicPr>
            <p:cNvPr id="13" name="그림 1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7693" y="234000"/>
              <a:ext cx="476281" cy="476281"/>
            </a:xfrm>
            <a:prstGeom prst="rect">
              <a:avLst/>
            </a:prstGeom>
          </p:spPr>
        </p:pic>
      </p:grpSp>
      <p:sp>
        <p:nvSpPr>
          <p:cNvPr id="22" name="모서리가 둥근 직사각형 21"/>
          <p:cNvSpPr/>
          <p:nvPr/>
        </p:nvSpPr>
        <p:spPr>
          <a:xfrm>
            <a:off x="509396" y="1134690"/>
            <a:ext cx="8512157" cy="3360435"/>
          </a:xfrm>
          <a:prstGeom prst="roundRect">
            <a:avLst>
              <a:gd name="adj" fmla="val 5326"/>
            </a:avLst>
          </a:prstGeom>
          <a:solidFill>
            <a:srgbClr val="F7F7F7"/>
          </a:solidFill>
          <a:ln>
            <a:solidFill>
              <a:srgbClr val="F7F7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3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13777" y="1265719"/>
            <a:ext cx="7931096" cy="108363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100"/>
          <a:stretch/>
        </p:blipFill>
        <p:spPr>
          <a:xfrm>
            <a:off x="336314" y="1199827"/>
            <a:ext cx="650545" cy="452752"/>
          </a:xfrm>
          <a:prstGeom prst="rect">
            <a:avLst/>
          </a:prstGeom>
        </p:spPr>
      </p:pic>
      <p:sp>
        <p:nvSpPr>
          <p:cNvPr id="25" name="사각형: 둥근 모서리 9">
            <a:extLst>
              <a:ext uri="{FF2B5EF4-FFF2-40B4-BE49-F238E27FC236}">
                <a16:creationId xmlns:a16="http://schemas.microsoft.com/office/drawing/2014/main" id="{AD7D0D31-466F-4E3C-8216-F5B16DEF6BFB}"/>
              </a:ext>
            </a:extLst>
          </p:cNvPr>
          <p:cNvSpPr/>
          <p:nvPr/>
        </p:nvSpPr>
        <p:spPr>
          <a:xfrm>
            <a:off x="813777" y="2506297"/>
            <a:ext cx="7931096" cy="1842914"/>
          </a:xfrm>
          <a:prstGeom prst="roundRect">
            <a:avLst>
              <a:gd name="adj" fmla="val 9847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500" spc="-150" dirty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84"/>
          <a:stretch/>
        </p:blipFill>
        <p:spPr>
          <a:xfrm>
            <a:off x="332418" y="2455086"/>
            <a:ext cx="658338" cy="583598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813776" y="1394648"/>
            <a:ext cx="7931097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00" dirty="0" smtClean="0"/>
              <a:t>이 외에도 동식물 생태계를 지키고 돌보는 사람들은</a:t>
            </a:r>
            <a:endParaRPr lang="en-US" altLang="ko-KR" sz="2500" spc="-100" dirty="0" smtClean="0"/>
          </a:p>
          <a:p>
            <a:pPr algn="ctr">
              <a:lnSpc>
                <a:spcPct val="105000"/>
              </a:lnSpc>
            </a:pPr>
            <a:r>
              <a:rPr lang="ko-KR" altLang="en-US" sz="2500" spc="-1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누구인가요</a:t>
            </a:r>
            <a:r>
              <a:rPr lang="en-US" altLang="ko-KR" sz="2500" spc="-100" dirty="0" smtClean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13776" y="2959306"/>
            <a:ext cx="7931097" cy="900246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그린피스와 같은 비정부 기구에서 활동하는 사람들이</a:t>
            </a:r>
            <a:endParaRPr lang="en-US" altLang="ko-KR" sz="2500" spc="-150" dirty="0" smtClean="0">
              <a:solidFill>
                <a:srgbClr val="006EE6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algn="ctr">
              <a:lnSpc>
                <a:spcPct val="105000"/>
              </a:lnSpc>
            </a:pPr>
            <a:r>
              <a:rPr lang="ko-KR" altLang="en-US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생태계와 다양한 동식물을 보호하고자 노력합니다</a:t>
            </a:r>
            <a:r>
              <a:rPr lang="en-US" altLang="ko-KR" sz="2500" spc="-150" dirty="0" smtClean="0">
                <a:solidFill>
                  <a:srgbClr val="006EE6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.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7658500" y="883243"/>
            <a:ext cx="304658" cy="261610"/>
            <a:chOff x="4035669" y="3578468"/>
            <a:chExt cx="304658" cy="261610"/>
          </a:xfrm>
        </p:grpSpPr>
        <p:sp>
          <p:nvSpPr>
            <p:cNvPr id="33" name="양쪽 모서리가 둥근 사각형 32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4057927" y="3578468"/>
              <a:ext cx="26481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1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grpSp>
        <p:nvGrpSpPr>
          <p:cNvPr id="30" name="그룹 29"/>
          <p:cNvGrpSpPr/>
          <p:nvPr/>
        </p:nvGrpSpPr>
        <p:grpSpPr>
          <a:xfrm>
            <a:off x="8033099" y="889576"/>
            <a:ext cx="304658" cy="261610"/>
            <a:chOff x="4035669" y="3578468"/>
            <a:chExt cx="304658" cy="261610"/>
          </a:xfrm>
        </p:grpSpPr>
        <p:sp>
          <p:nvSpPr>
            <p:cNvPr id="31" name="양쪽 모서리가 둥근 사각형 30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DEC0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2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  <p:pic>
        <p:nvPicPr>
          <p:cNvPr id="35" name="그림 34"/>
          <p:cNvPicPr>
            <a:picLocks noChangeAspect="1"/>
          </p:cNvPicPr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249522" y="3274779"/>
            <a:ext cx="840067" cy="305950"/>
          </a:xfrm>
          <a:prstGeom prst="rect">
            <a:avLst/>
          </a:prstGeom>
        </p:spPr>
      </p:pic>
      <p:sp>
        <p:nvSpPr>
          <p:cNvPr id="36" name="타원 35"/>
          <p:cNvSpPr/>
          <p:nvPr/>
        </p:nvSpPr>
        <p:spPr>
          <a:xfrm>
            <a:off x="338176" y="957229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3990322" y="326488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38" name="타원 37"/>
          <p:cNvSpPr/>
          <p:nvPr/>
        </p:nvSpPr>
        <p:spPr>
          <a:xfrm>
            <a:off x="8648178" y="29502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8424076" y="886109"/>
            <a:ext cx="304658" cy="261610"/>
            <a:chOff x="4035669" y="3578468"/>
            <a:chExt cx="304658" cy="261610"/>
          </a:xfrm>
        </p:grpSpPr>
        <p:sp>
          <p:nvSpPr>
            <p:cNvPr id="40" name="양쪽 모서리가 둥근 사각형 39"/>
            <p:cNvSpPr/>
            <p:nvPr/>
          </p:nvSpPr>
          <p:spPr>
            <a:xfrm>
              <a:off x="4035669" y="3578468"/>
              <a:ext cx="304658" cy="236789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3B05B"/>
            </a:solidFill>
            <a:ln>
              <a:solidFill>
                <a:srgbClr val="F3DE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053919" y="3578468"/>
              <a:ext cx="27283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100" dirty="0">
                  <a:solidFill>
                    <a:schemeClr val="bg1"/>
                  </a:solidFill>
                  <a:latin typeface="여기어때 잘난체" panose="020B0600000101010101" pitchFamily="50" charset="-127"/>
                  <a:ea typeface="여기어때 잘난체" panose="020B0600000101010101" pitchFamily="50" charset="-127"/>
                </a:rPr>
                <a:t>3</a:t>
              </a:r>
              <a:endParaRPr lang="ko-KR" altLang="en-US" sz="1100" dirty="0">
                <a:solidFill>
                  <a:schemeClr val="bg1"/>
                </a:solidFill>
                <a:latin typeface="여기어때 잘난체" panose="020B0600000101010101" pitchFamily="50" charset="-127"/>
                <a:ea typeface="여기어때 잘난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33358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ko-KR" altLang="en-US" dirty="0"/>
              <a:t>이야기</a:t>
            </a:r>
            <a:r>
              <a:rPr lang="en-US" altLang="ko-KR" dirty="0"/>
              <a:t>/</a:t>
            </a:r>
            <a:r>
              <a:rPr lang="ko-KR" altLang="en-US" dirty="0" smtClean="0">
                <a:solidFill>
                  <a:srgbClr val="FF7915"/>
                </a:solidFill>
              </a:rPr>
              <a:t>물음</a:t>
            </a:r>
            <a:endParaRPr lang="ko-KR" altLang="en-US" dirty="0">
              <a:solidFill>
                <a:srgbClr val="FF7915"/>
              </a:solidFill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ko-KR" altLang="en-US" dirty="0" smtClean="0"/>
              <a:t>여러분이 알고 있는 </a:t>
            </a:r>
            <a:r>
              <a:rPr lang="en-US" altLang="ko-KR" dirty="0" smtClean="0"/>
              <a:t>‘</a:t>
            </a:r>
            <a:r>
              <a:rPr lang="ko-KR" altLang="en-US" dirty="0" smtClean="0"/>
              <a:t>생명을 지키고 돌보는 사람</a:t>
            </a:r>
            <a:r>
              <a:rPr lang="en-US" altLang="ko-KR" dirty="0" smtClean="0"/>
              <a:t>’</a:t>
            </a:r>
            <a:r>
              <a:rPr lang="ko-KR" altLang="en-US" dirty="0" smtClean="0"/>
              <a:t>에는 누가 있나요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/>
              <a:t>생명을 지키거나 돌보는 사람들 이야기하기</a:t>
            </a:r>
          </a:p>
          <a:p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/>
              <a:t>duk_03_08_0004_101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[101_</a:t>
            </a:r>
            <a:r>
              <a:rPr lang="ko-KR" altLang="en-US" dirty="0" smtClean="0"/>
              <a:t>물음 탭</a:t>
            </a:r>
            <a:r>
              <a:rPr lang="en-US" altLang="ko-KR" dirty="0" smtClean="0"/>
              <a:t>_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2]</a:t>
            </a:r>
          </a:p>
          <a:p>
            <a:r>
              <a:rPr lang="ko-KR" altLang="en-US" dirty="0" smtClean="0"/>
              <a:t>텍스트 박스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고정 텍스트</a:t>
            </a:r>
            <a:r>
              <a:rPr lang="en-US" altLang="ko-KR" dirty="0" smtClean="0"/>
              <a:t>+</a:t>
            </a:r>
            <a:r>
              <a:rPr lang="ko-KR" altLang="en-US" dirty="0" smtClean="0"/>
              <a:t>직접 쓰기 텍스트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err="1" smtClean="0"/>
              <a:t>이너탭</a:t>
            </a:r>
            <a:r>
              <a:rPr lang="ko-KR" altLang="en-US" dirty="0" smtClean="0"/>
              <a:t> </a:t>
            </a:r>
            <a:r>
              <a:rPr lang="en-US" altLang="ko-KR" dirty="0" smtClean="0"/>
              <a:t>2</a:t>
            </a:r>
            <a:r>
              <a:rPr lang="ko-KR" altLang="en-US" dirty="0" smtClean="0"/>
              <a:t>개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3. </a:t>
            </a:r>
            <a:r>
              <a:rPr lang="ko-KR" altLang="en-US" dirty="0"/>
              <a:t>예 보기</a:t>
            </a:r>
            <a:r>
              <a:rPr lang="en-US" altLang="ko-KR" dirty="0"/>
              <a:t>/</a:t>
            </a:r>
            <a:r>
              <a:rPr lang="ko-KR" altLang="en-US" dirty="0"/>
              <a:t>직접 쓰기 버튼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예 보기 버튼 클릭 시</a:t>
            </a:r>
            <a:r>
              <a:rPr lang="en-US" altLang="ko-KR" dirty="0"/>
              <a:t>, </a:t>
            </a:r>
            <a:r>
              <a:rPr lang="ko-KR" altLang="en-US" dirty="0"/>
              <a:t>파란 예문 노출됨</a:t>
            </a:r>
            <a:r>
              <a:rPr lang="en-US" altLang="ko-KR" dirty="0"/>
              <a:t>+</a:t>
            </a:r>
            <a:r>
              <a:rPr lang="ko-KR" altLang="en-US" dirty="0"/>
              <a:t>직접 쓰기로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직접 쓰기 버튼 클릭 시</a:t>
            </a:r>
            <a:r>
              <a:rPr lang="en-US" altLang="ko-KR" dirty="0"/>
              <a:t>, </a:t>
            </a:r>
            <a:r>
              <a:rPr lang="ko-KR" altLang="en-US" dirty="0"/>
              <a:t>예문 사라짐</a:t>
            </a:r>
            <a:r>
              <a:rPr lang="en-US" altLang="ko-KR" dirty="0"/>
              <a:t>+</a:t>
            </a:r>
            <a:r>
              <a:rPr lang="ko-KR" altLang="en-US" dirty="0"/>
              <a:t>직접 쓰기 가능</a:t>
            </a:r>
            <a:r>
              <a:rPr lang="en-US" altLang="ko-KR" dirty="0"/>
              <a:t>+</a:t>
            </a:r>
            <a:r>
              <a:rPr lang="ko-KR" altLang="en-US" dirty="0"/>
              <a:t>예 보기로 </a:t>
            </a:r>
            <a:r>
              <a:rPr lang="ko-KR" altLang="en-US" dirty="0" err="1"/>
              <a:t>토글</a:t>
            </a: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4560042"/>
            <a:ext cx="997200" cy="313585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591" y="5025095"/>
            <a:ext cx="997200" cy="313585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7AA98EB0-F051-4112-BB37-3D153EBAD954}"/>
              </a:ext>
            </a:extLst>
          </p:cNvPr>
          <p:cNvGrpSpPr/>
          <p:nvPr/>
        </p:nvGrpSpPr>
        <p:grpSpPr>
          <a:xfrm>
            <a:off x="3985693" y="4626328"/>
            <a:ext cx="1402415" cy="320042"/>
            <a:chOff x="4915693" y="4615244"/>
            <a:chExt cx="1402415" cy="320042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24C5102E-BEAE-407C-8815-52706CD41000}"/>
                </a:ext>
              </a:extLst>
            </p:cNvPr>
            <p:cNvGrpSpPr/>
            <p:nvPr/>
          </p:nvGrpSpPr>
          <p:grpSpPr>
            <a:xfrm>
              <a:off x="5196841" y="4615244"/>
              <a:ext cx="1121267" cy="320042"/>
              <a:chOff x="2272637" y="5006256"/>
              <a:chExt cx="1121267" cy="320042"/>
            </a:xfrm>
          </p:grpSpPr>
          <p:pic>
            <p:nvPicPr>
              <p:cNvPr id="32" name="그림 31">
                <a:extLst>
                  <a:ext uri="{FF2B5EF4-FFF2-40B4-BE49-F238E27FC236}">
                    <a16:creationId xmlns:a16="http://schemas.microsoft.com/office/drawing/2014/main" id="{696B9B9D-ABDD-4251-A90B-25362BBB0E8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6319" t="87963" r="61781" b="4606"/>
              <a:stretch/>
            </p:blipFill>
            <p:spPr>
              <a:xfrm>
                <a:off x="2272637" y="5008732"/>
                <a:ext cx="779296" cy="317566"/>
              </a:xfrm>
              <a:prstGeom prst="rect">
                <a:avLst/>
              </a:prstGeom>
            </p:spPr>
          </p:pic>
          <p:pic>
            <p:nvPicPr>
              <p:cNvPr id="33" name="그림 32">
                <a:extLst>
                  <a:ext uri="{FF2B5EF4-FFF2-40B4-BE49-F238E27FC236}">
                    <a16:creationId xmlns:a16="http://schemas.microsoft.com/office/drawing/2014/main" id="{C29DBB3D-C883-479D-B258-178CAC9C5CB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73283" t="87905" r="21923" b="4606"/>
              <a:stretch/>
            </p:blipFill>
            <p:spPr>
              <a:xfrm>
                <a:off x="3079896" y="5006256"/>
                <a:ext cx="314008" cy="320041"/>
              </a:xfrm>
              <a:prstGeom prst="rect">
                <a:avLst/>
              </a:prstGeom>
            </p:spPr>
          </p:pic>
        </p:grp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C8880510-0FCE-44A3-A860-961BC3BFC9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010" t="87905" r="73334" b="4704"/>
            <a:stretch/>
          </p:blipFill>
          <p:spPr>
            <a:xfrm>
              <a:off x="4915693" y="4619435"/>
              <a:ext cx="304932" cy="315850"/>
            </a:xfrm>
            <a:prstGeom prst="rect">
              <a:avLst/>
            </a:prstGeom>
          </p:spPr>
        </p:pic>
      </p:grpSp>
      <p:sp>
        <p:nvSpPr>
          <p:cNvPr id="53" name="타원 52"/>
          <p:cNvSpPr/>
          <p:nvPr/>
        </p:nvSpPr>
        <p:spPr>
          <a:xfrm>
            <a:off x="3764002" y="4632956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2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7858808" y="4580182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3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C6A0EA-7A57-4027-8682-173CCF02DD0C}"/>
              </a:ext>
            </a:extLst>
          </p:cNvPr>
          <p:cNvGrpSpPr/>
          <p:nvPr/>
        </p:nvGrpSpPr>
        <p:grpSpPr>
          <a:xfrm>
            <a:off x="286627" y="1433144"/>
            <a:ext cx="4301348" cy="3051128"/>
            <a:chOff x="6075076" y="3581568"/>
            <a:chExt cx="2613445" cy="1575968"/>
          </a:xfrm>
        </p:grpSpPr>
        <p:sp>
          <p:nvSpPr>
            <p:cNvPr id="59" name="모서리가 둥근 직사각형 56">
              <a:extLst>
                <a:ext uri="{FF2B5EF4-FFF2-40B4-BE49-F238E27FC236}">
                  <a16:creationId xmlns:a16="http://schemas.microsoft.com/office/drawing/2014/main" id="{E99349F2-D3DE-4B50-B35D-D710A4AE44C7}"/>
                </a:ext>
              </a:extLst>
            </p:cNvPr>
            <p:cNvSpPr/>
            <p:nvPr/>
          </p:nvSpPr>
          <p:spPr>
            <a:xfrm>
              <a:off x="6075076" y="3581568"/>
              <a:ext cx="2613445" cy="1575968"/>
            </a:xfrm>
            <a:prstGeom prst="roundRect">
              <a:avLst/>
            </a:prstGeom>
            <a:solidFill>
              <a:srgbClr val="F1F9F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2500" kern="900" spc="-40" dirty="0" smtClean="0">
                  <a:solidFill>
                    <a:srgbClr val="0070C0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사람</a:t>
              </a:r>
              <a:endParaRPr lang="ko-KR" altLang="en-US" sz="2500" kern="900" spc="-40" dirty="0">
                <a:solidFill>
                  <a:srgbClr val="0070C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0" name="모서리가 둥근 직사각형 62">
              <a:extLst>
                <a:ext uri="{FF2B5EF4-FFF2-40B4-BE49-F238E27FC236}">
                  <a16:creationId xmlns:a16="http://schemas.microsoft.com/office/drawing/2014/main" id="{1DF93928-6471-473C-BE98-6DC6DB17BC2A}"/>
                </a:ext>
              </a:extLst>
            </p:cNvPr>
            <p:cNvSpPr/>
            <p:nvPr/>
          </p:nvSpPr>
          <p:spPr>
            <a:xfrm>
              <a:off x="6211798" y="3922309"/>
              <a:ext cx="2340000" cy="1136134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en-US" altLang="ko-KR" sz="2500" kern="900" spc="-40" dirty="0">
                <a:solidFill>
                  <a:schemeClr val="tx1">
                    <a:lumMod val="50000"/>
                  </a:schemeClr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41578444-F018-4819-9599-5DCCC4AE7868}"/>
              </a:ext>
            </a:extLst>
          </p:cNvPr>
          <p:cNvGrpSpPr/>
          <p:nvPr/>
        </p:nvGrpSpPr>
        <p:grpSpPr>
          <a:xfrm>
            <a:off x="4820299" y="1433144"/>
            <a:ext cx="4301350" cy="3051126"/>
            <a:chOff x="3154948" y="3579554"/>
            <a:chExt cx="2613445" cy="1566784"/>
          </a:xfrm>
        </p:grpSpPr>
        <p:sp>
          <p:nvSpPr>
            <p:cNvPr id="62" name="모서리가 둥근 직사각형 57">
              <a:extLst>
                <a:ext uri="{FF2B5EF4-FFF2-40B4-BE49-F238E27FC236}">
                  <a16:creationId xmlns:a16="http://schemas.microsoft.com/office/drawing/2014/main" id="{5B29841E-9720-4882-9812-E63013507F7C}"/>
                </a:ext>
              </a:extLst>
            </p:cNvPr>
            <p:cNvSpPr/>
            <p:nvPr/>
          </p:nvSpPr>
          <p:spPr>
            <a:xfrm>
              <a:off x="3154948" y="3579554"/>
              <a:ext cx="2613445" cy="1566784"/>
            </a:xfrm>
            <a:prstGeom prst="roundRect">
              <a:avLst/>
            </a:prstGeom>
            <a:solidFill>
              <a:srgbClr val="FFF9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lvl="0" algn="ctr">
                <a:lnSpc>
                  <a:spcPct val="120000"/>
                </a:lnSpc>
                <a:spcBef>
                  <a:spcPct val="20000"/>
                </a:spcBef>
              </a:pPr>
              <a:r>
                <a:rPr lang="ko-KR" altLang="en-US" sz="2500" kern="900" spc="-40" dirty="0" smtClean="0">
                  <a:solidFill>
                    <a:srgbClr val="FF9800"/>
                  </a:solidFill>
                  <a:latin typeface="Noto Sans KR Medium" panose="020B0200000000000000" pitchFamily="50" charset="-127"/>
                  <a:ea typeface="Noto Sans KR Medium" panose="020B0200000000000000" pitchFamily="50" charset="-127"/>
                </a:rPr>
                <a:t>그 밖에</a:t>
              </a:r>
              <a:endParaRPr lang="ko-KR" altLang="en-US" sz="2500" kern="900" spc="-40" dirty="0">
                <a:solidFill>
                  <a:srgbClr val="FF9800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  <p:sp>
          <p:nvSpPr>
            <p:cNvPr id="63" name="모서리가 둥근 직사각형 63">
              <a:extLst>
                <a:ext uri="{FF2B5EF4-FFF2-40B4-BE49-F238E27FC236}">
                  <a16:creationId xmlns:a16="http://schemas.microsoft.com/office/drawing/2014/main" id="{5F1AC436-C37F-48BA-92BF-E149B3693E0C}"/>
                </a:ext>
              </a:extLst>
            </p:cNvPr>
            <p:cNvSpPr/>
            <p:nvPr/>
          </p:nvSpPr>
          <p:spPr>
            <a:xfrm>
              <a:off x="3291670" y="3919800"/>
              <a:ext cx="2340000" cy="1136593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  <a:spcBef>
                  <a:spcPct val="20000"/>
                </a:spcBef>
              </a:pPr>
              <a:endParaRPr lang="ko-KR" altLang="en-US" sz="2500" kern="900" spc="-40" dirty="0">
                <a:solidFill>
                  <a:schemeClr val="accent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endParaRPr>
            </a:p>
          </p:txBody>
        </p:sp>
      </p:grpSp>
      <p:sp>
        <p:nvSpPr>
          <p:cNvPr id="64" name="TextBox 63"/>
          <p:cNvSpPr txBox="1"/>
          <p:nvPr/>
        </p:nvSpPr>
        <p:spPr>
          <a:xfrm>
            <a:off x="562709" y="2204307"/>
            <a:ext cx="131318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/>
              <a:t>소방대원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2709" y="2617066"/>
            <a:ext cx="13724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500" spc="-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562709" y="2614170"/>
            <a:ext cx="315182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>
                <a:solidFill>
                  <a:srgbClr val="006EE6"/>
                </a:solidFill>
              </a:rPr>
              <a:t>의사</a:t>
            </a:r>
            <a:r>
              <a:rPr lang="en-US" altLang="ko-KR" sz="2500" spc="-100" dirty="0">
                <a:solidFill>
                  <a:srgbClr val="006EE6"/>
                </a:solidFill>
              </a:rPr>
              <a:t>, </a:t>
            </a:r>
            <a:r>
              <a:rPr lang="ko-KR" altLang="en-US" sz="2500" spc="-100" dirty="0">
                <a:solidFill>
                  <a:srgbClr val="006EE6"/>
                </a:solidFill>
              </a:rPr>
              <a:t>간호사</a:t>
            </a:r>
            <a:r>
              <a:rPr lang="en-US" altLang="ko-KR" sz="2500" spc="-100" dirty="0">
                <a:solidFill>
                  <a:srgbClr val="006EE6"/>
                </a:solidFill>
              </a:rPr>
              <a:t>, </a:t>
            </a:r>
            <a:r>
              <a:rPr lang="ko-KR" altLang="en-US" sz="2500" spc="-100" dirty="0">
                <a:solidFill>
                  <a:srgbClr val="006EE6"/>
                </a:solidFill>
              </a:rPr>
              <a:t>경찰</a:t>
            </a:r>
            <a:r>
              <a:rPr lang="en-US" altLang="ko-KR" sz="2500" spc="-100" dirty="0">
                <a:solidFill>
                  <a:srgbClr val="006EE6"/>
                </a:solidFill>
              </a:rPr>
              <a:t>, </a:t>
            </a:r>
            <a:r>
              <a:rPr lang="ko-KR" altLang="en-US" sz="2500" spc="-100" dirty="0">
                <a:solidFill>
                  <a:srgbClr val="006EE6"/>
                </a:solidFill>
              </a:rPr>
              <a:t>부모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74100" y="2204307"/>
            <a:ext cx="137249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 smtClean="0">
                <a:solidFill>
                  <a:schemeClr val="bg1">
                    <a:lumMod val="75000"/>
                  </a:schemeClr>
                </a:solidFill>
              </a:rPr>
              <a:t>직접 쓰기</a:t>
            </a:r>
            <a:endParaRPr lang="ko-KR" altLang="en-US" sz="2500" spc="-1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3" name="타원 72"/>
          <p:cNvSpPr/>
          <p:nvPr/>
        </p:nvSpPr>
        <p:spPr>
          <a:xfrm>
            <a:off x="252449" y="1308700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 smtClean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80797" y="2204307"/>
            <a:ext cx="389080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500" spc="-100" dirty="0">
                <a:solidFill>
                  <a:srgbClr val="006EE6"/>
                </a:solidFill>
              </a:rPr>
              <a:t>이모</a:t>
            </a:r>
            <a:r>
              <a:rPr lang="en-US" altLang="ko-KR" sz="2500" spc="-100" dirty="0">
                <a:solidFill>
                  <a:srgbClr val="006EE6"/>
                </a:solidFill>
              </a:rPr>
              <a:t>, </a:t>
            </a:r>
            <a:r>
              <a:rPr lang="ko-KR" altLang="en-US" sz="2500" spc="-100" dirty="0">
                <a:solidFill>
                  <a:srgbClr val="006EE6"/>
                </a:solidFill>
              </a:rPr>
              <a:t>할머니</a:t>
            </a:r>
            <a:r>
              <a:rPr lang="en-US" altLang="ko-KR" sz="2500" spc="-100" dirty="0">
                <a:solidFill>
                  <a:srgbClr val="006EE6"/>
                </a:solidFill>
              </a:rPr>
              <a:t>, </a:t>
            </a:r>
            <a:r>
              <a:rPr lang="ko-KR" altLang="en-US" sz="2500" spc="-100" dirty="0">
                <a:solidFill>
                  <a:srgbClr val="006EE6"/>
                </a:solidFill>
              </a:rPr>
              <a:t>할아버지</a:t>
            </a:r>
            <a:r>
              <a:rPr lang="en-US" altLang="ko-KR" sz="2500" spc="-100" dirty="0">
                <a:solidFill>
                  <a:srgbClr val="006EE6"/>
                </a:solidFill>
              </a:rPr>
              <a:t>,</a:t>
            </a:r>
          </a:p>
          <a:p>
            <a:r>
              <a:rPr lang="ko-KR" altLang="en-US" sz="2500" spc="-100" dirty="0" err="1">
                <a:solidFill>
                  <a:srgbClr val="006EE6"/>
                </a:solidFill>
              </a:rPr>
              <a:t>보육사</a:t>
            </a:r>
            <a:r>
              <a:rPr lang="en-US" altLang="ko-KR" sz="2500" spc="-100" dirty="0">
                <a:solidFill>
                  <a:srgbClr val="006EE6"/>
                </a:solidFill>
              </a:rPr>
              <a:t>, </a:t>
            </a:r>
            <a:r>
              <a:rPr lang="ko-KR" altLang="en-US" sz="2500" spc="-100" dirty="0">
                <a:solidFill>
                  <a:srgbClr val="006EE6"/>
                </a:solidFill>
              </a:rPr>
              <a:t>노인 돌봄 </a:t>
            </a:r>
            <a:r>
              <a:rPr lang="ko-KR" altLang="en-US" sz="2500" spc="-100" dirty="0" err="1">
                <a:solidFill>
                  <a:srgbClr val="006EE6"/>
                </a:solidFill>
              </a:rPr>
              <a:t>지도사</a:t>
            </a:r>
            <a:r>
              <a:rPr lang="en-US" altLang="ko-KR" sz="2500" spc="-100" dirty="0">
                <a:solidFill>
                  <a:srgbClr val="006EE6"/>
                </a:solidFill>
              </a:rPr>
              <a:t>,</a:t>
            </a:r>
          </a:p>
          <a:p>
            <a:r>
              <a:rPr lang="ko-KR" altLang="en-US" sz="2500" spc="-100" dirty="0">
                <a:solidFill>
                  <a:srgbClr val="006EE6"/>
                </a:solidFill>
              </a:rPr>
              <a:t>야생 동물 보호가</a:t>
            </a:r>
            <a:r>
              <a:rPr lang="en-US" altLang="ko-KR" sz="2500" spc="-100" dirty="0">
                <a:solidFill>
                  <a:srgbClr val="006EE6"/>
                </a:solidFill>
              </a:rPr>
              <a:t>, </a:t>
            </a:r>
            <a:r>
              <a:rPr lang="ko-KR" altLang="en-US" sz="2500" spc="-100" dirty="0">
                <a:solidFill>
                  <a:srgbClr val="006EE6"/>
                </a:solidFill>
              </a:rPr>
              <a:t>환경 운동가</a:t>
            </a:r>
            <a:endParaRPr lang="en-US" altLang="ko-KR" sz="2500" spc="-100" dirty="0">
              <a:solidFill>
                <a:srgbClr val="006EE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6763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ko-KR" altLang="en-US" dirty="0" smtClean="0"/>
              <a:t>이번 시간에 배울 내용</a:t>
            </a:r>
            <a:endParaRPr lang="ko-KR" altLang="en-US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ko-KR" dirty="0" smtClean="0"/>
              <a:t>duk_03_08_0004_102</a:t>
            </a:r>
            <a:endParaRPr lang="ko-KR" altLang="en-US" dirty="0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[102_</a:t>
            </a:r>
            <a:r>
              <a:rPr lang="ko-KR" altLang="en-US" dirty="0"/>
              <a:t>이번 시간에 배울 내용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텍스트 및 쪽수 노출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텍스트</a:t>
            </a:r>
            <a:r>
              <a:rPr lang="en-US" altLang="ko-KR" dirty="0"/>
              <a:t>+</a:t>
            </a:r>
            <a:r>
              <a:rPr lang="ko-KR" altLang="en-US" dirty="0"/>
              <a:t>개체 노출 효과 적용</a:t>
            </a:r>
            <a:r>
              <a:rPr lang="en-US" altLang="ko-KR" dirty="0"/>
              <a:t>(</a:t>
            </a:r>
            <a:r>
              <a:rPr lang="ko-KR" altLang="en-US" dirty="0"/>
              <a:t>하단 링크 참고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일부 텍스트 </a:t>
            </a:r>
            <a:r>
              <a:rPr lang="ko-KR" altLang="en-US" dirty="0" err="1"/>
              <a:t>별색값</a:t>
            </a:r>
            <a:r>
              <a:rPr lang="en-US" altLang="ko-KR" dirty="0"/>
              <a:t>: #FF6600</a:t>
            </a:r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13" name="텍스트 개체 틀 12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ko-KR" altLang="en-US" dirty="0" smtClean="0"/>
              <a:t>도덕적으로 </a:t>
            </a:r>
            <a:r>
              <a:rPr lang="ko-KR" altLang="en-US" dirty="0" smtClean="0">
                <a:solidFill>
                  <a:srgbClr val="FF6600"/>
                </a:solidFill>
              </a:rPr>
              <a:t>모범적인 인물</a:t>
            </a:r>
            <a:r>
              <a:rPr lang="ko-KR" altLang="en-US" dirty="0" smtClean="0"/>
              <a:t>들을 찾고</a:t>
            </a:r>
            <a:endParaRPr lang="en-US" altLang="ko-KR" dirty="0" smtClean="0"/>
          </a:p>
          <a:p>
            <a:pPr>
              <a:lnSpc>
                <a:spcPct val="80000"/>
              </a:lnSpc>
            </a:pPr>
            <a:r>
              <a:rPr lang="ko-KR" altLang="en-US" dirty="0" smtClean="0"/>
              <a:t>그들의 마음을 알아보며 더 나은 세상을 위한</a:t>
            </a:r>
            <a:endParaRPr lang="en-US" altLang="ko-KR" dirty="0" smtClean="0"/>
          </a:p>
          <a:p>
            <a:pPr>
              <a:lnSpc>
                <a:spcPct val="80000"/>
              </a:lnSpc>
            </a:pPr>
            <a:r>
              <a:rPr lang="ko-KR" altLang="en-US" dirty="0" smtClean="0">
                <a:solidFill>
                  <a:srgbClr val="FF7915"/>
                </a:solidFill>
              </a:rPr>
              <a:t>실천 의지</a:t>
            </a:r>
            <a:r>
              <a:rPr lang="ko-KR" altLang="en-US" dirty="0" smtClean="0"/>
              <a:t>를 다진다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14" name="내용 개체 틀 13"/>
          <p:cNvSpPr>
            <a:spLocks noGrp="1"/>
          </p:cNvSpPr>
          <p:nvPr>
            <p:ph sz="quarter" idx="22"/>
          </p:nvPr>
        </p:nvSpPr>
        <p:spPr>
          <a:xfrm>
            <a:off x="4651497" y="2729223"/>
            <a:ext cx="1608625" cy="462511"/>
          </a:xfrm>
        </p:spPr>
        <p:txBody>
          <a:bodyPr/>
          <a:lstStyle/>
          <a:p>
            <a:r>
              <a:rPr lang="en-US" altLang="ko-KR" dirty="0" smtClean="0"/>
              <a:t>128~133</a:t>
            </a:r>
            <a:r>
              <a:rPr lang="ko-KR" altLang="en-US" dirty="0" smtClean="0"/>
              <a:t>쪽</a:t>
            </a:r>
            <a:endParaRPr lang="ko-KR" altLang="en-US" dirty="0"/>
          </a:p>
        </p:txBody>
      </p:sp>
      <p:sp>
        <p:nvSpPr>
          <p:cNvPr id="9" name="타원 8"/>
          <p:cNvSpPr/>
          <p:nvPr/>
        </p:nvSpPr>
        <p:spPr>
          <a:xfrm>
            <a:off x="366446" y="989657"/>
            <a:ext cx="259200" cy="259200"/>
          </a:xfrm>
          <a:prstGeom prst="ellipse">
            <a:avLst/>
          </a:prstGeom>
          <a:solidFill>
            <a:srgbClr val="FF0000"/>
          </a:solidFill>
          <a:ln w="19050">
            <a:noFill/>
          </a:ln>
        </p:spPr>
        <p:txBody>
          <a:bodyPr rtlCol="0" anchor="ctr"/>
          <a:lstStyle/>
          <a:p>
            <a:pPr algn="ctr" defTabSz="1097280"/>
            <a:r>
              <a:rPr lang="en-US" altLang="ko-KR" sz="1200" b="1" dirty="0">
                <a:solidFill>
                  <a:prstClr val="white">
                    <a:lumMod val="95000"/>
                  </a:prstClr>
                </a:solidFill>
                <a:latin typeface="Noto Sans KR"/>
                <a:ea typeface="Noto Sans KR"/>
              </a:rPr>
              <a:t>1</a:t>
            </a:r>
            <a:endParaRPr lang="ko-KR" altLang="en-US" sz="1200" b="1" dirty="0">
              <a:solidFill>
                <a:prstClr val="white">
                  <a:lumMod val="95000"/>
                </a:prstClr>
              </a:solidFill>
              <a:latin typeface="Noto Sans KR"/>
              <a:ea typeface="Noto Sans KR"/>
            </a:endParaRPr>
          </a:p>
        </p:txBody>
      </p:sp>
    </p:spTree>
    <p:extLst>
      <p:ext uri="{BB962C8B-B14F-4D97-AF65-F5344CB8AC3E}">
        <p14:creationId xmlns:p14="http://schemas.microsoft.com/office/powerpoint/2010/main" val="96836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Noto Sans KR Medium"/>
        <a:ea typeface="Noto Sans KR Medium"/>
        <a:cs typeface=""/>
      </a:majorFont>
      <a:minorFont>
        <a:latin typeface="Noto Sans KR Medium"/>
        <a:ea typeface="Noto Sans KR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2231</Words>
  <Application>Microsoft Office PowerPoint</Application>
  <PresentationFormat>와이드스크린</PresentationFormat>
  <Paragraphs>486</Paragraphs>
  <Slides>23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23</vt:i4>
      </vt:variant>
    </vt:vector>
  </HeadingPairs>
  <TitlesOfParts>
    <vt:vector size="32" baseType="lpstr">
      <vt:lpstr>Noto Sans KR</vt:lpstr>
      <vt:lpstr>Noto Sans KR Black</vt:lpstr>
      <vt:lpstr>Noto Sans KR ExtraBold</vt:lpstr>
      <vt:lpstr>Noto Sans KR Medium</vt:lpstr>
      <vt:lpstr>맑은 고딕</vt:lpstr>
      <vt:lpstr>여기어때 잘난체</vt:lpstr>
      <vt:lpstr>Arial</vt:lpstr>
      <vt:lpstr>Office 테마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이영현</dc:creator>
  <cp:lastModifiedBy>이영현</cp:lastModifiedBy>
  <cp:revision>342</cp:revision>
  <dcterms:created xsi:type="dcterms:W3CDTF">2024-10-14T06:06:43Z</dcterms:created>
  <dcterms:modified xsi:type="dcterms:W3CDTF">2025-06-13T08:29:53Z</dcterms:modified>
</cp:coreProperties>
</file>