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59" r:id="rId5"/>
    <p:sldId id="258" r:id="rId6"/>
    <p:sldId id="28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63" r:id="rId19"/>
    <p:sldId id="281" r:id="rId20"/>
    <p:sldId id="277" r:id="rId21"/>
    <p:sldId id="262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실천 똑똑_동영상 시청하고 이야기 나누기" id="{EE89B522-5F1E-42B2-B1E8-1039F3AA0CC4}">
          <p14:sldIdLst>
            <p14:sldId id="259"/>
          </p14:sldIdLst>
        </p14:section>
        <p14:section name="102_실천 똑똑_이번 시간에 배울 내용" id="{6A5B57E6-ABD8-4B81-86B5-B2E2ECA322CF}">
          <p14:sldIdLst>
            <p14:sldId id="258"/>
          </p14:sldIdLst>
        </p14:section>
        <p14:section name="201_실천 쑥쑥_분리배출 원칙과 요령 알고 연습하기" id="{6092FCCE-D7FB-4211-87F3-98CB2A7E217C}">
          <p14:sldIdLst>
            <p14:sldId id="280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63"/>
          </p14:sldIdLst>
        </p14:section>
        <p14:section name="202_실천 쑥쑥_우리 반 쓰레기를 줄이는 방법을 생각하고 삼각 팻말 만들기" id="{A5DCB144-13ED-4126-ADEF-73BCB6C0318A}">
          <p14:sldIdLst>
            <p14:sldId id="281"/>
            <p14:sldId id="277"/>
          </p14:sldIdLst>
        </p14:section>
        <p14:section name="301_실천 탄탄_실천을 위한 맞추기(빙고) 놀이하기" id="{FA70DF9C-CB32-4655-B494-47708A603022}">
          <p14:sldIdLst>
            <p14:sldId id="262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B7B8BC"/>
    <a:srgbClr val="FCF261"/>
    <a:srgbClr val="FDF58C"/>
    <a:srgbClr val="FBF01E"/>
    <a:srgbClr val="D9D9D9"/>
    <a:srgbClr val="BFBFBF"/>
    <a:srgbClr val="FFAA46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99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30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3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32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3.xml"/><Relationship Id="rId6" Type="http://schemas.microsoft.com/office/2007/relationships/hdphoto" Target="../media/hdphoto5.wdp"/><Relationship Id="rId5" Type="http://schemas.openxmlformats.org/officeDocument/2006/relationships/image" Target="../media/image37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1.png"/><Relationship Id="rId5" Type="http://schemas.microsoft.com/office/2007/relationships/hdphoto" Target="../media/hdphoto6.wdp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www.youtube.com/embed/bMW5M6Rbca0" TargetMode="Externa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data2.tsherpa.co.kr/tsherpa/multimedia/Flash/2022/curri/index.html?flashxmlnum=nymph98920&amp;classno=E-curri03-social-K_2022/31/so_k_0301_0101_0001/so_k_0301_0101_0001_103.html&amp;id=1441105&amp;classa=1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6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1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duk_04_07_0003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임서진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2401607" y="3922174"/>
            <a:ext cx="3042847" cy="436562"/>
          </a:xfrm>
        </p:spPr>
        <p:txBody>
          <a:bodyPr/>
          <a:lstStyle/>
          <a:p>
            <a:r>
              <a:rPr lang="ko-KR" altLang="en-US" smtClean="0"/>
              <a:t>지구를 보호하는 작은 실천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0047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25.05.22.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임서진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25.06.10.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김나영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25.06.12.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임서진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v4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25.06.13.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영현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이영현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v5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25.06.16.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수정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임서진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803092" y="4646398"/>
            <a:ext cx="1775488" cy="320042"/>
            <a:chOff x="4915693" y="4615244"/>
            <a:chExt cx="1775488" cy="320042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분리배출 요령을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/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분리배출 원칙과 요령 알고 </a:t>
            </a:r>
            <a:r>
              <a:rPr lang="ko-KR" altLang="en-US" dirty="0" smtClean="0"/>
              <a:t>연습하기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duk_04_07_0003_201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2_</a:t>
            </a:r>
            <a:r>
              <a:rPr lang="ko-KR" altLang="en-US" dirty="0" err="1" smtClean="0"/>
              <a:t>비닐류</a:t>
            </a:r>
            <a:r>
              <a:rPr lang="ko-KR" altLang="en-US" dirty="0" smtClean="0"/>
              <a:t>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사이드 탭 </a:t>
            </a:r>
            <a:r>
              <a:rPr lang="ko-KR" altLang="en-US" dirty="0" err="1" smtClean="0"/>
              <a:t>가로형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사이드 탭 상단 영역 클릭 시 내용 변경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smtClean="0"/>
              <a:t>내용 노출 영역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텍스트 내용 노출</a:t>
            </a:r>
            <a:endParaRPr lang="en-US" altLang="ko-KR" dirty="0"/>
          </a:p>
          <a:p>
            <a:pPr>
              <a:buAutoNum type="arabicPeriod" startAt="3"/>
            </a:pPr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TIP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  <a:r>
              <a:rPr lang="ko-KR" altLang="en-US" dirty="0"/>
              <a:t> 미니 팝업 닫힘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/>
              <a:t>링크 연결 </a:t>
            </a:r>
            <a:r>
              <a:rPr lang="en-US" altLang="ko-KR" dirty="0"/>
              <a:t>(</a:t>
            </a:r>
            <a:r>
              <a:rPr lang="ko-KR" altLang="en-US" dirty="0"/>
              <a:t>쓰레기 백과사전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해당 버튼 클릭 시</a:t>
            </a:r>
            <a:r>
              <a:rPr lang="en-US" altLang="ko-KR" dirty="0"/>
              <a:t>, </a:t>
            </a:r>
            <a:r>
              <a:rPr lang="ko-KR" altLang="en-US" dirty="0"/>
              <a:t>하단 링크로 연결</a:t>
            </a:r>
            <a:endParaRPr lang="en-US" altLang="ko-KR" dirty="0"/>
          </a:p>
          <a:p>
            <a:pPr>
              <a:buAutoNum type="arabicPeriod" startAt="4"/>
            </a:pP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en-US" altLang="ko-KR" dirty="0"/>
              <a:t>https://blisgo.com/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573485" y="5057958"/>
            <a:ext cx="3676442" cy="974669"/>
            <a:chOff x="5691389" y="2279387"/>
            <a:chExt cx="4778413" cy="974669"/>
          </a:xfrm>
        </p:grpSpPr>
        <p:grpSp>
          <p:nvGrpSpPr>
            <p:cNvPr id="77" name="그룹 76"/>
            <p:cNvGrpSpPr/>
            <p:nvPr/>
          </p:nvGrpSpPr>
          <p:grpSpPr>
            <a:xfrm>
              <a:off x="5691389" y="2279387"/>
              <a:ext cx="4778413" cy="974669"/>
              <a:chOff x="8476875" y="2823846"/>
              <a:chExt cx="4426141" cy="974669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8476875" y="2868398"/>
                <a:ext cx="4426138" cy="930117"/>
                <a:chOff x="4340515" y="6091378"/>
                <a:chExt cx="4426138" cy="930117"/>
              </a:xfrm>
            </p:grpSpPr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4340515" y="6191113"/>
                  <a:ext cx="4426138" cy="83038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‘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붙임 자료 ⑦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’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을 활용해 직접 분리배출을 연습해 봅시다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8476875" y="3002496"/>
                <a:ext cx="4426141" cy="138131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476875" y="2823846"/>
                <a:ext cx="4426141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flipH="1">
              <a:off x="10190030" y="2378725"/>
              <a:ext cx="139046" cy="132496"/>
              <a:chOff x="11455035" y="2124511"/>
              <a:chExt cx="169521" cy="16949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11455064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02" y="894933"/>
            <a:ext cx="750030" cy="556474"/>
          </a:xfrm>
          <a:prstGeom prst="rect">
            <a:avLst/>
          </a:prstGeom>
        </p:spPr>
      </p:pic>
      <p:sp>
        <p:nvSpPr>
          <p:cNvPr id="90" name="모서리가 둥근 직사각형 89"/>
          <p:cNvSpPr/>
          <p:nvPr/>
        </p:nvSpPr>
        <p:spPr>
          <a:xfrm>
            <a:off x="354655" y="1960498"/>
            <a:ext cx="8672362" cy="2642400"/>
          </a:xfrm>
          <a:prstGeom prst="roundRect">
            <a:avLst>
              <a:gd name="adj" fmla="val 1635"/>
            </a:avLst>
          </a:prstGeom>
          <a:solidFill>
            <a:srgbClr val="FDF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en-US" spc="-5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4016" y="2085202"/>
            <a:ext cx="8413640" cy="2440800"/>
          </a:xfrm>
          <a:prstGeom prst="roundRect">
            <a:avLst>
              <a:gd name="adj" fmla="val 16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9013" y="1419353"/>
            <a:ext cx="2592000" cy="651960"/>
            <a:chOff x="619013" y="1148634"/>
            <a:chExt cx="2254816" cy="65196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19013" y="1148634"/>
              <a:ext cx="2254816" cy="651960"/>
            </a:xfrm>
            <a:prstGeom prst="roundRect">
              <a:avLst>
                <a:gd name="adj" fmla="val 4071"/>
              </a:avLst>
            </a:prstGeom>
            <a:solidFill>
              <a:srgbClr val="ED7D31"/>
            </a:solidFill>
            <a:ln w="28575">
              <a:solidFill>
                <a:srgbClr val="FFA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89996" y="1289948"/>
              <a:ext cx="712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비닐류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035814" y="2498993"/>
            <a:ext cx="7861842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비닐 표기 확인 후 배출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이물질을 제거하지 않거나 분리하지 않으면 일반 쓰레기로 배출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0" y="2785469"/>
            <a:ext cx="144000" cy="144000"/>
          </a:xfrm>
          <a:prstGeom prst="rect">
            <a:avLst/>
          </a:prstGeom>
        </p:spPr>
      </p:pic>
      <p:sp>
        <p:nvSpPr>
          <p:cNvPr id="99" name="타원 98"/>
          <p:cNvSpPr/>
          <p:nvPr/>
        </p:nvSpPr>
        <p:spPr>
          <a:xfrm>
            <a:off x="500901" y="131262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67771" y="217972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3398521" y="1419353"/>
            <a:ext cx="2592000" cy="651960"/>
            <a:chOff x="4757653" y="1148634"/>
            <a:chExt cx="3233298" cy="651960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863205" y="1289948"/>
              <a:ext cx="1022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유리류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78029" y="1422320"/>
            <a:ext cx="2592000" cy="651960"/>
            <a:chOff x="4757653" y="1148634"/>
            <a:chExt cx="3233298" cy="65196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995178" y="1289948"/>
              <a:ext cx="758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캔류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5" y="3356969"/>
            <a:ext cx="144000" cy="144000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F091DFA0-4CE9-4496-9B00-F588C2F3CBB0}"/>
              </a:ext>
            </a:extLst>
          </p:cNvPr>
          <p:cNvGrpSpPr/>
          <p:nvPr/>
        </p:nvGrpSpPr>
        <p:grpSpPr>
          <a:xfrm>
            <a:off x="148371" y="964313"/>
            <a:ext cx="1488840" cy="331996"/>
            <a:chOff x="8157365" y="1177794"/>
            <a:chExt cx="1488840" cy="331996"/>
          </a:xfrm>
        </p:grpSpPr>
        <p:sp>
          <p:nvSpPr>
            <p:cNvPr id="55" name="모서리가 둥근 직사각형 5">
              <a:extLst>
                <a:ext uri="{FF2B5EF4-FFF2-40B4-BE49-F238E27FC236}">
                  <a16:creationId xmlns:a16="http://schemas.microsoft.com/office/drawing/2014/main" id="{2B87B84C-F9E7-4E66-AAC7-CFD199812911}"/>
                </a:ext>
              </a:extLst>
            </p:cNvPr>
            <p:cNvSpPr/>
            <p:nvPr/>
          </p:nvSpPr>
          <p:spPr>
            <a:xfrm>
              <a:off x="8157365" y="1177794"/>
              <a:ext cx="1488840" cy="331996"/>
            </a:xfrm>
            <a:prstGeom prst="roundRect">
              <a:avLst>
                <a:gd name="adj" fmla="val 48558"/>
              </a:avLst>
            </a:prstGeom>
            <a:solidFill>
              <a:srgbClr val="2DA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쓰레기 백과사전</a:t>
              </a:r>
              <a:endPara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B610359A-41C7-4DAB-8A6A-2A4467287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0677" y="1252204"/>
              <a:ext cx="174084" cy="172400"/>
            </a:xfrm>
            <a:prstGeom prst="rect">
              <a:avLst/>
            </a:prstGeom>
          </p:spPr>
        </p:pic>
      </p:grpSp>
      <p:sp>
        <p:nvSpPr>
          <p:cNvPr id="57" name="타원 56"/>
          <p:cNvSpPr/>
          <p:nvPr/>
        </p:nvSpPr>
        <p:spPr>
          <a:xfrm>
            <a:off x="0" y="9953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689933" y="8910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601124" y="46767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20459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803092" y="4646398"/>
            <a:ext cx="1775488" cy="320042"/>
            <a:chOff x="4915693" y="4615244"/>
            <a:chExt cx="1775488" cy="320042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분리배출 요령을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/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분리배출 원칙과 요령 알고 </a:t>
            </a:r>
            <a:r>
              <a:rPr lang="ko-KR" altLang="en-US" dirty="0" smtClean="0"/>
              <a:t>연습하기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duk_04_07_0003_201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2_</a:t>
            </a:r>
            <a:r>
              <a:rPr lang="ko-KR" altLang="en-US" dirty="0" err="1" smtClean="0"/>
              <a:t>유리류</a:t>
            </a:r>
            <a:r>
              <a:rPr lang="ko-KR" altLang="en-US" dirty="0" smtClean="0"/>
              <a:t>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사이드 탭 </a:t>
            </a:r>
            <a:r>
              <a:rPr lang="ko-KR" altLang="en-US" dirty="0" err="1" smtClean="0"/>
              <a:t>가로형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사이드 탭 상단 영역 클릭 시 내용 변경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smtClean="0"/>
              <a:t>내용 노출 영역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텍스트 내용 노출</a:t>
            </a:r>
            <a:endParaRPr lang="en-US" altLang="ko-KR" dirty="0"/>
          </a:p>
          <a:p>
            <a:pPr>
              <a:buAutoNum type="arabicPeriod" startAt="3"/>
            </a:pPr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TIP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  <a:r>
              <a:rPr lang="ko-KR" altLang="en-US" dirty="0"/>
              <a:t> 미니 팝업 닫힘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/>
              <a:t>링크 연결 </a:t>
            </a:r>
            <a:r>
              <a:rPr lang="en-US" altLang="ko-KR" dirty="0"/>
              <a:t>(</a:t>
            </a:r>
            <a:r>
              <a:rPr lang="ko-KR" altLang="en-US" dirty="0"/>
              <a:t>쓰레기 백과사전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해당 버튼 클릭 시</a:t>
            </a:r>
            <a:r>
              <a:rPr lang="en-US" altLang="ko-KR" dirty="0"/>
              <a:t>, </a:t>
            </a:r>
            <a:r>
              <a:rPr lang="ko-KR" altLang="en-US" dirty="0"/>
              <a:t>하단 링크로 연결</a:t>
            </a:r>
            <a:endParaRPr lang="en-US" altLang="ko-KR" dirty="0"/>
          </a:p>
          <a:p>
            <a:pPr>
              <a:buAutoNum type="arabicPeriod" startAt="4"/>
            </a:pP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ko-KR" altLang="en-US" dirty="0" err="1" smtClean="0"/>
              <a:t>유리병류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en-US" altLang="ko-KR" dirty="0"/>
              <a:t>https://blisgo.com/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573485" y="5057958"/>
            <a:ext cx="3676442" cy="974669"/>
            <a:chOff x="5691389" y="2279387"/>
            <a:chExt cx="4778413" cy="974669"/>
          </a:xfrm>
        </p:grpSpPr>
        <p:grpSp>
          <p:nvGrpSpPr>
            <p:cNvPr id="77" name="그룹 76"/>
            <p:cNvGrpSpPr/>
            <p:nvPr/>
          </p:nvGrpSpPr>
          <p:grpSpPr>
            <a:xfrm>
              <a:off x="5691389" y="2279387"/>
              <a:ext cx="4778413" cy="974669"/>
              <a:chOff x="8476875" y="2823846"/>
              <a:chExt cx="4426141" cy="974669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8476875" y="2868398"/>
                <a:ext cx="4426138" cy="930117"/>
                <a:chOff x="4340515" y="6091378"/>
                <a:chExt cx="4426138" cy="930117"/>
              </a:xfrm>
            </p:grpSpPr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4340515" y="6191113"/>
                  <a:ext cx="4426138" cy="83038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‘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붙임 자료 ⑦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’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을 활용해 직접 분리배출을 연습해 봅시다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8476875" y="3002496"/>
                <a:ext cx="4426141" cy="138131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476875" y="2823846"/>
                <a:ext cx="4426141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flipH="1">
              <a:off x="10190030" y="2378725"/>
              <a:ext cx="139046" cy="132496"/>
              <a:chOff x="11455035" y="2124511"/>
              <a:chExt cx="169521" cy="16949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11455064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02" y="894933"/>
            <a:ext cx="750030" cy="556474"/>
          </a:xfrm>
          <a:prstGeom prst="rect">
            <a:avLst/>
          </a:prstGeom>
        </p:spPr>
      </p:pic>
      <p:sp>
        <p:nvSpPr>
          <p:cNvPr id="90" name="모서리가 둥근 직사각형 89"/>
          <p:cNvSpPr/>
          <p:nvPr/>
        </p:nvSpPr>
        <p:spPr>
          <a:xfrm>
            <a:off x="354655" y="1960505"/>
            <a:ext cx="8672362" cy="2642400"/>
          </a:xfrm>
          <a:prstGeom prst="roundRect">
            <a:avLst>
              <a:gd name="adj" fmla="val 1635"/>
            </a:avLst>
          </a:prstGeom>
          <a:solidFill>
            <a:srgbClr val="FDF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en-US" spc="-5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4016" y="2085209"/>
            <a:ext cx="8413640" cy="2440800"/>
          </a:xfrm>
          <a:prstGeom prst="roundRect">
            <a:avLst>
              <a:gd name="adj" fmla="val 16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9013" y="1419360"/>
            <a:ext cx="2592000" cy="651960"/>
            <a:chOff x="619013" y="1148634"/>
            <a:chExt cx="2254816" cy="65196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19013" y="1148634"/>
              <a:ext cx="2254816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89996" y="1289948"/>
              <a:ext cx="712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비닐류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035814" y="2499000"/>
            <a:ext cx="7861842" cy="60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깨진 유리는 신문지에 싸서 일반 쓰레기로 배출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0" y="2785476"/>
            <a:ext cx="144000" cy="144000"/>
          </a:xfrm>
          <a:prstGeom prst="rect">
            <a:avLst/>
          </a:prstGeom>
        </p:spPr>
      </p:pic>
      <p:sp>
        <p:nvSpPr>
          <p:cNvPr id="99" name="타원 98"/>
          <p:cNvSpPr/>
          <p:nvPr/>
        </p:nvSpPr>
        <p:spPr>
          <a:xfrm>
            <a:off x="500901" y="131263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67771" y="21797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3398521" y="1419360"/>
            <a:ext cx="2592000" cy="651960"/>
            <a:chOff x="4757653" y="1148634"/>
            <a:chExt cx="3233298" cy="651960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ED7D31"/>
            </a:solidFill>
            <a:ln w="28575">
              <a:solidFill>
                <a:srgbClr val="FFA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863205" y="1289948"/>
              <a:ext cx="1022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유리류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78029" y="1422327"/>
            <a:ext cx="2592000" cy="651960"/>
            <a:chOff x="4757653" y="1148634"/>
            <a:chExt cx="3233298" cy="65196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995178" y="1289948"/>
              <a:ext cx="758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캔류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3312" b="90909" l="7317" r="54324">
                        <a14:foregroundMark x1="18404" y1="81169" x2="37694" y2="78896"/>
                        <a14:foregroundMark x1="29933" y1="82468" x2="46120" y2="82792"/>
                        <a14:foregroundMark x1="46120" y1="62987" x2="29933" y2="47727"/>
                        <a14:foregroundMark x1="32594" y1="44156" x2="24390" y2="42208"/>
                        <a14:foregroundMark x1="26164" y1="39935" x2="18625" y2="42532"/>
                        <a14:foregroundMark x1="19956" y1="45779" x2="11973" y2="48052"/>
                        <a14:foregroundMark x1="40798" y1="52922" x2="46341" y2="60390"/>
                        <a14:foregroundMark x1="32151" y1="47727" x2="35255" y2="51299"/>
                        <a14:foregroundMark x1="32816" y1="45130" x2="36585" y2="50325"/>
                        <a14:foregroundMark x1="31486" y1="38636" x2="32816" y2="44805"/>
                        <a14:foregroundMark x1="28825" y1="38312" x2="20177" y2="39610"/>
                        <a14:foregroundMark x1="31042" y1="38312" x2="13969" y2="44805"/>
                        <a14:foregroundMark x1="9534" y1="52597" x2="10200" y2="72078"/>
                        <a14:foregroundMark x1="12417" y1="51623" x2="10865" y2="61364"/>
                        <a14:foregroundMark x1="47894" y1="59740" x2="52328" y2="74675"/>
                        <a14:foregroundMark x1="14856" y1="85390" x2="29712" y2="83442"/>
                        <a14:foregroundMark x1="8204" y1="71753" x2="11308" y2="82143"/>
                        <a14:foregroundMark x1="11530" y1="86039" x2="14856" y2="85390"/>
                        <a14:backgroundMark x1="34590" y1="41234" x2="36142" y2="47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22" t="34625" r="46044" b="9388"/>
          <a:stretch/>
        </p:blipFill>
        <p:spPr>
          <a:xfrm>
            <a:off x="6781226" y="2840309"/>
            <a:ext cx="2116430" cy="1713232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F091DFA0-4CE9-4496-9B00-F588C2F3CBB0}"/>
              </a:ext>
            </a:extLst>
          </p:cNvPr>
          <p:cNvGrpSpPr/>
          <p:nvPr/>
        </p:nvGrpSpPr>
        <p:grpSpPr>
          <a:xfrm>
            <a:off x="148371" y="964313"/>
            <a:ext cx="1488840" cy="331996"/>
            <a:chOff x="8157365" y="1177794"/>
            <a:chExt cx="1488840" cy="331996"/>
          </a:xfrm>
        </p:grpSpPr>
        <p:sp>
          <p:nvSpPr>
            <p:cNvPr id="46" name="모서리가 둥근 직사각형 5">
              <a:extLst>
                <a:ext uri="{FF2B5EF4-FFF2-40B4-BE49-F238E27FC236}">
                  <a16:creationId xmlns:a16="http://schemas.microsoft.com/office/drawing/2014/main" id="{2B87B84C-F9E7-4E66-AAC7-CFD199812911}"/>
                </a:ext>
              </a:extLst>
            </p:cNvPr>
            <p:cNvSpPr/>
            <p:nvPr/>
          </p:nvSpPr>
          <p:spPr>
            <a:xfrm>
              <a:off x="8157365" y="1177794"/>
              <a:ext cx="1488840" cy="331996"/>
            </a:xfrm>
            <a:prstGeom prst="roundRect">
              <a:avLst>
                <a:gd name="adj" fmla="val 48558"/>
              </a:avLst>
            </a:prstGeom>
            <a:solidFill>
              <a:srgbClr val="2DA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쓰레기 백과사전</a:t>
              </a:r>
              <a:endPara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610359A-41C7-4DAB-8A6A-2A4467287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20677" y="1252204"/>
              <a:ext cx="174084" cy="172400"/>
            </a:xfrm>
            <a:prstGeom prst="rect">
              <a:avLst/>
            </a:prstGeom>
          </p:spPr>
        </p:pic>
      </p:grpSp>
      <p:sp>
        <p:nvSpPr>
          <p:cNvPr id="48" name="타원 47"/>
          <p:cNvSpPr/>
          <p:nvPr/>
        </p:nvSpPr>
        <p:spPr>
          <a:xfrm>
            <a:off x="0" y="9953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689933" y="8910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601124" y="46767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258299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803092" y="4646398"/>
            <a:ext cx="1775488" cy="320042"/>
            <a:chOff x="4915693" y="4615244"/>
            <a:chExt cx="1775488" cy="320042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분리배출 요령을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/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분리배출 원칙과 요령 알고 </a:t>
            </a:r>
            <a:r>
              <a:rPr lang="ko-KR" altLang="en-US" dirty="0" smtClean="0"/>
              <a:t>연습하기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duk_04_07_0003_201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2_</a:t>
            </a:r>
            <a:r>
              <a:rPr lang="ko-KR" altLang="en-US" dirty="0" smtClean="0"/>
              <a:t>캔류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사이드 탭 </a:t>
            </a:r>
            <a:r>
              <a:rPr lang="ko-KR" altLang="en-US" dirty="0" err="1" smtClean="0"/>
              <a:t>가로형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사이드 탭 상단 영역 클릭 시 내용 변경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smtClean="0"/>
              <a:t>내용 노출 영역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텍스트 내용 노출</a:t>
            </a:r>
            <a:endParaRPr lang="en-US" altLang="ko-KR" dirty="0"/>
          </a:p>
          <a:p>
            <a:pPr>
              <a:buAutoNum type="arabicPeriod" startAt="3"/>
            </a:pPr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TIP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  <a:r>
              <a:rPr lang="ko-KR" altLang="en-US" dirty="0"/>
              <a:t> 미니 팝업 닫힘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/>
              <a:t>링크 연결 </a:t>
            </a:r>
            <a:r>
              <a:rPr lang="en-US" altLang="ko-KR" dirty="0"/>
              <a:t>(</a:t>
            </a:r>
            <a:r>
              <a:rPr lang="ko-KR" altLang="en-US" dirty="0"/>
              <a:t>쓰레기 백과사전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해당 버튼 클릭 시</a:t>
            </a:r>
            <a:r>
              <a:rPr lang="en-US" altLang="ko-KR" dirty="0"/>
              <a:t>, </a:t>
            </a:r>
            <a:r>
              <a:rPr lang="ko-KR" altLang="en-US" dirty="0"/>
              <a:t>하단 링크로 연결</a:t>
            </a:r>
            <a:endParaRPr lang="en-US" altLang="ko-KR" dirty="0"/>
          </a:p>
          <a:p>
            <a:pPr>
              <a:buAutoNum type="arabicPeriod" startAt="4"/>
            </a:pP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ko-KR" altLang="en-US" dirty="0"/>
              <a:t>캔</a:t>
            </a:r>
            <a:r>
              <a:rPr lang="ko-KR" altLang="en-US" dirty="0" smtClean="0"/>
              <a:t>류</a:t>
            </a:r>
            <a:r>
              <a:rPr lang="en-US" altLang="ko-KR" dirty="0"/>
              <a:t>.</a:t>
            </a:r>
            <a:r>
              <a:rPr lang="en-US" altLang="ko-KR" dirty="0" smtClean="0"/>
              <a:t>jpg</a:t>
            </a:r>
          </a:p>
          <a:p>
            <a:r>
              <a:rPr lang="en-US" altLang="ko-KR" dirty="0"/>
              <a:t>https://blisgo.com/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573485" y="5057958"/>
            <a:ext cx="3676442" cy="974669"/>
            <a:chOff x="5691389" y="2279387"/>
            <a:chExt cx="4778413" cy="974669"/>
          </a:xfrm>
        </p:grpSpPr>
        <p:grpSp>
          <p:nvGrpSpPr>
            <p:cNvPr id="77" name="그룹 76"/>
            <p:cNvGrpSpPr/>
            <p:nvPr/>
          </p:nvGrpSpPr>
          <p:grpSpPr>
            <a:xfrm>
              <a:off x="5691389" y="2279387"/>
              <a:ext cx="4778413" cy="974669"/>
              <a:chOff x="8476875" y="2823846"/>
              <a:chExt cx="4426141" cy="974669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8476875" y="2868398"/>
                <a:ext cx="4426138" cy="930117"/>
                <a:chOff x="4340515" y="6091378"/>
                <a:chExt cx="4426138" cy="930117"/>
              </a:xfrm>
            </p:grpSpPr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4340515" y="6191113"/>
                  <a:ext cx="4426138" cy="83038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‘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붙임 자료 ⑦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’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을 활용해 직접 분리배출을 연습해 봅시다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8476875" y="3002496"/>
                <a:ext cx="4426141" cy="138131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476875" y="2823846"/>
                <a:ext cx="4426141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flipH="1">
              <a:off x="10190030" y="2378725"/>
              <a:ext cx="139046" cy="132496"/>
              <a:chOff x="11455035" y="2124511"/>
              <a:chExt cx="169521" cy="16949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11455064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02" y="894933"/>
            <a:ext cx="750030" cy="556474"/>
          </a:xfrm>
          <a:prstGeom prst="rect">
            <a:avLst/>
          </a:prstGeom>
        </p:spPr>
      </p:pic>
      <p:sp>
        <p:nvSpPr>
          <p:cNvPr id="90" name="모서리가 둥근 직사각형 89"/>
          <p:cNvSpPr/>
          <p:nvPr/>
        </p:nvSpPr>
        <p:spPr>
          <a:xfrm>
            <a:off x="354655" y="1960506"/>
            <a:ext cx="8672362" cy="2642400"/>
          </a:xfrm>
          <a:prstGeom prst="roundRect">
            <a:avLst>
              <a:gd name="adj" fmla="val 1635"/>
            </a:avLst>
          </a:prstGeom>
          <a:solidFill>
            <a:srgbClr val="FDF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en-US" spc="-5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4016" y="2085210"/>
            <a:ext cx="8413640" cy="2440800"/>
          </a:xfrm>
          <a:prstGeom prst="roundRect">
            <a:avLst>
              <a:gd name="adj" fmla="val 16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9013" y="1419361"/>
            <a:ext cx="2592000" cy="651960"/>
            <a:chOff x="619013" y="1148634"/>
            <a:chExt cx="2254816" cy="65196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19013" y="1148634"/>
              <a:ext cx="2254816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89996" y="1289948"/>
              <a:ext cx="712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비닐류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96" name="그림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0" y="2785477"/>
            <a:ext cx="144000" cy="144000"/>
          </a:xfrm>
          <a:prstGeom prst="rect">
            <a:avLst/>
          </a:prstGeom>
        </p:spPr>
      </p:pic>
      <p:sp>
        <p:nvSpPr>
          <p:cNvPr id="99" name="타원 98"/>
          <p:cNvSpPr/>
          <p:nvPr/>
        </p:nvSpPr>
        <p:spPr>
          <a:xfrm>
            <a:off x="500901" y="131263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67771" y="21797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106" name="그룹 105"/>
          <p:cNvGrpSpPr/>
          <p:nvPr/>
        </p:nvGrpSpPr>
        <p:grpSpPr>
          <a:xfrm>
            <a:off x="3398521" y="1419361"/>
            <a:ext cx="2592000" cy="651960"/>
            <a:chOff x="4757653" y="1148634"/>
            <a:chExt cx="3233298" cy="651960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863205" y="1289948"/>
              <a:ext cx="1022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유리류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178029" y="1422328"/>
            <a:ext cx="2592000" cy="651960"/>
            <a:chOff x="4757653" y="1148634"/>
            <a:chExt cx="3233298" cy="65196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ED7D31"/>
            </a:solidFill>
            <a:ln w="28575">
              <a:solidFill>
                <a:srgbClr val="FFA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995178" y="1289948"/>
              <a:ext cx="7582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캔류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9" t="8233" r="4018" b="17911"/>
          <a:stretch/>
        </p:blipFill>
        <p:spPr>
          <a:xfrm>
            <a:off x="5788951" y="2949688"/>
            <a:ext cx="3030582" cy="1552249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035814" y="2499001"/>
            <a:ext cx="7861842" cy="60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내용물을 모두 비우고 잘 씻은 후 찌그러뜨려 배출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091DFA0-4CE9-4496-9B00-F588C2F3CBB0}"/>
              </a:ext>
            </a:extLst>
          </p:cNvPr>
          <p:cNvGrpSpPr/>
          <p:nvPr/>
        </p:nvGrpSpPr>
        <p:grpSpPr>
          <a:xfrm>
            <a:off x="148371" y="964313"/>
            <a:ext cx="1488840" cy="331996"/>
            <a:chOff x="8157365" y="1177794"/>
            <a:chExt cx="1488840" cy="331996"/>
          </a:xfrm>
        </p:grpSpPr>
        <p:sp>
          <p:nvSpPr>
            <p:cNvPr id="46" name="모서리가 둥근 직사각형 5">
              <a:extLst>
                <a:ext uri="{FF2B5EF4-FFF2-40B4-BE49-F238E27FC236}">
                  <a16:creationId xmlns:a16="http://schemas.microsoft.com/office/drawing/2014/main" id="{2B87B84C-F9E7-4E66-AAC7-CFD199812911}"/>
                </a:ext>
              </a:extLst>
            </p:cNvPr>
            <p:cNvSpPr/>
            <p:nvPr/>
          </p:nvSpPr>
          <p:spPr>
            <a:xfrm>
              <a:off x="8157365" y="1177794"/>
              <a:ext cx="1488840" cy="331996"/>
            </a:xfrm>
            <a:prstGeom prst="roundRect">
              <a:avLst>
                <a:gd name="adj" fmla="val 48558"/>
              </a:avLst>
            </a:prstGeom>
            <a:solidFill>
              <a:srgbClr val="2DA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쓰레기 백과사전</a:t>
              </a:r>
              <a:endPara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610359A-41C7-4DAB-8A6A-2A4467287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20677" y="1252204"/>
              <a:ext cx="174084" cy="172400"/>
            </a:xfrm>
            <a:prstGeom prst="rect">
              <a:avLst/>
            </a:prstGeom>
          </p:spPr>
        </p:pic>
      </p:grpSp>
      <p:sp>
        <p:nvSpPr>
          <p:cNvPr id="48" name="타원 47"/>
          <p:cNvSpPr/>
          <p:nvPr/>
        </p:nvSpPr>
        <p:spPr>
          <a:xfrm>
            <a:off x="0" y="9953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689933" y="8910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3601124" y="46767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460128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803092" y="4646398"/>
            <a:ext cx="1775488" cy="320042"/>
            <a:chOff x="4915693" y="4615244"/>
            <a:chExt cx="1775488" cy="320042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분리배출 요령을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/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분리배출 원칙과 요령 알고 </a:t>
            </a:r>
            <a:r>
              <a:rPr lang="ko-KR" altLang="en-US" dirty="0" smtClean="0"/>
              <a:t>연습하기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duk_04_07_0003_201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en-US" altLang="ko-KR" dirty="0" smtClean="0"/>
              <a:t>_</a:t>
            </a:r>
            <a:r>
              <a:rPr lang="ko-KR" altLang="en-US" dirty="0" smtClean="0"/>
              <a:t>일반 쓰레기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사이드 탭 </a:t>
            </a:r>
            <a:r>
              <a:rPr lang="ko-KR" altLang="en-US" dirty="0" err="1" smtClean="0"/>
              <a:t>가로형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사이드 탭 상단 영역 클릭 시 내용 변경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smtClean="0"/>
              <a:t>내용 노출 영역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텍스트 내용 노출</a:t>
            </a:r>
            <a:endParaRPr lang="en-US" altLang="ko-KR" dirty="0"/>
          </a:p>
          <a:p>
            <a:pPr>
              <a:buAutoNum type="arabicPeriod" startAt="3"/>
            </a:pPr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TIP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  <a:r>
              <a:rPr lang="ko-KR" altLang="en-US" dirty="0"/>
              <a:t> 미니 팝업 닫힘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/>
              <a:t>링크 연결 </a:t>
            </a:r>
            <a:r>
              <a:rPr lang="en-US" altLang="ko-KR" dirty="0"/>
              <a:t>(</a:t>
            </a:r>
            <a:r>
              <a:rPr lang="ko-KR" altLang="en-US" dirty="0"/>
              <a:t>쓰레기 백과사전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해당 버튼 클릭 시</a:t>
            </a:r>
            <a:r>
              <a:rPr lang="en-US" altLang="ko-KR" dirty="0"/>
              <a:t>, </a:t>
            </a:r>
            <a:r>
              <a:rPr lang="ko-KR" altLang="en-US" dirty="0"/>
              <a:t>하단 링크로 연결</a:t>
            </a:r>
            <a:endParaRPr lang="en-US" altLang="ko-KR" dirty="0"/>
          </a:p>
          <a:p>
            <a:pPr>
              <a:buAutoNum type="arabicPeriod" startAt="4"/>
            </a:pP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en-US" altLang="ko-KR" dirty="0"/>
              <a:t>https://blisgo.com/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573485" y="5057958"/>
            <a:ext cx="3676442" cy="974669"/>
            <a:chOff x="5691389" y="2279387"/>
            <a:chExt cx="4778413" cy="974669"/>
          </a:xfrm>
        </p:grpSpPr>
        <p:grpSp>
          <p:nvGrpSpPr>
            <p:cNvPr id="77" name="그룹 76"/>
            <p:cNvGrpSpPr/>
            <p:nvPr/>
          </p:nvGrpSpPr>
          <p:grpSpPr>
            <a:xfrm>
              <a:off x="5691389" y="2279387"/>
              <a:ext cx="4778413" cy="974669"/>
              <a:chOff x="8476875" y="2823846"/>
              <a:chExt cx="4426141" cy="974669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8476875" y="2868398"/>
                <a:ext cx="4426138" cy="930117"/>
                <a:chOff x="4340515" y="6091378"/>
                <a:chExt cx="4426138" cy="930117"/>
              </a:xfrm>
            </p:grpSpPr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4340515" y="6191113"/>
                  <a:ext cx="4426138" cy="83038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‘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붙임 자료 ⑦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’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을 활용해 직접 분리배출을 연습해 봅시다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8476875" y="3002496"/>
                <a:ext cx="4426141" cy="138131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476875" y="2823846"/>
                <a:ext cx="4426141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flipH="1">
              <a:off x="10190030" y="2378725"/>
              <a:ext cx="139046" cy="132496"/>
              <a:chOff x="11455035" y="2124511"/>
              <a:chExt cx="169521" cy="16949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11455064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02" y="894933"/>
            <a:ext cx="750030" cy="556474"/>
          </a:xfrm>
          <a:prstGeom prst="rect">
            <a:avLst/>
          </a:prstGeom>
        </p:spPr>
      </p:pic>
      <p:sp>
        <p:nvSpPr>
          <p:cNvPr id="90" name="모서리가 둥근 직사각형 89"/>
          <p:cNvSpPr/>
          <p:nvPr/>
        </p:nvSpPr>
        <p:spPr>
          <a:xfrm>
            <a:off x="354655" y="1960506"/>
            <a:ext cx="8672362" cy="2642400"/>
          </a:xfrm>
          <a:prstGeom prst="roundRect">
            <a:avLst>
              <a:gd name="adj" fmla="val 1635"/>
            </a:avLst>
          </a:prstGeom>
          <a:solidFill>
            <a:srgbClr val="FDF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en-US" spc="-5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4016" y="2085210"/>
            <a:ext cx="8413640" cy="2440800"/>
          </a:xfrm>
          <a:prstGeom prst="roundRect">
            <a:avLst>
              <a:gd name="adj" fmla="val 16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9013" y="1419361"/>
            <a:ext cx="1944000" cy="651960"/>
            <a:chOff x="619013" y="1148634"/>
            <a:chExt cx="2254816" cy="65196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19013" y="1148634"/>
              <a:ext cx="2254816" cy="651960"/>
            </a:xfrm>
            <a:prstGeom prst="roundRect">
              <a:avLst>
                <a:gd name="adj" fmla="val 4071"/>
              </a:avLst>
            </a:prstGeom>
            <a:solidFill>
              <a:srgbClr val="F77D1A"/>
            </a:solidFill>
            <a:ln w="28575">
              <a:solidFill>
                <a:srgbClr val="FFA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96009" y="1289948"/>
              <a:ext cx="150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일반 쓰레기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822426" y="1421216"/>
            <a:ext cx="1944000" cy="651960"/>
            <a:chOff x="4757653" y="1148634"/>
            <a:chExt cx="3233298" cy="65196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16873" y="1289948"/>
              <a:ext cx="171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폐건전지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035814" y="2499001"/>
            <a:ext cx="7524712" cy="60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종량제 봉투에 넣어서 배출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0" y="2785477"/>
            <a:ext cx="144000" cy="144000"/>
          </a:xfrm>
          <a:prstGeom prst="rect">
            <a:avLst/>
          </a:prstGeom>
        </p:spPr>
      </p:pic>
      <p:sp>
        <p:nvSpPr>
          <p:cNvPr id="99" name="타원 98"/>
          <p:cNvSpPr/>
          <p:nvPr/>
        </p:nvSpPr>
        <p:spPr>
          <a:xfrm>
            <a:off x="500901" y="131263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67771" y="21797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686817" y="1417585"/>
            <a:ext cx="1944000" cy="651960"/>
            <a:chOff x="4757653" y="1148634"/>
            <a:chExt cx="4009290" cy="65196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4757653" y="1148634"/>
              <a:ext cx="4009290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262687" y="1289948"/>
              <a:ext cx="2999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스타이로폼류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754621" y="1418473"/>
            <a:ext cx="1944000" cy="651960"/>
            <a:chOff x="4757653" y="1148634"/>
            <a:chExt cx="3233298" cy="651960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16873" y="1289948"/>
              <a:ext cx="171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폐의약품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091DFA0-4CE9-4496-9B00-F588C2F3CBB0}"/>
              </a:ext>
            </a:extLst>
          </p:cNvPr>
          <p:cNvGrpSpPr/>
          <p:nvPr/>
        </p:nvGrpSpPr>
        <p:grpSpPr>
          <a:xfrm>
            <a:off x="148371" y="964313"/>
            <a:ext cx="1488840" cy="331996"/>
            <a:chOff x="8157365" y="1177794"/>
            <a:chExt cx="1488840" cy="331996"/>
          </a:xfrm>
        </p:grpSpPr>
        <p:sp>
          <p:nvSpPr>
            <p:cNvPr id="49" name="모서리가 둥근 직사각형 5">
              <a:extLst>
                <a:ext uri="{FF2B5EF4-FFF2-40B4-BE49-F238E27FC236}">
                  <a16:creationId xmlns:a16="http://schemas.microsoft.com/office/drawing/2014/main" id="{2B87B84C-F9E7-4E66-AAC7-CFD199812911}"/>
                </a:ext>
              </a:extLst>
            </p:cNvPr>
            <p:cNvSpPr/>
            <p:nvPr/>
          </p:nvSpPr>
          <p:spPr>
            <a:xfrm>
              <a:off x="8157365" y="1177794"/>
              <a:ext cx="1488840" cy="331996"/>
            </a:xfrm>
            <a:prstGeom prst="roundRect">
              <a:avLst>
                <a:gd name="adj" fmla="val 48558"/>
              </a:avLst>
            </a:prstGeom>
            <a:solidFill>
              <a:srgbClr val="2DA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쓰레기 백과사전</a:t>
              </a:r>
              <a:endPara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B610359A-41C7-4DAB-8A6A-2A4467287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0677" y="1252204"/>
              <a:ext cx="174084" cy="172400"/>
            </a:xfrm>
            <a:prstGeom prst="rect">
              <a:avLst/>
            </a:prstGeom>
          </p:spPr>
        </p:pic>
      </p:grpSp>
      <p:sp>
        <p:nvSpPr>
          <p:cNvPr id="51" name="타원 50"/>
          <p:cNvSpPr/>
          <p:nvPr/>
        </p:nvSpPr>
        <p:spPr>
          <a:xfrm>
            <a:off x="0" y="9953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689933" y="8910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601124" y="46767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415045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803092" y="4646398"/>
            <a:ext cx="1775488" cy="320042"/>
            <a:chOff x="4915693" y="4615244"/>
            <a:chExt cx="1775488" cy="320042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분리배출 요령을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/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분리배출 원칙과 요령 알고 </a:t>
            </a:r>
            <a:r>
              <a:rPr lang="ko-KR" altLang="en-US" dirty="0" smtClean="0"/>
              <a:t>연습하기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duk_04_07_0003_201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스타이로폼류</a:t>
            </a:r>
            <a:r>
              <a:rPr lang="ko-KR" altLang="en-US" dirty="0" smtClean="0"/>
              <a:t>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사이드 탭 </a:t>
            </a:r>
            <a:r>
              <a:rPr lang="ko-KR" altLang="en-US" dirty="0" err="1" smtClean="0"/>
              <a:t>가로형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사이드 탭 상단 영역 클릭 시 내용 변경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smtClean="0"/>
              <a:t>내용 노출 영역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텍스트 내용 노출</a:t>
            </a:r>
            <a:endParaRPr lang="en-US" altLang="ko-KR" dirty="0"/>
          </a:p>
          <a:p>
            <a:pPr>
              <a:buAutoNum type="arabicPeriod" startAt="3"/>
            </a:pPr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TIP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  <a:r>
              <a:rPr lang="ko-KR" altLang="en-US" dirty="0"/>
              <a:t> 미니 팝업 닫힘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/>
              <a:t>링크 연결 </a:t>
            </a:r>
            <a:r>
              <a:rPr lang="en-US" altLang="ko-KR" dirty="0"/>
              <a:t>(</a:t>
            </a:r>
            <a:r>
              <a:rPr lang="ko-KR" altLang="en-US" dirty="0"/>
              <a:t>쓰레기 백과사전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해당 버튼 클릭 시</a:t>
            </a:r>
            <a:r>
              <a:rPr lang="en-US" altLang="ko-KR" dirty="0"/>
              <a:t>, </a:t>
            </a:r>
            <a:r>
              <a:rPr lang="ko-KR" altLang="en-US" dirty="0"/>
              <a:t>하단 링크로 연결</a:t>
            </a:r>
            <a:endParaRPr lang="en-US" altLang="ko-KR" dirty="0"/>
          </a:p>
          <a:p>
            <a:pPr>
              <a:buAutoNum type="arabicPeriod" startAt="4"/>
            </a:pP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ko-KR" altLang="en-US" dirty="0"/>
              <a:t>재활용 쓰레기 </a:t>
            </a:r>
            <a:r>
              <a:rPr lang="ko-KR" altLang="en-US" dirty="0" smtClean="0"/>
              <a:t>분리배출</a:t>
            </a:r>
            <a:r>
              <a:rPr lang="en-US" altLang="ko-KR" dirty="0" smtClean="0"/>
              <a:t>.jpg</a:t>
            </a:r>
          </a:p>
          <a:p>
            <a:r>
              <a:rPr lang="en-US" altLang="ko-KR" dirty="0"/>
              <a:t>https://blisgo.com/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573485" y="5057958"/>
            <a:ext cx="3676442" cy="974669"/>
            <a:chOff x="5691389" y="2279387"/>
            <a:chExt cx="4778413" cy="974669"/>
          </a:xfrm>
        </p:grpSpPr>
        <p:grpSp>
          <p:nvGrpSpPr>
            <p:cNvPr id="77" name="그룹 76"/>
            <p:cNvGrpSpPr/>
            <p:nvPr/>
          </p:nvGrpSpPr>
          <p:grpSpPr>
            <a:xfrm>
              <a:off x="5691389" y="2279387"/>
              <a:ext cx="4778413" cy="974669"/>
              <a:chOff x="8476875" y="2823846"/>
              <a:chExt cx="4426141" cy="974669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8476875" y="2868398"/>
                <a:ext cx="4426138" cy="930117"/>
                <a:chOff x="4340515" y="6091378"/>
                <a:chExt cx="4426138" cy="930117"/>
              </a:xfrm>
            </p:grpSpPr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4340515" y="6191113"/>
                  <a:ext cx="4426138" cy="83038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‘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붙임 자료 ⑦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’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을 활용해 직접 분리배출을 연습해 봅시다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8476875" y="3002496"/>
                <a:ext cx="4426141" cy="138131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476875" y="2823846"/>
                <a:ext cx="4426141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flipH="1">
              <a:off x="10190030" y="2378725"/>
              <a:ext cx="139046" cy="132496"/>
              <a:chOff x="11455035" y="2124511"/>
              <a:chExt cx="169521" cy="16949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11455064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02" y="894933"/>
            <a:ext cx="750030" cy="556474"/>
          </a:xfrm>
          <a:prstGeom prst="rect">
            <a:avLst/>
          </a:prstGeom>
        </p:spPr>
      </p:pic>
      <p:sp>
        <p:nvSpPr>
          <p:cNvPr id="90" name="모서리가 둥근 직사각형 89"/>
          <p:cNvSpPr/>
          <p:nvPr/>
        </p:nvSpPr>
        <p:spPr>
          <a:xfrm>
            <a:off x="354655" y="1960502"/>
            <a:ext cx="8672362" cy="2642400"/>
          </a:xfrm>
          <a:prstGeom prst="roundRect">
            <a:avLst>
              <a:gd name="adj" fmla="val 1635"/>
            </a:avLst>
          </a:prstGeom>
          <a:solidFill>
            <a:srgbClr val="FDF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en-US" spc="-5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4016" y="2085206"/>
            <a:ext cx="8413640" cy="2440800"/>
          </a:xfrm>
          <a:prstGeom prst="roundRect">
            <a:avLst>
              <a:gd name="adj" fmla="val 16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9013" y="1419357"/>
            <a:ext cx="1944000" cy="651960"/>
            <a:chOff x="619013" y="1148634"/>
            <a:chExt cx="2254816" cy="65196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19013" y="1148634"/>
              <a:ext cx="2254816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96009" y="1289948"/>
              <a:ext cx="150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일반 쓰레기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822426" y="1421212"/>
            <a:ext cx="1944000" cy="651960"/>
            <a:chOff x="4757653" y="1148634"/>
            <a:chExt cx="3233298" cy="65196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16873" y="1289948"/>
              <a:ext cx="171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폐건전지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035814" y="2498997"/>
            <a:ext cx="7524712" cy="60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부착물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테이프 등 제거 후 배출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0" y="2785473"/>
            <a:ext cx="144000" cy="144000"/>
          </a:xfrm>
          <a:prstGeom prst="rect">
            <a:avLst/>
          </a:prstGeom>
        </p:spPr>
      </p:pic>
      <p:sp>
        <p:nvSpPr>
          <p:cNvPr id="99" name="타원 98"/>
          <p:cNvSpPr/>
          <p:nvPr/>
        </p:nvSpPr>
        <p:spPr>
          <a:xfrm>
            <a:off x="500901" y="13126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67771" y="217972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686817" y="1417581"/>
            <a:ext cx="1944000" cy="651960"/>
            <a:chOff x="4757653" y="1148634"/>
            <a:chExt cx="4009290" cy="65196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4757653" y="1148634"/>
              <a:ext cx="4009290" cy="651960"/>
            </a:xfrm>
            <a:prstGeom prst="roundRect">
              <a:avLst>
                <a:gd name="adj" fmla="val 4071"/>
              </a:avLst>
            </a:prstGeom>
            <a:solidFill>
              <a:srgbClr val="ED7D31"/>
            </a:solidFill>
            <a:ln w="28575">
              <a:solidFill>
                <a:srgbClr val="FFA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262687" y="1289948"/>
              <a:ext cx="2999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스타이로폼류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754621" y="1418469"/>
            <a:ext cx="1944000" cy="651960"/>
            <a:chOff x="4757653" y="1148634"/>
            <a:chExt cx="3233298" cy="651960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16873" y="1289948"/>
              <a:ext cx="171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폐의약품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4" y="2376239"/>
            <a:ext cx="2835889" cy="2121757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091DFA0-4CE9-4496-9B00-F588C2F3CBB0}"/>
              </a:ext>
            </a:extLst>
          </p:cNvPr>
          <p:cNvGrpSpPr/>
          <p:nvPr/>
        </p:nvGrpSpPr>
        <p:grpSpPr>
          <a:xfrm>
            <a:off x="148371" y="964313"/>
            <a:ext cx="1488840" cy="331996"/>
            <a:chOff x="8157365" y="1177794"/>
            <a:chExt cx="1488840" cy="331996"/>
          </a:xfrm>
        </p:grpSpPr>
        <p:sp>
          <p:nvSpPr>
            <p:cNvPr id="48" name="모서리가 둥근 직사각형 5">
              <a:extLst>
                <a:ext uri="{FF2B5EF4-FFF2-40B4-BE49-F238E27FC236}">
                  <a16:creationId xmlns:a16="http://schemas.microsoft.com/office/drawing/2014/main" id="{2B87B84C-F9E7-4E66-AAC7-CFD199812911}"/>
                </a:ext>
              </a:extLst>
            </p:cNvPr>
            <p:cNvSpPr/>
            <p:nvPr/>
          </p:nvSpPr>
          <p:spPr>
            <a:xfrm>
              <a:off x="8157365" y="1177794"/>
              <a:ext cx="1488840" cy="331996"/>
            </a:xfrm>
            <a:prstGeom prst="roundRect">
              <a:avLst>
                <a:gd name="adj" fmla="val 48558"/>
              </a:avLst>
            </a:prstGeom>
            <a:solidFill>
              <a:srgbClr val="2DA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쓰레기 백과사전</a:t>
              </a:r>
              <a:endPara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B610359A-41C7-4DAB-8A6A-2A4467287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20677" y="1252204"/>
              <a:ext cx="174084" cy="172400"/>
            </a:xfrm>
            <a:prstGeom prst="rect">
              <a:avLst/>
            </a:prstGeom>
          </p:spPr>
        </p:pic>
      </p:grpSp>
      <p:sp>
        <p:nvSpPr>
          <p:cNvPr id="50" name="타원 49"/>
          <p:cNvSpPr/>
          <p:nvPr/>
        </p:nvSpPr>
        <p:spPr>
          <a:xfrm>
            <a:off x="0" y="9953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689933" y="8910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601124" y="46767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151760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803092" y="4646398"/>
            <a:ext cx="1775488" cy="320042"/>
            <a:chOff x="4915693" y="4615244"/>
            <a:chExt cx="1775488" cy="320042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분리배출 요령을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/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분리배출 원칙과 요령 알고 </a:t>
            </a:r>
            <a:r>
              <a:rPr lang="ko-KR" altLang="en-US" dirty="0" smtClean="0"/>
              <a:t>연습하기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duk_04_07_0003_201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폐의약품</a:t>
            </a:r>
            <a:r>
              <a:rPr lang="ko-KR" altLang="en-US" dirty="0" smtClean="0"/>
              <a:t>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사이드 탭 </a:t>
            </a:r>
            <a:r>
              <a:rPr lang="ko-KR" altLang="en-US" dirty="0" err="1" smtClean="0"/>
              <a:t>가로형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사이드 탭 상단 영역 클릭 시 내용 변경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smtClean="0"/>
              <a:t>내용 노출 영역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텍스트 내용 노출</a:t>
            </a:r>
            <a:endParaRPr lang="en-US" altLang="ko-KR" dirty="0"/>
          </a:p>
          <a:p>
            <a:pPr>
              <a:buAutoNum type="arabicPeriod" startAt="3"/>
            </a:pPr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TIP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  <a:r>
              <a:rPr lang="ko-KR" altLang="en-US" dirty="0"/>
              <a:t> 미니 팝업 닫힘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/>
              <a:t>링크 연결 </a:t>
            </a:r>
            <a:r>
              <a:rPr lang="en-US" altLang="ko-KR" dirty="0"/>
              <a:t>(</a:t>
            </a:r>
            <a:r>
              <a:rPr lang="ko-KR" altLang="en-US" dirty="0"/>
              <a:t>쓰레기 백과사전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해당 버튼 클릭 시</a:t>
            </a:r>
            <a:r>
              <a:rPr lang="en-US" altLang="ko-KR" dirty="0"/>
              <a:t>, </a:t>
            </a:r>
            <a:r>
              <a:rPr lang="ko-KR" altLang="en-US" dirty="0"/>
              <a:t>하단 링크로 연결</a:t>
            </a:r>
            <a:endParaRPr lang="en-US" altLang="ko-KR" dirty="0"/>
          </a:p>
          <a:p>
            <a:pPr>
              <a:buAutoNum type="arabicPeriod" startAt="4"/>
            </a:pP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en-US" altLang="ko-KR" dirty="0"/>
              <a:t>https://blisgo.com/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573485" y="5057958"/>
            <a:ext cx="3676442" cy="974669"/>
            <a:chOff x="5691389" y="2279387"/>
            <a:chExt cx="4778413" cy="974669"/>
          </a:xfrm>
        </p:grpSpPr>
        <p:grpSp>
          <p:nvGrpSpPr>
            <p:cNvPr id="77" name="그룹 76"/>
            <p:cNvGrpSpPr/>
            <p:nvPr/>
          </p:nvGrpSpPr>
          <p:grpSpPr>
            <a:xfrm>
              <a:off x="5691389" y="2279387"/>
              <a:ext cx="4778413" cy="974669"/>
              <a:chOff x="8476875" y="2823846"/>
              <a:chExt cx="4426141" cy="974669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8476875" y="2868398"/>
                <a:ext cx="4426138" cy="930117"/>
                <a:chOff x="4340515" y="6091378"/>
                <a:chExt cx="4426138" cy="930117"/>
              </a:xfrm>
            </p:grpSpPr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4340515" y="6191113"/>
                  <a:ext cx="4426138" cy="83038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‘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붙임 자료 ⑦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’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을 활용해 직접 분리배출을 연습해 봅시다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8476875" y="3002496"/>
                <a:ext cx="4426141" cy="138131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476875" y="2823846"/>
                <a:ext cx="4426141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flipH="1">
              <a:off x="10190030" y="2378725"/>
              <a:ext cx="139046" cy="132496"/>
              <a:chOff x="11455035" y="2124511"/>
              <a:chExt cx="169521" cy="16949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11455064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02" y="894933"/>
            <a:ext cx="750030" cy="556474"/>
          </a:xfrm>
          <a:prstGeom prst="rect">
            <a:avLst/>
          </a:prstGeom>
        </p:spPr>
      </p:pic>
      <p:sp>
        <p:nvSpPr>
          <p:cNvPr id="90" name="모서리가 둥근 직사각형 89"/>
          <p:cNvSpPr/>
          <p:nvPr/>
        </p:nvSpPr>
        <p:spPr>
          <a:xfrm>
            <a:off x="354655" y="1960506"/>
            <a:ext cx="8672362" cy="2642400"/>
          </a:xfrm>
          <a:prstGeom prst="roundRect">
            <a:avLst>
              <a:gd name="adj" fmla="val 1635"/>
            </a:avLst>
          </a:prstGeom>
          <a:solidFill>
            <a:srgbClr val="FDF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en-US" spc="-5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4016" y="2085210"/>
            <a:ext cx="8413640" cy="2440800"/>
          </a:xfrm>
          <a:prstGeom prst="roundRect">
            <a:avLst>
              <a:gd name="adj" fmla="val 16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9013" y="1419361"/>
            <a:ext cx="1944000" cy="651960"/>
            <a:chOff x="619013" y="1148634"/>
            <a:chExt cx="2254816" cy="65196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19013" y="1148634"/>
              <a:ext cx="2254816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96009" y="1289948"/>
              <a:ext cx="150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일반 쓰레기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822426" y="1421216"/>
            <a:ext cx="1944000" cy="651960"/>
            <a:chOff x="4757653" y="1148634"/>
            <a:chExt cx="3233298" cy="65196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16873" y="1289948"/>
              <a:ext cx="171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폐건전지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035814" y="2499001"/>
            <a:ext cx="7524712" cy="117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보건소나 약국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행정 복지 센터 등에 있는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전용 수거함에 배출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0" y="2785477"/>
            <a:ext cx="144000" cy="144000"/>
          </a:xfrm>
          <a:prstGeom prst="rect">
            <a:avLst/>
          </a:prstGeom>
        </p:spPr>
      </p:pic>
      <p:sp>
        <p:nvSpPr>
          <p:cNvPr id="99" name="타원 98"/>
          <p:cNvSpPr/>
          <p:nvPr/>
        </p:nvSpPr>
        <p:spPr>
          <a:xfrm>
            <a:off x="500901" y="131263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67771" y="21797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686817" y="1417585"/>
            <a:ext cx="1944000" cy="651960"/>
            <a:chOff x="4757653" y="1148634"/>
            <a:chExt cx="4009290" cy="65196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4757653" y="1148634"/>
              <a:ext cx="4009290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262687" y="1289948"/>
              <a:ext cx="2999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스타이로폼류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754621" y="1418473"/>
            <a:ext cx="1944000" cy="651960"/>
            <a:chOff x="4757653" y="1148634"/>
            <a:chExt cx="3233298" cy="651960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ED7D31"/>
            </a:solidFill>
            <a:ln w="28575">
              <a:solidFill>
                <a:srgbClr val="FFA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16873" y="1289948"/>
              <a:ext cx="171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폐의약품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091DFA0-4CE9-4496-9B00-F588C2F3CBB0}"/>
              </a:ext>
            </a:extLst>
          </p:cNvPr>
          <p:cNvGrpSpPr/>
          <p:nvPr/>
        </p:nvGrpSpPr>
        <p:grpSpPr>
          <a:xfrm>
            <a:off x="148371" y="964313"/>
            <a:ext cx="1488840" cy="331996"/>
            <a:chOff x="8157365" y="1177794"/>
            <a:chExt cx="1488840" cy="331996"/>
          </a:xfrm>
        </p:grpSpPr>
        <p:sp>
          <p:nvSpPr>
            <p:cNvPr id="46" name="모서리가 둥근 직사각형 5">
              <a:extLst>
                <a:ext uri="{FF2B5EF4-FFF2-40B4-BE49-F238E27FC236}">
                  <a16:creationId xmlns:a16="http://schemas.microsoft.com/office/drawing/2014/main" id="{2B87B84C-F9E7-4E66-AAC7-CFD199812911}"/>
                </a:ext>
              </a:extLst>
            </p:cNvPr>
            <p:cNvSpPr/>
            <p:nvPr/>
          </p:nvSpPr>
          <p:spPr>
            <a:xfrm>
              <a:off x="8157365" y="1177794"/>
              <a:ext cx="1488840" cy="331996"/>
            </a:xfrm>
            <a:prstGeom prst="roundRect">
              <a:avLst>
                <a:gd name="adj" fmla="val 48558"/>
              </a:avLst>
            </a:prstGeom>
            <a:solidFill>
              <a:srgbClr val="2DA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쓰레기 백과사전</a:t>
              </a:r>
              <a:endPara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610359A-41C7-4DAB-8A6A-2A4467287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0677" y="1252204"/>
              <a:ext cx="174084" cy="172400"/>
            </a:xfrm>
            <a:prstGeom prst="rect">
              <a:avLst/>
            </a:prstGeom>
          </p:spPr>
        </p:pic>
      </p:grpSp>
      <p:sp>
        <p:nvSpPr>
          <p:cNvPr id="48" name="타원 47"/>
          <p:cNvSpPr/>
          <p:nvPr/>
        </p:nvSpPr>
        <p:spPr>
          <a:xfrm>
            <a:off x="0" y="9953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689933" y="8910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601124" y="46767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4638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803092" y="4646398"/>
            <a:ext cx="1775488" cy="320042"/>
            <a:chOff x="4915693" y="4615244"/>
            <a:chExt cx="1775488" cy="320042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분리배출 요령을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/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분리배출 원칙과 요령 알고 </a:t>
            </a:r>
            <a:r>
              <a:rPr lang="ko-KR" altLang="en-US" dirty="0" smtClean="0"/>
              <a:t>연습하기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duk_04_07_0003_201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폐건전지</a:t>
            </a:r>
            <a:r>
              <a:rPr lang="ko-KR" altLang="en-US" dirty="0" smtClean="0"/>
              <a:t>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사이드 탭 </a:t>
            </a:r>
            <a:r>
              <a:rPr lang="ko-KR" altLang="en-US" dirty="0" err="1" smtClean="0"/>
              <a:t>가로형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사이드 탭 상단 영역 클릭 시 내용 변경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smtClean="0"/>
              <a:t>내용 노출 영역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텍스트 내용 노출</a:t>
            </a:r>
            <a:endParaRPr lang="en-US" altLang="ko-KR" dirty="0"/>
          </a:p>
          <a:p>
            <a:pPr>
              <a:buAutoNum type="arabicPeriod" startAt="3"/>
            </a:pPr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TIP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  <a:r>
              <a:rPr lang="ko-KR" altLang="en-US" dirty="0"/>
              <a:t> 미니 팝업 닫힘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/>
              <a:t>링크 연결 </a:t>
            </a:r>
            <a:r>
              <a:rPr lang="en-US" altLang="ko-KR" dirty="0"/>
              <a:t>(</a:t>
            </a:r>
            <a:r>
              <a:rPr lang="ko-KR" altLang="en-US" dirty="0"/>
              <a:t>쓰레기 백과사전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해당 버튼 클릭 시</a:t>
            </a:r>
            <a:r>
              <a:rPr lang="en-US" altLang="ko-KR" dirty="0"/>
              <a:t>, </a:t>
            </a:r>
            <a:r>
              <a:rPr lang="ko-KR" altLang="en-US" dirty="0"/>
              <a:t>하단 링크로 연결</a:t>
            </a:r>
            <a:endParaRPr lang="en-US" altLang="ko-KR" dirty="0"/>
          </a:p>
          <a:p>
            <a:pPr>
              <a:buAutoNum type="arabicPeriod" startAt="4"/>
            </a:pP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ko-KR" altLang="en-US" dirty="0" err="1" smtClean="0"/>
              <a:t>기타류</a:t>
            </a:r>
            <a:r>
              <a:rPr lang="en-US" altLang="ko-KR" dirty="0"/>
              <a:t>.jpg </a:t>
            </a:r>
            <a:r>
              <a:rPr lang="ko-KR" altLang="en-US" dirty="0"/>
              <a:t>→ 해당 부분만 사용해 주세요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https://blisgo.com/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573485" y="5057958"/>
            <a:ext cx="3676442" cy="974669"/>
            <a:chOff x="5691389" y="2279387"/>
            <a:chExt cx="4778413" cy="974669"/>
          </a:xfrm>
        </p:grpSpPr>
        <p:grpSp>
          <p:nvGrpSpPr>
            <p:cNvPr id="77" name="그룹 76"/>
            <p:cNvGrpSpPr/>
            <p:nvPr/>
          </p:nvGrpSpPr>
          <p:grpSpPr>
            <a:xfrm>
              <a:off x="5691389" y="2279387"/>
              <a:ext cx="4778413" cy="974669"/>
              <a:chOff x="8476875" y="2823846"/>
              <a:chExt cx="4426141" cy="974669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8476875" y="2868398"/>
                <a:ext cx="4426138" cy="930117"/>
                <a:chOff x="4340515" y="6091378"/>
                <a:chExt cx="4426138" cy="930117"/>
              </a:xfrm>
            </p:grpSpPr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4340515" y="6191113"/>
                  <a:ext cx="4426138" cy="83038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‘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붙임 자료 ⑦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’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을 활용해 직접 분리배출을 연습해 봅시다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8476875" y="3002496"/>
                <a:ext cx="4426141" cy="138131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476875" y="2823846"/>
                <a:ext cx="4426141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flipH="1">
              <a:off x="10190030" y="2378725"/>
              <a:ext cx="139046" cy="132496"/>
              <a:chOff x="11455035" y="2124511"/>
              <a:chExt cx="169521" cy="16949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11455064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02" y="894933"/>
            <a:ext cx="750030" cy="556474"/>
          </a:xfrm>
          <a:prstGeom prst="rect">
            <a:avLst/>
          </a:prstGeom>
        </p:spPr>
      </p:pic>
      <p:sp>
        <p:nvSpPr>
          <p:cNvPr id="90" name="모서리가 둥근 직사각형 89"/>
          <p:cNvSpPr/>
          <p:nvPr/>
        </p:nvSpPr>
        <p:spPr>
          <a:xfrm>
            <a:off x="354655" y="1960504"/>
            <a:ext cx="8672362" cy="2642400"/>
          </a:xfrm>
          <a:prstGeom prst="roundRect">
            <a:avLst>
              <a:gd name="adj" fmla="val 1635"/>
            </a:avLst>
          </a:prstGeom>
          <a:solidFill>
            <a:srgbClr val="FDF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en-US" spc="-5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4016" y="2085208"/>
            <a:ext cx="8413640" cy="2440800"/>
          </a:xfrm>
          <a:prstGeom prst="roundRect">
            <a:avLst>
              <a:gd name="adj" fmla="val 16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9013" y="1419359"/>
            <a:ext cx="1944000" cy="651960"/>
            <a:chOff x="619013" y="1148634"/>
            <a:chExt cx="2254816" cy="65196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19013" y="1148634"/>
              <a:ext cx="2254816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996009" y="1289948"/>
              <a:ext cx="150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일반 쓰레기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822426" y="1421214"/>
            <a:ext cx="1944000" cy="651960"/>
            <a:chOff x="4757653" y="1148634"/>
            <a:chExt cx="3233298" cy="65196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ED7D31"/>
            </a:solidFill>
            <a:ln w="28575">
              <a:solidFill>
                <a:srgbClr val="FFA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16873" y="1289948"/>
              <a:ext cx="171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폐건전지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035814" y="2498999"/>
            <a:ext cx="7524712" cy="60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전용 수거함에 배출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0" y="2785475"/>
            <a:ext cx="144000" cy="144000"/>
          </a:xfrm>
          <a:prstGeom prst="rect">
            <a:avLst/>
          </a:prstGeom>
        </p:spPr>
      </p:pic>
      <p:sp>
        <p:nvSpPr>
          <p:cNvPr id="99" name="타원 98"/>
          <p:cNvSpPr/>
          <p:nvPr/>
        </p:nvSpPr>
        <p:spPr>
          <a:xfrm>
            <a:off x="500901" y="13126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67771" y="217972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686817" y="1417583"/>
            <a:ext cx="1944000" cy="651960"/>
            <a:chOff x="4757653" y="1148634"/>
            <a:chExt cx="4009290" cy="65196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4757653" y="1148634"/>
              <a:ext cx="4009290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262687" y="1289948"/>
              <a:ext cx="2999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스타이로폼류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754621" y="1418471"/>
            <a:ext cx="1944000" cy="651960"/>
            <a:chOff x="4757653" y="1148634"/>
            <a:chExt cx="3233298" cy="651960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16873" y="1289948"/>
              <a:ext cx="1714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폐의약품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08" t="9759" r="5580" b="14829"/>
          <a:stretch/>
        </p:blipFill>
        <p:spPr>
          <a:xfrm>
            <a:off x="6470266" y="2239257"/>
            <a:ext cx="2159727" cy="2190289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F091DFA0-4CE9-4496-9B00-F588C2F3CBB0}"/>
              </a:ext>
            </a:extLst>
          </p:cNvPr>
          <p:cNvGrpSpPr/>
          <p:nvPr/>
        </p:nvGrpSpPr>
        <p:grpSpPr>
          <a:xfrm>
            <a:off x="148371" y="964313"/>
            <a:ext cx="1488840" cy="331996"/>
            <a:chOff x="8157365" y="1177794"/>
            <a:chExt cx="1488840" cy="331996"/>
          </a:xfrm>
        </p:grpSpPr>
        <p:sp>
          <p:nvSpPr>
            <p:cNvPr id="48" name="모서리가 둥근 직사각형 5">
              <a:extLst>
                <a:ext uri="{FF2B5EF4-FFF2-40B4-BE49-F238E27FC236}">
                  <a16:creationId xmlns:a16="http://schemas.microsoft.com/office/drawing/2014/main" id="{2B87B84C-F9E7-4E66-AAC7-CFD199812911}"/>
                </a:ext>
              </a:extLst>
            </p:cNvPr>
            <p:cNvSpPr/>
            <p:nvPr/>
          </p:nvSpPr>
          <p:spPr>
            <a:xfrm>
              <a:off x="8157365" y="1177794"/>
              <a:ext cx="1488840" cy="331996"/>
            </a:xfrm>
            <a:prstGeom prst="roundRect">
              <a:avLst>
                <a:gd name="adj" fmla="val 48558"/>
              </a:avLst>
            </a:prstGeom>
            <a:solidFill>
              <a:srgbClr val="2DA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쓰레기 백과사전</a:t>
              </a:r>
              <a:endPara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B610359A-41C7-4DAB-8A6A-2A4467287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20677" y="1252204"/>
              <a:ext cx="174084" cy="172400"/>
            </a:xfrm>
            <a:prstGeom prst="rect">
              <a:avLst/>
            </a:prstGeom>
          </p:spPr>
        </p:pic>
      </p:grpSp>
      <p:sp>
        <p:nvSpPr>
          <p:cNvPr id="50" name="타원 49"/>
          <p:cNvSpPr/>
          <p:nvPr/>
        </p:nvSpPr>
        <p:spPr>
          <a:xfrm>
            <a:off x="0" y="9953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689933" y="8910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601124" y="46767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3365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우리 반의 분리배출함을 살펴보고 잘못된 부분이 있으면 바로잡아 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</a:t>
            </a:r>
            <a:r>
              <a:rPr lang="en-US" altLang="ko-KR" dirty="0"/>
              <a:t> </a:t>
            </a:r>
            <a:r>
              <a:rPr lang="en-US" altLang="ko-KR" dirty="0" smtClean="0"/>
              <a:t>1/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2/</a:t>
            </a:r>
            <a:r>
              <a:rPr lang="ko-KR" altLang="en-US" dirty="0" smtClean="0">
                <a:solidFill>
                  <a:srgbClr val="FF6600"/>
                </a:solidFill>
              </a:rPr>
              <a:t>물음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분리배출 원칙과 요령 알고 </a:t>
            </a:r>
            <a:r>
              <a:rPr lang="ko-KR" altLang="en-US" dirty="0" smtClean="0"/>
              <a:t>연습하기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duk_04_07_0003_201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물음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직접 </a:t>
            </a:r>
            <a:r>
              <a:rPr lang="ko-KR" altLang="en-US" dirty="0"/>
              <a:t>쓰기 메모지 화면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다시 하기 버튼 클릭 시</a:t>
            </a:r>
            <a:r>
              <a:rPr lang="en-US" altLang="ko-KR" dirty="0"/>
              <a:t>, </a:t>
            </a:r>
            <a:r>
              <a:rPr lang="ko-KR" altLang="en-US" dirty="0"/>
              <a:t>텍스트 사라지고 다시 쓸 수 있음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smtClean="0"/>
              <a:t>다시 </a:t>
            </a:r>
            <a:r>
              <a:rPr lang="ko-KR" altLang="en-US" dirty="0"/>
              <a:t>하기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텍스트 박스 내 텍스트 모두 삭제되고 다시 직접 쓰기 가능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463291" y="1381921"/>
            <a:ext cx="8455089" cy="3102993"/>
            <a:chOff x="651844" y="1661020"/>
            <a:chExt cx="8455089" cy="317231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직선 연결선 16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왼쪽 대괄호 17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왼쪽 대괄호 18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왼쪽 대괄호 19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133880" y="4596796"/>
            <a:ext cx="997200" cy="313585"/>
            <a:chOff x="2496156" y="4776022"/>
            <a:chExt cx="997200" cy="31358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156" y="4776022"/>
              <a:ext cx="997200" cy="313585"/>
            </a:xfrm>
            <a:prstGeom prst="rect">
              <a:avLst/>
            </a:prstGeom>
          </p:spPr>
        </p:pic>
        <p:sp>
          <p:nvSpPr>
            <p:cNvPr id="34" name="직사각형 33"/>
            <p:cNvSpPr/>
            <p:nvPr/>
          </p:nvSpPr>
          <p:spPr>
            <a:xfrm>
              <a:off x="2856840" y="4823044"/>
              <a:ext cx="501822" cy="218461"/>
            </a:xfrm>
            <a:prstGeom prst="rect">
              <a:avLst/>
            </a:prstGeom>
            <a:solidFill>
              <a:srgbClr val="0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50096" y="4812868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5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다시 하기</a:t>
              </a:r>
              <a:endParaRPr lang="ko-KR" altLang="en-US" sz="9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6" name="타원 35"/>
          <p:cNvSpPr/>
          <p:nvPr/>
        </p:nvSpPr>
        <p:spPr>
          <a:xfrm>
            <a:off x="7832822" y="46120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17665" y="138283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224349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en-US" altLang="ko-KR" dirty="0"/>
              <a:t>/</a:t>
            </a:r>
            <a:r>
              <a:rPr lang="ko-KR" altLang="en-US" dirty="0"/>
              <a:t>활동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우리 반의 쓰레기를 줄이는 실천 내용을 친구들과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우리 반 쓰레기를 줄이는 방법을 생각하고 삼각 팻말 만들기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duk_04_07_0003_202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[202_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아이콘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smtClean="0"/>
              <a:t>예 </a:t>
            </a:r>
            <a:r>
              <a:rPr lang="ko-KR" altLang="en-US" dirty="0"/>
              <a:t>보기</a:t>
            </a:r>
            <a:r>
              <a:rPr lang="en-US" altLang="ko-KR" dirty="0"/>
              <a:t>/</a:t>
            </a:r>
            <a:r>
              <a:rPr lang="ko-KR" altLang="en-US" dirty="0"/>
              <a:t>직접 쓰기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4594279"/>
            <a:ext cx="997200" cy="313585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242" y="5029364"/>
            <a:ext cx="997200" cy="313585"/>
          </a:xfrm>
          <a:prstGeom prst="rect">
            <a:avLst/>
          </a:prstGeom>
        </p:spPr>
      </p:pic>
      <p:sp>
        <p:nvSpPr>
          <p:cNvPr id="73" name="타원 72"/>
          <p:cNvSpPr/>
          <p:nvPr/>
        </p:nvSpPr>
        <p:spPr>
          <a:xfrm>
            <a:off x="7767019" y="46194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83" name="그룹 82"/>
          <p:cNvGrpSpPr/>
          <p:nvPr/>
        </p:nvGrpSpPr>
        <p:grpSpPr>
          <a:xfrm>
            <a:off x="3897872" y="5057277"/>
            <a:ext cx="4111413" cy="1506388"/>
            <a:chOff x="5126041" y="2279387"/>
            <a:chExt cx="5343762" cy="1506388"/>
          </a:xfrm>
        </p:grpSpPr>
        <p:grpSp>
          <p:nvGrpSpPr>
            <p:cNvPr id="84" name="그룹 83"/>
            <p:cNvGrpSpPr/>
            <p:nvPr/>
          </p:nvGrpSpPr>
          <p:grpSpPr>
            <a:xfrm>
              <a:off x="5126041" y="2279387"/>
              <a:ext cx="5343762" cy="1506388"/>
              <a:chOff x="7953205" y="2823846"/>
              <a:chExt cx="4949811" cy="1506388"/>
            </a:xfrm>
          </p:grpSpPr>
          <p:grpSp>
            <p:nvGrpSpPr>
              <p:cNvPr id="88" name="그룹 87"/>
              <p:cNvGrpSpPr/>
              <p:nvPr/>
            </p:nvGrpSpPr>
            <p:grpSpPr>
              <a:xfrm>
                <a:off x="7953205" y="2868398"/>
                <a:ext cx="4949810" cy="1461836"/>
                <a:chOff x="3816845" y="6091378"/>
                <a:chExt cx="4949810" cy="1461836"/>
              </a:xfrm>
            </p:grpSpPr>
            <p:pic>
              <p:nvPicPr>
                <p:cNvPr id="91" name="그림 9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92" name="TextBox 91"/>
                <p:cNvSpPr txBox="1"/>
                <p:nvPr/>
              </p:nvSpPr>
              <p:spPr>
                <a:xfrm>
                  <a:off x="3816845" y="6191113"/>
                  <a:ext cx="4949810" cy="1362101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쓰레기 없애기 </a:t>
                  </a:r>
                  <a:r>
                    <a:rPr lang="en-US" altLang="ko-KR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5</a:t>
                  </a:r>
                  <a:r>
                    <a:rPr lang="ko-KR" altLang="en-US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가지 원칙</a:t>
                  </a:r>
                  <a:r>
                    <a:rPr lang="en-US" altLang="ko-KR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(Refuse: </a:t>
                  </a:r>
                  <a:r>
                    <a:rPr lang="ko-KR" altLang="en-US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거절</a:t>
                  </a:r>
                  <a:r>
                    <a:rPr lang="en-US" altLang="ko-KR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br>
                    <a:rPr lang="en-US" altLang="ko-KR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en-US" altLang="ko-KR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Reduce: </a:t>
                  </a:r>
                  <a:r>
                    <a:rPr lang="ko-KR" altLang="en-US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감축</a:t>
                  </a:r>
                  <a:r>
                    <a:rPr lang="en-US" altLang="ko-KR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Reuse: </a:t>
                  </a:r>
                  <a:r>
                    <a:rPr lang="ko-KR" altLang="en-US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재사용</a:t>
                  </a:r>
                  <a:r>
                    <a:rPr lang="en-US" altLang="ko-KR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Recycle: </a:t>
                  </a:r>
                  <a:r>
                    <a:rPr lang="ko-KR" altLang="en-US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재활용</a:t>
                  </a:r>
                  <a:r>
                    <a:rPr lang="en-US" altLang="ko-KR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</a:t>
                  </a:r>
                  <a:br>
                    <a:rPr lang="en-US" altLang="ko-KR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en-US" altLang="ko-KR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Rot: </a:t>
                  </a:r>
                  <a:r>
                    <a:rPr lang="ko-KR" altLang="en-US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썩히기</a:t>
                  </a:r>
                  <a:r>
                    <a:rPr lang="en-US" altLang="ko-KR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) </a:t>
                  </a:r>
                  <a:r>
                    <a:rPr lang="ko-KR" altLang="en-US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중 줄이기</a:t>
                  </a:r>
                  <a:r>
                    <a:rPr lang="en-US" altLang="ko-KR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다시 사용하기</a:t>
                  </a:r>
                  <a:r>
                    <a:rPr lang="en-US" altLang="ko-KR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(</a:t>
                  </a:r>
                  <a:r>
                    <a:rPr lang="ko-KR" altLang="en-US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재사용</a:t>
                  </a:r>
                  <a:r>
                    <a:rPr lang="en-US" altLang="ko-KR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), </a:t>
                  </a:r>
                  <a:br>
                    <a:rPr lang="en-US" altLang="ko-KR" sz="1600" spc="-15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재활용하기 방법을 생각해 봅니다</a:t>
                  </a:r>
                  <a:r>
                    <a:rPr lang="en-US" altLang="ko-KR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89" name="TextBox 88"/>
              <p:cNvSpPr txBox="1"/>
              <p:nvPr/>
            </p:nvSpPr>
            <p:spPr>
              <a:xfrm>
                <a:off x="7953205" y="3002495"/>
                <a:ext cx="4949811" cy="152523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7953205" y="2823846"/>
                <a:ext cx="4949811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 flipH="1">
              <a:off x="10190030" y="2378725"/>
              <a:ext cx="139046" cy="132496"/>
              <a:chOff x="11455035" y="2124511"/>
              <a:chExt cx="169521" cy="169492"/>
            </a:xfrm>
          </p:grpSpPr>
          <p:cxnSp>
            <p:nvCxnSpPr>
              <p:cNvPr id="86" name="직선 연결선 85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/>
              <p:cNvCxnSpPr/>
              <p:nvPr/>
            </p:nvCxnSpPr>
            <p:spPr>
              <a:xfrm flipH="1">
                <a:off x="11455064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3" name="그림 92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362" y="985578"/>
            <a:ext cx="750030" cy="556474"/>
          </a:xfrm>
          <a:prstGeom prst="rect">
            <a:avLst/>
          </a:prstGeom>
        </p:spPr>
      </p:pic>
      <p:sp>
        <p:nvSpPr>
          <p:cNvPr id="94" name="타원 9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660793" y="9817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776220"/>
              </p:ext>
            </p:extLst>
          </p:nvPr>
        </p:nvGraphicFramePr>
        <p:xfrm>
          <a:off x="3348786" y="1524633"/>
          <a:ext cx="2684100" cy="301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100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</a:tblGrid>
              <a:tr h="57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pc="-150" dirty="0" smtClean="0">
                          <a:solidFill>
                            <a:srgbClr val="6D864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다시 사용하기</a:t>
                      </a:r>
                      <a:endParaRPr lang="ko-KR" altLang="en-US" sz="2200" b="0" spc="-150" dirty="0">
                        <a:solidFill>
                          <a:srgbClr val="6D864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8148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pc="-150" dirty="0" smtClean="0"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           한 번 쓴 </a:t>
                      </a:r>
                      <a:r>
                        <a:rPr lang="ko-KR" altLang="en-US" spc="-150" dirty="0" err="1" smtClean="0"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물휴지</a:t>
                      </a:r>
                      <a:r>
                        <a:rPr lang="en-US" altLang="ko-KR" spc="-150" dirty="0" smtClean="0"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 </a:t>
                      </a:r>
                      <a:r>
                        <a:rPr lang="ko-KR" altLang="en-US" spc="-150" dirty="0" smtClean="0"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다시 쓰기</a:t>
                      </a:r>
                      <a:endParaRPr lang="ko-KR" altLang="en-US" spc="-150" dirty="0"/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81485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49314"/>
                  </a:ext>
                </a:extLst>
              </a:tr>
              <a:tr h="81485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16102"/>
                  </a:ext>
                </a:extLst>
              </a:tr>
            </a:tbl>
          </a:graphicData>
        </a:graphic>
      </p:graphicFrame>
      <p:pic>
        <p:nvPicPr>
          <p:cNvPr id="96" name="그림 95">
            <a:extLst>
              <a:ext uri="{FF2B5EF4-FFF2-40B4-BE49-F238E27FC236}">
                <a16:creationId xmlns:a16="http://schemas.microsoft.com/office/drawing/2014/main" id="{999B133E-F904-4453-B09A-61F2DDE32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432473" y="2360663"/>
            <a:ext cx="381000" cy="300038"/>
          </a:xfrm>
          <a:prstGeom prst="rect">
            <a:avLst/>
          </a:prstGeom>
        </p:spPr>
      </p:pic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765199"/>
              </p:ext>
            </p:extLst>
          </p:nvPr>
        </p:nvGraphicFramePr>
        <p:xfrm>
          <a:off x="447696" y="1524633"/>
          <a:ext cx="2684100" cy="301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100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</a:tblGrid>
              <a:tr h="57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pc="-150" dirty="0" smtClean="0">
                          <a:solidFill>
                            <a:srgbClr val="6D864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줄이기</a:t>
                      </a:r>
                      <a:endParaRPr lang="ko-KR" altLang="en-US" sz="2200" b="0" spc="-150" dirty="0">
                        <a:solidFill>
                          <a:srgbClr val="6D864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8148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pc="-150" dirty="0" smtClean="0"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          일회용품 사용 줄이기</a:t>
                      </a:r>
                      <a:endParaRPr lang="ko-KR" altLang="en-US" spc="-150" dirty="0"/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81485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49314"/>
                  </a:ext>
                </a:extLst>
              </a:tr>
              <a:tr h="81485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u="none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16102"/>
                  </a:ext>
                </a:extLst>
              </a:tr>
            </a:tbl>
          </a:graphicData>
        </a:graphic>
      </p:graphicFrame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53616"/>
              </p:ext>
            </p:extLst>
          </p:nvPr>
        </p:nvGraphicFramePr>
        <p:xfrm>
          <a:off x="6232743" y="1524633"/>
          <a:ext cx="2684100" cy="3016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100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</a:tblGrid>
              <a:tr h="5720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spc="-150" smtClean="0">
                          <a:solidFill>
                            <a:srgbClr val="6D864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재활용하기</a:t>
                      </a:r>
                      <a:endParaRPr lang="ko-KR" altLang="en-US" sz="2200" b="0" spc="-150" dirty="0">
                        <a:solidFill>
                          <a:srgbClr val="6D864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814856">
                <a:tc>
                  <a:txBody>
                    <a:bodyPr/>
                    <a:lstStyle/>
                    <a:p>
                      <a:pPr algn="ctr"/>
                      <a:r>
                        <a:rPr lang="ko-KR" altLang="en-US" spc="-150" dirty="0" smtClean="0"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    </a:t>
                      </a:r>
                      <a:r>
                        <a:rPr lang="ko-KR" altLang="en-US" spc="-150" dirty="0" err="1" smtClean="0"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우유갑</a:t>
                      </a:r>
                      <a:r>
                        <a:rPr lang="ko-KR" altLang="en-US" spc="-150" dirty="0" smtClean="0"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 모아서</a:t>
                      </a:r>
                    </a:p>
                    <a:p>
                      <a:pPr algn="ctr"/>
                      <a:r>
                        <a:rPr lang="ko-KR" altLang="en-US" spc="-150" dirty="0" smtClean="0"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            미술 작품 만들기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81485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49314"/>
                  </a:ext>
                </a:extLst>
              </a:tr>
              <a:tr h="81485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16102"/>
                  </a:ext>
                </a:extLst>
              </a:tr>
            </a:tbl>
          </a:graphicData>
        </a:graphic>
      </p:graphicFrame>
      <p:pic>
        <p:nvPicPr>
          <p:cNvPr id="106" name="그림 105">
            <a:extLst>
              <a:ext uri="{FF2B5EF4-FFF2-40B4-BE49-F238E27FC236}">
                <a16:creationId xmlns:a16="http://schemas.microsoft.com/office/drawing/2014/main" id="{999B133E-F904-4453-B09A-61F2DDE32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25828" y="2360663"/>
            <a:ext cx="381000" cy="300038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999B133E-F904-4453-B09A-61F2DDE32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53874" y="2358968"/>
            <a:ext cx="381000" cy="300038"/>
          </a:xfrm>
          <a:prstGeom prst="rect">
            <a:avLst/>
          </a:prstGeom>
        </p:spPr>
      </p:pic>
      <p:sp>
        <p:nvSpPr>
          <p:cNvPr id="108" name="직사각형 107"/>
          <p:cNvSpPr/>
          <p:nvPr/>
        </p:nvSpPr>
        <p:spPr>
          <a:xfrm>
            <a:off x="476035" y="2958188"/>
            <a:ext cx="1184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1400" dirty="0"/>
          </a:p>
        </p:txBody>
      </p:sp>
      <p:sp>
        <p:nvSpPr>
          <p:cNvPr id="109" name="직사각형 108"/>
          <p:cNvSpPr/>
          <p:nvPr/>
        </p:nvSpPr>
        <p:spPr>
          <a:xfrm>
            <a:off x="476035" y="3770360"/>
            <a:ext cx="1184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1400" dirty="0"/>
          </a:p>
        </p:txBody>
      </p:sp>
      <p:sp>
        <p:nvSpPr>
          <p:cNvPr id="110" name="직사각형 109"/>
          <p:cNvSpPr/>
          <p:nvPr/>
        </p:nvSpPr>
        <p:spPr>
          <a:xfrm>
            <a:off x="3387259" y="2958188"/>
            <a:ext cx="1184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1400" dirty="0"/>
          </a:p>
        </p:txBody>
      </p:sp>
      <p:sp>
        <p:nvSpPr>
          <p:cNvPr id="111" name="직사각형 110"/>
          <p:cNvSpPr/>
          <p:nvPr/>
        </p:nvSpPr>
        <p:spPr>
          <a:xfrm>
            <a:off x="3387259" y="3770360"/>
            <a:ext cx="1184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1400" dirty="0"/>
          </a:p>
        </p:txBody>
      </p:sp>
      <p:sp>
        <p:nvSpPr>
          <p:cNvPr id="112" name="직사각형 111"/>
          <p:cNvSpPr/>
          <p:nvPr/>
        </p:nvSpPr>
        <p:spPr>
          <a:xfrm>
            <a:off x="6273756" y="2958188"/>
            <a:ext cx="1184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1400" dirty="0"/>
          </a:p>
        </p:txBody>
      </p:sp>
      <p:sp>
        <p:nvSpPr>
          <p:cNvPr id="113" name="직사각형 112"/>
          <p:cNvSpPr/>
          <p:nvPr/>
        </p:nvSpPr>
        <p:spPr>
          <a:xfrm>
            <a:off x="6273756" y="3770360"/>
            <a:ext cx="1184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solidFill>
                  <a:prstClr val="white">
                    <a:lumMod val="75000"/>
                  </a:prst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1400" dirty="0"/>
          </a:p>
        </p:txBody>
      </p:sp>
      <p:sp>
        <p:nvSpPr>
          <p:cNvPr id="120" name="직사각형 119"/>
          <p:cNvSpPr/>
          <p:nvPr/>
        </p:nvSpPr>
        <p:spPr>
          <a:xfrm>
            <a:off x="693996" y="3133690"/>
            <a:ext cx="2012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양치컵에</a:t>
            </a:r>
            <a:r>
              <a:rPr lang="ko-KR" altLang="en-US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물 받아 쓰기</a:t>
            </a:r>
            <a:endParaRPr lang="ko-KR" altLang="en-US" dirty="0"/>
          </a:p>
        </p:txBody>
      </p:sp>
      <p:sp>
        <p:nvSpPr>
          <p:cNvPr id="121" name="직사각형 120"/>
          <p:cNvSpPr/>
          <p:nvPr/>
        </p:nvSpPr>
        <p:spPr>
          <a:xfrm>
            <a:off x="902383" y="3963177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학용품 아껴 쓰기</a:t>
            </a:r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4101572" y="3133690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이면지 쓰기</a:t>
            </a:r>
            <a:endParaRPr lang="ko-KR" altLang="en-US" dirty="0"/>
          </a:p>
        </p:txBody>
      </p:sp>
      <p:sp>
        <p:nvSpPr>
          <p:cNvPr id="123" name="직사각형 122"/>
          <p:cNvSpPr/>
          <p:nvPr/>
        </p:nvSpPr>
        <p:spPr>
          <a:xfrm>
            <a:off x="3797002" y="3963177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학용품에 이름 쓰기</a:t>
            </a:r>
            <a:endParaRPr lang="ko-KR" altLang="en-US" dirty="0"/>
          </a:p>
        </p:txBody>
      </p:sp>
      <p:sp>
        <p:nvSpPr>
          <p:cNvPr id="124" name="직사각형 123"/>
          <p:cNvSpPr/>
          <p:nvPr/>
        </p:nvSpPr>
        <p:spPr>
          <a:xfrm>
            <a:off x="6855220" y="2991586"/>
            <a:ext cx="15632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플라스틱 통으로</a:t>
            </a:r>
            <a:endParaRPr lang="en-US" altLang="ko-KR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그릇 만들기</a:t>
            </a:r>
            <a:endParaRPr lang="ko-KR" altLang="en-US" dirty="0"/>
          </a:p>
        </p:txBody>
      </p:sp>
      <p:sp>
        <p:nvSpPr>
          <p:cNvPr id="125" name="직사각형 124"/>
          <p:cNvSpPr/>
          <p:nvPr/>
        </p:nvSpPr>
        <p:spPr>
          <a:xfrm>
            <a:off x="6550650" y="396317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유리병으로 화분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65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친구들과 함께 생각한 실천 내용 중 세 가지를 골라서 삼각 팻말을  만들어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2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우리 반 쓰레기를 줄이는 방법을 생각하고 삼각 팻말 만들기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duk_04_07_0003_202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[202_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pPr>
              <a:buAutoNum type="arabicPeriod" startAt="2"/>
            </a:pPr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TIP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  <a:r>
              <a:rPr lang="ko-KR" altLang="en-US" dirty="0"/>
              <a:t> 미니 팝업 닫힘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종이를 오리고 접으며 만들고 있는 </a:t>
            </a:r>
            <a:r>
              <a:rPr lang="ko-KR" altLang="en-US" dirty="0" smtClean="0"/>
              <a:t>아이들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138514" y="5057958"/>
            <a:ext cx="4111413" cy="1726019"/>
            <a:chOff x="5126041" y="2279387"/>
            <a:chExt cx="5343762" cy="1726019"/>
          </a:xfrm>
        </p:grpSpPr>
        <p:grpSp>
          <p:nvGrpSpPr>
            <p:cNvPr id="12" name="그룹 11"/>
            <p:cNvGrpSpPr/>
            <p:nvPr/>
          </p:nvGrpSpPr>
          <p:grpSpPr>
            <a:xfrm>
              <a:off x="5126041" y="2279387"/>
              <a:ext cx="5343762" cy="1726019"/>
              <a:chOff x="7953205" y="2823846"/>
              <a:chExt cx="4949811" cy="1726019"/>
            </a:xfrm>
          </p:grpSpPr>
          <p:grpSp>
            <p:nvGrpSpPr>
              <p:cNvPr id="16" name="그룹 15"/>
              <p:cNvGrpSpPr/>
              <p:nvPr/>
            </p:nvGrpSpPr>
            <p:grpSpPr>
              <a:xfrm>
                <a:off x="7953205" y="2868398"/>
                <a:ext cx="4949810" cy="1681467"/>
                <a:chOff x="3816845" y="6091378"/>
                <a:chExt cx="4949810" cy="1681467"/>
              </a:xfrm>
            </p:grpSpPr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22" name="TextBox 21"/>
                <p:cNvSpPr txBox="1"/>
                <p:nvPr/>
              </p:nvSpPr>
              <p:spPr>
                <a:xfrm>
                  <a:off x="3816845" y="6191113"/>
                  <a:ext cx="4949810" cy="158173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dist">
                    <a:defRPr/>
                  </a:pP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·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삼각 팻말은 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‘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붙임 자료 ⑦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’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의 뒷면을 활용해 </a:t>
                  </a: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   만들고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완성한 작품은 학급 게시판에 전시해</a:t>
                  </a: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   봅니다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  <a:p>
                  <a:pPr algn="dist">
                    <a:defRPr/>
                  </a:pP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·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에너지 절약에 관한 구호나 문장 또는 글귀를</a:t>
                  </a: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en-US" altLang="ko-KR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작성해 보아도 좋습니다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7953205" y="3002495"/>
                <a:ext cx="4949811" cy="152523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953205" y="2823846"/>
                <a:ext cx="4949811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 flipH="1">
              <a:off x="10190030" y="2378725"/>
              <a:ext cx="139046" cy="132496"/>
              <a:chOff x="11455035" y="2124511"/>
              <a:chExt cx="169521" cy="169492"/>
            </a:xfrm>
          </p:grpSpPr>
          <p:cxnSp>
            <p:nvCxnSpPr>
              <p:cNvPr id="14" name="직선 연결선 13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H="1">
                <a:off x="11455064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083" y="1321138"/>
            <a:ext cx="750030" cy="556474"/>
          </a:xfrm>
          <a:prstGeom prst="rect">
            <a:avLst/>
          </a:prstGeom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568514" y="131726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222" y="1210269"/>
            <a:ext cx="3797821" cy="3797821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417394" y="156153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95464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478717"/>
              </p:ext>
            </p:extLst>
          </p:nvPr>
        </p:nvGraphicFramePr>
        <p:xfrm>
          <a:off x="239349" y="393459"/>
          <a:ext cx="11713302" cy="3334241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동영상 시청하고 이야기 나누기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duk_04_07_0003_101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시간에 배울 내용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duk_04_07_0003_102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분리배출 원칙과 요령 알고 연습하기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duk_04_07_0003_201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우리 반 쓰레기를 줄이는 방법을 생각하고 삼각 팻말 만들기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duk_04_07_0003_202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832289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실천을 위한 맞추기</a:t>
                      </a:r>
                      <a:r>
                        <a:rPr lang="en-US" altLang="ko-KR" sz="1100" dirty="0" smtClean="0"/>
                        <a:t>(</a:t>
                      </a:r>
                      <a:r>
                        <a:rPr lang="ko-KR" altLang="en-US" sz="1100" dirty="0" smtClean="0"/>
                        <a:t>빙고</a:t>
                      </a:r>
                      <a:r>
                        <a:rPr lang="en-US" altLang="ko-KR" sz="1100" dirty="0" smtClean="0"/>
                        <a:t>) </a:t>
                      </a:r>
                      <a:r>
                        <a:rPr lang="ko-KR" altLang="en-US" sz="1100" dirty="0" smtClean="0"/>
                        <a:t>놀이하기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duk_04_07_0003_301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우리 반의 쓰레기를 줄이는 실천 내용을 적은 </a:t>
            </a:r>
            <a:r>
              <a:rPr lang="ko-KR" altLang="en-US" dirty="0" err="1" smtClean="0"/>
              <a:t>맞추기판을</a:t>
            </a:r>
            <a:r>
              <a:rPr lang="ko-KR" altLang="en-US" dirty="0" smtClean="0"/>
              <a:t> 만들고    친구들과 실천해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실천을 위한 맞추기</a:t>
            </a:r>
            <a:r>
              <a:rPr lang="en-US" altLang="ko-KR" dirty="0"/>
              <a:t>(</a:t>
            </a:r>
            <a:r>
              <a:rPr lang="ko-KR" altLang="en-US" dirty="0"/>
              <a:t>빙고</a:t>
            </a:r>
            <a:r>
              <a:rPr lang="en-US" altLang="ko-KR" dirty="0"/>
              <a:t>) </a:t>
            </a:r>
            <a:r>
              <a:rPr lang="ko-KR" altLang="en-US" dirty="0"/>
              <a:t>놀이하기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duk_04_07_0003_301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활동 방법 아이콘</a:t>
            </a:r>
            <a:endParaRPr lang="en-US" altLang="ko-KR" dirty="0" smtClean="0"/>
          </a:p>
          <a:p>
            <a:r>
              <a:rPr lang="ko-KR" altLang="en-US" dirty="0" smtClean="0"/>
              <a:t>숫자 </a:t>
            </a: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37350" y="1484360"/>
            <a:ext cx="8819930" cy="461891"/>
            <a:chOff x="237350" y="1064910"/>
            <a:chExt cx="8819930" cy="461891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316522" y="1441937"/>
              <a:ext cx="8740758" cy="67279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9485" y1="50667" x2="79412" y2="45333"/>
                          <a14:foregroundMark x1="18382" y1="28000" x2="67647" y2="24000"/>
                          <a14:foregroundMark x1="8088" y1="53333" x2="38235" y2="58667"/>
                          <a14:foregroundMark x1="9926" y1="38667" x2="87132" y2="49333"/>
                          <a14:foregroundMark x1="44118" y1="69333" x2="89338" y2="57333"/>
                          <a14:foregroundMark x1="37868" y1="37333" x2="86029" y2="32000"/>
                          <a14:foregroundMark x1="41176" y1="60000" x2="85662" y2="66667"/>
                          <a14:foregroundMark x1="55882" y1="54667" x2="61029" y2="65333"/>
                          <a14:foregroundMark x1="11397" y1="65333" x2="25368" y2="50667"/>
                          <a14:foregroundMark x1="43382" y1="52000" x2="81618" y2="5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350" y="1064910"/>
              <a:ext cx="1675126" cy="461891"/>
            </a:xfrm>
            <a:prstGeom prst="rect">
              <a:avLst/>
            </a:prstGeom>
          </p:spPr>
        </p:pic>
      </p:grpSp>
      <p:sp>
        <p:nvSpPr>
          <p:cNvPr id="12" name="모서리가 둥근 직사각형 11"/>
          <p:cNvSpPr/>
          <p:nvPr/>
        </p:nvSpPr>
        <p:spPr>
          <a:xfrm>
            <a:off x="375981" y="2243607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1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5981" y="2809577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2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75980" y="3375547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3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1028" y="1999843"/>
            <a:ext cx="815960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/>
              <a:t>우리 반의 쓰레기를 줄이는 활동을 찾아 </a:t>
            </a:r>
            <a:r>
              <a:rPr lang="ko-KR" altLang="en-US" sz="2500" dirty="0" err="1" smtClean="0"/>
              <a:t>맞추기판에</a:t>
            </a:r>
            <a:r>
              <a:rPr lang="ko-KR" altLang="en-US" sz="2500" dirty="0" smtClean="0"/>
              <a:t> 적습니다</a:t>
            </a:r>
            <a:r>
              <a:rPr lang="en-US" altLang="ko-KR" sz="25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dirty="0" smtClean="0"/>
              <a:t>우리 반 친구 모두가 실천하면 </a:t>
            </a:r>
            <a:r>
              <a:rPr lang="ko-KR" altLang="en-US" sz="2500" dirty="0" err="1" smtClean="0"/>
              <a:t>맞추기판에</a:t>
            </a:r>
            <a:r>
              <a:rPr lang="ko-KR" altLang="en-US" sz="2500" dirty="0" smtClean="0"/>
              <a:t> 색을 칠합니다</a:t>
            </a:r>
            <a:r>
              <a:rPr lang="en-US" altLang="ko-KR" sz="25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500" dirty="0" smtClean="0"/>
              <a:t>일주일 동안 실천하면서 </a:t>
            </a:r>
            <a:r>
              <a:rPr lang="ko-KR" altLang="en-US" sz="2500" dirty="0" err="1" smtClean="0"/>
              <a:t>맞추기판에</a:t>
            </a:r>
            <a:r>
              <a:rPr lang="ko-KR" altLang="en-US" sz="2500" dirty="0" smtClean="0"/>
              <a:t> 색을 칠하고 실천 정도를</a:t>
            </a:r>
            <a:endParaRPr lang="en-US" altLang="ko-KR" sz="2500" dirty="0" smtClean="0"/>
          </a:p>
          <a:p>
            <a:pPr>
              <a:lnSpc>
                <a:spcPct val="150000"/>
              </a:lnSpc>
            </a:pPr>
            <a:r>
              <a:rPr lang="ko-KR" altLang="en-US" sz="2500" dirty="0" smtClean="0"/>
              <a:t>확인합니다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45972" y="4584731"/>
            <a:ext cx="1402415" cy="320042"/>
            <a:chOff x="4915693" y="4615244"/>
            <a:chExt cx="1402415" cy="32004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3" name="타원 22"/>
          <p:cNvSpPr/>
          <p:nvPr/>
        </p:nvSpPr>
        <p:spPr>
          <a:xfrm>
            <a:off x="3847571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186922" y="143443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92845" y="22400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8650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우리 반의 쓰레기를 줄이는 실천 내용을 적은 </a:t>
            </a:r>
            <a:r>
              <a:rPr lang="ko-KR" altLang="en-US" dirty="0" err="1" smtClean="0"/>
              <a:t>맞추기판을</a:t>
            </a:r>
            <a:r>
              <a:rPr lang="ko-KR" altLang="en-US" dirty="0" smtClean="0"/>
              <a:t> 만들고    친구들과 실천해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삽화 발주</a:t>
            </a:r>
            <a:endParaRPr lang="en-US" altLang="ko-KR" dirty="0"/>
          </a:p>
          <a:p>
            <a:r>
              <a:rPr lang="en-US" altLang="ko-KR" dirty="0" smtClean="0"/>
              <a:t>duk_04_07_0003_4</a:t>
            </a:r>
            <a:endParaRPr lang="en-US" altLang="ko-KR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실천을 위한 맞추기</a:t>
            </a:r>
            <a:r>
              <a:rPr lang="en-US" altLang="ko-KR" dirty="0"/>
              <a:t>(</a:t>
            </a:r>
            <a:r>
              <a:rPr lang="ko-KR" altLang="en-US" dirty="0"/>
              <a:t>빙고</a:t>
            </a:r>
            <a:r>
              <a:rPr lang="en-US" altLang="ko-KR" dirty="0"/>
              <a:t>) </a:t>
            </a:r>
            <a:r>
              <a:rPr lang="ko-KR" altLang="en-US" dirty="0"/>
              <a:t>놀이하기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duk_04_07_0003_301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핵심 정리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버튼 </a:t>
            </a:r>
            <a:r>
              <a:rPr lang="ko-KR" altLang="en-US" dirty="0"/>
              <a:t>클릭 시 핵심 정리 </a:t>
            </a:r>
            <a:r>
              <a:rPr lang="ko-KR" altLang="en-US" dirty="0" err="1"/>
              <a:t>풀팝업</a:t>
            </a:r>
            <a:r>
              <a:rPr lang="ko-KR" altLang="en-US" dirty="0"/>
              <a:t> 노출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22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 smtClean="0"/>
              <a:t>)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en-US" altLang="ko-KR" dirty="0"/>
              <a:t>duk_04_07_0003_4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03" y="1333344"/>
            <a:ext cx="7436666" cy="322873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45972" y="4584731"/>
            <a:ext cx="1402415" cy="320042"/>
            <a:chOff x="4915693" y="4615244"/>
            <a:chExt cx="1402415" cy="320042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15" name="타원 14"/>
          <p:cNvSpPr/>
          <p:nvPr/>
        </p:nvSpPr>
        <p:spPr>
          <a:xfrm>
            <a:off x="3847571" y="46221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695604" y="143443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75074" y="3653051"/>
            <a:ext cx="982036" cy="88786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8329110" y="36247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846620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실천을 위한 맞추기</a:t>
            </a:r>
            <a:r>
              <a:rPr lang="en-US" altLang="ko-KR" dirty="0"/>
              <a:t>(</a:t>
            </a:r>
            <a:r>
              <a:rPr lang="ko-KR" altLang="en-US" dirty="0"/>
              <a:t>빙고</a:t>
            </a:r>
            <a:r>
              <a:rPr lang="en-US" altLang="ko-KR" dirty="0"/>
              <a:t>) </a:t>
            </a:r>
            <a:r>
              <a:rPr lang="ko-KR" altLang="en-US" dirty="0"/>
              <a:t>놀이하기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2_</a:t>
            </a:r>
            <a:r>
              <a:rPr lang="ko-KR" altLang="en-US" dirty="0" smtClean="0"/>
              <a:t>핵심 정리 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/>
              <a:t>제목 텍스트</a:t>
            </a:r>
            <a:endParaRPr lang="en-US" altLang="ko-KR" dirty="0"/>
          </a:p>
          <a:p>
            <a:r>
              <a:rPr lang="ko-KR" altLang="en-US" dirty="0" smtClean="0"/>
              <a:t>회색 텍스트 박스</a:t>
            </a:r>
            <a:r>
              <a:rPr lang="en-US" altLang="ko-KR" dirty="0" smtClean="0"/>
              <a:t>+</a:t>
            </a:r>
            <a:r>
              <a:rPr lang="ko-KR" altLang="en-US" dirty="0" smtClean="0"/>
              <a:t>예 보기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 정답 텍스트 노출됨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재클릭</a:t>
            </a:r>
            <a:r>
              <a:rPr lang="ko-KR" altLang="en-US" dirty="0" smtClean="0"/>
              <a:t> 시 예 보기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예 </a:t>
            </a:r>
            <a:r>
              <a:rPr lang="ko-KR" altLang="en-US" dirty="0"/>
              <a:t>가리기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</a:t>
            </a:r>
            <a:r>
              <a:rPr lang="ko-KR" altLang="en-US" dirty="0"/>
              <a:t>클릭 시 </a:t>
            </a:r>
            <a:r>
              <a:rPr lang="ko-KR" altLang="en-US" dirty="0" smtClean="0"/>
              <a:t>예시 텍스트 </a:t>
            </a:r>
            <a:r>
              <a:rPr lang="ko-KR" altLang="en-US" dirty="0"/>
              <a:t>노출</a:t>
            </a:r>
            <a:r>
              <a:rPr lang="en-US" altLang="ko-KR" dirty="0" smtClean="0"/>
              <a:t>+</a:t>
            </a:r>
            <a:r>
              <a:rPr lang="ko-KR" altLang="en-US" dirty="0" smtClean="0"/>
              <a:t>예 </a:t>
            </a:r>
            <a:r>
              <a:rPr lang="ko-KR" altLang="en-US" dirty="0"/>
              <a:t>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</a:t>
            </a:r>
            <a:r>
              <a:rPr lang="ko-KR" altLang="en-US" dirty="0" smtClean="0"/>
              <a:t> </a:t>
            </a:r>
            <a:r>
              <a:rPr lang="ko-KR" altLang="en-US" dirty="0"/>
              <a:t>가리기 버튼 클릭 시 </a:t>
            </a:r>
            <a:r>
              <a:rPr lang="ko-KR" altLang="en-US" dirty="0" smtClean="0"/>
              <a:t>예시 </a:t>
            </a:r>
            <a:r>
              <a:rPr lang="ko-KR" altLang="en-US" dirty="0"/>
              <a:t>텍스트 사라짐</a:t>
            </a:r>
            <a:r>
              <a:rPr lang="en-US" altLang="ko-KR" dirty="0" smtClean="0"/>
              <a:t>+</a:t>
            </a:r>
            <a:r>
              <a:rPr lang="ko-KR" altLang="en-US" dirty="0" smtClean="0"/>
              <a:t>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>
              <a:buAutoNum type="arabicPeriod" startAt="4"/>
            </a:pPr>
            <a:r>
              <a:rPr lang="en-US" altLang="ko-KR" dirty="0" smtClean="0"/>
              <a:t>X</a:t>
            </a:r>
            <a:r>
              <a:rPr lang="ko-KR" altLang="en-US" dirty="0"/>
              <a:t>버튼 클릭 시 이전 슬라이드 </a:t>
            </a:r>
            <a:r>
              <a:rPr lang="en-US" altLang="ko-KR" dirty="0" smtClean="0"/>
              <a:t>21 </a:t>
            </a:r>
            <a:r>
              <a:rPr lang="ko-KR" altLang="en-US" dirty="0"/>
              <a:t>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226414"/>
            <a:ext cx="9353974" cy="4750032"/>
            <a:chOff x="0" y="226414"/>
            <a:chExt cx="9353974" cy="4750032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226414"/>
              <a:ext cx="9353974" cy="4750032"/>
              <a:chOff x="0" y="226414"/>
              <a:chExt cx="9353974" cy="475003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0" y="227200"/>
                <a:ext cx="9353974" cy="4749246"/>
              </a:xfrm>
              <a:prstGeom prst="rect">
                <a:avLst/>
              </a:prstGeom>
              <a:solidFill>
                <a:srgbClr val="F6E7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>
                <a:off x="227889" y="699937"/>
                <a:ext cx="8910057" cy="4273061"/>
              </a:xfrm>
              <a:prstGeom prst="round2SameRect">
                <a:avLst>
                  <a:gd name="adj1" fmla="val 7092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0320" y="226414"/>
                <a:ext cx="1701484" cy="399194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5285" y="234000"/>
                <a:ext cx="476281" cy="476281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2709145" y="938232"/>
                <a:ext cx="393569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[</a:t>
                </a:r>
                <a:r>
                  <a:rPr lang="ko-KR" altLang="en-US" sz="2500" spc="-150" dirty="0" smtClean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지구를 보호하는 작은 실천</a:t>
                </a:r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]</a:t>
                </a:r>
                <a:endParaRPr lang="ko-KR" altLang="en-US" sz="2500" spc="-150" dirty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574418" y="1551160"/>
              <a:ext cx="8232834" cy="2953870"/>
              <a:chOff x="574418" y="1577536"/>
              <a:chExt cx="8232834" cy="2953870"/>
            </a:xfrm>
          </p:grpSpPr>
          <p:sp>
            <p:nvSpPr>
              <p:cNvPr id="15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1577536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학용품 아껴 쓰기</a:t>
                </a:r>
              </a:p>
            </p:txBody>
          </p:sp>
          <p:sp>
            <p:nvSpPr>
              <p:cNvPr id="16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2390834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개인 </a:t>
                </a:r>
                <a:r>
                  <a:rPr lang="ko-KR" altLang="en-US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물병 사용하기</a:t>
                </a:r>
              </a:p>
            </p:txBody>
          </p:sp>
          <p:sp>
            <p:nvSpPr>
              <p:cNvPr id="20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3193557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급식 </a:t>
                </a:r>
                <a:r>
                  <a:rPr lang="ko-KR" altLang="en-US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먹을 만큼 받기</a:t>
                </a:r>
              </a:p>
            </p:txBody>
          </p:sp>
          <p:sp>
            <p:nvSpPr>
              <p:cNvPr id="21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4006855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 err="1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양치컵에</a:t>
                </a:r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 </a:t>
                </a:r>
                <a:r>
                  <a:rPr lang="ko-KR" altLang="en-US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물 받아 </a:t>
                </a:r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쓰기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</p:grpSp>
      </p:grpSp>
      <p:sp>
        <p:nvSpPr>
          <p:cNvPr id="29" name="타원 28"/>
          <p:cNvSpPr/>
          <p:nvPr/>
        </p:nvSpPr>
        <p:spPr>
          <a:xfrm>
            <a:off x="2534694" y="10643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7733" y="1597860"/>
            <a:ext cx="24702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584814" y="2893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709640" y="46234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7654" y1="50847" x2="74691" y2="50847"/>
                        <a14:foregroundMark x1="53086" y1="38983" x2="76543" y2="38983"/>
                        <a14:foregroundMark x1="59259" y1="57627" x2="67901" y2="57627"/>
                        <a14:foregroundMark x1="53086" y1="62712" x2="69136" y2="644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0801" y="1662408"/>
            <a:ext cx="840067" cy="30595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7654" y1="50847" x2="74691" y2="50847"/>
                        <a14:foregroundMark x1="53086" y1="38983" x2="76543" y2="38983"/>
                        <a14:foregroundMark x1="59259" y1="57627" x2="67901" y2="57627"/>
                        <a14:foregroundMark x1="53086" y1="62712" x2="69136" y2="644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0801" y="2471888"/>
            <a:ext cx="840067" cy="30595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7654" y1="50847" x2="74691" y2="50847"/>
                        <a14:foregroundMark x1="53086" y1="38983" x2="76543" y2="38983"/>
                        <a14:foregroundMark x1="59259" y1="57627" x2="67901" y2="57627"/>
                        <a14:foregroundMark x1="53086" y1="62712" x2="69136" y2="644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0801" y="3276481"/>
            <a:ext cx="840067" cy="30595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7654" y1="50847" x2="74691" y2="50847"/>
                        <a14:foregroundMark x1="53086" y1="38983" x2="76543" y2="38983"/>
                        <a14:foregroundMark x1="59259" y1="57627" x2="67901" y2="57627"/>
                        <a14:foregroundMark x1="53086" y1="62712" x2="69136" y2="644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70801" y="4091727"/>
            <a:ext cx="840067" cy="30595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403" y="4598083"/>
            <a:ext cx="997200" cy="313585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403" y="5016332"/>
            <a:ext cx="997200" cy="3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영상을 시청하고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의외로 세상을 바꾸는 것은 사소한 것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이라는 말은 무슨 뜻일지 이야기를 나눠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동영상 시청하고 이야기 나누기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[101]</a:t>
            </a:r>
          </a:p>
          <a:p>
            <a:r>
              <a:rPr lang="ko-KR" altLang="en-US" dirty="0" smtClean="0"/>
              <a:t>참고 </a:t>
            </a:r>
            <a:r>
              <a:rPr lang="ko-KR" altLang="en-US" dirty="0"/>
              <a:t>영상 버튼</a:t>
            </a:r>
            <a:r>
              <a:rPr lang="en-US" altLang="ko-KR" dirty="0"/>
              <a:t>(</a:t>
            </a:r>
            <a:r>
              <a:rPr lang="ko-KR" altLang="en-US" dirty="0"/>
              <a:t>유튜브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pc="-70" dirty="0" smtClean="0"/>
              <a:t>버튼 </a:t>
            </a:r>
            <a:r>
              <a:rPr lang="ko-KR" altLang="en-US" spc="-70" dirty="0"/>
              <a:t>클릭 시 유튜브 영상 페이지로 이동</a:t>
            </a:r>
            <a:r>
              <a:rPr lang="en-US" altLang="ko-KR" spc="-70" dirty="0"/>
              <a:t>(</a:t>
            </a:r>
            <a:r>
              <a:rPr lang="ko-KR" altLang="en-US" spc="-70" dirty="0"/>
              <a:t>링크 하단 참고</a:t>
            </a:r>
            <a:r>
              <a:rPr lang="en-US" altLang="ko-KR" spc="-70" dirty="0" smtClean="0"/>
              <a:t>)</a:t>
            </a:r>
            <a:endParaRPr lang="en-US" altLang="ko-KR" spc="-70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임베디드</a:t>
            </a:r>
            <a:r>
              <a:rPr lang="ko-KR" altLang="en-US" dirty="0"/>
              <a:t> 방식으로 재생됨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smtClean="0"/>
              <a:t>직접 </a:t>
            </a:r>
            <a:r>
              <a:rPr lang="ko-KR" altLang="en-US" dirty="0"/>
              <a:t>쓰기 메모지 </a:t>
            </a:r>
            <a:r>
              <a:rPr lang="ko-KR" altLang="en-US" dirty="0" smtClean="0"/>
              <a:t>화면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  <a:r>
              <a:rPr lang="en-US" altLang="ko-KR" dirty="0"/>
              <a:t>+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smtClean="0"/>
              <a:t>예 </a:t>
            </a:r>
            <a:r>
              <a:rPr lang="ko-KR" altLang="en-US" dirty="0"/>
              <a:t>보기</a:t>
            </a:r>
            <a:r>
              <a:rPr lang="en-US" altLang="ko-KR" dirty="0"/>
              <a:t>/</a:t>
            </a:r>
            <a:r>
              <a:rPr lang="ko-KR" altLang="en-US" dirty="0"/>
              <a:t>직접 쓰기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www.youtube.com/embed/bMW5M6Rbca0</a:t>
            </a:r>
            <a:endParaRPr lang="en-US" altLang="ko-KR" dirty="0" smtClean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480F677-4276-4889-9A0C-6325AE98D4F6}"/>
              </a:ext>
            </a:extLst>
          </p:cNvPr>
          <p:cNvGrpSpPr/>
          <p:nvPr/>
        </p:nvGrpSpPr>
        <p:grpSpPr>
          <a:xfrm>
            <a:off x="131745" y="1307643"/>
            <a:ext cx="1899278" cy="346990"/>
            <a:chOff x="10123134" y="4771710"/>
            <a:chExt cx="1899278" cy="346990"/>
          </a:xfrm>
        </p:grpSpPr>
        <p:sp>
          <p:nvSpPr>
            <p:cNvPr id="18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0123134" y="4771710"/>
              <a:ext cx="1899278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사소한 것의 힘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A15588AA-8379-42A5-9E20-A76CE4AB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7735" y="4828129"/>
              <a:ext cx="234634" cy="23463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8D9BA91-423E-4089-B307-5FD6E6EDB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32589" y="4828129"/>
              <a:ext cx="322061" cy="234634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276345" y="1711980"/>
            <a:ext cx="8850069" cy="2854317"/>
            <a:chOff x="651844" y="1661020"/>
            <a:chExt cx="8455089" cy="3172317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왼쪽 대괄호 26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왼쪽 대괄호 27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대괄호 28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 29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624B8B"/>
            </a:solidFill>
            <a:ln w="19050">
              <a:solidFill>
                <a:srgbClr val="624B8B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215" y="4599561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72" y="5027264"/>
            <a:ext cx="997200" cy="31358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7794903" y="46362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5971" y="1897650"/>
            <a:ext cx="8349207" cy="477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spc="-2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사소한 말과 행동이라도 우리 삶에 큰 영향을 줄 수도 있다는 뜻입니다</a:t>
            </a:r>
            <a:r>
              <a:rPr lang="en-US" altLang="ko-KR" sz="2500" spc="-2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38" name="타원 37"/>
          <p:cNvSpPr/>
          <p:nvPr/>
        </p:nvSpPr>
        <p:spPr>
          <a:xfrm>
            <a:off x="0" y="133949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332185" y="17185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346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이번 시간에 배울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https://cdata2.tsherpa.co.kr/tsherpa/multimedia/Flash/2022/curri/index.html?flashxmlnum=nymph98920&amp;classno=E-curri03-social-K_2022/31/so_k_0301_0101_0001/so_k_0301_0101_0001_103.html&amp;id=1441105&amp;classa=1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ko-KR" altLang="en-US" sz="3000" dirty="0" smtClean="0">
                <a:solidFill>
                  <a:srgbClr val="FF6600"/>
                </a:solidFill>
              </a:rPr>
              <a:t>자연과 인간이 공존</a:t>
            </a:r>
            <a:r>
              <a:rPr lang="ko-KR" altLang="en-US" sz="3000" dirty="0" smtClean="0">
                <a:solidFill>
                  <a:prstClr val="black">
                    <a:lumMod val="50000"/>
                  </a:prstClr>
                </a:solidFill>
              </a:rPr>
              <a:t>하기 위해 일상에서 실천할 수</a:t>
            </a:r>
            <a:endParaRPr lang="en-US" altLang="ko-KR" sz="3000" dirty="0" smtClean="0">
              <a:solidFill>
                <a:prstClr val="black">
                  <a:lumMod val="50000"/>
                </a:prstClr>
              </a:solidFill>
            </a:endParaRPr>
          </a:p>
          <a:p>
            <a:pPr lvl="0"/>
            <a:r>
              <a:rPr lang="ko-KR" altLang="en-US" sz="3000" dirty="0" smtClean="0">
                <a:solidFill>
                  <a:prstClr val="black">
                    <a:lumMod val="50000"/>
                  </a:prstClr>
                </a:solidFill>
              </a:rPr>
              <a:t>있는 일을 연습하고 </a:t>
            </a:r>
            <a:r>
              <a:rPr lang="ko-KR" altLang="en-US" sz="3000" dirty="0" smtClean="0">
                <a:solidFill>
                  <a:srgbClr val="FF6600"/>
                </a:solidFill>
              </a:rPr>
              <a:t>환경 보호</a:t>
            </a:r>
            <a:r>
              <a:rPr lang="ko-KR" altLang="en-US" sz="3000" dirty="0" smtClean="0">
                <a:solidFill>
                  <a:prstClr val="black">
                    <a:lumMod val="50000"/>
                  </a:prstClr>
                </a:solidFill>
              </a:rPr>
              <a:t>를 </a:t>
            </a:r>
            <a:r>
              <a:rPr lang="ko-KR" altLang="en-US" sz="3000" dirty="0" smtClean="0">
                <a:solidFill>
                  <a:srgbClr val="FF6600"/>
                </a:solidFill>
              </a:rPr>
              <a:t>실천</a:t>
            </a:r>
            <a:r>
              <a:rPr lang="ko-KR" altLang="en-US" sz="3000" dirty="0" smtClean="0">
                <a:solidFill>
                  <a:prstClr val="black">
                    <a:lumMod val="50000"/>
                  </a:prstClr>
                </a:solidFill>
              </a:rPr>
              <a:t>해 봅시다</a:t>
            </a:r>
            <a:r>
              <a:rPr lang="en-US" altLang="ko-KR" sz="3000" dirty="0" smtClean="0">
                <a:solidFill>
                  <a:prstClr val="black">
                    <a:lumMod val="50000"/>
                  </a:prstClr>
                </a:solidFill>
              </a:rPr>
              <a:t>.</a:t>
            </a:r>
            <a:endParaRPr lang="en-US" altLang="ko-KR" sz="3000" dirty="0">
              <a:solidFill>
                <a:prstClr val="black">
                  <a:lumMod val="50000"/>
                </a:prstClr>
              </a:solidFill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>
          <a:xfrm>
            <a:off x="4651497" y="2729223"/>
            <a:ext cx="1496753" cy="462511"/>
          </a:xfrm>
        </p:spPr>
        <p:txBody>
          <a:bodyPr/>
          <a:lstStyle/>
          <a:p>
            <a:r>
              <a:rPr lang="en-US" altLang="ko-KR" smtClean="0"/>
              <a:t>110~111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496046" y="108043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분리배출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대 원칙을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en-US" altLang="ko-KR" dirty="0" smtClean="0"/>
              <a:t>/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2/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삽화 발주</a:t>
            </a:r>
            <a:endParaRPr lang="en-US" altLang="ko-KR" dirty="0" smtClean="0"/>
          </a:p>
          <a:p>
            <a:r>
              <a:rPr lang="en-US" altLang="ko-KR" dirty="0" smtClean="0"/>
              <a:t>duk_04_07_0003_1</a:t>
            </a:r>
          </a:p>
          <a:p>
            <a:r>
              <a:rPr lang="en-US" altLang="ko-KR" dirty="0" smtClean="0"/>
              <a:t>duk_04_07_0003_2</a:t>
            </a:r>
          </a:p>
          <a:p>
            <a:r>
              <a:rPr lang="en-US" altLang="ko-KR" dirty="0" smtClean="0"/>
              <a:t>duk_04_07_0003_3</a:t>
            </a:r>
          </a:p>
          <a:p>
            <a:r>
              <a:rPr lang="en-US" altLang="ko-KR" dirty="0" smtClean="0"/>
              <a:t>duk_04_07_0003_4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분리배출 원칙과 요령 알고 </a:t>
            </a:r>
            <a:r>
              <a:rPr lang="ko-KR" altLang="en-US" dirty="0" smtClean="0"/>
              <a:t>연습하기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duk_04_07_0003_201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도식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이미지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이미지 캡션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en-US" altLang="ko-KR" dirty="0" smtClean="0"/>
              <a:t>duk_04_07_0003_1</a:t>
            </a:r>
          </a:p>
          <a:p>
            <a:r>
              <a:rPr lang="en-US" altLang="ko-KR" dirty="0" smtClean="0"/>
              <a:t>duk_04_07_0003_2</a:t>
            </a:r>
          </a:p>
          <a:p>
            <a:r>
              <a:rPr lang="en-US" altLang="ko-KR" dirty="0" smtClean="0"/>
              <a:t>duk_04_07_0003_3</a:t>
            </a:r>
          </a:p>
          <a:p>
            <a:r>
              <a:rPr lang="en-US" altLang="ko-KR" dirty="0" smtClean="0"/>
              <a:t>duk_04_07_0003_4</a:t>
            </a:r>
            <a:endParaRPr lang="ko-KR" altLang="en-US" dirty="0"/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094" y="1970170"/>
            <a:ext cx="731381" cy="458906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384097" y="3500530"/>
            <a:ext cx="731381" cy="458906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 flipV="1">
            <a:off x="5244135" y="3496037"/>
            <a:ext cx="731381" cy="458906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52616" y="1967170"/>
            <a:ext cx="731381" cy="458906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3610323" y="2396185"/>
            <a:ext cx="2133328" cy="1134391"/>
          </a:xfrm>
          <a:prstGeom prst="roundRect">
            <a:avLst>
              <a:gd name="adj" fmla="val 7018"/>
            </a:avLst>
          </a:prstGeom>
          <a:solidFill>
            <a:schemeClr val="bg1"/>
          </a:solidFill>
          <a:ln w="19050">
            <a:solidFill>
              <a:srgbClr val="EFCF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chemeClr val="tx1"/>
                </a:solidFill>
                <a:latin typeface="+mn-ea"/>
              </a:rPr>
              <a:t>분리배출</a:t>
            </a:r>
            <a:endParaRPr lang="en-US" altLang="ko-KR" sz="2500" spc="-15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500" spc="-15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ko-KR" altLang="en-US" sz="2500" spc="-150" dirty="0" smtClean="0">
                <a:solidFill>
                  <a:schemeClr val="tx1"/>
                </a:solidFill>
                <a:latin typeface="+mn-ea"/>
              </a:rPr>
              <a:t>대 원칙</a:t>
            </a:r>
            <a:endParaRPr lang="ko-KR" altLang="en-US" sz="2500" spc="-15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655934" y="1087547"/>
            <a:ext cx="7708043" cy="2255001"/>
            <a:chOff x="1640002" y="1061420"/>
            <a:chExt cx="7708043" cy="2255001"/>
          </a:xfrm>
        </p:grpSpPr>
        <p:grpSp>
          <p:nvGrpSpPr>
            <p:cNvPr id="5" name="그룹 4"/>
            <p:cNvGrpSpPr/>
            <p:nvPr/>
          </p:nvGrpSpPr>
          <p:grpSpPr>
            <a:xfrm>
              <a:off x="1640002" y="1061420"/>
              <a:ext cx="7708043" cy="2255001"/>
              <a:chOff x="911701" y="1126335"/>
              <a:chExt cx="7708043" cy="2255001"/>
            </a:xfrm>
          </p:grpSpPr>
          <p:sp>
            <p:nvSpPr>
              <p:cNvPr id="13" name="모서리가 둥근 직사각형 102">
                <a:extLst>
                  <a:ext uri="{FF2B5EF4-FFF2-40B4-BE49-F238E27FC236}">
                    <a16:creationId xmlns:a16="http://schemas.microsoft.com/office/drawing/2014/main" id="{DEB6ABBB-66AA-47DE-92DC-DBB4475FAC01}"/>
                  </a:ext>
                </a:extLst>
              </p:cNvPr>
              <p:cNvSpPr/>
              <p:nvPr/>
            </p:nvSpPr>
            <p:spPr>
              <a:xfrm>
                <a:off x="911701" y="1126911"/>
                <a:ext cx="2685000" cy="1764336"/>
              </a:xfrm>
              <a:prstGeom prst="roundRect">
                <a:avLst>
                  <a:gd name="adj" fmla="val 6690"/>
                </a:avLst>
              </a:prstGeom>
              <a:noFill/>
              <a:ln w="19050">
                <a:solidFill>
                  <a:srgbClr val="F7EED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7F3EEAD-BE6A-4E61-B88B-7E25AC3C632C}"/>
                  </a:ext>
                </a:extLst>
              </p:cNvPr>
              <p:cNvGrpSpPr>
                <a:grpSpLocks/>
              </p:cNvGrpSpPr>
              <p:nvPr/>
            </p:nvGrpSpPr>
            <p:grpSpPr>
              <a:xfrm flipV="1">
                <a:off x="1211838" y="1126335"/>
                <a:ext cx="7407906" cy="2255001"/>
                <a:chOff x="6359946" y="-2205461"/>
                <a:chExt cx="14004621" cy="6115992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3F7D8005-78B4-4D2D-B58C-BD76B690E19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9946" y="3061298"/>
                  <a:ext cx="158061" cy="849229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DAF1A10F-D635-4217-ABDD-2BFECFA94CA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79607" y="3061301"/>
                  <a:ext cx="155679" cy="849230"/>
                </a:xfrm>
                <a:prstGeom prst="rect">
                  <a:avLst/>
                </a:prstGeom>
              </p:spPr>
            </p:pic>
            <p:pic>
              <p:nvPicPr>
                <p:cNvPr id="76" name="그림 75">
                  <a:extLst>
                    <a:ext uri="{FF2B5EF4-FFF2-40B4-BE49-F238E27FC236}">
                      <a16:creationId xmlns:a16="http://schemas.microsoft.com/office/drawing/2014/main" id="{3F7D8005-78B4-4D2D-B58C-BD76B690E19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9946" y="-2191236"/>
                  <a:ext cx="158061" cy="849230"/>
                </a:xfrm>
                <a:prstGeom prst="rect">
                  <a:avLst/>
                </a:prstGeom>
              </p:spPr>
            </p:pic>
            <p:pic>
              <p:nvPicPr>
                <p:cNvPr id="77" name="그림 76">
                  <a:extLst>
                    <a:ext uri="{FF2B5EF4-FFF2-40B4-BE49-F238E27FC236}">
                      <a16:creationId xmlns:a16="http://schemas.microsoft.com/office/drawing/2014/main" id="{DAF1A10F-D635-4217-ABDD-2BFECFA94CA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79607" y="-2191233"/>
                  <a:ext cx="155679" cy="849230"/>
                </a:xfrm>
                <a:prstGeom prst="rect">
                  <a:avLst/>
                </a:prstGeom>
              </p:spPr>
            </p:pic>
            <p:pic>
              <p:nvPicPr>
                <p:cNvPr id="79" name="그림 78">
                  <a:extLst>
                    <a:ext uri="{FF2B5EF4-FFF2-40B4-BE49-F238E27FC236}">
                      <a16:creationId xmlns:a16="http://schemas.microsoft.com/office/drawing/2014/main" id="{3F7D8005-78B4-4D2D-B58C-BD76B690E19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89226" y="3061298"/>
                  <a:ext cx="158061" cy="849230"/>
                </a:xfrm>
                <a:prstGeom prst="rect">
                  <a:avLst/>
                </a:prstGeom>
              </p:spPr>
            </p:pic>
            <p:pic>
              <p:nvPicPr>
                <p:cNvPr id="80" name="그림 79">
                  <a:extLst>
                    <a:ext uri="{FF2B5EF4-FFF2-40B4-BE49-F238E27FC236}">
                      <a16:creationId xmlns:a16="http://schemas.microsoft.com/office/drawing/2014/main" id="{DAF1A10F-D635-4217-ABDD-2BFECFA94CA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08888" y="3061301"/>
                  <a:ext cx="155679" cy="849230"/>
                </a:xfrm>
                <a:prstGeom prst="rect">
                  <a:avLst/>
                </a:prstGeom>
              </p:spPr>
            </p:pic>
            <p:pic>
              <p:nvPicPr>
                <p:cNvPr id="82" name="그림 81">
                  <a:extLst>
                    <a:ext uri="{FF2B5EF4-FFF2-40B4-BE49-F238E27FC236}">
                      <a16:creationId xmlns:a16="http://schemas.microsoft.com/office/drawing/2014/main" id="{3F7D8005-78B4-4D2D-B58C-BD76B690E19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489227" y="-2205461"/>
                  <a:ext cx="158061" cy="849230"/>
                </a:xfrm>
                <a:prstGeom prst="rect">
                  <a:avLst/>
                </a:prstGeom>
              </p:spPr>
            </p:pic>
            <p:pic>
              <p:nvPicPr>
                <p:cNvPr id="83" name="그림 82">
                  <a:extLst>
                    <a:ext uri="{FF2B5EF4-FFF2-40B4-BE49-F238E27FC236}">
                      <a16:creationId xmlns:a16="http://schemas.microsoft.com/office/drawing/2014/main" id="{DAF1A10F-D635-4217-ABDD-2BFECFA94CA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08888" y="-2205458"/>
                  <a:ext cx="155679" cy="849230"/>
                </a:xfrm>
                <a:prstGeom prst="rect">
                  <a:avLst/>
                </a:prstGeom>
              </p:spPr>
            </p:pic>
          </p:grp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CECD190-2D1C-459E-8F8E-B53DDE8FBE40}"/>
                </a:ext>
              </a:extLst>
            </p:cNvPr>
            <p:cNvSpPr txBox="1"/>
            <p:nvPr/>
          </p:nvSpPr>
          <p:spPr>
            <a:xfrm>
              <a:off x="2021799" y="1062427"/>
              <a:ext cx="1887846" cy="307777"/>
            </a:xfrm>
            <a:prstGeom prst="rect">
              <a:avLst/>
            </a:prstGeom>
            <a:solidFill>
              <a:srgbClr val="AD7B65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비운다</a:t>
              </a:r>
              <a:endParaRPr lang="ko-KR" altLang="en-US" sz="140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9487" y="1580166"/>
              <a:ext cx="1796363" cy="1236739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CECD190-2D1C-459E-8F8E-B53DDE8FBE40}"/>
                </a:ext>
              </a:extLst>
            </p:cNvPr>
            <p:cNvSpPr txBox="1"/>
            <p:nvPr/>
          </p:nvSpPr>
          <p:spPr>
            <a:xfrm>
              <a:off x="2021799" y="2999066"/>
              <a:ext cx="1887846" cy="307777"/>
            </a:xfrm>
            <a:prstGeom prst="rect">
              <a:avLst/>
            </a:prstGeom>
            <a:solidFill>
              <a:srgbClr val="AD7B65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분리한다</a:t>
              </a:r>
              <a:endParaRPr lang="ko-KR" altLang="en-US" sz="140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CECD190-2D1C-459E-8F8E-B53DDE8FBE40}"/>
                </a:ext>
              </a:extLst>
            </p:cNvPr>
            <p:cNvSpPr txBox="1"/>
            <p:nvPr/>
          </p:nvSpPr>
          <p:spPr>
            <a:xfrm>
              <a:off x="7379799" y="1062427"/>
              <a:ext cx="1887846" cy="307777"/>
            </a:xfrm>
            <a:prstGeom prst="rect">
              <a:avLst/>
            </a:prstGeom>
            <a:solidFill>
              <a:srgbClr val="AD7B65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헹군다</a:t>
              </a:r>
              <a:endParaRPr lang="ko-KR" altLang="en-US" sz="140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CECD190-2D1C-459E-8F8E-B53DDE8FBE40}"/>
                </a:ext>
              </a:extLst>
            </p:cNvPr>
            <p:cNvSpPr txBox="1"/>
            <p:nvPr/>
          </p:nvSpPr>
          <p:spPr>
            <a:xfrm>
              <a:off x="7379799" y="3004311"/>
              <a:ext cx="1887846" cy="307777"/>
            </a:xfrm>
            <a:prstGeom prst="rect">
              <a:avLst/>
            </a:prstGeom>
            <a:solidFill>
              <a:srgbClr val="AD7B65"/>
            </a:solidFill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ko-KR" altLang="en-US" sz="14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섞지 않는다</a:t>
              </a:r>
              <a:endParaRPr lang="ko-KR" altLang="en-US" sz="140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997154" y="1088123"/>
            <a:ext cx="2685000" cy="1764336"/>
            <a:chOff x="4957968" y="1061996"/>
            <a:chExt cx="2685000" cy="1764336"/>
          </a:xfrm>
        </p:grpSpPr>
        <p:sp>
          <p:nvSpPr>
            <p:cNvPr id="31" name="모서리가 둥근 직사각형 102">
              <a:extLst>
                <a:ext uri="{FF2B5EF4-FFF2-40B4-BE49-F238E27FC236}">
                  <a16:creationId xmlns:a16="http://schemas.microsoft.com/office/drawing/2014/main" id="{DEB6ABBB-66AA-47DE-92DC-DBB4475FAC01}"/>
                </a:ext>
              </a:extLst>
            </p:cNvPr>
            <p:cNvSpPr/>
            <p:nvPr/>
          </p:nvSpPr>
          <p:spPr>
            <a:xfrm>
              <a:off x="4957968" y="1061996"/>
              <a:ext cx="2685000" cy="1764336"/>
            </a:xfrm>
            <a:prstGeom prst="roundRect">
              <a:avLst>
                <a:gd name="adj" fmla="val 6690"/>
              </a:avLst>
            </a:prstGeom>
            <a:noFill/>
            <a:ln w="19050">
              <a:solidFill>
                <a:srgbClr val="F7EE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614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49415" y="1580166"/>
              <a:ext cx="2297583" cy="1010774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655934" y="3012718"/>
            <a:ext cx="2685000" cy="1764336"/>
            <a:chOff x="1640002" y="2969173"/>
            <a:chExt cx="2685000" cy="1764336"/>
          </a:xfrm>
        </p:grpSpPr>
        <p:sp>
          <p:nvSpPr>
            <p:cNvPr id="45" name="모서리가 둥근 직사각형 102">
              <a:extLst>
                <a:ext uri="{FF2B5EF4-FFF2-40B4-BE49-F238E27FC236}">
                  <a16:creationId xmlns:a16="http://schemas.microsoft.com/office/drawing/2014/main" id="{DEB6ABBB-66AA-47DE-92DC-DBB4475FAC01}"/>
                </a:ext>
              </a:extLst>
            </p:cNvPr>
            <p:cNvSpPr/>
            <p:nvPr/>
          </p:nvSpPr>
          <p:spPr>
            <a:xfrm>
              <a:off x="1640002" y="2969173"/>
              <a:ext cx="2685000" cy="1764336"/>
            </a:xfrm>
            <a:prstGeom prst="roundRect">
              <a:avLst>
                <a:gd name="adj" fmla="val 6690"/>
              </a:avLst>
            </a:prstGeom>
            <a:noFill/>
            <a:ln w="19050">
              <a:solidFill>
                <a:srgbClr val="F7EE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7753" y="3483898"/>
              <a:ext cx="2529498" cy="964055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6011987" y="3006925"/>
            <a:ext cx="2685000" cy="1764336"/>
            <a:chOff x="4957968" y="2969173"/>
            <a:chExt cx="2685000" cy="1764336"/>
          </a:xfrm>
        </p:grpSpPr>
        <p:sp>
          <p:nvSpPr>
            <p:cNvPr id="38" name="모서리가 둥근 직사각형 102">
              <a:extLst>
                <a:ext uri="{FF2B5EF4-FFF2-40B4-BE49-F238E27FC236}">
                  <a16:creationId xmlns:a16="http://schemas.microsoft.com/office/drawing/2014/main" id="{DEB6ABBB-66AA-47DE-92DC-DBB4475FAC01}"/>
                </a:ext>
              </a:extLst>
            </p:cNvPr>
            <p:cNvSpPr/>
            <p:nvPr/>
          </p:nvSpPr>
          <p:spPr>
            <a:xfrm>
              <a:off x="4957968" y="2969173"/>
              <a:ext cx="2685000" cy="1764336"/>
            </a:xfrm>
            <a:prstGeom prst="roundRect">
              <a:avLst>
                <a:gd name="adj" fmla="val 6690"/>
              </a:avLst>
            </a:prstGeom>
            <a:noFill/>
            <a:ln w="19050">
              <a:solidFill>
                <a:srgbClr val="F7EE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93317" y="3366623"/>
              <a:ext cx="1524608" cy="1270506"/>
            </a:xfrm>
            <a:prstGeom prst="rect">
              <a:avLst/>
            </a:prstGeom>
          </p:spPr>
        </p:pic>
      </p:grpSp>
      <p:sp>
        <p:nvSpPr>
          <p:cNvPr id="64" name="타원 63"/>
          <p:cNvSpPr/>
          <p:nvPr/>
        </p:nvSpPr>
        <p:spPr>
          <a:xfrm>
            <a:off x="4519586" y="198208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05536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803092" y="4646398"/>
            <a:ext cx="1775488" cy="320042"/>
            <a:chOff x="4915693" y="4615244"/>
            <a:chExt cx="1775488" cy="320042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분리배출 요령을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/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분리배출 원칙과 요령 알고 </a:t>
            </a:r>
            <a:r>
              <a:rPr lang="ko-KR" altLang="en-US" dirty="0" smtClean="0"/>
              <a:t>연습하기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duk_04_07_0003_201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1_</a:t>
            </a:r>
            <a:r>
              <a:rPr lang="ko-KR" altLang="en-US" dirty="0" smtClean="0"/>
              <a:t>플라스틱류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사이드 탭 </a:t>
            </a:r>
            <a:r>
              <a:rPr lang="ko-KR" altLang="en-US" dirty="0" err="1" smtClean="0"/>
              <a:t>가로형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사이드 탭 상단 영역 클릭 시 내용 변경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smtClean="0"/>
              <a:t>내용 노출 영역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텍스트 내용 노출</a:t>
            </a:r>
            <a:endParaRPr lang="en-US" altLang="ko-KR" dirty="0"/>
          </a:p>
          <a:p>
            <a:pPr>
              <a:buAutoNum type="arabicPeriod" startAt="3"/>
            </a:pPr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TIP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  <a:r>
              <a:rPr lang="ko-KR" altLang="en-US" dirty="0"/>
              <a:t> 미니 팝업 닫힘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 smtClean="0"/>
              <a:t>링크 연결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쓰레기 백과사전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하단 링크로 연결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en-US" altLang="ko-KR" dirty="0"/>
              <a:t>https://blisgo.com/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573485" y="5057958"/>
            <a:ext cx="3676442" cy="974669"/>
            <a:chOff x="5691389" y="2279387"/>
            <a:chExt cx="4778413" cy="974669"/>
          </a:xfrm>
        </p:grpSpPr>
        <p:grpSp>
          <p:nvGrpSpPr>
            <p:cNvPr id="77" name="그룹 76"/>
            <p:cNvGrpSpPr/>
            <p:nvPr/>
          </p:nvGrpSpPr>
          <p:grpSpPr>
            <a:xfrm>
              <a:off x="5691389" y="2279387"/>
              <a:ext cx="4778413" cy="974669"/>
              <a:chOff x="8476875" y="2823846"/>
              <a:chExt cx="4426141" cy="974669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8476875" y="2868398"/>
                <a:ext cx="4426138" cy="930117"/>
                <a:chOff x="4340515" y="6091378"/>
                <a:chExt cx="4426138" cy="930117"/>
              </a:xfrm>
            </p:grpSpPr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4340515" y="6191113"/>
                  <a:ext cx="4426138" cy="83038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‘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붙임 자료 ⑦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’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을 활용해 직접 분리배출을 연습해 봅시다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8476875" y="3002496"/>
                <a:ext cx="4426141" cy="138131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476875" y="2823846"/>
                <a:ext cx="4426141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flipH="1">
              <a:off x="10190030" y="2378725"/>
              <a:ext cx="139046" cy="132496"/>
              <a:chOff x="11455035" y="2124511"/>
              <a:chExt cx="169521" cy="16949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11455064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02" y="894933"/>
            <a:ext cx="750030" cy="556474"/>
          </a:xfrm>
          <a:prstGeom prst="rect">
            <a:avLst/>
          </a:prstGeom>
        </p:spPr>
      </p:pic>
      <p:sp>
        <p:nvSpPr>
          <p:cNvPr id="86" name="타원 8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689933" y="8910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54655" y="1960508"/>
            <a:ext cx="8672362" cy="2642400"/>
          </a:xfrm>
          <a:prstGeom prst="roundRect">
            <a:avLst>
              <a:gd name="adj" fmla="val 1635"/>
            </a:avLst>
          </a:prstGeom>
          <a:solidFill>
            <a:srgbClr val="FDF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en-US" spc="-5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4016" y="2085212"/>
            <a:ext cx="8413640" cy="2440800"/>
          </a:xfrm>
          <a:prstGeom prst="roundRect">
            <a:avLst>
              <a:gd name="adj" fmla="val 16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9013" y="1419363"/>
            <a:ext cx="1944000" cy="651960"/>
            <a:chOff x="619013" y="1148634"/>
            <a:chExt cx="2254816" cy="65196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19013" y="1148634"/>
              <a:ext cx="2254816" cy="651960"/>
            </a:xfrm>
            <a:prstGeom prst="roundRect">
              <a:avLst>
                <a:gd name="adj" fmla="val 4071"/>
              </a:avLst>
            </a:prstGeom>
            <a:solidFill>
              <a:srgbClr val="F77D1A"/>
            </a:solidFill>
            <a:ln w="28575">
              <a:solidFill>
                <a:srgbClr val="FFA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38861" y="1289948"/>
              <a:ext cx="1415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플라스틱류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822426" y="1421218"/>
            <a:ext cx="1944000" cy="651960"/>
            <a:chOff x="4757653" y="1148634"/>
            <a:chExt cx="3233298" cy="65196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474213" y="1289948"/>
              <a:ext cx="1800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종이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팩류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035814" y="2499003"/>
            <a:ext cx="752471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이물질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·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물기 제거 후 배출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재질과 섞여 있으면 일반 쓰레기로 배출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0" y="2785479"/>
            <a:ext cx="144000" cy="1440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5" y="3356979"/>
            <a:ext cx="144000" cy="144000"/>
          </a:xfrm>
          <a:prstGeom prst="rect">
            <a:avLst/>
          </a:prstGeom>
        </p:spPr>
      </p:pic>
      <p:sp>
        <p:nvSpPr>
          <p:cNvPr id="99" name="타원 98"/>
          <p:cNvSpPr/>
          <p:nvPr/>
        </p:nvSpPr>
        <p:spPr>
          <a:xfrm>
            <a:off x="500901" y="13126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67771" y="21797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686817" y="1417587"/>
            <a:ext cx="1944000" cy="651960"/>
            <a:chOff x="4757653" y="1148634"/>
            <a:chExt cx="4009290" cy="65196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4757653" y="1148634"/>
              <a:ext cx="4009290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480884" y="1204717"/>
              <a:ext cx="256282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플라스틱류</a:t>
              </a:r>
              <a:endParaRPr lang="en-US" altLang="ko-KR" dirty="0" smtClean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(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투명 </a:t>
              </a:r>
              <a:r>
                <a:rPr lang="ko-KR" altLang="en-US" sz="1100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페트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)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754621" y="1418475"/>
            <a:ext cx="1944000" cy="651960"/>
            <a:chOff x="4757653" y="1148634"/>
            <a:chExt cx="3233298" cy="651960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92838" y="1289948"/>
              <a:ext cx="1362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종이류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121" name="타원 120"/>
          <p:cNvSpPr/>
          <p:nvPr/>
        </p:nvSpPr>
        <p:spPr>
          <a:xfrm>
            <a:off x="3601124" y="46767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091DFA0-4CE9-4496-9B00-F588C2F3CBB0}"/>
              </a:ext>
            </a:extLst>
          </p:cNvPr>
          <p:cNvGrpSpPr/>
          <p:nvPr/>
        </p:nvGrpSpPr>
        <p:grpSpPr>
          <a:xfrm>
            <a:off x="148371" y="964313"/>
            <a:ext cx="1488840" cy="331996"/>
            <a:chOff x="8157365" y="1177794"/>
            <a:chExt cx="1488840" cy="331996"/>
          </a:xfrm>
        </p:grpSpPr>
        <p:sp>
          <p:nvSpPr>
            <p:cNvPr id="128" name="모서리가 둥근 직사각형 5">
              <a:extLst>
                <a:ext uri="{FF2B5EF4-FFF2-40B4-BE49-F238E27FC236}">
                  <a16:creationId xmlns:a16="http://schemas.microsoft.com/office/drawing/2014/main" id="{2B87B84C-F9E7-4E66-AAC7-CFD199812911}"/>
                </a:ext>
              </a:extLst>
            </p:cNvPr>
            <p:cNvSpPr/>
            <p:nvPr/>
          </p:nvSpPr>
          <p:spPr>
            <a:xfrm>
              <a:off x="8157365" y="1177794"/>
              <a:ext cx="1488840" cy="331996"/>
            </a:xfrm>
            <a:prstGeom prst="roundRect">
              <a:avLst>
                <a:gd name="adj" fmla="val 48558"/>
              </a:avLst>
            </a:prstGeom>
            <a:solidFill>
              <a:srgbClr val="2DA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쓰레기 백과사전</a:t>
              </a:r>
              <a:endPara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B610359A-41C7-4DAB-8A6A-2A4467287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20677" y="1252204"/>
              <a:ext cx="174084" cy="172400"/>
            </a:xfrm>
            <a:prstGeom prst="rect">
              <a:avLst/>
            </a:prstGeom>
          </p:spPr>
        </p:pic>
      </p:grpSp>
      <p:sp>
        <p:nvSpPr>
          <p:cNvPr id="130" name="타원 129"/>
          <p:cNvSpPr/>
          <p:nvPr/>
        </p:nvSpPr>
        <p:spPr>
          <a:xfrm>
            <a:off x="0" y="9953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87253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803092" y="4646398"/>
            <a:ext cx="1775488" cy="320042"/>
            <a:chOff x="4915693" y="4615244"/>
            <a:chExt cx="1775488" cy="320042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분리배출 요령을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/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분리배출 원칙과 요령 알고 </a:t>
            </a:r>
            <a:r>
              <a:rPr lang="ko-KR" altLang="en-US" dirty="0" smtClean="0"/>
              <a:t>연습하기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duk_04_07_0003_201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1_</a:t>
            </a:r>
            <a:r>
              <a:rPr lang="ko-KR" altLang="en-US" dirty="0" smtClean="0"/>
              <a:t>플라스틱류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투명 </a:t>
            </a:r>
            <a:r>
              <a:rPr lang="ko-KR" altLang="en-US" dirty="0" err="1" smtClean="0"/>
              <a:t>페트</a:t>
            </a:r>
            <a:r>
              <a:rPr lang="en-US" altLang="ko-KR" dirty="0" smtClean="0"/>
              <a:t>)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사이드 탭 </a:t>
            </a:r>
            <a:r>
              <a:rPr lang="ko-KR" altLang="en-US" dirty="0" err="1" smtClean="0"/>
              <a:t>가로형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사이드 탭 상단 영역 클릭 시 내용 변경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smtClean="0"/>
              <a:t>내용 노출 영역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텍스트 내용 노출</a:t>
            </a:r>
            <a:endParaRPr lang="en-US" altLang="ko-KR" dirty="0"/>
          </a:p>
          <a:p>
            <a:pPr>
              <a:buAutoNum type="arabicPeriod" startAt="3"/>
            </a:pPr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TIP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  <a:r>
              <a:rPr lang="ko-KR" altLang="en-US" dirty="0"/>
              <a:t> 미니 팝업 닫힘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/>
              <a:t>링크 연결 </a:t>
            </a:r>
            <a:r>
              <a:rPr lang="en-US" altLang="ko-KR" dirty="0"/>
              <a:t>(</a:t>
            </a:r>
            <a:r>
              <a:rPr lang="ko-KR" altLang="en-US" dirty="0"/>
              <a:t>쓰레기 백과사전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해당 버튼 클릭 시</a:t>
            </a:r>
            <a:r>
              <a:rPr lang="en-US" altLang="ko-KR" dirty="0"/>
              <a:t>, </a:t>
            </a:r>
            <a:r>
              <a:rPr lang="ko-KR" altLang="en-US" dirty="0"/>
              <a:t>하단 링크로 연결</a:t>
            </a:r>
            <a:endParaRPr lang="en-US" altLang="ko-KR" dirty="0"/>
          </a:p>
          <a:p>
            <a:pPr>
              <a:buAutoNum type="arabicPeriod" startAt="4"/>
            </a:pP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ko-KR" altLang="en-US" dirty="0" smtClean="0"/>
              <a:t>플라스틱류</a:t>
            </a:r>
            <a:r>
              <a:rPr lang="en-US" altLang="ko-KR" dirty="0" smtClean="0"/>
              <a:t>.jpg </a:t>
            </a:r>
            <a:r>
              <a:rPr lang="ko-KR" altLang="en-US" dirty="0" smtClean="0"/>
              <a:t>→ 해당 부분만 사용해 주세요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https://blisgo.com/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573485" y="5057958"/>
            <a:ext cx="3676442" cy="974669"/>
            <a:chOff x="5691389" y="2279387"/>
            <a:chExt cx="4778413" cy="974669"/>
          </a:xfrm>
        </p:grpSpPr>
        <p:grpSp>
          <p:nvGrpSpPr>
            <p:cNvPr id="77" name="그룹 76"/>
            <p:cNvGrpSpPr/>
            <p:nvPr/>
          </p:nvGrpSpPr>
          <p:grpSpPr>
            <a:xfrm>
              <a:off x="5691389" y="2279387"/>
              <a:ext cx="4778413" cy="974669"/>
              <a:chOff x="8476875" y="2823846"/>
              <a:chExt cx="4426141" cy="974669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8476875" y="2868398"/>
                <a:ext cx="4426138" cy="930117"/>
                <a:chOff x="4340515" y="6091378"/>
                <a:chExt cx="4426138" cy="930117"/>
              </a:xfrm>
            </p:grpSpPr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4340515" y="6191113"/>
                  <a:ext cx="4426138" cy="83038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‘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붙임 자료 ⑦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’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을 활용해 직접 분리배출을 연습해 봅시다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8476875" y="3002496"/>
                <a:ext cx="4426141" cy="138131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476875" y="2823846"/>
                <a:ext cx="4426141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flipH="1">
              <a:off x="10190030" y="2378725"/>
              <a:ext cx="139046" cy="132496"/>
              <a:chOff x="11455035" y="2124511"/>
              <a:chExt cx="169521" cy="16949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11455064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02" y="894933"/>
            <a:ext cx="750030" cy="556474"/>
          </a:xfrm>
          <a:prstGeom prst="rect">
            <a:avLst/>
          </a:prstGeom>
        </p:spPr>
      </p:pic>
      <p:sp>
        <p:nvSpPr>
          <p:cNvPr id="90" name="모서리가 둥근 직사각형 89"/>
          <p:cNvSpPr/>
          <p:nvPr/>
        </p:nvSpPr>
        <p:spPr>
          <a:xfrm>
            <a:off x="354655" y="1960502"/>
            <a:ext cx="8672362" cy="2642897"/>
          </a:xfrm>
          <a:prstGeom prst="roundRect">
            <a:avLst>
              <a:gd name="adj" fmla="val 1635"/>
            </a:avLst>
          </a:prstGeom>
          <a:solidFill>
            <a:srgbClr val="FDF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en-US" spc="-5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4016" y="2085206"/>
            <a:ext cx="8413640" cy="2439063"/>
          </a:xfrm>
          <a:prstGeom prst="roundRect">
            <a:avLst>
              <a:gd name="adj" fmla="val 16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9013" y="1419357"/>
            <a:ext cx="1944000" cy="651960"/>
            <a:chOff x="619013" y="1148634"/>
            <a:chExt cx="2254816" cy="65196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19013" y="1148634"/>
              <a:ext cx="2254816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38861" y="1289948"/>
              <a:ext cx="1415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플라스틱류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822426" y="1421212"/>
            <a:ext cx="1944000" cy="651960"/>
            <a:chOff x="4757653" y="1148634"/>
            <a:chExt cx="3233298" cy="65196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474213" y="1289948"/>
              <a:ext cx="1800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종이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팩류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96" name="그림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0" y="2785473"/>
            <a:ext cx="144000" cy="144000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0" y="3915915"/>
            <a:ext cx="144000" cy="144000"/>
          </a:xfrm>
          <a:prstGeom prst="rect">
            <a:avLst/>
          </a:prstGeom>
        </p:spPr>
      </p:pic>
      <p:sp>
        <p:nvSpPr>
          <p:cNvPr id="99" name="타원 98"/>
          <p:cNvSpPr/>
          <p:nvPr/>
        </p:nvSpPr>
        <p:spPr>
          <a:xfrm>
            <a:off x="500901" y="13126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67771" y="217972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686817" y="1417581"/>
            <a:ext cx="1944000" cy="651960"/>
            <a:chOff x="4757653" y="1148634"/>
            <a:chExt cx="4009290" cy="65196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4757653" y="1148634"/>
              <a:ext cx="4009290" cy="651960"/>
            </a:xfrm>
            <a:prstGeom prst="roundRect">
              <a:avLst>
                <a:gd name="adj" fmla="val 4071"/>
              </a:avLst>
            </a:prstGeom>
            <a:solidFill>
              <a:schemeClr val="accent2"/>
            </a:solidFill>
            <a:ln w="28575">
              <a:solidFill>
                <a:srgbClr val="FFA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480884" y="1204717"/>
              <a:ext cx="256282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플라스틱류</a:t>
              </a:r>
              <a:endParaRPr lang="en-US" altLang="ko-KR" dirty="0" smtClean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(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투명 </a:t>
              </a:r>
              <a:r>
                <a:rPr lang="ko-KR" altLang="en-US" sz="1100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페트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)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754621" y="1418469"/>
            <a:ext cx="1944000" cy="651960"/>
            <a:chOff x="4757653" y="1148634"/>
            <a:chExt cx="3233298" cy="651960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92838" y="1289948"/>
              <a:ext cx="1362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종이류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2" t="9502" r="49318" b="9433"/>
          <a:stretch/>
        </p:blipFill>
        <p:spPr>
          <a:xfrm>
            <a:off x="7408744" y="2857790"/>
            <a:ext cx="1410789" cy="1628503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>
            <a:off x="1035814" y="2498997"/>
            <a:ext cx="7861842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내용물을 비우고 씻은 후 상표를 제거해 찌그러뜨린 후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배출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투명 </a:t>
            </a:r>
            <a:r>
              <a:rPr lang="ko-KR" altLang="en-US" sz="2500" dirty="0" err="1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페트는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별도로 분리배출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F091DFA0-4CE9-4496-9B00-F588C2F3CBB0}"/>
              </a:ext>
            </a:extLst>
          </p:cNvPr>
          <p:cNvGrpSpPr/>
          <p:nvPr/>
        </p:nvGrpSpPr>
        <p:grpSpPr>
          <a:xfrm>
            <a:off x="148371" y="964313"/>
            <a:ext cx="1488840" cy="331996"/>
            <a:chOff x="8157365" y="1177794"/>
            <a:chExt cx="1488840" cy="331996"/>
          </a:xfrm>
        </p:grpSpPr>
        <p:sp>
          <p:nvSpPr>
            <p:cNvPr id="51" name="모서리가 둥근 직사각형 5">
              <a:extLst>
                <a:ext uri="{FF2B5EF4-FFF2-40B4-BE49-F238E27FC236}">
                  <a16:creationId xmlns:a16="http://schemas.microsoft.com/office/drawing/2014/main" id="{2B87B84C-F9E7-4E66-AAC7-CFD199812911}"/>
                </a:ext>
              </a:extLst>
            </p:cNvPr>
            <p:cNvSpPr/>
            <p:nvPr/>
          </p:nvSpPr>
          <p:spPr>
            <a:xfrm>
              <a:off x="8157365" y="1177794"/>
              <a:ext cx="1488840" cy="331996"/>
            </a:xfrm>
            <a:prstGeom prst="roundRect">
              <a:avLst>
                <a:gd name="adj" fmla="val 48558"/>
              </a:avLst>
            </a:prstGeom>
            <a:solidFill>
              <a:srgbClr val="2DA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쓰레기 백과사전</a:t>
              </a:r>
              <a:endPara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B610359A-41C7-4DAB-8A6A-2A4467287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320677" y="1252204"/>
              <a:ext cx="174084" cy="172400"/>
            </a:xfrm>
            <a:prstGeom prst="rect">
              <a:avLst/>
            </a:prstGeom>
          </p:spPr>
        </p:pic>
      </p:grpSp>
      <p:sp>
        <p:nvSpPr>
          <p:cNvPr id="53" name="타원 52"/>
          <p:cNvSpPr/>
          <p:nvPr/>
        </p:nvSpPr>
        <p:spPr>
          <a:xfrm>
            <a:off x="0" y="9953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689933" y="8910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601124" y="46767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25949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803092" y="4646398"/>
            <a:ext cx="1775488" cy="320042"/>
            <a:chOff x="4915693" y="4615244"/>
            <a:chExt cx="1775488" cy="320042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분리배출 요령을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/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분리배출 원칙과 요령 알고 </a:t>
            </a:r>
            <a:r>
              <a:rPr lang="ko-KR" altLang="en-US" dirty="0" smtClean="0"/>
              <a:t>연습하기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duk_04_07_0003_201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1_</a:t>
            </a:r>
            <a:r>
              <a:rPr lang="ko-KR" altLang="en-US" dirty="0" smtClean="0"/>
              <a:t>종이류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사이드 탭 </a:t>
            </a:r>
            <a:r>
              <a:rPr lang="ko-KR" altLang="en-US" dirty="0" err="1" smtClean="0"/>
              <a:t>가로형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사이드 탭 상단 영역 클릭 시 내용 변경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smtClean="0"/>
              <a:t>내용 노출 영역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텍스트 내용 노출</a:t>
            </a:r>
            <a:endParaRPr lang="en-US" altLang="ko-KR" dirty="0"/>
          </a:p>
          <a:p>
            <a:pPr>
              <a:buAutoNum type="arabicPeriod" startAt="3"/>
            </a:pPr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TIP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  <a:r>
              <a:rPr lang="ko-KR" altLang="en-US" dirty="0"/>
              <a:t> 미니 팝업 닫힘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/>
              <a:t>링크 연결 </a:t>
            </a:r>
            <a:r>
              <a:rPr lang="en-US" altLang="ko-KR" dirty="0"/>
              <a:t>(</a:t>
            </a:r>
            <a:r>
              <a:rPr lang="ko-KR" altLang="en-US" dirty="0"/>
              <a:t>쓰레기 백과사전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해당 버튼 클릭 시</a:t>
            </a:r>
            <a:r>
              <a:rPr lang="en-US" altLang="ko-KR" dirty="0"/>
              <a:t>, </a:t>
            </a:r>
            <a:r>
              <a:rPr lang="ko-KR" altLang="en-US" dirty="0"/>
              <a:t>하단 링크로 연결</a:t>
            </a:r>
            <a:endParaRPr lang="en-US" altLang="ko-KR" dirty="0"/>
          </a:p>
          <a:p>
            <a:pPr>
              <a:buAutoNum type="arabicPeriod" startAt="4"/>
            </a:pP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ko-KR" altLang="en-US" dirty="0" smtClean="0"/>
              <a:t>종이류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en-US" altLang="ko-KR" dirty="0"/>
              <a:t>https://blisgo.com/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573485" y="5057958"/>
            <a:ext cx="3676442" cy="974669"/>
            <a:chOff x="5691389" y="2279387"/>
            <a:chExt cx="4778413" cy="974669"/>
          </a:xfrm>
        </p:grpSpPr>
        <p:grpSp>
          <p:nvGrpSpPr>
            <p:cNvPr id="77" name="그룹 76"/>
            <p:cNvGrpSpPr/>
            <p:nvPr/>
          </p:nvGrpSpPr>
          <p:grpSpPr>
            <a:xfrm>
              <a:off x="5691389" y="2279387"/>
              <a:ext cx="4778413" cy="974669"/>
              <a:chOff x="8476875" y="2823846"/>
              <a:chExt cx="4426141" cy="974669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8476875" y="2868398"/>
                <a:ext cx="4426138" cy="930117"/>
                <a:chOff x="4340515" y="6091378"/>
                <a:chExt cx="4426138" cy="930117"/>
              </a:xfrm>
            </p:grpSpPr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4340515" y="6191113"/>
                  <a:ext cx="4426138" cy="83038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‘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붙임 자료 ⑦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’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을 활용해 직접 분리배출을 연습해 봅시다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8476875" y="3002496"/>
                <a:ext cx="4426141" cy="138131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476875" y="2823846"/>
                <a:ext cx="4426141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flipH="1">
              <a:off x="10190030" y="2378725"/>
              <a:ext cx="139046" cy="132496"/>
              <a:chOff x="11455035" y="2124511"/>
              <a:chExt cx="169521" cy="16949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11455064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02" y="894933"/>
            <a:ext cx="750030" cy="556474"/>
          </a:xfrm>
          <a:prstGeom prst="rect">
            <a:avLst/>
          </a:prstGeom>
        </p:spPr>
      </p:pic>
      <p:sp>
        <p:nvSpPr>
          <p:cNvPr id="90" name="모서리가 둥근 직사각형 89"/>
          <p:cNvSpPr/>
          <p:nvPr/>
        </p:nvSpPr>
        <p:spPr>
          <a:xfrm>
            <a:off x="354655" y="1960500"/>
            <a:ext cx="8672362" cy="2642400"/>
          </a:xfrm>
          <a:prstGeom prst="roundRect">
            <a:avLst>
              <a:gd name="adj" fmla="val 1635"/>
            </a:avLst>
          </a:prstGeom>
          <a:solidFill>
            <a:srgbClr val="FDF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en-US" spc="-5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4016" y="2085204"/>
            <a:ext cx="8413640" cy="2440800"/>
          </a:xfrm>
          <a:prstGeom prst="roundRect">
            <a:avLst>
              <a:gd name="adj" fmla="val 16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9013" y="1419355"/>
            <a:ext cx="1944000" cy="651960"/>
            <a:chOff x="619013" y="1148634"/>
            <a:chExt cx="2254816" cy="65196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19013" y="1148634"/>
              <a:ext cx="2254816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38861" y="1289948"/>
              <a:ext cx="1415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플라스틱류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822426" y="1421210"/>
            <a:ext cx="1944000" cy="651960"/>
            <a:chOff x="4757653" y="1148634"/>
            <a:chExt cx="3233298" cy="65196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474213" y="1289948"/>
              <a:ext cx="1800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종이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팩류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035814" y="2498995"/>
            <a:ext cx="7861842" cy="117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테이프 등 다른 재질 제거 후 배출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씻어서 이물질을 제거하지 않으면 일반 쓰레기로 배출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0" y="2785471"/>
            <a:ext cx="144000" cy="1440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5" y="3356971"/>
            <a:ext cx="144000" cy="144000"/>
          </a:xfrm>
          <a:prstGeom prst="rect">
            <a:avLst/>
          </a:prstGeom>
        </p:spPr>
      </p:pic>
      <p:sp>
        <p:nvSpPr>
          <p:cNvPr id="99" name="타원 98"/>
          <p:cNvSpPr/>
          <p:nvPr/>
        </p:nvSpPr>
        <p:spPr>
          <a:xfrm>
            <a:off x="500901" y="131262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67771" y="217972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686817" y="1417579"/>
            <a:ext cx="1944000" cy="651960"/>
            <a:chOff x="4757653" y="1148634"/>
            <a:chExt cx="4009290" cy="65196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4757653" y="1148634"/>
              <a:ext cx="4009290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480884" y="1204717"/>
              <a:ext cx="256282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플라스틱류</a:t>
              </a:r>
              <a:endParaRPr lang="en-US" altLang="ko-KR" dirty="0" smtClean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(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투명 </a:t>
              </a:r>
              <a:r>
                <a:rPr lang="ko-KR" altLang="en-US" sz="1100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페트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)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754621" y="1418467"/>
            <a:ext cx="1944000" cy="651960"/>
            <a:chOff x="4757653" y="1148634"/>
            <a:chExt cx="3233298" cy="651960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ED7D31"/>
            </a:solidFill>
            <a:ln w="28575">
              <a:solidFill>
                <a:srgbClr val="FFA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92838" y="1289948"/>
              <a:ext cx="1362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종이류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539" b="87829" l="6804" r="97320">
                        <a14:foregroundMark x1="62062" y1="51645" x2="80206" y2="70395"/>
                        <a14:foregroundMark x1="78557" y1="39145" x2="84948" y2="57566"/>
                        <a14:foregroundMark x1="89897" y1="53289" x2="93608" y2="67105"/>
                        <a14:foregroundMark x1="70928" y1="79276" x2="81649" y2="82895"/>
                        <a14:foregroundMark x1="83711" y1="81908" x2="91134" y2="69079"/>
                        <a14:foregroundMark x1="93196" y1="63158" x2="91959" y2="50658"/>
                        <a14:foregroundMark x1="87629" y1="49671" x2="83711" y2="48355"/>
                        <a14:foregroundMark x1="18763" y1="51645" x2="28041" y2="46711"/>
                        <a14:foregroundMark x1="23093" y1="51316" x2="19588" y2="51645"/>
                        <a14:foregroundMark x1="19175" y1="50000" x2="23299" y2="49342"/>
                        <a14:foregroundMark x1="22680" y1="45066" x2="10928" y2="61842"/>
                        <a14:foregroundMark x1="9072" y1="66118" x2="13196" y2="78289"/>
                        <a14:foregroundMark x1="14845" y1="81908" x2="34227" y2="82237"/>
                        <a14:foregroundMark x1="35052" y1="82237" x2="41443" y2="74342"/>
                        <a14:foregroundMark x1="43711" y1="71711" x2="43093" y2="61184"/>
                        <a14:foregroundMark x1="28041" y1="84211" x2="18969" y2="84211"/>
                        <a14:backgroundMark x1="22474" y1="18750" x2="56701" y2="30263"/>
                        <a14:backgroundMark x1="52165" y1="35197" x2="14433" y2="24671"/>
                        <a14:backgroundMark x1="17732" y1="30921" x2="38969" y2="33882"/>
                        <a14:backgroundMark x1="40000" y1="39474" x2="34433" y2="37171"/>
                        <a14:backgroundMark x1="46186" y1="50658" x2="49485" y2="30921"/>
                        <a14:backgroundMark x1="56495" y1="34211" x2="52165" y2="48684"/>
                        <a14:backgroundMark x1="16907" y1="38816" x2="22062" y2="36842"/>
                        <a14:backgroundMark x1="27629" y1="40789" x2="35670" y2="42105"/>
                        <a14:backgroundMark x1="38144" y1="44079" x2="44330" y2="47039"/>
                        <a14:backgroundMark x1="45979" y1="51974" x2="47216" y2="57566"/>
                        <a14:backgroundMark x1="51134" y1="55921" x2="53196" y2="50000"/>
                        <a14:backgroundMark x1="44536" y1="58553" x2="43093" y2="56579"/>
                        <a14:backgroundMark x1="43093" y1="60197" x2="42062" y2="54934"/>
                        <a14:backgroundMark x1="41443" y1="56908" x2="41443" y2="59539"/>
                        <a14:backgroundMark x1="42474" y1="61842" x2="42474" y2="648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64" t="14087" r="5375" b="13255"/>
          <a:stretch/>
        </p:blipFill>
        <p:spPr>
          <a:xfrm>
            <a:off x="6235337" y="3153720"/>
            <a:ext cx="2648436" cy="1406982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F091DFA0-4CE9-4496-9B00-F588C2F3CBB0}"/>
              </a:ext>
            </a:extLst>
          </p:cNvPr>
          <p:cNvGrpSpPr/>
          <p:nvPr/>
        </p:nvGrpSpPr>
        <p:grpSpPr>
          <a:xfrm>
            <a:off x="148371" y="964313"/>
            <a:ext cx="1488840" cy="331996"/>
            <a:chOff x="8157365" y="1177794"/>
            <a:chExt cx="1488840" cy="331996"/>
          </a:xfrm>
        </p:grpSpPr>
        <p:sp>
          <p:nvSpPr>
            <p:cNvPr id="58" name="모서리가 둥근 직사각형 5">
              <a:extLst>
                <a:ext uri="{FF2B5EF4-FFF2-40B4-BE49-F238E27FC236}">
                  <a16:creationId xmlns:a16="http://schemas.microsoft.com/office/drawing/2014/main" id="{2B87B84C-F9E7-4E66-AAC7-CFD199812911}"/>
                </a:ext>
              </a:extLst>
            </p:cNvPr>
            <p:cNvSpPr/>
            <p:nvPr/>
          </p:nvSpPr>
          <p:spPr>
            <a:xfrm>
              <a:off x="8157365" y="1177794"/>
              <a:ext cx="1488840" cy="331996"/>
            </a:xfrm>
            <a:prstGeom prst="roundRect">
              <a:avLst>
                <a:gd name="adj" fmla="val 48558"/>
              </a:avLst>
            </a:prstGeom>
            <a:solidFill>
              <a:srgbClr val="2DA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쓰레기 백과사전</a:t>
              </a:r>
              <a:endPara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B610359A-41C7-4DAB-8A6A-2A4467287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20677" y="1252204"/>
              <a:ext cx="174084" cy="172400"/>
            </a:xfrm>
            <a:prstGeom prst="rect">
              <a:avLst/>
            </a:prstGeom>
          </p:spPr>
        </p:pic>
      </p:grpSp>
      <p:sp>
        <p:nvSpPr>
          <p:cNvPr id="60" name="타원 59"/>
          <p:cNvSpPr/>
          <p:nvPr/>
        </p:nvSpPr>
        <p:spPr>
          <a:xfrm>
            <a:off x="0" y="9953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689933" y="8910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601124" y="46767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12719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803092" y="4646398"/>
            <a:ext cx="1775488" cy="320042"/>
            <a:chOff x="4915693" y="4615244"/>
            <a:chExt cx="1775488" cy="320042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분리배출 요령을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/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분리배출 원칙과 요령 알고 </a:t>
            </a:r>
            <a:r>
              <a:rPr lang="ko-KR" altLang="en-US" dirty="0" smtClean="0"/>
              <a:t>연습하기</a:t>
            </a:r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duk_04_07_0003_201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1_</a:t>
            </a:r>
            <a:r>
              <a:rPr lang="ko-KR" altLang="en-US" dirty="0" smtClean="0"/>
              <a:t>종이 </a:t>
            </a:r>
            <a:r>
              <a:rPr lang="ko-KR" altLang="en-US" dirty="0" err="1" smtClean="0"/>
              <a:t>팩류</a:t>
            </a:r>
            <a:r>
              <a:rPr lang="ko-KR" altLang="en-US" dirty="0" smtClean="0"/>
              <a:t>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사이드 탭 </a:t>
            </a:r>
            <a:r>
              <a:rPr lang="ko-KR" altLang="en-US" dirty="0" err="1" smtClean="0"/>
              <a:t>가로형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사이드 탭 상단 영역 클릭 시 내용 변경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smtClean="0"/>
              <a:t>내용 노출 영역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텍스트 내용 노출</a:t>
            </a:r>
            <a:endParaRPr lang="en-US" altLang="ko-KR" dirty="0"/>
          </a:p>
          <a:p>
            <a:pPr>
              <a:buAutoNum type="arabicPeriod" startAt="3"/>
            </a:pPr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TIP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</a:t>
            </a:r>
            <a:r>
              <a:rPr lang="ko-KR" altLang="en-US" dirty="0"/>
              <a:t> 미니 팝업 닫힘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/>
              <a:t>링크 연결 </a:t>
            </a:r>
            <a:r>
              <a:rPr lang="en-US" altLang="ko-KR" dirty="0"/>
              <a:t>(</a:t>
            </a:r>
            <a:r>
              <a:rPr lang="ko-KR" altLang="en-US" dirty="0"/>
              <a:t>쓰레기 백과사전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해당 버튼 클릭 시</a:t>
            </a:r>
            <a:r>
              <a:rPr lang="en-US" altLang="ko-KR" dirty="0"/>
              <a:t>, </a:t>
            </a:r>
            <a:r>
              <a:rPr lang="ko-KR" altLang="en-US" dirty="0"/>
              <a:t>하단 링크로 연결</a:t>
            </a:r>
            <a:endParaRPr lang="en-US" altLang="ko-KR" dirty="0"/>
          </a:p>
          <a:p>
            <a:pPr>
              <a:buAutoNum type="arabicPeriod" startAt="4"/>
            </a:pP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r>
              <a:rPr lang="ko-KR" altLang="en-US" dirty="0" err="1" smtClean="0"/>
              <a:t>종이팩류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en-US" altLang="ko-KR" dirty="0"/>
              <a:t>https://blisgo.com/</a:t>
            </a:r>
            <a:endParaRPr lang="ko-KR" altLang="en-US" dirty="0"/>
          </a:p>
        </p:txBody>
      </p:sp>
      <p:grpSp>
        <p:nvGrpSpPr>
          <p:cNvPr id="76" name="그룹 75"/>
          <p:cNvGrpSpPr/>
          <p:nvPr/>
        </p:nvGrpSpPr>
        <p:grpSpPr>
          <a:xfrm>
            <a:off x="5573485" y="5057958"/>
            <a:ext cx="3676442" cy="974669"/>
            <a:chOff x="5691389" y="2279387"/>
            <a:chExt cx="4778413" cy="974669"/>
          </a:xfrm>
        </p:grpSpPr>
        <p:grpSp>
          <p:nvGrpSpPr>
            <p:cNvPr id="77" name="그룹 76"/>
            <p:cNvGrpSpPr/>
            <p:nvPr/>
          </p:nvGrpSpPr>
          <p:grpSpPr>
            <a:xfrm>
              <a:off x="5691389" y="2279387"/>
              <a:ext cx="4778413" cy="974669"/>
              <a:chOff x="8476875" y="2823846"/>
              <a:chExt cx="4426141" cy="974669"/>
            </a:xfrm>
          </p:grpSpPr>
          <p:grpSp>
            <p:nvGrpSpPr>
              <p:cNvPr id="81" name="그룹 80"/>
              <p:cNvGrpSpPr/>
              <p:nvPr/>
            </p:nvGrpSpPr>
            <p:grpSpPr>
              <a:xfrm>
                <a:off x="8476875" y="2868398"/>
                <a:ext cx="4426138" cy="930117"/>
                <a:chOff x="4340515" y="6091378"/>
                <a:chExt cx="4426138" cy="930117"/>
              </a:xfrm>
            </p:grpSpPr>
            <p:pic>
              <p:nvPicPr>
                <p:cNvPr id="84" name="그림 8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85" name="TextBox 84"/>
                <p:cNvSpPr txBox="1"/>
                <p:nvPr/>
              </p:nvSpPr>
              <p:spPr>
                <a:xfrm>
                  <a:off x="4340515" y="6191113"/>
                  <a:ext cx="4426138" cy="830382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‘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붙임 자료 ⑦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’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을 활용해 직접 분리배출을 연습해 봅시다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8476875" y="3002496"/>
                <a:ext cx="4426141" cy="138131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8476875" y="2823846"/>
                <a:ext cx="4426141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 flipH="1">
              <a:off x="10190030" y="2378725"/>
              <a:ext cx="139046" cy="132496"/>
              <a:chOff x="11455035" y="2124511"/>
              <a:chExt cx="169521" cy="169492"/>
            </a:xfrm>
          </p:grpSpPr>
          <p:cxnSp>
            <p:nvCxnSpPr>
              <p:cNvPr id="79" name="직선 연결선 78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/>
              <p:cNvCxnSpPr/>
              <p:nvPr/>
            </p:nvCxnSpPr>
            <p:spPr>
              <a:xfrm flipH="1">
                <a:off x="11455064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7" name="그림 86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502" y="894933"/>
            <a:ext cx="750030" cy="556474"/>
          </a:xfrm>
          <a:prstGeom prst="rect">
            <a:avLst/>
          </a:prstGeom>
        </p:spPr>
      </p:pic>
      <p:sp>
        <p:nvSpPr>
          <p:cNvPr id="90" name="모서리가 둥근 직사각형 89"/>
          <p:cNvSpPr/>
          <p:nvPr/>
        </p:nvSpPr>
        <p:spPr>
          <a:xfrm>
            <a:off x="354655" y="1960505"/>
            <a:ext cx="8672362" cy="2642400"/>
          </a:xfrm>
          <a:prstGeom prst="roundRect">
            <a:avLst>
              <a:gd name="adj" fmla="val 1635"/>
            </a:avLst>
          </a:prstGeom>
          <a:solidFill>
            <a:srgbClr val="FDF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en-US" spc="-50">
              <a:solidFill>
                <a:schemeClr val="tx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484016" y="2085209"/>
            <a:ext cx="8413640" cy="2440800"/>
          </a:xfrm>
          <a:prstGeom prst="roundRect">
            <a:avLst>
              <a:gd name="adj" fmla="val 16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5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19013" y="1419360"/>
            <a:ext cx="1944000" cy="651960"/>
            <a:chOff x="619013" y="1148634"/>
            <a:chExt cx="2254816" cy="651960"/>
          </a:xfrm>
        </p:grpSpPr>
        <p:sp>
          <p:nvSpPr>
            <p:cNvPr id="93" name="모서리가 둥근 직사각형 92"/>
            <p:cNvSpPr/>
            <p:nvPr/>
          </p:nvSpPr>
          <p:spPr>
            <a:xfrm>
              <a:off x="619013" y="1148634"/>
              <a:ext cx="2254816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38861" y="1289948"/>
              <a:ext cx="1415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플라스틱류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6822426" y="1421215"/>
            <a:ext cx="1944000" cy="651960"/>
            <a:chOff x="4757653" y="1148634"/>
            <a:chExt cx="3233298" cy="651960"/>
          </a:xfrm>
        </p:grpSpPr>
        <p:sp>
          <p:nvSpPr>
            <p:cNvPr id="94" name="모서리가 둥근 직사각형 93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ED7D31"/>
            </a:solidFill>
            <a:ln w="28575">
              <a:solidFill>
                <a:srgbClr val="FFAA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474213" y="1289948"/>
              <a:ext cx="1800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종이 </a:t>
              </a:r>
              <a:r>
                <a:rPr lang="ko-KR" altLang="en-US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팩류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035814" y="2499000"/>
            <a:ext cx="7861842" cy="117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전용 수거함에 배출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전용 수거함이 없으면 종이류로 배출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10" y="2785476"/>
            <a:ext cx="144000" cy="1440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35" y="3356976"/>
            <a:ext cx="144000" cy="144000"/>
          </a:xfrm>
          <a:prstGeom prst="rect">
            <a:avLst/>
          </a:prstGeom>
        </p:spPr>
      </p:pic>
      <p:sp>
        <p:nvSpPr>
          <p:cNvPr id="99" name="타원 98"/>
          <p:cNvSpPr/>
          <p:nvPr/>
        </p:nvSpPr>
        <p:spPr>
          <a:xfrm>
            <a:off x="500901" y="131263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567771" y="21797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2686817" y="1417584"/>
            <a:ext cx="1944000" cy="651960"/>
            <a:chOff x="4757653" y="1148634"/>
            <a:chExt cx="4009290" cy="651960"/>
          </a:xfrm>
        </p:grpSpPr>
        <p:sp>
          <p:nvSpPr>
            <p:cNvPr id="104" name="모서리가 둥근 직사각형 103"/>
            <p:cNvSpPr/>
            <p:nvPr/>
          </p:nvSpPr>
          <p:spPr>
            <a:xfrm>
              <a:off x="4757653" y="1148634"/>
              <a:ext cx="4009290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480884" y="1204717"/>
              <a:ext cx="256282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플라스틱류</a:t>
              </a:r>
              <a:endParaRPr lang="en-US" altLang="ko-KR" dirty="0" smtClean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(</a:t>
              </a:r>
              <a:r>
                <a:rPr lang="ko-KR" altLang="en-US" sz="11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투명 </a:t>
              </a:r>
              <a:r>
                <a:rPr lang="ko-KR" altLang="en-US" sz="1100" dirty="0" err="1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페트</a:t>
              </a:r>
              <a:r>
                <a:rPr lang="en-US" altLang="ko-KR" sz="1100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)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06" name="그룹 105"/>
          <p:cNvGrpSpPr/>
          <p:nvPr/>
        </p:nvGrpSpPr>
        <p:grpSpPr>
          <a:xfrm>
            <a:off x="4754621" y="1418472"/>
            <a:ext cx="1944000" cy="651960"/>
            <a:chOff x="4757653" y="1148634"/>
            <a:chExt cx="3233298" cy="651960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4757653" y="1148634"/>
              <a:ext cx="3233298" cy="651960"/>
            </a:xfrm>
            <a:prstGeom prst="roundRect">
              <a:avLst>
                <a:gd name="adj" fmla="val 4071"/>
              </a:avLst>
            </a:prstGeom>
            <a:solidFill>
              <a:srgbClr val="BFBFBF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24000" rtlCol="0" anchor="ctr"/>
            <a:lstStyle/>
            <a:p>
              <a:pPr algn="ctr">
                <a:spcBef>
                  <a:spcPct val="20000"/>
                </a:spcBef>
              </a:pPr>
              <a:endParaRPr lang="ko-KR" altLang="en-US" spc="-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692838" y="1289948"/>
              <a:ext cx="1362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종이류</a:t>
              </a:r>
              <a:endParaRPr lang="ko-KR" altLang="en-US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211" b="65132" l="10309" r="62268">
                        <a14:foregroundMark x1="17113" y1="37829" x2="25979" y2="36842"/>
                        <a14:foregroundMark x1="25979" y1="38158" x2="33402" y2="41118"/>
                        <a14:foregroundMark x1="34227" y1="43092" x2="40619" y2="44737"/>
                        <a14:foregroundMark x1="32371" y1="42434" x2="25979" y2="38158"/>
                        <a14:foregroundMark x1="56701" y1="28289" x2="54021" y2="45724"/>
                        <a14:foregroundMark x1="53196" y1="50000" x2="50103" y2="61184"/>
                        <a14:foregroundMark x1="42680" y1="57566" x2="48866" y2="60526"/>
                        <a14:foregroundMark x1="42474" y1="57237" x2="41237" y2="5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852" t="10288" r="40983" b="32811"/>
          <a:stretch/>
        </p:blipFill>
        <p:spPr>
          <a:xfrm>
            <a:off x="6373222" y="2682745"/>
            <a:ext cx="2446311" cy="1848459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F091DFA0-4CE9-4496-9B00-F588C2F3CBB0}"/>
              </a:ext>
            </a:extLst>
          </p:cNvPr>
          <p:cNvGrpSpPr/>
          <p:nvPr/>
        </p:nvGrpSpPr>
        <p:grpSpPr>
          <a:xfrm>
            <a:off x="148371" y="964313"/>
            <a:ext cx="1488840" cy="331996"/>
            <a:chOff x="8157365" y="1177794"/>
            <a:chExt cx="1488840" cy="331996"/>
          </a:xfrm>
        </p:grpSpPr>
        <p:sp>
          <p:nvSpPr>
            <p:cNvPr id="55" name="모서리가 둥근 직사각형 5">
              <a:extLst>
                <a:ext uri="{FF2B5EF4-FFF2-40B4-BE49-F238E27FC236}">
                  <a16:creationId xmlns:a16="http://schemas.microsoft.com/office/drawing/2014/main" id="{2B87B84C-F9E7-4E66-AAC7-CFD199812911}"/>
                </a:ext>
              </a:extLst>
            </p:cNvPr>
            <p:cNvSpPr/>
            <p:nvPr/>
          </p:nvSpPr>
          <p:spPr>
            <a:xfrm>
              <a:off x="8157365" y="1177794"/>
              <a:ext cx="1488840" cy="331996"/>
            </a:xfrm>
            <a:prstGeom prst="roundRect">
              <a:avLst>
                <a:gd name="adj" fmla="val 48558"/>
              </a:avLst>
            </a:prstGeom>
            <a:solidFill>
              <a:srgbClr val="2DA7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쓰레기 백과사전</a:t>
              </a:r>
              <a:endPara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B610359A-41C7-4DAB-8A6A-2A4467287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20677" y="1252204"/>
              <a:ext cx="174084" cy="172400"/>
            </a:xfrm>
            <a:prstGeom prst="rect">
              <a:avLst/>
            </a:prstGeom>
          </p:spPr>
        </p:pic>
      </p:grpSp>
      <p:sp>
        <p:nvSpPr>
          <p:cNvPr id="57" name="타원 56"/>
          <p:cNvSpPr/>
          <p:nvPr/>
        </p:nvSpPr>
        <p:spPr>
          <a:xfrm>
            <a:off x="0" y="9953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689933" y="8910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3601124" y="46767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74480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2282</Words>
  <Application>Microsoft Office PowerPoint</Application>
  <PresentationFormat>와이드스크린</PresentationFormat>
  <Paragraphs>585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239</cp:revision>
  <dcterms:created xsi:type="dcterms:W3CDTF">2024-10-14T06:06:43Z</dcterms:created>
  <dcterms:modified xsi:type="dcterms:W3CDTF">2025-06-18T08:33:39Z</dcterms:modified>
</cp:coreProperties>
</file>