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sldIdLst>
    <p:sldId id="256" r:id="rId3"/>
    <p:sldId id="257" r:id="rId4"/>
    <p:sldId id="286" r:id="rId5"/>
    <p:sldId id="258" r:id="rId6"/>
    <p:sldId id="259" r:id="rId7"/>
    <p:sldId id="268" r:id="rId8"/>
    <p:sldId id="287" r:id="rId9"/>
    <p:sldId id="283" r:id="rId10"/>
    <p:sldId id="288" r:id="rId11"/>
    <p:sldId id="260" r:id="rId12"/>
    <p:sldId id="271" r:id="rId13"/>
    <p:sldId id="272" r:id="rId14"/>
    <p:sldId id="273" r:id="rId15"/>
    <p:sldId id="285" r:id="rId16"/>
    <p:sldId id="270" r:id="rId17"/>
    <p:sldId id="281" r:id="rId18"/>
    <p:sldId id="275" r:id="rId19"/>
    <p:sldId id="276" r:id="rId20"/>
    <p:sldId id="278" r:id="rId21"/>
    <p:sldId id="277" r:id="rId22"/>
    <p:sldId id="279" r:id="rId23"/>
    <p:sldId id="28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3854DD-5A32-4EAC-A2EF-6A365720F715}">
          <p14:sldIdLst>
            <p14:sldId id="256"/>
            <p14:sldId id="257"/>
          </p14:sldIdLst>
        </p14:section>
        <p14:section name="101_마음 똑똑_사진 속 동물의 감정을 느껴 보기" id="{6843695E-8527-43D1-A21C-21ECE51B9685}">
          <p14:sldIdLst>
            <p14:sldId id="286"/>
          </p14:sldIdLst>
        </p14:section>
        <p14:section name="102_마음 똑똑_이번 시간에 배울 내용" id="{2C2063DA-D920-4D0E-9C3A-678F5C176101}">
          <p14:sldIdLst>
            <p14:sldId id="258"/>
          </p14:sldIdLst>
        </p14:section>
        <p14:section name="201_마음 쑥쑥_자연과 생명을 존중하는 마음 기르기" id="{3DD47201-7C42-4707-B68A-AF301469D787}">
          <p14:sldIdLst>
            <p14:sldId id="259"/>
            <p14:sldId id="268"/>
            <p14:sldId id="287"/>
            <p14:sldId id="283"/>
            <p14:sldId id="288"/>
          </p14:sldIdLst>
        </p14:section>
        <p14:section name="301_마음 탄탄_주변 자연에 관심 기울이기" id="{668208CA-6E02-46E8-8C04-13C0627AB8D4}">
          <p14:sldIdLst>
            <p14:sldId id="260"/>
            <p14:sldId id="271"/>
          </p14:sldIdLst>
        </p14:section>
        <p14:section name="302_단원 마무리" id="{B75A5DCE-110B-4C04-9710-1A4677FFE427}">
          <p14:sldIdLst>
            <p14:sldId id="272"/>
            <p14:sldId id="273"/>
            <p14:sldId id="285"/>
            <p14:sldId id="270"/>
          </p14:sldIdLst>
        </p14:section>
        <p14:section name="303_생각 놀이터" id="{8F82BBA9-D75A-46F7-AED5-F40782437813}">
          <p14:sldIdLst>
            <p14:sldId id="281"/>
            <p14:sldId id="275"/>
            <p14:sldId id="276"/>
            <p14:sldId id="278"/>
            <p14:sldId id="277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800"/>
    <a:srgbClr val="FFFF99"/>
    <a:srgbClr val="FFE899"/>
    <a:srgbClr val="FFF5D1"/>
    <a:srgbClr val="310F07"/>
    <a:srgbClr val="BF282D"/>
    <a:srgbClr val="E2713A"/>
    <a:srgbClr val="7E2225"/>
    <a:srgbClr val="D13B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779588"/>
            <a:ext cx="12192000" cy="78412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02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999612" y="6564144"/>
            <a:ext cx="3192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*Typo: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NotoSans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/ </a:t>
            </a:r>
            <a:r>
              <a:rPr lang="ko-KR" altLang="en-US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여기어때잘난체</a:t>
            </a:r>
            <a:endParaRPr lang="ko-KR" altLang="en-US" sz="8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양쪽 모서리가 둥근 사각형 9"/>
          <p:cNvSpPr/>
          <p:nvPr userDrawn="1"/>
        </p:nvSpPr>
        <p:spPr>
          <a:xfrm rot="5400000">
            <a:off x="2445966" y="-962843"/>
            <a:ext cx="611560" cy="5503492"/>
          </a:xfrm>
          <a:prstGeom prst="round2SameRect">
            <a:avLst>
              <a:gd name="adj1" fmla="val 26012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1067131" y="1604464"/>
            <a:ext cx="393691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초등 </a:t>
            </a:r>
            <a:r>
              <a:rPr lang="ko-KR" altLang="en-US" sz="1700" dirty="0" err="1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차시학습</a:t>
            </a:r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ko-KR" altLang="en-US" sz="1700" dirty="0" smtClean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통합 </a:t>
            </a:r>
            <a:r>
              <a:rPr lang="en-US" altLang="ko-KR" sz="1700" dirty="0">
                <a:solidFill>
                  <a:schemeClr val="accent2">
                    <a:lumMod val="60000"/>
                    <a:lumOff val="40000"/>
                  </a:schemeClr>
                </a:solidFill>
                <a:latin typeface="여기어때 잘난체" pitchFamily="50" charset="-127"/>
                <a:ea typeface="여기어때 잘난체" pitchFamily="50" charset="-127"/>
              </a:rPr>
              <a:t>Storyboard</a:t>
            </a:r>
            <a:endParaRPr lang="ko-KR" altLang="en-US" sz="1700" dirty="0">
              <a:solidFill>
                <a:schemeClr val="accent2">
                  <a:lumMod val="60000"/>
                  <a:lumOff val="40000"/>
                </a:scheme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pic>
        <p:nvPicPr>
          <p:cNvPr id="12" name="Picture 2" descr="C:\Users\석혜린\Desktop\w\T셀파로고 복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7" y="1604237"/>
            <a:ext cx="864246" cy="36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728CCC-937C-4320-B487-1F9AD7F1EAE3}"/>
              </a:ext>
            </a:extLst>
          </p:cNvPr>
          <p:cNvSpPr/>
          <p:nvPr userDrawn="1"/>
        </p:nvSpPr>
        <p:spPr>
          <a:xfrm>
            <a:off x="1168679" y="28515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과</a:t>
            </a:r>
            <a:r>
              <a:rPr lang="ko-KR" altLang="en-US" sz="1800" spc="-3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  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목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A85DE9-2D48-4B60-B6E7-F4AD7B17F63B}"/>
              </a:ext>
            </a:extLst>
          </p:cNvPr>
          <p:cNvSpPr/>
          <p:nvPr userDrawn="1"/>
        </p:nvSpPr>
        <p:spPr>
          <a:xfrm>
            <a:off x="1168679" y="34072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파일명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4518630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작성자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197523-6CAD-48D2-8717-CC7821435AF4}"/>
              </a:ext>
            </a:extLst>
          </p:cNvPr>
          <p:cNvSpPr/>
          <p:nvPr userDrawn="1"/>
        </p:nvSpPr>
        <p:spPr>
          <a:xfrm>
            <a:off x="1168679" y="5074329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검토자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7C67BD-C7F9-4C84-9E7B-5B684A0B3F2D}"/>
              </a:ext>
            </a:extLst>
          </p:cNvPr>
          <p:cNvSpPr txBox="1"/>
          <p:nvPr userDrawn="1"/>
        </p:nvSpPr>
        <p:spPr>
          <a:xfrm>
            <a:off x="2401608" y="2844455"/>
            <a:ext cx="279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도덕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C8A517-9362-4400-9E89-AD904D7C8C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01608" y="3371968"/>
            <a:ext cx="3275984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duk_0n_0n_000n</a:t>
            </a: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401608" y="4485015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ko-KR" altLang="en-US" dirty="0" smtClean="0"/>
              <a:t>이영현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D7461-383E-41B2-9B67-416228C6E21C}"/>
              </a:ext>
            </a:extLst>
          </p:cNvPr>
          <p:cNvSpPr txBox="1"/>
          <p:nvPr userDrawn="1"/>
        </p:nvSpPr>
        <p:spPr>
          <a:xfrm>
            <a:off x="2401608" y="5067253"/>
            <a:ext cx="2795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이영현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39629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 err="1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수업명</a:t>
            </a:r>
            <a:r>
              <a:rPr lang="ko-KR" altLang="en-US" sz="1800" dirty="0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401608" y="3922174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##############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50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6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93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똑똑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5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42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28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52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45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_똑똑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525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62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554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86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896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똑똑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884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376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523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45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79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똑똑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023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23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1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577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54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902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소발문(탭보다 짧을 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+mn-ea"/>
                <a:ea typeface="+mn-ea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5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5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5091" y="282534"/>
            <a:ext cx="8612189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+mn-ea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+mn-ea"/>
                <a:ea typeface="+mn-ea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4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+mn-ea"/>
                <a:ea typeface="+mn-ea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6" name="순서도: 연결자 15"/>
          <p:cNvSpPr/>
          <p:nvPr userDrawn="1"/>
        </p:nvSpPr>
        <p:spPr>
          <a:xfrm>
            <a:off x="158379" y="442070"/>
            <a:ext cx="143463" cy="143858"/>
          </a:xfrm>
          <a:prstGeom prst="flowChartConnector">
            <a:avLst/>
          </a:prstGeom>
          <a:solidFill>
            <a:srgbClr val="82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11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0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마음 똑똑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2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번 시간 배울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0" y="237619"/>
            <a:ext cx="9372600" cy="4747619"/>
            <a:chOff x="0" y="237619"/>
            <a:chExt cx="9372600" cy="474761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7619"/>
              <a:ext cx="9372600" cy="474761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261946" y="888023"/>
              <a:ext cx="2804746" cy="29014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08784" y="848508"/>
              <a:ext cx="31550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이번 시간에는 무엇을 배울까요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?</a:t>
              </a:r>
              <a:endPara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956538" y="2883877"/>
              <a:ext cx="501162" cy="131885"/>
            </a:xfrm>
            <a:prstGeom prst="roundRect">
              <a:avLst>
                <a:gd name="adj" fmla="val 50000"/>
              </a:avLst>
            </a:prstGeom>
            <a:solidFill>
              <a:srgbClr val="009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8954" y="2795853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도  덕</a:t>
              </a:r>
              <a:endParaRPr lang="ko-KR" altLang="en-US" sz="1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65431" y="2795853"/>
              <a:ext cx="1116623" cy="3781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80911" y="2740972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b="1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</p:grp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9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20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62743" y="1481128"/>
            <a:ext cx="7062651" cy="894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646" y="1441704"/>
            <a:ext cx="8145209" cy="1185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sz="32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차시 목표를 입력해 주세요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0"/>
            <a:r>
              <a:rPr lang="ko-KR" altLang="en-US" dirty="0" smtClean="0"/>
              <a:t>두 줄까지 입력 가능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22" hasCustomPrompt="1"/>
          </p:nvPr>
        </p:nvSpPr>
        <p:spPr>
          <a:xfrm>
            <a:off x="4651498" y="2729223"/>
            <a:ext cx="1436688" cy="4625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</a:lstStyle>
          <a:p>
            <a:pPr lvl="0"/>
            <a:r>
              <a:rPr lang="en-US" altLang="ko-KR" dirty="0" smtClean="0"/>
              <a:t>NN~NN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98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똑똑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9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31.xml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30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8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8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0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3576110"/>
              </p:ext>
            </p:extLst>
          </p:nvPr>
        </p:nvGraphicFramePr>
        <p:xfrm>
          <a:off x="0" y="237600"/>
          <a:ext cx="12192000" cy="6601097"/>
        </p:xfrm>
        <a:graphic>
          <a:graphicData uri="http://schemas.openxmlformats.org/drawingml/2006/table">
            <a:tbl>
              <a:tblPr/>
              <a:tblGrid>
                <a:gridCol w="9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9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22963" algn="l"/>
                        </a:tabLst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-1067" y="6662185"/>
            <a:ext cx="611187" cy="195814"/>
          </a:xfrm>
          <a:prstGeom prst="rect">
            <a:avLst/>
          </a:prstGeom>
          <a:noFill/>
          <a:ln>
            <a:noFill/>
          </a:ln>
        </p:spPr>
        <p:txBody>
          <a:bodyPr lIns="72000" tIns="36000" rIns="36000" bIns="360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fld id="{6F825045-DBE2-4E92-A14B-AB94969E9944}" type="slidenum"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pPr algn="l" eaLnBrk="1" hangingPunct="1">
                <a:defRPr/>
              </a:pPr>
              <a:t>‹#›</a:t>
            </a:fld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5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3476791"/>
              </p:ext>
            </p:extLst>
          </p:nvPr>
        </p:nvGraphicFramePr>
        <p:xfrm>
          <a:off x="9363075" y="238225"/>
          <a:ext cx="2826000" cy="189064"/>
        </p:xfrm>
        <a:graphic>
          <a:graphicData uri="http://schemas.openxmlformats.org/drawingml/2006/table">
            <a:tbl>
              <a:tblPr/>
              <a:tblGrid>
                <a:gridCol w="2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Θ Description &amp; Function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29" marR="53929" marT="25167" marB="2516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0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2915189"/>
              </p:ext>
            </p:extLst>
          </p:nvPr>
        </p:nvGraphicFramePr>
        <p:xfrm>
          <a:off x="0" y="1"/>
          <a:ext cx="12192000" cy="237600"/>
        </p:xfrm>
        <a:graphic>
          <a:graphicData uri="http://schemas.openxmlformats.org/drawingml/2006/table">
            <a:tbl>
              <a:tblPr/>
              <a:tblGrid>
                <a:gridCol w="815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60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37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대발문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뷰어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File Name</a:t>
                      </a: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85">
            <a:extLst>
              <a:ext uri="{FF2B5EF4-FFF2-40B4-BE49-F238E27FC236}">
                <a16:creationId xmlns:a16="http://schemas.microsoft.com/office/drawing/2014/main" id="{26ACE607-44CA-4019-9B6D-8428E478B1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9956258"/>
              </p:ext>
            </p:extLst>
          </p:nvPr>
        </p:nvGraphicFramePr>
        <p:xfrm>
          <a:off x="-1067" y="4993845"/>
          <a:ext cx="1315517" cy="187325"/>
        </p:xfrm>
        <a:graphic>
          <a:graphicData uri="http://schemas.openxmlformats.org/drawingml/2006/table">
            <a:tbl>
              <a:tblPr/>
              <a:tblGrid>
                <a:gridCol w="1315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Θ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첨부 파일명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링크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URL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53929" marR="53929" marT="25095" marB="25095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0" y="237599"/>
            <a:ext cx="9360150" cy="4756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2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1" r:id="rId4"/>
    <p:sldLayoutId id="2147483671" r:id="rId5"/>
    <p:sldLayoutId id="2147483670" r:id="rId6"/>
    <p:sldLayoutId id="2147483656" r:id="rId7"/>
    <p:sldLayoutId id="2147483662" r:id="rId8"/>
    <p:sldLayoutId id="2147483663" r:id="rId9"/>
    <p:sldLayoutId id="2147483672" r:id="rId10"/>
    <p:sldLayoutId id="2147483673" r:id="rId11"/>
    <p:sldLayoutId id="2147483657" r:id="rId12"/>
    <p:sldLayoutId id="2147483664" r:id="rId13"/>
    <p:sldLayoutId id="2147483665" r:id="rId14"/>
    <p:sldLayoutId id="2147483674" r:id="rId15"/>
    <p:sldLayoutId id="2147483675" r:id="rId16"/>
    <p:sldLayoutId id="2147483658" r:id="rId17"/>
    <p:sldLayoutId id="2147483666" r:id="rId18"/>
    <p:sldLayoutId id="2147483667" r:id="rId19"/>
    <p:sldLayoutId id="2147483676" r:id="rId20"/>
    <p:sldLayoutId id="2147483677" r:id="rId21"/>
    <p:sldLayoutId id="2147483659" r:id="rId22"/>
    <p:sldLayoutId id="2147483668" r:id="rId23"/>
    <p:sldLayoutId id="2147483669" r:id="rId24"/>
    <p:sldLayoutId id="2147483678" r:id="rId25"/>
    <p:sldLayoutId id="2147483679" r:id="rId26"/>
    <p:sldLayoutId id="2147483681" r:id="rId2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8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microsoft.com/office/2007/relationships/hdphoto" Target="../media/hdphoto5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4.png"/><Relationship Id="rId5" Type="http://schemas.microsoft.com/office/2007/relationships/hdphoto" Target="../media/hdphoto4.wdp"/><Relationship Id="rId4" Type="http://schemas.openxmlformats.org/officeDocument/2006/relationships/image" Target="../media/image33.png"/><Relationship Id="rId9" Type="http://schemas.microsoft.com/office/2007/relationships/hdphoto" Target="../media/hdphoto6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data2.tsherpa.co.kr/tsherpa/multimedia/Flash/2022/curri/index.html?flashxmlnum=nymph98920&amp;classno=E-curri03-social-K_2022/31/so_k_0301_0101_0001/so_k_0301_0101_0001_103.html&amp;id=1441105&amp;classa=1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hyperlink" Target="https://www.youtube.com/embed/EEvBV8mBG9o" TargetMode="Externa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duk_04_07_0004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임서진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소중한 자연</a:t>
            </a:r>
            <a:endParaRPr lang="ko-KR" altLang="en-US" dirty="0"/>
          </a:p>
        </p:txBody>
      </p:sp>
      <p:graphicFrame>
        <p:nvGraphicFramePr>
          <p:cNvPr id="7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572505"/>
              </p:ext>
            </p:extLst>
          </p:nvPr>
        </p:nvGraphicFramePr>
        <p:xfrm>
          <a:off x="6015795" y="1527168"/>
          <a:ext cx="5897285" cy="3959998"/>
        </p:xfrm>
        <a:graphic>
          <a:graphicData uri="http://schemas.openxmlformats.org/drawingml/2006/table">
            <a:tbl>
              <a:tblPr/>
              <a:tblGrid>
                <a:gridCol w="557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665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HISTORY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2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2025.05.29.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작성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임서진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v2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2025.06.10.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검토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김나영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v3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2025.06.12.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문서 수정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임서진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v4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2025.06.13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영현 검토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이영현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v5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2025.06.16.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수정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임서진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0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학교나 집 또는 그 주변에서 만날 수 있는 동물이나 식물에 이름을  지어 주고 꾸준히 관심을 기울여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주변 자연에 관심 기울이기</a:t>
            </a:r>
            <a:endParaRPr lang="en-US" altLang="ko-KR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duk_04_07_0004_301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[301]</a:t>
            </a:r>
          </a:p>
          <a:p>
            <a:r>
              <a:rPr lang="ko-KR" altLang="en-US" dirty="0" smtClean="0"/>
              <a:t>삽화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모서리 </a:t>
            </a:r>
            <a:r>
              <a:rPr lang="ko-KR" altLang="en-US" dirty="0" err="1" smtClean="0"/>
              <a:t>라운딩</a:t>
            </a:r>
            <a:r>
              <a:rPr lang="en-US" altLang="ko-KR" dirty="0" smtClean="0"/>
              <a:t>)</a:t>
            </a:r>
          </a:p>
          <a:p>
            <a:r>
              <a:rPr lang="ko-KR" altLang="en-US" dirty="0"/>
              <a:t>핵심 정리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버튼 클릭 시 핵심 정리 </a:t>
            </a:r>
            <a:r>
              <a:rPr lang="ko-KR" altLang="en-US" dirty="0" err="1"/>
              <a:t>풀팝업</a:t>
            </a:r>
            <a:r>
              <a:rPr lang="ko-KR" altLang="en-US" dirty="0"/>
              <a:t> 노출</a:t>
            </a:r>
            <a:r>
              <a:rPr lang="en-US" altLang="ko-KR" dirty="0"/>
              <a:t>(</a:t>
            </a:r>
            <a:r>
              <a:rPr lang="ko-KR" altLang="en-US" dirty="0"/>
              <a:t>슬라이드 </a:t>
            </a:r>
            <a:r>
              <a:rPr lang="en-US" altLang="ko-KR" dirty="0" smtClean="0"/>
              <a:t>11</a:t>
            </a:r>
            <a:r>
              <a:rPr lang="ko-KR" altLang="en-US" dirty="0" smtClean="0"/>
              <a:t>페이지 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1"/>
          </p:nvPr>
        </p:nvSpPr>
        <p:spPr>
          <a:xfrm>
            <a:off x="131745" y="5279304"/>
            <a:ext cx="9118182" cy="234000"/>
          </a:xfrm>
        </p:spPr>
        <p:txBody>
          <a:bodyPr/>
          <a:lstStyle/>
          <a:p>
            <a:r>
              <a:rPr lang="ko-KR" altLang="en-US" dirty="0"/>
              <a:t>온실</a:t>
            </a:r>
            <a:r>
              <a:rPr lang="en-US" altLang="ko-KR" dirty="0"/>
              <a:t>_</a:t>
            </a:r>
            <a:r>
              <a:rPr lang="ko-KR" altLang="en-US" dirty="0"/>
              <a:t>식물원</a:t>
            </a:r>
            <a:r>
              <a:rPr lang="en-US" altLang="ko-KR" dirty="0"/>
              <a:t>_</a:t>
            </a:r>
            <a:r>
              <a:rPr lang="ko-KR" altLang="en-US" dirty="0"/>
              <a:t>배경</a:t>
            </a:r>
            <a:r>
              <a:rPr lang="en-US" altLang="ko-KR" dirty="0" smtClean="0"/>
              <a:t>1.png </a:t>
            </a:r>
            <a:r>
              <a:rPr lang="ko-KR" altLang="en-US" dirty="0" smtClean="0"/>
              <a:t>→ 모서리 </a:t>
            </a:r>
            <a:r>
              <a:rPr lang="ko-KR" altLang="en-US" dirty="0" err="1" smtClean="0"/>
              <a:t>라운딩</a:t>
            </a:r>
            <a:r>
              <a:rPr lang="ko-KR" altLang="en-US" dirty="0" smtClean="0"/>
              <a:t> 처리해 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4" b="14985"/>
          <a:stretch/>
        </p:blipFill>
        <p:spPr>
          <a:xfrm>
            <a:off x="2059946" y="1278630"/>
            <a:ext cx="5261781" cy="3631758"/>
          </a:xfrm>
          <a:prstGeom prst="roundRect">
            <a:avLst>
              <a:gd name="adj" fmla="val 6747"/>
            </a:avLst>
          </a:prstGeom>
        </p:spPr>
      </p:pic>
      <p:sp>
        <p:nvSpPr>
          <p:cNvPr id="18" name="타원 17"/>
          <p:cNvSpPr/>
          <p:nvPr/>
        </p:nvSpPr>
        <p:spPr>
          <a:xfrm>
            <a:off x="1748723" y="129511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7945" y1="23485" x2="77397" y2="65909"/>
                        <a14:foregroundMark x1="41096" y1="70455" x2="76712" y2="23485"/>
                        <a14:foregroundMark x1="45205" y1="37879" x2="72603" y2="37879"/>
                        <a14:foregroundMark x1="35616" y1="26515" x2="72603" y2="32576"/>
                        <a14:foregroundMark x1="74658" y1="37879" x2="80137" y2="67424"/>
                        <a14:foregroundMark x1="82192" y1="21970" x2="82192" y2="46970"/>
                        <a14:foregroundMark x1="40411" y1="53788" x2="56849" y2="56061"/>
                        <a14:foregroundMark x1="56164" y1="63636" x2="71918" y2="62879"/>
                        <a14:foregroundMark x1="48630" y1="76515" x2="72603" y2="68939"/>
                        <a14:foregroundMark x1="31507" y1="12121" x2="60959" y2="9848"/>
                        <a14:foregroundMark x1="73288" y1="9848" x2="95890" y2="7576"/>
                        <a14:foregroundMark x1="18493" y1="20455" x2="34247" y2="9091"/>
                        <a14:foregroundMark x1="14384" y1="21970" x2="3425" y2="43939"/>
                        <a14:foregroundMark x1="5479" y1="48485" x2="13014" y2="67424"/>
                        <a14:foregroundMark x1="8219" y1="62879" x2="18493" y2="77273"/>
                        <a14:foregroundMark x1="19863" y1="79545" x2="39726" y2="840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75074" y="3653051"/>
            <a:ext cx="982036" cy="887868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8329110" y="362477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37864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주변 자연에 관심 기울이기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duk_04_07_0004_301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[301_</a:t>
            </a:r>
            <a:r>
              <a:rPr lang="ko-KR" altLang="en-US" dirty="0" smtClean="0"/>
              <a:t>핵심 정리 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제목 텍스트</a:t>
            </a:r>
            <a:endParaRPr lang="en-US" altLang="ko-KR" dirty="0" smtClean="0"/>
          </a:p>
          <a:p>
            <a:r>
              <a:rPr lang="ko-KR" altLang="en-US" dirty="0" err="1" smtClean="0"/>
              <a:t>블릿</a:t>
            </a:r>
            <a:r>
              <a:rPr lang="en-US" altLang="ko-KR" dirty="0" smtClean="0"/>
              <a:t>+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+</a:t>
            </a:r>
            <a:r>
              <a:rPr lang="ko-KR" altLang="en-US" dirty="0" smtClean="0"/>
              <a:t>초성 버튼</a:t>
            </a:r>
            <a:endParaRPr lang="en-US" altLang="ko-KR" dirty="0" smtClean="0"/>
          </a:p>
          <a:p>
            <a:pPr>
              <a:buAutoNum type="arabicPeriod" startAt="3"/>
            </a:pPr>
            <a:r>
              <a:rPr lang="ko-KR" altLang="en-US" dirty="0" smtClean="0"/>
              <a:t>정답 </a:t>
            </a:r>
            <a:r>
              <a:rPr lang="ko-KR" altLang="en-US" dirty="0"/>
              <a:t>확인</a:t>
            </a:r>
            <a:r>
              <a:rPr lang="en-US" altLang="ko-KR" dirty="0"/>
              <a:t>/</a:t>
            </a:r>
            <a:r>
              <a:rPr lang="ko-KR" altLang="en-US" dirty="0"/>
              <a:t>정답 가리기 </a:t>
            </a:r>
            <a:r>
              <a:rPr lang="ko-KR" altLang="en-US" dirty="0" smtClean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확인 버튼 클릭 시 정답 텍스트 노출</a:t>
            </a:r>
            <a:r>
              <a:rPr lang="en-US" altLang="ko-KR" dirty="0"/>
              <a:t>+</a:t>
            </a:r>
            <a:r>
              <a:rPr lang="ko-KR" altLang="en-US" dirty="0"/>
              <a:t>정답 가리기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가리기 버튼 클릭 시 정답 텍스트 사라짐</a:t>
            </a:r>
            <a:r>
              <a:rPr lang="en-US" altLang="ko-KR" dirty="0"/>
              <a:t>+</a:t>
            </a:r>
            <a:r>
              <a:rPr lang="ko-KR" altLang="en-US" dirty="0"/>
              <a:t>정답 확인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>
              <a:buAutoNum type="arabicPeriod" startAt="4"/>
            </a:pPr>
            <a:r>
              <a:rPr lang="en-US" altLang="ko-KR" dirty="0" smtClean="0"/>
              <a:t>X</a:t>
            </a:r>
            <a:r>
              <a:rPr lang="ko-KR" altLang="en-US" dirty="0" smtClean="0"/>
              <a:t>버튼 클릭 시 이전 슬라이드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페이지로 이동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0" y="226414"/>
            <a:ext cx="9353974" cy="5083243"/>
            <a:chOff x="0" y="226414"/>
            <a:chExt cx="9353974" cy="5083243"/>
          </a:xfrm>
        </p:grpSpPr>
        <p:grpSp>
          <p:nvGrpSpPr>
            <p:cNvPr id="15" name="그룹 14"/>
            <p:cNvGrpSpPr/>
            <p:nvPr/>
          </p:nvGrpSpPr>
          <p:grpSpPr>
            <a:xfrm>
              <a:off x="0" y="226414"/>
              <a:ext cx="9353974" cy="5083243"/>
              <a:chOff x="0" y="226414"/>
              <a:chExt cx="9353974" cy="5083243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0" y="226414"/>
                <a:ext cx="9353974" cy="5083243"/>
                <a:chOff x="0" y="226414"/>
                <a:chExt cx="9353974" cy="5083243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0" y="227200"/>
                  <a:ext cx="9353974" cy="4749246"/>
                </a:xfrm>
                <a:prstGeom prst="rect">
                  <a:avLst/>
                </a:prstGeom>
                <a:solidFill>
                  <a:srgbClr val="F6E7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양쪽 모서리가 둥근 사각형 8"/>
                <p:cNvSpPr/>
                <p:nvPr/>
              </p:nvSpPr>
              <p:spPr>
                <a:xfrm>
                  <a:off x="227889" y="699937"/>
                  <a:ext cx="8910057" cy="4273061"/>
                </a:xfrm>
                <a:prstGeom prst="round2SameRect">
                  <a:avLst>
                    <a:gd name="adj1" fmla="val 7092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0" name="그림 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60320" y="226414"/>
                  <a:ext cx="1701484" cy="399194"/>
                </a:xfrm>
                <a:prstGeom prst="rect">
                  <a:avLst/>
                </a:prstGeom>
              </p:spPr>
            </p:pic>
            <p:pic>
              <p:nvPicPr>
                <p:cNvPr id="59" name="그림 5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5285" y="234000"/>
                  <a:ext cx="476281" cy="476281"/>
                </a:xfrm>
                <a:prstGeom prst="rect">
                  <a:avLst/>
                </a:prstGeom>
              </p:spPr>
            </p:pic>
            <p:pic>
              <p:nvPicPr>
                <p:cNvPr id="82" name="그림 8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0863" y="4596273"/>
                  <a:ext cx="997200" cy="313585"/>
                </a:xfrm>
                <a:prstGeom prst="rect">
                  <a:avLst/>
                </a:prstGeom>
              </p:spPr>
            </p:pic>
            <p:pic>
              <p:nvPicPr>
                <p:cNvPr id="83" name="그림 8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0863" y="4996072"/>
                  <a:ext cx="997200" cy="313585"/>
                </a:xfrm>
                <a:prstGeom prst="rect">
                  <a:avLst/>
                </a:prstGeom>
              </p:spPr>
            </p:pic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281946BB-C8CE-4790-A22A-D2FE4E979E7C}"/>
                  </a:ext>
                </a:extLst>
              </p:cNvPr>
              <p:cNvGrpSpPr/>
              <p:nvPr/>
            </p:nvGrpSpPr>
            <p:grpSpPr>
              <a:xfrm>
                <a:off x="454500" y="2904942"/>
                <a:ext cx="8563563" cy="861774"/>
                <a:chOff x="394468" y="1445929"/>
                <a:chExt cx="8563563" cy="861774"/>
              </a:xfrm>
            </p:grpSpPr>
            <p:pic>
              <p:nvPicPr>
                <p:cNvPr id="76" name="그림 75">
                  <a:extLst>
                    <a:ext uri="{FF2B5EF4-FFF2-40B4-BE49-F238E27FC236}">
                      <a16:creationId xmlns:a16="http://schemas.microsoft.com/office/drawing/2014/main" id="{44DFB66F-AEAB-4FE3-9C5A-D8581BB550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468" y="1638218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ED93236-ECF4-4283-844F-A3FE04B2758F}"/>
                    </a:ext>
                  </a:extLst>
                </p:cNvPr>
                <p:cNvSpPr txBox="1"/>
                <p:nvPr/>
              </p:nvSpPr>
              <p:spPr>
                <a:xfrm>
                  <a:off x="438968" y="1445929"/>
                  <a:ext cx="8519063" cy="86177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2500" spc="-150" dirty="0" smtClean="0">
                      <a:latin typeface="+mn-ea"/>
                    </a:rPr>
                    <a:t>생태계의 구성원 중 하나인 우리는 지구상에 존재하는 모든 생물체에</a:t>
                  </a:r>
                  <a:endParaRPr lang="en-US" altLang="ko-KR" sz="2500" spc="-150" dirty="0" smtClean="0">
                    <a:latin typeface="+mn-ea"/>
                  </a:endParaRPr>
                </a:p>
                <a:p>
                  <a:r>
                    <a:rPr lang="ko-KR" altLang="en-US" sz="2500" spc="-150" dirty="0" smtClean="0">
                      <a:latin typeface="+mn-ea"/>
                    </a:rPr>
                    <a:t>관심을 가지고 </a:t>
                  </a:r>
                  <a:r>
                    <a:rPr lang="ko-KR" altLang="en-US" sz="2500" spc="-150" dirty="0" smtClean="0">
                      <a:solidFill>
                        <a:srgbClr val="006EE6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공존</a:t>
                  </a:r>
                  <a:r>
                    <a:rPr lang="ko-KR" altLang="en-US" sz="2500" spc="-150" dirty="0" smtClean="0">
                      <a:latin typeface="+mn-ea"/>
                    </a:rPr>
                    <a:t>하려는 마음을 가져야 합니다</a:t>
                  </a:r>
                  <a:r>
                    <a:rPr lang="en-US" altLang="ko-KR" sz="2500" spc="-150" dirty="0" smtClean="0">
                      <a:latin typeface="+mn-ea"/>
                    </a:rPr>
                    <a:t>.</a:t>
                  </a:r>
                  <a:endParaRPr lang="ko-KR" altLang="en-US" sz="2500" spc="-150" dirty="0">
                    <a:latin typeface="+mn-ea"/>
                  </a:endParaRPr>
                </a:p>
              </p:txBody>
            </p:sp>
          </p:grpSp>
          <p:grpSp>
            <p:nvGrpSpPr>
              <p:cNvPr id="12" name="그룹 11"/>
              <p:cNvGrpSpPr/>
              <p:nvPr/>
            </p:nvGrpSpPr>
            <p:grpSpPr>
              <a:xfrm>
                <a:off x="454500" y="2022381"/>
                <a:ext cx="8683446" cy="861774"/>
                <a:chOff x="454500" y="2022381"/>
                <a:chExt cx="8683446" cy="861774"/>
              </a:xfrm>
            </p:grpSpPr>
            <p:pic>
              <p:nvPicPr>
                <p:cNvPr id="79" name="그림 78">
                  <a:extLst>
                    <a:ext uri="{FF2B5EF4-FFF2-40B4-BE49-F238E27FC236}">
                      <a16:creationId xmlns:a16="http://schemas.microsoft.com/office/drawing/2014/main" id="{44DFB66F-AEAB-4FE3-9C5A-D8581BB550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500" y="2189394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ED93236-ECF4-4283-844F-A3FE04B2758F}"/>
                    </a:ext>
                  </a:extLst>
                </p:cNvPr>
                <p:cNvSpPr txBox="1"/>
                <p:nvPr/>
              </p:nvSpPr>
              <p:spPr>
                <a:xfrm>
                  <a:off x="499000" y="2022381"/>
                  <a:ext cx="8638946" cy="86177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2500" spc="-150" dirty="0" smtClean="0">
                      <a:latin typeface="+mn-ea"/>
                    </a:rPr>
                    <a:t> 자연과 인간은 </a:t>
                  </a:r>
                  <a:r>
                    <a:rPr lang="ko-KR" altLang="en-US" sz="2500" spc="-150" dirty="0" smtClean="0">
                      <a:solidFill>
                        <a:srgbClr val="006EE6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상호 공존</a:t>
                  </a:r>
                  <a:r>
                    <a:rPr lang="ko-KR" altLang="en-US" sz="2500" spc="-150" dirty="0" smtClean="0">
                      <a:latin typeface="+mn-ea"/>
                    </a:rPr>
                    <a:t>하기 때문에 멸종 위기 동물에 관심을</a:t>
                  </a:r>
                  <a:endParaRPr lang="en-US" altLang="ko-KR" sz="2500" spc="-150" dirty="0" smtClean="0">
                    <a:latin typeface="+mn-ea"/>
                  </a:endParaRPr>
                </a:p>
                <a:p>
                  <a:r>
                    <a:rPr lang="ko-KR" altLang="en-US" sz="2500" spc="-150" dirty="0" smtClean="0">
                      <a:latin typeface="+mn-ea"/>
                    </a:rPr>
                    <a:t> 기울여야</a:t>
                  </a:r>
                  <a:r>
                    <a:rPr lang="en-US" altLang="ko-KR" sz="2500" spc="-150" dirty="0">
                      <a:latin typeface="+mn-ea"/>
                    </a:rPr>
                    <a:t> </a:t>
                  </a:r>
                  <a:r>
                    <a:rPr lang="ko-KR" altLang="en-US" sz="2500" spc="-150" dirty="0" smtClean="0">
                      <a:latin typeface="+mn-ea"/>
                    </a:rPr>
                    <a:t>합니다</a:t>
                  </a:r>
                  <a:r>
                    <a:rPr lang="en-US" altLang="ko-KR" sz="2500" spc="-150" dirty="0" smtClean="0">
                      <a:latin typeface="+mn-ea"/>
                    </a:rPr>
                    <a:t>.</a:t>
                  </a:r>
                  <a:endParaRPr lang="ko-KR" altLang="en-US" sz="2500" spc="-150" dirty="0">
                    <a:solidFill>
                      <a:srgbClr val="00A0FF"/>
                    </a:solidFill>
                    <a:latin typeface="+mn-ea"/>
                  </a:endParaRPr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3696012" y="1026153"/>
                <a:ext cx="198644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500" spc="-150" dirty="0" smtClean="0">
                    <a:solidFill>
                      <a:srgbClr val="E3C8A8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[</a:t>
                </a:r>
                <a:r>
                  <a:rPr lang="ko-KR" altLang="en-US" sz="2500" spc="-150" dirty="0" smtClean="0">
                    <a:solidFill>
                      <a:srgbClr val="FF6600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소중한 자연</a:t>
                </a:r>
                <a:r>
                  <a:rPr lang="en-US" altLang="ko-KR" sz="2500" spc="-150" dirty="0" smtClean="0">
                    <a:solidFill>
                      <a:srgbClr val="E3C8A8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]</a:t>
                </a:r>
                <a:endParaRPr lang="ko-KR" altLang="en-US" sz="2500" spc="-150" dirty="0">
                  <a:solidFill>
                    <a:srgbClr val="E3C8A8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sp>
          <p:nvSpPr>
            <p:cNvPr id="22" name="타원 21"/>
            <p:cNvSpPr/>
            <p:nvPr/>
          </p:nvSpPr>
          <p:spPr>
            <a:xfrm>
              <a:off x="3492621" y="1148050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1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21680" y="2113794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2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7709640" y="4623465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3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8584814" y="289308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 smtClean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4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2978654" y="1823385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ㄱ</a:t>
            </a:r>
            <a:endParaRPr lang="ko-KR" altLang="en-US" sz="2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275692" y="1823385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ㅈ</a:t>
            </a:r>
            <a:endParaRPr lang="ko-KR" altLang="en-US" sz="2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380532" y="1823385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ㅅ</a:t>
            </a:r>
            <a:endParaRPr lang="ko-KR" altLang="en-US" sz="2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677570" y="1823385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ㅎ</a:t>
            </a:r>
            <a:endParaRPr lang="ko-KR" altLang="en-US" sz="2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335494" y="3698932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ㄱ</a:t>
            </a:r>
            <a:endParaRPr lang="ko-KR" altLang="en-US" sz="2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632532" y="3698932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ㅈ</a:t>
            </a:r>
            <a:endParaRPr lang="ko-KR" altLang="en-US" sz="2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79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418" y="4419144"/>
            <a:ext cx="6803836" cy="555415"/>
          </a:xfrm>
          <a:prstGeom prst="rect">
            <a:avLst/>
          </a:prstGeom>
        </p:spPr>
      </p:pic>
      <p:sp>
        <p:nvSpPr>
          <p:cNvPr id="10" name="텍스트 개체 틀 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1</a:t>
            </a:r>
            <a:r>
              <a:rPr lang="en-US" altLang="ko-KR" dirty="0"/>
              <a:t>/</a:t>
            </a:r>
            <a:r>
              <a:rPr lang="ko-KR" altLang="en-US" dirty="0"/>
              <a:t>활동 </a:t>
            </a:r>
            <a:r>
              <a:rPr lang="en-US" altLang="ko-KR" dirty="0"/>
              <a:t>2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자기 점검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배운 내용을 떠올리며 빈칸에 들어갈 알맞은 낱말을 연결해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삽화 발주</a:t>
            </a:r>
            <a:endParaRPr lang="en-US" altLang="ko-KR" dirty="0" smtClean="0"/>
          </a:p>
          <a:p>
            <a:r>
              <a:rPr lang="en-US" altLang="ko-KR" dirty="0"/>
              <a:t>duk_04_07_0004_3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단원 마무리</a:t>
            </a:r>
            <a:endParaRPr lang="en-US" altLang="ko-KR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duk_04_07_0004_302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[302_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]</a:t>
            </a:r>
          </a:p>
          <a:p>
            <a:r>
              <a:rPr lang="ko-KR" altLang="en-US" dirty="0" err="1"/>
              <a:t>지시문</a:t>
            </a:r>
            <a:r>
              <a:rPr lang="ko-KR" altLang="en-US" dirty="0"/>
              <a:t> </a:t>
            </a:r>
            <a:r>
              <a:rPr lang="en-US" altLang="ko-KR" dirty="0"/>
              <a:t>bold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알맞은 낱말</a:t>
            </a:r>
            <a:r>
              <a:rPr lang="en-US" altLang="ko-KR" dirty="0" smtClean="0"/>
              <a:t>, </a:t>
            </a:r>
            <a:r>
              <a:rPr lang="ko-KR" altLang="en-US" dirty="0"/>
              <a:t>선</a:t>
            </a:r>
            <a:r>
              <a:rPr lang="en-US" altLang="ko-KR" dirty="0"/>
              <a:t>, </a:t>
            </a:r>
            <a:r>
              <a:rPr lang="ko-KR" altLang="en-US" dirty="0"/>
              <a:t>이어보세요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삽화</a:t>
            </a:r>
            <a:endParaRPr lang="en-US" altLang="ko-KR" dirty="0" smtClean="0"/>
          </a:p>
          <a:p>
            <a:r>
              <a:rPr lang="ko-KR" altLang="en-US" dirty="0" smtClean="0"/>
              <a:t>연결 </a:t>
            </a:r>
            <a:r>
              <a:rPr lang="ko-KR" altLang="en-US" dirty="0"/>
              <a:t>점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클릭 시 연결 선 노출</a:t>
            </a:r>
            <a:r>
              <a:rPr lang="en-US" altLang="ko-KR" dirty="0"/>
              <a:t>+</a:t>
            </a:r>
            <a:r>
              <a:rPr lang="ko-KR" altLang="en-US" dirty="0"/>
              <a:t>점과 연결됨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정답에 연결 시 연결</a:t>
            </a:r>
            <a:r>
              <a:rPr lang="en-US" altLang="ko-KR" dirty="0"/>
              <a:t>+</a:t>
            </a:r>
            <a:r>
              <a:rPr lang="ko-KR" altLang="en-US" dirty="0"/>
              <a:t>정답 효과음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오답에 연결 시 연결 안 됨</a:t>
            </a:r>
            <a:r>
              <a:rPr lang="en-US" altLang="ko-KR" dirty="0"/>
              <a:t>+</a:t>
            </a:r>
            <a:r>
              <a:rPr lang="ko-KR" altLang="en-US" dirty="0"/>
              <a:t>오답 효과음 노출</a:t>
            </a:r>
            <a:endParaRPr lang="en-US" altLang="ko-KR" dirty="0"/>
          </a:p>
          <a:p>
            <a:pPr>
              <a:buAutoNum type="arabicPeriod" startAt="4"/>
            </a:pPr>
            <a:r>
              <a:rPr lang="ko-KR" altLang="en-US" dirty="0" smtClean="0"/>
              <a:t>삽화</a:t>
            </a:r>
            <a:endParaRPr lang="en-US" altLang="ko-KR" dirty="0" smtClean="0"/>
          </a:p>
          <a:p>
            <a:pPr>
              <a:buAutoNum type="arabicPeriod" startAt="4"/>
            </a:pPr>
            <a:r>
              <a:rPr lang="ko-KR" altLang="en-US" dirty="0" smtClean="0"/>
              <a:t>정답 </a:t>
            </a:r>
            <a:r>
              <a:rPr lang="ko-KR" altLang="en-US" dirty="0"/>
              <a:t>확인</a:t>
            </a:r>
            <a:r>
              <a:rPr lang="en-US" altLang="ko-KR" dirty="0"/>
              <a:t>/</a:t>
            </a:r>
            <a:r>
              <a:rPr lang="ko-KR" altLang="en-US" dirty="0"/>
              <a:t>정답 가리기 </a:t>
            </a:r>
            <a:r>
              <a:rPr lang="ko-KR" altLang="en-US" dirty="0" smtClean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확인 버튼 클릭 시 정답 선 노출</a:t>
            </a:r>
            <a:r>
              <a:rPr lang="en-US" altLang="ko-KR" dirty="0"/>
              <a:t>+</a:t>
            </a:r>
            <a:r>
              <a:rPr lang="ko-KR" altLang="en-US" dirty="0"/>
              <a:t>정답 가리기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가리기 버튼 클릭 시 정답 선 사라짐</a:t>
            </a:r>
            <a:r>
              <a:rPr lang="en-US" altLang="ko-KR" dirty="0"/>
              <a:t>+</a:t>
            </a:r>
            <a:r>
              <a:rPr lang="ko-KR" altLang="en-US" dirty="0"/>
              <a:t>정답 확인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duk_04_07_0004_3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906" y="1117007"/>
            <a:ext cx="6932246" cy="2614412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 rot="5400000">
            <a:off x="3483109" y="3733530"/>
            <a:ext cx="180000" cy="180000"/>
            <a:chOff x="1415562" y="1206249"/>
            <a:chExt cx="420328" cy="420328"/>
          </a:xfrm>
        </p:grpSpPr>
        <p:sp>
          <p:nvSpPr>
            <p:cNvPr id="33" name="타원 32"/>
            <p:cNvSpPr/>
            <p:nvPr/>
          </p:nvSpPr>
          <p:spPr>
            <a:xfrm>
              <a:off x="1415562" y="1206249"/>
              <a:ext cx="420328" cy="420328"/>
            </a:xfrm>
            <a:prstGeom prst="ellipse">
              <a:avLst/>
            </a:prstGeom>
            <a:solidFill>
              <a:srgbClr val="66C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1479187" y="1269874"/>
              <a:ext cx="293077" cy="293077"/>
            </a:xfrm>
            <a:prstGeom prst="ellipse">
              <a:avLst/>
            </a:prstGeom>
            <a:solidFill>
              <a:srgbClr val="43A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 rot="5400000">
            <a:off x="3483109" y="4222628"/>
            <a:ext cx="180000" cy="180000"/>
            <a:chOff x="1415562" y="1206249"/>
            <a:chExt cx="420328" cy="420328"/>
          </a:xfrm>
        </p:grpSpPr>
        <p:sp>
          <p:nvSpPr>
            <p:cNvPr id="31" name="타원 30"/>
            <p:cNvSpPr/>
            <p:nvPr/>
          </p:nvSpPr>
          <p:spPr>
            <a:xfrm>
              <a:off x="1415562" y="1206249"/>
              <a:ext cx="420328" cy="420328"/>
            </a:xfrm>
            <a:prstGeom prst="ellipse">
              <a:avLst/>
            </a:prstGeom>
            <a:solidFill>
              <a:srgbClr val="FFA8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1479187" y="1269874"/>
              <a:ext cx="293077" cy="293077"/>
            </a:xfrm>
            <a:prstGeom prst="ellipse">
              <a:avLst/>
            </a:prstGeom>
            <a:solidFill>
              <a:srgbClr val="FF62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 rot="5400000">
            <a:off x="1593792" y="3733531"/>
            <a:ext cx="180000" cy="180000"/>
            <a:chOff x="1415562" y="1206249"/>
            <a:chExt cx="420328" cy="420328"/>
          </a:xfrm>
        </p:grpSpPr>
        <p:sp>
          <p:nvSpPr>
            <p:cNvPr id="29" name="타원 28"/>
            <p:cNvSpPr/>
            <p:nvPr/>
          </p:nvSpPr>
          <p:spPr>
            <a:xfrm>
              <a:off x="1415562" y="1206249"/>
              <a:ext cx="420328" cy="420328"/>
            </a:xfrm>
            <a:prstGeom prst="ellipse">
              <a:avLst/>
            </a:prstGeom>
            <a:solidFill>
              <a:srgbClr val="66C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1479188" y="1269875"/>
              <a:ext cx="293076" cy="293076"/>
            </a:xfrm>
            <a:prstGeom prst="ellipse">
              <a:avLst/>
            </a:prstGeom>
            <a:solidFill>
              <a:srgbClr val="43A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 rot="5400000">
            <a:off x="1593792" y="4228642"/>
            <a:ext cx="180000" cy="180000"/>
            <a:chOff x="1415562" y="1206249"/>
            <a:chExt cx="420328" cy="420328"/>
          </a:xfrm>
        </p:grpSpPr>
        <p:sp>
          <p:nvSpPr>
            <p:cNvPr id="27" name="타원 26"/>
            <p:cNvSpPr/>
            <p:nvPr/>
          </p:nvSpPr>
          <p:spPr>
            <a:xfrm>
              <a:off x="1415562" y="1206249"/>
              <a:ext cx="420328" cy="420328"/>
            </a:xfrm>
            <a:prstGeom prst="ellipse">
              <a:avLst/>
            </a:prstGeom>
            <a:solidFill>
              <a:srgbClr val="FFA8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1479188" y="1269875"/>
              <a:ext cx="293076" cy="293076"/>
            </a:xfrm>
            <a:prstGeom prst="ellipse">
              <a:avLst/>
            </a:prstGeom>
            <a:solidFill>
              <a:srgbClr val="FF62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 rot="5400000">
            <a:off x="7263650" y="3723030"/>
            <a:ext cx="180000" cy="180000"/>
            <a:chOff x="1415562" y="1206249"/>
            <a:chExt cx="420328" cy="420328"/>
          </a:xfrm>
        </p:grpSpPr>
        <p:sp>
          <p:nvSpPr>
            <p:cNvPr id="36" name="타원 35"/>
            <p:cNvSpPr/>
            <p:nvPr/>
          </p:nvSpPr>
          <p:spPr>
            <a:xfrm>
              <a:off x="1415562" y="1206249"/>
              <a:ext cx="420328" cy="420328"/>
            </a:xfrm>
            <a:prstGeom prst="ellipse">
              <a:avLst/>
            </a:prstGeom>
            <a:solidFill>
              <a:srgbClr val="66C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1479187" y="1269874"/>
              <a:ext cx="293077" cy="293077"/>
            </a:xfrm>
            <a:prstGeom prst="ellipse">
              <a:avLst/>
            </a:prstGeom>
            <a:solidFill>
              <a:srgbClr val="43A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 rot="5400000">
            <a:off x="5463663" y="3733530"/>
            <a:ext cx="180000" cy="180000"/>
            <a:chOff x="1415562" y="1206249"/>
            <a:chExt cx="420328" cy="420328"/>
          </a:xfrm>
        </p:grpSpPr>
        <p:sp>
          <p:nvSpPr>
            <p:cNvPr id="39" name="타원 38"/>
            <p:cNvSpPr/>
            <p:nvPr/>
          </p:nvSpPr>
          <p:spPr>
            <a:xfrm>
              <a:off x="1415562" y="1206249"/>
              <a:ext cx="420328" cy="420328"/>
            </a:xfrm>
            <a:prstGeom prst="ellipse">
              <a:avLst/>
            </a:prstGeom>
            <a:solidFill>
              <a:srgbClr val="66C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1479188" y="1269875"/>
              <a:ext cx="293076" cy="293076"/>
            </a:xfrm>
            <a:prstGeom prst="ellipse">
              <a:avLst/>
            </a:prstGeom>
            <a:solidFill>
              <a:srgbClr val="43A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 rot="5400000">
            <a:off x="7263650" y="4222628"/>
            <a:ext cx="180000" cy="180000"/>
            <a:chOff x="1415562" y="1206249"/>
            <a:chExt cx="420328" cy="420328"/>
          </a:xfrm>
        </p:grpSpPr>
        <p:sp>
          <p:nvSpPr>
            <p:cNvPr id="42" name="타원 41"/>
            <p:cNvSpPr/>
            <p:nvPr/>
          </p:nvSpPr>
          <p:spPr>
            <a:xfrm>
              <a:off x="1415562" y="1206249"/>
              <a:ext cx="420328" cy="420328"/>
            </a:xfrm>
            <a:prstGeom prst="ellipse">
              <a:avLst/>
            </a:prstGeom>
            <a:solidFill>
              <a:srgbClr val="FFA8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1479187" y="1269874"/>
              <a:ext cx="293077" cy="293077"/>
            </a:xfrm>
            <a:prstGeom prst="ellipse">
              <a:avLst/>
            </a:prstGeom>
            <a:solidFill>
              <a:srgbClr val="FF62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 rot="5400000">
            <a:off x="5463663" y="4222628"/>
            <a:ext cx="180000" cy="180000"/>
            <a:chOff x="1415562" y="1206249"/>
            <a:chExt cx="420328" cy="420328"/>
          </a:xfrm>
        </p:grpSpPr>
        <p:sp>
          <p:nvSpPr>
            <p:cNvPr id="45" name="타원 44"/>
            <p:cNvSpPr/>
            <p:nvPr/>
          </p:nvSpPr>
          <p:spPr>
            <a:xfrm>
              <a:off x="1415562" y="1206249"/>
              <a:ext cx="420328" cy="420328"/>
            </a:xfrm>
            <a:prstGeom prst="ellipse">
              <a:avLst/>
            </a:prstGeom>
            <a:solidFill>
              <a:srgbClr val="FFA8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1479188" y="1269875"/>
              <a:ext cx="293076" cy="293076"/>
            </a:xfrm>
            <a:prstGeom prst="ellipse">
              <a:avLst/>
            </a:prstGeom>
            <a:solidFill>
              <a:srgbClr val="FF62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D6F64CF-85DE-4B0F-A731-BAEB0B50DFB0}"/>
              </a:ext>
            </a:extLst>
          </p:cNvPr>
          <p:cNvGrpSpPr/>
          <p:nvPr/>
        </p:nvGrpSpPr>
        <p:grpSpPr>
          <a:xfrm>
            <a:off x="7394575" y="1051646"/>
            <a:ext cx="1895815" cy="226833"/>
            <a:chOff x="4871354" y="2096438"/>
            <a:chExt cx="1678256" cy="223294"/>
          </a:xfrm>
        </p:grpSpPr>
        <p:sp>
          <p:nvSpPr>
            <p:cNvPr id="64" name="사각형: 둥근 모서리 13">
              <a:extLst>
                <a:ext uri="{FF2B5EF4-FFF2-40B4-BE49-F238E27FC236}">
                  <a16:creationId xmlns:a16="http://schemas.microsoft.com/office/drawing/2014/main" id="{2090529F-F384-4AD5-9246-BA4D553262BF}"/>
                </a:ext>
              </a:extLst>
            </p:cNvPr>
            <p:cNvSpPr/>
            <p:nvPr/>
          </p:nvSpPr>
          <p:spPr>
            <a:xfrm>
              <a:off x="4871354" y="2096438"/>
              <a:ext cx="1678256" cy="223294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19050">
              <a:noFill/>
            </a:ln>
          </p:spPr>
          <p:txBody>
            <a:bodyPr rtlCol="0" anchor="ctr"/>
            <a:lstStyle/>
            <a:p>
              <a:pPr marL="14400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spc="-50" dirty="0" smtClean="0">
                  <a:solidFill>
                    <a:prstClr val="black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  알맞은 낱말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을 </a:t>
              </a:r>
              <a:r>
                <a:rPr kumimoji="0" lang="ko-KR" altLang="en-US" sz="900" b="1" i="0" u="none" strike="noStrike" kern="0" cap="none" spc="-50" normalizeH="0" noProof="0" dirty="0" smtClean="0">
                  <a:ln>
                    <a:noFill/>
                  </a:ln>
                  <a:solidFill>
                    <a:srgbClr val="402600"/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선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으로 </a:t>
              </a:r>
              <a:r>
                <a:rPr lang="ko-KR" altLang="en-US" sz="900" kern="0" spc="-50" dirty="0" smtClean="0">
                  <a:solidFill>
                    <a:prstClr val="black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이어보세요</a:t>
              </a:r>
              <a:r>
                <a:rPr kumimoji="0" lang="en-US" altLang="ko-KR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.</a:t>
              </a:r>
              <a:endParaRPr kumimoji="0" lang="ko-KR" altLang="en-US" sz="900" i="0" u="none" strike="noStrike" kern="0" cap="none" spc="-50" normalizeH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pic>
          <p:nvPicPr>
            <p:cNvPr id="65" name="Picture 2" descr="D:\1_과학\1_초등 과학\3학년\1학기\2022\08_아이콘\help_icon.png">
              <a:extLst>
                <a:ext uri="{FF2B5EF4-FFF2-40B4-BE49-F238E27FC236}">
                  <a16:creationId xmlns:a16="http://schemas.microsoft.com/office/drawing/2014/main" id="{089DF68E-420A-42AE-AAB0-C7FFA57C1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8470" y="2136075"/>
              <a:ext cx="144016" cy="144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타원 53"/>
          <p:cNvSpPr/>
          <p:nvPr/>
        </p:nvSpPr>
        <p:spPr>
          <a:xfrm>
            <a:off x="1129418" y="119047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190696" y="104108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947795" y="456725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518686" y="393995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622" y="4575822"/>
            <a:ext cx="997200" cy="313585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622" y="4999534"/>
            <a:ext cx="997200" cy="313585"/>
          </a:xfrm>
          <a:prstGeom prst="rect">
            <a:avLst/>
          </a:prstGeom>
        </p:spPr>
      </p:pic>
      <p:sp>
        <p:nvSpPr>
          <p:cNvPr id="62" name="타원 61"/>
          <p:cNvSpPr/>
          <p:nvPr/>
        </p:nvSpPr>
        <p:spPr>
          <a:xfrm>
            <a:off x="7907701" y="460070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464949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연결선 48"/>
          <p:cNvCxnSpPr/>
          <p:nvPr/>
        </p:nvCxnSpPr>
        <p:spPr>
          <a:xfrm flipH="1">
            <a:off x="3635862" y="3823530"/>
            <a:ext cx="1855048" cy="489098"/>
          </a:xfrm>
          <a:prstGeom prst="line">
            <a:avLst/>
          </a:prstGeom>
          <a:ln w="57150">
            <a:solidFill>
              <a:srgbClr val="006E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3635862" y="3823530"/>
            <a:ext cx="1855048" cy="489098"/>
          </a:xfrm>
          <a:prstGeom prst="line">
            <a:avLst/>
          </a:prstGeom>
          <a:ln w="57150">
            <a:solidFill>
              <a:srgbClr val="006E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>
            <a:off x="1746545" y="3813030"/>
            <a:ext cx="5544352" cy="505612"/>
          </a:xfrm>
          <a:prstGeom prst="line">
            <a:avLst/>
          </a:prstGeom>
          <a:ln w="57150">
            <a:solidFill>
              <a:srgbClr val="006E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773792" y="3823531"/>
            <a:ext cx="5489858" cy="489097"/>
          </a:xfrm>
          <a:prstGeom prst="line">
            <a:avLst/>
          </a:prstGeom>
          <a:ln w="57150">
            <a:solidFill>
              <a:srgbClr val="006E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418" y="4419144"/>
            <a:ext cx="6803836" cy="555415"/>
          </a:xfrm>
          <a:prstGeom prst="rect">
            <a:avLst/>
          </a:prstGeom>
        </p:spPr>
      </p:pic>
      <p:sp>
        <p:nvSpPr>
          <p:cNvPr id="10" name="텍스트 개체 틀 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1</a:t>
            </a:r>
            <a:r>
              <a:rPr lang="en-US" altLang="ko-KR" dirty="0"/>
              <a:t>/</a:t>
            </a:r>
            <a:r>
              <a:rPr lang="ko-KR" altLang="en-US" dirty="0"/>
              <a:t>활동 </a:t>
            </a:r>
            <a:r>
              <a:rPr lang="en-US" altLang="ko-KR" dirty="0"/>
              <a:t>2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자기 점검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배운 내용을 떠올리며 빈칸에 들어갈 알맞은 낱말을 연결해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단원 마무리</a:t>
            </a:r>
            <a:endParaRPr lang="en-US" altLang="ko-KR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duk_04_07_0004_302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[302_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906" y="1117007"/>
            <a:ext cx="6932246" cy="2614412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 rot="5400000">
            <a:off x="3483109" y="3733530"/>
            <a:ext cx="180000" cy="180000"/>
            <a:chOff x="1415562" y="1206249"/>
            <a:chExt cx="420328" cy="420328"/>
          </a:xfrm>
        </p:grpSpPr>
        <p:sp>
          <p:nvSpPr>
            <p:cNvPr id="33" name="타원 32"/>
            <p:cNvSpPr/>
            <p:nvPr/>
          </p:nvSpPr>
          <p:spPr>
            <a:xfrm>
              <a:off x="1415562" y="1206249"/>
              <a:ext cx="420328" cy="420328"/>
            </a:xfrm>
            <a:prstGeom prst="ellipse">
              <a:avLst/>
            </a:prstGeom>
            <a:solidFill>
              <a:srgbClr val="66C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1479187" y="1269874"/>
              <a:ext cx="293077" cy="293077"/>
            </a:xfrm>
            <a:prstGeom prst="ellipse">
              <a:avLst/>
            </a:prstGeom>
            <a:solidFill>
              <a:srgbClr val="43A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 rot="5400000">
            <a:off x="3483109" y="4222628"/>
            <a:ext cx="180000" cy="180000"/>
            <a:chOff x="1415562" y="1206249"/>
            <a:chExt cx="420328" cy="420328"/>
          </a:xfrm>
        </p:grpSpPr>
        <p:sp>
          <p:nvSpPr>
            <p:cNvPr id="31" name="타원 30"/>
            <p:cNvSpPr/>
            <p:nvPr/>
          </p:nvSpPr>
          <p:spPr>
            <a:xfrm>
              <a:off x="1415562" y="1206249"/>
              <a:ext cx="420328" cy="420328"/>
            </a:xfrm>
            <a:prstGeom prst="ellipse">
              <a:avLst/>
            </a:prstGeom>
            <a:solidFill>
              <a:srgbClr val="FFA8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1479187" y="1269874"/>
              <a:ext cx="293077" cy="293077"/>
            </a:xfrm>
            <a:prstGeom prst="ellipse">
              <a:avLst/>
            </a:prstGeom>
            <a:solidFill>
              <a:srgbClr val="FF62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 rot="5400000">
            <a:off x="1593792" y="3733531"/>
            <a:ext cx="180000" cy="180000"/>
            <a:chOff x="1415562" y="1206249"/>
            <a:chExt cx="420328" cy="420328"/>
          </a:xfrm>
        </p:grpSpPr>
        <p:sp>
          <p:nvSpPr>
            <p:cNvPr id="29" name="타원 28"/>
            <p:cNvSpPr/>
            <p:nvPr/>
          </p:nvSpPr>
          <p:spPr>
            <a:xfrm>
              <a:off x="1415562" y="1206249"/>
              <a:ext cx="420328" cy="420328"/>
            </a:xfrm>
            <a:prstGeom prst="ellipse">
              <a:avLst/>
            </a:prstGeom>
            <a:solidFill>
              <a:srgbClr val="66C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1479188" y="1269875"/>
              <a:ext cx="293076" cy="293076"/>
            </a:xfrm>
            <a:prstGeom prst="ellipse">
              <a:avLst/>
            </a:prstGeom>
            <a:solidFill>
              <a:srgbClr val="43A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 rot="5400000">
            <a:off x="1593792" y="4228642"/>
            <a:ext cx="180000" cy="180000"/>
            <a:chOff x="1415562" y="1206249"/>
            <a:chExt cx="420328" cy="420328"/>
          </a:xfrm>
        </p:grpSpPr>
        <p:sp>
          <p:nvSpPr>
            <p:cNvPr id="27" name="타원 26"/>
            <p:cNvSpPr/>
            <p:nvPr/>
          </p:nvSpPr>
          <p:spPr>
            <a:xfrm>
              <a:off x="1415562" y="1206249"/>
              <a:ext cx="420328" cy="420328"/>
            </a:xfrm>
            <a:prstGeom prst="ellipse">
              <a:avLst/>
            </a:prstGeom>
            <a:solidFill>
              <a:srgbClr val="FFA8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1479188" y="1269875"/>
              <a:ext cx="293076" cy="293076"/>
            </a:xfrm>
            <a:prstGeom prst="ellipse">
              <a:avLst/>
            </a:prstGeom>
            <a:solidFill>
              <a:srgbClr val="FF62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 rot="5400000">
            <a:off x="7263650" y="3723030"/>
            <a:ext cx="180000" cy="180000"/>
            <a:chOff x="1415562" y="1206249"/>
            <a:chExt cx="420328" cy="420328"/>
          </a:xfrm>
        </p:grpSpPr>
        <p:sp>
          <p:nvSpPr>
            <p:cNvPr id="36" name="타원 35"/>
            <p:cNvSpPr/>
            <p:nvPr/>
          </p:nvSpPr>
          <p:spPr>
            <a:xfrm>
              <a:off x="1415562" y="1206249"/>
              <a:ext cx="420328" cy="420328"/>
            </a:xfrm>
            <a:prstGeom prst="ellipse">
              <a:avLst/>
            </a:prstGeom>
            <a:solidFill>
              <a:srgbClr val="66C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1479187" y="1269874"/>
              <a:ext cx="293077" cy="293077"/>
            </a:xfrm>
            <a:prstGeom prst="ellipse">
              <a:avLst/>
            </a:prstGeom>
            <a:solidFill>
              <a:srgbClr val="43A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 rot="5400000">
            <a:off x="5463663" y="3733530"/>
            <a:ext cx="180000" cy="180000"/>
            <a:chOff x="1415562" y="1206249"/>
            <a:chExt cx="420328" cy="420328"/>
          </a:xfrm>
        </p:grpSpPr>
        <p:sp>
          <p:nvSpPr>
            <p:cNvPr id="39" name="타원 38"/>
            <p:cNvSpPr/>
            <p:nvPr/>
          </p:nvSpPr>
          <p:spPr>
            <a:xfrm>
              <a:off x="1415562" y="1206249"/>
              <a:ext cx="420328" cy="420328"/>
            </a:xfrm>
            <a:prstGeom prst="ellipse">
              <a:avLst/>
            </a:prstGeom>
            <a:solidFill>
              <a:srgbClr val="66C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1479188" y="1269875"/>
              <a:ext cx="293076" cy="293076"/>
            </a:xfrm>
            <a:prstGeom prst="ellipse">
              <a:avLst/>
            </a:prstGeom>
            <a:solidFill>
              <a:srgbClr val="43A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 rot="5400000">
            <a:off x="7263650" y="4222628"/>
            <a:ext cx="180000" cy="180000"/>
            <a:chOff x="1415562" y="1206249"/>
            <a:chExt cx="420328" cy="420328"/>
          </a:xfrm>
        </p:grpSpPr>
        <p:sp>
          <p:nvSpPr>
            <p:cNvPr id="42" name="타원 41"/>
            <p:cNvSpPr/>
            <p:nvPr/>
          </p:nvSpPr>
          <p:spPr>
            <a:xfrm>
              <a:off x="1415562" y="1206249"/>
              <a:ext cx="420328" cy="420328"/>
            </a:xfrm>
            <a:prstGeom prst="ellipse">
              <a:avLst/>
            </a:prstGeom>
            <a:solidFill>
              <a:srgbClr val="FFA8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1479187" y="1269874"/>
              <a:ext cx="293077" cy="293077"/>
            </a:xfrm>
            <a:prstGeom prst="ellipse">
              <a:avLst/>
            </a:prstGeom>
            <a:solidFill>
              <a:srgbClr val="FF62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 rot="5400000">
            <a:off x="5463663" y="4222628"/>
            <a:ext cx="180000" cy="180000"/>
            <a:chOff x="1415562" y="1206249"/>
            <a:chExt cx="420328" cy="420328"/>
          </a:xfrm>
        </p:grpSpPr>
        <p:sp>
          <p:nvSpPr>
            <p:cNvPr id="45" name="타원 44"/>
            <p:cNvSpPr/>
            <p:nvPr/>
          </p:nvSpPr>
          <p:spPr>
            <a:xfrm>
              <a:off x="1415562" y="1206249"/>
              <a:ext cx="420328" cy="420328"/>
            </a:xfrm>
            <a:prstGeom prst="ellipse">
              <a:avLst/>
            </a:prstGeom>
            <a:solidFill>
              <a:srgbClr val="FFA8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1479188" y="1269875"/>
              <a:ext cx="293076" cy="293076"/>
            </a:xfrm>
            <a:prstGeom prst="ellipse">
              <a:avLst/>
            </a:prstGeom>
            <a:solidFill>
              <a:srgbClr val="FF62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D6F64CF-85DE-4B0F-A731-BAEB0B50DFB0}"/>
              </a:ext>
            </a:extLst>
          </p:cNvPr>
          <p:cNvGrpSpPr/>
          <p:nvPr/>
        </p:nvGrpSpPr>
        <p:grpSpPr>
          <a:xfrm>
            <a:off x="7394575" y="1051646"/>
            <a:ext cx="1895815" cy="226833"/>
            <a:chOff x="4871354" y="2096438"/>
            <a:chExt cx="1678256" cy="223294"/>
          </a:xfrm>
        </p:grpSpPr>
        <p:sp>
          <p:nvSpPr>
            <p:cNvPr id="64" name="사각형: 둥근 모서리 13">
              <a:extLst>
                <a:ext uri="{FF2B5EF4-FFF2-40B4-BE49-F238E27FC236}">
                  <a16:creationId xmlns:a16="http://schemas.microsoft.com/office/drawing/2014/main" id="{2090529F-F384-4AD5-9246-BA4D553262BF}"/>
                </a:ext>
              </a:extLst>
            </p:cNvPr>
            <p:cNvSpPr/>
            <p:nvPr/>
          </p:nvSpPr>
          <p:spPr>
            <a:xfrm>
              <a:off x="4871354" y="2096438"/>
              <a:ext cx="1678256" cy="223294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19050">
              <a:noFill/>
            </a:ln>
          </p:spPr>
          <p:txBody>
            <a:bodyPr rtlCol="0" anchor="ctr"/>
            <a:lstStyle/>
            <a:p>
              <a:pPr marL="14400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spc="-50" dirty="0" smtClean="0">
                  <a:solidFill>
                    <a:prstClr val="black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  알맞은 낱말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을 </a:t>
              </a:r>
              <a:r>
                <a:rPr kumimoji="0" lang="ko-KR" altLang="en-US" sz="900" b="1" i="0" u="none" strike="noStrike" kern="0" cap="none" spc="-50" normalizeH="0" noProof="0" dirty="0" smtClean="0">
                  <a:ln>
                    <a:noFill/>
                  </a:ln>
                  <a:solidFill>
                    <a:srgbClr val="402600"/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선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으로 </a:t>
              </a:r>
              <a:r>
                <a:rPr lang="ko-KR" altLang="en-US" sz="900" kern="0" spc="-50" dirty="0" smtClean="0">
                  <a:solidFill>
                    <a:prstClr val="black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이어보세요</a:t>
              </a:r>
              <a:r>
                <a:rPr kumimoji="0" lang="en-US" altLang="ko-KR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.</a:t>
              </a:r>
              <a:endParaRPr kumimoji="0" lang="ko-KR" altLang="en-US" sz="900" i="0" u="none" strike="noStrike" kern="0" cap="none" spc="-50" normalizeH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pic>
          <p:nvPicPr>
            <p:cNvPr id="65" name="Picture 2" descr="D:\1_과학\1_초등 과학\3학년\1학기\2022\08_아이콘\help_icon.png">
              <a:extLst>
                <a:ext uri="{FF2B5EF4-FFF2-40B4-BE49-F238E27FC236}">
                  <a16:creationId xmlns:a16="http://schemas.microsoft.com/office/drawing/2014/main" id="{089DF68E-420A-42AE-AAB0-C7FFA57C1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8470" y="2136075"/>
              <a:ext cx="144016" cy="144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8" name="그림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622" y="5003591"/>
            <a:ext cx="997200" cy="313585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622" y="4575821"/>
            <a:ext cx="997200" cy="31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30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0" dirty="0" smtClean="0"/>
              <a:t>앞서 제시한 낱말 네 개를 사용해 짧은 글을 지어 봅시다</a:t>
            </a:r>
            <a:r>
              <a:rPr lang="en-US" altLang="ko-KR" spc="0" dirty="0" smtClean="0"/>
              <a:t>.</a:t>
            </a:r>
            <a:endParaRPr lang="ko-KR" altLang="en-US" spc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1/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2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자기 점검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단원 마무리</a:t>
            </a:r>
            <a:endParaRPr lang="en-US" altLang="ko-KR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duk_04_07_0004_302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[302_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직접 </a:t>
            </a:r>
            <a:r>
              <a:rPr lang="ko-KR" altLang="en-US" dirty="0"/>
              <a:t>쓰기 메모지 화면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텍스트 입력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초기 화면은 직접 쓰기 화면 </a:t>
            </a:r>
            <a:r>
              <a:rPr lang="en-US" altLang="ko-KR" dirty="0"/>
              <a:t>+ </a:t>
            </a:r>
            <a:r>
              <a:rPr lang="ko-KR" altLang="en-US" dirty="0"/>
              <a:t>예 보기 버튼</a:t>
            </a:r>
            <a:endParaRPr lang="en-US" altLang="ko-KR" dirty="0"/>
          </a:p>
          <a:p>
            <a:pPr>
              <a:buAutoNum type="arabicPeriod" startAt="2"/>
            </a:pPr>
            <a:r>
              <a:rPr lang="ko-KR" altLang="en-US" dirty="0" smtClean="0"/>
              <a:t>예 </a:t>
            </a:r>
            <a:r>
              <a:rPr lang="ko-KR" altLang="en-US" dirty="0"/>
              <a:t>보기</a:t>
            </a:r>
            <a:r>
              <a:rPr lang="en-US" altLang="ko-KR" dirty="0"/>
              <a:t>/</a:t>
            </a:r>
            <a:r>
              <a:rPr lang="ko-KR" altLang="en-US" dirty="0"/>
              <a:t>직접 쓰기 </a:t>
            </a:r>
            <a:r>
              <a:rPr lang="ko-KR" altLang="en-US" dirty="0" smtClean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 </a:t>
            </a:r>
            <a:r>
              <a:rPr lang="en-US" altLang="ko-KR" dirty="0"/>
              <a:t>+ 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522514" y="1276161"/>
            <a:ext cx="8281852" cy="2905021"/>
            <a:chOff x="651844" y="1661020"/>
            <a:chExt cx="8455089" cy="3172317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13" name="직선 연결선 12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직선 연결선 14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왼쪽 대괄호 18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왼쪽 대괄호 19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왼쪽 대괄호 20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624B8B"/>
            </a:solidFill>
            <a:ln w="19050">
              <a:solidFill>
                <a:srgbClr val="624B8B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05130" y="1441842"/>
            <a:ext cx="7864842" cy="12464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인간과 자연은 서로를 존중하며 조화롭게 어울려 살아야 합니다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b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그러기 위해서는 절제하는 생활 습관으로 환경을 보호하는 </a:t>
            </a:r>
            <a:r>
              <a: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/>
            </a:r>
            <a:br>
              <a: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행동을 실천해야 합니다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27" name="타원 26"/>
          <p:cNvSpPr/>
          <p:nvPr/>
        </p:nvSpPr>
        <p:spPr>
          <a:xfrm>
            <a:off x="495875" y="125330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215" y="4599561"/>
            <a:ext cx="997200" cy="31358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972" y="5027264"/>
            <a:ext cx="997200" cy="313585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7870015" y="460870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155186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pc="0" dirty="0" smtClean="0"/>
              <a:t>7</a:t>
            </a:r>
            <a:r>
              <a:rPr lang="ko-KR" altLang="en-US" spc="0" dirty="0" smtClean="0"/>
              <a:t>단원을 마치며 자신의 모습을 되돌아봅시다</a:t>
            </a:r>
            <a:r>
              <a:rPr lang="en-US" altLang="ko-KR" spc="0" dirty="0" smtClean="0"/>
              <a:t>.</a:t>
            </a:r>
            <a:endParaRPr lang="ko-KR" altLang="en-US" spc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1/</a:t>
            </a:r>
            <a:r>
              <a:rPr lang="ko-KR" altLang="en-US" dirty="0"/>
              <a:t>활동 </a:t>
            </a:r>
            <a:r>
              <a:rPr lang="en-US" altLang="ko-KR" dirty="0"/>
              <a:t>2</a:t>
            </a:r>
            <a:r>
              <a:rPr lang="en-US" altLang="ko-KR" dirty="0" smtClean="0"/>
              <a:t>/</a:t>
            </a:r>
            <a:r>
              <a:rPr lang="ko-KR" altLang="en-US" dirty="0" smtClean="0">
                <a:solidFill>
                  <a:srgbClr val="FF6600"/>
                </a:solidFill>
              </a:rPr>
              <a:t>자기 점검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단원 마무리</a:t>
            </a:r>
            <a:endParaRPr lang="en-US" altLang="ko-KR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duk_04_07_0004_302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en-US" altLang="ko-KR" dirty="0" smtClean="0"/>
              <a:t>302_</a:t>
            </a:r>
            <a:r>
              <a:rPr lang="ko-KR" altLang="en-US" dirty="0"/>
              <a:t>자기 점검 탭</a:t>
            </a:r>
            <a:r>
              <a:rPr lang="en-US" altLang="ko-KR" dirty="0"/>
              <a:t>]</a:t>
            </a:r>
          </a:p>
          <a:p>
            <a:r>
              <a:rPr lang="ko-KR" altLang="en-US" dirty="0" err="1"/>
              <a:t>지시문</a:t>
            </a:r>
            <a:r>
              <a:rPr lang="ko-KR" altLang="en-US" dirty="0"/>
              <a:t> </a:t>
            </a:r>
            <a:r>
              <a:rPr lang="en-US" altLang="ko-KR" dirty="0"/>
              <a:t>bold: </a:t>
            </a:r>
            <a:r>
              <a:rPr lang="ko-KR" altLang="en-US" dirty="0"/>
              <a:t>얼굴</a:t>
            </a:r>
            <a:r>
              <a:rPr lang="en-US" altLang="ko-KR" dirty="0"/>
              <a:t>, 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ko-KR" altLang="en-US" dirty="0"/>
              <a:t>표 형태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표 안에 각 텍스트</a:t>
            </a:r>
            <a:r>
              <a:rPr lang="en-US" altLang="ko-KR" dirty="0"/>
              <a:t>+</a:t>
            </a:r>
            <a:r>
              <a:rPr lang="ko-KR" altLang="en-US" dirty="0"/>
              <a:t>얼굴 버튼 추가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얼굴 버튼 클릭 시 노란색으로 </a:t>
            </a:r>
            <a:r>
              <a:rPr lang="ko-KR" altLang="en-US" dirty="0" err="1"/>
              <a:t>별색</a:t>
            </a:r>
            <a:r>
              <a:rPr lang="ko-KR" altLang="en-US" dirty="0"/>
              <a:t> 효과</a:t>
            </a:r>
            <a:r>
              <a:rPr lang="en-US" altLang="ko-KR" dirty="0"/>
              <a:t>(</a:t>
            </a:r>
            <a:r>
              <a:rPr lang="ko-KR" altLang="en-US" dirty="0"/>
              <a:t>각 행당 마지막으로 클릭한 한 개만 표시됨</a:t>
            </a:r>
            <a:r>
              <a:rPr lang="en-US" altLang="ko-KR" dirty="0"/>
              <a:t>)</a:t>
            </a:r>
          </a:p>
          <a:p>
            <a:pPr>
              <a:buAutoNum type="arabicPeriod" startAt="3"/>
            </a:pPr>
            <a:r>
              <a:rPr lang="ko-KR" altLang="en-US" dirty="0"/>
              <a:t>범례 </a:t>
            </a:r>
            <a:r>
              <a:rPr lang="en-US" altLang="ko-KR" dirty="0"/>
              <a:t>-&gt; </a:t>
            </a:r>
            <a:r>
              <a:rPr lang="ko-KR" altLang="en-US" dirty="0"/>
              <a:t>표 왼쪽  하단에 위치</a:t>
            </a:r>
            <a:endParaRPr lang="en-US" altLang="ko-KR" dirty="0"/>
          </a:p>
          <a:p>
            <a:pPr>
              <a:buAutoNum type="arabicPeriod" startAt="4"/>
            </a:pPr>
            <a:r>
              <a:rPr lang="ko-KR" altLang="en-US" dirty="0"/>
              <a:t>핵심 정리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버튼 클릭 시 핵심 정리 </a:t>
            </a:r>
            <a:r>
              <a:rPr lang="ko-KR" altLang="en-US" dirty="0" err="1"/>
              <a:t>풀팝업</a:t>
            </a:r>
            <a:r>
              <a:rPr lang="ko-KR" altLang="en-US" dirty="0"/>
              <a:t> 노출</a:t>
            </a:r>
            <a:r>
              <a:rPr lang="en-US" altLang="ko-KR" dirty="0"/>
              <a:t>(</a:t>
            </a:r>
            <a:r>
              <a:rPr lang="ko-KR" altLang="en-US" dirty="0"/>
              <a:t>슬라이드 </a:t>
            </a:r>
            <a:r>
              <a:rPr lang="en-US" altLang="ko-KR" dirty="0"/>
              <a:t>11</a:t>
            </a:r>
            <a:r>
              <a:rPr lang="ko-KR" altLang="en-US" dirty="0"/>
              <a:t>페이지 참고</a:t>
            </a:r>
            <a:r>
              <a:rPr lang="en-US" altLang="ko-KR" dirty="0"/>
              <a:t>)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7786139" y="979416"/>
            <a:ext cx="1271141" cy="226833"/>
            <a:chOff x="7786139" y="979416"/>
            <a:chExt cx="1271141" cy="226833"/>
          </a:xfrm>
        </p:grpSpPr>
        <p:sp>
          <p:nvSpPr>
            <p:cNvPr id="12" name="사각형: 둥근 모서리 13">
              <a:extLst>
                <a:ext uri="{FF2B5EF4-FFF2-40B4-BE49-F238E27FC236}">
                  <a16:creationId xmlns:a16="http://schemas.microsoft.com/office/drawing/2014/main" id="{2090529F-F384-4AD5-9246-BA4D553262BF}"/>
                </a:ext>
              </a:extLst>
            </p:cNvPr>
            <p:cNvSpPr/>
            <p:nvPr/>
          </p:nvSpPr>
          <p:spPr>
            <a:xfrm>
              <a:off x="7786139" y="979416"/>
              <a:ext cx="1271141" cy="226833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19050">
              <a:noFill/>
            </a:ln>
          </p:spPr>
          <p:txBody>
            <a:bodyPr rtlCol="0" anchor="ctr"/>
            <a:lstStyle/>
            <a:p>
              <a:pPr marL="14400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spc="-50" dirty="0" smtClean="0">
                  <a:solidFill>
                    <a:prstClr val="black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 얼굴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을 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클릭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하세요</a:t>
              </a:r>
              <a:r>
                <a:rPr kumimoji="0" lang="en-US" altLang="ko-KR" sz="900" i="0" u="none" strike="noStrike" kern="0" cap="none" spc="-50" normalizeH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.</a:t>
              </a:r>
              <a:endParaRPr kumimoji="0" lang="ko-KR" altLang="en-US" sz="900" i="0" u="none" strike="noStrike" kern="0" cap="none" spc="-50" normalizeH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pic>
          <p:nvPicPr>
            <p:cNvPr id="13" name="Picture 2" descr="D:\1_과학\1_초등 과학\3학년\1학기\2022\08_아이콘\help_icon.png">
              <a:extLst>
                <a:ext uri="{FF2B5EF4-FFF2-40B4-BE49-F238E27FC236}">
                  <a16:creationId xmlns:a16="http://schemas.microsoft.com/office/drawing/2014/main" id="{089DF68E-420A-42AE-AAB0-C7FFA57C1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7469" y="1019681"/>
              <a:ext cx="162685" cy="146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타원 13"/>
          <p:cNvSpPr/>
          <p:nvPr/>
        </p:nvSpPr>
        <p:spPr>
          <a:xfrm>
            <a:off x="7553108" y="95703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88" y="4461639"/>
            <a:ext cx="3053074" cy="337759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445089" y="2375745"/>
            <a:ext cx="8604181" cy="965638"/>
          </a:xfrm>
          <a:prstGeom prst="roundRect">
            <a:avLst/>
          </a:prstGeom>
          <a:solidFill>
            <a:srgbClr val="F3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5584" y="2427677"/>
            <a:ext cx="61443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자연과 인간이 함께 살아갈</a:t>
            </a:r>
            <a:endParaRPr lang="en-US" altLang="ko-KR" sz="25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행동들을 </a:t>
            </a:r>
            <a:r>
              <a:rPr lang="ko-KR" altLang="en-US" sz="2500" dirty="0" err="1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실천했나요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ko-KR" altLang="en-US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7002805" y="2560445"/>
            <a:ext cx="583983" cy="586617"/>
            <a:chOff x="6545486" y="1915758"/>
            <a:chExt cx="583983" cy="586617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6545486" y="1915758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639" b="100000" l="10000" r="100000">
                          <a14:foregroundMark x1="31250" y1="22892" x2="66250" y2="7349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69686" y="1942354"/>
              <a:ext cx="526104" cy="545833"/>
            </a:xfrm>
            <a:prstGeom prst="rect">
              <a:avLst/>
            </a:prstGeom>
          </p:spPr>
        </p:pic>
      </p:grpSp>
      <p:grpSp>
        <p:nvGrpSpPr>
          <p:cNvPr id="34" name="그룹 33"/>
          <p:cNvGrpSpPr/>
          <p:nvPr/>
        </p:nvGrpSpPr>
        <p:grpSpPr>
          <a:xfrm>
            <a:off x="7685008" y="2560445"/>
            <a:ext cx="583983" cy="586617"/>
            <a:chOff x="7536335" y="1901523"/>
            <a:chExt cx="583983" cy="586617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7536335" y="1901523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backgroundMark x1="8696" y1="73333" x2="21739" y2="97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74309" y="1952118"/>
              <a:ext cx="531676" cy="520119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8367211" y="2541584"/>
            <a:ext cx="595051" cy="624338"/>
            <a:chOff x="8218538" y="1903011"/>
            <a:chExt cx="595051" cy="624338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8218538" y="1906117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47060" y="1903011"/>
              <a:ext cx="566529" cy="624338"/>
            </a:xfrm>
            <a:prstGeom prst="rect">
              <a:avLst/>
            </a:prstGeom>
          </p:spPr>
        </p:pic>
      </p:grpSp>
      <p:sp>
        <p:nvSpPr>
          <p:cNvPr id="41" name="타원 40"/>
          <p:cNvSpPr/>
          <p:nvPr/>
        </p:nvSpPr>
        <p:spPr>
          <a:xfrm>
            <a:off x="241935" y="450091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45089" y="3444412"/>
            <a:ext cx="8604181" cy="965638"/>
          </a:xfrm>
          <a:prstGeom prst="roundRect">
            <a:avLst/>
          </a:prstGeom>
          <a:solidFill>
            <a:srgbClr val="F3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5584" y="3496344"/>
            <a:ext cx="61443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자연과 인간이 함께 살아야 함을 알고</a:t>
            </a:r>
            <a:endParaRPr lang="en-US" altLang="ko-KR" sz="25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생명을 존중하는 마음을 </a:t>
            </a:r>
            <a:r>
              <a:rPr lang="ko-KR" altLang="en-US" sz="2500" dirty="0" err="1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길렀나요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ko-KR" altLang="en-US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7002805" y="3629112"/>
            <a:ext cx="583983" cy="586617"/>
            <a:chOff x="6545486" y="1915758"/>
            <a:chExt cx="583983" cy="586617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6545486" y="1915758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639" b="100000" l="10000" r="100000">
                          <a14:foregroundMark x1="31250" y1="22892" x2="66250" y2="7349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69686" y="1942354"/>
              <a:ext cx="526104" cy="545833"/>
            </a:xfrm>
            <a:prstGeom prst="rect">
              <a:avLst/>
            </a:prstGeom>
          </p:spPr>
        </p:pic>
      </p:grpSp>
      <p:grpSp>
        <p:nvGrpSpPr>
          <p:cNvPr id="47" name="그룹 46"/>
          <p:cNvGrpSpPr/>
          <p:nvPr/>
        </p:nvGrpSpPr>
        <p:grpSpPr>
          <a:xfrm>
            <a:off x="7685008" y="3629112"/>
            <a:ext cx="583983" cy="586617"/>
            <a:chOff x="7536335" y="1901523"/>
            <a:chExt cx="583983" cy="586617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7536335" y="1901523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backgroundMark x1="8696" y1="73333" x2="21739" y2="97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74309" y="1952118"/>
              <a:ext cx="531676" cy="520119"/>
            </a:xfrm>
            <a:prstGeom prst="rect">
              <a:avLst/>
            </a:prstGeom>
          </p:spPr>
        </p:pic>
      </p:grpSp>
      <p:grpSp>
        <p:nvGrpSpPr>
          <p:cNvPr id="50" name="그룹 49"/>
          <p:cNvGrpSpPr/>
          <p:nvPr/>
        </p:nvGrpSpPr>
        <p:grpSpPr>
          <a:xfrm>
            <a:off x="8367211" y="3610251"/>
            <a:ext cx="595051" cy="624338"/>
            <a:chOff x="8218538" y="1903011"/>
            <a:chExt cx="595051" cy="62433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8218538" y="1906117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47060" y="1903011"/>
              <a:ext cx="566529" cy="624338"/>
            </a:xfrm>
            <a:prstGeom prst="rect">
              <a:avLst/>
            </a:prstGeom>
          </p:spPr>
        </p:pic>
      </p:grpSp>
      <p:sp>
        <p:nvSpPr>
          <p:cNvPr id="53" name="모서리가 둥근 직사각형 52"/>
          <p:cNvSpPr/>
          <p:nvPr/>
        </p:nvSpPr>
        <p:spPr>
          <a:xfrm>
            <a:off x="445089" y="1298995"/>
            <a:ext cx="8604181" cy="965638"/>
          </a:xfrm>
          <a:prstGeom prst="roundRect">
            <a:avLst/>
          </a:prstGeom>
          <a:solidFill>
            <a:srgbClr val="F3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5584" y="1350927"/>
            <a:ext cx="61443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자연과 인간이 함께 살아가는 데</a:t>
            </a:r>
            <a:endParaRPr lang="en-US" altLang="ko-KR" sz="25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필요한 방법을 </a:t>
            </a:r>
            <a:r>
              <a:rPr lang="ko-KR" altLang="en-US" sz="2500" dirty="0" err="1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찾았나요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ko-KR" altLang="en-US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7002805" y="1483695"/>
            <a:ext cx="583983" cy="586617"/>
            <a:chOff x="6545486" y="1915758"/>
            <a:chExt cx="583983" cy="586617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6545486" y="1915758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639" b="100000" l="10000" r="100000">
                          <a14:foregroundMark x1="31250" y1="22892" x2="66250" y2="7349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69686" y="1942354"/>
              <a:ext cx="526104" cy="545833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7685008" y="1483695"/>
            <a:ext cx="583983" cy="586617"/>
            <a:chOff x="7536335" y="1901523"/>
            <a:chExt cx="583983" cy="586617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7536335" y="1901523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backgroundMark x1="8696" y1="73333" x2="21739" y2="97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74309" y="1952118"/>
              <a:ext cx="531676" cy="520119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8367211" y="1464834"/>
            <a:ext cx="595051" cy="624338"/>
            <a:chOff x="8218538" y="1903011"/>
            <a:chExt cx="595051" cy="624338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8218538" y="1906117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47060" y="1903011"/>
              <a:ext cx="566529" cy="624338"/>
            </a:xfrm>
            <a:prstGeom prst="rect">
              <a:avLst/>
            </a:prstGeom>
          </p:spPr>
        </p:pic>
      </p:grpSp>
      <p:sp>
        <p:nvSpPr>
          <p:cNvPr id="40" name="타원 39"/>
          <p:cNvSpPr/>
          <p:nvPr/>
        </p:nvSpPr>
        <p:spPr>
          <a:xfrm>
            <a:off x="379453" y="125249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159645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0" dirty="0"/>
              <a:t>지구의 온도가 오르면 어떻게 될까요</a:t>
            </a:r>
            <a:r>
              <a:rPr lang="en-US" altLang="ko-KR" spc="0" dirty="0"/>
              <a:t>?</a:t>
            </a:r>
            <a:endParaRPr lang="ko-KR" altLang="en-US" spc="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9353974" y="4974672"/>
            <a:ext cx="2826000" cy="1883328"/>
          </a:xfrm>
        </p:spPr>
        <p:txBody>
          <a:bodyPr/>
          <a:lstStyle/>
          <a:p>
            <a:r>
              <a:rPr lang="ko-KR" altLang="en-US" dirty="0" smtClean="0"/>
              <a:t>삽화 발주</a:t>
            </a:r>
            <a:endParaRPr lang="en-US" altLang="ko-KR" dirty="0" smtClean="0"/>
          </a:p>
          <a:p>
            <a:r>
              <a:rPr lang="en-US" altLang="ko-KR" dirty="0" smtClean="0"/>
              <a:t>duk_04_07_0004_4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생각 놀이터</a:t>
            </a:r>
            <a:endParaRPr lang="en-US" altLang="ko-KR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duk_04_07_0004_303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>
          <a:xfrm>
            <a:off x="9353974" y="434803"/>
            <a:ext cx="2838026" cy="45466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[303]</a:t>
            </a:r>
          </a:p>
          <a:p>
            <a:r>
              <a:rPr lang="ko-KR" altLang="en-US" dirty="0" smtClean="0"/>
              <a:t>삽화</a:t>
            </a:r>
            <a:endParaRPr lang="en-US" altLang="ko-KR" dirty="0" smtClean="0"/>
          </a:p>
          <a:p>
            <a:r>
              <a:rPr lang="ko-KR" altLang="en-US" dirty="0" smtClean="0"/>
              <a:t>텍스트 박스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고정 텍스트 </a:t>
            </a:r>
            <a:r>
              <a:rPr lang="en-US" altLang="ko-KR" dirty="0" smtClean="0"/>
              <a:t>(6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색상값</a:t>
            </a:r>
            <a:r>
              <a:rPr lang="ko-KR" altLang="en-US" dirty="0" smtClean="0"/>
              <a:t> 아래와 같이 맞춰주세요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1℃ : #F1AE42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2</a:t>
            </a:r>
            <a:r>
              <a:rPr lang="en-US" altLang="ko-KR" dirty="0"/>
              <a:t> ℃ : #</a:t>
            </a:r>
            <a:r>
              <a:rPr lang="en-US" altLang="ko-KR" dirty="0" smtClean="0"/>
              <a:t>E2713A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3 </a:t>
            </a:r>
            <a:r>
              <a:rPr lang="en-US" altLang="ko-KR" dirty="0"/>
              <a:t>℃ : #D13B2E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4 </a:t>
            </a:r>
            <a:r>
              <a:rPr lang="en-US" altLang="ko-KR" dirty="0"/>
              <a:t>℃ : #BF282D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5 </a:t>
            </a:r>
            <a:r>
              <a:rPr lang="en-US" altLang="ko-KR" dirty="0"/>
              <a:t>℃ : #7E2225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6</a:t>
            </a:r>
            <a:r>
              <a:rPr lang="en-US" altLang="ko-KR" dirty="0" smtClean="0"/>
              <a:t> </a:t>
            </a:r>
            <a:r>
              <a:rPr lang="en-US" altLang="ko-KR" dirty="0"/>
              <a:t>℃ : #310F07</a:t>
            </a:r>
            <a:endParaRPr lang="en-US" altLang="ko-KR" dirty="0" smtClean="0"/>
          </a:p>
          <a:p>
            <a:pPr>
              <a:buAutoNum type="arabicPeriod" startAt="3"/>
            </a:pPr>
            <a:r>
              <a:rPr lang="ko-KR" altLang="en-US" dirty="0" smtClean="0"/>
              <a:t>손가락 버튼 </a:t>
            </a:r>
            <a:r>
              <a:rPr lang="en-US" altLang="ko-KR" dirty="0" smtClean="0"/>
              <a:t>(6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해당 탭에 들어왔을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 번 깜빡임 후 멈춤 </a:t>
            </a:r>
            <a:r>
              <a:rPr lang="en-US" altLang="ko-KR" spc="-150" dirty="0" smtClean="0"/>
              <a:t>(</a:t>
            </a:r>
            <a:r>
              <a:rPr lang="ko-KR" altLang="en-US" spc="-150" dirty="0" smtClean="0"/>
              <a:t>펄스 형식</a:t>
            </a:r>
            <a:r>
              <a:rPr lang="en-US" altLang="ko-KR" spc="-15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손가락 버튼 클릭 시</a:t>
            </a:r>
            <a:r>
              <a:rPr lang="en-US" altLang="ko-KR" dirty="0" smtClean="0"/>
              <a:t>, </a:t>
            </a:r>
            <a:r>
              <a:rPr lang="ko-KR" altLang="en-US" spc="-150" dirty="0" smtClean="0"/>
              <a:t>각 점 </a:t>
            </a:r>
            <a:r>
              <a:rPr lang="en-US" altLang="ko-KR" spc="-150" dirty="0" smtClean="0"/>
              <a:t>+ </a:t>
            </a:r>
            <a:r>
              <a:rPr lang="ko-KR" altLang="en-US" spc="-150" dirty="0" smtClean="0"/>
              <a:t>연결선 </a:t>
            </a:r>
            <a:r>
              <a:rPr lang="en-US" altLang="ko-KR" spc="-150" dirty="0" smtClean="0"/>
              <a:t>+ </a:t>
            </a:r>
            <a:r>
              <a:rPr lang="ko-KR" altLang="en-US" spc="-150" dirty="0" smtClean="0"/>
              <a:t>텍스트 박스 </a:t>
            </a:r>
            <a:r>
              <a:rPr lang="ko-KR" altLang="en-US" dirty="0" smtClean="0"/>
              <a:t> 노출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점</a:t>
            </a:r>
            <a:r>
              <a:rPr lang="en-US" altLang="ko-KR" dirty="0" smtClean="0"/>
              <a:t>+</a:t>
            </a:r>
            <a:r>
              <a:rPr lang="ko-KR" altLang="en-US" dirty="0" smtClean="0"/>
              <a:t>연결선</a:t>
            </a:r>
            <a:r>
              <a:rPr lang="en-US" altLang="ko-KR" dirty="0" smtClean="0"/>
              <a:t>+</a:t>
            </a:r>
            <a:r>
              <a:rPr lang="ko-KR" altLang="en-US" dirty="0" smtClean="0"/>
              <a:t>텍스트 박스 한 화면에 하나씩만 노출됨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노출되는 텍스트 박스는 슬라이드 </a:t>
            </a:r>
            <a:r>
              <a:rPr lang="en-US" altLang="ko-KR" dirty="0" smtClean="0"/>
              <a:t>17~22 </a:t>
            </a:r>
            <a:r>
              <a:rPr lang="ko-KR" altLang="en-US" dirty="0" smtClean="0"/>
              <a:t>참고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duk_04_07_0004_4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3" y="1008931"/>
            <a:ext cx="1306180" cy="3785799"/>
          </a:xfrm>
          <a:prstGeom prst="roundRect">
            <a:avLst>
              <a:gd name="adj" fmla="val 39336"/>
            </a:avLst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2026274" y="1008932"/>
            <a:ext cx="3350881" cy="1072418"/>
            <a:chOff x="4557413" y="562881"/>
            <a:chExt cx="3350881" cy="1072418"/>
          </a:xfrm>
        </p:grpSpPr>
        <p:sp>
          <p:nvSpPr>
            <p:cNvPr id="36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F1A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1℃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37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>
                  <a:solidFill>
                    <a:prstClr val="black"/>
                  </a:solidFill>
                </a:rPr>
                <a:t>집중 호우</a:t>
              </a:r>
              <a:r>
                <a:rPr lang="en-US" altLang="ko-KR" sz="2500" spc="-150" dirty="0">
                  <a:solidFill>
                    <a:prstClr val="black"/>
                  </a:solidFill>
                </a:rPr>
                <a:t>, </a:t>
              </a:r>
              <a:r>
                <a:rPr lang="ko-KR" altLang="en-US" sz="2500" spc="-150" dirty="0">
                  <a:solidFill>
                    <a:prstClr val="black"/>
                  </a:solidFill>
                </a:rPr>
                <a:t>한파 등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  <a:p>
              <a:pPr lvl="0"/>
              <a:r>
                <a:rPr lang="ko-KR" altLang="en-US" sz="2500" spc="-150" dirty="0">
                  <a:solidFill>
                    <a:prstClr val="black"/>
                  </a:solidFill>
                </a:rPr>
                <a:t>기상 현상 증가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2026274" y="2365622"/>
            <a:ext cx="3350881" cy="1072418"/>
            <a:chOff x="4557413" y="562881"/>
            <a:chExt cx="3350881" cy="1072418"/>
          </a:xfrm>
        </p:grpSpPr>
        <p:sp>
          <p:nvSpPr>
            <p:cNvPr id="59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D1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3℃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66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아마존</a:t>
              </a:r>
              <a:endParaRPr lang="en-US" altLang="ko-KR" sz="2500" spc="-150" dirty="0" smtClean="0">
                <a:solidFill>
                  <a:prstClr val="black"/>
                </a:solidFill>
              </a:endParaRPr>
            </a:p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열대 우림 파괴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2026273" y="3722312"/>
            <a:ext cx="3350881" cy="1072418"/>
            <a:chOff x="4557413" y="562881"/>
            <a:chExt cx="3350881" cy="1072418"/>
          </a:xfrm>
        </p:grpSpPr>
        <p:sp>
          <p:nvSpPr>
            <p:cNvPr id="75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7E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5℃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76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히말라야</a:t>
              </a:r>
              <a:endParaRPr lang="en-US" altLang="ko-KR" sz="2500" spc="-150" dirty="0" smtClean="0">
                <a:solidFill>
                  <a:prstClr val="black"/>
                </a:solidFill>
              </a:endParaRPr>
            </a:p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빙하 소멸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5544537" y="1008932"/>
            <a:ext cx="3350881" cy="1072418"/>
            <a:chOff x="4557413" y="562881"/>
            <a:chExt cx="3350881" cy="1072418"/>
          </a:xfrm>
        </p:grpSpPr>
        <p:sp>
          <p:nvSpPr>
            <p:cNvPr id="78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E271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2℃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79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북극 생물의</a:t>
              </a:r>
              <a:endParaRPr lang="en-US" altLang="ko-KR" sz="2500" spc="-150" dirty="0" smtClean="0">
                <a:solidFill>
                  <a:prstClr val="black"/>
                </a:solidFill>
              </a:endParaRPr>
            </a:p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멸종 위기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5544537" y="2365622"/>
            <a:ext cx="3350881" cy="1072418"/>
            <a:chOff x="4557413" y="562881"/>
            <a:chExt cx="3350881" cy="1072418"/>
          </a:xfrm>
        </p:grpSpPr>
        <p:sp>
          <p:nvSpPr>
            <p:cNvPr id="81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BF2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4℃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82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남극의</a:t>
              </a:r>
              <a:r>
                <a:rPr lang="en-US" altLang="ko-KR" sz="2500" spc="-150" dirty="0" smtClean="0">
                  <a:solidFill>
                    <a:prstClr val="black"/>
                  </a:solidFill>
                </a:rPr>
                <a:t> </a:t>
              </a:r>
              <a:r>
                <a:rPr lang="ko-KR" altLang="en-US" sz="2500" spc="-150" dirty="0" smtClean="0">
                  <a:solidFill>
                    <a:prstClr val="black"/>
                  </a:solidFill>
                </a:rPr>
                <a:t>빙하 붕괴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5544536" y="3722312"/>
            <a:ext cx="3350881" cy="1072418"/>
            <a:chOff x="4557413" y="562881"/>
            <a:chExt cx="3350881" cy="1072418"/>
          </a:xfrm>
        </p:grpSpPr>
        <p:sp>
          <p:nvSpPr>
            <p:cNvPr id="84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310F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6℃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85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대부분의</a:t>
              </a:r>
              <a:endParaRPr lang="en-US" altLang="ko-KR" sz="2500" spc="-150" dirty="0" smtClean="0">
                <a:solidFill>
                  <a:prstClr val="black"/>
                </a:solidFill>
              </a:endParaRPr>
            </a:p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생물체 멸종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pic>
        <p:nvPicPr>
          <p:cNvPr id="86" name="그림 85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43" y="1596220"/>
            <a:ext cx="284071" cy="380655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43" y="2946981"/>
            <a:ext cx="284071" cy="380655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43" y="4312711"/>
            <a:ext cx="284071" cy="380655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288" y="1596220"/>
            <a:ext cx="284071" cy="380655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288" y="2946981"/>
            <a:ext cx="284071" cy="380655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288" y="4312711"/>
            <a:ext cx="284071" cy="380655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405037" y="98314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118073" y="105499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019889" y="150344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8609330" y="150344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019889" y="282011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8609330" y="282011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019889" y="421134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609330" y="421134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624505" y="105499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118073" y="241474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624505" y="241474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118073" y="378177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624505" y="378177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816136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0" dirty="0"/>
              <a:t>지구의 온도가 오르면 어떻게 될까요</a:t>
            </a:r>
            <a:r>
              <a:rPr lang="en-US" altLang="ko-KR" spc="0" dirty="0"/>
              <a:t>?</a:t>
            </a:r>
            <a:endParaRPr lang="ko-KR" altLang="en-US" spc="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생각 놀이터</a:t>
            </a:r>
            <a:endParaRPr lang="en-US" altLang="ko-KR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duk_04_07_0004_303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[303_1</a:t>
            </a:r>
            <a:r>
              <a:rPr lang="en-US" altLang="ko-KR" dirty="0" smtClean="0"/>
              <a:t>℃_</a:t>
            </a:r>
            <a:r>
              <a:rPr lang="ko-KR" altLang="en-US" dirty="0" smtClean="0"/>
              <a:t>손가락 버튼 클릭 시 노출 화면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3" y="1008931"/>
            <a:ext cx="1306180" cy="3785799"/>
          </a:xfrm>
          <a:prstGeom prst="roundRect">
            <a:avLst>
              <a:gd name="adj" fmla="val 39336"/>
            </a:avLst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2026274" y="1008932"/>
            <a:ext cx="3350881" cy="1072418"/>
            <a:chOff x="4557413" y="562881"/>
            <a:chExt cx="3350881" cy="1072418"/>
          </a:xfrm>
        </p:grpSpPr>
        <p:sp>
          <p:nvSpPr>
            <p:cNvPr id="36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F1A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1℃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37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>
                  <a:solidFill>
                    <a:prstClr val="black"/>
                  </a:solidFill>
                </a:rPr>
                <a:t>집중 호우</a:t>
              </a:r>
              <a:r>
                <a:rPr lang="en-US" altLang="ko-KR" sz="2500" spc="-150" dirty="0">
                  <a:solidFill>
                    <a:prstClr val="black"/>
                  </a:solidFill>
                </a:rPr>
                <a:t>, </a:t>
              </a:r>
              <a:r>
                <a:rPr lang="ko-KR" altLang="en-US" sz="2500" spc="-150" dirty="0">
                  <a:solidFill>
                    <a:prstClr val="black"/>
                  </a:solidFill>
                </a:rPr>
                <a:t>한파 등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  <a:p>
              <a:pPr lvl="0"/>
              <a:r>
                <a:rPr lang="ko-KR" altLang="en-US" sz="2500" spc="-150" dirty="0">
                  <a:solidFill>
                    <a:prstClr val="black"/>
                  </a:solidFill>
                </a:rPr>
                <a:t>기상 현상 증가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2026274" y="2365622"/>
            <a:ext cx="3350881" cy="1072418"/>
            <a:chOff x="4557413" y="562881"/>
            <a:chExt cx="3350881" cy="1072418"/>
          </a:xfrm>
        </p:grpSpPr>
        <p:sp>
          <p:nvSpPr>
            <p:cNvPr id="59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D1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3℃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66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아마존</a:t>
              </a:r>
              <a:endParaRPr lang="en-US" altLang="ko-KR" sz="2500" spc="-150" dirty="0" smtClean="0">
                <a:solidFill>
                  <a:prstClr val="black"/>
                </a:solidFill>
              </a:endParaRPr>
            </a:p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열대 우림 파괴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2026273" y="3722312"/>
            <a:ext cx="3350881" cy="1072418"/>
            <a:chOff x="4557413" y="562881"/>
            <a:chExt cx="3350881" cy="1072418"/>
          </a:xfrm>
        </p:grpSpPr>
        <p:sp>
          <p:nvSpPr>
            <p:cNvPr id="75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7E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5℃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76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히말라야</a:t>
              </a:r>
              <a:endParaRPr lang="en-US" altLang="ko-KR" sz="2500" spc="-150" dirty="0" smtClean="0">
                <a:solidFill>
                  <a:prstClr val="black"/>
                </a:solidFill>
              </a:endParaRPr>
            </a:p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빙하 소멸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5544537" y="1008932"/>
            <a:ext cx="3350881" cy="1072418"/>
            <a:chOff x="4557413" y="562881"/>
            <a:chExt cx="3350881" cy="1072418"/>
          </a:xfrm>
        </p:grpSpPr>
        <p:sp>
          <p:nvSpPr>
            <p:cNvPr id="78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E271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2℃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79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북극 생물의</a:t>
              </a:r>
              <a:endParaRPr lang="en-US" altLang="ko-KR" sz="2500" spc="-150" dirty="0" smtClean="0">
                <a:solidFill>
                  <a:prstClr val="black"/>
                </a:solidFill>
              </a:endParaRPr>
            </a:p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멸종 위기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5544537" y="2365622"/>
            <a:ext cx="3350881" cy="1072418"/>
            <a:chOff x="4557413" y="562881"/>
            <a:chExt cx="3350881" cy="1072418"/>
          </a:xfrm>
        </p:grpSpPr>
        <p:sp>
          <p:nvSpPr>
            <p:cNvPr id="81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BF2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4℃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82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남극의 빙하 붕괴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5544536" y="3722312"/>
            <a:ext cx="3350881" cy="1072418"/>
            <a:chOff x="4557413" y="562881"/>
            <a:chExt cx="3350881" cy="1072418"/>
          </a:xfrm>
        </p:grpSpPr>
        <p:sp>
          <p:nvSpPr>
            <p:cNvPr id="84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310F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6℃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85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대부분의</a:t>
              </a:r>
              <a:endParaRPr lang="en-US" altLang="ko-KR" sz="2500" spc="-150" dirty="0" smtClean="0">
                <a:solidFill>
                  <a:prstClr val="black"/>
                </a:solidFill>
              </a:endParaRPr>
            </a:p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생물체 멸종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pic>
        <p:nvPicPr>
          <p:cNvPr id="86" name="그림 85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43" y="1596220"/>
            <a:ext cx="284071" cy="380655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43" y="2946981"/>
            <a:ext cx="284071" cy="380655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43" y="4312711"/>
            <a:ext cx="284071" cy="380655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288" y="1596220"/>
            <a:ext cx="284071" cy="380655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288" y="2946981"/>
            <a:ext cx="284071" cy="380655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288" y="4312711"/>
            <a:ext cx="284071" cy="380655"/>
          </a:xfrm>
          <a:prstGeom prst="rect">
            <a:avLst/>
          </a:prstGeom>
        </p:spPr>
      </p:pic>
      <p:grpSp>
        <p:nvGrpSpPr>
          <p:cNvPr id="92" name="그룹 91"/>
          <p:cNvGrpSpPr/>
          <p:nvPr/>
        </p:nvGrpSpPr>
        <p:grpSpPr>
          <a:xfrm>
            <a:off x="2612413" y="1606872"/>
            <a:ext cx="4429054" cy="2286512"/>
            <a:chOff x="8964832" y="2751967"/>
            <a:chExt cx="4429054" cy="2286512"/>
          </a:xfrm>
        </p:grpSpPr>
        <p:sp>
          <p:nvSpPr>
            <p:cNvPr id="93" name="타원 92"/>
            <p:cNvSpPr/>
            <p:nvPr/>
          </p:nvSpPr>
          <p:spPr>
            <a:xfrm>
              <a:off x="11052284" y="2751967"/>
              <a:ext cx="138489" cy="136404"/>
            </a:xfrm>
            <a:prstGeom prst="ellipse">
              <a:avLst/>
            </a:prstGeom>
            <a:solidFill>
              <a:srgbClr val="FFE899"/>
            </a:solidFill>
            <a:ln>
              <a:solidFill>
                <a:srgbClr val="FFE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5400000">
              <a:off x="10624065" y="3321474"/>
              <a:ext cx="994925" cy="53944"/>
            </a:xfrm>
            <a:prstGeom prst="rect">
              <a:avLst/>
            </a:prstGeom>
            <a:solidFill>
              <a:srgbClr val="FFE899"/>
            </a:solidFill>
            <a:ln>
              <a:solidFill>
                <a:srgbClr val="FFE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39621" y="3114623"/>
              <a:ext cx="154265" cy="154265"/>
            </a:xfrm>
            <a:prstGeom prst="rect">
              <a:avLst/>
            </a:prstGeom>
          </p:spPr>
        </p:pic>
        <p:sp>
          <p:nvSpPr>
            <p:cNvPr id="96" name="모서리가 둥근 직사각형 95"/>
            <p:cNvSpPr/>
            <p:nvPr/>
          </p:nvSpPr>
          <p:spPr>
            <a:xfrm>
              <a:off x="8964832" y="3191756"/>
              <a:ext cx="4293126" cy="1846723"/>
            </a:xfrm>
            <a:prstGeom prst="roundRect">
              <a:avLst>
                <a:gd name="adj" fmla="val 9230"/>
              </a:avLst>
            </a:prstGeom>
            <a:solidFill>
              <a:srgbClr val="FFF5D1"/>
            </a:solidFill>
            <a:ln w="28575">
              <a:solidFill>
                <a:srgbClr val="FFE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ct val="20000"/>
                </a:spcBef>
              </a:pPr>
              <a:r>
                <a:rPr lang="ko-KR" altLang="en-US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지구 곳곳에 가뭄이 발생하고</a:t>
              </a:r>
              <a:r>
                <a:rPr lang="en-US" altLang="ko-KR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,</a:t>
              </a:r>
            </a:p>
            <a:p>
              <a:pPr algn="ctr">
                <a:spcBef>
                  <a:spcPct val="20000"/>
                </a:spcBef>
              </a:pPr>
              <a:r>
                <a:rPr lang="ko-KR" altLang="en-US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킬리만자로의 만년빙이 녹습니다</a:t>
              </a:r>
              <a:r>
                <a:rPr lang="en-US" altLang="ko-KR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  <a:p>
              <a:pPr algn="ctr">
                <a:spcBef>
                  <a:spcPct val="20000"/>
                </a:spcBef>
              </a:pPr>
              <a:r>
                <a:rPr lang="ko-KR" altLang="en-US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집중 호우</a:t>
              </a:r>
              <a:r>
                <a:rPr lang="en-US" altLang="ko-KR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, </a:t>
              </a:r>
              <a:r>
                <a:rPr lang="ko-KR" altLang="en-US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한파 등의 이상 기후가 심해지고</a:t>
              </a:r>
              <a:r>
                <a:rPr lang="en-US" altLang="ko-KR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,</a:t>
              </a:r>
            </a:p>
            <a:p>
              <a:pPr algn="ctr">
                <a:spcBef>
                  <a:spcPct val="20000"/>
                </a:spcBef>
              </a:pPr>
              <a:r>
                <a:rPr lang="ko-KR" altLang="en-US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이런 기후 변화에 적응하지 못한</a:t>
              </a:r>
              <a:endParaRPr lang="en-US" altLang="ko-KR" sz="20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spcBef>
                  <a:spcPct val="20000"/>
                </a:spcBef>
              </a:pPr>
              <a:r>
                <a:rPr lang="ko-KR" altLang="en-US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희귀 동식물이 멸종합니다</a:t>
              </a:r>
              <a:r>
                <a:rPr lang="en-US" altLang="ko-KR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1623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0" dirty="0"/>
              <a:t>지구의 온도가 오르면 어떻게 될까요</a:t>
            </a:r>
            <a:r>
              <a:rPr lang="en-US" altLang="ko-KR" spc="0" dirty="0"/>
              <a:t>?</a:t>
            </a:r>
            <a:endParaRPr lang="ko-KR" altLang="en-US" spc="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생각 놀이터</a:t>
            </a:r>
            <a:endParaRPr lang="en-US" altLang="ko-KR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duk_04_07_0004_303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en-US" altLang="ko-KR" dirty="0" smtClean="0"/>
              <a:t>303_2℃</a:t>
            </a:r>
            <a:r>
              <a:rPr lang="en-US" altLang="ko-KR" dirty="0"/>
              <a:t>_</a:t>
            </a:r>
            <a:r>
              <a:rPr lang="ko-KR" altLang="en-US" dirty="0"/>
              <a:t>손가락 버튼 클릭 시 노출 화면</a:t>
            </a:r>
            <a:r>
              <a:rPr lang="en-US" altLang="ko-KR" dirty="0"/>
              <a:t>]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3" y="1008931"/>
            <a:ext cx="1306180" cy="3785799"/>
          </a:xfrm>
          <a:prstGeom prst="roundRect">
            <a:avLst>
              <a:gd name="adj" fmla="val 39336"/>
            </a:avLst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2026274" y="1008932"/>
            <a:ext cx="3350881" cy="1072418"/>
            <a:chOff x="4557413" y="562881"/>
            <a:chExt cx="3350881" cy="1072418"/>
          </a:xfrm>
        </p:grpSpPr>
        <p:sp>
          <p:nvSpPr>
            <p:cNvPr id="36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F1A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1℃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37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>
                  <a:solidFill>
                    <a:prstClr val="black"/>
                  </a:solidFill>
                </a:rPr>
                <a:t>집중 호우</a:t>
              </a:r>
              <a:r>
                <a:rPr lang="en-US" altLang="ko-KR" sz="2500" spc="-150" dirty="0">
                  <a:solidFill>
                    <a:prstClr val="black"/>
                  </a:solidFill>
                </a:rPr>
                <a:t>, </a:t>
              </a:r>
              <a:r>
                <a:rPr lang="ko-KR" altLang="en-US" sz="2500" spc="-150" dirty="0">
                  <a:solidFill>
                    <a:prstClr val="black"/>
                  </a:solidFill>
                </a:rPr>
                <a:t>한파 등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  <a:p>
              <a:pPr lvl="0"/>
              <a:r>
                <a:rPr lang="ko-KR" altLang="en-US" sz="2500" spc="-150" dirty="0">
                  <a:solidFill>
                    <a:prstClr val="black"/>
                  </a:solidFill>
                </a:rPr>
                <a:t>기상 현상 증가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2026274" y="2365622"/>
            <a:ext cx="3350881" cy="1072418"/>
            <a:chOff x="4557413" y="562881"/>
            <a:chExt cx="3350881" cy="1072418"/>
          </a:xfrm>
        </p:grpSpPr>
        <p:sp>
          <p:nvSpPr>
            <p:cNvPr id="59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D1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3℃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66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아마존</a:t>
              </a:r>
              <a:endParaRPr lang="en-US" altLang="ko-KR" sz="2500" spc="-150" dirty="0" smtClean="0">
                <a:solidFill>
                  <a:prstClr val="black"/>
                </a:solidFill>
              </a:endParaRPr>
            </a:p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열대 우림 파괴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2026273" y="3722312"/>
            <a:ext cx="3350881" cy="1072418"/>
            <a:chOff x="4557413" y="562881"/>
            <a:chExt cx="3350881" cy="1072418"/>
          </a:xfrm>
        </p:grpSpPr>
        <p:sp>
          <p:nvSpPr>
            <p:cNvPr id="75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7E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5℃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76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히말라야</a:t>
              </a:r>
              <a:endParaRPr lang="en-US" altLang="ko-KR" sz="2500" spc="-150" dirty="0" smtClean="0">
                <a:solidFill>
                  <a:prstClr val="black"/>
                </a:solidFill>
              </a:endParaRPr>
            </a:p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빙하 소멸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5544537" y="1008932"/>
            <a:ext cx="3350881" cy="1072418"/>
            <a:chOff x="4557413" y="562881"/>
            <a:chExt cx="3350881" cy="1072418"/>
          </a:xfrm>
        </p:grpSpPr>
        <p:sp>
          <p:nvSpPr>
            <p:cNvPr id="78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E271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2℃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79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북극 생물의</a:t>
              </a:r>
              <a:endParaRPr lang="en-US" altLang="ko-KR" sz="2500" spc="-150" dirty="0" smtClean="0">
                <a:solidFill>
                  <a:prstClr val="black"/>
                </a:solidFill>
              </a:endParaRPr>
            </a:p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멸종 위기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5544537" y="2365622"/>
            <a:ext cx="3350881" cy="1072418"/>
            <a:chOff x="4557413" y="562881"/>
            <a:chExt cx="3350881" cy="1072418"/>
          </a:xfrm>
        </p:grpSpPr>
        <p:sp>
          <p:nvSpPr>
            <p:cNvPr id="81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BF2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4℃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82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남극의</a:t>
              </a:r>
              <a:endParaRPr lang="en-US" altLang="ko-KR" sz="2500" spc="-150" dirty="0" smtClean="0">
                <a:solidFill>
                  <a:prstClr val="black"/>
                </a:solidFill>
              </a:endParaRPr>
            </a:p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빙하 붕괴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5544536" y="3722312"/>
            <a:ext cx="3350881" cy="1072418"/>
            <a:chOff x="4557413" y="562881"/>
            <a:chExt cx="3350881" cy="1072418"/>
          </a:xfrm>
        </p:grpSpPr>
        <p:sp>
          <p:nvSpPr>
            <p:cNvPr id="84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310F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6℃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85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대부분의</a:t>
              </a:r>
              <a:endParaRPr lang="en-US" altLang="ko-KR" sz="2500" spc="-150" dirty="0" smtClean="0">
                <a:solidFill>
                  <a:prstClr val="black"/>
                </a:solidFill>
              </a:endParaRPr>
            </a:p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생물체 멸종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pic>
        <p:nvPicPr>
          <p:cNvPr id="86" name="그림 85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43" y="1596220"/>
            <a:ext cx="284071" cy="380655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43" y="2946981"/>
            <a:ext cx="284071" cy="380655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43" y="4312711"/>
            <a:ext cx="284071" cy="380655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288" y="1596220"/>
            <a:ext cx="284071" cy="380655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288" y="2946981"/>
            <a:ext cx="284071" cy="380655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288" y="4312711"/>
            <a:ext cx="284071" cy="380655"/>
          </a:xfrm>
          <a:prstGeom prst="rect">
            <a:avLst/>
          </a:prstGeom>
        </p:spPr>
      </p:pic>
      <p:grpSp>
        <p:nvGrpSpPr>
          <p:cNvPr id="92" name="그룹 91"/>
          <p:cNvGrpSpPr/>
          <p:nvPr/>
        </p:nvGrpSpPr>
        <p:grpSpPr>
          <a:xfrm>
            <a:off x="4857058" y="1636103"/>
            <a:ext cx="4429054" cy="1977668"/>
            <a:chOff x="7641129" y="2751967"/>
            <a:chExt cx="4429054" cy="1977668"/>
          </a:xfrm>
        </p:grpSpPr>
        <p:sp>
          <p:nvSpPr>
            <p:cNvPr id="93" name="타원 92"/>
            <p:cNvSpPr/>
            <p:nvPr/>
          </p:nvSpPr>
          <p:spPr>
            <a:xfrm>
              <a:off x="11052284" y="2751967"/>
              <a:ext cx="138489" cy="136404"/>
            </a:xfrm>
            <a:prstGeom prst="ellipse">
              <a:avLst/>
            </a:prstGeom>
            <a:solidFill>
              <a:srgbClr val="FFE899"/>
            </a:solidFill>
            <a:ln>
              <a:solidFill>
                <a:srgbClr val="FFE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5400000">
              <a:off x="10624065" y="3321474"/>
              <a:ext cx="994925" cy="53944"/>
            </a:xfrm>
            <a:prstGeom prst="rect">
              <a:avLst/>
            </a:prstGeom>
            <a:solidFill>
              <a:srgbClr val="FFE899"/>
            </a:solidFill>
            <a:ln>
              <a:solidFill>
                <a:srgbClr val="FFE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5918" y="3114623"/>
              <a:ext cx="154265" cy="154265"/>
            </a:xfrm>
            <a:prstGeom prst="rect">
              <a:avLst/>
            </a:prstGeom>
          </p:spPr>
        </p:pic>
        <p:sp>
          <p:nvSpPr>
            <p:cNvPr id="96" name="모서리가 둥근 직사각형 95"/>
            <p:cNvSpPr/>
            <p:nvPr/>
          </p:nvSpPr>
          <p:spPr>
            <a:xfrm>
              <a:off x="7641129" y="3191757"/>
              <a:ext cx="4293126" cy="1537878"/>
            </a:xfrm>
            <a:prstGeom prst="roundRect">
              <a:avLst>
                <a:gd name="adj" fmla="val 9230"/>
              </a:avLst>
            </a:prstGeom>
            <a:solidFill>
              <a:srgbClr val="FFF5D1"/>
            </a:solidFill>
            <a:ln w="28575">
              <a:solidFill>
                <a:srgbClr val="FFE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ct val="20000"/>
                </a:spcBef>
              </a:pPr>
              <a:r>
                <a:rPr lang="ko-KR" altLang="en-US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그린란드의 빙하가 녹아 해수면이 상승하고</a:t>
              </a:r>
              <a:r>
                <a:rPr lang="en-US" altLang="ko-KR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,</a:t>
              </a:r>
            </a:p>
            <a:p>
              <a:pPr algn="ctr">
                <a:spcBef>
                  <a:spcPct val="20000"/>
                </a:spcBef>
              </a:pPr>
              <a:r>
                <a:rPr lang="ko-KR" altLang="en-US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낮은 지대에 있는 도시들이 가라앉습니다</a:t>
              </a:r>
              <a:r>
                <a:rPr lang="en-US" altLang="ko-KR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  <a:p>
              <a:pPr algn="ctr">
                <a:spcBef>
                  <a:spcPct val="20000"/>
                </a:spcBef>
              </a:pPr>
              <a:r>
                <a:rPr lang="ko-KR" altLang="en-US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북극 생물이 살아가기 어려운 환경이 돼</a:t>
              </a:r>
              <a:endParaRPr lang="en-US" altLang="ko-KR" sz="20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spcBef>
                  <a:spcPct val="20000"/>
                </a:spcBef>
              </a:pPr>
              <a:r>
                <a:rPr lang="ko-KR" altLang="en-US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멸종 위기에 처합니다</a:t>
              </a:r>
              <a:r>
                <a:rPr lang="en-US" altLang="ko-KR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397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0" dirty="0"/>
              <a:t>지구의 온도가 오르면 어떻게 될까요</a:t>
            </a:r>
            <a:r>
              <a:rPr lang="en-US" altLang="ko-KR" spc="0" dirty="0"/>
              <a:t>?</a:t>
            </a:r>
            <a:endParaRPr lang="ko-KR" altLang="en-US" spc="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생각 놀이터</a:t>
            </a:r>
            <a:endParaRPr lang="en-US" altLang="ko-KR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duk_04_07_0004_303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en-US" altLang="ko-KR" dirty="0" smtClean="0"/>
              <a:t>303_3℃</a:t>
            </a:r>
            <a:r>
              <a:rPr lang="en-US" altLang="ko-KR" dirty="0"/>
              <a:t>_</a:t>
            </a:r>
            <a:r>
              <a:rPr lang="ko-KR" altLang="en-US" dirty="0"/>
              <a:t>손가락 버튼 클릭 시 노출 화면</a:t>
            </a:r>
            <a:r>
              <a:rPr lang="en-US" altLang="ko-KR" dirty="0"/>
              <a:t>]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3" y="1008931"/>
            <a:ext cx="1306180" cy="3785799"/>
          </a:xfrm>
          <a:prstGeom prst="roundRect">
            <a:avLst>
              <a:gd name="adj" fmla="val 39336"/>
            </a:avLst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2026274" y="1008932"/>
            <a:ext cx="3350881" cy="1072418"/>
            <a:chOff x="4557413" y="562881"/>
            <a:chExt cx="3350881" cy="1072418"/>
          </a:xfrm>
        </p:grpSpPr>
        <p:sp>
          <p:nvSpPr>
            <p:cNvPr id="36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F1A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1℃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37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>
                  <a:solidFill>
                    <a:prstClr val="black"/>
                  </a:solidFill>
                </a:rPr>
                <a:t>집중 호우</a:t>
              </a:r>
              <a:r>
                <a:rPr lang="en-US" altLang="ko-KR" sz="2500" spc="-150" dirty="0">
                  <a:solidFill>
                    <a:prstClr val="black"/>
                  </a:solidFill>
                </a:rPr>
                <a:t>, </a:t>
              </a:r>
              <a:r>
                <a:rPr lang="ko-KR" altLang="en-US" sz="2500" spc="-150" dirty="0">
                  <a:solidFill>
                    <a:prstClr val="black"/>
                  </a:solidFill>
                </a:rPr>
                <a:t>한파 등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  <a:p>
              <a:pPr lvl="0"/>
              <a:r>
                <a:rPr lang="ko-KR" altLang="en-US" sz="2500" spc="-150" dirty="0">
                  <a:solidFill>
                    <a:prstClr val="black"/>
                  </a:solidFill>
                </a:rPr>
                <a:t>기상 현상 증가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2026274" y="2365622"/>
            <a:ext cx="3350881" cy="1072418"/>
            <a:chOff x="4557413" y="562881"/>
            <a:chExt cx="3350881" cy="1072418"/>
          </a:xfrm>
        </p:grpSpPr>
        <p:sp>
          <p:nvSpPr>
            <p:cNvPr id="59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D1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3℃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66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아마존</a:t>
              </a:r>
              <a:endParaRPr lang="en-US" altLang="ko-KR" sz="2500" spc="-150" dirty="0" smtClean="0">
                <a:solidFill>
                  <a:prstClr val="black"/>
                </a:solidFill>
              </a:endParaRPr>
            </a:p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열대 우림 파괴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2026273" y="3722312"/>
            <a:ext cx="3350881" cy="1072418"/>
            <a:chOff x="4557413" y="562881"/>
            <a:chExt cx="3350881" cy="1072418"/>
          </a:xfrm>
        </p:grpSpPr>
        <p:sp>
          <p:nvSpPr>
            <p:cNvPr id="75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7E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5℃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76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히말라야</a:t>
              </a:r>
              <a:endParaRPr lang="en-US" altLang="ko-KR" sz="2500" spc="-150" dirty="0" smtClean="0">
                <a:solidFill>
                  <a:prstClr val="black"/>
                </a:solidFill>
              </a:endParaRPr>
            </a:p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빙하 소면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5544537" y="1008932"/>
            <a:ext cx="3350881" cy="1072418"/>
            <a:chOff x="4557413" y="562881"/>
            <a:chExt cx="3350881" cy="1072418"/>
          </a:xfrm>
        </p:grpSpPr>
        <p:sp>
          <p:nvSpPr>
            <p:cNvPr id="78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E271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2℃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79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북극 생물의</a:t>
              </a:r>
              <a:endParaRPr lang="en-US" altLang="ko-KR" sz="2500" spc="-150" dirty="0" smtClean="0">
                <a:solidFill>
                  <a:prstClr val="black"/>
                </a:solidFill>
              </a:endParaRPr>
            </a:p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멸종 위기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5544537" y="2365622"/>
            <a:ext cx="3350881" cy="1072418"/>
            <a:chOff x="4557413" y="562881"/>
            <a:chExt cx="3350881" cy="1072418"/>
          </a:xfrm>
        </p:grpSpPr>
        <p:sp>
          <p:nvSpPr>
            <p:cNvPr id="81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BF2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4℃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82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남극의 빙하 붕괴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5544536" y="3722312"/>
            <a:ext cx="3350881" cy="1072418"/>
            <a:chOff x="4557413" y="562881"/>
            <a:chExt cx="3350881" cy="1072418"/>
          </a:xfrm>
        </p:grpSpPr>
        <p:sp>
          <p:nvSpPr>
            <p:cNvPr id="84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310F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6℃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85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대부분의</a:t>
              </a:r>
              <a:endParaRPr lang="en-US" altLang="ko-KR" sz="2500" spc="-150" dirty="0" smtClean="0">
                <a:solidFill>
                  <a:prstClr val="black"/>
                </a:solidFill>
              </a:endParaRPr>
            </a:p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생물체 멸종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pic>
        <p:nvPicPr>
          <p:cNvPr id="86" name="그림 85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43" y="1596220"/>
            <a:ext cx="284071" cy="380655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43" y="2946981"/>
            <a:ext cx="284071" cy="380655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43" y="4312711"/>
            <a:ext cx="284071" cy="380655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288" y="1596220"/>
            <a:ext cx="284071" cy="380655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288" y="2946981"/>
            <a:ext cx="284071" cy="380655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288" y="4312711"/>
            <a:ext cx="284071" cy="380655"/>
          </a:xfrm>
          <a:prstGeom prst="rect">
            <a:avLst/>
          </a:prstGeom>
        </p:spPr>
      </p:pic>
      <p:grpSp>
        <p:nvGrpSpPr>
          <p:cNvPr id="92" name="그룹 91"/>
          <p:cNvGrpSpPr/>
          <p:nvPr/>
        </p:nvGrpSpPr>
        <p:grpSpPr>
          <a:xfrm>
            <a:off x="2624814" y="2949293"/>
            <a:ext cx="4429054" cy="1953234"/>
            <a:chOff x="8964832" y="2751967"/>
            <a:chExt cx="4429054" cy="1953234"/>
          </a:xfrm>
        </p:grpSpPr>
        <p:sp>
          <p:nvSpPr>
            <p:cNvPr id="93" name="타원 92"/>
            <p:cNvSpPr/>
            <p:nvPr/>
          </p:nvSpPr>
          <p:spPr>
            <a:xfrm>
              <a:off x="11052284" y="2751967"/>
              <a:ext cx="138489" cy="136404"/>
            </a:xfrm>
            <a:prstGeom prst="ellipse">
              <a:avLst/>
            </a:prstGeom>
            <a:solidFill>
              <a:srgbClr val="FFE899"/>
            </a:solidFill>
            <a:ln>
              <a:solidFill>
                <a:srgbClr val="FFE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5400000">
              <a:off x="10624065" y="3321474"/>
              <a:ext cx="994925" cy="53944"/>
            </a:xfrm>
            <a:prstGeom prst="rect">
              <a:avLst/>
            </a:prstGeom>
            <a:solidFill>
              <a:srgbClr val="FFE899"/>
            </a:solidFill>
            <a:ln>
              <a:solidFill>
                <a:srgbClr val="FFE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39621" y="3114623"/>
              <a:ext cx="154265" cy="154265"/>
            </a:xfrm>
            <a:prstGeom prst="rect">
              <a:avLst/>
            </a:prstGeom>
          </p:spPr>
        </p:pic>
        <p:sp>
          <p:nvSpPr>
            <p:cNvPr id="96" name="모서리가 둥근 직사각형 95"/>
            <p:cNvSpPr/>
            <p:nvPr/>
          </p:nvSpPr>
          <p:spPr>
            <a:xfrm>
              <a:off x="8964832" y="3191756"/>
              <a:ext cx="4293126" cy="1513445"/>
            </a:xfrm>
            <a:prstGeom prst="roundRect">
              <a:avLst>
                <a:gd name="adj" fmla="val 9230"/>
              </a:avLst>
            </a:prstGeom>
            <a:solidFill>
              <a:srgbClr val="FFF5D1"/>
            </a:solidFill>
            <a:ln w="28575">
              <a:solidFill>
                <a:srgbClr val="FFE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ct val="20000"/>
                </a:spcBef>
              </a:pPr>
              <a:r>
                <a:rPr lang="ko-KR" altLang="en-US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온난화가 가속돼 아마존 열대 우림이</a:t>
              </a:r>
              <a:endParaRPr lang="en-US" altLang="ko-KR" sz="20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spcBef>
                  <a:spcPct val="20000"/>
                </a:spcBef>
              </a:pPr>
              <a:r>
                <a:rPr lang="ko-KR" altLang="en-US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파괴되고</a:t>
              </a:r>
              <a:r>
                <a:rPr lang="en-US" altLang="ko-KR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, </a:t>
              </a:r>
              <a:r>
                <a:rPr lang="ko-KR" altLang="en-US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대지가 불탑니다</a:t>
              </a:r>
              <a:r>
                <a:rPr lang="en-US" altLang="ko-KR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  <a:p>
              <a:pPr algn="ctr">
                <a:spcBef>
                  <a:spcPct val="20000"/>
                </a:spcBef>
              </a:pPr>
              <a:r>
                <a:rPr lang="ko-KR" altLang="en-US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허리케인으로 식량 생산도 어려워지고</a:t>
              </a:r>
              <a:r>
                <a:rPr lang="en-US" altLang="ko-KR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,</a:t>
              </a:r>
            </a:p>
            <a:p>
              <a:pPr algn="ctr">
                <a:spcBef>
                  <a:spcPct val="20000"/>
                </a:spcBef>
              </a:pPr>
              <a:r>
                <a:rPr lang="ko-KR" altLang="en-US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많은 사람이 굶주림으로 사망합니다</a:t>
              </a:r>
              <a:r>
                <a:rPr lang="en-US" altLang="ko-KR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010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520053"/>
              </p:ext>
            </p:extLst>
          </p:nvPr>
        </p:nvGraphicFramePr>
        <p:xfrm>
          <a:off x="239349" y="393459"/>
          <a:ext cx="11713302" cy="3749106"/>
        </p:xfrm>
        <a:graphic>
          <a:graphicData uri="http://schemas.openxmlformats.org/drawingml/2006/table">
            <a:tbl>
              <a:tblPr/>
              <a:tblGrid>
                <a:gridCol w="110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865">
                <a:tc gridSpan="5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 목차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8000" marB="48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학습 단계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파일명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 수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똑똑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사진 속 동물의 감정을 느껴 보기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duk_04_07_0004_101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96043"/>
                  </a:ext>
                </a:extLst>
              </a:tr>
              <a:tr h="4199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이번 시간에 배울 내용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duk_04_07_0004_102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91580"/>
                  </a:ext>
                </a:extLst>
              </a:tr>
              <a:tr h="414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쑥쑥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자연과 생명을 존중하는 마음 기르기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duk_04_07_0004_201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6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탄탄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주변 자연에 관심 기울이기</a:t>
                      </a:r>
                      <a:endParaRPr lang="en-US" altLang="ko-KR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duk_04_07_0004_301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83917"/>
                  </a:ext>
                </a:extLst>
              </a:tr>
              <a:tr h="4148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단원 마무리</a:t>
                      </a:r>
                      <a:endParaRPr lang="en-US" altLang="ko-KR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duk_04_07_0004_302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78950"/>
                  </a:ext>
                </a:extLst>
              </a:tr>
              <a:tr h="4148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303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생각 놀이터</a:t>
                      </a:r>
                      <a:endParaRPr lang="en-US" altLang="ko-KR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duk_04_07_0004_303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749942"/>
                  </a:ext>
                </a:extLst>
              </a:tr>
              <a:tr h="41486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 파일 수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95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154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0" dirty="0"/>
              <a:t>지구의 온도가 오르면 어떻게 될까요</a:t>
            </a:r>
            <a:r>
              <a:rPr lang="en-US" altLang="ko-KR" spc="0" dirty="0"/>
              <a:t>?</a:t>
            </a:r>
            <a:endParaRPr lang="ko-KR" altLang="en-US" spc="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생각 놀이터</a:t>
            </a:r>
            <a:endParaRPr lang="en-US" altLang="ko-KR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duk_04_07_0004_303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en-US" altLang="ko-KR" dirty="0" smtClean="0"/>
              <a:t>303_4℃</a:t>
            </a:r>
            <a:r>
              <a:rPr lang="en-US" altLang="ko-KR" dirty="0"/>
              <a:t>_</a:t>
            </a:r>
            <a:r>
              <a:rPr lang="ko-KR" altLang="en-US" dirty="0"/>
              <a:t>손가락 버튼 클릭 시 노출 화면</a:t>
            </a:r>
            <a:r>
              <a:rPr lang="en-US" altLang="ko-KR" dirty="0"/>
              <a:t>]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3" y="1008931"/>
            <a:ext cx="1306180" cy="3785799"/>
          </a:xfrm>
          <a:prstGeom prst="roundRect">
            <a:avLst>
              <a:gd name="adj" fmla="val 39336"/>
            </a:avLst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2026274" y="1008932"/>
            <a:ext cx="3350881" cy="1072418"/>
            <a:chOff x="4557413" y="562881"/>
            <a:chExt cx="3350881" cy="1072418"/>
          </a:xfrm>
        </p:grpSpPr>
        <p:sp>
          <p:nvSpPr>
            <p:cNvPr id="36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F1A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1℃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37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>
                  <a:solidFill>
                    <a:prstClr val="black"/>
                  </a:solidFill>
                </a:rPr>
                <a:t>집중 호우</a:t>
              </a:r>
              <a:r>
                <a:rPr lang="en-US" altLang="ko-KR" sz="2500" spc="-150" dirty="0">
                  <a:solidFill>
                    <a:prstClr val="black"/>
                  </a:solidFill>
                </a:rPr>
                <a:t>, </a:t>
              </a:r>
              <a:r>
                <a:rPr lang="ko-KR" altLang="en-US" sz="2500" spc="-150" dirty="0">
                  <a:solidFill>
                    <a:prstClr val="black"/>
                  </a:solidFill>
                </a:rPr>
                <a:t>한파 등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  <a:p>
              <a:pPr lvl="0"/>
              <a:r>
                <a:rPr lang="ko-KR" altLang="en-US" sz="2500" spc="-150" dirty="0">
                  <a:solidFill>
                    <a:prstClr val="black"/>
                  </a:solidFill>
                </a:rPr>
                <a:t>기상 현상 증가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2026274" y="2365622"/>
            <a:ext cx="3350881" cy="1072418"/>
            <a:chOff x="4557413" y="562881"/>
            <a:chExt cx="3350881" cy="1072418"/>
          </a:xfrm>
        </p:grpSpPr>
        <p:sp>
          <p:nvSpPr>
            <p:cNvPr id="59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D1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3℃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66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아마존</a:t>
              </a:r>
              <a:endParaRPr lang="en-US" altLang="ko-KR" sz="2500" spc="-150" dirty="0" smtClean="0">
                <a:solidFill>
                  <a:prstClr val="black"/>
                </a:solidFill>
              </a:endParaRPr>
            </a:p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열대 우림 파괴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2026273" y="3722312"/>
            <a:ext cx="3350881" cy="1072418"/>
            <a:chOff x="4557413" y="562881"/>
            <a:chExt cx="3350881" cy="1072418"/>
          </a:xfrm>
        </p:grpSpPr>
        <p:sp>
          <p:nvSpPr>
            <p:cNvPr id="75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7E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5℃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76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히말라야</a:t>
              </a:r>
              <a:endParaRPr lang="en-US" altLang="ko-KR" sz="2500" spc="-150" dirty="0" smtClean="0">
                <a:solidFill>
                  <a:prstClr val="black"/>
                </a:solidFill>
              </a:endParaRPr>
            </a:p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빙하 소멸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5544537" y="1008932"/>
            <a:ext cx="3350881" cy="1072418"/>
            <a:chOff x="4557413" y="562881"/>
            <a:chExt cx="3350881" cy="1072418"/>
          </a:xfrm>
        </p:grpSpPr>
        <p:sp>
          <p:nvSpPr>
            <p:cNvPr id="78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E271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2℃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79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북극 생물의</a:t>
              </a:r>
              <a:endParaRPr lang="en-US" altLang="ko-KR" sz="2500" spc="-150" dirty="0" smtClean="0">
                <a:solidFill>
                  <a:prstClr val="black"/>
                </a:solidFill>
              </a:endParaRPr>
            </a:p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멸종 위기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5544537" y="2365622"/>
            <a:ext cx="3350881" cy="1072418"/>
            <a:chOff x="4557413" y="562881"/>
            <a:chExt cx="3350881" cy="1072418"/>
          </a:xfrm>
        </p:grpSpPr>
        <p:sp>
          <p:nvSpPr>
            <p:cNvPr id="81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BF2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4℃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82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남극의 빙하 붕괴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5544536" y="3722312"/>
            <a:ext cx="3350881" cy="1072418"/>
            <a:chOff x="4557413" y="562881"/>
            <a:chExt cx="3350881" cy="1072418"/>
          </a:xfrm>
        </p:grpSpPr>
        <p:sp>
          <p:nvSpPr>
            <p:cNvPr id="84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310F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6℃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85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대부분의</a:t>
              </a:r>
              <a:endParaRPr lang="en-US" altLang="ko-KR" sz="2500" spc="-150" dirty="0" smtClean="0">
                <a:solidFill>
                  <a:prstClr val="black"/>
                </a:solidFill>
              </a:endParaRPr>
            </a:p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생물체 멸종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pic>
        <p:nvPicPr>
          <p:cNvPr id="86" name="그림 85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43" y="1596220"/>
            <a:ext cx="284071" cy="380655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43" y="2946981"/>
            <a:ext cx="284071" cy="380655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43" y="4312711"/>
            <a:ext cx="284071" cy="380655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288" y="1596220"/>
            <a:ext cx="284071" cy="380655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288" y="2946981"/>
            <a:ext cx="284071" cy="380655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288" y="4312711"/>
            <a:ext cx="284071" cy="380655"/>
          </a:xfrm>
          <a:prstGeom prst="rect">
            <a:avLst/>
          </a:prstGeom>
        </p:spPr>
      </p:pic>
      <p:grpSp>
        <p:nvGrpSpPr>
          <p:cNvPr id="92" name="그룹 91"/>
          <p:cNvGrpSpPr/>
          <p:nvPr/>
        </p:nvGrpSpPr>
        <p:grpSpPr>
          <a:xfrm>
            <a:off x="4872897" y="2957733"/>
            <a:ext cx="4429054" cy="1977668"/>
            <a:chOff x="7641129" y="2751967"/>
            <a:chExt cx="4429054" cy="1977668"/>
          </a:xfrm>
        </p:grpSpPr>
        <p:sp>
          <p:nvSpPr>
            <p:cNvPr id="93" name="타원 92"/>
            <p:cNvSpPr/>
            <p:nvPr/>
          </p:nvSpPr>
          <p:spPr>
            <a:xfrm>
              <a:off x="11052284" y="2751967"/>
              <a:ext cx="138489" cy="136404"/>
            </a:xfrm>
            <a:prstGeom prst="ellipse">
              <a:avLst/>
            </a:prstGeom>
            <a:solidFill>
              <a:srgbClr val="FFE899"/>
            </a:solidFill>
            <a:ln>
              <a:solidFill>
                <a:srgbClr val="FFE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5400000">
              <a:off x="10624065" y="3321474"/>
              <a:ext cx="994925" cy="53944"/>
            </a:xfrm>
            <a:prstGeom prst="rect">
              <a:avLst/>
            </a:prstGeom>
            <a:solidFill>
              <a:srgbClr val="FFE899"/>
            </a:solidFill>
            <a:ln>
              <a:solidFill>
                <a:srgbClr val="FFE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5918" y="3114623"/>
              <a:ext cx="154265" cy="154265"/>
            </a:xfrm>
            <a:prstGeom prst="rect">
              <a:avLst/>
            </a:prstGeom>
          </p:spPr>
        </p:pic>
        <p:sp>
          <p:nvSpPr>
            <p:cNvPr id="96" name="모서리가 둥근 직사각형 95"/>
            <p:cNvSpPr/>
            <p:nvPr/>
          </p:nvSpPr>
          <p:spPr>
            <a:xfrm>
              <a:off x="7641129" y="3191757"/>
              <a:ext cx="4293126" cy="1537878"/>
            </a:xfrm>
            <a:prstGeom prst="roundRect">
              <a:avLst>
                <a:gd name="adj" fmla="val 9230"/>
              </a:avLst>
            </a:prstGeom>
            <a:solidFill>
              <a:srgbClr val="FFF5D1"/>
            </a:solidFill>
            <a:ln w="28575">
              <a:solidFill>
                <a:srgbClr val="FFE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ct val="20000"/>
                </a:spcBef>
              </a:pPr>
              <a:r>
                <a:rPr lang="ko-KR" altLang="en-US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남극의 빙하가 붕괴하고</a:t>
              </a:r>
              <a:r>
                <a:rPr lang="en-US" altLang="ko-KR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,</a:t>
              </a:r>
            </a:p>
            <a:p>
              <a:pPr algn="ctr">
                <a:spcBef>
                  <a:spcPct val="20000"/>
                </a:spcBef>
              </a:pPr>
              <a:r>
                <a:rPr lang="ko-KR" altLang="en-US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지중해 지역에는 살인적인 폭염과 가뭄이</a:t>
              </a:r>
              <a:endParaRPr lang="en-US" altLang="ko-KR" sz="20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spcBef>
                  <a:spcPct val="20000"/>
                </a:spcBef>
              </a:pPr>
              <a:r>
                <a:rPr lang="ko-KR" altLang="en-US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발생합니다</a:t>
              </a:r>
              <a:r>
                <a:rPr lang="en-US" altLang="ko-KR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 </a:t>
              </a:r>
              <a:r>
                <a:rPr lang="ko-KR" altLang="en-US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러시아와 동유럽에</a:t>
              </a:r>
              <a:endParaRPr lang="en-US" altLang="ko-KR" sz="20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spcBef>
                  <a:spcPct val="20000"/>
                </a:spcBef>
              </a:pPr>
              <a:r>
                <a:rPr lang="ko-KR" altLang="en-US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더 이상 눈이 내리지 않습니다</a:t>
              </a:r>
              <a:r>
                <a:rPr lang="en-US" altLang="ko-KR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7033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0" dirty="0"/>
              <a:t>지구의 온도가 오르면 어떻게 될까요</a:t>
            </a:r>
            <a:r>
              <a:rPr lang="en-US" altLang="ko-KR" spc="0" dirty="0"/>
              <a:t>?</a:t>
            </a:r>
            <a:endParaRPr lang="ko-KR" altLang="en-US" spc="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생각 놀이터</a:t>
            </a:r>
            <a:endParaRPr lang="en-US" altLang="ko-KR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duk_04_07_0004_303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en-US" altLang="ko-KR" dirty="0" smtClean="0"/>
              <a:t>303_5℃</a:t>
            </a:r>
            <a:r>
              <a:rPr lang="en-US" altLang="ko-KR" dirty="0"/>
              <a:t>_</a:t>
            </a:r>
            <a:r>
              <a:rPr lang="ko-KR" altLang="en-US" dirty="0"/>
              <a:t>손가락 버튼 클릭 시 노출 화면</a:t>
            </a:r>
            <a:r>
              <a:rPr lang="en-US" altLang="ko-KR" dirty="0"/>
              <a:t>]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3" y="1008931"/>
            <a:ext cx="1306180" cy="3785799"/>
          </a:xfrm>
          <a:prstGeom prst="roundRect">
            <a:avLst>
              <a:gd name="adj" fmla="val 39336"/>
            </a:avLst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2026274" y="1008932"/>
            <a:ext cx="3350881" cy="1072418"/>
            <a:chOff x="4557413" y="562881"/>
            <a:chExt cx="3350881" cy="1072418"/>
          </a:xfrm>
        </p:grpSpPr>
        <p:sp>
          <p:nvSpPr>
            <p:cNvPr id="36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F1A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1℃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37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>
                  <a:solidFill>
                    <a:prstClr val="black"/>
                  </a:solidFill>
                </a:rPr>
                <a:t>집중 호우</a:t>
              </a:r>
              <a:r>
                <a:rPr lang="en-US" altLang="ko-KR" sz="2500" spc="-150" dirty="0">
                  <a:solidFill>
                    <a:prstClr val="black"/>
                  </a:solidFill>
                </a:rPr>
                <a:t>, </a:t>
              </a:r>
              <a:r>
                <a:rPr lang="ko-KR" altLang="en-US" sz="2500" spc="-150" dirty="0">
                  <a:solidFill>
                    <a:prstClr val="black"/>
                  </a:solidFill>
                </a:rPr>
                <a:t>한파 등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  <a:p>
              <a:pPr lvl="0"/>
              <a:r>
                <a:rPr lang="ko-KR" altLang="en-US" sz="2500" spc="-150" dirty="0">
                  <a:solidFill>
                    <a:prstClr val="black"/>
                  </a:solidFill>
                </a:rPr>
                <a:t>기상 현상 증가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2026274" y="2365622"/>
            <a:ext cx="3350881" cy="1072418"/>
            <a:chOff x="4557413" y="562881"/>
            <a:chExt cx="3350881" cy="1072418"/>
          </a:xfrm>
        </p:grpSpPr>
        <p:sp>
          <p:nvSpPr>
            <p:cNvPr id="59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D1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3℃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66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아마존</a:t>
              </a:r>
              <a:endParaRPr lang="en-US" altLang="ko-KR" sz="2500" spc="-150" dirty="0" smtClean="0">
                <a:solidFill>
                  <a:prstClr val="black"/>
                </a:solidFill>
              </a:endParaRPr>
            </a:p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열대 우림 파괴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2026273" y="3722312"/>
            <a:ext cx="3350881" cy="1072418"/>
            <a:chOff x="4557413" y="562881"/>
            <a:chExt cx="3350881" cy="1072418"/>
          </a:xfrm>
        </p:grpSpPr>
        <p:sp>
          <p:nvSpPr>
            <p:cNvPr id="75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7E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5℃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76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히말라야</a:t>
              </a:r>
              <a:endParaRPr lang="en-US" altLang="ko-KR" sz="2500" spc="-150" dirty="0" smtClean="0">
                <a:solidFill>
                  <a:prstClr val="black"/>
                </a:solidFill>
              </a:endParaRPr>
            </a:p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빙하 소멸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5544537" y="1008932"/>
            <a:ext cx="3350881" cy="1072418"/>
            <a:chOff x="4557413" y="562881"/>
            <a:chExt cx="3350881" cy="1072418"/>
          </a:xfrm>
        </p:grpSpPr>
        <p:sp>
          <p:nvSpPr>
            <p:cNvPr id="78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E271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2℃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79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북극 생물의</a:t>
              </a:r>
              <a:endParaRPr lang="en-US" altLang="ko-KR" sz="2500" spc="-150" dirty="0" smtClean="0">
                <a:solidFill>
                  <a:prstClr val="black"/>
                </a:solidFill>
              </a:endParaRPr>
            </a:p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멸종 위기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5544537" y="2365622"/>
            <a:ext cx="3350881" cy="1072418"/>
            <a:chOff x="4557413" y="562881"/>
            <a:chExt cx="3350881" cy="1072418"/>
          </a:xfrm>
        </p:grpSpPr>
        <p:sp>
          <p:nvSpPr>
            <p:cNvPr id="81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BF2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4℃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82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남극의 빙하 붕괴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5544536" y="3722312"/>
            <a:ext cx="3350881" cy="1072418"/>
            <a:chOff x="4557413" y="562881"/>
            <a:chExt cx="3350881" cy="1072418"/>
          </a:xfrm>
        </p:grpSpPr>
        <p:sp>
          <p:nvSpPr>
            <p:cNvPr id="84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310F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6℃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85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대부분의</a:t>
              </a:r>
              <a:endParaRPr lang="en-US" altLang="ko-KR" sz="2500" spc="-150" dirty="0" smtClean="0">
                <a:solidFill>
                  <a:prstClr val="black"/>
                </a:solidFill>
              </a:endParaRPr>
            </a:p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생물체 멸종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pic>
        <p:nvPicPr>
          <p:cNvPr id="86" name="그림 85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43" y="1596220"/>
            <a:ext cx="284071" cy="380655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43" y="2946981"/>
            <a:ext cx="284071" cy="380655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43" y="4312711"/>
            <a:ext cx="284071" cy="380655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288" y="1596220"/>
            <a:ext cx="284071" cy="380655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288" y="2946981"/>
            <a:ext cx="284071" cy="380655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288" y="4312711"/>
            <a:ext cx="284071" cy="380655"/>
          </a:xfrm>
          <a:prstGeom prst="rect">
            <a:avLst/>
          </a:prstGeom>
        </p:spPr>
      </p:pic>
      <p:grpSp>
        <p:nvGrpSpPr>
          <p:cNvPr id="92" name="그룹 91"/>
          <p:cNvGrpSpPr/>
          <p:nvPr/>
        </p:nvGrpSpPr>
        <p:grpSpPr>
          <a:xfrm>
            <a:off x="2578060" y="2537911"/>
            <a:ext cx="4460508" cy="1907427"/>
            <a:chOff x="8905721" y="2037958"/>
            <a:chExt cx="4460508" cy="1907427"/>
          </a:xfrm>
        </p:grpSpPr>
        <p:sp>
          <p:nvSpPr>
            <p:cNvPr id="93" name="타원 92"/>
            <p:cNvSpPr/>
            <p:nvPr/>
          </p:nvSpPr>
          <p:spPr>
            <a:xfrm>
              <a:off x="11052284" y="3808981"/>
              <a:ext cx="138489" cy="136404"/>
            </a:xfrm>
            <a:prstGeom prst="ellipse">
              <a:avLst/>
            </a:prstGeom>
            <a:solidFill>
              <a:srgbClr val="FFE899"/>
            </a:solidFill>
            <a:ln>
              <a:solidFill>
                <a:srgbClr val="FFE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5400000">
              <a:off x="10624065" y="3321474"/>
              <a:ext cx="994925" cy="53944"/>
            </a:xfrm>
            <a:prstGeom prst="rect">
              <a:avLst/>
            </a:prstGeom>
            <a:solidFill>
              <a:srgbClr val="FFE899"/>
            </a:solidFill>
            <a:ln>
              <a:solidFill>
                <a:srgbClr val="FFE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11964" y="2037958"/>
              <a:ext cx="154265" cy="154265"/>
            </a:xfrm>
            <a:prstGeom prst="rect">
              <a:avLst/>
            </a:prstGeom>
          </p:spPr>
        </p:pic>
        <p:sp>
          <p:nvSpPr>
            <p:cNvPr id="96" name="모서리가 둥근 직사각형 95"/>
            <p:cNvSpPr/>
            <p:nvPr/>
          </p:nvSpPr>
          <p:spPr>
            <a:xfrm>
              <a:off x="8905721" y="2115091"/>
              <a:ext cx="4293126" cy="1065906"/>
            </a:xfrm>
            <a:prstGeom prst="roundRect">
              <a:avLst>
                <a:gd name="adj" fmla="val 9230"/>
              </a:avLst>
            </a:prstGeom>
            <a:solidFill>
              <a:srgbClr val="FFF5D1"/>
            </a:solidFill>
            <a:ln w="28575">
              <a:solidFill>
                <a:srgbClr val="FFE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ct val="20000"/>
                </a:spcBef>
              </a:pPr>
              <a:r>
                <a:rPr lang="ko-KR" altLang="en-US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히말라야 산맥에 있는 빙하가 녹습니다</a:t>
              </a:r>
              <a:r>
                <a:rPr lang="en-US" altLang="ko-KR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  <a:p>
              <a:pPr algn="ctr">
                <a:spcBef>
                  <a:spcPct val="20000"/>
                </a:spcBef>
              </a:pPr>
              <a:r>
                <a:rPr lang="ko-KR" altLang="en-US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재난이 자주 발생해 사람이 살 수 있는</a:t>
              </a:r>
              <a:endParaRPr lang="en-US" altLang="ko-KR" sz="20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spcBef>
                  <a:spcPct val="20000"/>
                </a:spcBef>
              </a:pPr>
              <a:r>
                <a:rPr lang="ko-KR" altLang="en-US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곳으로 피난민이 몰려 갈등이 발생합니다</a:t>
              </a:r>
              <a:r>
                <a:rPr lang="en-US" altLang="ko-KR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7267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0" dirty="0"/>
              <a:t>지구의 온도가 오르면 어떻게 될까요</a:t>
            </a:r>
            <a:r>
              <a:rPr lang="en-US" altLang="ko-KR" spc="0" dirty="0"/>
              <a:t>?</a:t>
            </a:r>
            <a:endParaRPr lang="ko-KR" altLang="en-US" spc="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생각 놀이터</a:t>
            </a:r>
            <a:endParaRPr lang="en-US" altLang="ko-KR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duk_04_07_0004_303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en-US" altLang="ko-KR" dirty="0" smtClean="0"/>
              <a:t>303_6℃</a:t>
            </a:r>
            <a:r>
              <a:rPr lang="en-US" altLang="ko-KR" dirty="0"/>
              <a:t>_</a:t>
            </a:r>
            <a:r>
              <a:rPr lang="ko-KR" altLang="en-US" dirty="0"/>
              <a:t>손가락 버튼 클릭 시 노출 화면</a:t>
            </a:r>
            <a:r>
              <a:rPr lang="en-US" altLang="ko-KR" dirty="0"/>
              <a:t>]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3" y="1008931"/>
            <a:ext cx="1306180" cy="3785799"/>
          </a:xfrm>
          <a:prstGeom prst="roundRect">
            <a:avLst>
              <a:gd name="adj" fmla="val 39336"/>
            </a:avLst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2026274" y="1008932"/>
            <a:ext cx="3350881" cy="1072418"/>
            <a:chOff x="4557413" y="562881"/>
            <a:chExt cx="3350881" cy="1072418"/>
          </a:xfrm>
        </p:grpSpPr>
        <p:sp>
          <p:nvSpPr>
            <p:cNvPr id="36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F1A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1℃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37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>
                  <a:solidFill>
                    <a:prstClr val="black"/>
                  </a:solidFill>
                </a:rPr>
                <a:t>집중 호우</a:t>
              </a:r>
              <a:r>
                <a:rPr lang="en-US" altLang="ko-KR" sz="2500" spc="-150" dirty="0">
                  <a:solidFill>
                    <a:prstClr val="black"/>
                  </a:solidFill>
                </a:rPr>
                <a:t>, </a:t>
              </a:r>
              <a:r>
                <a:rPr lang="ko-KR" altLang="en-US" sz="2500" spc="-150" dirty="0">
                  <a:solidFill>
                    <a:prstClr val="black"/>
                  </a:solidFill>
                </a:rPr>
                <a:t>한파 등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  <a:p>
              <a:pPr lvl="0"/>
              <a:r>
                <a:rPr lang="ko-KR" altLang="en-US" sz="2500" spc="-150" dirty="0">
                  <a:solidFill>
                    <a:prstClr val="black"/>
                  </a:solidFill>
                </a:rPr>
                <a:t>기상 현상 증가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2026274" y="2365622"/>
            <a:ext cx="3350881" cy="1072418"/>
            <a:chOff x="4557413" y="562881"/>
            <a:chExt cx="3350881" cy="1072418"/>
          </a:xfrm>
        </p:grpSpPr>
        <p:sp>
          <p:nvSpPr>
            <p:cNvPr id="59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D1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3℃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66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아마존</a:t>
              </a:r>
              <a:endParaRPr lang="en-US" altLang="ko-KR" sz="2500" spc="-150" dirty="0" smtClean="0">
                <a:solidFill>
                  <a:prstClr val="black"/>
                </a:solidFill>
              </a:endParaRPr>
            </a:p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열대 우림 파괴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2026273" y="3722312"/>
            <a:ext cx="3350881" cy="1072418"/>
            <a:chOff x="4557413" y="562881"/>
            <a:chExt cx="3350881" cy="1072418"/>
          </a:xfrm>
        </p:grpSpPr>
        <p:sp>
          <p:nvSpPr>
            <p:cNvPr id="75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7E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5℃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76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히말라야</a:t>
              </a:r>
              <a:endParaRPr lang="en-US" altLang="ko-KR" sz="2500" spc="-150" dirty="0" smtClean="0">
                <a:solidFill>
                  <a:prstClr val="black"/>
                </a:solidFill>
              </a:endParaRPr>
            </a:p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빙하 소멸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5544537" y="1008932"/>
            <a:ext cx="3350881" cy="1072418"/>
            <a:chOff x="4557413" y="562881"/>
            <a:chExt cx="3350881" cy="1072418"/>
          </a:xfrm>
        </p:grpSpPr>
        <p:sp>
          <p:nvSpPr>
            <p:cNvPr id="78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E271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2℃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79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북극 생물의</a:t>
              </a:r>
              <a:endParaRPr lang="en-US" altLang="ko-KR" sz="2500" spc="-150" dirty="0" smtClean="0">
                <a:solidFill>
                  <a:prstClr val="black"/>
                </a:solidFill>
              </a:endParaRPr>
            </a:p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멸종 위기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5544537" y="2365622"/>
            <a:ext cx="3350881" cy="1072418"/>
            <a:chOff x="4557413" y="562881"/>
            <a:chExt cx="3350881" cy="1072418"/>
          </a:xfrm>
        </p:grpSpPr>
        <p:sp>
          <p:nvSpPr>
            <p:cNvPr id="81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BF2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4℃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82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남극의 빙하 붕괴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CDA0CD4-F921-46E8-8CF2-C512BB5F6DDD}"/>
              </a:ext>
            </a:extLst>
          </p:cNvPr>
          <p:cNvGrpSpPr/>
          <p:nvPr/>
        </p:nvGrpSpPr>
        <p:grpSpPr>
          <a:xfrm>
            <a:off x="5544536" y="3722312"/>
            <a:ext cx="3350881" cy="1072418"/>
            <a:chOff x="4557413" y="562881"/>
            <a:chExt cx="3350881" cy="1072418"/>
          </a:xfrm>
        </p:grpSpPr>
        <p:sp>
          <p:nvSpPr>
            <p:cNvPr id="84" name="모서리가 둥근 직사각형 50">
              <a:extLst>
                <a:ext uri="{FF2B5EF4-FFF2-40B4-BE49-F238E27FC236}">
                  <a16:creationId xmlns:a16="http://schemas.microsoft.com/office/drawing/2014/main" id="{84427C2F-7CD4-4832-BDC1-E4C650AE077C}"/>
                </a:ext>
              </a:extLst>
            </p:cNvPr>
            <p:cNvSpPr/>
            <p:nvPr/>
          </p:nvSpPr>
          <p:spPr>
            <a:xfrm>
              <a:off x="4557413" y="562881"/>
              <a:ext cx="3350881" cy="1072418"/>
            </a:xfrm>
            <a:prstGeom prst="roundRect">
              <a:avLst/>
            </a:prstGeom>
            <a:solidFill>
              <a:srgbClr val="310F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2500" kern="900" spc="-4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6℃</a:t>
              </a:r>
              <a:endParaRPr lang="ko-KR" altLang="en-US" sz="2500" kern="900" spc="-4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85" name="모서리가 둥근 직사각형 51">
              <a:extLst>
                <a:ext uri="{FF2B5EF4-FFF2-40B4-BE49-F238E27FC236}">
                  <a16:creationId xmlns:a16="http://schemas.microsoft.com/office/drawing/2014/main" id="{5D926FB8-77CA-4E16-8FCD-0F8BB53FA70E}"/>
                </a:ext>
              </a:extLst>
            </p:cNvPr>
            <p:cNvSpPr/>
            <p:nvPr/>
          </p:nvSpPr>
          <p:spPr>
            <a:xfrm>
              <a:off x="5304432" y="666694"/>
              <a:ext cx="2455816" cy="8647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대부분의</a:t>
              </a:r>
              <a:endParaRPr lang="en-US" altLang="ko-KR" sz="2500" spc="-150" dirty="0" smtClean="0">
                <a:solidFill>
                  <a:prstClr val="black"/>
                </a:solidFill>
              </a:endParaRPr>
            </a:p>
            <a:p>
              <a:pPr lvl="0"/>
              <a:r>
                <a:rPr lang="ko-KR" altLang="en-US" sz="2500" spc="-150" dirty="0" smtClean="0">
                  <a:solidFill>
                    <a:prstClr val="black"/>
                  </a:solidFill>
                </a:rPr>
                <a:t>생물체 멸종</a:t>
              </a:r>
              <a:endParaRPr lang="en-US" altLang="ko-KR" sz="2500" spc="-150" dirty="0">
                <a:solidFill>
                  <a:prstClr val="black"/>
                </a:solidFill>
              </a:endParaRPr>
            </a:p>
          </p:txBody>
        </p:sp>
      </p:grpSp>
      <p:pic>
        <p:nvPicPr>
          <p:cNvPr id="86" name="그림 85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43" y="1596220"/>
            <a:ext cx="284071" cy="380655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43" y="2946981"/>
            <a:ext cx="284071" cy="380655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43" y="4312711"/>
            <a:ext cx="284071" cy="380655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288" y="1596220"/>
            <a:ext cx="284071" cy="380655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288" y="2946981"/>
            <a:ext cx="284071" cy="380655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288" y="4312711"/>
            <a:ext cx="284071" cy="380655"/>
          </a:xfrm>
          <a:prstGeom prst="rect">
            <a:avLst/>
          </a:prstGeom>
        </p:spPr>
      </p:pic>
      <p:grpSp>
        <p:nvGrpSpPr>
          <p:cNvPr id="92" name="그룹 91"/>
          <p:cNvGrpSpPr/>
          <p:nvPr/>
        </p:nvGrpSpPr>
        <p:grpSpPr>
          <a:xfrm>
            <a:off x="4802537" y="3154155"/>
            <a:ext cx="4470381" cy="1285557"/>
            <a:chOff x="7570769" y="2948389"/>
            <a:chExt cx="4470381" cy="1285557"/>
          </a:xfrm>
        </p:grpSpPr>
        <p:sp>
          <p:nvSpPr>
            <p:cNvPr id="93" name="타원 92"/>
            <p:cNvSpPr/>
            <p:nvPr/>
          </p:nvSpPr>
          <p:spPr>
            <a:xfrm>
              <a:off x="11052282" y="4097542"/>
              <a:ext cx="138489" cy="136404"/>
            </a:xfrm>
            <a:prstGeom prst="ellipse">
              <a:avLst/>
            </a:prstGeom>
            <a:solidFill>
              <a:srgbClr val="FFE899"/>
            </a:solidFill>
            <a:ln>
              <a:solidFill>
                <a:srgbClr val="FFE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5400000">
              <a:off x="10743527" y="3730519"/>
              <a:ext cx="756000" cy="53944"/>
            </a:xfrm>
            <a:prstGeom prst="rect">
              <a:avLst/>
            </a:prstGeom>
            <a:solidFill>
              <a:srgbClr val="FFE899"/>
            </a:solidFill>
            <a:ln>
              <a:solidFill>
                <a:srgbClr val="FFE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86885" y="2948389"/>
              <a:ext cx="154265" cy="154265"/>
            </a:xfrm>
            <a:prstGeom prst="rect">
              <a:avLst/>
            </a:prstGeom>
          </p:spPr>
        </p:pic>
        <p:sp>
          <p:nvSpPr>
            <p:cNvPr id="96" name="모서리가 둥근 직사각형 95"/>
            <p:cNvSpPr/>
            <p:nvPr/>
          </p:nvSpPr>
          <p:spPr>
            <a:xfrm>
              <a:off x="7570769" y="3031972"/>
              <a:ext cx="4293126" cy="432668"/>
            </a:xfrm>
            <a:prstGeom prst="roundRect">
              <a:avLst>
                <a:gd name="adj" fmla="val 9230"/>
              </a:avLst>
            </a:prstGeom>
            <a:solidFill>
              <a:srgbClr val="FFF5D1"/>
            </a:solidFill>
            <a:ln w="28575">
              <a:solidFill>
                <a:srgbClr val="FFE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ct val="20000"/>
                </a:spcBef>
              </a:pPr>
              <a:r>
                <a:rPr lang="ko-KR" altLang="en-US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많은 생물체의 </a:t>
              </a:r>
              <a:r>
                <a:rPr lang="ko-KR" altLang="en-US" sz="2000" spc="-150" dirty="0" err="1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대멸종이</a:t>
              </a:r>
              <a:r>
                <a:rPr lang="ko-KR" altLang="en-US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시작됩니다</a:t>
              </a:r>
              <a:r>
                <a:rPr lang="en-US" altLang="ko-KR" sz="2000" spc="-150" dirty="0" smtClean="0">
                  <a:solidFill>
                    <a:schemeClr val="tx1">
                      <a:lumMod val="50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36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만약에 내가 다음 사진 속 동물이라면 어떤 감정을 느낄지 써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삽화 발주</a:t>
            </a:r>
            <a:endParaRPr lang="en-US" altLang="ko-KR" dirty="0" smtClean="0"/>
          </a:p>
          <a:p>
            <a:r>
              <a:rPr lang="en-US" altLang="ko-KR" dirty="0"/>
              <a:t>d</a:t>
            </a:r>
            <a:r>
              <a:rPr lang="en-US" altLang="ko-KR" dirty="0" smtClean="0"/>
              <a:t>uk_04_07_0004_1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사진 속 동물의 감정을 느껴 보기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duk_04_07_0004_101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[101]</a:t>
            </a:r>
          </a:p>
          <a:p>
            <a:r>
              <a:rPr lang="ko-KR" altLang="en-US" dirty="0" smtClean="0"/>
              <a:t>삽화</a:t>
            </a:r>
            <a:endParaRPr lang="en-US" altLang="ko-KR" dirty="0" smtClean="0"/>
          </a:p>
          <a:p>
            <a:r>
              <a:rPr lang="ko-KR" altLang="en-US" dirty="0" smtClean="0"/>
              <a:t>삽화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폰트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여기어때잘난체</a:t>
            </a:r>
            <a:endParaRPr lang="en-US" altLang="ko-KR" dirty="0" smtClean="0"/>
          </a:p>
          <a:p>
            <a:pPr>
              <a:buAutoNum type="arabicPeriod" startAt="3"/>
            </a:pPr>
            <a:r>
              <a:rPr lang="ko-KR" altLang="en-US" dirty="0" smtClean="0"/>
              <a:t>메모장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기능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직접 쓰기 텍스트 입력 가능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초기 화면은 직접 쓰기 화면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예 보기 버튼</a:t>
            </a:r>
            <a:endParaRPr lang="en-US" altLang="ko-KR" dirty="0" smtClean="0"/>
          </a:p>
          <a:p>
            <a:pPr>
              <a:buAutoNum type="arabicPeriod" startAt="4"/>
            </a:pPr>
            <a:r>
              <a:rPr lang="ko-KR" altLang="en-US" dirty="0" smtClean="0"/>
              <a:t>예 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직접 쓰기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보기 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파란색 예시 텍스트 노출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버튼으로 </a:t>
            </a:r>
            <a:r>
              <a:rPr lang="ko-KR" altLang="en-US" dirty="0" err="1" smtClean="0"/>
              <a:t>토글됨</a:t>
            </a:r>
            <a:endParaRPr lang="en-US" altLang="ko-KR" dirty="0" smtClean="0"/>
          </a:p>
          <a:p>
            <a:pPr>
              <a:buAutoNum type="arabicPeriod" startAt="5"/>
            </a:pPr>
            <a:r>
              <a:rPr lang="en-US" altLang="ko-KR" dirty="0" smtClean="0"/>
              <a:t>TIP </a:t>
            </a:r>
            <a:r>
              <a:rPr lang="ko-KR" altLang="en-US" dirty="0" smtClean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TIP </a:t>
            </a: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/>
              <a:t>미니 팝업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X </a:t>
            </a:r>
            <a:r>
              <a:rPr lang="ko-KR" altLang="en-US" dirty="0"/>
              <a:t>버튼 클릭 시</a:t>
            </a:r>
            <a:r>
              <a:rPr lang="en-US" altLang="ko-KR" dirty="0"/>
              <a:t>,</a:t>
            </a:r>
            <a:r>
              <a:rPr lang="ko-KR" altLang="en-US" dirty="0"/>
              <a:t> 미니 팝업 닫힘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duk_04_07_0004_1</a:t>
            </a:r>
          </a:p>
          <a:p>
            <a:r>
              <a:rPr lang="ko-KR" altLang="en-US" dirty="0" smtClean="0"/>
              <a:t>타이틀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7" y="1005612"/>
            <a:ext cx="3517757" cy="378582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242" y="4594279"/>
            <a:ext cx="997200" cy="313585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242" y="5029364"/>
            <a:ext cx="997200" cy="313585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>
          <a:xfrm>
            <a:off x="7767019" y="461948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06857" y="124218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473641" y="120811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963" y="918039"/>
            <a:ext cx="750030" cy="556474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5181921" y="5431447"/>
            <a:ext cx="4068006" cy="1209585"/>
            <a:chOff x="6430819" y="2279387"/>
            <a:chExt cx="3622190" cy="1209585"/>
          </a:xfrm>
        </p:grpSpPr>
        <p:grpSp>
          <p:nvGrpSpPr>
            <p:cNvPr id="48" name="그룹 47"/>
            <p:cNvGrpSpPr/>
            <p:nvPr/>
          </p:nvGrpSpPr>
          <p:grpSpPr>
            <a:xfrm>
              <a:off x="6430819" y="2279387"/>
              <a:ext cx="3622190" cy="1209585"/>
              <a:chOff x="9161788" y="2823846"/>
              <a:chExt cx="3355154" cy="1209585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9161788" y="2983950"/>
                <a:ext cx="3354730" cy="1049481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txBody>
              <a:bodyPr wrap="square" lIns="36000" tIns="36000" rIns="36000" bIns="36000" rtlCol="0">
                <a:noAutofit/>
              </a:bodyPr>
              <a:lstStyle/>
              <a:p>
                <a:pPr algn="just" latinLnBrk="0">
                  <a:defRPr/>
                </a:pPr>
                <a:endParaRPr lang="en-US" altLang="ko-KR" sz="12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  <a:p>
                <a:pPr algn="just" latinLnBrk="0">
                  <a:defRPr/>
                </a:pPr>
                <a:r>
                  <a:rPr lang="ko-KR" altLang="en-US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삶의 터전이 오염되고 파괴된 곳이나 잘 가꿔진 곳에서 살아가는 동물이 됐다고 가정해 보고</a:t>
                </a:r>
                <a:r>
                  <a:rPr lang="en-US" altLang="ko-KR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, </a:t>
                </a:r>
                <a:r>
                  <a:rPr lang="ko-KR" altLang="en-US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그들의 감정을 상상해 글로 써 봅시다</a:t>
                </a:r>
                <a:r>
                  <a:rPr lang="en-US" altLang="ko-KR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9161790" y="3002496"/>
                <a:ext cx="3355150" cy="167359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9161790" y="2823846"/>
                <a:ext cx="3355152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 flipH="1">
              <a:off x="9853878" y="2378725"/>
              <a:ext cx="139032" cy="132496"/>
              <a:chOff x="11864822" y="2124511"/>
              <a:chExt cx="169503" cy="169492"/>
            </a:xfrm>
          </p:grpSpPr>
          <p:cxnSp>
            <p:nvCxnSpPr>
              <p:cNvPr id="50" name="직선 연결선 49"/>
              <p:cNvCxnSpPr/>
              <p:nvPr/>
            </p:nvCxnSpPr>
            <p:spPr>
              <a:xfrm>
                <a:off x="11864822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 flipH="1">
                <a:off x="11864833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타원 54"/>
          <p:cNvSpPr/>
          <p:nvPr/>
        </p:nvSpPr>
        <p:spPr>
          <a:xfrm>
            <a:off x="8630435" y="96082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155368" y="1635619"/>
            <a:ext cx="4737947" cy="2890218"/>
            <a:chOff x="651844" y="1661020"/>
            <a:chExt cx="8455089" cy="3172317"/>
          </a:xfrm>
        </p:grpSpPr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57" name="직선 연결선 56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직선 연결선 57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직선 연결선 58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직선 연결선 59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왼쪽 대괄호 60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왼쪽 대괄호 61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왼쪽 대괄호 62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자유형 63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C47500"/>
            </a:solidFill>
            <a:ln w="19050">
              <a:solidFill>
                <a:srgbClr val="C475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모서리가 둥근 직사각형 67"/>
          <p:cNvSpPr/>
          <p:nvPr/>
        </p:nvSpPr>
        <p:spPr>
          <a:xfrm>
            <a:off x="4738352" y="1115429"/>
            <a:ext cx="3571981" cy="449848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만약에 내가 사진 속 동물이라면</a:t>
            </a:r>
            <a:r>
              <a:rPr lang="en-US" altLang="ko-KR" spc="-15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</a:t>
            </a:r>
            <a:endParaRPr lang="ko-KR" altLang="en-US" spc="-15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280032" y="2598573"/>
            <a:ext cx="4433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자연 속 동물</a:t>
            </a:r>
            <a:r>
              <a:rPr lang="en-US" altLang="ko-KR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 </a:t>
            </a:r>
            <a:r>
              <a:rPr lang="ko-KR" altLang="en-US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깨끗하고 푸른 숲에서 살아서</a:t>
            </a:r>
            <a:endParaRPr lang="en-US" altLang="ko-KR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280033" y="1883754"/>
            <a:ext cx="4434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쓰레기 산의 동물</a:t>
            </a:r>
            <a:r>
              <a:rPr lang="en-US" altLang="ko-KR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 </a:t>
            </a:r>
            <a:r>
              <a:rPr lang="ko-KR" altLang="en-US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냄새도 고약하고 정말 살기</a:t>
            </a:r>
            <a:endParaRPr lang="en-US" altLang="ko-KR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99522" y="2261959"/>
            <a:ext cx="4415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힘들어요</a:t>
            </a:r>
            <a:r>
              <a:rPr lang="en-US" altLang="ko-KR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깨끗한 언덕에서 살고 싶어요</a:t>
            </a:r>
            <a:r>
              <a:rPr lang="en-US" altLang="ko-KR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299522" y="2999791"/>
            <a:ext cx="4437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행복해요</a:t>
            </a:r>
            <a:r>
              <a:rPr lang="en-US" altLang="ko-KR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계속 멋진 곳에서 살고 싶어요</a:t>
            </a:r>
            <a:r>
              <a:rPr lang="en-US" altLang="ko-KR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72" name="타원 71"/>
          <p:cNvSpPr/>
          <p:nvPr/>
        </p:nvSpPr>
        <p:spPr>
          <a:xfrm>
            <a:off x="4103100" y="161303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27318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이번 시간에 배울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duk_04_07_0004_102</a:t>
            </a:r>
            <a:endParaRPr lang="ko-KR" altLang="en-US" dirty="0" smtClean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[102]</a:t>
            </a:r>
          </a:p>
          <a:p>
            <a:r>
              <a:rPr lang="ko-KR" altLang="en-US" dirty="0"/>
              <a:t>텍스트 및 쪽수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텍스트</a:t>
            </a:r>
            <a:r>
              <a:rPr lang="en-US" altLang="ko-KR" dirty="0"/>
              <a:t>+</a:t>
            </a:r>
            <a:r>
              <a:rPr lang="ko-KR" altLang="en-US" dirty="0"/>
              <a:t>개체 노출 효과 적용</a:t>
            </a:r>
            <a:r>
              <a:rPr lang="en-US" altLang="ko-KR" dirty="0"/>
              <a:t>(</a:t>
            </a:r>
            <a:r>
              <a:rPr lang="ko-KR" altLang="en-US" dirty="0"/>
              <a:t>하단 링크 참고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일부 텍스트 </a:t>
            </a:r>
            <a:r>
              <a:rPr lang="ko-KR" altLang="en-US" dirty="0" err="1"/>
              <a:t>별색값</a:t>
            </a:r>
            <a:r>
              <a:rPr lang="en-US" altLang="ko-KR" dirty="0"/>
              <a:t>: #FF6600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https://cdata2.tsherpa.co.kr/tsherpa/multimedia/Flash/2022/curri/index.html?flashxmlnum=nymph98920&amp;classno=E-curri03-social-K_2022/31/so_k_0301_0101_0001/so_k_0301_0101_0001_103.html&amp;id=1441105&amp;classa=1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dirty="0" smtClean="0"/>
              <a:t>다양한 생물체에 관심을 </a:t>
            </a:r>
            <a:r>
              <a:rPr lang="ko-KR" altLang="en-US" dirty="0"/>
              <a:t>두</a:t>
            </a:r>
            <a:r>
              <a:rPr lang="ko-KR" altLang="en-US" dirty="0" smtClean="0"/>
              <a:t>고</a:t>
            </a:r>
            <a:endParaRPr lang="en-US" altLang="ko-KR" dirty="0" smtClean="0"/>
          </a:p>
          <a:p>
            <a:pPr>
              <a:lnSpc>
                <a:spcPct val="80000"/>
              </a:lnSpc>
            </a:pPr>
            <a:r>
              <a:rPr lang="ko-KR" altLang="en-US" dirty="0" smtClean="0">
                <a:solidFill>
                  <a:srgbClr val="FF6600"/>
                </a:solidFill>
              </a:rPr>
              <a:t>자연과 인간이 함께 공존</a:t>
            </a:r>
            <a:r>
              <a:rPr lang="ko-KR" altLang="en-US" dirty="0" smtClean="0"/>
              <a:t>하려는 마음을 다지며</a:t>
            </a:r>
            <a:r>
              <a:rPr lang="en-US" altLang="ko-KR" dirty="0" smtClean="0"/>
              <a:t>,</a:t>
            </a:r>
          </a:p>
          <a:p>
            <a:pPr>
              <a:lnSpc>
                <a:spcPct val="80000"/>
              </a:lnSpc>
            </a:pPr>
            <a:r>
              <a:rPr lang="ko-KR" altLang="en-US" dirty="0" smtClean="0">
                <a:solidFill>
                  <a:srgbClr val="FF6600"/>
                </a:solidFill>
              </a:rPr>
              <a:t>생태 감수성</a:t>
            </a:r>
            <a:r>
              <a:rPr lang="ko-KR" altLang="en-US" dirty="0" smtClean="0"/>
              <a:t>을 길러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sz="quarter" idx="22"/>
          </p:nvPr>
        </p:nvSpPr>
        <p:spPr>
          <a:xfrm>
            <a:off x="4651498" y="2729223"/>
            <a:ext cx="1505462" cy="462511"/>
          </a:xfrm>
        </p:spPr>
        <p:txBody>
          <a:bodyPr/>
          <a:lstStyle/>
          <a:p>
            <a:r>
              <a:rPr lang="en-US" altLang="ko-KR" dirty="0" smtClean="0"/>
              <a:t>112~115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96046" y="108043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683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-100" dirty="0" smtClean="0"/>
              <a:t>다음 영상을 시청하고 생태계 구성원으로서 지녀야 할 자세를 생각해 봅시다</a:t>
            </a:r>
            <a:r>
              <a:rPr lang="en-US" altLang="ko-KR" spc="-100" dirty="0" smtClean="0"/>
              <a:t>.</a:t>
            </a:r>
            <a:endParaRPr lang="ko-KR" altLang="en-US" spc="-1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1</a:t>
            </a:r>
            <a:r>
              <a:rPr lang="en-US" altLang="ko-KR" dirty="0"/>
              <a:t>/</a:t>
            </a:r>
            <a:r>
              <a:rPr lang="ko-KR" altLang="en-US" dirty="0"/>
              <a:t>활동 </a:t>
            </a:r>
            <a:r>
              <a:rPr lang="en-US" altLang="ko-KR" dirty="0"/>
              <a:t>2/</a:t>
            </a:r>
            <a:r>
              <a:rPr lang="ko-KR" altLang="en-US" dirty="0"/>
              <a:t>활동 </a:t>
            </a:r>
            <a:r>
              <a:rPr lang="en-US" altLang="ko-KR" dirty="0" smtClean="0"/>
              <a:t>3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자연과 생명을 존중하는 마음 기르기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duk_04_07_0004_201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</a:p>
          <a:p>
            <a:r>
              <a:rPr lang="ko-KR" altLang="en-US" dirty="0" smtClean="0"/>
              <a:t>영상 </a:t>
            </a:r>
            <a:r>
              <a:rPr lang="ko-KR" altLang="en-US" dirty="0" err="1" smtClean="0"/>
              <a:t>썸네일</a:t>
            </a:r>
            <a:endParaRPr lang="en-US" altLang="ko-KR" dirty="0" smtClean="0"/>
          </a:p>
          <a:p>
            <a:r>
              <a:rPr lang="ko-KR" altLang="en-US" dirty="0" smtClean="0"/>
              <a:t>재생 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영상 재생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버튼 마우스 오버 효과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유튜브 영상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임베디드로</a:t>
            </a:r>
            <a:r>
              <a:rPr lang="ko-KR" altLang="en-US" dirty="0" smtClean="0"/>
              <a:t> 재생됨</a:t>
            </a:r>
            <a:r>
              <a:rPr lang="en-US" altLang="ko-KR" dirty="0" smtClean="0"/>
              <a:t>)</a:t>
            </a:r>
          </a:p>
          <a:p>
            <a:pPr>
              <a:buAutoNum type="arabicPeriod" startAt="3"/>
            </a:pP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www.youtube.com/embed/EEvBV8mBG9o</a:t>
            </a:r>
            <a:endParaRPr lang="en-US" altLang="ko-KR" dirty="0" smtClean="0"/>
          </a:p>
          <a:p>
            <a:r>
              <a:rPr lang="ko-KR" altLang="en-US" dirty="0" err="1"/>
              <a:t>멸종위기종</a:t>
            </a:r>
            <a:r>
              <a:rPr lang="ko-KR" altLang="en-US" dirty="0"/>
              <a:t> </a:t>
            </a:r>
            <a:r>
              <a:rPr lang="ko-KR" altLang="en-US" dirty="0" err="1" smtClean="0"/>
              <a:t>썸네일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06346"/>
            <a:ext cx="9353974" cy="3792374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4045972" y="4584731"/>
            <a:ext cx="1402415" cy="320042"/>
            <a:chOff x="4915693" y="4615244"/>
            <a:chExt cx="1402415" cy="32004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29" name="타원 28"/>
          <p:cNvSpPr/>
          <p:nvPr/>
        </p:nvSpPr>
        <p:spPr>
          <a:xfrm>
            <a:off x="3847571" y="462214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31745" y="136078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674612" y="2119052"/>
            <a:ext cx="4032448" cy="1749851"/>
            <a:chOff x="2657751" y="1101576"/>
            <a:chExt cx="4032448" cy="1749851"/>
          </a:xfrm>
        </p:grpSpPr>
        <p:grpSp>
          <p:nvGrpSpPr>
            <p:cNvPr id="33" name="그룹 32"/>
            <p:cNvGrpSpPr/>
            <p:nvPr/>
          </p:nvGrpSpPr>
          <p:grpSpPr>
            <a:xfrm>
              <a:off x="2657751" y="1101576"/>
              <a:ext cx="4032448" cy="1294016"/>
              <a:chOff x="2657751" y="888274"/>
              <a:chExt cx="4032448" cy="1294016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B5D1B7F7-06CE-4EE7-AFB4-11C9E3ECC3C1}"/>
                  </a:ext>
                </a:extLst>
              </p:cNvPr>
              <p:cNvSpPr/>
              <p:nvPr/>
            </p:nvSpPr>
            <p:spPr>
              <a:xfrm>
                <a:off x="2657751" y="1364582"/>
                <a:ext cx="4032448" cy="817708"/>
              </a:xfrm>
              <a:prstGeom prst="rect">
                <a:avLst/>
              </a:prstGeom>
              <a:solidFill>
                <a:srgbClr val="F6E7D4"/>
              </a:solidFill>
              <a:ln w="57150">
                <a:solidFill>
                  <a:srgbClr val="EFD4B3"/>
                </a:solidFill>
              </a:ln>
            </p:spPr>
            <p:txBody>
              <a:bodyPr wrap="square" lIns="0" rIns="0" bIns="72000" anchor="ctr">
                <a:noAutofit/>
              </a:bodyPr>
              <a:lstStyle/>
              <a:p>
                <a:pPr algn="ctr"/>
                <a:r>
                  <a:rPr lang="ko-KR" altLang="en-US" sz="2500" b="1" dirty="0" err="1" smtClean="0">
                    <a:solidFill>
                      <a:srgbClr val="FF6600"/>
                    </a:solidFill>
                    <a:latin typeface="여기어때 잘난체" pitchFamily="50" charset="-127"/>
                    <a:ea typeface="여기어때 잘난체" pitchFamily="50" charset="-127"/>
                  </a:rPr>
                  <a:t>멸종위기종</a:t>
                </a:r>
                <a:r>
                  <a:rPr lang="en-US" altLang="ko-KR" sz="2500" b="1" dirty="0" smtClean="0">
                    <a:solidFill>
                      <a:srgbClr val="FF6600"/>
                    </a:solidFill>
                    <a:latin typeface="여기어때 잘난체" pitchFamily="50" charset="-127"/>
                    <a:ea typeface="여기어때 잘난체" pitchFamily="50" charset="-127"/>
                  </a:rPr>
                  <a:t>,</a:t>
                </a:r>
                <a:r>
                  <a:rPr lang="ko-KR" altLang="en-US" sz="2500" b="1" dirty="0" smtClean="0">
                    <a:solidFill>
                      <a:srgbClr val="FF6600"/>
                    </a:solidFill>
                    <a:latin typeface="여기어때 잘난체" pitchFamily="50" charset="-127"/>
                    <a:ea typeface="여기어때 잘난체" pitchFamily="50" charset="-127"/>
                  </a:rPr>
                  <a:t> </a:t>
                </a:r>
                <a:r>
                  <a:rPr lang="ko-KR" altLang="en-US" sz="2500" b="1" dirty="0" smtClean="0">
                    <a:solidFill>
                      <a:srgbClr val="402600"/>
                    </a:solidFill>
                    <a:latin typeface="여기어때 잘난체" pitchFamily="50" charset="-127"/>
                    <a:ea typeface="여기어때 잘난체" pitchFamily="50" charset="-127"/>
                  </a:rPr>
                  <a:t>인간도 큰일</a:t>
                </a:r>
                <a:endParaRPr lang="ko-KR" altLang="en-US" sz="2500" b="1" dirty="0">
                  <a:solidFill>
                    <a:srgbClr val="402600"/>
                  </a:solidFill>
                  <a:latin typeface="여기어때 잘난체" pitchFamily="50" charset="-127"/>
                  <a:ea typeface="여기어때 잘난체" pitchFamily="50" charset="-127"/>
                </a:endParaRPr>
              </a:p>
            </p:txBody>
          </p:sp>
          <p:pic>
            <p:nvPicPr>
              <p:cNvPr id="36" name="Picture 9" descr="C:\Users\석혜린\Desktop\w\★2020_1학기\11_SB\guide\112.png">
                <a:extLst>
                  <a:ext uri="{FF2B5EF4-FFF2-40B4-BE49-F238E27FC236}">
                    <a16:creationId xmlns:a16="http://schemas.microsoft.com/office/drawing/2014/main" id="{2E607F70-EB0F-4288-A684-45DC0DBFF7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98578" y="888274"/>
                <a:ext cx="2799629" cy="546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4" name="Picture 4" descr="C:\Users\석혜린\Desktop\w\★2020_2학기\10_차시개발\00) Prototype\proto_A\common\images\link_video_button.png">
              <a:extLst>
                <a:ext uri="{FF2B5EF4-FFF2-40B4-BE49-F238E27FC236}">
                  <a16:creationId xmlns:a16="http://schemas.microsoft.com/office/drawing/2014/main" id="{F298B435-2953-4E9B-9AC6-AB62AEA5E4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19" y="2239427"/>
              <a:ext cx="559112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타원 30"/>
          <p:cNvSpPr/>
          <p:nvPr/>
        </p:nvSpPr>
        <p:spPr>
          <a:xfrm>
            <a:off x="4236808" y="340869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73462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-100" dirty="0"/>
              <a:t>다음 영상을 시청하고 생태계 구성원으로서 지녀야 할 자세를 생각해 봅시다</a:t>
            </a:r>
            <a:r>
              <a:rPr lang="en-US" altLang="ko-KR" spc="-100" dirty="0"/>
              <a:t>.</a:t>
            </a:r>
            <a:endParaRPr lang="ko-KR" altLang="en-US" spc="-1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1</a:t>
            </a:r>
            <a:r>
              <a:rPr lang="en-US" altLang="ko-KR" dirty="0"/>
              <a:t>/</a:t>
            </a:r>
            <a:r>
              <a:rPr lang="ko-KR" altLang="en-US" dirty="0"/>
              <a:t>활동 </a:t>
            </a:r>
            <a:r>
              <a:rPr lang="en-US" altLang="ko-KR" dirty="0"/>
              <a:t>2/</a:t>
            </a:r>
            <a:r>
              <a:rPr lang="ko-KR" altLang="en-US" dirty="0"/>
              <a:t>활동 </a:t>
            </a:r>
            <a:r>
              <a:rPr lang="en-US" altLang="ko-KR" dirty="0" smtClean="0"/>
              <a:t>3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자연과 생명을 존중하는 마음 기르기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duk_04_07_0004_201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r>
              <a:rPr lang="en-US" altLang="ko-KR" dirty="0" smtClean="0"/>
              <a:t>]</a:t>
            </a:r>
          </a:p>
          <a:p>
            <a:r>
              <a:rPr lang="ko-KR" altLang="en-US" dirty="0" err="1"/>
              <a:t>블릿</a:t>
            </a:r>
            <a:r>
              <a:rPr lang="en-US" altLang="ko-KR" dirty="0"/>
              <a:t>+</a:t>
            </a:r>
            <a:r>
              <a:rPr lang="ko-KR" altLang="en-US" dirty="0"/>
              <a:t>고정 텍스트</a:t>
            </a:r>
            <a:endParaRPr lang="en-US" altLang="ko-KR" dirty="0"/>
          </a:p>
          <a:p>
            <a:r>
              <a:rPr lang="ko-KR" altLang="en-US" dirty="0"/>
              <a:t>회색 텍스트 박스</a:t>
            </a:r>
            <a:r>
              <a:rPr lang="en-US" altLang="ko-KR" dirty="0"/>
              <a:t>+</a:t>
            </a:r>
            <a:r>
              <a:rPr lang="ko-KR" altLang="en-US" dirty="0"/>
              <a:t>예 보기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 파란 예문 텍스트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원복</a:t>
            </a:r>
            <a:endParaRPr lang="en-US" altLang="ko-KR" dirty="0"/>
          </a:p>
          <a:p>
            <a:pPr>
              <a:buAutoNum type="arabicPeriod" startAt="3"/>
            </a:pP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4045972" y="4584731"/>
            <a:ext cx="1402415" cy="320042"/>
            <a:chOff x="4915693" y="4615244"/>
            <a:chExt cx="1402415" cy="32004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29" name="타원 28"/>
          <p:cNvSpPr/>
          <p:nvPr/>
        </p:nvSpPr>
        <p:spPr>
          <a:xfrm>
            <a:off x="3847571" y="462214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98505" y="3053133"/>
            <a:ext cx="8832575" cy="477054"/>
            <a:chOff x="394468" y="1378126"/>
            <a:chExt cx="8759003" cy="477054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68" y="1557957"/>
              <a:ext cx="108000" cy="10800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509305" y="1378126"/>
              <a:ext cx="8644166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생태계의 구성원 중 하나인 우리는 어떤 자세와 마음을 지녀야 할까요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sp>
        <p:nvSpPr>
          <p:cNvPr id="39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06505" y="1911001"/>
            <a:ext cx="8651003" cy="90000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자연과 인간은 상호 공존하기 때문입니다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지구상에 동물이 사라진다면 인간도 살지 못하게 되기 때문입니다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0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13342" y="3545448"/>
            <a:ext cx="8651003" cy="90000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지구상에 존재하는 모든 생물체에 관심을 가지고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공존하려는 마음을 가져야 합니다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18810" y="3869000"/>
            <a:ext cx="840067" cy="30595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11973" y="2208026"/>
            <a:ext cx="840067" cy="305950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9305" y="141483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057F10F-CA6E-4EB0-39E6-B1AD60C86124}"/>
              </a:ext>
            </a:extLst>
          </p:cNvPr>
          <p:cNvSpPr/>
          <p:nvPr/>
        </p:nvSpPr>
        <p:spPr>
          <a:xfrm>
            <a:off x="274598" y="202525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298505" y="1414830"/>
            <a:ext cx="8909843" cy="477054"/>
            <a:chOff x="394468" y="1378126"/>
            <a:chExt cx="8909843" cy="477054"/>
          </a:xfrm>
        </p:grpSpPr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68" y="1557957"/>
              <a:ext cx="108000" cy="10800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509305" y="1378126"/>
              <a:ext cx="8795006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멸종 위기에 처한 동식물에 관심을 기울여야 하는 까닭은 무엇일까요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520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1/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2</a:t>
            </a:r>
            <a:r>
              <a:rPr lang="en-US" altLang="ko-KR" dirty="0"/>
              <a:t>/</a:t>
            </a:r>
            <a:r>
              <a:rPr lang="ko-KR" altLang="en-US" dirty="0"/>
              <a:t>활동 </a:t>
            </a:r>
            <a:r>
              <a:rPr lang="en-US" altLang="ko-KR" dirty="0"/>
              <a:t>3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-150" dirty="0" smtClean="0"/>
              <a:t>자연과 생명의 소중함을 마음에 담아 멸종 위기 동물에 답장을 써 봅시다</a:t>
            </a:r>
            <a:r>
              <a:rPr lang="en-US" altLang="ko-KR" spc="-150" dirty="0" smtClean="0"/>
              <a:t>.</a:t>
            </a:r>
            <a:endParaRPr lang="ko-KR" altLang="en-US" spc="-15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삽화 발주</a:t>
            </a:r>
            <a:endParaRPr lang="en-US" altLang="ko-KR" dirty="0"/>
          </a:p>
          <a:p>
            <a:r>
              <a:rPr lang="en-US" altLang="ko-KR" dirty="0" smtClean="0"/>
              <a:t>duk_04_07_0004_2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자연과 생명을 존중하는 마음 기르기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duk_04_07_0004_201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ko-KR" altLang="en-US" dirty="0"/>
              <a:t>삽화</a:t>
            </a:r>
            <a:endParaRPr lang="en-US" altLang="ko-KR" dirty="0"/>
          </a:p>
          <a:p>
            <a:r>
              <a:rPr lang="ko-KR" altLang="en-US" dirty="0" smtClean="0"/>
              <a:t>메모장 </a:t>
            </a:r>
            <a:r>
              <a:rPr lang="en-US" altLang="ko-KR" dirty="0"/>
              <a:t>+ </a:t>
            </a:r>
            <a:r>
              <a:rPr lang="ko-KR" altLang="en-US" dirty="0"/>
              <a:t>직접 쓰기 기능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텍스트 입력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초기 화면은 직접 쓰기 화면 </a:t>
            </a:r>
            <a:r>
              <a:rPr lang="en-US" altLang="ko-KR" dirty="0"/>
              <a:t>+ </a:t>
            </a:r>
            <a:r>
              <a:rPr lang="ko-KR" altLang="en-US" dirty="0"/>
              <a:t>예 보기 버튼</a:t>
            </a:r>
            <a:endParaRPr lang="en-US" altLang="ko-KR" dirty="0"/>
          </a:p>
          <a:p>
            <a:pPr>
              <a:buAutoNum type="arabicPeriod" startAt="3"/>
            </a:pPr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 </a:t>
            </a:r>
            <a:r>
              <a:rPr lang="en-US" altLang="ko-KR" dirty="0"/>
              <a:t>+ 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>
              <a:buAutoNum type="arabicPeriod" startAt="4"/>
            </a:pPr>
            <a:r>
              <a:rPr lang="en-US" altLang="ko-KR" dirty="0"/>
              <a:t>TIP </a:t>
            </a:r>
            <a:r>
              <a:rPr lang="ko-KR" altLang="en-US" dirty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TIP </a:t>
            </a: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/>
              <a:t>미니 팝업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X </a:t>
            </a:r>
            <a:r>
              <a:rPr lang="ko-KR" altLang="en-US" dirty="0"/>
              <a:t>버튼 클릭 시</a:t>
            </a:r>
            <a:r>
              <a:rPr lang="en-US" altLang="ko-KR" dirty="0"/>
              <a:t>,</a:t>
            </a:r>
            <a:r>
              <a:rPr lang="ko-KR" altLang="en-US" dirty="0"/>
              <a:t> 미니 팝업 닫힘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duk_04_07_0004_2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49" y="965301"/>
            <a:ext cx="3014118" cy="4006186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566004" y="100595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242" y="4594279"/>
            <a:ext cx="997200" cy="31358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242" y="5029364"/>
            <a:ext cx="997200" cy="313585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7767019" y="461948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954499" y="1319323"/>
            <a:ext cx="4954414" cy="3172317"/>
            <a:chOff x="651844" y="1661020"/>
            <a:chExt cx="8455089" cy="3172317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32" name="직선 연결선 31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연결선 37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직선 연결선 38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왼쪽 대괄호 40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왼쪽 대괄호 41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왼쪽 대괄호 42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 43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BC0028"/>
            </a:solidFill>
            <a:ln w="19050">
              <a:solidFill>
                <a:srgbClr val="BC0028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타원 27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744246" y="126515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089117" y="1512486"/>
            <a:ext cx="432344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1000"/>
              </a:lnSpc>
            </a:pPr>
            <a:r>
              <a:rPr lang="ko-KR" altLang="en-US" sz="2200" spc="-150" dirty="0" err="1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상괭이야</a:t>
            </a:r>
            <a:r>
              <a:rPr lang="en-US" altLang="ko-KR" sz="22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en-US" altLang="ko-KR" sz="22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just">
              <a:lnSpc>
                <a:spcPct val="121000"/>
              </a:lnSpc>
            </a:pPr>
            <a:r>
              <a:rPr lang="ko-KR" altLang="en-US" sz="22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우리가 버린 쓰레기로 얼마나 힘든</a:t>
            </a:r>
            <a:r>
              <a:rPr lang="en-US" altLang="ko-KR" sz="22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br>
              <a:rPr lang="en-US" altLang="ko-KR" sz="22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r>
              <a:rPr lang="ko-KR" altLang="en-US" sz="22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시간을 보내고 있니</a:t>
            </a:r>
            <a:r>
              <a:rPr lang="en-US" altLang="ko-KR" sz="22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 </a:t>
            </a:r>
            <a:r>
              <a:rPr lang="ko-KR" altLang="en-US" sz="22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함부로 버린</a:t>
            </a:r>
            <a:r>
              <a:rPr lang="en-US" altLang="ko-KR" sz="22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sz="22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/>
            </a:r>
            <a:br>
              <a:rPr lang="en-US" altLang="ko-KR" sz="22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r>
              <a:rPr lang="ko-KR" altLang="en-US" sz="22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쓰레기로 너희가 힘들게 지내는</a:t>
            </a:r>
            <a:r>
              <a:rPr lang="en-US" altLang="ko-KR" sz="22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22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모습을</a:t>
            </a:r>
            <a:r>
              <a:rPr lang="en-US" altLang="ko-KR" sz="22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22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보니 마음이 너무 아파</a:t>
            </a:r>
            <a:r>
              <a:rPr lang="en-US" altLang="ko-KR" sz="22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22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앞으로는</a:t>
            </a:r>
            <a:r>
              <a:rPr lang="en-US" altLang="ko-KR" sz="22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sz="22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/>
            </a:r>
            <a:br>
              <a:rPr lang="en-US" altLang="ko-KR" sz="22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r>
              <a:rPr lang="ko-KR" altLang="en-US" sz="22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바다에</a:t>
            </a:r>
            <a:r>
              <a:rPr lang="en-US" altLang="ko-KR" sz="22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22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쓰레기를 버리지 않을게</a:t>
            </a:r>
            <a:r>
              <a:rPr lang="en-US" altLang="ko-KR" sz="22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473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0" dirty="0" smtClean="0"/>
              <a:t>자연에 감사할 일들을 찾아 표현해 봅시다</a:t>
            </a:r>
            <a:r>
              <a:rPr lang="en-US" altLang="ko-KR" spc="0" dirty="0" smtClean="0"/>
              <a:t>.</a:t>
            </a:r>
            <a:endParaRPr lang="ko-KR" altLang="en-US" spc="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1/</a:t>
            </a:r>
            <a:r>
              <a:rPr lang="ko-KR" altLang="en-US" dirty="0"/>
              <a:t>활동 </a:t>
            </a:r>
            <a:r>
              <a:rPr lang="en-US" altLang="ko-KR" dirty="0"/>
              <a:t>2/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3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자연과 생명을 존중하는 마음 기르기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duk_04_07_0004_201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3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/>
              <a:t>1]</a:t>
            </a:r>
          </a:p>
          <a:p>
            <a:r>
              <a:rPr lang="ko-KR" altLang="en-US" dirty="0"/>
              <a:t>활동 방법 아이콘</a:t>
            </a:r>
            <a:endParaRPr lang="en-US" altLang="ko-KR" dirty="0"/>
          </a:p>
          <a:p>
            <a:r>
              <a:rPr lang="ko-KR" altLang="en-US" dirty="0"/>
              <a:t>숫자 </a:t>
            </a:r>
            <a:r>
              <a:rPr lang="ko-KR" altLang="en-US" dirty="0" err="1"/>
              <a:t>블릿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텍스트</a:t>
            </a:r>
            <a:endParaRPr lang="en-US" altLang="ko-KR" dirty="0"/>
          </a:p>
          <a:p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4045972" y="4584731"/>
            <a:ext cx="1402415" cy="320042"/>
            <a:chOff x="4915693" y="4615244"/>
            <a:chExt cx="1402415" cy="32004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21" name="타원 20"/>
          <p:cNvSpPr/>
          <p:nvPr/>
        </p:nvSpPr>
        <p:spPr>
          <a:xfrm>
            <a:off x="3847571" y="462214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37350" y="1048132"/>
            <a:ext cx="8819930" cy="461891"/>
            <a:chOff x="237350" y="1064910"/>
            <a:chExt cx="8819930" cy="461891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316522" y="1441937"/>
              <a:ext cx="8740758" cy="67279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19485" y1="50667" x2="79412" y2="45333"/>
                          <a14:foregroundMark x1="18382" y1="28000" x2="67647" y2="24000"/>
                          <a14:foregroundMark x1="8088" y1="53333" x2="38235" y2="58667"/>
                          <a14:foregroundMark x1="9926" y1="38667" x2="87132" y2="49333"/>
                          <a14:foregroundMark x1="44118" y1="69333" x2="89338" y2="57333"/>
                          <a14:foregroundMark x1="37868" y1="37333" x2="86029" y2="32000"/>
                          <a14:foregroundMark x1="41176" y1="60000" x2="85662" y2="66667"/>
                          <a14:foregroundMark x1="55882" y1="54667" x2="61029" y2="65333"/>
                          <a14:foregroundMark x1="11397" y1="65333" x2="25368" y2="50667"/>
                          <a14:foregroundMark x1="43382" y1="52000" x2="81618" y2="533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7350" y="1064910"/>
              <a:ext cx="1675126" cy="461891"/>
            </a:xfrm>
            <a:prstGeom prst="rect">
              <a:avLst/>
            </a:prstGeom>
          </p:spPr>
        </p:pic>
      </p:grpSp>
      <p:sp>
        <p:nvSpPr>
          <p:cNvPr id="25" name="모서리가 둥근 직사각형 24"/>
          <p:cNvSpPr/>
          <p:nvPr/>
        </p:nvSpPr>
        <p:spPr>
          <a:xfrm>
            <a:off x="375981" y="1798990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1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75981" y="2474017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2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75980" y="3459437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3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1028" y="1563615"/>
            <a:ext cx="7912744" cy="270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 smtClean="0"/>
              <a:t>자연에 감사할 일을 찾아 적습니다</a:t>
            </a:r>
            <a:r>
              <a:rPr lang="en-US" altLang="ko-KR" sz="2500" dirty="0" smtClean="0"/>
              <a:t>.</a:t>
            </a:r>
          </a:p>
          <a:p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ko-KR" altLang="en-US" sz="2500" dirty="0" smtClean="0"/>
              <a:t>반 친구들과 모여 자연에서 감사할 일을 한 가지씩 이어 가며</a:t>
            </a: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ko-KR" altLang="en-US" sz="2500" dirty="0" smtClean="0"/>
              <a:t>말합니다</a:t>
            </a:r>
            <a:r>
              <a:rPr lang="en-US" altLang="ko-KR" sz="2500" dirty="0" smtClean="0"/>
              <a:t>.</a:t>
            </a:r>
          </a:p>
          <a:p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ko-KR" altLang="en-US" sz="2500" dirty="0" smtClean="0"/>
              <a:t>앞 친구가 한 말과 겹치거나 앞 친구가 했던 말을 또 말해도</a:t>
            </a:r>
            <a:endParaRPr lang="en-US" altLang="ko-KR" sz="2500" dirty="0" smtClean="0"/>
          </a:p>
          <a:p>
            <a:r>
              <a:rPr lang="ko-KR" altLang="en-US" sz="2500" dirty="0" smtClean="0"/>
              <a:t>좋습니다</a:t>
            </a:r>
            <a:r>
              <a:rPr lang="en-US" altLang="ko-KR" sz="2500" dirty="0" smtClean="0"/>
              <a:t>.</a:t>
            </a:r>
            <a:endParaRPr lang="ko-KR" altLang="en-US" sz="2500" dirty="0"/>
          </a:p>
        </p:txBody>
      </p:sp>
      <p:sp>
        <p:nvSpPr>
          <p:cNvPr id="29" name="타원 28"/>
          <p:cNvSpPr/>
          <p:nvPr/>
        </p:nvSpPr>
        <p:spPr>
          <a:xfrm>
            <a:off x="186922" y="99820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92845" y="179540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153887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63291" y="1186436"/>
            <a:ext cx="8455089" cy="3172317"/>
            <a:chOff x="463291" y="1186436"/>
            <a:chExt cx="8455089" cy="3172317"/>
          </a:xfrm>
        </p:grpSpPr>
        <p:grpSp>
          <p:nvGrpSpPr>
            <p:cNvPr id="45" name="그룹 44"/>
            <p:cNvGrpSpPr/>
            <p:nvPr/>
          </p:nvGrpSpPr>
          <p:grpSpPr>
            <a:xfrm>
              <a:off x="463291" y="1186436"/>
              <a:ext cx="8455089" cy="3172317"/>
              <a:chOff x="651844" y="1661020"/>
              <a:chExt cx="8455089" cy="3172317"/>
            </a:xfrm>
          </p:grpSpPr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1844" y="1661020"/>
                <a:ext cx="8455089" cy="3172317"/>
              </a:xfrm>
              <a:prstGeom prst="rect">
                <a:avLst/>
              </a:prstGeom>
            </p:spPr>
          </p:pic>
          <p:cxnSp>
            <p:nvCxnSpPr>
              <p:cNvPr id="47" name="직선 연결선 46"/>
              <p:cNvCxnSpPr/>
              <p:nvPr/>
            </p:nvCxnSpPr>
            <p:spPr bwMode="auto">
              <a:xfrm>
                <a:off x="919784" y="1719743"/>
                <a:ext cx="7919207" cy="0"/>
              </a:xfrm>
              <a:prstGeom prst="line">
                <a:avLst/>
              </a:prstGeom>
              <a:noFill/>
              <a:ln w="76200" cap="flat" cmpd="sng" algn="ctr">
                <a:solidFill>
                  <a:srgbClr val="2DA70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" name="직선 연결선 47"/>
              <p:cNvCxnSpPr/>
              <p:nvPr/>
            </p:nvCxnSpPr>
            <p:spPr bwMode="auto">
              <a:xfrm flipH="1">
                <a:off x="729842" y="1853967"/>
                <a:ext cx="16778" cy="2734811"/>
              </a:xfrm>
              <a:prstGeom prst="line">
                <a:avLst/>
              </a:prstGeom>
              <a:noFill/>
              <a:ln w="76200" cap="flat" cmpd="sng" algn="ctr">
                <a:solidFill>
                  <a:srgbClr val="2DA70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" name="직선 연결선 48"/>
              <p:cNvCxnSpPr/>
              <p:nvPr/>
            </p:nvCxnSpPr>
            <p:spPr bwMode="auto">
              <a:xfrm>
                <a:off x="9011174" y="1821197"/>
                <a:ext cx="6991" cy="2591412"/>
              </a:xfrm>
              <a:prstGeom prst="line">
                <a:avLst/>
              </a:prstGeom>
              <a:noFill/>
              <a:ln w="76200" cap="flat" cmpd="sng" algn="ctr">
                <a:solidFill>
                  <a:srgbClr val="2DA70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직선 연결선 49"/>
              <p:cNvCxnSpPr/>
              <p:nvPr/>
            </p:nvCxnSpPr>
            <p:spPr bwMode="auto">
              <a:xfrm flipV="1">
                <a:off x="909094" y="4739780"/>
                <a:ext cx="7771211" cy="1398"/>
              </a:xfrm>
              <a:prstGeom prst="line">
                <a:avLst/>
              </a:prstGeom>
              <a:noFill/>
              <a:ln w="76200" cap="flat" cmpd="sng" algn="ctr">
                <a:solidFill>
                  <a:srgbClr val="2DA70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1" name="왼쪽 대괄호 50"/>
              <p:cNvSpPr/>
              <p:nvPr/>
            </p:nvSpPr>
            <p:spPr bwMode="auto">
              <a:xfrm>
                <a:off x="738231" y="1711353"/>
                <a:ext cx="181553" cy="1263561"/>
              </a:xfrm>
              <a:prstGeom prst="leftBracket">
                <a:avLst>
                  <a:gd name="adj" fmla="val 51258"/>
                </a:avLst>
              </a:prstGeom>
              <a:noFill/>
              <a:ln w="76200" cap="flat" cmpd="sng" algn="ctr">
                <a:solidFill>
                  <a:srgbClr val="2DA70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왼쪽 대괄호 51"/>
              <p:cNvSpPr/>
              <p:nvPr/>
            </p:nvSpPr>
            <p:spPr bwMode="auto">
              <a:xfrm>
                <a:off x="729842" y="3615656"/>
                <a:ext cx="160316" cy="1124125"/>
              </a:xfrm>
              <a:prstGeom prst="leftBracket">
                <a:avLst>
                  <a:gd name="adj" fmla="val 51258"/>
                </a:avLst>
              </a:prstGeom>
              <a:noFill/>
              <a:ln w="76200" cap="flat" cmpd="sng" algn="ctr">
                <a:solidFill>
                  <a:srgbClr val="2DA70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왼쪽 대괄호 52"/>
              <p:cNvSpPr/>
              <p:nvPr/>
            </p:nvSpPr>
            <p:spPr bwMode="auto">
              <a:xfrm flipH="1">
                <a:off x="8827443" y="1719743"/>
                <a:ext cx="173184" cy="1255172"/>
              </a:xfrm>
              <a:prstGeom prst="leftBracket">
                <a:avLst>
                  <a:gd name="adj" fmla="val 51258"/>
                </a:avLst>
              </a:prstGeom>
              <a:noFill/>
              <a:ln w="76200" cap="flat" cmpd="sng" algn="ctr">
                <a:solidFill>
                  <a:srgbClr val="2DA70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자유형 53"/>
              <p:cNvSpPr/>
              <p:nvPr/>
            </p:nvSpPr>
            <p:spPr>
              <a:xfrm>
                <a:off x="8681769" y="4411015"/>
                <a:ext cx="354252" cy="371016"/>
              </a:xfrm>
              <a:custGeom>
                <a:avLst/>
                <a:gdLst>
                  <a:gd name="connsiteX0" fmla="*/ 352694 w 354252"/>
                  <a:gd name="connsiteY0" fmla="*/ 3823 h 371016"/>
                  <a:gd name="connsiteX1" fmla="*/ 352694 w 354252"/>
                  <a:gd name="connsiteY1" fmla="*/ 3823 h 371016"/>
                  <a:gd name="connsiteX2" fmla="*/ 90756 w 354252"/>
                  <a:gd name="connsiteY2" fmla="*/ 13348 h 371016"/>
                  <a:gd name="connsiteX3" fmla="*/ 76469 w 354252"/>
                  <a:gd name="connsiteY3" fmla="*/ 18110 h 371016"/>
                  <a:gd name="connsiteX4" fmla="*/ 62181 w 354252"/>
                  <a:gd name="connsiteY4" fmla="*/ 27635 h 371016"/>
                  <a:gd name="connsiteX5" fmla="*/ 38369 w 354252"/>
                  <a:gd name="connsiteY5" fmla="*/ 51448 h 371016"/>
                  <a:gd name="connsiteX6" fmla="*/ 9794 w 354252"/>
                  <a:gd name="connsiteY6" fmla="*/ 108598 h 371016"/>
                  <a:gd name="connsiteX7" fmla="*/ 5031 w 354252"/>
                  <a:gd name="connsiteY7" fmla="*/ 122885 h 371016"/>
                  <a:gd name="connsiteX8" fmla="*/ 269 w 354252"/>
                  <a:gd name="connsiteY8" fmla="*/ 346723 h 371016"/>
                  <a:gd name="connsiteX9" fmla="*/ 5031 w 354252"/>
                  <a:gd name="connsiteY9" fmla="*/ 370535 h 371016"/>
                  <a:gd name="connsiteX10" fmla="*/ 14556 w 354252"/>
                  <a:gd name="connsiteY10" fmla="*/ 356248 h 371016"/>
                  <a:gd name="connsiteX11" fmla="*/ 28844 w 354252"/>
                  <a:gd name="connsiteY11" fmla="*/ 346723 h 371016"/>
                  <a:gd name="connsiteX12" fmla="*/ 52656 w 354252"/>
                  <a:gd name="connsiteY12" fmla="*/ 322910 h 371016"/>
                  <a:gd name="connsiteX13" fmla="*/ 81231 w 354252"/>
                  <a:gd name="connsiteY13" fmla="*/ 299098 h 371016"/>
                  <a:gd name="connsiteX14" fmla="*/ 105044 w 354252"/>
                  <a:gd name="connsiteY14" fmla="*/ 275285 h 371016"/>
                  <a:gd name="connsiteX15" fmla="*/ 133619 w 354252"/>
                  <a:gd name="connsiteY15" fmla="*/ 251473 h 371016"/>
                  <a:gd name="connsiteX16" fmla="*/ 157431 w 354252"/>
                  <a:gd name="connsiteY16" fmla="*/ 227660 h 371016"/>
                  <a:gd name="connsiteX17" fmla="*/ 171719 w 354252"/>
                  <a:gd name="connsiteY17" fmla="*/ 213373 h 371016"/>
                  <a:gd name="connsiteX18" fmla="*/ 181244 w 354252"/>
                  <a:gd name="connsiteY18" fmla="*/ 199085 h 371016"/>
                  <a:gd name="connsiteX19" fmla="*/ 195531 w 354252"/>
                  <a:gd name="connsiteY19" fmla="*/ 194323 h 371016"/>
                  <a:gd name="connsiteX20" fmla="*/ 214581 w 354252"/>
                  <a:gd name="connsiteY20" fmla="*/ 170510 h 371016"/>
                  <a:gd name="connsiteX21" fmla="*/ 238394 w 354252"/>
                  <a:gd name="connsiteY21" fmla="*/ 146698 h 371016"/>
                  <a:gd name="connsiteX22" fmla="*/ 262206 w 354252"/>
                  <a:gd name="connsiteY22" fmla="*/ 118123 h 371016"/>
                  <a:gd name="connsiteX23" fmla="*/ 281256 w 354252"/>
                  <a:gd name="connsiteY23" fmla="*/ 89548 h 371016"/>
                  <a:gd name="connsiteX24" fmla="*/ 295544 w 354252"/>
                  <a:gd name="connsiteY24" fmla="*/ 75260 h 371016"/>
                  <a:gd name="connsiteX25" fmla="*/ 328881 w 354252"/>
                  <a:gd name="connsiteY25" fmla="*/ 37160 h 371016"/>
                  <a:gd name="connsiteX26" fmla="*/ 338406 w 354252"/>
                  <a:gd name="connsiteY26" fmla="*/ 22873 h 371016"/>
                  <a:gd name="connsiteX27" fmla="*/ 352694 w 354252"/>
                  <a:gd name="connsiteY27" fmla="*/ 13348 h 371016"/>
                  <a:gd name="connsiteX28" fmla="*/ 352694 w 354252"/>
                  <a:gd name="connsiteY28" fmla="*/ 3823 h 37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54252" h="371016">
                    <a:moveTo>
                      <a:pt x="352694" y="3823"/>
                    </a:moveTo>
                    <a:lnTo>
                      <a:pt x="352694" y="3823"/>
                    </a:lnTo>
                    <a:cubicBezTo>
                      <a:pt x="265230" y="5538"/>
                      <a:pt x="175274" y="-10800"/>
                      <a:pt x="90756" y="13348"/>
                    </a:cubicBezTo>
                    <a:cubicBezTo>
                      <a:pt x="85929" y="14727"/>
                      <a:pt x="81231" y="16523"/>
                      <a:pt x="76469" y="18110"/>
                    </a:cubicBezTo>
                    <a:cubicBezTo>
                      <a:pt x="71706" y="21285"/>
                      <a:pt x="66228" y="23588"/>
                      <a:pt x="62181" y="27635"/>
                    </a:cubicBezTo>
                    <a:cubicBezTo>
                      <a:pt x="30428" y="59388"/>
                      <a:pt x="76471" y="26046"/>
                      <a:pt x="38369" y="51448"/>
                    </a:cubicBezTo>
                    <a:cubicBezTo>
                      <a:pt x="13748" y="88379"/>
                      <a:pt x="22940" y="69161"/>
                      <a:pt x="9794" y="108598"/>
                    </a:cubicBezTo>
                    <a:lnTo>
                      <a:pt x="5031" y="122885"/>
                    </a:lnTo>
                    <a:cubicBezTo>
                      <a:pt x="3444" y="197498"/>
                      <a:pt x="269" y="272093"/>
                      <a:pt x="269" y="346723"/>
                    </a:cubicBezTo>
                    <a:cubicBezTo>
                      <a:pt x="269" y="354817"/>
                      <a:pt x="-1704" y="366045"/>
                      <a:pt x="5031" y="370535"/>
                    </a:cubicBezTo>
                    <a:cubicBezTo>
                      <a:pt x="9793" y="373710"/>
                      <a:pt x="10509" y="360295"/>
                      <a:pt x="14556" y="356248"/>
                    </a:cubicBezTo>
                    <a:cubicBezTo>
                      <a:pt x="18604" y="352201"/>
                      <a:pt x="24081" y="349898"/>
                      <a:pt x="28844" y="346723"/>
                    </a:cubicBezTo>
                    <a:cubicBezTo>
                      <a:pt x="46305" y="320531"/>
                      <a:pt x="28846" y="342751"/>
                      <a:pt x="52656" y="322910"/>
                    </a:cubicBezTo>
                    <a:cubicBezTo>
                      <a:pt x="89325" y="292353"/>
                      <a:pt x="45759" y="322747"/>
                      <a:pt x="81231" y="299098"/>
                    </a:cubicBezTo>
                    <a:cubicBezTo>
                      <a:pt x="98693" y="272904"/>
                      <a:pt x="81231" y="295129"/>
                      <a:pt x="105044" y="275285"/>
                    </a:cubicBezTo>
                    <a:cubicBezTo>
                      <a:pt x="141714" y="244727"/>
                      <a:pt x="98144" y="275122"/>
                      <a:pt x="133619" y="251473"/>
                    </a:cubicBezTo>
                    <a:cubicBezTo>
                      <a:pt x="151080" y="225281"/>
                      <a:pt x="133621" y="247501"/>
                      <a:pt x="157431" y="227660"/>
                    </a:cubicBezTo>
                    <a:cubicBezTo>
                      <a:pt x="162605" y="223348"/>
                      <a:pt x="167407" y="218547"/>
                      <a:pt x="171719" y="213373"/>
                    </a:cubicBezTo>
                    <a:cubicBezTo>
                      <a:pt x="175383" y="208976"/>
                      <a:pt x="176774" y="202661"/>
                      <a:pt x="181244" y="199085"/>
                    </a:cubicBezTo>
                    <a:cubicBezTo>
                      <a:pt x="185164" y="195949"/>
                      <a:pt x="190769" y="195910"/>
                      <a:pt x="195531" y="194323"/>
                    </a:cubicBezTo>
                    <a:cubicBezTo>
                      <a:pt x="204803" y="166508"/>
                      <a:pt x="193039" y="192052"/>
                      <a:pt x="214581" y="170510"/>
                    </a:cubicBezTo>
                    <a:cubicBezTo>
                      <a:pt x="246328" y="138763"/>
                      <a:pt x="200296" y="172096"/>
                      <a:pt x="238394" y="146698"/>
                    </a:cubicBezTo>
                    <a:cubicBezTo>
                      <a:pt x="272427" y="95647"/>
                      <a:pt x="219431" y="173120"/>
                      <a:pt x="262206" y="118123"/>
                    </a:cubicBezTo>
                    <a:cubicBezTo>
                      <a:pt x="269234" y="109087"/>
                      <a:pt x="273161" y="97643"/>
                      <a:pt x="281256" y="89548"/>
                    </a:cubicBezTo>
                    <a:cubicBezTo>
                      <a:pt x="286019" y="84785"/>
                      <a:pt x="291409" y="80577"/>
                      <a:pt x="295544" y="75260"/>
                    </a:cubicBezTo>
                    <a:cubicBezTo>
                      <a:pt x="325463" y="36793"/>
                      <a:pt x="301222" y="55600"/>
                      <a:pt x="328881" y="37160"/>
                    </a:cubicBezTo>
                    <a:cubicBezTo>
                      <a:pt x="332056" y="32398"/>
                      <a:pt x="334359" y="26920"/>
                      <a:pt x="338406" y="22873"/>
                    </a:cubicBezTo>
                    <a:cubicBezTo>
                      <a:pt x="342454" y="18826"/>
                      <a:pt x="348224" y="16924"/>
                      <a:pt x="352694" y="13348"/>
                    </a:cubicBezTo>
                    <a:cubicBezTo>
                      <a:pt x="356200" y="10543"/>
                      <a:pt x="352694" y="5410"/>
                      <a:pt x="352694" y="3823"/>
                    </a:cubicBezTo>
                    <a:close/>
                  </a:path>
                </a:pathLst>
              </a:custGeom>
              <a:solidFill>
                <a:srgbClr val="195C04"/>
              </a:solidFill>
              <a:ln w="19050">
                <a:solidFill>
                  <a:srgbClr val="195C04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784980" y="2840690"/>
                <a:ext cx="324088" cy="19294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784980" y="3537368"/>
                <a:ext cx="324088" cy="19294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8646548" y="2834908"/>
                <a:ext cx="324088" cy="19294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720541" y="1379383"/>
              <a:ext cx="1221470" cy="414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0" dirty="0" smtClean="0"/>
              <a:t>자연에 감사할 일들을 찾아 표현해 봅시다</a:t>
            </a:r>
            <a:r>
              <a:rPr lang="en-US" altLang="ko-KR" spc="0" dirty="0" smtClean="0"/>
              <a:t>.</a:t>
            </a:r>
            <a:endParaRPr lang="ko-KR" altLang="en-US" spc="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1/</a:t>
            </a:r>
            <a:r>
              <a:rPr lang="ko-KR" altLang="en-US" dirty="0"/>
              <a:t>활동 </a:t>
            </a:r>
            <a:r>
              <a:rPr lang="en-US" altLang="ko-KR" dirty="0"/>
              <a:t>2/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3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자연과 생명을 존중하는 마음 기르기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duk_04_07_0004_201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/>
              <a:t>활동 </a:t>
            </a:r>
            <a:r>
              <a:rPr lang="en-US" altLang="ko-KR" dirty="0"/>
              <a:t>3 </a:t>
            </a:r>
            <a:r>
              <a:rPr lang="ko-KR" altLang="en-US" dirty="0"/>
              <a:t>탭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r>
              <a:rPr lang="ko-KR" altLang="en-US" dirty="0" smtClean="0"/>
              <a:t>메모장</a:t>
            </a:r>
            <a:endParaRPr lang="en-US" altLang="ko-KR" dirty="0" smtClean="0"/>
          </a:p>
          <a:p>
            <a:r>
              <a:rPr lang="ko-KR" altLang="en-US" dirty="0" smtClean="0"/>
              <a:t>예 </a:t>
            </a:r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고정 텍스트</a:t>
            </a:r>
            <a:endParaRPr lang="en-US" altLang="ko-KR" dirty="0"/>
          </a:p>
          <a:p>
            <a:r>
              <a:rPr lang="ko-KR" altLang="en-US" dirty="0" smtClean="0"/>
              <a:t>직접 </a:t>
            </a:r>
            <a:r>
              <a:rPr lang="ko-KR" altLang="en-US" dirty="0"/>
              <a:t>쓰기 기능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텍스트 입력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초기 화면은 직접 쓰기 화면 </a:t>
            </a:r>
            <a:r>
              <a:rPr lang="en-US" altLang="ko-KR" dirty="0"/>
              <a:t>+ </a:t>
            </a:r>
            <a:r>
              <a:rPr lang="ko-KR" altLang="en-US" dirty="0"/>
              <a:t>예 보기 버튼</a:t>
            </a:r>
            <a:endParaRPr lang="en-US" altLang="ko-KR" dirty="0"/>
          </a:p>
          <a:p>
            <a:pPr>
              <a:buAutoNum type="arabicPeriod" startAt="4"/>
            </a:pP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>
              <a:buAutoNum type="arabicPeriod" startAt="4"/>
            </a:pPr>
            <a:r>
              <a:rPr lang="ko-KR" altLang="en-US" dirty="0" smtClean="0"/>
              <a:t>예 </a:t>
            </a:r>
            <a:r>
              <a:rPr lang="ko-KR" altLang="en-US" dirty="0"/>
              <a:t>보기</a:t>
            </a:r>
            <a:r>
              <a:rPr lang="en-US" altLang="ko-KR" dirty="0"/>
              <a:t>/</a:t>
            </a:r>
            <a:r>
              <a:rPr lang="ko-KR" altLang="en-US" dirty="0"/>
              <a:t>직접 쓰기 </a:t>
            </a:r>
            <a:r>
              <a:rPr lang="ko-KR" altLang="en-US" dirty="0" smtClean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 </a:t>
            </a:r>
            <a:r>
              <a:rPr lang="en-US" altLang="ko-KR" dirty="0"/>
              <a:t>+ 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31745" y="5279304"/>
            <a:ext cx="9118182" cy="234000"/>
          </a:xfrm>
        </p:spPr>
        <p:txBody>
          <a:bodyPr/>
          <a:lstStyle/>
          <a:p>
            <a:r>
              <a:rPr lang="ko-KR" altLang="en-US" dirty="0" smtClean="0"/>
              <a:t>텍스트 박스</a:t>
            </a:r>
            <a:r>
              <a:rPr lang="en-US" altLang="ko-KR" dirty="0" smtClean="0"/>
              <a:t>3.png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4045972" y="4584731"/>
            <a:ext cx="1402415" cy="320042"/>
            <a:chOff x="4915693" y="4615244"/>
            <a:chExt cx="1402415" cy="32004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21" name="타원 20"/>
          <p:cNvSpPr/>
          <p:nvPr/>
        </p:nvSpPr>
        <p:spPr>
          <a:xfrm>
            <a:off x="3847571" y="462214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242" y="4594279"/>
            <a:ext cx="997200" cy="31358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242" y="5029364"/>
            <a:ext cx="997200" cy="313585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7767019" y="461948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52248" y="108229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999B133E-F904-4453-B09A-61F2DDE32F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3651" l="0" r="98750">
                        <a14:foregroundMark x1="56250" y1="26984" x2="61250" y2="634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124" y="1479818"/>
            <a:ext cx="381000" cy="300038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102243" y="1386587"/>
            <a:ext cx="636905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우거진 나무 그늘에 감사하기</a:t>
            </a:r>
            <a:r>
              <a:rPr lang="en-US" altLang="ko-KR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맑은 공기에 감사하기</a:t>
            </a:r>
            <a:endParaRPr lang="en-US" altLang="ko-KR" sz="2500" spc="-15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99422" y="149052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98531" y="190386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57292" y="1804964"/>
            <a:ext cx="143661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>
                <a:solidFill>
                  <a:prstClr val="white">
                    <a:lumMod val="75000"/>
                  </a:prst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784478" y="1807026"/>
            <a:ext cx="33938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따뜻한 햇살에 감사하기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84478" y="2207410"/>
            <a:ext cx="33938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시원한 바람에 감사하기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84478" y="2594441"/>
            <a:ext cx="460254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공기를 주는 나무와 풀에 감사하기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84478" y="2999503"/>
            <a:ext cx="311816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깨끗한 물에 감사하기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14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1904</Words>
  <Application>Microsoft Office PowerPoint</Application>
  <PresentationFormat>와이드스크린</PresentationFormat>
  <Paragraphs>518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Noto Sans KR</vt:lpstr>
      <vt:lpstr>Noto Sans KR Black</vt:lpstr>
      <vt:lpstr>Noto Sans KR ExtraBold</vt:lpstr>
      <vt:lpstr>Noto Sans KR Medium</vt:lpstr>
      <vt:lpstr>맑은 고딕</vt:lpstr>
      <vt:lpstr>여기어때 잘난체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이영현</dc:creator>
  <cp:lastModifiedBy>이영현</cp:lastModifiedBy>
  <cp:revision>249</cp:revision>
  <dcterms:created xsi:type="dcterms:W3CDTF">2024-10-14T06:06:43Z</dcterms:created>
  <dcterms:modified xsi:type="dcterms:W3CDTF">2025-06-18T08:34:35Z</dcterms:modified>
</cp:coreProperties>
</file>