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62" r:id="rId6"/>
    <p:sldId id="263" r:id="rId7"/>
    <p:sldId id="258" r:id="rId8"/>
    <p:sldId id="260" r:id="rId9"/>
    <p:sldId id="265" r:id="rId10"/>
    <p:sldId id="266" r:id="rId11"/>
    <p:sldId id="264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생각 똑똑_영상을 보고 비무장 지대를 알아보기" id="{2ACFBF83-7010-426C-9657-9B3604C4EF4F}">
          <p14:sldIdLst>
            <p14:sldId id="259"/>
            <p14:sldId id="262"/>
            <p14:sldId id="263"/>
          </p14:sldIdLst>
        </p14:section>
        <p14:section name="102_생각 똑똑_이번 시간에 배울 내용" id="{C8564A0A-40EC-46CA-BD3A-5DB34BE5D7C7}">
          <p14:sldIdLst>
            <p14:sldId id="258"/>
          </p14:sldIdLst>
        </p14:section>
        <p14:section name="201_생각 쑥쑥_읽기 자료를 통해 비무장 지대의 중요성 알기" id="{AB4ED7C4-6AAE-4089-BDD1-6DBB0A6892A7}">
          <p14:sldIdLst>
            <p14:sldId id="260"/>
            <p14:sldId id="265"/>
            <p14:sldId id="266"/>
            <p14:sldId id="264"/>
            <p14:sldId id="267"/>
          </p14:sldIdLst>
        </p14:section>
        <p14:section name="301_생각 탄탄_평화적으로 통일이 된 후의 비무장 지대를 상상하여 표현하기" id="{EA98DAD0-F45C-4420-9F3C-ADDBA47F3520}">
          <p14:sldIdLst>
            <p14:sldId id="270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9DC"/>
    <a:srgbClr val="FF6600"/>
    <a:srgbClr val="1EA9E1"/>
    <a:srgbClr val="D7EAF8"/>
    <a:srgbClr val="11A5DF"/>
    <a:srgbClr val="BDBE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>
        <p:scale>
          <a:sx n="110" d="100"/>
          <a:sy n="110" d="100"/>
        </p:scale>
        <p:origin x="5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09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4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  <p:sldLayoutId id="2147483681" r:id="rId2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11" Type="http://schemas.openxmlformats.org/officeDocument/2006/relationships/image" Target="../media/image27.png"/><Relationship Id="rId5" Type="http://schemas.openxmlformats.org/officeDocument/2006/relationships/image" Target="../media/image33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embed/8jK9K41tCvA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youtube.com/embed/l0idd_9EEg8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www.youtube.com/embed/b1sUmPys1uE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microsoft.com/office/2007/relationships/hdphoto" Target="../media/hdphoto1.wdp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youtube.com/embed/l0idd_9EEg8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www.youtube.com/embed/b1sUmPys1uE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data2.tsherpa.co.kr/tsherpa/multimedia/Flash/2022/curri/index.html?flashxmlnum=nymph98920&amp;classno=E-curri03-social-K_2022/31/so_k_0301_0101_0001/so_k_0301_0101_0001_103.html&amp;id=1441105&amp;classa=1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duk_04_08_0001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임서진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8" y="3922174"/>
            <a:ext cx="3353240" cy="436562"/>
          </a:xfrm>
        </p:spPr>
        <p:txBody>
          <a:bodyPr/>
          <a:lstStyle/>
          <a:p>
            <a:r>
              <a:rPr lang="ko-KR" altLang="en-US" dirty="0" smtClean="0"/>
              <a:t>비무장 지대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평화와 생명의 땅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49907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2025.05.31.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임서진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2025.06.10.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2025.06.12.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임서진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2025.06.13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2025.06.16.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임서진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우리 주변에서 찾을 수 있는 정직한 행동에는 어떤 것들이 있는지 알아봅시다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읽기 자료를 통해 비무장 지대의 중요성 알기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duk_04_08_0001_201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>
          <a:xfrm>
            <a:off x="9353974" y="443512"/>
            <a:ext cx="2838026" cy="36427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추가 질문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 smtClean="0"/>
              <a:t>토글됨</a:t>
            </a: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 smtClean="0"/>
              <a:t>X</a:t>
            </a:r>
            <a:r>
              <a:rPr lang="ko-KR" altLang="en-US" dirty="0"/>
              <a:t>버튼 클릭 시 이전 화면으로 이동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7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1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813776" y="1509289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지대는 역사적으로 어떤 의미가 있을까요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13776" y="2657747"/>
              <a:ext cx="7931097" cy="1304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지대는 삼국 시대부터 조선 시대까지 우리의 역사적     공간으로 중요한 위치에 있었습니다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치열했던 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6·25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전쟁의 흔적이 고스란히 남아 있는 장소입니다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21403" y="783660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77249" y="78366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291307" y="99502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98342" y="33035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45440" y="3274779"/>
            <a:ext cx="840067" cy="305950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8762353" y="3093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61567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글을 읽고 생각해 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읽기 자료를 통해 비무장 지대의 중요성 알기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duk_04_08_0001_201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회색 텍스트 박스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물음표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물음표 </a:t>
            </a:r>
            <a:r>
              <a:rPr lang="ko-KR" altLang="en-US" dirty="0"/>
              <a:t>버튼 클릭 시 파란 예문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 smtClean="0"/>
              <a:t>비무장 지대 역사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3606436" y="4587327"/>
            <a:ext cx="2168801" cy="320753"/>
            <a:chOff x="476955" y="3619518"/>
            <a:chExt cx="2168801" cy="32075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57" name="타원 56"/>
          <p:cNvSpPr/>
          <p:nvPr/>
        </p:nvSpPr>
        <p:spPr>
          <a:xfrm>
            <a:off x="3394565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98505" y="1179358"/>
            <a:ext cx="8832575" cy="477054"/>
            <a:chOff x="394468" y="1378126"/>
            <a:chExt cx="8759003" cy="477054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509305" y="1378126"/>
              <a:ext cx="864416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지대가 중요한 까닭은 무엇인가요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4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13342" y="1671673"/>
            <a:ext cx="8651003" cy="900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비무장 지대는 풍부한 생태 환경과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역사적 중요성을 지니고 있기 때문입니다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>
            <a:off x="298505" y="2848670"/>
            <a:ext cx="8832575" cy="477054"/>
            <a:chOff x="394468" y="1378126"/>
            <a:chExt cx="8759003" cy="477054"/>
          </a:xfrm>
        </p:grpSpPr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509305" y="1378126"/>
              <a:ext cx="864416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지대를 평화적으로 이용하고자 우리는 어떤 노력을 했나요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6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13342" y="3340985"/>
            <a:ext cx="8651003" cy="900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1971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년에 비무장 지대의 평화적 이용을 제안하고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</a:t>
            </a:r>
          </a:p>
          <a:p>
            <a:pPr algn="ctr"/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1988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년에는 비무장 지대 내 </a:t>
            </a:r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평화시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건설을 제안하였습니다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9305" y="11707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E057F10F-CA6E-4EB0-39E6-B1AD60C86124}"/>
              </a:ext>
            </a:extLst>
          </p:cNvPr>
          <p:cNvSpPr/>
          <p:nvPr/>
        </p:nvSpPr>
        <p:spPr>
          <a:xfrm>
            <a:off x="274598" y="17811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4713" y="1977352"/>
            <a:ext cx="388259" cy="33507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4713" y="3649975"/>
            <a:ext cx="388259" cy="3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7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r>
              <a:rPr lang="en-US" altLang="ko-KR" dirty="0" smtClean="0"/>
              <a:t>/</a:t>
            </a:r>
            <a:r>
              <a:rPr lang="ko-KR" altLang="en-US" dirty="0"/>
              <a:t>자기 </a:t>
            </a:r>
            <a:r>
              <a:rPr lang="ko-KR" altLang="en-US" dirty="0" smtClean="0"/>
              <a:t>점검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앞으로 평화적인 통일이 된다면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풍부한 생태환경을 유지하고 있는 </a:t>
            </a:r>
            <a:r>
              <a:rPr lang="en-US" altLang="ko-KR" spc="-150" dirty="0" smtClean="0"/>
              <a:t/>
            </a:r>
            <a:br>
              <a:rPr lang="en-US" altLang="ko-KR" spc="-150" dirty="0" smtClean="0"/>
            </a:br>
            <a:r>
              <a:rPr lang="ko-KR" altLang="en-US" spc="-150" dirty="0" smtClean="0"/>
              <a:t>비무장 지대는 어떠한 모습이 될지</a:t>
            </a:r>
            <a:r>
              <a:rPr lang="en-US" altLang="ko-KR" spc="-150" dirty="0" smtClean="0"/>
              <a:t> </a:t>
            </a:r>
            <a:r>
              <a:rPr lang="ko-KR" altLang="en-US" spc="-150" dirty="0" smtClean="0"/>
              <a:t>상상해 그림</a:t>
            </a:r>
            <a:r>
              <a:rPr lang="en-US" altLang="ko-KR" spc="-150" dirty="0"/>
              <a:t> </a:t>
            </a:r>
            <a:r>
              <a:rPr lang="ko-KR" altLang="en-US" spc="-150" dirty="0" smtClean="0"/>
              <a:t>또는 글로 표현해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평화적으로 통일이 된 후의 비무장 지대를 상상하여 표현하기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duk_04_08_0001_301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활동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 smtClean="0"/>
              <a:t>지시문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bold: </a:t>
            </a:r>
            <a:r>
              <a:rPr lang="ko-KR" altLang="en-US" dirty="0" smtClean="0"/>
              <a:t>수업 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색연필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smtClean="0"/>
              <a:t>메모지 화면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예 가리기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노트 내 삽화와 고정 텍스트 노출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가리기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미니 팝업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X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미니 팝업 닫힘</a:t>
            </a:r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동물원의 </a:t>
            </a:r>
            <a:r>
              <a:rPr lang="ko-KR" altLang="en-US" dirty="0" err="1"/>
              <a:t>곤충관에서</a:t>
            </a:r>
            <a:r>
              <a:rPr lang="ko-KR" altLang="en-US" dirty="0"/>
              <a:t> 나비를 보는 </a:t>
            </a:r>
            <a:r>
              <a:rPr lang="ko-KR" altLang="en-US" dirty="0" smtClean="0"/>
              <a:t>아이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397162" y="1635852"/>
            <a:ext cx="8587348" cy="2976623"/>
            <a:chOff x="606986" y="1619076"/>
            <a:chExt cx="8587348" cy="3280096"/>
          </a:xfrm>
        </p:grpSpPr>
        <p:grpSp>
          <p:nvGrpSpPr>
            <p:cNvPr id="13" name="그룹 12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27" name="그림 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직선 연결선 18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왼쪽 대괄호 19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왼쪽 대괄호 20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왼쪽 대괄호 21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229" y="1809379"/>
            <a:ext cx="4046666" cy="17538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6816600" y="1429549"/>
            <a:ext cx="1854486" cy="226833"/>
            <a:chOff x="5349044" y="2096438"/>
            <a:chExt cx="1641669" cy="223294"/>
          </a:xfrm>
        </p:grpSpPr>
        <p:sp>
          <p:nvSpPr>
            <p:cNvPr id="31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641669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수업 도구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의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색연필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클릭하세요</a:t>
              </a:r>
              <a:r>
                <a:rPr kumimoji="0" lang="en-US" altLang="ko-KR" sz="900" i="0" u="none" strike="noStrike" kern="0" cap="none" spc="-50" normalizeH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32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타원 32"/>
          <p:cNvSpPr/>
          <p:nvPr/>
        </p:nvSpPr>
        <p:spPr>
          <a:xfrm>
            <a:off x="6538653" y="141336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11" y="4610428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11" y="5073278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8049630" y="462146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4677" y="3554241"/>
            <a:ext cx="7989771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latinLnBrk="0"/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통일이 된다면 사람들이 동식물을 보호하는 국립 공원으로 사용되고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다양한 생태계 연구가 진행될 것입니다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5301842" y="5527742"/>
            <a:ext cx="3948086" cy="974669"/>
            <a:chOff x="5338323" y="2279387"/>
            <a:chExt cx="5131479" cy="974669"/>
          </a:xfrm>
        </p:grpSpPr>
        <p:grpSp>
          <p:nvGrpSpPr>
            <p:cNvPr id="39" name="그룹 38"/>
            <p:cNvGrpSpPr/>
            <p:nvPr/>
          </p:nvGrpSpPr>
          <p:grpSpPr>
            <a:xfrm>
              <a:off x="5338323" y="2279387"/>
              <a:ext cx="5131479" cy="974669"/>
              <a:chOff x="8149838" y="2823846"/>
              <a:chExt cx="4753179" cy="974669"/>
            </a:xfrm>
          </p:grpSpPr>
          <p:grpSp>
            <p:nvGrpSpPr>
              <p:cNvPr id="43" name="그룹 42"/>
              <p:cNvGrpSpPr/>
              <p:nvPr/>
            </p:nvGrpSpPr>
            <p:grpSpPr>
              <a:xfrm>
                <a:off x="8149839" y="2868398"/>
                <a:ext cx="4753174" cy="930117"/>
                <a:chOff x="4013479" y="6091378"/>
                <a:chExt cx="4753174" cy="930117"/>
              </a:xfrm>
            </p:grpSpPr>
            <p:pic>
              <p:nvPicPr>
                <p:cNvPr id="46" name="그림 45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4013479" y="6191113"/>
                  <a:ext cx="4753174" cy="83038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붙임 자료 ⑧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을 활용해 평화적으로 통일이 된 후의 비무장 지대를 상상하여 표현해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44" name="TextBox 43"/>
              <p:cNvSpPr txBox="1"/>
              <p:nvPr/>
            </p:nvSpPr>
            <p:spPr>
              <a:xfrm>
                <a:off x="8149838" y="3002496"/>
                <a:ext cx="4753179" cy="152522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149838" y="2823846"/>
                <a:ext cx="4753179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41" name="직선 연결선 40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8" name="그림 47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2" y="1364717"/>
            <a:ext cx="750030" cy="556474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89933" y="13608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09245" y="164295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5437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</a:t>
            </a:r>
            <a:r>
              <a:rPr lang="en-US" altLang="ko-KR" dirty="0" smtClean="0"/>
              <a:t>/</a:t>
            </a:r>
            <a:r>
              <a:rPr lang="ko-KR" altLang="en-US" dirty="0">
                <a:solidFill>
                  <a:srgbClr val="FF6600"/>
                </a:solidFill>
              </a:rPr>
              <a:t>자기 점검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평화적으로 통일이 된 후의 비무장 지대를 상상하여 표현하기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duk_04_08_0001_301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자기 점검 탭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45090" y="2762621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8" y="3941521"/>
            <a:ext cx="3053074" cy="337759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445090" y="1547079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0752" y="1666705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비무장 지대의 뜻과 비무장 지대가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중요한 까닭을 알고 있나요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7002806" y="1804284"/>
            <a:ext cx="583983" cy="586617"/>
            <a:chOff x="6545486" y="1915758"/>
            <a:chExt cx="583983" cy="586617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16" name="그룹 15"/>
          <p:cNvGrpSpPr/>
          <p:nvPr/>
        </p:nvGrpSpPr>
        <p:grpSpPr>
          <a:xfrm>
            <a:off x="7685009" y="1804284"/>
            <a:ext cx="583983" cy="586617"/>
            <a:chOff x="7536335" y="1901523"/>
            <a:chExt cx="583983" cy="586617"/>
          </a:xfrm>
        </p:grpSpPr>
        <p:sp>
          <p:nvSpPr>
            <p:cNvPr id="19" name="모서리가 둥근 직사각형 18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8367212" y="1785423"/>
            <a:ext cx="595051" cy="624338"/>
            <a:chOff x="8218538" y="1903011"/>
            <a:chExt cx="595051" cy="624338"/>
          </a:xfrm>
        </p:grpSpPr>
        <p:sp>
          <p:nvSpPr>
            <p:cNvPr id="22" name="모서리가 둥근 직사각형 21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24" name="TextBox 23"/>
          <p:cNvSpPr txBox="1"/>
          <p:nvPr/>
        </p:nvSpPr>
        <p:spPr>
          <a:xfrm>
            <a:off x="650751" y="2882247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비무장 지대가 평화와 생명의 땅인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까닭을 설명할 수 있나요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002805" y="3019826"/>
            <a:ext cx="583983" cy="586617"/>
            <a:chOff x="6545486" y="1915758"/>
            <a:chExt cx="583983" cy="586617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28" name="그룹 27"/>
          <p:cNvGrpSpPr/>
          <p:nvPr/>
        </p:nvGrpSpPr>
        <p:grpSpPr>
          <a:xfrm>
            <a:off x="7685008" y="3019826"/>
            <a:ext cx="583983" cy="586617"/>
            <a:chOff x="7536335" y="1901523"/>
            <a:chExt cx="583983" cy="586617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31" name="그룹 30"/>
          <p:cNvGrpSpPr/>
          <p:nvPr/>
        </p:nvGrpSpPr>
        <p:grpSpPr>
          <a:xfrm>
            <a:off x="8367211" y="3000965"/>
            <a:ext cx="595051" cy="624338"/>
            <a:chOff x="8218538" y="1903011"/>
            <a:chExt cx="595051" cy="624338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34" name="타원 33"/>
          <p:cNvSpPr/>
          <p:nvPr/>
        </p:nvSpPr>
        <p:spPr>
          <a:xfrm>
            <a:off x="162405" y="154707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13686" y="39646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사각형: 둥근 모서리 13">
            <a:extLst>
              <a:ext uri="{FF2B5EF4-FFF2-40B4-BE49-F238E27FC236}">
                <a16:creationId xmlns:a16="http://schemas.microsoft.com/office/drawing/2014/main" id="{2090529F-F384-4AD5-9246-BA4D553262BF}"/>
              </a:ext>
            </a:extLst>
          </p:cNvPr>
          <p:cNvSpPr/>
          <p:nvPr/>
        </p:nvSpPr>
        <p:spPr>
          <a:xfrm>
            <a:off x="7786139" y="979416"/>
            <a:ext cx="1271141" cy="226833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19050">
            <a:noFill/>
          </a:ln>
        </p:spPr>
        <p:txBody>
          <a:bodyPr rtlCol="0" anchor="ctr"/>
          <a:lstStyle/>
          <a:p>
            <a:pPr marL="14400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pc="-50" dirty="0" smtClean="0">
                <a:solidFill>
                  <a:prstClr val="black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얼굴</a:t>
            </a:r>
            <a:r>
              <a:rPr kumimoji="0" lang="ko-KR" altLang="en-US" sz="900" i="0" u="none" strike="noStrike" kern="0" cap="none" spc="-50" normalizeH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을 </a:t>
            </a:r>
            <a:r>
              <a:rPr kumimoji="0" lang="ko-KR" altLang="en-US" sz="900" i="0" u="none" strike="noStrike" kern="0" cap="none" spc="-5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클릭</a:t>
            </a:r>
            <a:r>
              <a:rPr kumimoji="0" lang="ko-KR" altLang="en-US" sz="900" i="0" u="none" strike="noStrike" kern="0" cap="none" spc="-50" normalizeH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하세요</a:t>
            </a:r>
            <a:r>
              <a:rPr kumimoji="0" lang="en-US" altLang="ko-KR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.</a:t>
            </a:r>
            <a:endParaRPr kumimoji="0" lang="ko-KR" altLang="en-US" sz="900" i="0" u="none" strike="noStrike" kern="0" cap="none" spc="-50" normalizeH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6685" y="3913110"/>
            <a:ext cx="982036" cy="887868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8329110" y="388483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0" name="Picture 2" descr="D:\1_과학\1_초등 과학\3학년\1학기\2022\08_아이콘\help_icon.png">
            <a:extLst>
              <a:ext uri="{FF2B5EF4-FFF2-40B4-BE49-F238E27FC236}">
                <a16:creationId xmlns:a16="http://schemas.microsoft.com/office/drawing/2014/main" id="{089DF68E-420A-42AE-AAB0-C7FFA57C1E99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69" y="1019681"/>
            <a:ext cx="162685" cy="1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36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평화적으로 통일이 된 후의 비무장 지대를 상상하여 표현하기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duk_04_08_0001_301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핵심 정리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제목 텍스트</a:t>
            </a:r>
            <a:endParaRPr lang="en-US" altLang="ko-KR" dirty="0" smtClean="0"/>
          </a:p>
          <a:p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초성 버튼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>
              <a:buAutoNum type="arabicPeriod" startAt="4"/>
            </a:pPr>
            <a:r>
              <a:rPr lang="en-US" altLang="ko-KR" dirty="0"/>
              <a:t>X</a:t>
            </a:r>
            <a:r>
              <a:rPr lang="ko-KR" altLang="en-US" dirty="0"/>
              <a:t>버튼 클릭 시 이전 슬라이드 </a:t>
            </a:r>
            <a:r>
              <a:rPr lang="en-US" altLang="ko-KR" dirty="0" smtClean="0"/>
              <a:t>13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grpSp>
          <p:nvGrpSpPr>
            <p:cNvPr id="15" name="그룹 14"/>
            <p:cNvGrpSpPr/>
            <p:nvPr/>
          </p:nvGrpSpPr>
          <p:grpSpPr>
            <a:xfrm>
              <a:off x="0" y="226414"/>
              <a:ext cx="9353974" cy="5083243"/>
              <a:chOff x="0" y="226414"/>
              <a:chExt cx="9353974" cy="5083243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0" y="226414"/>
                <a:ext cx="9353974" cy="5083243"/>
                <a:chOff x="0" y="226414"/>
                <a:chExt cx="9353974" cy="5083243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0" y="227200"/>
                  <a:ext cx="9353974" cy="4749246"/>
                </a:xfrm>
                <a:prstGeom prst="rect">
                  <a:avLst/>
                </a:prstGeom>
                <a:solidFill>
                  <a:srgbClr val="F6E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양쪽 모서리가 둥근 사각형 8"/>
                <p:cNvSpPr/>
                <p:nvPr/>
              </p:nvSpPr>
              <p:spPr>
                <a:xfrm>
                  <a:off x="227889" y="699937"/>
                  <a:ext cx="8910057" cy="4273061"/>
                </a:xfrm>
                <a:prstGeom prst="round2SameRect">
                  <a:avLst>
                    <a:gd name="adj1" fmla="val 709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0320" y="226414"/>
                  <a:ext cx="1701484" cy="399194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5285" y="234000"/>
                  <a:ext cx="476281" cy="476281"/>
                </a:xfrm>
                <a:prstGeom prst="rect">
                  <a:avLst/>
                </a:prstGeom>
              </p:spPr>
            </p:pic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596273"/>
                  <a:ext cx="997200" cy="313585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996072"/>
                  <a:ext cx="997200" cy="313585"/>
                </a:xfrm>
                <a:prstGeom prst="rect">
                  <a:avLst/>
                </a:prstGeom>
              </p:spPr>
            </p:pic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281946BB-C8CE-4790-A22A-D2FE4E979E7C}"/>
                  </a:ext>
                </a:extLst>
              </p:cNvPr>
              <p:cNvGrpSpPr/>
              <p:nvPr/>
            </p:nvGrpSpPr>
            <p:grpSpPr>
              <a:xfrm>
                <a:off x="454500" y="3057745"/>
                <a:ext cx="8513331" cy="861774"/>
                <a:chOff x="394468" y="1598732"/>
                <a:chExt cx="8513331" cy="861774"/>
              </a:xfrm>
            </p:grpSpPr>
            <p:pic>
              <p:nvPicPr>
                <p:cNvPr id="76" name="그림 75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468" y="1755664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438968" y="1598732"/>
                  <a:ext cx="8468831" cy="86177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비무장 지대는 풍부한 </a:t>
                  </a:r>
                  <a:r>
                    <a:rPr lang="ko-KR" altLang="en-US" sz="2500" spc="-150" dirty="0" smtClean="0">
                      <a:solidFill>
                        <a:srgbClr val="006EE6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생태환경</a:t>
                  </a:r>
                  <a:r>
                    <a:rPr lang="ko-KR" altLang="en-US" sz="2500" spc="-150" dirty="0" smtClean="0">
                      <a:latin typeface="+mn-ea"/>
                    </a:rPr>
                    <a:t>과 </a:t>
                  </a:r>
                  <a:r>
                    <a:rPr lang="ko-KR" altLang="en-US" sz="2500" spc="-150" dirty="0" smtClean="0">
                      <a:solidFill>
                        <a:srgbClr val="006EE6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역사적 중요성</a:t>
                  </a:r>
                  <a:r>
                    <a:rPr lang="ko-KR" altLang="en-US" sz="2500" spc="-150" dirty="0" smtClean="0">
                      <a:latin typeface="+mn-ea"/>
                    </a:rPr>
                    <a:t>을 지니고 있기           때문에 중요합니다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endParaRPr lang="ko-KR" altLang="en-US" sz="2500" spc="-150" dirty="0">
                    <a:latin typeface="+mn-ea"/>
                  </a:endParaRP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454500" y="1946880"/>
                <a:ext cx="8513331" cy="861774"/>
                <a:chOff x="454500" y="1946880"/>
                <a:chExt cx="8513331" cy="861774"/>
              </a:xfrm>
            </p:grpSpPr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4500" y="2105504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515778" y="1946880"/>
                  <a:ext cx="8452053" cy="86177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solidFill>
                        <a:srgbClr val="006EE6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비무장 지대</a:t>
                  </a:r>
                  <a:r>
                    <a:rPr lang="en-US" altLang="ko-KR" sz="2500" spc="-150" dirty="0" smtClean="0">
                      <a:latin typeface="+mn-ea"/>
                    </a:rPr>
                    <a:t>(DMZ)</a:t>
                  </a:r>
                  <a:r>
                    <a:rPr lang="ko-KR" altLang="en-US" sz="2500" spc="-150" dirty="0" smtClean="0">
                      <a:latin typeface="+mn-ea"/>
                    </a:rPr>
                    <a:t>란 군인이나 무기를 원칙적으로 배치하지 않기로 한 곳입니다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endParaRPr lang="ko-KR" altLang="en-US" sz="2500" spc="-150" dirty="0">
                    <a:solidFill>
                      <a:srgbClr val="00A0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2500174" y="1026153"/>
                <a:ext cx="438132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비무장 지대</a:t>
                </a:r>
                <a:r>
                  <a:rPr lang="en-US" altLang="ko-KR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, </a:t>
                </a:r>
                <a:r>
                  <a:rPr lang="ko-KR" altLang="en-US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평화와 생명의 땅</a:t>
                </a:r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2334939" y="1148050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21680" y="2113794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709640" y="462346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3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584814" y="289308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4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3787037" y="284738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ㅎ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84075" y="284738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ㄱ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8915" y="284738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485953" y="284738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ㅌ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203460" y="1745166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497966" y="1745166"/>
            <a:ext cx="257065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05338" y="1745166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ㅂ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02376" y="1745166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ㅁ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791110" y="1745166"/>
            <a:ext cx="257065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ㄷ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5215519" y="284738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617397" y="284738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ㅇ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4914435" y="284738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158012" y="284738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559890" y="284738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856928" y="284738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ㅇ</a:t>
            </a:r>
            <a:endParaRPr lang="ko-KR" altLang="en-US" sz="2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62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27292"/>
              </p:ext>
            </p:extLst>
          </p:nvPr>
        </p:nvGraphicFramePr>
        <p:xfrm>
          <a:off x="239349" y="393459"/>
          <a:ext cx="11713302" cy="291937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영상을 보고 비무장 지대를 알아보기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duk_04_08_0001_101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duk_04_08_0001_102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읽기 자료를 통해 비무장 지대의 중요성 알기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duk_04_08_0001_201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평화적으로 통일이 된 후의 비무장 지대를 상상하여 표현하기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duk_04_08_0001_301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영상을 시청하고 이야기를 나눠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영상</a:t>
            </a:r>
            <a:r>
              <a:rPr lang="en-US" altLang="ko-KR" dirty="0" smtClean="0"/>
              <a:t>/</a:t>
            </a:r>
            <a:r>
              <a:rPr lang="ko-KR" altLang="en-US" dirty="0" smtClean="0"/>
              <a:t>활동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영상을 보고 비무장 지대를 알아보기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duk_04_08_0001_101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/>
              <a:t>1</a:t>
            </a:r>
            <a:r>
              <a:rPr lang="en-US" altLang="ko-KR" dirty="0" smtClean="0"/>
              <a:t>01_</a:t>
            </a:r>
            <a:r>
              <a:rPr lang="ko-KR" altLang="en-US" dirty="0" smtClean="0"/>
              <a:t>영상 탭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영상 </a:t>
            </a:r>
            <a:r>
              <a:rPr lang="ko-KR" altLang="en-US" dirty="0" err="1"/>
              <a:t>썸네일</a:t>
            </a:r>
            <a:endParaRPr lang="en-US" altLang="ko-KR" dirty="0"/>
          </a:p>
          <a:p>
            <a:r>
              <a:rPr lang="ko-KR" altLang="en-US" dirty="0"/>
              <a:t>재생 버튼 클릭 시</a:t>
            </a:r>
            <a:r>
              <a:rPr lang="en-US" altLang="ko-KR" dirty="0"/>
              <a:t>, </a:t>
            </a:r>
            <a:r>
              <a:rPr lang="ko-KR" altLang="en-US" dirty="0"/>
              <a:t>영상 재생 </a:t>
            </a:r>
            <a:r>
              <a:rPr lang="en-US" altLang="ko-KR" dirty="0"/>
              <a:t>+ </a:t>
            </a:r>
            <a:r>
              <a:rPr lang="ko-KR" altLang="en-US" dirty="0"/>
              <a:t>버튼 마우스 오버 효과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유튜브 영상 </a:t>
            </a:r>
            <a:r>
              <a:rPr lang="en-US" altLang="ko-KR" dirty="0"/>
              <a:t>(</a:t>
            </a:r>
            <a:r>
              <a:rPr lang="ko-KR" altLang="en-US" dirty="0" err="1"/>
              <a:t>임베디드로</a:t>
            </a:r>
            <a:r>
              <a:rPr lang="ko-KR" altLang="en-US" dirty="0"/>
              <a:t> 재생됨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비무장 지대는 어떤 곳일까 </a:t>
            </a:r>
            <a:r>
              <a:rPr lang="ko-KR" altLang="en-US" dirty="0" err="1" smtClean="0"/>
              <a:t>썸네일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www.youtube.com/embed/8jK9K41tCvA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332"/>
            <a:ext cx="9353974" cy="4141866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2472990" y="2119052"/>
            <a:ext cx="4435693" cy="1749851"/>
            <a:chOff x="2456129" y="1101576"/>
            <a:chExt cx="4435693" cy="1749851"/>
          </a:xfrm>
        </p:grpSpPr>
        <p:grpSp>
          <p:nvGrpSpPr>
            <p:cNvPr id="14" name="그룹 13"/>
            <p:cNvGrpSpPr/>
            <p:nvPr/>
          </p:nvGrpSpPr>
          <p:grpSpPr>
            <a:xfrm>
              <a:off x="2456129" y="1101576"/>
              <a:ext cx="4435693" cy="1294016"/>
              <a:chOff x="2456129" y="888274"/>
              <a:chExt cx="4435693" cy="129401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B5D1B7F7-06CE-4EE7-AFB4-11C9E3ECC3C1}"/>
                  </a:ext>
                </a:extLst>
              </p:cNvPr>
              <p:cNvSpPr/>
              <p:nvPr/>
            </p:nvSpPr>
            <p:spPr>
              <a:xfrm>
                <a:off x="2456129" y="1364582"/>
                <a:ext cx="4435693" cy="817708"/>
              </a:xfrm>
              <a:prstGeom prst="rect">
                <a:avLst/>
              </a:prstGeom>
              <a:solidFill>
                <a:srgbClr val="F6E7D4"/>
              </a:solidFill>
              <a:ln w="57150">
                <a:solidFill>
                  <a:srgbClr val="EFD4B3"/>
                </a:solidFill>
              </a:ln>
            </p:spPr>
            <p:txBody>
              <a:bodyPr wrap="square" lIns="0" rIns="0" bIns="72000" anchor="ctr">
                <a:noAutofit/>
              </a:bodyPr>
              <a:lstStyle/>
              <a:p>
                <a:pPr algn="ctr"/>
                <a:r>
                  <a:rPr lang="ko-KR" altLang="en-US" sz="2500" b="1" dirty="0" smtClean="0">
                    <a:solidFill>
                      <a:srgbClr val="FF6600"/>
                    </a:solidFill>
                    <a:latin typeface="여기어때 잘난체" pitchFamily="50" charset="-127"/>
                    <a:ea typeface="여기어때 잘난체" pitchFamily="50" charset="-127"/>
                  </a:rPr>
                  <a:t>비무장 지대</a:t>
                </a:r>
                <a:r>
                  <a:rPr lang="ko-KR" altLang="en-US" sz="2500" b="1" dirty="0" smtClean="0">
                    <a:solidFill>
                      <a:srgbClr val="402600"/>
                    </a:solidFill>
                    <a:latin typeface="여기어때 잘난체" pitchFamily="50" charset="-127"/>
                    <a:ea typeface="여기어때 잘난체" pitchFamily="50" charset="-127"/>
                  </a:rPr>
                  <a:t>는 어떤 곳일까</a:t>
                </a:r>
                <a:r>
                  <a:rPr lang="en-US" altLang="ko-KR" sz="2500" b="1" dirty="0" smtClean="0">
                    <a:solidFill>
                      <a:srgbClr val="402600"/>
                    </a:solidFill>
                    <a:latin typeface="여기어때 잘난체" pitchFamily="50" charset="-127"/>
                    <a:ea typeface="여기어때 잘난체" pitchFamily="50" charset="-127"/>
                  </a:rPr>
                  <a:t>?</a:t>
                </a:r>
                <a:endParaRPr lang="ko-KR" altLang="en-US" sz="2500" b="1" dirty="0">
                  <a:solidFill>
                    <a:srgbClr val="402600"/>
                  </a:solidFill>
                  <a:latin typeface="여기어때 잘난체" pitchFamily="50" charset="-127"/>
                  <a:ea typeface="여기어때 잘난체" pitchFamily="50" charset="-127"/>
                </a:endParaRPr>
              </a:p>
            </p:txBody>
          </p:sp>
          <p:pic>
            <p:nvPicPr>
              <p:cNvPr id="17" name="Picture 9" descr="C:\Users\석혜린\Desktop\w\★2020_1학기\11_SB\guide\112.png">
                <a:extLst>
                  <a:ext uri="{FF2B5EF4-FFF2-40B4-BE49-F238E27FC236}">
                    <a16:creationId xmlns:a16="http://schemas.microsoft.com/office/drawing/2014/main" id="{2E607F70-EB0F-4288-A684-45DC0DBFF7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8578" y="888274"/>
                <a:ext cx="2799629" cy="5467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5" name="Picture 4" descr="C:\Users\석혜린\Desktop\w\★2020_2학기\10_차시개발\00) Prototype\proto_A\common\images\link_video_button.png">
              <a:extLst>
                <a:ext uri="{FF2B5EF4-FFF2-40B4-BE49-F238E27FC236}">
                  <a16:creationId xmlns:a16="http://schemas.microsoft.com/office/drawing/2014/main" id="{F298B435-2953-4E9B-9AC6-AB62AEA5E4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419" y="2239427"/>
              <a:ext cx="559112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타원 17"/>
          <p:cNvSpPr/>
          <p:nvPr/>
        </p:nvSpPr>
        <p:spPr>
          <a:xfrm>
            <a:off x="4236808" y="340869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1745" y="96767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영상을 시청하고 이야기를 나눠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영상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영상을 보고 비무장 지대를 알아보기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duk_04_08_0001_101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</a:t>
            </a:r>
            <a:r>
              <a:rPr lang="en-US" altLang="ko-KR" dirty="0"/>
              <a:t>_</a:t>
            </a:r>
            <a:r>
              <a:rPr lang="ko-KR" altLang="en-US" dirty="0"/>
              <a:t>활동 </a:t>
            </a:r>
            <a:r>
              <a:rPr lang="ko-KR" altLang="en-US" dirty="0" smtClean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회색 텍스트 </a:t>
            </a:r>
            <a:r>
              <a:rPr lang="ko-KR" altLang="en-US" dirty="0" smtClean="0"/>
              <a:t>박스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물음표</a:t>
            </a:r>
            <a:r>
              <a:rPr lang="ko-KR" altLang="en-US" dirty="0" smtClean="0"/>
              <a:t>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물음표 </a:t>
            </a:r>
            <a:r>
              <a:rPr lang="ko-KR" altLang="en-US" dirty="0"/>
              <a:t>버튼 클릭 시 파란 예문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en-US" altLang="ko-KR" dirty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</a:t>
            </a:r>
            <a:r>
              <a:rPr lang="ko-KR" altLang="en-US" dirty="0" smtClean="0"/>
              <a:t>닫힘</a:t>
            </a:r>
            <a:endParaRPr lang="en-US" altLang="ko-KR" dirty="0" smtClean="0"/>
          </a:p>
          <a:p>
            <a:pPr>
              <a:buAutoNum type="arabicPeriod" startAt="5"/>
            </a:pPr>
            <a:r>
              <a:rPr lang="ko-KR" altLang="en-US" dirty="0" smtClean="0"/>
              <a:t>참고 영상 버튼 </a:t>
            </a:r>
            <a:r>
              <a:rPr lang="en-US" altLang="ko-KR" dirty="0" smtClean="0"/>
              <a:t>(2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버튼 </a:t>
            </a:r>
            <a:r>
              <a:rPr lang="ko-KR" altLang="en-US" dirty="0"/>
              <a:t>클릭 시</a:t>
            </a:r>
            <a:r>
              <a:rPr lang="en-US" altLang="ko-KR" dirty="0"/>
              <a:t>, </a:t>
            </a:r>
            <a:r>
              <a:rPr lang="ko-KR" altLang="en-US" dirty="0" smtClean="0"/>
              <a:t>유튜브 영상 재생 </a:t>
            </a:r>
            <a:r>
              <a:rPr lang="en-US" altLang="ko-KR" dirty="0"/>
              <a:t>(</a:t>
            </a:r>
            <a:r>
              <a:rPr lang="ko-KR" altLang="en-US" dirty="0" err="1"/>
              <a:t>임베디드로</a:t>
            </a:r>
            <a:r>
              <a:rPr lang="ko-KR" altLang="en-US" dirty="0"/>
              <a:t> 재생됨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AutoNum type="arabicPeriod" startAt="3"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참고 영상 ① 링크  </a:t>
            </a:r>
            <a:r>
              <a:rPr lang="en-US" altLang="ko-KR" dirty="0"/>
              <a:t>-  </a:t>
            </a:r>
            <a:r>
              <a:rPr lang="en-US" altLang="ko-KR" dirty="0">
                <a:hlinkClick r:id="rId2"/>
              </a:rPr>
              <a:t>https://www.youtube.com/embed/b1sUmPys1uE</a:t>
            </a:r>
            <a:endParaRPr lang="en-US" altLang="ko-KR" dirty="0"/>
          </a:p>
          <a:p>
            <a:r>
              <a:rPr lang="ko-KR" altLang="en-US" dirty="0"/>
              <a:t>참고 영상 ② 링크  </a:t>
            </a:r>
            <a:r>
              <a:rPr lang="en-US" altLang="ko-KR" dirty="0"/>
              <a:t>-  </a:t>
            </a:r>
            <a:r>
              <a:rPr lang="en-US" altLang="ko-KR" dirty="0">
                <a:hlinkClick r:id="rId3"/>
              </a:rPr>
              <a:t>https://www.youtube.com/embed/l0idd_9EEg8</a:t>
            </a:r>
            <a:endParaRPr lang="en-US" altLang="ko-KR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98505" y="1380694"/>
            <a:ext cx="8832575" cy="477054"/>
            <a:chOff x="394468" y="1378126"/>
            <a:chExt cx="8759003" cy="47705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09305" y="1378126"/>
              <a:ext cx="864416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(DMZ)</a:t>
              </a: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란 어떤 곳인가요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13342" y="1873009"/>
            <a:ext cx="8651003" cy="900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군사 분계선을 중심으로 남과 북에 각각 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2km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내에 위치한 영역으로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</a:t>
            </a: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군인이나 무기를 원칙적으로 배치하지 않기로 한 곳입니다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98505" y="2907393"/>
            <a:ext cx="8832575" cy="477054"/>
            <a:chOff x="394468" y="1378126"/>
            <a:chExt cx="8759003" cy="477054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09305" y="1378126"/>
              <a:ext cx="864416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지대는 왜 </a:t>
              </a:r>
              <a:r>
                <a:rPr lang="ko-KR" altLang="en-US" sz="2500" spc="-15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만들어졌나요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13342" y="3399708"/>
            <a:ext cx="8651003" cy="900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6·25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전쟁 이후 남한과 북한 양측의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무력 충돌을 방지하기 위해 만들어졌습니다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9305" y="13721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057F10F-CA6E-4EB0-39E6-B1AD60C86124}"/>
              </a:ext>
            </a:extLst>
          </p:cNvPr>
          <p:cNvSpPr/>
          <p:nvPr/>
        </p:nvSpPr>
        <p:spPr>
          <a:xfrm>
            <a:off x="274598" y="19825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963" y="918039"/>
            <a:ext cx="750030" cy="556474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5158875" y="5040913"/>
            <a:ext cx="4105321" cy="1453891"/>
            <a:chOff x="6397592" y="2279387"/>
            <a:chExt cx="3655416" cy="1453891"/>
          </a:xfrm>
        </p:grpSpPr>
        <p:grpSp>
          <p:nvGrpSpPr>
            <p:cNvPr id="40" name="그룹 39"/>
            <p:cNvGrpSpPr/>
            <p:nvPr/>
          </p:nvGrpSpPr>
          <p:grpSpPr>
            <a:xfrm>
              <a:off x="6397592" y="2279387"/>
              <a:ext cx="3655416" cy="1453891"/>
              <a:chOff x="9131012" y="2823846"/>
              <a:chExt cx="3385931" cy="145389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9131012" y="2983950"/>
                <a:ext cx="3385506" cy="1293787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txBody>
              <a:bodyPr wrap="square" lIns="36000" tIns="36000" rIns="36000" bIns="36000" rtlCol="0">
                <a:noAutofit/>
              </a:bodyPr>
              <a:lstStyle/>
              <a:p>
                <a:pPr algn="just" latinLnBrk="0">
                  <a:defRPr/>
                </a:pPr>
                <a:endPara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just" latinLnBrk="0">
                  <a:defRPr/>
                </a:pPr>
                <a:r>
                  <a:rPr lang="ko-KR" altLang="en-US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비무장 지대는 </a:t>
                </a:r>
                <a:r>
                  <a:rPr lang="ko-KR" altLang="en-US" sz="1600" dirty="0" err="1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디엠제트</a:t>
                </a:r>
                <a:r>
                  <a: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(DMZ: Demilitarized Zone)</a:t>
                </a:r>
                <a:r>
                  <a:rPr lang="ko-KR" altLang="en-US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로 불리기도 합니다</a:t>
                </a:r>
                <a:r>
                  <a: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 </a:t>
                </a:r>
                <a:r>
                  <a:rPr lang="ko-KR" altLang="en-US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이곳에서는 무력 충돌을 막으려고 무기 배치</a:t>
                </a:r>
                <a:r>
                  <a: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, </a:t>
                </a:r>
                <a:r>
                  <a:rPr lang="ko-KR" altLang="en-US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군사 시설 설치 등을 금지합니다</a:t>
                </a:r>
                <a:r>
                  <a: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31012" y="3002497"/>
                <a:ext cx="3385928" cy="152522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131013" y="2823846"/>
                <a:ext cx="3385930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flipH="1">
              <a:off x="9853878" y="2378725"/>
              <a:ext cx="139032" cy="132496"/>
              <a:chOff x="11864822" y="2124511"/>
              <a:chExt cx="169503" cy="169492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11864822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H="1">
                <a:off x="11864833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타원 46"/>
          <p:cNvSpPr/>
          <p:nvPr/>
        </p:nvSpPr>
        <p:spPr>
          <a:xfrm>
            <a:off x="8630435" y="96082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480F677-4276-4889-9A0C-6325AE98D4F6}"/>
              </a:ext>
            </a:extLst>
          </p:cNvPr>
          <p:cNvGrpSpPr/>
          <p:nvPr/>
        </p:nvGrpSpPr>
        <p:grpSpPr>
          <a:xfrm>
            <a:off x="168905" y="964431"/>
            <a:ext cx="1617166" cy="346990"/>
            <a:chOff x="10123134" y="4771710"/>
            <a:chExt cx="1617166" cy="346990"/>
          </a:xfrm>
        </p:grpSpPr>
        <p:sp>
          <p:nvSpPr>
            <p:cNvPr id="49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0123134" y="4771710"/>
              <a:ext cx="1617166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참고 영상 ①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A15588AA-8379-42A5-9E20-A76CE4AB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67735" y="4828129"/>
              <a:ext cx="234634" cy="234634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C8D9BA91-423E-4089-B307-5FD6E6ED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32589" y="4828129"/>
              <a:ext cx="322061" cy="234634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480F677-4276-4889-9A0C-6325AE98D4F6}"/>
              </a:ext>
            </a:extLst>
          </p:cNvPr>
          <p:cNvGrpSpPr/>
          <p:nvPr/>
        </p:nvGrpSpPr>
        <p:grpSpPr>
          <a:xfrm>
            <a:off x="1869518" y="964431"/>
            <a:ext cx="1617166" cy="346990"/>
            <a:chOff x="10123134" y="4771710"/>
            <a:chExt cx="1617166" cy="346990"/>
          </a:xfrm>
        </p:grpSpPr>
        <p:sp>
          <p:nvSpPr>
            <p:cNvPr id="53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0123134" y="4771710"/>
              <a:ext cx="1617166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참고 영상 ②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A15588AA-8379-42A5-9E20-A76CE4AB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67735" y="4828129"/>
              <a:ext cx="234634" cy="234634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C8D9BA91-423E-4089-B307-5FD6E6ED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32589" y="4828129"/>
              <a:ext cx="322061" cy="234634"/>
            </a:xfrm>
            <a:prstGeom prst="rect">
              <a:avLst/>
            </a:prstGeom>
          </p:spPr>
        </p:pic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1732" y="87782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2638" y="2178611"/>
            <a:ext cx="388259" cy="33507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2638" y="3710070"/>
            <a:ext cx="388259" cy="3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영상을 시청하고 이야기를 나눠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영상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영상을 보고 비무장 지대를 알아보기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duk_04_08_0001_101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</a:t>
            </a:r>
            <a:r>
              <a:rPr lang="en-US" altLang="ko-KR" dirty="0"/>
              <a:t>_</a:t>
            </a:r>
            <a:r>
              <a:rPr lang="ko-KR" altLang="en-US" dirty="0"/>
              <a:t>활동 </a:t>
            </a:r>
            <a:r>
              <a:rPr lang="ko-KR" altLang="en-US" dirty="0" smtClean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회색 텍스트 박스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물음표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물음표 </a:t>
            </a:r>
            <a:r>
              <a:rPr lang="ko-KR" altLang="en-US" dirty="0"/>
              <a:t>버튼 클릭 시 파란 예문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원복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en-US" altLang="ko-KR" dirty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</a:t>
            </a:r>
            <a:r>
              <a:rPr lang="ko-KR" altLang="en-US" dirty="0" smtClean="0"/>
              <a:t>닫힘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참고 영상 </a:t>
            </a:r>
            <a:r>
              <a:rPr lang="ko-KR" altLang="en-US" dirty="0" smtClean="0"/>
              <a:t>① 링크  </a:t>
            </a:r>
            <a:r>
              <a:rPr lang="en-US" altLang="ko-KR" dirty="0"/>
              <a:t>-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www.youtube.com/embed/b1sUmPys1uE</a:t>
            </a:r>
            <a:endParaRPr lang="en-US" altLang="ko-KR" dirty="0" smtClean="0"/>
          </a:p>
          <a:p>
            <a:r>
              <a:rPr lang="ko-KR" altLang="en-US" dirty="0"/>
              <a:t>참고 영상 </a:t>
            </a:r>
            <a:r>
              <a:rPr lang="ko-KR" altLang="en-US" dirty="0" smtClean="0"/>
              <a:t>② 링크  </a:t>
            </a:r>
            <a:r>
              <a:rPr lang="en-US" altLang="ko-KR" dirty="0"/>
              <a:t>-  </a:t>
            </a: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www.youtube.com/embed/l0idd_9EEg8</a:t>
            </a:r>
            <a:endParaRPr lang="en-US" altLang="ko-KR" dirty="0" smtClean="0"/>
          </a:p>
        </p:txBody>
      </p:sp>
      <p:grpSp>
        <p:nvGrpSpPr>
          <p:cNvPr id="20" name="그룹 19"/>
          <p:cNvGrpSpPr/>
          <p:nvPr/>
        </p:nvGrpSpPr>
        <p:grpSpPr>
          <a:xfrm>
            <a:off x="298505" y="1380692"/>
            <a:ext cx="8832575" cy="477054"/>
            <a:chOff x="394468" y="1378126"/>
            <a:chExt cx="8759003" cy="477054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09305" y="1378126"/>
              <a:ext cx="864416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지대에는 어떤 생물이 살고 있나요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13342" y="1873007"/>
            <a:ext cx="8651003" cy="54885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두루미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저어새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흰꼬리수리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수달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사향노루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산양 등이 살고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298505" y="2907393"/>
            <a:ext cx="8832575" cy="477054"/>
            <a:chOff x="394468" y="1378126"/>
            <a:chExt cx="8759003" cy="477054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09305" y="1378126"/>
              <a:ext cx="864416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멸종위기종이 비무장 지대에 많은 까닭은 무엇일까요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13342" y="3399708"/>
            <a:ext cx="8651003" cy="54885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사람들의 발길이 닿지 않아 자연 생태계가 잘 보존되어 있기 때문입니다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5" name="타원 34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9305" y="137209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057F10F-CA6E-4EB0-39E6-B1AD60C86124}"/>
              </a:ext>
            </a:extLst>
          </p:cNvPr>
          <p:cNvSpPr/>
          <p:nvPr/>
        </p:nvSpPr>
        <p:spPr>
          <a:xfrm>
            <a:off x="274598" y="198252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963" y="918039"/>
            <a:ext cx="750030" cy="556474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5158875" y="5040913"/>
            <a:ext cx="4105321" cy="1453891"/>
            <a:chOff x="6397592" y="2279387"/>
            <a:chExt cx="3655416" cy="1453891"/>
          </a:xfrm>
        </p:grpSpPr>
        <p:grpSp>
          <p:nvGrpSpPr>
            <p:cNvPr id="40" name="그룹 39"/>
            <p:cNvGrpSpPr/>
            <p:nvPr/>
          </p:nvGrpSpPr>
          <p:grpSpPr>
            <a:xfrm>
              <a:off x="6397592" y="2279387"/>
              <a:ext cx="3655416" cy="1453891"/>
              <a:chOff x="9131012" y="2823846"/>
              <a:chExt cx="3385931" cy="1453891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9131012" y="2983950"/>
                <a:ext cx="3385506" cy="1293787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txBody>
              <a:bodyPr wrap="square" lIns="36000" tIns="36000" rIns="36000" bIns="36000" rtlCol="0">
                <a:noAutofit/>
              </a:bodyPr>
              <a:lstStyle/>
              <a:p>
                <a:pPr algn="just" latinLnBrk="0">
                  <a:defRPr/>
                </a:pPr>
                <a:endParaRPr lang="en-US" altLang="ko-KR" sz="12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just" latinLnBrk="0">
                  <a:defRPr/>
                </a:pPr>
                <a:r>
                  <a:rPr lang="ko-KR" altLang="en-US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비무장 지대는 </a:t>
                </a:r>
                <a:r>
                  <a:rPr lang="ko-KR" altLang="en-US" sz="1600" dirty="0" err="1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디엠제트</a:t>
                </a:r>
                <a:r>
                  <a: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(DMZ: Demilitarized Zone)</a:t>
                </a:r>
                <a:r>
                  <a:rPr lang="ko-KR" altLang="en-US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로 불리기도 합니다</a:t>
                </a:r>
                <a:r>
                  <a: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 </a:t>
                </a:r>
                <a:r>
                  <a:rPr lang="ko-KR" altLang="en-US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이곳에서는 무력 충돌을 막으려고 무기 배치</a:t>
                </a:r>
                <a:r>
                  <a: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, </a:t>
                </a:r>
                <a:r>
                  <a:rPr lang="ko-KR" altLang="en-US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군사 시설 설치 등을 금지합니다</a:t>
                </a:r>
                <a:r>
                  <a: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9131012" y="3002497"/>
                <a:ext cx="3385928" cy="152522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9131013" y="2823846"/>
                <a:ext cx="3385930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 flipH="1">
              <a:off x="9853878" y="2378725"/>
              <a:ext cx="139032" cy="132496"/>
              <a:chOff x="11864822" y="2124511"/>
              <a:chExt cx="169503" cy="169492"/>
            </a:xfrm>
          </p:grpSpPr>
          <p:cxnSp>
            <p:nvCxnSpPr>
              <p:cNvPr id="42" name="직선 연결선 41"/>
              <p:cNvCxnSpPr/>
              <p:nvPr/>
            </p:nvCxnSpPr>
            <p:spPr>
              <a:xfrm>
                <a:off x="11864822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H="1">
                <a:off x="11864833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타원 46"/>
          <p:cNvSpPr/>
          <p:nvPr/>
        </p:nvSpPr>
        <p:spPr>
          <a:xfrm>
            <a:off x="8630435" y="96082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2638" y="1959685"/>
            <a:ext cx="388259" cy="335073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22638" y="3506600"/>
            <a:ext cx="388259" cy="3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5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시간에 배울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duk_04_08_0001_102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https://cdata2.tsherpa.co.kr/tsherpa/multimedia/Flash/2022/curri/index.html?flashxmlnum=nymph98920&amp;classno=E-curri03-social-K_2022/31/so_k_0301_0101_0001/so_k_0301_0101_0001_103.html&amp;id=1441105&amp;classa=1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300" dirty="0" smtClean="0">
                <a:solidFill>
                  <a:srgbClr val="FF6600"/>
                </a:solidFill>
              </a:rPr>
              <a:t>비무장 지대</a:t>
            </a:r>
            <a:r>
              <a:rPr lang="ko-KR" altLang="en-US" spc="-300" dirty="0" smtClean="0">
                <a:solidFill>
                  <a:srgbClr val="000000"/>
                </a:solidFill>
              </a:rPr>
              <a:t>의</a:t>
            </a:r>
            <a:r>
              <a:rPr lang="ko-KR" altLang="en-US" spc="-300" dirty="0" smtClean="0">
                <a:solidFill>
                  <a:srgbClr val="FF6600"/>
                </a:solidFill>
              </a:rPr>
              <a:t> 의미와 중요성</a:t>
            </a:r>
            <a:r>
              <a:rPr lang="ko-KR" altLang="en-US" spc="-300" dirty="0" smtClean="0"/>
              <a:t>을 인식하고</a:t>
            </a:r>
            <a:r>
              <a:rPr lang="en-US" altLang="ko-KR" spc="-300" dirty="0" smtClean="0"/>
              <a:t>,</a:t>
            </a:r>
          </a:p>
          <a:p>
            <a:r>
              <a:rPr lang="ko-KR" altLang="en-US" spc="-300" dirty="0" smtClean="0"/>
              <a:t>비무장 지대가 </a:t>
            </a:r>
            <a:r>
              <a:rPr lang="ko-KR" altLang="en-US" spc="-300" dirty="0" smtClean="0">
                <a:solidFill>
                  <a:srgbClr val="FF6600"/>
                </a:solidFill>
              </a:rPr>
              <a:t>평화와 생명의 땅인 까닭</a:t>
            </a:r>
            <a:r>
              <a:rPr lang="ko-KR" altLang="en-US" spc="-300" dirty="0" smtClean="0"/>
              <a:t>을 탐색해 봅시다</a:t>
            </a:r>
            <a:r>
              <a:rPr lang="en-US" altLang="ko-KR" spc="-300" dirty="0" smtClean="0"/>
              <a:t>.</a:t>
            </a:r>
            <a:endParaRPr lang="ko-KR" altLang="en-US" spc="-300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7" y="2729223"/>
            <a:ext cx="1489243" cy="462511"/>
          </a:xfrm>
        </p:spPr>
        <p:txBody>
          <a:bodyPr/>
          <a:lstStyle/>
          <a:p>
            <a:r>
              <a:rPr lang="en-US" altLang="ko-KR" smtClean="0"/>
              <a:t>118~119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96046" y="108043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>
            <a:off x="3606436" y="4587327"/>
            <a:ext cx="2168801" cy="320753"/>
            <a:chOff x="476955" y="3619518"/>
            <a:chExt cx="2168801" cy="32075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77" name="그림 76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78" name="그림 77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6" name="그림 75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글을 읽고 생각해 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읽기 자료를 통해 비무장 지대의 중요성 알기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duk_04_08_0001_201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메모지 화면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 smtClean="0"/>
              <a:t>추가 질문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 smtClean="0"/>
              <a:t>비무장 지대 역사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97162" y="1291078"/>
            <a:ext cx="8587348" cy="3280096"/>
            <a:chOff x="606986" y="1619076"/>
            <a:chExt cx="8587348" cy="3280096"/>
          </a:xfrm>
        </p:grpSpPr>
        <p:grpSp>
          <p:nvGrpSpPr>
            <p:cNvPr id="14" name="그룹 13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4" name="직사각형 33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왼쪽 대괄호 18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왼쪽 대괄호 19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왼쪽 대괄호 27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타원 39"/>
          <p:cNvSpPr/>
          <p:nvPr/>
        </p:nvSpPr>
        <p:spPr>
          <a:xfrm>
            <a:off x="3394565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8041" y="1514822"/>
            <a:ext cx="7989771" cy="1246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남한과 북한은 비무장 지대를 평화적으로 활용하려고 다양한      제안을 했고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이러한 노력으로 비무장 지대는 중요한 성과를           거두기도 했습니다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843303" y="965181"/>
            <a:ext cx="1406624" cy="346990"/>
            <a:chOff x="1930587" y="3288931"/>
            <a:chExt cx="1406624" cy="346990"/>
          </a:xfrm>
        </p:grpSpPr>
        <p:sp>
          <p:nvSpPr>
            <p:cNvPr id="48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50" name="타원 49"/>
          <p:cNvSpPr/>
          <p:nvPr/>
        </p:nvSpPr>
        <p:spPr>
          <a:xfrm>
            <a:off x="7665303" y="10181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756926" y="2745733"/>
            <a:ext cx="7962605" cy="1577372"/>
            <a:chOff x="756926" y="2745733"/>
            <a:chExt cx="7962605" cy="157737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756926" y="3883105"/>
              <a:ext cx="7812000" cy="72000"/>
            </a:xfrm>
            <a:prstGeom prst="roundRect">
              <a:avLst>
                <a:gd name="adj" fmla="val 50000"/>
              </a:avLst>
            </a:prstGeom>
            <a:solidFill>
              <a:srgbClr val="BDB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395831" y="2745733"/>
              <a:ext cx="0" cy="1548000"/>
            </a:xfrm>
            <a:prstGeom prst="line">
              <a:avLst/>
            </a:prstGeom>
            <a:ln w="28575">
              <a:solidFill>
                <a:srgbClr val="11A5D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756927" y="2769705"/>
              <a:ext cx="3563404" cy="259200"/>
            </a:xfrm>
            <a:prstGeom prst="roundRect">
              <a:avLst>
                <a:gd name="adj" fmla="val 50000"/>
              </a:avLst>
            </a:prstGeom>
            <a:solidFill>
              <a:srgbClr val="D7E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 smtClean="0">
                  <a:solidFill>
                    <a:schemeClr val="tx1"/>
                  </a:solidFill>
                </a:rPr>
                <a:t>시도</a:t>
              </a:r>
              <a:endParaRPr lang="ko-KR" altLang="en-US" sz="1500" spc="-150" dirty="0">
                <a:solidFill>
                  <a:schemeClr val="tx1"/>
                </a:solidFill>
              </a:endParaRPr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4499879" y="2769705"/>
              <a:ext cx="4036054" cy="259200"/>
            </a:xfrm>
            <a:prstGeom prst="roundRect">
              <a:avLst>
                <a:gd name="adj" fmla="val 50000"/>
              </a:avLst>
            </a:prstGeom>
            <a:solidFill>
              <a:srgbClr val="D7EA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 smtClean="0">
                  <a:solidFill>
                    <a:schemeClr val="tx1"/>
                  </a:solidFill>
                </a:rPr>
                <a:t>성과</a:t>
              </a:r>
              <a:endParaRPr lang="ko-KR" altLang="en-US" sz="1500" spc="-15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1501628" y="3847105"/>
              <a:ext cx="144000" cy="144000"/>
            </a:xfrm>
            <a:prstGeom prst="ellipse">
              <a:avLst/>
            </a:prstGeom>
            <a:solidFill>
              <a:srgbClr val="1E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2978" y="3999940"/>
              <a:ext cx="947957" cy="3231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1971</a:t>
              </a:r>
              <a:endParaRPr lang="ko-KR" altLang="en-US" sz="1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3745806" y="3847105"/>
              <a:ext cx="144000" cy="144000"/>
            </a:xfrm>
            <a:prstGeom prst="ellipse">
              <a:avLst/>
            </a:prstGeom>
            <a:solidFill>
              <a:srgbClr val="1E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43827" y="3999940"/>
              <a:ext cx="947957" cy="3231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1988</a:t>
              </a:r>
              <a:endParaRPr lang="ko-KR" altLang="en-US" sz="1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4838349" y="3847105"/>
              <a:ext cx="144000" cy="144000"/>
            </a:xfrm>
            <a:prstGeom prst="ellipse">
              <a:avLst/>
            </a:prstGeom>
            <a:solidFill>
              <a:srgbClr val="1E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436370" y="3999940"/>
              <a:ext cx="947957" cy="3231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1991</a:t>
              </a:r>
              <a:endParaRPr lang="ko-KR" altLang="en-US" sz="1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681789" y="3847105"/>
              <a:ext cx="144000" cy="144000"/>
            </a:xfrm>
            <a:prstGeom prst="ellipse">
              <a:avLst/>
            </a:prstGeom>
            <a:solidFill>
              <a:srgbClr val="1E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279810" y="3999940"/>
              <a:ext cx="947957" cy="3231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1998</a:t>
              </a:r>
              <a:endParaRPr lang="ko-KR" altLang="en-US" sz="1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6865368" y="3847105"/>
              <a:ext cx="144000" cy="144000"/>
            </a:xfrm>
            <a:prstGeom prst="ellipse">
              <a:avLst/>
            </a:prstGeom>
            <a:solidFill>
              <a:srgbClr val="1E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63389" y="3999940"/>
              <a:ext cx="947957" cy="3231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2010</a:t>
              </a:r>
              <a:endParaRPr lang="ko-KR" altLang="en-US" sz="1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8030484" y="3847105"/>
              <a:ext cx="144000" cy="144000"/>
            </a:xfrm>
            <a:prstGeom prst="ellipse">
              <a:avLst/>
            </a:prstGeom>
            <a:solidFill>
              <a:srgbClr val="1EA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28505" y="3999940"/>
              <a:ext cx="947957" cy="3231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2016</a:t>
              </a:r>
              <a:endParaRPr lang="ko-KR" altLang="en-US" sz="1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965425" y="3051758"/>
              <a:ext cx="1223062" cy="7848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지대의</a:t>
              </a:r>
              <a:endParaRPr lang="en-US" altLang="ko-KR" sz="1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평화적 이용</a:t>
              </a:r>
              <a:endParaRPr lang="en-US" altLang="ko-KR" sz="1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최초 제안</a:t>
              </a:r>
              <a:endParaRPr lang="ko-KR" altLang="en-US" sz="1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06274" y="3051758"/>
              <a:ext cx="1223062" cy="7848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 내</a:t>
              </a:r>
              <a:endParaRPr lang="en-US" altLang="ko-KR" sz="1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1500" spc="-15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평화시</a:t>
              </a:r>
              <a:endParaRPr lang="en-US" altLang="ko-KR" sz="1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건설 제 안</a:t>
              </a:r>
              <a:endParaRPr lang="ko-KR" altLang="en-US" sz="1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404950" y="3051758"/>
              <a:ext cx="1010796" cy="7848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남북</a:t>
              </a:r>
              <a:endParaRPr lang="en-US" altLang="ko-KR" sz="1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기본 합의서</a:t>
              </a:r>
              <a:endParaRPr lang="en-US" altLang="ko-KR" sz="1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도출</a:t>
              </a:r>
              <a:endParaRPr lang="ko-KR" altLang="en-US" sz="1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74076" y="3051758"/>
              <a:ext cx="759425" cy="7848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금강산</a:t>
              </a:r>
              <a:endParaRPr lang="en-US" altLang="ko-KR" sz="1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관광</a:t>
              </a:r>
              <a:endParaRPr lang="en-US" altLang="ko-KR" sz="1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시작</a:t>
              </a:r>
              <a:endParaRPr lang="ko-KR" altLang="en-US" sz="1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282264" y="3051758"/>
              <a:ext cx="1310206" cy="7848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</a:t>
              </a:r>
              <a:endParaRPr lang="en-US" altLang="ko-KR" sz="1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접경 지역</a:t>
              </a:r>
              <a:endParaRPr lang="en-US" altLang="ko-KR" sz="1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1500" spc="-15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평화누리길</a:t>
              </a:r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개장</a:t>
              </a:r>
              <a:endParaRPr lang="ko-KR" altLang="en-US" sz="1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96467" y="3051758"/>
              <a:ext cx="1223064" cy="101566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DMZ</a:t>
              </a:r>
            </a:p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생태평화공원</a:t>
              </a:r>
              <a:endParaRPr lang="en-US" altLang="ko-KR" sz="1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1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개장</a:t>
              </a:r>
              <a:endParaRPr lang="ko-KR" altLang="en-US" sz="1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79" name="타원 78"/>
          <p:cNvSpPr/>
          <p:nvPr/>
        </p:nvSpPr>
        <p:spPr>
          <a:xfrm>
            <a:off x="389876" y="12537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18209" y="27649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글을 읽고 생각해 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읽기 자료를 통해 비무장 지대의 중요성 알기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duk_04_08_0001_201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메모지 화면 </a:t>
            </a:r>
            <a:r>
              <a:rPr lang="en-US" altLang="ko-KR" dirty="0"/>
              <a:t>+ </a:t>
            </a:r>
            <a:r>
              <a:rPr lang="ko-KR" altLang="en-US" dirty="0"/>
              <a:t>고정 </a:t>
            </a:r>
            <a:r>
              <a:rPr lang="ko-KR" altLang="en-US" dirty="0" smtClean="0"/>
              <a:t>텍스트</a:t>
            </a:r>
            <a:endParaRPr lang="en-US" altLang="ko-KR" dirty="0"/>
          </a:p>
          <a:p>
            <a:r>
              <a:rPr lang="ko-KR" altLang="en-US" dirty="0"/>
              <a:t>추가 질문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10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 smtClean="0"/>
              <a:t>비무장 지대 역사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97162" y="1291078"/>
            <a:ext cx="8587348" cy="3280096"/>
            <a:chOff x="606986" y="1619076"/>
            <a:chExt cx="8587348" cy="3280096"/>
          </a:xfrm>
        </p:grpSpPr>
        <p:grpSp>
          <p:nvGrpSpPr>
            <p:cNvPr id="14" name="그룹 13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4" name="직사각형 33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왼쪽 대괄호 18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왼쪽 대괄호 19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왼쪽 대괄호 27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8041" y="1514822"/>
            <a:ext cx="7989771" cy="27853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latinLnBrk="0"/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생태 환경이 잘 보존된 비무장 지대는 역사적 중요성을 지니며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한반도 통일의 꿈을 담고 있는 곳입니다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비무장 지대는 치열했던 전쟁의 상흔을 고스란히 간직하고 있어 평화의 중요성을 되새기게 하며 평화 통일을 염원하는 마음이 들게 합니다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또한 비무장 지대는 전쟁 때문에 파괴된 생태계가 역동적인 복원 과정을 거쳐 탈바꿈한 곳으로 한반도의 다른 장소에서는 찾아볼 수 없는 다양한 야생 동식물이 살아가고 있는 곳입니다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843303" y="965181"/>
            <a:ext cx="1406624" cy="346990"/>
            <a:chOff x="1930587" y="3288931"/>
            <a:chExt cx="1406624" cy="346990"/>
          </a:xfrm>
        </p:grpSpPr>
        <p:sp>
          <p:nvSpPr>
            <p:cNvPr id="48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50" name="타원 49"/>
          <p:cNvSpPr/>
          <p:nvPr/>
        </p:nvSpPr>
        <p:spPr>
          <a:xfrm>
            <a:off x="7665303" y="10181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606436" y="4587327"/>
            <a:ext cx="2168801" cy="320753"/>
            <a:chOff x="476955" y="3619518"/>
            <a:chExt cx="2168801" cy="32075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57" name="타원 56"/>
          <p:cNvSpPr/>
          <p:nvPr/>
        </p:nvSpPr>
        <p:spPr>
          <a:xfrm>
            <a:off x="3394565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89876" y="12537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48218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글을 읽고 생각해 봅시다</a:t>
            </a:r>
            <a:r>
              <a:rPr lang="en-US" altLang="ko-KR" dirty="0" smtClean="0"/>
              <a:t>.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읽기 자료를 통해 비무장 지대의 중요성 알기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duk_04_08_0001_201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/>
              <a:t>메모지 화면 </a:t>
            </a:r>
            <a:r>
              <a:rPr lang="en-US" altLang="ko-KR" dirty="0"/>
              <a:t>+ 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추가 질문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10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 smtClean="0"/>
              <a:t>비무장 지대 역사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97162" y="1291078"/>
            <a:ext cx="8587348" cy="3280096"/>
            <a:chOff x="606986" y="1619076"/>
            <a:chExt cx="8587348" cy="3280096"/>
          </a:xfrm>
        </p:grpSpPr>
        <p:grpSp>
          <p:nvGrpSpPr>
            <p:cNvPr id="14" name="그룹 13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3" name="그림 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4" name="직사각형 33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왼쪽 대괄호 18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왼쪽 대괄호 19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왼쪽 대괄호 27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68041" y="1514822"/>
            <a:ext cx="7989771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 latinLnBrk="0"/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이처럼 역사적 의미와 생태적 가치를 품은 비무장 지대는 우리 민족의 소중한 자산이며 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‘</a:t>
            </a: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평화와 생명의 땅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’</a:t>
            </a: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입니다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843303" y="965181"/>
            <a:ext cx="1406624" cy="346990"/>
            <a:chOff x="1930587" y="3288931"/>
            <a:chExt cx="1406624" cy="346990"/>
          </a:xfrm>
        </p:grpSpPr>
        <p:sp>
          <p:nvSpPr>
            <p:cNvPr id="48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50" name="타원 49"/>
          <p:cNvSpPr/>
          <p:nvPr/>
        </p:nvSpPr>
        <p:spPr>
          <a:xfrm>
            <a:off x="7665303" y="10181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3606436" y="4587327"/>
            <a:ext cx="2168801" cy="320753"/>
            <a:chOff x="476955" y="3619518"/>
            <a:chExt cx="2168801" cy="320753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57" name="타원 56"/>
          <p:cNvSpPr/>
          <p:nvPr/>
        </p:nvSpPr>
        <p:spPr>
          <a:xfrm>
            <a:off x="3394565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89876" y="12537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0547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1413</Words>
  <Application>Microsoft Office PowerPoint</Application>
  <PresentationFormat>와이드스크린</PresentationFormat>
  <Paragraphs>328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천재교육</cp:lastModifiedBy>
  <cp:revision>125</cp:revision>
  <dcterms:created xsi:type="dcterms:W3CDTF">2024-10-14T06:06:43Z</dcterms:created>
  <dcterms:modified xsi:type="dcterms:W3CDTF">2025-06-16T02:21:38Z</dcterms:modified>
</cp:coreProperties>
</file>