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7"/>
  </p:notesMasterIdLst>
  <p:sldIdLst>
    <p:sldId id="256" r:id="rId3"/>
    <p:sldId id="257" r:id="rId4"/>
    <p:sldId id="295" r:id="rId5"/>
    <p:sldId id="259" r:id="rId6"/>
    <p:sldId id="298" r:id="rId7"/>
    <p:sldId id="299" r:id="rId8"/>
    <p:sldId id="300" r:id="rId9"/>
    <p:sldId id="278" r:id="rId10"/>
    <p:sldId id="258" r:id="rId11"/>
    <p:sldId id="280" r:id="rId12"/>
    <p:sldId id="304" r:id="rId13"/>
    <p:sldId id="301" r:id="rId14"/>
    <p:sldId id="270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실천 똑똑_비무장 지대를 지키는 인공지능 로봇 구상하기" id="{27C6F1D5-8E54-483E-AB5E-57B6D1F80B56}">
          <p14:sldIdLst>
            <p14:sldId id="295"/>
            <p14:sldId id="259"/>
            <p14:sldId id="298"/>
            <p14:sldId id="299"/>
            <p14:sldId id="300"/>
            <p14:sldId id="278"/>
          </p14:sldIdLst>
        </p14:section>
        <p14:section name="102_이번 시간 안내" id="{47A704C9-04AB-484B-A369-7FF6755412DD}">
          <p14:sldIdLst>
            <p14:sldId id="258"/>
          </p14:sldIdLst>
        </p14:section>
        <p14:section name="201_실천 쑥쑥_비무장 지대의 특성을 알고 그에 맞는 인공지능 로봇 설계하기" id="{C8060989-F229-4C1E-937D-84058917DBED}">
          <p14:sldIdLst>
            <p14:sldId id="280"/>
            <p14:sldId id="304"/>
            <p14:sldId id="301"/>
          </p14:sldIdLst>
        </p14:section>
        <p14:section name="301_실천 탄탄_내가 설계한 인공지능 로봇 소개하기" id="{27F83A0B-5879-4CCF-B726-1848A761D65D}">
          <p14:sldIdLst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1DAFD"/>
    <a:srgbClr val="E0E0E0"/>
    <a:srgbClr val="FF6600"/>
    <a:srgbClr val="006EE6"/>
    <a:srgbClr val="FFF4D5"/>
    <a:srgbClr val="4BA1FF"/>
    <a:srgbClr val="79B9FF"/>
    <a:srgbClr val="F3DEC0"/>
    <a:srgbClr val="F3B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6366" autoAdjust="0"/>
  </p:normalViewPr>
  <p:slideViewPr>
    <p:cSldViewPr snapToGrid="0">
      <p:cViewPr varScale="1">
        <p:scale>
          <a:sx n="109" d="100"/>
          <a:sy n="109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1E33F2-D102-4F31-B342-900F151978BA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10C5E-78DB-45E8-9C98-762309B26D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04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10C5E-78DB-45E8-9C98-762309B26D8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2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26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jpeg"/><Relationship Id="rId7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duk_04_08_0002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김나영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398301" cy="436562"/>
          </a:xfrm>
        </p:spPr>
        <p:txBody>
          <a:bodyPr/>
          <a:lstStyle/>
          <a:p>
            <a:r>
              <a:rPr lang="ko-KR" altLang="en-US" dirty="0" smtClean="0"/>
              <a:t>비무장 지대를 지키는 인공지능 로봇을 설계해 봐요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36488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2025.06.05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2025.06.11.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2025.06.12.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문서</a:t>
                      </a:r>
                      <a:r>
                        <a:rPr lang="ko-KR" altLang="en-US" sz="800" baseline="0" dirty="0" smtClean="0"/>
                        <a:t>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김나영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v5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2025.06.16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김나영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다음 질문에 유의하여 비무장 지대를 지키는 인공지능 로봇을 설계해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pc="0" dirty="0" smtClean="0"/>
              <a:t>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 smtClean="0"/>
              <a:t> 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비무장 지대의 특성을 알고 그에 맞는 인공지능 로봇 설계하기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1 . </a:t>
            </a:r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예 보기 버튼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파란 예문 </a:t>
            </a:r>
            <a:r>
              <a:rPr lang="en-US" altLang="ko-KR" dirty="0"/>
              <a:t> 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기본 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원복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4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642297" y="1678994"/>
            <a:ext cx="8449452" cy="502236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다양한 동식물을 지켜야 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415258" y="1236786"/>
            <a:ext cx="8676491" cy="477054"/>
            <a:chOff x="394468" y="1431584"/>
            <a:chExt cx="8459107" cy="477054"/>
          </a:xfrm>
        </p:grpSpPr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45" name="TextBox 44"/>
            <p:cNvSpPr txBox="1"/>
            <p:nvPr/>
          </p:nvSpPr>
          <p:spPr>
            <a:xfrm>
              <a:off x="531043" y="1431584"/>
              <a:ext cx="8322532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지대에서는 어떤 점을 지켜야 할까요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</p:grp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8884" y="1779541"/>
            <a:ext cx="840067" cy="305950"/>
          </a:xfrm>
          <a:prstGeom prst="rect">
            <a:avLst/>
          </a:prstGeom>
        </p:spPr>
      </p:pic>
      <p:sp>
        <p:nvSpPr>
          <p:cNvPr id="47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642297" y="2691923"/>
            <a:ext cx="8449452" cy="807126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500" dirty="0" smtClean="0">
                <a:solidFill>
                  <a:srgbClr val="006EE6"/>
                </a:solidFill>
              </a:rPr>
              <a:t>동식물의 생활을 방해하는 위험한 물건을 제거하는 도움이 필요합니다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415258" y="2224548"/>
            <a:ext cx="8676491" cy="477054"/>
            <a:chOff x="394468" y="1431584"/>
            <a:chExt cx="8459107" cy="477054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531043" y="1431584"/>
              <a:ext cx="8322532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지대에서 사는 동식물에 어떤 도움이 필요할까요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</p:grpSp>
      <p:pic>
        <p:nvPicPr>
          <p:cNvPr id="51" name="그림 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95523" y="2943087"/>
            <a:ext cx="840067" cy="305950"/>
          </a:xfrm>
          <a:prstGeom prst="rect">
            <a:avLst/>
          </a:prstGeom>
        </p:spPr>
      </p:pic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642297" y="4318641"/>
            <a:ext cx="8449452" cy="502236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300" dirty="0" smtClean="0">
                <a:solidFill>
                  <a:srgbClr val="006EE6"/>
                </a:solidFill>
              </a:rPr>
              <a:t>여러 동식물에게 피해를 주는 물건을 제거하는 기능이 필요합니다</a:t>
            </a:r>
            <a:r>
              <a:rPr lang="en-US" altLang="ko-KR" sz="2300" dirty="0" smtClean="0">
                <a:solidFill>
                  <a:srgbClr val="006EE6"/>
                </a:solidFill>
              </a:rPr>
              <a:t>.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415258" y="3622282"/>
            <a:ext cx="8676491" cy="707886"/>
            <a:chOff x="394468" y="1431584"/>
            <a:chExt cx="8459107" cy="707886"/>
          </a:xfrm>
        </p:grpSpPr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531043" y="1431584"/>
              <a:ext cx="8322532" cy="707886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 환경을 평화롭게 보존하려면 인공지능 로봇에 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>
                <a:lnSpc>
                  <a:spcPct val="80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어떤 기능이 필요할까요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</p:grpSp>
      <p:pic>
        <p:nvPicPr>
          <p:cNvPr id="60" name="그림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78884" y="4394021"/>
            <a:ext cx="840067" cy="30595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5005990" y="16749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83245" y="23509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005990" y="276352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83245" y="37525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005990" y="41607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83245" y="12623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6873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비무장 지대를 지키는 인공지능 로봇을 설계해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/</a:t>
            </a:r>
            <a:r>
              <a:rPr lang="ko-KR" altLang="en-US" dirty="0" smtClean="0">
                <a:solidFill>
                  <a:srgbClr val="FF6600"/>
                </a:solidFill>
              </a:rPr>
              <a:t>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1"/>
          </p:nvPr>
        </p:nvSpPr>
        <p:spPr>
          <a:xfrm>
            <a:off x="9353974" y="6221506"/>
            <a:ext cx="2826000" cy="636493"/>
          </a:xfrm>
        </p:spPr>
        <p:txBody>
          <a:bodyPr/>
          <a:lstStyle/>
          <a:p>
            <a:endParaRPr lang="ko-KR" altLang="en-US" spc="0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지대의 특성을 알고 그에 맞는 인공지능 로봇 설계하기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duk_04_08_0002_201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578670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 색상</a:t>
            </a:r>
            <a:r>
              <a:rPr lang="en-US" altLang="ko-KR" dirty="0" smtClean="0"/>
              <a:t>:#FFFFFF)</a:t>
            </a:r>
          </a:p>
          <a:p>
            <a:r>
              <a:rPr lang="en-US" altLang="ko-KR" dirty="0" smtClean="0"/>
              <a:t>Tip </a:t>
            </a:r>
            <a:r>
              <a:rPr lang="ko-KR" altLang="en-US" dirty="0" smtClean="0"/>
              <a:t>버튼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미니 팝업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X </a:t>
            </a:r>
            <a:r>
              <a:rPr lang="ko-KR" altLang="en-US" dirty="0" smtClean="0"/>
              <a:t>버튼 및 </a:t>
            </a:r>
            <a:r>
              <a:rPr lang="en-US" altLang="ko-KR" dirty="0" smtClean="0"/>
              <a:t>Tip 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재클릭</a:t>
            </a:r>
            <a:r>
              <a:rPr lang="ko-KR" altLang="en-US" dirty="0" smtClean="0"/>
              <a:t> 시 닫힘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지시문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수업도구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색연필 </a:t>
            </a:r>
            <a:r>
              <a:rPr lang="en-US" altLang="ko-KR" dirty="0" smtClean="0"/>
              <a:t>Bold)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이미지 캡션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메모지 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1</a:t>
            </a:r>
            <a:r>
              <a:rPr lang="ko-KR" altLang="en-US" dirty="0" smtClean="0"/>
              <a:t>번째 줄</a:t>
            </a:r>
            <a:r>
              <a:rPr lang="en-US" altLang="ko-KR" dirty="0" smtClean="0"/>
              <a:t>-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2</a:t>
            </a:r>
            <a:r>
              <a:rPr lang="ko-KR" altLang="en-US" dirty="0" smtClean="0"/>
              <a:t>번째 줄 부터</a:t>
            </a:r>
            <a:r>
              <a:rPr lang="en-US" altLang="ko-KR" dirty="0"/>
              <a:t>-</a:t>
            </a:r>
            <a:r>
              <a:rPr lang="ko-KR" altLang="en-US" dirty="0" smtClean="0"/>
              <a:t> 직접 쓰기 기능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r>
              <a:rPr lang="en-US" altLang="ko-KR" dirty="0" smtClean="0"/>
              <a:t>-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초기 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 쓰기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</a:t>
            </a:r>
            <a:r>
              <a:rPr lang="en-US" altLang="ko-KR" dirty="0" smtClean="0"/>
              <a:t>6-1 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, 6-2 </a:t>
            </a:r>
            <a:r>
              <a:rPr lang="ko-KR" altLang="en-US" dirty="0" smtClean="0"/>
              <a:t>예시 텍스트 노출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직접 쓰기 버튼 클릭 시  </a:t>
            </a:r>
            <a:r>
              <a:rPr lang="en-US" altLang="ko-KR" dirty="0" smtClean="0"/>
              <a:t>6-1, 6-2 </a:t>
            </a:r>
            <a:r>
              <a:rPr lang="ko-KR" altLang="en-US" dirty="0" smtClean="0"/>
              <a:t>사라지고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직접 쓰기 내용 노출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en-US" altLang="ko-KR" dirty="0" smtClean="0"/>
              <a:t>6-2 </a:t>
            </a:r>
            <a:r>
              <a:rPr lang="ko-KR" altLang="en-US" dirty="0" smtClean="0"/>
              <a:t>예문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블릿으로</a:t>
            </a:r>
            <a:r>
              <a:rPr lang="ko-KR" altLang="en-US" dirty="0" smtClean="0"/>
              <a:t> 구분</a:t>
            </a:r>
            <a:endParaRPr lang="en-US" altLang="ko-KR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구름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로봇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919622" y="1079388"/>
            <a:ext cx="5656813" cy="509239"/>
            <a:chOff x="3294381" y="1282904"/>
            <a:chExt cx="5792369" cy="941013"/>
          </a:xfrm>
          <a:solidFill>
            <a:srgbClr val="4BA1FF"/>
          </a:solidFill>
        </p:grpSpPr>
        <p:sp>
          <p:nvSpPr>
            <p:cNvPr id="37" name="타원 36"/>
            <p:cNvSpPr/>
            <p:nvPr/>
          </p:nvSpPr>
          <p:spPr>
            <a:xfrm>
              <a:off x="4264654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/>
            <p:cNvSpPr/>
            <p:nvPr/>
          </p:nvSpPr>
          <p:spPr>
            <a:xfrm>
              <a:off x="4749789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/>
            <p:cNvSpPr/>
            <p:nvPr/>
          </p:nvSpPr>
          <p:spPr>
            <a:xfrm>
              <a:off x="5234924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/>
            <p:cNvSpPr/>
            <p:nvPr/>
          </p:nvSpPr>
          <p:spPr>
            <a:xfrm>
              <a:off x="6205194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/>
            <p:cNvSpPr/>
            <p:nvPr/>
          </p:nvSpPr>
          <p:spPr>
            <a:xfrm>
              <a:off x="3779519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5720059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/>
            <p:cNvSpPr/>
            <p:nvPr/>
          </p:nvSpPr>
          <p:spPr>
            <a:xfrm>
              <a:off x="6690329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/>
            <p:cNvSpPr/>
            <p:nvPr/>
          </p:nvSpPr>
          <p:spPr>
            <a:xfrm>
              <a:off x="7175464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/>
            <p:cNvSpPr/>
            <p:nvPr/>
          </p:nvSpPr>
          <p:spPr>
            <a:xfrm>
              <a:off x="7660599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/>
            <p:cNvSpPr/>
            <p:nvPr/>
          </p:nvSpPr>
          <p:spPr>
            <a:xfrm>
              <a:off x="8145737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/>
            <p:cNvSpPr/>
            <p:nvPr/>
          </p:nvSpPr>
          <p:spPr>
            <a:xfrm>
              <a:off x="3294381" y="1282904"/>
              <a:ext cx="941013" cy="94101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898469" y="1125112"/>
            <a:ext cx="5674444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+mn-ea"/>
              </a:rPr>
              <a:t>비무장 지대를 지키는 인공지능 로봇 설계하기</a:t>
            </a:r>
            <a:endParaRPr lang="en-US" altLang="ko-KR" sz="2000" dirty="0" smtClean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9" name="그림 78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50" y="939766"/>
            <a:ext cx="750030" cy="556474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1686716" y="12032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348402" y="10478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25813" y="2000766"/>
            <a:ext cx="3846987" cy="2399220"/>
            <a:chOff x="85915" y="1940745"/>
            <a:chExt cx="3846987" cy="2473326"/>
          </a:xfrm>
        </p:grpSpPr>
        <p:sp>
          <p:nvSpPr>
            <p:cNvPr id="52" name="모서리가 둥근 직사각형 102">
              <a:extLst>
                <a:ext uri="{FF2B5EF4-FFF2-40B4-BE49-F238E27FC236}">
                  <a16:creationId xmlns:a16="http://schemas.microsoft.com/office/drawing/2014/main" id="{DEB6ABBB-66AA-47DE-92DC-DBB4475FAC01}"/>
                </a:ext>
              </a:extLst>
            </p:cNvPr>
            <p:cNvSpPr/>
            <p:nvPr/>
          </p:nvSpPr>
          <p:spPr>
            <a:xfrm>
              <a:off x="85915" y="1940745"/>
              <a:ext cx="3846987" cy="2473326"/>
            </a:xfrm>
            <a:prstGeom prst="roundRect">
              <a:avLst>
                <a:gd name="adj" fmla="val 6690"/>
              </a:avLst>
            </a:prstGeom>
            <a:noFill/>
            <a:ln w="19050">
              <a:solidFill>
                <a:srgbClr val="F7EE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499198" y="1940980"/>
              <a:ext cx="2937037" cy="254042"/>
              <a:chOff x="1423973" y="1850768"/>
              <a:chExt cx="2206640" cy="254042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C7F3EEAD-BE6A-4E61-B88B-7E25AC3C632C}"/>
                  </a:ext>
                </a:extLst>
              </p:cNvPr>
              <p:cNvGrpSpPr>
                <a:grpSpLocks/>
              </p:cNvGrpSpPr>
              <p:nvPr/>
            </p:nvGrpSpPr>
            <p:grpSpPr>
              <a:xfrm flipV="1">
                <a:off x="1423973" y="1850768"/>
                <a:ext cx="2206640" cy="246817"/>
                <a:chOff x="6359946" y="3286446"/>
                <a:chExt cx="3875340" cy="621865"/>
              </a:xfrm>
            </p:grpSpPr>
            <p:pic>
              <p:nvPicPr>
                <p:cNvPr id="60" name="그림 59">
                  <a:extLst>
                    <a:ext uri="{FF2B5EF4-FFF2-40B4-BE49-F238E27FC236}">
                      <a16:creationId xmlns:a16="http://schemas.microsoft.com/office/drawing/2014/main" id="{3F7D8005-78B4-4D2D-B58C-BD76B690E19E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9946" y="3286446"/>
                  <a:ext cx="158060" cy="621863"/>
                </a:xfrm>
                <a:prstGeom prst="rect">
                  <a:avLst/>
                </a:prstGeom>
              </p:spPr>
            </p:pic>
            <p:pic>
              <p:nvPicPr>
                <p:cNvPr id="63" name="그림 62">
                  <a:extLst>
                    <a:ext uri="{FF2B5EF4-FFF2-40B4-BE49-F238E27FC236}">
                      <a16:creationId xmlns:a16="http://schemas.microsoft.com/office/drawing/2014/main" id="{DAF1A10F-D635-4217-ABDD-2BFECFA94CA8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79608" y="3286449"/>
                  <a:ext cx="155678" cy="621862"/>
                </a:xfrm>
                <a:prstGeom prst="rect">
                  <a:avLst/>
                </a:prstGeom>
              </p:spPr>
            </p:pic>
          </p:grp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ECD190-2D1C-459E-8F8E-B53DDE8FBE40}"/>
                  </a:ext>
                </a:extLst>
              </p:cNvPr>
              <p:cNvSpPr txBox="1"/>
              <p:nvPr/>
            </p:nvSpPr>
            <p:spPr>
              <a:xfrm>
                <a:off x="1513973" y="1850984"/>
                <a:ext cx="2032189" cy="253826"/>
              </a:xfrm>
              <a:prstGeom prst="rect">
                <a:avLst/>
              </a:prstGeom>
              <a:solidFill>
                <a:srgbClr val="AD7B65"/>
              </a:solidFill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ko-KR" altLang="en-US" sz="1000" dirty="0" smtClean="0">
                    <a:solidFill>
                      <a:schemeClr val="bg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생김새</a:t>
                </a:r>
                <a:endParaRPr lang="ko-KR" altLang="en-US" sz="1000" dirty="0">
                  <a:solidFill>
                    <a:schemeClr val="bg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</p:grpSp>
      <p:pic>
        <p:nvPicPr>
          <p:cNvPr id="99" name="그림 9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27" y="4563753"/>
            <a:ext cx="997200" cy="31358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327" y="4960817"/>
            <a:ext cx="997200" cy="313585"/>
          </a:xfrm>
          <a:prstGeom prst="rect">
            <a:avLst/>
          </a:prstGeom>
        </p:spPr>
      </p:pic>
      <p:sp>
        <p:nvSpPr>
          <p:cNvPr id="101" name="타원 100"/>
          <p:cNvSpPr/>
          <p:nvPr/>
        </p:nvSpPr>
        <p:spPr>
          <a:xfrm>
            <a:off x="7885127" y="453990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102" name="그룹 101"/>
          <p:cNvGrpSpPr/>
          <p:nvPr/>
        </p:nvGrpSpPr>
        <p:grpSpPr>
          <a:xfrm>
            <a:off x="1133752" y="2350441"/>
            <a:ext cx="2063327" cy="1867941"/>
            <a:chOff x="5783202" y="4918805"/>
            <a:chExt cx="1879550" cy="2103227"/>
          </a:xfrm>
        </p:grpSpPr>
        <p:pic>
          <p:nvPicPr>
            <p:cNvPr id="103" name="그림 10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83202" y="4918805"/>
              <a:ext cx="1879550" cy="2103227"/>
            </a:xfrm>
            <a:prstGeom prst="rect">
              <a:avLst/>
            </a:prstGeom>
          </p:spPr>
        </p:pic>
        <p:pic>
          <p:nvPicPr>
            <p:cNvPr id="104" name="그림 103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0217" y="6256691"/>
              <a:ext cx="244036" cy="244036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4308646" y="1966060"/>
            <a:ext cx="4917294" cy="2496900"/>
            <a:chOff x="4250681" y="1829326"/>
            <a:chExt cx="5016132" cy="2496900"/>
          </a:xfrm>
        </p:grpSpPr>
        <p:grpSp>
          <p:nvGrpSpPr>
            <p:cNvPr id="64" name="그룹 63"/>
            <p:cNvGrpSpPr/>
            <p:nvPr/>
          </p:nvGrpSpPr>
          <p:grpSpPr>
            <a:xfrm>
              <a:off x="4250681" y="1829326"/>
              <a:ext cx="5016132" cy="2496900"/>
              <a:chOff x="651843" y="1661020"/>
              <a:chExt cx="8455089" cy="3172316"/>
            </a:xfrm>
          </p:grpSpPr>
          <p:pic>
            <p:nvPicPr>
              <p:cNvPr id="65" name="그림 6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1843" y="1661020"/>
                <a:ext cx="8455089" cy="3172316"/>
              </a:xfrm>
              <a:prstGeom prst="rect">
                <a:avLst/>
              </a:prstGeom>
            </p:spPr>
          </p:pic>
          <p:cxnSp>
            <p:nvCxnSpPr>
              <p:cNvPr id="69" name="직선 연결선 68"/>
              <p:cNvCxnSpPr/>
              <p:nvPr/>
            </p:nvCxnSpPr>
            <p:spPr bwMode="auto">
              <a:xfrm>
                <a:off x="919784" y="1719743"/>
                <a:ext cx="7919207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직선 연결선 69"/>
              <p:cNvCxnSpPr/>
              <p:nvPr/>
            </p:nvCxnSpPr>
            <p:spPr bwMode="auto">
              <a:xfrm flipH="1">
                <a:off x="729842" y="1853967"/>
                <a:ext cx="16778" cy="2734811"/>
              </a:xfrm>
              <a:prstGeom prst="line">
                <a:avLst/>
              </a:prstGeom>
              <a:noFill/>
              <a:ln w="76200" cap="flat" cmpd="sng" algn="ctr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직선 연결선 70"/>
              <p:cNvCxnSpPr/>
              <p:nvPr/>
            </p:nvCxnSpPr>
            <p:spPr bwMode="auto">
              <a:xfrm>
                <a:off x="9011174" y="1821197"/>
                <a:ext cx="6991" cy="2591412"/>
              </a:xfrm>
              <a:prstGeom prst="line">
                <a:avLst/>
              </a:prstGeom>
              <a:noFill/>
              <a:ln w="76200" cap="flat" cmpd="sng" algn="ctr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직선 연결선 71"/>
              <p:cNvCxnSpPr/>
              <p:nvPr/>
            </p:nvCxnSpPr>
            <p:spPr bwMode="auto">
              <a:xfrm flipV="1">
                <a:off x="909094" y="4739780"/>
                <a:ext cx="7771211" cy="1398"/>
              </a:xfrm>
              <a:prstGeom prst="line">
                <a:avLst/>
              </a:prstGeom>
              <a:noFill/>
              <a:ln w="76200" cap="flat" cmpd="sng" algn="ctr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왼쪽 대괄호 72"/>
              <p:cNvSpPr/>
              <p:nvPr/>
            </p:nvSpPr>
            <p:spPr bwMode="auto">
              <a:xfrm>
                <a:off x="738231" y="1711353"/>
                <a:ext cx="181553" cy="1263561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왼쪽 대괄호 73"/>
              <p:cNvSpPr/>
              <p:nvPr/>
            </p:nvSpPr>
            <p:spPr bwMode="auto">
              <a:xfrm>
                <a:off x="729842" y="3615656"/>
                <a:ext cx="160316" cy="1124125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왼쪽 대괄호 93"/>
              <p:cNvSpPr/>
              <p:nvPr/>
            </p:nvSpPr>
            <p:spPr bwMode="auto">
              <a:xfrm flipH="1">
                <a:off x="8827443" y="1719743"/>
                <a:ext cx="173184" cy="1255172"/>
              </a:xfrm>
              <a:prstGeom prst="leftBracket">
                <a:avLst>
                  <a:gd name="adj" fmla="val 51258"/>
                </a:avLst>
              </a:prstGeom>
              <a:noFill/>
              <a:ln w="76200" cap="flat" cmpd="sng" algn="ctr">
                <a:solidFill>
                  <a:srgbClr val="FF98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자유형 94"/>
              <p:cNvSpPr/>
              <p:nvPr/>
            </p:nvSpPr>
            <p:spPr>
              <a:xfrm>
                <a:off x="8681769" y="4411015"/>
                <a:ext cx="354252" cy="371016"/>
              </a:xfrm>
              <a:custGeom>
                <a:avLst/>
                <a:gdLst>
                  <a:gd name="connsiteX0" fmla="*/ 352694 w 354252"/>
                  <a:gd name="connsiteY0" fmla="*/ 3823 h 371016"/>
                  <a:gd name="connsiteX1" fmla="*/ 352694 w 354252"/>
                  <a:gd name="connsiteY1" fmla="*/ 3823 h 371016"/>
                  <a:gd name="connsiteX2" fmla="*/ 90756 w 354252"/>
                  <a:gd name="connsiteY2" fmla="*/ 13348 h 371016"/>
                  <a:gd name="connsiteX3" fmla="*/ 76469 w 354252"/>
                  <a:gd name="connsiteY3" fmla="*/ 18110 h 371016"/>
                  <a:gd name="connsiteX4" fmla="*/ 62181 w 354252"/>
                  <a:gd name="connsiteY4" fmla="*/ 27635 h 371016"/>
                  <a:gd name="connsiteX5" fmla="*/ 38369 w 354252"/>
                  <a:gd name="connsiteY5" fmla="*/ 51448 h 371016"/>
                  <a:gd name="connsiteX6" fmla="*/ 9794 w 354252"/>
                  <a:gd name="connsiteY6" fmla="*/ 108598 h 371016"/>
                  <a:gd name="connsiteX7" fmla="*/ 5031 w 354252"/>
                  <a:gd name="connsiteY7" fmla="*/ 122885 h 371016"/>
                  <a:gd name="connsiteX8" fmla="*/ 269 w 354252"/>
                  <a:gd name="connsiteY8" fmla="*/ 346723 h 371016"/>
                  <a:gd name="connsiteX9" fmla="*/ 5031 w 354252"/>
                  <a:gd name="connsiteY9" fmla="*/ 370535 h 371016"/>
                  <a:gd name="connsiteX10" fmla="*/ 14556 w 354252"/>
                  <a:gd name="connsiteY10" fmla="*/ 356248 h 371016"/>
                  <a:gd name="connsiteX11" fmla="*/ 28844 w 354252"/>
                  <a:gd name="connsiteY11" fmla="*/ 346723 h 371016"/>
                  <a:gd name="connsiteX12" fmla="*/ 52656 w 354252"/>
                  <a:gd name="connsiteY12" fmla="*/ 322910 h 371016"/>
                  <a:gd name="connsiteX13" fmla="*/ 81231 w 354252"/>
                  <a:gd name="connsiteY13" fmla="*/ 299098 h 371016"/>
                  <a:gd name="connsiteX14" fmla="*/ 105044 w 354252"/>
                  <a:gd name="connsiteY14" fmla="*/ 275285 h 371016"/>
                  <a:gd name="connsiteX15" fmla="*/ 133619 w 354252"/>
                  <a:gd name="connsiteY15" fmla="*/ 251473 h 371016"/>
                  <a:gd name="connsiteX16" fmla="*/ 157431 w 354252"/>
                  <a:gd name="connsiteY16" fmla="*/ 227660 h 371016"/>
                  <a:gd name="connsiteX17" fmla="*/ 171719 w 354252"/>
                  <a:gd name="connsiteY17" fmla="*/ 213373 h 371016"/>
                  <a:gd name="connsiteX18" fmla="*/ 181244 w 354252"/>
                  <a:gd name="connsiteY18" fmla="*/ 199085 h 371016"/>
                  <a:gd name="connsiteX19" fmla="*/ 195531 w 354252"/>
                  <a:gd name="connsiteY19" fmla="*/ 194323 h 371016"/>
                  <a:gd name="connsiteX20" fmla="*/ 214581 w 354252"/>
                  <a:gd name="connsiteY20" fmla="*/ 170510 h 371016"/>
                  <a:gd name="connsiteX21" fmla="*/ 238394 w 354252"/>
                  <a:gd name="connsiteY21" fmla="*/ 146698 h 371016"/>
                  <a:gd name="connsiteX22" fmla="*/ 262206 w 354252"/>
                  <a:gd name="connsiteY22" fmla="*/ 118123 h 371016"/>
                  <a:gd name="connsiteX23" fmla="*/ 281256 w 354252"/>
                  <a:gd name="connsiteY23" fmla="*/ 89548 h 371016"/>
                  <a:gd name="connsiteX24" fmla="*/ 295544 w 354252"/>
                  <a:gd name="connsiteY24" fmla="*/ 75260 h 371016"/>
                  <a:gd name="connsiteX25" fmla="*/ 328881 w 354252"/>
                  <a:gd name="connsiteY25" fmla="*/ 37160 h 371016"/>
                  <a:gd name="connsiteX26" fmla="*/ 338406 w 354252"/>
                  <a:gd name="connsiteY26" fmla="*/ 22873 h 371016"/>
                  <a:gd name="connsiteX27" fmla="*/ 352694 w 354252"/>
                  <a:gd name="connsiteY27" fmla="*/ 13348 h 371016"/>
                  <a:gd name="connsiteX28" fmla="*/ 352694 w 354252"/>
                  <a:gd name="connsiteY28" fmla="*/ 3823 h 371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54252" h="371016">
                    <a:moveTo>
                      <a:pt x="352694" y="3823"/>
                    </a:moveTo>
                    <a:lnTo>
                      <a:pt x="352694" y="3823"/>
                    </a:lnTo>
                    <a:cubicBezTo>
                      <a:pt x="265230" y="5538"/>
                      <a:pt x="175274" y="-10800"/>
                      <a:pt x="90756" y="13348"/>
                    </a:cubicBezTo>
                    <a:cubicBezTo>
                      <a:pt x="85929" y="14727"/>
                      <a:pt x="81231" y="16523"/>
                      <a:pt x="76469" y="18110"/>
                    </a:cubicBezTo>
                    <a:cubicBezTo>
                      <a:pt x="71706" y="21285"/>
                      <a:pt x="66228" y="23588"/>
                      <a:pt x="62181" y="27635"/>
                    </a:cubicBezTo>
                    <a:cubicBezTo>
                      <a:pt x="30428" y="59388"/>
                      <a:pt x="76471" y="26046"/>
                      <a:pt x="38369" y="51448"/>
                    </a:cubicBezTo>
                    <a:cubicBezTo>
                      <a:pt x="13748" y="88379"/>
                      <a:pt x="22940" y="69161"/>
                      <a:pt x="9794" y="108598"/>
                    </a:cubicBezTo>
                    <a:lnTo>
                      <a:pt x="5031" y="122885"/>
                    </a:lnTo>
                    <a:cubicBezTo>
                      <a:pt x="3444" y="197498"/>
                      <a:pt x="269" y="272093"/>
                      <a:pt x="269" y="346723"/>
                    </a:cubicBezTo>
                    <a:cubicBezTo>
                      <a:pt x="269" y="354817"/>
                      <a:pt x="-1704" y="366045"/>
                      <a:pt x="5031" y="370535"/>
                    </a:cubicBezTo>
                    <a:cubicBezTo>
                      <a:pt x="9793" y="373710"/>
                      <a:pt x="10509" y="360295"/>
                      <a:pt x="14556" y="356248"/>
                    </a:cubicBezTo>
                    <a:cubicBezTo>
                      <a:pt x="18604" y="352201"/>
                      <a:pt x="24081" y="349898"/>
                      <a:pt x="28844" y="346723"/>
                    </a:cubicBezTo>
                    <a:cubicBezTo>
                      <a:pt x="46305" y="320531"/>
                      <a:pt x="28846" y="342751"/>
                      <a:pt x="52656" y="322910"/>
                    </a:cubicBezTo>
                    <a:cubicBezTo>
                      <a:pt x="89325" y="292353"/>
                      <a:pt x="45759" y="322747"/>
                      <a:pt x="81231" y="299098"/>
                    </a:cubicBezTo>
                    <a:cubicBezTo>
                      <a:pt x="98693" y="272904"/>
                      <a:pt x="81231" y="295129"/>
                      <a:pt x="105044" y="275285"/>
                    </a:cubicBezTo>
                    <a:cubicBezTo>
                      <a:pt x="141714" y="244727"/>
                      <a:pt x="98144" y="275122"/>
                      <a:pt x="133619" y="251473"/>
                    </a:cubicBezTo>
                    <a:cubicBezTo>
                      <a:pt x="151080" y="225281"/>
                      <a:pt x="133621" y="247501"/>
                      <a:pt x="157431" y="227660"/>
                    </a:cubicBezTo>
                    <a:cubicBezTo>
                      <a:pt x="162605" y="223348"/>
                      <a:pt x="167407" y="218547"/>
                      <a:pt x="171719" y="213373"/>
                    </a:cubicBezTo>
                    <a:cubicBezTo>
                      <a:pt x="175383" y="208976"/>
                      <a:pt x="176774" y="202661"/>
                      <a:pt x="181244" y="199085"/>
                    </a:cubicBezTo>
                    <a:cubicBezTo>
                      <a:pt x="185164" y="195949"/>
                      <a:pt x="190769" y="195910"/>
                      <a:pt x="195531" y="194323"/>
                    </a:cubicBezTo>
                    <a:cubicBezTo>
                      <a:pt x="204803" y="166508"/>
                      <a:pt x="193039" y="192052"/>
                      <a:pt x="214581" y="170510"/>
                    </a:cubicBezTo>
                    <a:cubicBezTo>
                      <a:pt x="246328" y="138763"/>
                      <a:pt x="200296" y="172096"/>
                      <a:pt x="238394" y="146698"/>
                    </a:cubicBezTo>
                    <a:cubicBezTo>
                      <a:pt x="272427" y="95647"/>
                      <a:pt x="219431" y="173120"/>
                      <a:pt x="262206" y="118123"/>
                    </a:cubicBezTo>
                    <a:cubicBezTo>
                      <a:pt x="269234" y="109087"/>
                      <a:pt x="273161" y="97643"/>
                      <a:pt x="281256" y="89548"/>
                    </a:cubicBezTo>
                    <a:cubicBezTo>
                      <a:pt x="286019" y="84785"/>
                      <a:pt x="291409" y="80577"/>
                      <a:pt x="295544" y="75260"/>
                    </a:cubicBezTo>
                    <a:cubicBezTo>
                      <a:pt x="325463" y="36793"/>
                      <a:pt x="301222" y="55600"/>
                      <a:pt x="328881" y="37160"/>
                    </a:cubicBezTo>
                    <a:cubicBezTo>
                      <a:pt x="332056" y="32398"/>
                      <a:pt x="334359" y="26920"/>
                      <a:pt x="338406" y="22873"/>
                    </a:cubicBezTo>
                    <a:cubicBezTo>
                      <a:pt x="342454" y="18826"/>
                      <a:pt x="348224" y="16924"/>
                      <a:pt x="352694" y="13348"/>
                    </a:cubicBezTo>
                    <a:cubicBezTo>
                      <a:pt x="356200" y="10543"/>
                      <a:pt x="352694" y="5410"/>
                      <a:pt x="352694" y="3823"/>
                    </a:cubicBezTo>
                    <a:close/>
                  </a:path>
                </a:pathLst>
              </a:custGeom>
              <a:solidFill>
                <a:srgbClr val="C47500"/>
              </a:solidFill>
              <a:ln w="19050">
                <a:solidFill>
                  <a:srgbClr val="C47500"/>
                </a:solidFill>
                <a:prstDash val="solid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84980" y="2840690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7" name="직사각형 96"/>
              <p:cNvSpPr/>
              <p:nvPr/>
            </p:nvSpPr>
            <p:spPr>
              <a:xfrm>
                <a:off x="784980" y="3537368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8" name="직사각형 97"/>
              <p:cNvSpPr/>
              <p:nvPr/>
            </p:nvSpPr>
            <p:spPr>
              <a:xfrm>
                <a:off x="8646548" y="2834908"/>
                <a:ext cx="324088" cy="19294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4397042" y="2016344"/>
              <a:ext cx="854943" cy="2827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4356778" y="2451226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8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000" dirty="0" smtClean="0">
              <a:solidFill>
                <a:schemeClr val="bg1">
                  <a:lumMod val="8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369514" y="2487899"/>
            <a:ext cx="47972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지뢰를 </a:t>
            </a:r>
            <a:r>
              <a:rPr lang="ko-KR" altLang="en-US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탐지하는 능력과 지뢰를 </a:t>
            </a: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발견했을 때 </a:t>
            </a:r>
            <a:r>
              <a:rPr lang="ko-KR" altLang="en-US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담당자에게 연락 후 지뢰를 완전히 </a:t>
            </a:r>
            <a:r>
              <a:rPr lang="en-US" altLang="ko-KR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제거하는 </a:t>
            </a:r>
            <a:r>
              <a:rPr lang="ko-KR" altLang="en-US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능력이 있습니다</a:t>
            </a:r>
            <a:r>
              <a:rPr lang="en-US" altLang="ko-KR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외래 식물을 발견했을 때 완벽하게 </a:t>
            </a:r>
            <a:r>
              <a:rPr lang="en-US" altLang="ko-KR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/>
            </a:r>
            <a:br>
              <a:rPr lang="en-US" altLang="ko-KR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</a:br>
            <a:r>
              <a:rPr lang="ko-KR" altLang="en-US" sz="20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제거하는 </a:t>
            </a:r>
            <a:r>
              <a:rPr lang="ko-KR" altLang="en-US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능력이 있습니다</a:t>
            </a:r>
            <a:r>
              <a:rPr lang="en-US" altLang="ko-KR" sz="20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4447245" y="2124314"/>
            <a:ext cx="17139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갖춰야 할 기능</a:t>
            </a:r>
            <a:endParaRPr lang="en-US" altLang="ko-KR" sz="20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80" name="그룹 79"/>
          <p:cNvGrpSpPr/>
          <p:nvPr/>
        </p:nvGrpSpPr>
        <p:grpSpPr>
          <a:xfrm>
            <a:off x="4403300" y="5122000"/>
            <a:ext cx="3469751" cy="1099506"/>
            <a:chOff x="6365477" y="2279387"/>
            <a:chExt cx="4104323" cy="1181850"/>
          </a:xfrm>
        </p:grpSpPr>
        <p:grpSp>
          <p:nvGrpSpPr>
            <p:cNvPr id="81" name="그룹 80"/>
            <p:cNvGrpSpPr/>
            <p:nvPr/>
          </p:nvGrpSpPr>
          <p:grpSpPr>
            <a:xfrm>
              <a:off x="6365477" y="2279387"/>
              <a:ext cx="4104323" cy="1181850"/>
              <a:chOff x="9101269" y="2823846"/>
              <a:chExt cx="3801746" cy="1181850"/>
            </a:xfrm>
          </p:grpSpPr>
          <p:grpSp>
            <p:nvGrpSpPr>
              <p:cNvPr id="85" name="그룹 84"/>
              <p:cNvGrpSpPr/>
              <p:nvPr/>
            </p:nvGrpSpPr>
            <p:grpSpPr>
              <a:xfrm>
                <a:off x="9130063" y="2840990"/>
                <a:ext cx="3772951" cy="1164706"/>
                <a:chOff x="4993703" y="6063970"/>
                <a:chExt cx="3772951" cy="1164706"/>
              </a:xfrm>
            </p:grpSpPr>
            <p:pic>
              <p:nvPicPr>
                <p:cNvPr id="88" name="그림 87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89" name="TextBox 88"/>
                <p:cNvSpPr txBox="1"/>
                <p:nvPr/>
              </p:nvSpPr>
              <p:spPr>
                <a:xfrm>
                  <a:off x="4993703" y="6063970"/>
                  <a:ext cx="3772951" cy="1164706"/>
                </a:xfrm>
                <a:prstGeom prst="roundRect">
                  <a:avLst>
                    <a:gd name="adj" fmla="val 12199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교과서 공간이 좁은 경우 도화지 등을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활용하여 로봇 설계 활동을 진행할 수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86" name="TextBox 85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83" name="직선 연결선 82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299927" y="1701352"/>
            <a:ext cx="1873526" cy="226833"/>
            <a:chOff x="5405827" y="2096440"/>
            <a:chExt cx="1073945" cy="223294"/>
          </a:xfrm>
        </p:grpSpPr>
        <p:sp>
          <p:nvSpPr>
            <p:cNvPr id="110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405827" y="2096440"/>
              <a:ext cx="1073945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440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수업 도구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의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색연필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클릭하세요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111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670" y="2145447"/>
              <a:ext cx="78096" cy="119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2" name="타원 111"/>
          <p:cNvSpPr/>
          <p:nvPr/>
        </p:nvSpPr>
        <p:spPr>
          <a:xfrm>
            <a:off x="7116939" y="16405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3" name="타원 112"/>
          <p:cNvSpPr/>
          <p:nvPr/>
        </p:nvSpPr>
        <p:spPr>
          <a:xfrm>
            <a:off x="263988" y="188268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4" name="타원 113"/>
          <p:cNvSpPr/>
          <p:nvPr/>
        </p:nvSpPr>
        <p:spPr>
          <a:xfrm>
            <a:off x="1005718" y="2528440"/>
            <a:ext cx="64527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4308646" y="18938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6" name="타원 115"/>
          <p:cNvSpPr/>
          <p:nvPr/>
        </p:nvSpPr>
        <p:spPr>
          <a:xfrm>
            <a:off x="4129484" y="2445958"/>
            <a:ext cx="64527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7642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211017" y="1468684"/>
            <a:ext cx="8944148" cy="2972934"/>
            <a:chOff x="651844" y="1661020"/>
            <a:chExt cx="8455089" cy="3172317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1" name="직선 연결선 30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왼쪽 대괄호 36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왼쪽 대괄호 38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007FF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0056A4"/>
            </a:solidFill>
            <a:ln w="19050">
              <a:solidFill>
                <a:srgbClr val="0056A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비무장 지대를 지키는 인공지능 로봇을 설계할 때 어떤 기능에 중점을 </a:t>
            </a:r>
            <a:r>
              <a:rPr lang="en-US" altLang="ko-KR" spc="-150" dirty="0" smtClean="0"/>
              <a:t/>
            </a:r>
            <a:br>
              <a:rPr lang="en-US" altLang="ko-KR" spc="-150" dirty="0" smtClean="0"/>
            </a:br>
            <a:r>
              <a:rPr lang="ko-KR" altLang="en-US" spc="-150" dirty="0" smtClean="0"/>
              <a:t>둬야 할까요</a:t>
            </a:r>
            <a:r>
              <a:rPr lang="en-US" altLang="ko-KR" spc="-150" dirty="0" smtClean="0"/>
              <a:t>?</a:t>
            </a:r>
            <a:endParaRPr lang="ko-KR" altLang="en-US" spc="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/>
              <a:t> 활동 </a:t>
            </a:r>
            <a:r>
              <a:rPr lang="en-US" altLang="ko-KR" dirty="0" smtClean="0"/>
              <a:t>2/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지대의 특성을 알고 그에 맞는 인공지능 로봇 설계하기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duk_04_08_0002_201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201_</a:t>
            </a:r>
            <a:r>
              <a:rPr lang="ko-KR" altLang="en-US" dirty="0"/>
              <a:t>활동</a:t>
            </a:r>
            <a:r>
              <a:rPr lang="en-US" altLang="ko-KR" dirty="0"/>
              <a:t> </a:t>
            </a:r>
            <a:r>
              <a:rPr lang="en-US" altLang="ko-KR" dirty="0" smtClean="0"/>
              <a:t>3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메모지 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밑줄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  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기본 노출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예 보기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클릭 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직접 쓰기로 </a:t>
            </a:r>
            <a:r>
              <a:rPr lang="ko-KR" altLang="en-US" dirty="0" err="1" smtClean="0"/>
              <a:t>토글</a:t>
            </a:r>
            <a:r>
              <a:rPr lang="en-US" altLang="ko-KR" dirty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 직접 쓰기 내용 사라지고 파란 예시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클릭 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 예 보기로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예시 텍스트 사라지고 직접 쓰기 내용 노출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41697" y="1657503"/>
            <a:ext cx="81094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ko-KR" altLang="en-US" sz="2500" dirty="0" smtClean="0">
                <a:solidFill>
                  <a:srgbClr val="006EE6"/>
                </a:solidFill>
              </a:rPr>
              <a:t>생태계를 보호하고 전쟁의 상흔으로 남은 물건들을</a:t>
            </a:r>
            <a:r>
              <a:rPr lang="en-US" altLang="ko-KR" sz="2500" dirty="0">
                <a:solidFill>
                  <a:srgbClr val="006EE6"/>
                </a:solidFill>
              </a:rPr>
              <a:t> </a:t>
            </a:r>
            <a:r>
              <a:rPr lang="ko-KR" altLang="en-US" sz="2500" dirty="0" smtClean="0">
                <a:solidFill>
                  <a:srgbClr val="006EE6"/>
                </a:solidFill>
              </a:rPr>
              <a:t>안전하게 </a:t>
            </a:r>
            <a:r>
              <a:rPr lang="ko-KR" altLang="en-US" sz="2500" dirty="0" smtClean="0">
                <a:solidFill>
                  <a:srgbClr val="006EE6"/>
                </a:solidFill>
              </a:rPr>
              <a:t>치우도록 설계해야 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</p:txBody>
      </p:sp>
      <p:sp>
        <p:nvSpPr>
          <p:cNvPr id="20" name="타원 19"/>
          <p:cNvSpPr/>
          <p:nvPr/>
        </p:nvSpPr>
        <p:spPr>
          <a:xfrm>
            <a:off x="386767" y="15967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17" y="4597650"/>
            <a:ext cx="997200" cy="3135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717" y="4994714"/>
            <a:ext cx="997200" cy="31358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7641155" y="45834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28230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내가 설계한 </a:t>
            </a:r>
            <a:r>
              <a:rPr lang="ko-KR" altLang="en-US" dirty="0"/>
              <a:t>인공지능 로봇을 소개해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내가 설계한 인공지능 로봇 </a:t>
            </a:r>
            <a:r>
              <a:rPr lang="ko-KR" altLang="en-US" dirty="0" smtClean="0"/>
              <a:t>소개하기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duk_04_08_0002_301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삽화 </a:t>
            </a:r>
            <a:r>
              <a:rPr lang="ko-KR" altLang="en-US" dirty="0" smtClean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삽화</a:t>
            </a:r>
            <a:endParaRPr lang="en-US" altLang="ko-KR" dirty="0"/>
          </a:p>
          <a:p>
            <a:pPr algn="l"/>
            <a:r>
              <a:rPr lang="ko-KR" altLang="en-US" dirty="0"/>
              <a:t>노란 </a:t>
            </a:r>
            <a:r>
              <a:rPr lang="ko-KR" altLang="en-US" dirty="0" err="1"/>
              <a:t>말풍선</a:t>
            </a:r>
            <a:r>
              <a:rPr lang="ko-KR" altLang="en-US" dirty="0"/>
              <a:t> 버튼 클릭 시 </a:t>
            </a:r>
            <a:r>
              <a:rPr lang="ko-KR" altLang="en-US" dirty="0" smtClean="0"/>
              <a:t> </a:t>
            </a:r>
            <a:r>
              <a:rPr lang="ko-KR" altLang="en-US" dirty="0" err="1"/>
              <a:t>말풍선</a:t>
            </a:r>
            <a:r>
              <a:rPr lang="ko-KR" altLang="en-US" dirty="0"/>
              <a:t> 노출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 smtClean="0"/>
              <a:t>X </a:t>
            </a:r>
            <a:r>
              <a:rPr lang="ko-KR" altLang="en-US" dirty="0" smtClean="0"/>
              <a:t>버튼 </a:t>
            </a:r>
            <a:r>
              <a:rPr lang="ko-KR" altLang="en-US" dirty="0"/>
              <a:t>클릭 시 닫힘</a:t>
            </a:r>
            <a:endParaRPr lang="en-US" altLang="ko-KR" dirty="0"/>
          </a:p>
          <a:p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ko-KR" altLang="en-US" dirty="0" smtClean="0"/>
              <a:t>미니 팝업 </a:t>
            </a:r>
            <a:r>
              <a:rPr lang="ko-KR" altLang="en-US" dirty="0"/>
              <a:t>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및 </a:t>
            </a:r>
            <a:r>
              <a:rPr lang="en-US" altLang="ko-KR" dirty="0"/>
              <a:t>X</a:t>
            </a:r>
            <a:r>
              <a:rPr lang="ko-KR" altLang="en-US" dirty="0"/>
              <a:t>버튼 클릭 시 닫힘</a:t>
            </a:r>
          </a:p>
          <a:p>
            <a:pPr>
              <a:buAutoNum type="arabicPeriod" startAt="4"/>
            </a:pPr>
            <a:r>
              <a:rPr lang="ko-KR" altLang="en-US" dirty="0" smtClean="0"/>
              <a:t>핵심 정리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(14</a:t>
            </a:r>
            <a:r>
              <a:rPr lang="ko-KR" altLang="en-US" dirty="0" smtClean="0"/>
              <a:t>번 슬라이드 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발표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ko-KR" altLang="en-US" dirty="0" err="1"/>
              <a:t>개로봇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250" y="939766"/>
            <a:ext cx="750030" cy="556474"/>
          </a:xfrm>
          <a:prstGeom prst="rect">
            <a:avLst/>
          </a:prstGeom>
        </p:spPr>
      </p:pic>
      <p:sp>
        <p:nvSpPr>
          <p:cNvPr id="20" name="타원 19"/>
          <p:cNvSpPr/>
          <p:nvPr/>
        </p:nvSpPr>
        <p:spPr>
          <a:xfrm>
            <a:off x="8348402" y="10478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462587" y="773780"/>
            <a:ext cx="5433253" cy="3700223"/>
            <a:chOff x="2513192" y="869080"/>
            <a:chExt cx="5433253" cy="3700223"/>
          </a:xfrm>
        </p:grpSpPr>
        <p:grpSp>
          <p:nvGrpSpPr>
            <p:cNvPr id="6" name="그룹 5"/>
            <p:cNvGrpSpPr/>
            <p:nvPr/>
          </p:nvGrpSpPr>
          <p:grpSpPr>
            <a:xfrm>
              <a:off x="2513192" y="1400907"/>
              <a:ext cx="4355287" cy="3168396"/>
              <a:chOff x="2295428" y="1138477"/>
              <a:chExt cx="4790816" cy="3485236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2295428" y="1138477"/>
                <a:ext cx="4790816" cy="3485236"/>
                <a:chOff x="2295428" y="1138477"/>
                <a:chExt cx="4790816" cy="3485236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95428" y="1138477"/>
                  <a:ext cx="4790816" cy="3485236"/>
                </a:xfrm>
                <a:prstGeom prst="roundRect">
                  <a:avLst>
                    <a:gd name="adj" fmla="val 6846"/>
                  </a:avLst>
                </a:prstGeom>
              </p:spPr>
            </p:pic>
            <p:sp>
              <p:nvSpPr>
                <p:cNvPr id="3" name="TextBox 2"/>
                <p:cNvSpPr txBox="1"/>
                <p:nvPr/>
              </p:nvSpPr>
              <p:spPr>
                <a:xfrm>
                  <a:off x="2871848" y="1396104"/>
                  <a:ext cx="2666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ko-KR" altLang="en-US" dirty="0" smtClean="0"/>
                    <a:t>내가 설계한 인공지능 로봇</a:t>
                  </a:r>
                  <a:endParaRPr lang="ko-KR" altLang="en-US" dirty="0"/>
                </a:p>
              </p:txBody>
            </p:sp>
          </p:grp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48813" y="1738245"/>
                <a:ext cx="1984571" cy="1984571"/>
              </a:xfrm>
              <a:prstGeom prst="rect">
                <a:avLst/>
              </a:prstGeom>
            </p:spPr>
          </p:pic>
        </p:grp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417893" y="1995739"/>
              <a:ext cx="394335" cy="394335"/>
            </a:xfrm>
            <a:prstGeom prst="rect">
              <a:avLst/>
            </a:prstGeom>
          </p:spPr>
        </p:pic>
        <p:grpSp>
          <p:nvGrpSpPr>
            <p:cNvPr id="33" name="그룹 32"/>
            <p:cNvGrpSpPr/>
            <p:nvPr/>
          </p:nvGrpSpPr>
          <p:grpSpPr>
            <a:xfrm>
              <a:off x="4483778" y="869080"/>
              <a:ext cx="3462667" cy="1004333"/>
              <a:chOff x="-50548" y="550959"/>
              <a:chExt cx="3462667" cy="1004333"/>
            </a:xfrm>
          </p:grpSpPr>
          <p:grpSp>
            <p:nvGrpSpPr>
              <p:cNvPr id="34" name="그룹 33"/>
              <p:cNvGrpSpPr/>
              <p:nvPr/>
            </p:nvGrpSpPr>
            <p:grpSpPr>
              <a:xfrm>
                <a:off x="-50548" y="622299"/>
                <a:ext cx="3362319" cy="932993"/>
                <a:chOff x="3596287" y="1705349"/>
                <a:chExt cx="3362319" cy="932993"/>
              </a:xfrm>
            </p:grpSpPr>
            <p:sp>
              <p:nvSpPr>
                <p:cNvPr id="36" name="모서리가 둥근 직사각형 35"/>
                <p:cNvSpPr/>
                <p:nvPr/>
              </p:nvSpPr>
              <p:spPr>
                <a:xfrm>
                  <a:off x="3596287" y="1705349"/>
                  <a:ext cx="3362319" cy="792000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DF3E7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빠르고 정확한 지각 능력으로 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위험 물질을 잘 찾아냅니다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37" name="이등변 삼각형 36"/>
                <p:cNvSpPr/>
                <p:nvPr/>
              </p:nvSpPr>
              <p:spPr>
                <a:xfrm flipV="1">
                  <a:off x="5217634" y="2494342"/>
                  <a:ext cx="108000" cy="144000"/>
                </a:xfrm>
                <a:prstGeom prst="triangle">
                  <a:avLst/>
                </a:prstGeom>
                <a:solidFill>
                  <a:srgbClr val="FFD89F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35" name="그림 3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440" y="550959"/>
                <a:ext cx="142679" cy="142679"/>
              </a:xfrm>
              <a:prstGeom prst="rect">
                <a:avLst/>
              </a:prstGeom>
            </p:spPr>
          </p:pic>
        </p:grpSp>
      </p:grpSp>
      <p:grpSp>
        <p:nvGrpSpPr>
          <p:cNvPr id="10" name="그룹 9"/>
          <p:cNvGrpSpPr/>
          <p:nvPr/>
        </p:nvGrpSpPr>
        <p:grpSpPr>
          <a:xfrm>
            <a:off x="5718529" y="5137013"/>
            <a:ext cx="3469751" cy="975786"/>
            <a:chOff x="6365477" y="2279387"/>
            <a:chExt cx="4104323" cy="1048862"/>
          </a:xfrm>
        </p:grpSpPr>
        <p:grpSp>
          <p:nvGrpSpPr>
            <p:cNvPr id="11" name="그룹 10"/>
            <p:cNvGrpSpPr/>
            <p:nvPr/>
          </p:nvGrpSpPr>
          <p:grpSpPr>
            <a:xfrm>
              <a:off x="6365477" y="2279387"/>
              <a:ext cx="4104323" cy="1048862"/>
              <a:chOff x="9101269" y="2823846"/>
              <a:chExt cx="3801746" cy="1048862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9130063" y="2868398"/>
                <a:ext cx="3772951" cy="1004310"/>
                <a:chOff x="4993703" y="6091378"/>
                <a:chExt cx="3772951" cy="1004310"/>
              </a:xfrm>
            </p:grpSpPr>
            <p:pic>
              <p:nvPicPr>
                <p:cNvPr id="18" name="그림 1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19" name="TextBox 18"/>
                <p:cNvSpPr txBox="1"/>
                <p:nvPr/>
              </p:nvSpPr>
              <p:spPr>
                <a:xfrm>
                  <a:off x="4993703" y="6112150"/>
                  <a:ext cx="3772951" cy="983538"/>
                </a:xfrm>
                <a:prstGeom prst="roundRect">
                  <a:avLst>
                    <a:gd name="adj" fmla="val 12199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인공지능 로봇의 기능과 역할에 중점을 두고 소개해 봅니다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16" name="TextBox 15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" name="타원 37"/>
          <p:cNvSpPr/>
          <p:nvPr/>
        </p:nvSpPr>
        <p:spPr>
          <a:xfrm>
            <a:off x="2295395" y="129143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6667161" y="19129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151" y="3955578"/>
            <a:ext cx="840823" cy="760196"/>
          </a:xfrm>
          <a:prstGeom prst="rect">
            <a:avLst/>
          </a:prstGeom>
        </p:spPr>
      </p:pic>
      <p:sp>
        <p:nvSpPr>
          <p:cNvPr id="47" name="타원 46"/>
          <p:cNvSpPr/>
          <p:nvPr/>
        </p:nvSpPr>
        <p:spPr>
          <a:xfrm>
            <a:off x="8431828" y="3946785"/>
            <a:ext cx="25319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38401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내가 설계한 인공지능 로봇 </a:t>
            </a:r>
            <a:r>
              <a:rPr lang="ko-KR" altLang="en-US" dirty="0" smtClean="0"/>
              <a:t>소개하기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버튼 클릭 시 닫힘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227200"/>
            <a:ext cx="9353974" cy="4750032"/>
            <a:chOff x="0" y="226414"/>
            <a:chExt cx="9353974" cy="4750032"/>
          </a:xfrm>
        </p:grpSpPr>
        <p:sp>
          <p:nvSpPr>
            <p:cNvPr id="10" name="직사각형 9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038263" y="1025569"/>
              <a:ext cx="790472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비무장 지대를 지키는 인공지능 로봇이 갖춰야 할 기능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2028369"/>
            <a:ext cx="108000" cy="10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1861408"/>
            <a:ext cx="63812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dirty="0" smtClean="0">
                <a:latin typeface="+mn-ea"/>
              </a:rPr>
              <a:t>지뢰를 탐지하는 능력</a:t>
            </a:r>
            <a:endParaRPr lang="ko-KR" altLang="en-US" sz="250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2475597"/>
            <a:ext cx="6381249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dirty="0" smtClean="0">
                <a:latin typeface="+mn-ea"/>
              </a:rPr>
              <a:t>지뢰를 발견한 후 완전히 제거하는 능력</a:t>
            </a:r>
            <a:endParaRPr lang="ko-KR" altLang="en-US" sz="2500" dirty="0">
              <a:latin typeface="+mn-ea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2641346"/>
            <a:ext cx="108000" cy="108000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299762" y="1970335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054321" y="986056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3133207"/>
            <a:ext cx="783816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dirty="0" smtClean="0">
                <a:latin typeface="+mn-ea"/>
              </a:rPr>
              <a:t>외래 식물을 발견했을 때  완벽하게 제거하는 능력</a:t>
            </a:r>
            <a:endParaRPr lang="ko-KR" altLang="en-US" sz="2500" dirty="0">
              <a:latin typeface="+mn-ea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3298956"/>
            <a:ext cx="108000" cy="1080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46650" y="3796790"/>
            <a:ext cx="783816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dirty="0" smtClean="0">
                <a:latin typeface="+mn-ea"/>
              </a:rPr>
              <a:t>생태계를 보호하고 전쟁의 상흔을 안</a:t>
            </a:r>
            <a:r>
              <a:rPr lang="ko-KR" altLang="en-US" sz="2500" dirty="0">
                <a:latin typeface="+mn-ea"/>
              </a:rPr>
              <a:t>전</a:t>
            </a:r>
            <a:r>
              <a:rPr lang="ko-KR" altLang="en-US" sz="2500" dirty="0" smtClean="0">
                <a:latin typeface="+mn-ea"/>
              </a:rPr>
              <a:t>하게 치우는 능력</a:t>
            </a:r>
            <a:endParaRPr lang="ko-KR" altLang="en-US" sz="2500" dirty="0">
              <a:latin typeface="+mn-ea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97" y="3962539"/>
            <a:ext cx="108000" cy="108000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8586685" y="312948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11589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70775"/>
              </p:ext>
            </p:extLst>
          </p:nvPr>
        </p:nvGraphicFramePr>
        <p:xfrm>
          <a:off x="239349" y="393459"/>
          <a:ext cx="11713302" cy="288585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비무장 지대를 지키는 인공지능 로봇 구상하기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duk_04_08_0002_101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duk_04_08_0002_102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38134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비무장 지대의 특성을 알고 그에 맞는 인공지능 로봇 설계하기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duk_04_08_0002_201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내가 설계한 인공지능 로봇 소개하기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duk_04_08_0002_301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비무장 지대를 지키는 인공지능 로봇을 떠올려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비무장 </a:t>
            </a:r>
            <a:r>
              <a:rPr lang="ko-KR" altLang="en-US" dirty="0"/>
              <a:t>지대를 지키는 인공지능 로봇 구상하기</a:t>
            </a:r>
          </a:p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duk_04_08_0002_101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메모지폼</a:t>
            </a:r>
            <a:endParaRPr lang="en-US" altLang="ko-KR" dirty="0" smtClean="0"/>
          </a:p>
          <a:p>
            <a:r>
              <a:rPr lang="ko-KR" altLang="en-US" dirty="0" smtClean="0"/>
              <a:t>고정 텍스트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여기어때잘난체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고정 텍스트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들여쓰기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59347" y="1318811"/>
            <a:ext cx="9118182" cy="3103253"/>
            <a:chOff x="606986" y="1619076"/>
            <a:chExt cx="8587348" cy="3280096"/>
          </a:xfrm>
        </p:grpSpPr>
        <p:grpSp>
          <p:nvGrpSpPr>
            <p:cNvPr id="36" name="그룹 35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7" name="직선 연결선 3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왼쪽 대괄호 4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대괄호 4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357764" y="2224875"/>
            <a:ext cx="8629635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2500" dirty="0" smtClean="0">
                <a:latin typeface="+mn-ea"/>
              </a:rPr>
              <a:t>    비무장 지대는 </a:t>
            </a:r>
            <a:r>
              <a:rPr lang="en-US" altLang="ko-KR" sz="2500" dirty="0" smtClean="0">
                <a:latin typeface="+mn-ea"/>
              </a:rPr>
              <a:t>1953</a:t>
            </a:r>
            <a:r>
              <a:rPr lang="ko-KR" altLang="en-US" sz="2500" dirty="0" smtClean="0">
                <a:latin typeface="+mn-ea"/>
              </a:rPr>
              <a:t>년 이후 일반인의 출입을 제한하면서 야생 </a:t>
            </a:r>
            <a:r>
              <a:rPr lang="en-US" altLang="ko-KR" sz="2500" dirty="0" smtClean="0">
                <a:latin typeface="+mn-ea"/>
              </a:rPr>
              <a:t/>
            </a:r>
            <a:br>
              <a:rPr lang="en-US" altLang="ko-KR" sz="2500" dirty="0" smtClean="0">
                <a:latin typeface="+mn-ea"/>
              </a:rPr>
            </a:br>
            <a:r>
              <a:rPr lang="ko-KR" altLang="en-US" sz="2500" dirty="0" smtClean="0">
                <a:latin typeface="+mn-ea"/>
              </a:rPr>
              <a:t>동물의 안식처가 됐습니다</a:t>
            </a:r>
            <a:r>
              <a:rPr lang="en-US" altLang="ko-KR" sz="2500" dirty="0" smtClean="0">
                <a:latin typeface="+mn-ea"/>
              </a:rPr>
              <a:t>. </a:t>
            </a:r>
            <a:r>
              <a:rPr lang="ko-KR" altLang="en-US" sz="2500" dirty="0" smtClean="0">
                <a:latin typeface="+mn-ea"/>
              </a:rPr>
              <a:t>그러나 여전히 전쟁에 따른 포탄</a:t>
            </a:r>
            <a:r>
              <a:rPr lang="en-US" altLang="ko-KR" sz="2500" dirty="0" smtClean="0">
                <a:latin typeface="+mn-ea"/>
              </a:rPr>
              <a:t>, </a:t>
            </a:r>
            <a:r>
              <a:rPr lang="ko-KR" altLang="en-US" sz="2500" dirty="0" smtClean="0">
                <a:latin typeface="+mn-ea"/>
              </a:rPr>
              <a:t>지뢰</a:t>
            </a:r>
            <a:r>
              <a:rPr lang="en-US" altLang="ko-KR" sz="2500" dirty="0" smtClean="0">
                <a:latin typeface="+mn-ea"/>
              </a:rPr>
              <a:t>,</a:t>
            </a:r>
            <a:br>
              <a:rPr lang="en-US" altLang="ko-KR" sz="2500" dirty="0" smtClean="0">
                <a:latin typeface="+mn-ea"/>
              </a:rPr>
            </a:br>
            <a:r>
              <a:rPr lang="ko-KR" altLang="en-US" sz="2500" dirty="0" smtClean="0">
                <a:latin typeface="+mn-ea"/>
              </a:rPr>
              <a:t>철조망 등 위험 물질이 동식물에 피해를 주고 있습니다</a:t>
            </a:r>
            <a:r>
              <a:rPr lang="en-US" altLang="ko-KR" sz="2500" dirty="0" smtClean="0">
                <a:latin typeface="+mn-ea"/>
              </a:rPr>
              <a:t>. </a:t>
            </a:r>
            <a:r>
              <a:rPr lang="ko-KR" altLang="en-US" sz="2500" dirty="0" smtClean="0">
                <a:latin typeface="+mn-ea"/>
              </a:rPr>
              <a:t>그런데 </a:t>
            </a:r>
            <a:r>
              <a:rPr lang="en-US" altLang="ko-KR" sz="2500" dirty="0" smtClean="0">
                <a:latin typeface="+mn-ea"/>
              </a:rPr>
              <a:t/>
            </a:r>
            <a:br>
              <a:rPr lang="en-US" altLang="ko-KR" sz="2500" dirty="0" smtClean="0">
                <a:latin typeface="+mn-ea"/>
              </a:rPr>
            </a:br>
            <a:r>
              <a:rPr lang="ko-KR" altLang="en-US" sz="2500" dirty="0" smtClean="0">
                <a:latin typeface="+mn-ea"/>
              </a:rPr>
              <a:t>비무장 지대로 사람이 접근하기 어렵다는 문제가 있습니다</a:t>
            </a:r>
            <a:r>
              <a:rPr lang="en-US" altLang="ko-KR" sz="2500" dirty="0" smtClean="0">
                <a:latin typeface="+mn-ea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374469" y="1627725"/>
            <a:ext cx="8629635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b="1" dirty="0" smtClean="0"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비무장 지대를 지키는 데 필요한 로봇 개발 의뢰서</a:t>
            </a:r>
            <a:endParaRPr lang="en-US" altLang="ko-KR" sz="2500" b="1" dirty="0" smtClean="0"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83594" y="4568625"/>
            <a:ext cx="1775488" cy="320042"/>
            <a:chOff x="4915693" y="4615244"/>
            <a:chExt cx="1775488" cy="32004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9866" y="14193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50232" y="16683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42686" y="231147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72371" y="45990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8656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비무장 </a:t>
            </a:r>
            <a:r>
              <a:rPr lang="ko-KR" altLang="en-US" dirty="0"/>
              <a:t>지대를 지키는 인공지능 로봇을 떠올려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비무장 </a:t>
            </a:r>
            <a:r>
              <a:rPr lang="ko-KR" altLang="en-US" dirty="0"/>
              <a:t>지대를 지키는 인공지능 로봇 구상하기</a:t>
            </a: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duk_04_08_0002_101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101_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메모지 폼</a:t>
            </a:r>
            <a:endParaRPr lang="en-US" altLang="ko-KR" dirty="0"/>
          </a:p>
          <a:p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endParaRPr lang="en-US" altLang="ko-KR" dirty="0"/>
          </a:p>
          <a:p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159347" y="1318811"/>
            <a:ext cx="9118182" cy="3103253"/>
            <a:chOff x="606986" y="1619076"/>
            <a:chExt cx="8587348" cy="3280096"/>
          </a:xfrm>
        </p:grpSpPr>
        <p:grpSp>
          <p:nvGrpSpPr>
            <p:cNvPr id="36" name="그룹 35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7" name="직선 연결선 3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왼쪽 대괄호 4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대괄호 4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01388" y="1893909"/>
            <a:ext cx="8629635" cy="20159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US" altLang="ko-KR" sz="2500" dirty="0">
                <a:latin typeface="+mn-ea"/>
              </a:rPr>
              <a:t> </a:t>
            </a:r>
            <a:r>
              <a:rPr lang="en-US" altLang="ko-KR" sz="2500" dirty="0" smtClean="0">
                <a:latin typeface="+mn-ea"/>
              </a:rPr>
              <a:t>  </a:t>
            </a:r>
            <a:r>
              <a:rPr lang="ko-KR" altLang="en-US" sz="2500" dirty="0" smtClean="0">
                <a:latin typeface="+mn-ea"/>
              </a:rPr>
              <a:t>이에 </a:t>
            </a:r>
            <a:r>
              <a:rPr lang="ko-KR" altLang="en-US" sz="2500" dirty="0">
                <a:latin typeface="+mn-ea"/>
              </a:rPr>
              <a:t>인공지능 로봇을 사용하는 것이 문제를 해결하는 한 방법이 </a:t>
            </a:r>
            <a:r>
              <a:rPr lang="ko-KR" altLang="en-US" sz="2500" dirty="0" smtClean="0">
                <a:latin typeface="+mn-ea"/>
              </a:rPr>
              <a:t>될 수 </a:t>
            </a:r>
            <a:r>
              <a:rPr lang="ko-KR" altLang="en-US" sz="2500" dirty="0">
                <a:latin typeface="+mn-ea"/>
              </a:rPr>
              <a:t>있습니다</a:t>
            </a:r>
            <a:r>
              <a:rPr lang="en-US" altLang="ko-KR" sz="2500" dirty="0">
                <a:latin typeface="+mn-ea"/>
              </a:rPr>
              <a:t>. </a:t>
            </a:r>
            <a:r>
              <a:rPr lang="ko-KR" altLang="en-US" sz="2500" dirty="0">
                <a:latin typeface="+mn-ea"/>
              </a:rPr>
              <a:t>비무장 지대를 지키는 인공지능 로봇에는 비무장 지대의 환경을 관찰하고 위험 물질을 제거하는 기능이 있어야 </a:t>
            </a:r>
            <a:r>
              <a:rPr lang="en-US" altLang="ko-KR" sz="2500" dirty="0" smtClean="0">
                <a:latin typeface="+mn-ea"/>
              </a:rPr>
              <a:t/>
            </a:r>
            <a:br>
              <a:rPr lang="en-US" altLang="ko-KR" sz="2500" dirty="0" smtClean="0">
                <a:latin typeface="+mn-ea"/>
              </a:rPr>
            </a:br>
            <a:r>
              <a:rPr lang="ko-KR" altLang="en-US" sz="2500" spc="-150" dirty="0" smtClean="0">
                <a:latin typeface="+mn-ea"/>
              </a:rPr>
              <a:t>합니다</a:t>
            </a:r>
            <a:r>
              <a:rPr lang="en-US" altLang="ko-KR" sz="2500" dirty="0">
                <a:latin typeface="+mn-ea"/>
              </a:rPr>
              <a:t>. </a:t>
            </a:r>
            <a:r>
              <a:rPr lang="ko-KR" altLang="en-US" sz="2500" spc="-150" dirty="0">
                <a:latin typeface="+mn-ea"/>
              </a:rPr>
              <a:t>이를 고려해서 로봇을 구체적으로 설계해 주시면 좋겠습니다</a:t>
            </a:r>
            <a:r>
              <a:rPr lang="en-US" altLang="ko-KR" sz="2500" spc="-150" dirty="0" smtClean="0">
                <a:latin typeface="+mn-ea"/>
              </a:rPr>
              <a:t>.</a:t>
            </a:r>
            <a:br>
              <a:rPr lang="en-US" altLang="ko-KR" sz="2500" spc="-150" dirty="0" smtClean="0">
                <a:latin typeface="+mn-ea"/>
              </a:rPr>
            </a:br>
            <a:endParaRPr lang="ko-KR" altLang="en-US" sz="2500" spc="-150" dirty="0">
              <a:latin typeface="+mn-ea"/>
            </a:endParaRPr>
          </a:p>
        </p:txBody>
      </p:sp>
      <p:grpSp>
        <p:nvGrpSpPr>
          <p:cNvPr id="70" name="그룹 69"/>
          <p:cNvGrpSpPr/>
          <p:nvPr/>
        </p:nvGrpSpPr>
        <p:grpSpPr>
          <a:xfrm>
            <a:off x="3711404" y="4545222"/>
            <a:ext cx="1789046" cy="320041"/>
            <a:chOff x="1971574" y="4664292"/>
            <a:chExt cx="1789046" cy="320041"/>
          </a:xfrm>
        </p:grpSpPr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74" name="그림 73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  <p:sp>
        <p:nvSpPr>
          <p:cNvPr id="33" name="타원 3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9866" y="14193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64859" y="19892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72371" y="45990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0753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비무장 </a:t>
            </a:r>
            <a:r>
              <a:rPr lang="ko-KR" altLang="en-US" dirty="0"/>
              <a:t>지대를 지키는 인공지능 로봇을 떠올려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</a:t>
            </a:r>
            <a:r>
              <a:rPr lang="en-US" altLang="ko-KR" dirty="0"/>
              <a:t> </a:t>
            </a:r>
            <a:r>
              <a:rPr lang="en-US" altLang="ko-KR" dirty="0" smtClean="0"/>
              <a:t>duk_04_08_0002_101_1.psd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비무장 </a:t>
            </a:r>
            <a:r>
              <a:rPr lang="ko-KR" altLang="en-US" dirty="0"/>
              <a:t>지대를 지키는 인공지능 로봇 구상하기</a:t>
            </a: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duk_04_08_0002_101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3]</a:t>
            </a:r>
            <a:endParaRPr lang="en-US" altLang="ko-KR" dirty="0" smtClean="0">
              <a:solidFill>
                <a:srgbClr val="FF6600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삽화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돋보기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돋보기 버튼 클릭 시 </a:t>
            </a:r>
            <a:r>
              <a:rPr lang="ko-KR" altLang="en-US" dirty="0" err="1" smtClean="0">
                <a:solidFill>
                  <a:schemeClr val="tx1"/>
                </a:solidFill>
              </a:rPr>
              <a:t>풀팝업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(6</a:t>
            </a:r>
            <a:r>
              <a:rPr lang="ko-KR" altLang="en-US" dirty="0" smtClean="0">
                <a:solidFill>
                  <a:schemeClr val="tx1"/>
                </a:solidFill>
              </a:rPr>
              <a:t>번 슬라이드 참고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삽화 모서리 </a:t>
            </a:r>
            <a:r>
              <a:rPr lang="ko-KR" altLang="en-US" dirty="0" err="1" smtClean="0">
                <a:solidFill>
                  <a:schemeClr val="tx1"/>
                </a:solidFill>
              </a:rPr>
              <a:t>라운딩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AutoNum type="arabicPeriod" startAt="2"/>
            </a:pPr>
            <a:r>
              <a:rPr lang="ko-KR" altLang="en-US" dirty="0" smtClean="0">
                <a:solidFill>
                  <a:schemeClr val="tx1"/>
                </a:solidFill>
              </a:rPr>
              <a:t>추가 질문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클릭 시 </a:t>
            </a:r>
            <a:r>
              <a:rPr lang="ko-KR" altLang="en-US" dirty="0" err="1" smtClean="0">
                <a:solidFill>
                  <a:schemeClr val="tx1"/>
                </a:solidFill>
              </a:rPr>
              <a:t>풀팝업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(7</a:t>
            </a:r>
            <a:r>
              <a:rPr lang="ko-KR" altLang="en-US" dirty="0" smtClean="0">
                <a:solidFill>
                  <a:schemeClr val="tx1"/>
                </a:solidFill>
              </a:rPr>
              <a:t>번 슬라이드 참고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>
              <a:buAutoNum type="arabicPeriod" startAt="3"/>
            </a:pPr>
            <a:r>
              <a:rPr lang="ko-KR" altLang="en-US" dirty="0" err="1" smtClean="0">
                <a:solidFill>
                  <a:schemeClr val="tx1"/>
                </a:solidFill>
              </a:rPr>
              <a:t>블릿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+ </a:t>
            </a:r>
            <a:r>
              <a:rPr lang="ko-KR" altLang="en-US" dirty="0" smtClean="0">
                <a:solidFill>
                  <a:schemeClr val="tx1"/>
                </a:solidFill>
              </a:rPr>
              <a:t>텍스트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buAutoNum type="arabicPeriod" startAt="3"/>
            </a:pPr>
            <a:r>
              <a:rPr lang="ko-KR" altLang="en-US" dirty="0" smtClean="0">
                <a:solidFill>
                  <a:schemeClr val="tx1"/>
                </a:solidFill>
              </a:rPr>
              <a:t>회색 텍스트 박스</a:t>
            </a:r>
            <a:r>
              <a:rPr lang="en-US" altLang="ko-KR" dirty="0" smtClean="0">
                <a:solidFill>
                  <a:schemeClr val="tx1"/>
                </a:solidFill>
              </a:rPr>
              <a:t>+</a:t>
            </a:r>
            <a:r>
              <a:rPr lang="ko-KR" altLang="en-US" dirty="0" smtClean="0">
                <a:solidFill>
                  <a:schemeClr val="tx1"/>
                </a:solidFill>
              </a:rPr>
              <a:t>예 보기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예 보기 버튼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예시 텍스트 </a:t>
            </a:r>
            <a:r>
              <a:rPr lang="en-US" altLang="ko-KR" dirty="0" smtClean="0">
                <a:solidFill>
                  <a:schemeClr val="tx1"/>
                </a:solidFill>
              </a:rPr>
              <a:t>: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ko-KR" altLang="en-US" dirty="0" err="1" smtClean="0">
                <a:solidFill>
                  <a:schemeClr val="tx1"/>
                </a:solidFill>
              </a:rPr>
              <a:t>토글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초기 노출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예 보기 버튼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AutoNum type="arabicPeriod" startAt="5"/>
            </a:pPr>
            <a:r>
              <a:rPr lang="ko-KR" altLang="en-US" dirty="0" err="1" smtClean="0">
                <a:solidFill>
                  <a:schemeClr val="tx1"/>
                </a:solidFill>
              </a:rPr>
              <a:t>이너탭</a:t>
            </a:r>
            <a:r>
              <a:rPr lang="ko-KR" altLang="en-US" dirty="0" smtClean="0">
                <a:solidFill>
                  <a:schemeClr val="tx1"/>
                </a:solidFill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</a:rPr>
              <a:t>: 3</a:t>
            </a:r>
            <a:r>
              <a:rPr lang="ko-KR" altLang="en-US" dirty="0" smtClean="0">
                <a:solidFill>
                  <a:schemeClr val="tx1"/>
                </a:solidFill>
              </a:rPr>
              <a:t>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dirty="0" smtClean="0">
              <a:solidFill>
                <a:schemeClr val="tx1"/>
              </a:solidFill>
            </a:endParaRPr>
          </a:p>
          <a:p>
            <a:pPr>
              <a:buAutoNum type="arabicPeriod" startAt="3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/>
              <a:t>duk_04_08_0002_101_1.psd</a:t>
            </a:r>
            <a:endParaRPr lang="ko-KR" altLang="en-US" dirty="0"/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416121" y="2416110"/>
            <a:ext cx="4367081" cy="169291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울퉁불퉁한 길도 어렵지 않게 이동할 수 있어야 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여러 사물을 잘 식별할 수 </a:t>
            </a:r>
            <a:r>
              <a:rPr lang="en-US" altLang="ko-KR" sz="2500" dirty="0">
                <a:solidFill>
                  <a:srgbClr val="006EE6"/>
                </a:solidFill>
              </a:rPr>
              <a:t/>
            </a:r>
            <a:br>
              <a:rPr lang="en-US" altLang="ko-KR" sz="2500" dirty="0">
                <a:solidFill>
                  <a:srgbClr val="006EE6"/>
                </a:solidFill>
              </a:rPr>
            </a:br>
            <a:r>
              <a:rPr lang="ko-KR" altLang="en-US" sz="2500" dirty="0" smtClean="0">
                <a:solidFill>
                  <a:srgbClr val="006EE6"/>
                </a:solidFill>
              </a:rPr>
              <a:t>있어야 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4238334" y="1578200"/>
            <a:ext cx="5162815" cy="1508105"/>
            <a:chOff x="394468" y="1431584"/>
            <a:chExt cx="4829860" cy="1508105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531043" y="1431584"/>
              <a:ext cx="4693285" cy="15081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3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지대를 지키는 인공지능 로봇에는 </a:t>
              </a:r>
              <a:endParaRPr lang="en-US" altLang="ko-KR" sz="23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just"/>
              <a:r>
                <a:rPr lang="ko-KR" altLang="en-US" sz="23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또 어떤 기능이 있으면 좋을까요</a:t>
              </a:r>
              <a:r>
                <a:rPr lang="en-US" altLang="ko-KR" sz="23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  <a:p>
              <a:pPr algn="just"/>
              <a:endParaRPr lang="ko-KR" altLang="en-US" sz="23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79627" y="3086305"/>
            <a:ext cx="840067" cy="305950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60" y="1541301"/>
            <a:ext cx="3661935" cy="2604827"/>
          </a:xfrm>
          <a:prstGeom prst="roundRect">
            <a:avLst>
              <a:gd name="adj" fmla="val 6998"/>
            </a:avLst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3686862" y="4526986"/>
            <a:ext cx="1775488" cy="320042"/>
            <a:chOff x="4915693" y="4615244"/>
            <a:chExt cx="1775488" cy="32004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57" name="그림 56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59" name="그림 58">
            <a:extLst>
              <a:ext uri="{FF2B5EF4-FFF2-40B4-BE49-F238E27FC236}">
                <a16:creationId xmlns:a16="http://schemas.microsoft.com/office/drawing/2014/main" id="{382CD7D5-CE7E-4698-AF49-D00AE761A51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127" y="3716815"/>
            <a:ext cx="397700" cy="397700"/>
          </a:xfrm>
          <a:prstGeom prst="rect">
            <a:avLst/>
          </a:prstGeom>
        </p:spPr>
      </p:pic>
      <p:sp>
        <p:nvSpPr>
          <p:cNvPr id="60" name="모서리가 둥근 직사각형 102">
            <a:extLst>
              <a:ext uri="{FF2B5EF4-FFF2-40B4-BE49-F238E27FC236}">
                <a16:creationId xmlns:a16="http://schemas.microsoft.com/office/drawing/2014/main" id="{DFC26BD1-4D75-434E-85F3-C3649F2FF225}"/>
              </a:ext>
            </a:extLst>
          </p:cNvPr>
          <p:cNvSpPr/>
          <p:nvPr/>
        </p:nvSpPr>
        <p:spPr>
          <a:xfrm>
            <a:off x="283760" y="1528721"/>
            <a:ext cx="3654239" cy="2666023"/>
          </a:xfrm>
          <a:prstGeom prst="roundRect">
            <a:avLst>
              <a:gd name="adj" fmla="val 6690"/>
            </a:avLst>
          </a:prstGeom>
          <a:noFill/>
          <a:ln w="19050">
            <a:solidFill>
              <a:srgbClr val="F7E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/>
          <p:cNvGrpSpPr/>
          <p:nvPr/>
        </p:nvGrpSpPr>
        <p:grpSpPr>
          <a:xfrm>
            <a:off x="7661964" y="1028786"/>
            <a:ext cx="1406624" cy="346990"/>
            <a:chOff x="1930587" y="3288931"/>
            <a:chExt cx="1406624" cy="346990"/>
          </a:xfrm>
        </p:grpSpPr>
        <p:sp>
          <p:nvSpPr>
            <p:cNvPr id="62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24" name="타원 23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269866" y="13885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370642" y="10911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929595" y="16477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5724791" y="29567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3455787" y="45878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4456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비무장 </a:t>
            </a:r>
            <a:r>
              <a:rPr lang="ko-KR" altLang="en-US" dirty="0"/>
              <a:t>지대를 지키는 인공지능 로봇을 떠올려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</a:t>
            </a:r>
            <a:r>
              <a:rPr lang="en-US" altLang="ko-KR" dirty="0" smtClean="0"/>
              <a:t> duk_04_08_0002_101_1.psds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비무장 </a:t>
            </a:r>
            <a:r>
              <a:rPr lang="ko-KR" altLang="en-US" dirty="0"/>
              <a:t>지대를 지키는 인공지능 로봇 구상하기</a:t>
            </a:r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duk_04_08_0002_101</a:t>
            </a:r>
          </a:p>
        </p:txBody>
      </p:sp>
      <p:sp>
        <p:nvSpPr>
          <p:cNvPr id="29" name="텍스트 개체 틀 2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3_</a:t>
            </a:r>
            <a:r>
              <a:rPr lang="ko-KR" altLang="en-US" dirty="0" smtClean="0"/>
              <a:t>삽화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삽화 삽입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추후 교체 예정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 smtClean="0">
                <a:solidFill>
                  <a:schemeClr val="tx1"/>
                </a:solidFill>
              </a:rPr>
              <a:t>확대 축소 바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 smtClean="0">
                <a:solidFill>
                  <a:schemeClr val="tx1"/>
                </a:solidFill>
              </a:rPr>
              <a:t>삽화 영역 내 확대 축소 가능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/>
                </a:solidFill>
              </a:rPr>
              <a:t>3. X</a:t>
            </a:r>
            <a:r>
              <a:rPr lang="ko-KR" altLang="en-US" dirty="0" smtClean="0">
                <a:solidFill>
                  <a:schemeClr val="tx1"/>
                </a:solidFill>
              </a:rPr>
              <a:t>버튼 </a:t>
            </a:r>
            <a:r>
              <a:rPr lang="en-US" altLang="ko-KR" dirty="0" smtClean="0">
                <a:solidFill>
                  <a:schemeClr val="tx1"/>
                </a:solidFill>
              </a:rPr>
              <a:t>: </a:t>
            </a:r>
            <a:r>
              <a:rPr lang="ko-KR" altLang="en-US" dirty="0" smtClean="0">
                <a:solidFill>
                  <a:schemeClr val="tx1"/>
                </a:solidFill>
              </a:rPr>
              <a:t>클릭 시 </a:t>
            </a:r>
            <a:r>
              <a:rPr lang="en-US" altLang="ko-KR" dirty="0" smtClean="0">
                <a:solidFill>
                  <a:schemeClr val="tx1"/>
                </a:solidFill>
              </a:rPr>
              <a:t>5</a:t>
            </a:r>
            <a:r>
              <a:rPr lang="ko-KR" altLang="en-US" dirty="0" smtClean="0">
                <a:solidFill>
                  <a:schemeClr val="tx1"/>
                </a:solidFill>
              </a:rPr>
              <a:t>번 슬라이드로 이동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duk_04_08_0002_101_1.psd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000"/>
            <a:ext cx="9353973" cy="47394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865" y="563854"/>
            <a:ext cx="6226139" cy="4145673"/>
          </a:xfrm>
          <a:prstGeom prst="roundRect">
            <a:avLst>
              <a:gd name="adj" fmla="val 6998"/>
            </a:avLst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99889" y="388789"/>
            <a:ext cx="1476746" cy="190724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800800" y="8715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130332" y="3545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926561" y="259189"/>
            <a:ext cx="2364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6295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지키는 인공지능 로봇 구상하기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en-US" altLang="ko-KR" dirty="0"/>
              <a:t>3</a:t>
            </a:r>
            <a:r>
              <a:rPr lang="en-US" altLang="ko-KR" dirty="0" smtClean="0"/>
              <a:t>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_</a:t>
            </a:r>
            <a:r>
              <a:rPr lang="ko-KR" altLang="en-US" dirty="0" smtClean="0"/>
              <a:t>질문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예보기</a:t>
            </a:r>
            <a:r>
              <a:rPr lang="ko-KR" altLang="en-US" dirty="0" smtClean="0"/>
              <a:t> 버튼</a:t>
            </a:r>
            <a:r>
              <a:rPr lang="en-US" altLang="ko-KR" dirty="0" smtClean="0"/>
              <a:t>/</a:t>
            </a:r>
            <a:r>
              <a:rPr lang="ko-KR" altLang="en-US" dirty="0" smtClean="0"/>
              <a:t>예시 텍스트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X 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슬라이드 노출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497043"/>
              <a:ext cx="7931097" cy="4962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지대에서 활동하는 로봇은 어떻게 생기면 좋을까요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2885850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지대의 동물들이 낯설게 느끼지 않도록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익숙한 자연물처럼 생기면 좋을 것 같습니다</a:t>
              </a:r>
              <a:r>
                <a:rPr lang="en-US" altLang="ko-KR" sz="250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071951" y="32981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951799" y="8318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31151" y="3256454"/>
            <a:ext cx="840067" cy="30595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744873" y="2791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10875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비무장 지대를 지키는 인공지능 로봇 구상하기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duk_04_08_0002_101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en-US" altLang="ko-KR" dirty="0"/>
              <a:t>3_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예보기</a:t>
            </a:r>
            <a:r>
              <a:rPr lang="ko-KR" altLang="en-US" dirty="0"/>
              <a:t> 버튼</a:t>
            </a:r>
            <a:r>
              <a:rPr lang="en-US" altLang="ko-KR" dirty="0"/>
              <a:t>/</a:t>
            </a:r>
            <a:r>
              <a:rPr lang="ko-KR" altLang="en-US" dirty="0"/>
              <a:t>예시 텍스트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/>
              <a:t>X </a:t>
            </a:r>
            <a:r>
              <a:rPr lang="ko-KR" altLang="en-US" dirty="0"/>
              <a:t>버튼 클릭 시 </a:t>
            </a:r>
            <a:r>
              <a:rPr lang="en-US" altLang="ko-KR" dirty="0"/>
              <a:t>5</a:t>
            </a:r>
            <a:r>
              <a:rPr lang="ko-KR" altLang="en-US" dirty="0"/>
              <a:t>번 슬라이드 노출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295067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지대에서 인간 대신 로봇이 들어가 </a:t>
              </a:r>
              <a:endPara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활동해야 하는</a:t>
              </a:r>
              <a:r>
                <a:rPr lang="en-US" altLang="ko-KR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까닭은 무엇 때문일까요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2657744"/>
              <a:ext cx="7931097" cy="1304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비무장 지대에는 지뢰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포탄과 같은 위험 물질이 있어서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인간이 직접 활동하면 크게 다치거나 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생명을 잃을 위험이 있기 때문입니다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4071951" y="32981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7951799" y="8318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59290" y="3298154"/>
            <a:ext cx="840067" cy="305950"/>
          </a:xfrm>
          <a:prstGeom prst="rect">
            <a:avLst/>
          </a:prstGeom>
        </p:spPr>
      </p:pic>
      <p:sp>
        <p:nvSpPr>
          <p:cNvPr id="28" name="타원 27">
            <a:extLst>
              <a:ext uri="{FF2B5EF4-FFF2-40B4-BE49-F238E27FC236}">
                <a16:creationId xmlns:a16="http://schemas.microsoft.com/office/drawing/2014/main" id="{D25CCEFF-F72D-3E76-21F5-1BE1A943ABB7}"/>
              </a:ext>
            </a:extLst>
          </p:cNvPr>
          <p:cNvSpPr/>
          <p:nvPr/>
        </p:nvSpPr>
        <p:spPr>
          <a:xfrm>
            <a:off x="8744873" y="2791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2983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시간에 배울 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/>
              <a:t>duk_04_08_0002_102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일부 </a:t>
            </a:r>
            <a:r>
              <a:rPr lang="ko-KR" altLang="en-US" dirty="0"/>
              <a:t>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직접 쓰기 영역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직접 쓰기 가능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비무장 지대</a:t>
            </a:r>
            <a:r>
              <a:rPr lang="ko-KR" altLang="en-US" dirty="0" smtClean="0">
                <a:solidFill>
                  <a:schemeClr val="tx1"/>
                </a:solidFill>
              </a:rPr>
              <a:t>에 필요한 </a:t>
            </a:r>
            <a:r>
              <a:rPr lang="ko-KR" altLang="en-US" dirty="0" smtClean="0">
                <a:solidFill>
                  <a:srgbClr val="FF6600"/>
                </a:solidFill>
              </a:rPr>
              <a:t>인공지능 로봇</a:t>
            </a:r>
            <a:r>
              <a:rPr lang="ko-KR" altLang="en-US" dirty="0" smtClean="0">
                <a:solidFill>
                  <a:schemeClr val="tx1"/>
                </a:solidFill>
              </a:rPr>
              <a:t>의</a:t>
            </a:r>
            <a:r>
              <a:rPr lang="ko-KR" altLang="en-US" dirty="0" smtClean="0">
                <a:solidFill>
                  <a:srgbClr val="FF6600"/>
                </a:solidFill>
              </a:rPr>
              <a:t> </a:t>
            </a:r>
            <a:endParaRPr lang="en-US" altLang="ko-KR" dirty="0" smtClean="0">
              <a:solidFill>
                <a:srgbClr val="FF6600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생김새를 그려 보고 기능을 설계해 봅시다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690579" cy="462511"/>
          </a:xfrm>
        </p:spPr>
        <p:txBody>
          <a:bodyPr/>
          <a:lstStyle/>
          <a:p>
            <a:r>
              <a:rPr lang="en-US" altLang="ko-KR" dirty="0" smtClean="0"/>
              <a:t>120~121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566004" y="15428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876864" y="9855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</TotalTime>
  <Words>1120</Words>
  <Application>Microsoft Office PowerPoint</Application>
  <PresentationFormat>와이드스크린</PresentationFormat>
  <Paragraphs>286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196</cp:revision>
  <dcterms:created xsi:type="dcterms:W3CDTF">2024-10-14T06:06:43Z</dcterms:created>
  <dcterms:modified xsi:type="dcterms:W3CDTF">2025-06-18T08:36:49Z</dcterms:modified>
</cp:coreProperties>
</file>