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32"/>
  </p:notesMasterIdLst>
  <p:sldIdLst>
    <p:sldId id="256" r:id="rId3"/>
    <p:sldId id="257" r:id="rId4"/>
    <p:sldId id="259" r:id="rId5"/>
    <p:sldId id="273" r:id="rId6"/>
    <p:sldId id="274" r:id="rId7"/>
    <p:sldId id="275" r:id="rId8"/>
    <p:sldId id="276" r:id="rId9"/>
    <p:sldId id="279" r:id="rId10"/>
    <p:sldId id="278" r:id="rId11"/>
    <p:sldId id="258" r:id="rId12"/>
    <p:sldId id="260" r:id="rId13"/>
    <p:sldId id="280" r:id="rId14"/>
    <p:sldId id="284" r:id="rId15"/>
    <p:sldId id="285" r:id="rId16"/>
    <p:sldId id="299" r:id="rId17"/>
    <p:sldId id="286" r:id="rId18"/>
    <p:sldId id="287" r:id="rId19"/>
    <p:sldId id="302" r:id="rId20"/>
    <p:sldId id="288" r:id="rId21"/>
    <p:sldId id="289" r:id="rId22"/>
    <p:sldId id="290" r:id="rId23"/>
    <p:sldId id="291" r:id="rId24"/>
    <p:sldId id="292" r:id="rId25"/>
    <p:sldId id="303" r:id="rId26"/>
    <p:sldId id="305" r:id="rId27"/>
    <p:sldId id="294" r:id="rId28"/>
    <p:sldId id="271" r:id="rId29"/>
    <p:sldId id="270" r:id="rId30"/>
    <p:sldId id="27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실천 똑똑_인공지능 로봇에게 필요한 행동 규칙 생각해 보기" id="{27C6F1D5-8E54-483E-AB5E-57B6D1F80B56}">
          <p14:sldIdLst>
            <p14:sldId id="259"/>
            <p14:sldId id="273"/>
            <p14:sldId id="274"/>
            <p14:sldId id="275"/>
            <p14:sldId id="276"/>
            <p14:sldId id="279"/>
            <p14:sldId id="278"/>
          </p14:sldIdLst>
        </p14:section>
        <p14:section name="102_이번 시간에 배울 내용" id="{47A704C9-04AB-484B-A369-7FF6755412DD}">
          <p14:sldIdLst>
            <p14:sldId id="258"/>
          </p14:sldIdLst>
        </p14:section>
        <p14:section name="201_실천 쑥쑥_비무장 지대를 지키기 위해 지녀야 할 행동 규칙 탐구하기" id="{C8060989-F229-4C1E-937D-84058917DBED}">
          <p14:sldIdLst>
            <p14:sldId id="260"/>
            <p14:sldId id="280"/>
            <p14:sldId id="284"/>
          </p14:sldIdLst>
        </p14:section>
        <p14:section name="202_실천 쑥쑥_개인의 규칙을 모둠의 규칙으로 정리하기" id="{B530ECAD-1950-4639-9D46-D23BD060F454}">
          <p14:sldIdLst>
            <p14:sldId id="285"/>
            <p14:sldId id="299"/>
            <p14:sldId id="286"/>
            <p14:sldId id="287"/>
            <p14:sldId id="302"/>
            <p14:sldId id="288"/>
            <p14:sldId id="289"/>
            <p14:sldId id="290"/>
            <p14:sldId id="291"/>
            <p14:sldId id="292"/>
          </p14:sldIdLst>
        </p14:section>
        <p14:section name="203_실천 쑥쑥_모둠별 발표를 들으며 우리 모둠의 행동 규칙 고치기" id="{BB545EFF-44B2-4C60-9D4F-94C5B6DF85CD}">
          <p14:sldIdLst>
            <p14:sldId id="303"/>
            <p14:sldId id="305"/>
            <p14:sldId id="294"/>
          </p14:sldIdLst>
        </p14:section>
        <p14:section name="301_실천 탄탄_다른 모둠의 발표 중 인상 깊은 내용에 관하여 이야기하기" id="{27F83A0B-5879-4CCF-B726-1848A761D65D}">
          <p14:sldIdLst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E6"/>
    <a:srgbClr val="FFCCCC"/>
    <a:srgbClr val="B1DAFD"/>
    <a:srgbClr val="99CCFF"/>
    <a:srgbClr val="DFF1F6"/>
    <a:srgbClr val="F3DEC0"/>
    <a:srgbClr val="F3B05B"/>
    <a:srgbClr val="AE7C65"/>
    <a:srgbClr val="FF6600"/>
    <a:srgbClr val="CA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90D3-E089-443B-B4F0-95FE0A35D85E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18438-FF78-4539-AABD-2B6E94EE6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1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8438-FF78-4539-AABD-2B6E94EE67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8438-FF78-4539-AABD-2B6E94EE67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1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8438-FF78-4539-AABD-2B6E94EE67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1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8438-FF78-4539-AABD-2B6E94EE67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8438-FF78-4539-AABD-2B6E94EE67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6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8438-FF78-4539-AABD-2B6E94EE67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0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microsoft.com/office/2007/relationships/hdphoto" Target="../media/hdphoto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duk_04_08_0003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김나영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7" y="3922174"/>
            <a:ext cx="3398301" cy="436562"/>
          </a:xfrm>
        </p:spPr>
        <p:txBody>
          <a:bodyPr/>
          <a:lstStyle/>
          <a:p>
            <a:r>
              <a:rPr lang="ko-KR" altLang="en-US" dirty="0" smtClean="0"/>
              <a:t>비무장 지대를 지키는 인공지능 로봇에 대한 행동 규칙은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70056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2025.06.05.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800" dirty="0" smtClean="0"/>
                        <a:t>김나영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2025.06.16.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김나영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시간에 배울 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smtClean="0"/>
              <a:t>duk_04_08_0003_102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일부 </a:t>
            </a:r>
            <a:r>
              <a:rPr lang="ko-KR" altLang="en-US" dirty="0"/>
              <a:t>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직접 쓰기 영역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직접 쓰기 가능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인공지능 로봇이 지켜야 할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6600"/>
                </a:solidFill>
              </a:rPr>
              <a:t>행동 규칙</a:t>
            </a:r>
            <a:r>
              <a:rPr lang="ko-KR" altLang="en-US" dirty="0" smtClean="0">
                <a:solidFill>
                  <a:schemeClr val="tx1"/>
                </a:solidFill>
              </a:rPr>
              <a:t>을 탐구해 봅시다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653049" cy="462511"/>
          </a:xfrm>
        </p:spPr>
        <p:txBody>
          <a:bodyPr/>
          <a:lstStyle/>
          <a:p>
            <a:r>
              <a:rPr lang="en-US" altLang="ko-KR" dirty="0" smtClean="0"/>
              <a:t>122~123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24406" y="15690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876864" y="9855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26" y="1528550"/>
            <a:ext cx="3015019" cy="2638142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다음 질문에 대해 짝과 함께 이야기를 나눠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비무장 </a:t>
            </a:r>
            <a:r>
              <a:rPr lang="ko-KR" altLang="en-US" dirty="0"/>
              <a:t>지대를 지키기 위해 지녀야 할 행동 규칙 탐구하기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1 . Tip </a:t>
            </a:r>
            <a:r>
              <a:rPr lang="ko-KR" altLang="en-US" dirty="0" smtClean="0"/>
              <a:t>버튼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미니 팝업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버튼 및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재클릭</a:t>
            </a:r>
            <a:r>
              <a:rPr lang="ko-KR" altLang="en-US" dirty="0" smtClean="0"/>
              <a:t> 시 닫힘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고정 </a:t>
            </a:r>
            <a:r>
              <a:rPr lang="ko-KR" altLang="en-US" dirty="0" err="1" smtClean="0"/>
              <a:t>말풍선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고정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밑줄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클릭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파란 예문 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쓰기로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클릭 시 직접 쓰기 내용 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보기로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대화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16" y="1103803"/>
            <a:ext cx="750030" cy="556474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8442140" y="9703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39403" y="2373644"/>
            <a:ext cx="3037026" cy="1164418"/>
            <a:chOff x="3769648" y="1959755"/>
            <a:chExt cx="3037026" cy="1164418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3769648" y="1959755"/>
              <a:ext cx="2893026" cy="1164418"/>
            </a:xfrm>
            <a:prstGeom prst="roundRect">
              <a:avLst>
                <a:gd name="adj" fmla="val 9509"/>
              </a:avLst>
            </a:prstGeom>
            <a:solidFill>
              <a:srgbClr val="F5F7E5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지대에서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로봇이 어떻게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행동하면 좋을까</a:t>
              </a:r>
              <a:r>
                <a:rPr lang="en-US" altLang="ko-KR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6200000" flipV="1">
              <a:off x="6680674" y="2415964"/>
              <a:ext cx="108000" cy="144000"/>
            </a:xfrm>
            <a:prstGeom prst="triangle">
              <a:avLst/>
            </a:prstGeom>
            <a:solidFill>
              <a:srgbClr val="D7DEA3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220669" y="2141144"/>
            <a:ext cx="2911762" cy="1925232"/>
            <a:chOff x="6220669" y="2271776"/>
            <a:chExt cx="2911762" cy="1925232"/>
          </a:xfrm>
        </p:grpSpPr>
        <p:grpSp>
          <p:nvGrpSpPr>
            <p:cNvPr id="53" name="그룹 52"/>
            <p:cNvGrpSpPr/>
            <p:nvPr/>
          </p:nvGrpSpPr>
          <p:grpSpPr>
            <a:xfrm>
              <a:off x="6220669" y="2271776"/>
              <a:ext cx="2911762" cy="1925232"/>
              <a:chOff x="3771428" y="1705349"/>
              <a:chExt cx="2911762" cy="1925232"/>
            </a:xfrm>
            <a:solidFill>
              <a:srgbClr val="FFDBDF"/>
            </a:solidFill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3908003" y="1705349"/>
                <a:ext cx="2775187" cy="1925232"/>
              </a:xfrm>
              <a:prstGeom prst="roundRect">
                <a:avLst>
                  <a:gd name="adj" fmla="val 9509"/>
                </a:avLst>
              </a:prstGeom>
              <a:solidFill>
                <a:srgbClr val="FFEEF3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300" spc="-150" dirty="0" smtClean="0">
                    <a:solidFill>
                      <a:schemeClr val="bg2">
                        <a:lumMod val="75000"/>
                      </a:schemeClr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직접 쓰기</a:t>
                </a:r>
                <a:endParaRPr lang="en-US" altLang="ko-KR" sz="2300" spc="-150" dirty="0" smtClean="0">
                  <a:solidFill>
                    <a:schemeClr val="bg2">
                      <a:lumMod val="75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endParaRPr lang="en-US" altLang="ko-KR" sz="2300" spc="-150" dirty="0">
                  <a:solidFill>
                    <a:schemeClr val="bg2">
                      <a:lumMod val="75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endParaRPr lang="en-US" altLang="ko-KR" sz="2300" spc="-150" dirty="0" smtClean="0">
                  <a:solidFill>
                    <a:schemeClr val="bg2">
                      <a:lumMod val="75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endParaRPr lang="en-US" altLang="ko-KR" sz="2300" spc="-150" dirty="0">
                  <a:solidFill>
                    <a:schemeClr val="bg2">
                      <a:lumMod val="75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endParaRPr lang="ko-KR" altLang="en-US" sz="2300" spc="-150" dirty="0">
                  <a:solidFill>
                    <a:schemeClr val="bg2">
                      <a:lumMod val="75000"/>
                    </a:schemeClr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56" name="이등변 삼각형 55"/>
              <p:cNvSpPr/>
              <p:nvPr/>
            </p:nvSpPr>
            <p:spPr>
              <a:xfrm rot="5400000" flipV="1">
                <a:off x="3789428" y="2281875"/>
                <a:ext cx="108000" cy="144000"/>
              </a:xfrm>
              <a:prstGeom prst="triangle">
                <a:avLst/>
              </a:prstGeom>
              <a:solidFill>
                <a:srgbClr val="FFC2C7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cxnSp>
          <p:nvCxnSpPr>
            <p:cNvPr id="5" name="직선 연결선 4"/>
            <p:cNvCxnSpPr/>
            <p:nvPr/>
          </p:nvCxnSpPr>
          <p:spPr>
            <a:xfrm flipV="1">
              <a:off x="6501861" y="2669897"/>
              <a:ext cx="2540247" cy="121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6501861" y="3028157"/>
              <a:ext cx="2540247" cy="121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6501861" y="3466389"/>
              <a:ext cx="2540247" cy="121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6501861" y="3825623"/>
              <a:ext cx="2540247" cy="121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6501861" y="4104867"/>
              <a:ext cx="2540247" cy="121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타원 61"/>
          <p:cNvSpPr/>
          <p:nvPr/>
        </p:nvSpPr>
        <p:spPr>
          <a:xfrm>
            <a:off x="109803" y="22800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153626" y="170653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46" y="4515906"/>
            <a:ext cx="997200" cy="31358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29" y="4512848"/>
            <a:ext cx="997200" cy="31358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416693" y="2171229"/>
            <a:ext cx="2715738" cy="12072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지대의 자연 </a:t>
            </a:r>
            <a:r>
              <a:rPr lang="en-US" altLang="ko-KR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환경을 훼손하지 </a:t>
            </a:r>
            <a:endParaRPr lang="en-US" altLang="ko-KR" sz="23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않도록 행동해야 해</a:t>
            </a:r>
            <a:r>
              <a:rPr lang="en-US" altLang="ko-KR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67" name="타원 66"/>
          <p:cNvSpPr/>
          <p:nvPr/>
        </p:nvSpPr>
        <p:spPr>
          <a:xfrm>
            <a:off x="6168645" y="22405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939846" y="44593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419023" y="5100534"/>
            <a:ext cx="3830904" cy="1329538"/>
            <a:chOff x="6365477" y="2279387"/>
            <a:chExt cx="4104323" cy="1429110"/>
          </a:xfrm>
        </p:grpSpPr>
        <p:grpSp>
          <p:nvGrpSpPr>
            <p:cNvPr id="31" name="그룹 30"/>
            <p:cNvGrpSpPr/>
            <p:nvPr/>
          </p:nvGrpSpPr>
          <p:grpSpPr>
            <a:xfrm>
              <a:off x="6365477" y="2279387"/>
              <a:ext cx="4104323" cy="1429110"/>
              <a:chOff x="9101269" y="2823846"/>
              <a:chExt cx="3801746" cy="1429110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9130063" y="2840990"/>
                <a:ext cx="3772951" cy="1411966"/>
                <a:chOff x="4993703" y="6063970"/>
                <a:chExt cx="3772951" cy="1411966"/>
              </a:xfrm>
            </p:grpSpPr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4993703" y="6063970"/>
                  <a:ext cx="3772951" cy="1411966"/>
                </a:xfrm>
                <a:prstGeom prst="roundRect">
                  <a:avLst>
                    <a:gd name="adj" fmla="val 12199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행동 규칙을 생각하기 전에 비무장 지대에서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인공지능 로봇이 마주할 대상과 상황을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친구들과 이야기한다면 행동 규칙을 세우는 데 도움이 됩니다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30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비무장 지대를 지키려고 보기처럼 설계된 인공지능 로봇이 해야 할 행동 규칙과 하지 말아야 할 행동 규칙을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ko-KR" altLang="en-US" dirty="0" smtClean="0">
                <a:solidFill>
                  <a:srgbClr val="FF6600"/>
                </a:solidFill>
              </a:rPr>
              <a:t>２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지키기 위해 지녀야 할 행동 규칙 탐구하기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201_</a:t>
            </a:r>
            <a:r>
              <a:rPr lang="ko-KR" altLang="en-US" dirty="0"/>
              <a:t>활동</a:t>
            </a:r>
            <a:r>
              <a:rPr lang="en-US" altLang="ko-KR" dirty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1 . </a:t>
            </a:r>
            <a:r>
              <a:rPr lang="ko-KR" altLang="en-US" dirty="0" smtClean="0"/>
              <a:t>보기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도형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여기어때잘난체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도형 </a:t>
            </a:r>
            <a:r>
              <a:rPr lang="ko-KR" altLang="en-US" dirty="0" err="1" smtClean="0"/>
              <a:t>색상값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#4BA1FF</a:t>
            </a:r>
          </a:p>
          <a:p>
            <a:pPr marL="0" indent="0">
              <a:buNone/>
            </a:pPr>
            <a:r>
              <a:rPr lang="en-US" altLang="ko-KR" dirty="0" smtClean="0"/>
              <a:t>4.   </a:t>
            </a:r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 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노트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타원과 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83478" y="1355168"/>
            <a:ext cx="8785098" cy="740285"/>
            <a:chOff x="617536" y="3636358"/>
            <a:chExt cx="5936354" cy="56857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r="6209"/>
            <a:stretch/>
          </p:blipFill>
          <p:spPr>
            <a:xfrm>
              <a:off x="617536" y="3636358"/>
              <a:ext cx="354014" cy="244234"/>
            </a:xfrm>
            <a:prstGeom prst="rect">
              <a:avLst/>
            </a:prstGeom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648390" y="3664934"/>
              <a:ext cx="5905500" cy="540000"/>
            </a:xfrm>
            <a:prstGeom prst="roundRect">
              <a:avLst>
                <a:gd name="adj" fmla="val 6790"/>
              </a:avLst>
            </a:prstGeom>
            <a:noFill/>
            <a:ln>
              <a:solidFill>
                <a:srgbClr val="F6E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ko-KR" altLang="en-US" sz="1900" spc="-15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29505" y="1455277"/>
            <a:ext cx="7616943" cy="612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로봇은 자유롭게 비무장 지대를 돌아다니며 정해진 물건이나 </a:t>
            </a:r>
            <a:r>
              <a:rPr lang="en-US" altLang="ko-KR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생물 등을 만났을 때 약속한 행동을 수행하도록 설계했습니다</a:t>
            </a:r>
            <a:r>
              <a:rPr lang="en-US" altLang="ko-KR" sz="16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9628" y="4704172"/>
            <a:ext cx="1402415" cy="320042"/>
            <a:chOff x="4915693" y="4615244"/>
            <a:chExt cx="1402415" cy="32004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9" y="2199355"/>
            <a:ext cx="8840515" cy="2504817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535948" y="2468435"/>
            <a:ext cx="1355506" cy="240134"/>
          </a:xfrm>
          <a:prstGeom prst="roundRect">
            <a:avLst>
              <a:gd name="adj" fmla="val 50000"/>
            </a:avLst>
          </a:prstGeom>
          <a:solidFill>
            <a:srgbClr val="4BA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행동 규칙의 예시 </a:t>
            </a:r>
            <a:endParaRPr lang="ko-KR" altLang="en-US" sz="11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928282" y="2706255"/>
            <a:ext cx="3661934" cy="1834365"/>
            <a:chOff x="916985" y="2281527"/>
            <a:chExt cx="3410798" cy="1795989"/>
          </a:xfrm>
        </p:grpSpPr>
        <p:sp>
          <p:nvSpPr>
            <p:cNvPr id="38" name="타원 37"/>
            <p:cNvSpPr/>
            <p:nvPr/>
          </p:nvSpPr>
          <p:spPr>
            <a:xfrm>
              <a:off x="1027211" y="2281527"/>
              <a:ext cx="3300572" cy="1795989"/>
            </a:xfrm>
            <a:prstGeom prst="ellipse">
              <a:avLst/>
            </a:prstGeom>
            <a:solidFill>
              <a:schemeClr val="bg1"/>
            </a:solidFill>
            <a:ln w="38100">
              <a:noFill/>
              <a:prstDash val="lg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6985" y="2729471"/>
              <a:ext cx="3410798" cy="1061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0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지대를 지키는</a:t>
              </a:r>
              <a:endParaRPr lang="en-US" altLang="ko-KR" sz="20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0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로봇은 다른 생명에게</a:t>
              </a:r>
              <a:endParaRPr lang="en-US" altLang="ko-KR" sz="20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0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피해를 주지 말아야 해요</a:t>
              </a:r>
              <a:r>
                <a:rPr lang="en-US" altLang="ko-KR" sz="20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386" y="2332408"/>
              <a:ext cx="400254" cy="400254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5012777" y="2706255"/>
            <a:ext cx="3661934" cy="1834365"/>
            <a:chOff x="916985" y="2281527"/>
            <a:chExt cx="3410798" cy="1795989"/>
          </a:xfrm>
        </p:grpSpPr>
        <p:sp>
          <p:nvSpPr>
            <p:cNvPr id="55" name="타원 54"/>
            <p:cNvSpPr/>
            <p:nvPr/>
          </p:nvSpPr>
          <p:spPr>
            <a:xfrm>
              <a:off x="1027211" y="2281527"/>
              <a:ext cx="3300572" cy="1795989"/>
            </a:xfrm>
            <a:prstGeom prst="ellipse">
              <a:avLst/>
            </a:prstGeom>
            <a:solidFill>
              <a:schemeClr val="bg1"/>
            </a:solidFill>
            <a:ln w="38100">
              <a:noFill/>
              <a:prstDash val="lgDash"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16985" y="2750151"/>
              <a:ext cx="3410798" cy="10204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0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지대를 지키는</a:t>
              </a:r>
              <a:endPara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0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로봇은 자연환경을</a:t>
              </a:r>
              <a:endPara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0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보존하는 데 도움을 줘야 해요</a:t>
              </a:r>
              <a:r>
                <a:rPr lang="en-US" altLang="ko-KR" sz="20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386" y="2332408"/>
              <a:ext cx="400254" cy="400254"/>
            </a:xfrm>
            <a:prstGeom prst="rect">
              <a:avLst/>
            </a:prstGeom>
          </p:spPr>
        </p:pic>
      </p:grpSp>
      <p:sp>
        <p:nvSpPr>
          <p:cNvPr id="28" name="타원 27"/>
          <p:cNvSpPr/>
          <p:nvPr/>
        </p:nvSpPr>
        <p:spPr>
          <a:xfrm>
            <a:off x="518774" y="1322292"/>
            <a:ext cx="235636" cy="23563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55769" y="216610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55769" y="24822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544964" y="28167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08005" y="46827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629459" y="28167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687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23572" y="1408098"/>
            <a:ext cx="8678098" cy="3051520"/>
            <a:chOff x="651844" y="1661020"/>
            <a:chExt cx="8455089" cy="3172317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8" name="직선 연결선 37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왼쪽 대괄호 43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왼쪽 대괄호 44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왼쪽 대괄호 45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비무장 지대를 지키려고 보기처럼 설계된 인공지능 로봇이 해야 할 행동 규칙과 하지 말아야 할 행동 규칙을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ko-KR" altLang="en-US" dirty="0" smtClean="0">
                <a:solidFill>
                  <a:srgbClr val="FF6600"/>
                </a:solidFill>
              </a:rPr>
              <a:t>２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지키기 위해 지녀야 할 행동 규칙 탐구하기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</a:t>
            </a:r>
            <a:r>
              <a:rPr lang="en-US" altLang="ko-KR" dirty="0"/>
              <a:t> 2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1 . 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밑줄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가능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예 보기 버튼 클릭 시 파란 예시 텍스트 노출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직접 쓰기로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직접 쓰기 버튼 클릭 시 직접 쓰기 내용 노출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예 보기로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 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 2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노트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249207" y="4694165"/>
            <a:ext cx="1402415" cy="320042"/>
            <a:chOff x="4915693" y="4615244"/>
            <a:chExt cx="1402415" cy="32004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" name="직사각형 2"/>
          <p:cNvSpPr/>
          <p:nvPr/>
        </p:nvSpPr>
        <p:spPr>
          <a:xfrm>
            <a:off x="485827" y="1614484"/>
            <a:ext cx="861996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지대의 토종 생물과 자연 생태계에 피해를 주는 외래 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생물을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구분하여 외래 생물만 제거해야 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지뢰를 제거하기 전에 주변에 위험을 알리기 위해 사이렌을 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울려야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로봇이 이동할 때 식물을 훼손하지 않아야 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67" y="4590194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67" y="5069143"/>
            <a:ext cx="997200" cy="313585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81065" y="13634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033987" y="44678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57994" y="47053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6494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지대에서 인공지능 로봇이 마주칠 다양한 상황을 </a:t>
            </a:r>
            <a:r>
              <a:rPr lang="ko-KR" altLang="en-US" spc="-150" dirty="0" err="1" smtClean="0"/>
              <a:t>모둠</a:t>
            </a:r>
            <a:r>
              <a:rPr lang="ko-KR" altLang="en-US" spc="-150" dirty="0" smtClean="0"/>
              <a:t> 친구들과 예측해 보고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인공지능 로봇에 필요한 행동 규칙을 새로 만들어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202_</a:t>
            </a:r>
            <a:r>
              <a:rPr lang="ko-KR" altLang="en-US" dirty="0"/>
              <a:t>활동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algn="l"/>
            <a:r>
              <a:rPr lang="ko-KR" altLang="en-US" dirty="0" smtClean="0"/>
              <a:t>표 삽입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직접 쓰기 영역 직접 쓰기 가능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예 보기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직접 쓰기 버튼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기본 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예 보기 버튼 클릭 시 예시 텍스트 노출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다음 슬라이드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3" y="4601972"/>
            <a:ext cx="997200" cy="31358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3" y="5073181"/>
            <a:ext cx="997200" cy="313585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7787560" y="46203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40" name="표 6">
            <a:extLst>
              <a:ext uri="{FF2B5EF4-FFF2-40B4-BE49-F238E27FC236}">
                <a16:creationId xmlns:a16="http://schemas.microsoft.com/office/drawing/2014/main" id="{190CC2A6-C30E-4060-927F-9A8F032C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58326"/>
              </p:ext>
            </p:extLst>
          </p:nvPr>
        </p:nvGraphicFramePr>
        <p:xfrm>
          <a:off x="446892" y="1536731"/>
          <a:ext cx="8487887" cy="284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294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6488593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9499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행동 규칙 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</a:t>
                      </a:r>
                      <a:endParaRPr lang="ko-KR" altLang="en-US" sz="25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500" b="0" spc="-15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직접 쓰기</a:t>
                      </a:r>
                      <a:endParaRPr lang="en-US" altLang="ko-KR" sz="2500" b="0" spc="-15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6743"/>
                  </a:ext>
                </a:extLst>
              </a:tr>
              <a:tr h="9499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행동 규칙 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</a:t>
                      </a:r>
                      <a:endParaRPr lang="ko-KR" altLang="en-US" sz="25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직접 쓰기</a:t>
                      </a:r>
                      <a:endParaRPr lang="en-US" altLang="ko-KR" sz="2500" b="0" spc="-15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2500" b="0" spc="-150" dirty="0">
                        <a:solidFill>
                          <a:schemeClr val="bg2">
                            <a:lumMod val="90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1267"/>
                  </a:ext>
                </a:extLst>
              </a:tr>
              <a:tr h="9499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행동 규칙 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3</a:t>
                      </a:r>
                      <a:endParaRPr lang="ko-KR" altLang="en-US" sz="25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직접 쓰기</a:t>
                      </a:r>
                      <a:endParaRPr lang="en-US" altLang="ko-KR" sz="2500" b="0" spc="-150" dirty="0" smtClean="0">
                        <a:solidFill>
                          <a:schemeClr val="bg2">
                            <a:lumMod val="90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marL="342900" marR="0" lvl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2500" b="0" spc="-150" dirty="0">
                        <a:solidFill>
                          <a:schemeClr val="bg2">
                            <a:lumMod val="90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915443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2296875" y="1453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0226" y="14169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604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지대에서 인공지능 로봇이 마주칠 다양한 상황을 </a:t>
            </a:r>
            <a:r>
              <a:rPr lang="ko-KR" altLang="en-US" spc="-150" dirty="0" err="1" smtClean="0"/>
              <a:t>모둠</a:t>
            </a:r>
            <a:r>
              <a:rPr lang="ko-KR" altLang="en-US" spc="-150" dirty="0" smtClean="0"/>
              <a:t> 친구들과 예측해 보고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인공지능 로봇에 필요한 행동 규칙을 새로 만들어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202_</a:t>
            </a:r>
            <a:r>
              <a:rPr lang="ko-KR" altLang="en-US" dirty="0"/>
              <a:t>활동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 예시 텍스트 노출 화면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3" y="4601972"/>
            <a:ext cx="997200" cy="31358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83" y="5073181"/>
            <a:ext cx="997200" cy="313585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7787560" y="46203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40" name="표 6">
            <a:extLst>
              <a:ext uri="{FF2B5EF4-FFF2-40B4-BE49-F238E27FC236}">
                <a16:creationId xmlns:a16="http://schemas.microsoft.com/office/drawing/2014/main" id="{190CC2A6-C30E-4060-927F-9A8F032C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84696"/>
              </p:ext>
            </p:extLst>
          </p:nvPr>
        </p:nvGraphicFramePr>
        <p:xfrm>
          <a:off x="446892" y="1536731"/>
          <a:ext cx="8487887" cy="284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294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6488593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9499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행동 규칙 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</a:t>
                      </a:r>
                      <a:endParaRPr lang="ko-KR" altLang="en-US" sz="25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사람과 토종 생물을 보호한다</a:t>
                      </a:r>
                      <a:r>
                        <a:rPr lang="en-US" altLang="ko-KR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6743"/>
                  </a:ext>
                </a:extLst>
              </a:tr>
              <a:tr h="9499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행동 규칙 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</a:t>
                      </a:r>
                      <a:endParaRPr lang="ko-KR" altLang="en-US" sz="25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지뢰</a:t>
                      </a:r>
                      <a:r>
                        <a:rPr lang="en-US" altLang="ko-KR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, </a:t>
                      </a:r>
                      <a:r>
                        <a:rPr lang="ko-KR" altLang="en-US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전쟁 잔해 등과 같이 생태계에 위협이 되는 </a:t>
                      </a:r>
                      <a:endParaRPr lang="en-US" altLang="ko-KR" sz="2500" b="0" spc="-150" dirty="0" smtClean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대상은 안전하게 제거한다</a:t>
                      </a:r>
                      <a:r>
                        <a:rPr lang="en-US" altLang="ko-KR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.</a:t>
                      </a:r>
                      <a:endParaRPr lang="ko-KR" altLang="en-US" sz="25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1267"/>
                  </a:ext>
                </a:extLst>
              </a:tr>
              <a:tr h="9499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행동 규칙 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3</a:t>
                      </a:r>
                      <a:endParaRPr lang="ko-KR" altLang="en-US" sz="25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생태계에 피해를 주는 외래 식물은 제거한다</a:t>
                      </a:r>
                      <a:r>
                        <a:rPr lang="en-US" altLang="ko-KR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.</a:t>
                      </a:r>
                    </a:p>
                    <a:p>
                      <a:pPr marL="342900" marR="0" lvl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외래 동물은 포획하여 관리소로 이동시킨다</a:t>
                      </a:r>
                      <a:r>
                        <a:rPr lang="en-US" altLang="ko-KR" sz="25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.</a:t>
                      </a:r>
                      <a:endParaRPr lang="ko-KR" altLang="en-US" sz="25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915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4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모둠에서</a:t>
            </a:r>
            <a:r>
              <a:rPr lang="ko-KR" altLang="en-US" dirty="0"/>
              <a:t> 만든 행동 규칙을 적용한 인공지능 로봇의 모습을 상상해 보고</a:t>
            </a:r>
            <a:r>
              <a:rPr lang="en-US" altLang="ko-KR" dirty="0"/>
              <a:t>, </a:t>
            </a:r>
            <a:r>
              <a:rPr lang="ko-KR" altLang="en-US" dirty="0"/>
              <a:t>그 로봇이 작동할 때 어떤 일이 일어날지 이야기해 </a:t>
            </a:r>
            <a:r>
              <a:rPr lang="ko-KR" altLang="en-US" dirty="0" smtClean="0"/>
              <a:t>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 smtClean="0"/>
              <a:t>[202_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pPr algn="l"/>
            <a:r>
              <a:rPr lang="ko-KR" altLang="en-US" dirty="0" smtClean="0"/>
              <a:t>삽화 삽입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endParaRPr lang="en-US" altLang="ko-KR" dirty="0" smtClean="0"/>
          </a:p>
          <a:p>
            <a:pPr algn="l"/>
            <a:r>
              <a:rPr lang="ko-KR" altLang="en-US" dirty="0" err="1" smtClean="0"/>
              <a:t>말풍선</a:t>
            </a:r>
            <a:r>
              <a:rPr lang="ko-KR" altLang="en-US" dirty="0" smtClean="0"/>
              <a:t> 버튼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노출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버튼 가려짐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X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닫히고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버튼 노출</a:t>
            </a:r>
            <a:endParaRPr lang="en-US" altLang="ko-KR" dirty="0" smtClean="0"/>
          </a:p>
          <a:p>
            <a:pPr algn="l"/>
            <a:r>
              <a:rPr lang="ko-KR" altLang="en-US" dirty="0" err="1"/>
              <a:t>말풍선</a:t>
            </a:r>
            <a:r>
              <a:rPr lang="ko-KR" altLang="en-US" dirty="0"/>
              <a:t> 버튼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 </a:t>
            </a:r>
            <a:r>
              <a:rPr lang="ko-KR" altLang="en-US" dirty="0"/>
              <a:t>클릭 시 </a:t>
            </a:r>
            <a:r>
              <a:rPr lang="en-US" altLang="ko-KR" dirty="0" smtClean="0"/>
              <a:t>3-1 </a:t>
            </a:r>
            <a:r>
              <a:rPr lang="ko-KR" altLang="en-US" dirty="0"/>
              <a:t>노출</a:t>
            </a:r>
            <a:r>
              <a:rPr lang="en-US" altLang="ko-KR" dirty="0"/>
              <a:t>, </a:t>
            </a:r>
            <a:r>
              <a:rPr lang="ko-KR" altLang="en-US" dirty="0" err="1"/>
              <a:t>말풍선</a:t>
            </a:r>
            <a:r>
              <a:rPr lang="ko-KR" altLang="en-US" dirty="0"/>
              <a:t> 버튼 가려짐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X</a:t>
            </a:r>
            <a:r>
              <a:rPr lang="ko-KR" altLang="en-US" dirty="0"/>
              <a:t>버튼 클릭 시 </a:t>
            </a:r>
            <a:r>
              <a:rPr lang="en-US" altLang="ko-KR" dirty="0" smtClean="0"/>
              <a:t>3-1 </a:t>
            </a:r>
            <a:r>
              <a:rPr lang="ko-KR" altLang="en-US" dirty="0"/>
              <a:t>닫히고</a:t>
            </a:r>
            <a:r>
              <a:rPr lang="en-US" altLang="ko-KR" dirty="0"/>
              <a:t>, </a:t>
            </a:r>
            <a:r>
              <a:rPr lang="ko-KR" altLang="en-US" dirty="0" err="1"/>
              <a:t>말풍선</a:t>
            </a:r>
            <a:r>
              <a:rPr lang="ko-KR" altLang="en-US" dirty="0"/>
              <a:t> 버튼 </a:t>
            </a:r>
            <a:r>
              <a:rPr lang="ko-KR" altLang="en-US" dirty="0" smtClean="0"/>
              <a:t>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>
                <a:solidFill>
                  <a:srgbClr val="006EE6"/>
                </a:solidFill>
              </a:rPr>
              <a:t>*</a:t>
            </a:r>
            <a:r>
              <a:rPr lang="ko-KR" altLang="en-US" dirty="0" smtClean="0">
                <a:solidFill>
                  <a:srgbClr val="006EE6"/>
                </a:solidFill>
              </a:rPr>
              <a:t>두 개의 </a:t>
            </a:r>
            <a:r>
              <a:rPr lang="ko-KR" altLang="en-US" dirty="0" err="1" smtClean="0">
                <a:solidFill>
                  <a:srgbClr val="006EE6"/>
                </a:solidFill>
              </a:rPr>
              <a:t>말풍선</a:t>
            </a:r>
            <a:r>
              <a:rPr lang="ko-KR" altLang="en-US" dirty="0" smtClean="0">
                <a:solidFill>
                  <a:srgbClr val="006EE6"/>
                </a:solidFill>
              </a:rPr>
              <a:t> 동시 노출 </a:t>
            </a:r>
            <a:r>
              <a:rPr lang="en-US" altLang="ko-KR" dirty="0" smtClean="0">
                <a:solidFill>
                  <a:srgbClr val="006EE6"/>
                </a:solidFill>
              </a:rPr>
              <a:t>X</a:t>
            </a:r>
            <a:endParaRPr lang="en-US" altLang="ko-KR" dirty="0">
              <a:solidFill>
                <a:srgbClr val="006EE6"/>
              </a:solidFill>
            </a:endParaRPr>
          </a:p>
          <a:p>
            <a:pPr algn="l"/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algn="l"/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발표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14674" y="2085975"/>
            <a:ext cx="3013075" cy="1428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495050" y="2242602"/>
            <a:ext cx="6763500" cy="2351608"/>
            <a:chOff x="1524000" y="1918575"/>
            <a:chExt cx="6763500" cy="23516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4" t="10555" r="5480" b="44438"/>
            <a:stretch/>
          </p:blipFill>
          <p:spPr>
            <a:xfrm>
              <a:off x="1524000" y="1918575"/>
              <a:ext cx="6763500" cy="2351608"/>
            </a:xfrm>
            <a:prstGeom prst="roundRect">
              <a:avLst>
                <a:gd name="adj" fmla="val 11318"/>
              </a:avLst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790513" y="2557349"/>
              <a:ext cx="2278040" cy="11312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301" y="2620142"/>
              <a:ext cx="1710457" cy="1005673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963145" y="1537285"/>
            <a:ext cx="4345633" cy="1394596"/>
            <a:chOff x="-1365814" y="605120"/>
            <a:chExt cx="4492595" cy="918843"/>
          </a:xfrm>
        </p:grpSpPr>
        <p:grpSp>
          <p:nvGrpSpPr>
            <p:cNvPr id="40" name="그룹 39"/>
            <p:cNvGrpSpPr/>
            <p:nvPr/>
          </p:nvGrpSpPr>
          <p:grpSpPr>
            <a:xfrm>
              <a:off x="-1365814" y="622299"/>
              <a:ext cx="4363850" cy="901664"/>
              <a:chOff x="2281021" y="1705349"/>
              <a:chExt cx="4363850" cy="901664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2281021" y="1705349"/>
                <a:ext cx="4363850" cy="792000"/>
              </a:xfrm>
              <a:prstGeom prst="roundRect">
                <a:avLst>
                  <a:gd name="adj" fmla="val 9509"/>
                </a:avLst>
              </a:prstGeom>
              <a:solidFill>
                <a:srgbClr val="F5F7E5"/>
              </a:solidFill>
              <a:ln w="28575">
                <a:solidFill>
                  <a:srgbClr val="D7DE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우리 </a:t>
                </a:r>
                <a:r>
                  <a:rPr lang="ko-KR" altLang="en-US" sz="2300" spc="-150" dirty="0" err="1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모둠은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비무장 지대의 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생물을 안전하게 지키도록 안전을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최우선으로 하는 행동 규칙을 </a:t>
                </a:r>
                <a:r>
                  <a:rPr lang="ko-KR" altLang="en-US" sz="2300" spc="-150" dirty="0" err="1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정했어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43" name="이등변 삼각형 42"/>
              <p:cNvSpPr/>
              <p:nvPr/>
            </p:nvSpPr>
            <p:spPr>
              <a:xfrm flipV="1">
                <a:off x="4555776" y="2508660"/>
                <a:ext cx="108000" cy="98353"/>
              </a:xfrm>
              <a:prstGeom prst="triangle">
                <a:avLst/>
              </a:prstGeom>
              <a:solidFill>
                <a:srgbClr val="D7DEA3"/>
              </a:solidFill>
              <a:ln w="28575">
                <a:solidFill>
                  <a:srgbClr val="D7DE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765" y="605120"/>
              <a:ext cx="186016" cy="12037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8139" y="3019873"/>
            <a:ext cx="396000" cy="396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0055" y="3189335"/>
            <a:ext cx="394335" cy="39433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645505" y="1465945"/>
            <a:ext cx="4337450" cy="1630471"/>
            <a:chOff x="4219826" y="1389402"/>
            <a:chExt cx="5196349" cy="1630471"/>
          </a:xfrm>
        </p:grpSpPr>
        <p:grpSp>
          <p:nvGrpSpPr>
            <p:cNvPr id="58" name="그룹 57"/>
            <p:cNvGrpSpPr/>
            <p:nvPr/>
          </p:nvGrpSpPr>
          <p:grpSpPr>
            <a:xfrm>
              <a:off x="4219826" y="1399893"/>
              <a:ext cx="5021887" cy="1619980"/>
              <a:chOff x="4276154" y="1018541"/>
              <a:chExt cx="5021887" cy="1619980"/>
            </a:xfrm>
            <a:solidFill>
              <a:srgbClr val="FFDBDF"/>
            </a:solidFill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4276154" y="1018541"/>
                <a:ext cx="5021887" cy="1478807"/>
              </a:xfrm>
              <a:prstGeom prst="roundRect">
                <a:avLst>
                  <a:gd name="adj" fmla="val 9509"/>
                </a:avLst>
              </a:prstGeom>
              <a:solidFill>
                <a:srgbClr val="FFEEF3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인공지능 로봇이</a:t>
                </a:r>
                <a:r>
                  <a:rPr lang="en-US" altLang="ko-KR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지뢰 같은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위험 물질을  제거하면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</a:t>
                </a: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주변 자연환경을</a:t>
                </a:r>
                <a:r>
                  <a:rPr lang="en-US" altLang="ko-KR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 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훼손하지 않으므로</a:t>
                </a:r>
                <a:r>
                  <a:rPr lang="en-US" altLang="ko-KR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자연을 보존할 수 있어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</a:p>
            </p:txBody>
          </p:sp>
          <p:sp>
            <p:nvSpPr>
              <p:cNvPr id="67" name="이등변 삼각형 66"/>
              <p:cNvSpPr/>
              <p:nvPr/>
            </p:nvSpPr>
            <p:spPr>
              <a:xfrm flipV="1">
                <a:off x="6714741" y="2494521"/>
                <a:ext cx="108000" cy="144000"/>
              </a:xfrm>
              <a:prstGeom prst="triangle">
                <a:avLst/>
              </a:prstGeom>
              <a:solidFill>
                <a:srgbClr val="FFC2C7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496" y="1389402"/>
              <a:ext cx="142679" cy="1426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타원 33"/>
          <p:cNvSpPr/>
          <p:nvPr/>
        </p:nvSpPr>
        <p:spPr>
          <a:xfrm>
            <a:off x="1313427" y="33513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338539" y="29730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356813" y="312943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62820" y="1500214"/>
            <a:ext cx="848218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15161" y="1377788"/>
            <a:ext cx="848218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79047" y="46775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4405933" y="4644117"/>
            <a:ext cx="1775488" cy="320042"/>
            <a:chOff x="4915693" y="4615244"/>
            <a:chExt cx="1775488" cy="32004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057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모둠에서</a:t>
            </a:r>
            <a:r>
              <a:rPr lang="ko-KR" altLang="en-US" dirty="0"/>
              <a:t> 만든 행동 규칙을 적용한 인공지능 로봇의 모습을 상상해 보고</a:t>
            </a:r>
            <a:r>
              <a:rPr lang="en-US" altLang="ko-KR" dirty="0"/>
              <a:t>, </a:t>
            </a:r>
            <a:r>
              <a:rPr lang="ko-KR" altLang="en-US" dirty="0"/>
              <a:t>그 로봇이 작동할 때 어떤 일이 일어날지 이야기해 </a:t>
            </a:r>
            <a:r>
              <a:rPr lang="ko-KR" altLang="en-US" dirty="0" smtClean="0"/>
              <a:t>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회색 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예문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예문 클릭 시 원복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 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   </a:t>
            </a:r>
            <a:r>
              <a:rPr lang="ko-KR" altLang="en-US" dirty="0" smtClean="0"/>
              <a:t>추가 질문 버튼 클릭 시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(19~23</a:t>
            </a:r>
            <a:r>
              <a:rPr lang="ko-KR" altLang="en-US" dirty="0"/>
              <a:t>페이지 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>
          <a:xfrm>
            <a:off x="131745" y="5243287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48236" y="2902582"/>
            <a:ext cx="8651003" cy="49450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비무장 지대의 환경을 파괴할 수도 있을 것 같습니다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931" y="2962387"/>
            <a:ext cx="840067" cy="30595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7801724" y="1443472"/>
            <a:ext cx="1406624" cy="346990"/>
            <a:chOff x="1930587" y="3288931"/>
            <a:chExt cx="1406624" cy="346990"/>
          </a:xfrm>
        </p:grpSpPr>
        <p:sp>
          <p:nvSpPr>
            <p:cNvPr id="64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29" name="타원 28"/>
          <p:cNvSpPr/>
          <p:nvPr/>
        </p:nvSpPr>
        <p:spPr>
          <a:xfrm>
            <a:off x="4090516" y="28847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07921" y="47058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542524" y="15270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31745" y="2007420"/>
            <a:ext cx="8909843" cy="861774"/>
            <a:chOff x="394468" y="1378126"/>
            <a:chExt cx="8909843" cy="861774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509305" y="1378126"/>
              <a:ext cx="879500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잘못된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행동 규칙을 학습한 인공지능 로봇이 작동한다면 어떤 문제가 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/>
              </a:r>
              <a:b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</a:b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생길까요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371168" y="4649414"/>
            <a:ext cx="1789046" cy="320041"/>
            <a:chOff x="1971574" y="4664292"/>
            <a:chExt cx="1789046" cy="32004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540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모둠에서</a:t>
            </a:r>
            <a:r>
              <a:rPr lang="ko-KR" altLang="en-US" dirty="0"/>
              <a:t> 만든 행동 규칙을 적용한 인공지능 로봇의 모습을 상상해 보고</a:t>
            </a:r>
            <a:r>
              <a:rPr lang="en-US" altLang="ko-KR" dirty="0"/>
              <a:t>, </a:t>
            </a:r>
            <a:r>
              <a:rPr lang="ko-KR" altLang="en-US" dirty="0"/>
              <a:t>그 로봇이 작동할 때 어떤 일이 일어날지 이야기해 </a:t>
            </a:r>
            <a:r>
              <a:rPr lang="ko-KR" altLang="en-US" dirty="0" smtClean="0"/>
              <a:t>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회색 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예문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예문 클릭 시 원복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 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   </a:t>
            </a:r>
            <a:r>
              <a:rPr lang="ko-KR" altLang="en-US" dirty="0" smtClean="0"/>
              <a:t>추가 질문 버튼 클릭 시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(19~23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>
          <a:xfrm>
            <a:off x="131745" y="5243287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31745" y="2007420"/>
            <a:ext cx="8909843" cy="861774"/>
            <a:chOff x="394468" y="1378126"/>
            <a:chExt cx="8909843" cy="861774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509305" y="1378126"/>
              <a:ext cx="8795006" cy="86177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지대를 지키는 데 필요한 인공지능 로봇의 행동 규칙은 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어떤 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사람들이 모여 정해야 할까요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 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그래야 하는 까닭은 무엇일까요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5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90585" y="2921804"/>
            <a:ext cx="8651003" cy="1365925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인공지능 로봇의 행동 규칙은 비무장 지대 생태계를 잘 아는 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생태 전문가와 지뢰 등의 위험 물건들을 잘 아는 군사 전문가 등이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모여 정해야 비무장 지대 환경을 보호할 수 있을 것 같습니다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7846" y="3414264"/>
            <a:ext cx="840067" cy="30595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7801724" y="1443472"/>
            <a:ext cx="1406624" cy="346990"/>
            <a:chOff x="1930587" y="3288931"/>
            <a:chExt cx="1406624" cy="346990"/>
          </a:xfrm>
        </p:grpSpPr>
        <p:sp>
          <p:nvSpPr>
            <p:cNvPr id="64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31" name="타원 30"/>
          <p:cNvSpPr/>
          <p:nvPr/>
        </p:nvSpPr>
        <p:spPr>
          <a:xfrm>
            <a:off x="4188646" y="32554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07921" y="47058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542524" y="15270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4231207" y="4645971"/>
            <a:ext cx="1775488" cy="320042"/>
            <a:chOff x="4915693" y="4615244"/>
            <a:chExt cx="1775488" cy="32004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89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[202_</a:t>
            </a:r>
            <a:r>
              <a:rPr lang="ko-KR" altLang="en-US" dirty="0" smtClean="0"/>
              <a:t>추가 질문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_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답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파란 예시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원복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en-US" altLang="ko-KR" dirty="0" smtClean="0"/>
              <a:t>X</a:t>
            </a:r>
            <a:r>
              <a:rPr lang="ko-KR" altLang="en-US" dirty="0"/>
              <a:t> </a:t>
            </a:r>
            <a:r>
              <a:rPr lang="ko-KR" altLang="en-US" dirty="0" smtClean="0"/>
              <a:t>버튼 클릭 시 닫힘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7200"/>
            <a:ext cx="9353973" cy="473947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3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3776" y="1509289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모둠원들의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규칙 중 비슷한 종류의 규칙은 무엇인가요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3776" y="2859723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지대의 자연환경과 관련된 규칙입니다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지대의 동식물과 관련된 규칙입니다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7099145" y="783660"/>
              <a:ext cx="304658" cy="261610"/>
              <a:chOff x="4035669" y="3578468"/>
              <a:chExt cx="304658" cy="261610"/>
            </a:xfrm>
          </p:grpSpPr>
          <p:sp>
            <p:nvSpPr>
              <p:cNvPr id="69" name="양쪽 모서리가 둥근 사각형 6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458999" y="783660"/>
              <a:ext cx="304658" cy="261610"/>
              <a:chOff x="4035669" y="3578468"/>
              <a:chExt cx="304658" cy="261610"/>
            </a:xfrm>
          </p:grpSpPr>
          <p:sp>
            <p:nvSpPr>
              <p:cNvPr id="67" name="양쪽 모서리가 둥근 사각형 6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62" name="양쪽 모서리가 둥근 사각형 6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59" name="양쪽 모서리가 둥근 사각형 5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56" name="양쪽 모서리가 둥근 사각형 55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554575" y="31272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6953" y="3199579"/>
            <a:ext cx="840067" cy="30595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6781447" y="8913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840338" y="2695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5841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3183"/>
              </p:ext>
            </p:extLst>
          </p:nvPr>
        </p:nvGraphicFramePr>
        <p:xfrm>
          <a:off x="239349" y="393459"/>
          <a:ext cx="11713302" cy="3719402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인공지능 로봇에게 필요한 행동 규칙 생각해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duk_04_08_0003_101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duk_04_08_0003_102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38134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비무장 지대를 지키기 위해 지녀야 할 행동 규칙 탐구하기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duk_04_08_0003_201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개인의 규칙을 </a:t>
                      </a:r>
                      <a:r>
                        <a:rPr lang="ko-KR" altLang="en-US" sz="1100" dirty="0" err="1" smtClean="0"/>
                        <a:t>모둠의</a:t>
                      </a:r>
                      <a:r>
                        <a:rPr lang="ko-KR" altLang="en-US" sz="1100" dirty="0" smtClean="0"/>
                        <a:t> 규칙으로 정리하기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duk_04_08_0003_202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140065"/>
                  </a:ext>
                </a:extLst>
              </a:tr>
              <a:tr h="437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aseline="0" dirty="0" err="1" smtClean="0"/>
                        <a:t>모둠별</a:t>
                      </a:r>
                      <a:r>
                        <a:rPr lang="ko-KR" altLang="en-US" sz="1100" baseline="0" dirty="0" smtClean="0"/>
                        <a:t> 발표를 들으며 우리 </a:t>
                      </a:r>
                      <a:r>
                        <a:rPr lang="ko-KR" altLang="en-US" sz="1100" baseline="0" dirty="0" err="1" smtClean="0"/>
                        <a:t>모둠의</a:t>
                      </a:r>
                      <a:r>
                        <a:rPr lang="ko-KR" altLang="en-US" sz="1100" baseline="0" dirty="0" smtClean="0"/>
                        <a:t> 행동 규칙 고치기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duk_04_08_0003_203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78502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다른 </a:t>
                      </a:r>
                      <a:r>
                        <a:rPr lang="ko-KR" altLang="en-US" sz="1100" dirty="0" err="1" smtClean="0"/>
                        <a:t>모둠의</a:t>
                      </a:r>
                      <a:r>
                        <a:rPr lang="ko-KR" altLang="en-US" sz="1100" dirty="0" smtClean="0"/>
                        <a:t> 발표 중 인상 깊은 내용에 관하여 이야기하기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duk_04_08_0003_301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[202_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 smtClean="0"/>
              <a:t>답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파란 예</a:t>
            </a:r>
            <a:r>
              <a:rPr lang="ko-KR" altLang="en-US" dirty="0" smtClean="0"/>
              <a:t>시 </a:t>
            </a:r>
            <a:r>
              <a:rPr lang="ko-KR" altLang="en-US" dirty="0"/>
              <a:t>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X</a:t>
            </a:r>
            <a:r>
              <a:rPr lang="ko-KR" altLang="en-US" dirty="0"/>
              <a:t> 버튼 클릭 시 닫힘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7200"/>
            <a:ext cx="9353973" cy="473947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3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3776" y="1295065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비슷한 종류의 행동 규칙을 포괄하는 하나의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행동 규칙으로 정리한다면 어떻게 표현할 수 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3776" y="2657743"/>
              <a:ext cx="7931097" cy="1304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‘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지대의 자연환경을 보존하라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’</a:t>
              </a: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로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표현할 수 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‘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지대의 생명체들을 보호하라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’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로 표현할 수 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‘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지대의 위험 물건을 제거하라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’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로 표현할 수 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7099145" y="783660"/>
              <a:ext cx="304658" cy="261610"/>
              <a:chOff x="4035669" y="3578468"/>
              <a:chExt cx="304658" cy="261610"/>
            </a:xfrm>
          </p:grpSpPr>
          <p:sp>
            <p:nvSpPr>
              <p:cNvPr id="69" name="양쪽 모서리가 둥근 사각형 6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458999" y="783660"/>
              <a:ext cx="304658" cy="261610"/>
              <a:chOff x="4035669" y="3578468"/>
              <a:chExt cx="304658" cy="261610"/>
            </a:xfrm>
          </p:grpSpPr>
          <p:sp>
            <p:nvSpPr>
              <p:cNvPr id="67" name="양쪽 모서리가 둥근 사각형 6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62" name="양쪽 모서리가 둥근 사각형 6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59" name="양쪽 모서리가 둥근 사각형 5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56" name="양쪽 모서리가 둥근 사각형 55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554575" y="31272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1447" y="8913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6953" y="3199579"/>
            <a:ext cx="840067" cy="30595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840338" y="2695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7542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[202_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ko-KR" altLang="en-US" dirty="0" smtClean="0"/>
              <a:t>파란 예시 </a:t>
            </a:r>
            <a:r>
              <a:rPr lang="ko-KR" altLang="en-US" dirty="0"/>
              <a:t>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X</a:t>
            </a:r>
            <a:r>
              <a:rPr lang="ko-KR" altLang="en-US" dirty="0"/>
              <a:t> 버튼 클릭 시 닫힘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7200"/>
            <a:ext cx="9353973" cy="473947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3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3776" y="1295065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발표한 행동 규칙을 지닌 인공지능 로봇이 비무장 지대에서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임무를 시작한다면 우리에게 어떠한 편리함을 제공할까요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3776" y="2859724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위험을 무릅쓰지 않고도 지뢰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전쟁 잔해 등의 위험 물질을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안전하게 제거할 수 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7099145" y="783660"/>
              <a:ext cx="304658" cy="261610"/>
              <a:chOff x="4035669" y="3578468"/>
              <a:chExt cx="304658" cy="261610"/>
            </a:xfrm>
          </p:grpSpPr>
          <p:sp>
            <p:nvSpPr>
              <p:cNvPr id="69" name="양쪽 모서리가 둥근 사각형 6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458999" y="783660"/>
              <a:ext cx="304658" cy="261610"/>
              <a:chOff x="4035669" y="3578468"/>
              <a:chExt cx="304658" cy="261610"/>
            </a:xfrm>
          </p:grpSpPr>
          <p:sp>
            <p:nvSpPr>
              <p:cNvPr id="67" name="양쪽 모서리가 둥근 사각형 6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62" name="양쪽 모서리가 둥근 사각형 6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59" name="양쪽 모서리가 둥근 사각형 5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56" name="양쪽 모서리가 둥근 사각형 55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554575" y="31272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1447" y="8913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59290" y="3153423"/>
            <a:ext cx="840067" cy="30595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840338" y="2695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156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[202_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4]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파란 </a:t>
            </a:r>
            <a:r>
              <a:rPr lang="ko-KR" altLang="en-US" dirty="0" smtClean="0"/>
              <a:t>예시 </a:t>
            </a:r>
            <a:r>
              <a:rPr lang="ko-KR" altLang="en-US" dirty="0"/>
              <a:t>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X</a:t>
            </a:r>
            <a:r>
              <a:rPr lang="ko-KR" altLang="en-US" dirty="0"/>
              <a:t> 버튼 클릭 시 닫힘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7200"/>
            <a:ext cx="9353973" cy="473947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3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3776" y="1295076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모둠원들의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행동 규칙 중에서 서로 충돌하는 규칙이 있다면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무엇이고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어떻게 보완할 수 있을까요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3776" y="2657748"/>
              <a:ext cx="7931097" cy="1304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위험 물질을 찾아 제거할 때 오히려 주위 동물들이 위험에 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처할 수 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지뢰를 제거하기 전에 주변에 동물이 있는지 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확인하고 사이렌을 울리는 방법으로 보완할 수 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7099145" y="783660"/>
              <a:ext cx="304658" cy="261610"/>
              <a:chOff x="4035669" y="3578468"/>
              <a:chExt cx="304658" cy="261610"/>
            </a:xfrm>
          </p:grpSpPr>
          <p:sp>
            <p:nvSpPr>
              <p:cNvPr id="69" name="양쪽 모서리가 둥근 사각형 6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458999" y="783660"/>
              <a:ext cx="304658" cy="261610"/>
              <a:chOff x="4035669" y="3578468"/>
              <a:chExt cx="304658" cy="261610"/>
            </a:xfrm>
          </p:grpSpPr>
          <p:sp>
            <p:nvSpPr>
              <p:cNvPr id="67" name="양쪽 모서리가 둥근 사각형 6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62" name="양쪽 모서리가 둥근 사각형 6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59" name="양쪽 모서리가 둥근 사각형 5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56" name="양쪽 모서리가 둥근 사각형 55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554575" y="31272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1447" y="8913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6953" y="3199579"/>
            <a:ext cx="840067" cy="30595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840338" y="2695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28497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개인의 규칙을 </a:t>
            </a:r>
            <a:r>
              <a:rPr lang="ko-KR" altLang="en-US" dirty="0" err="1"/>
              <a:t>모둠의</a:t>
            </a:r>
            <a:r>
              <a:rPr lang="ko-KR" altLang="en-US" dirty="0"/>
              <a:t> 규칙으로 정리하기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[202_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5]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파란 </a:t>
            </a:r>
            <a:r>
              <a:rPr lang="ko-KR" altLang="en-US" dirty="0" smtClean="0"/>
              <a:t>예시 </a:t>
            </a:r>
            <a:r>
              <a:rPr lang="ko-KR" altLang="en-US" dirty="0"/>
              <a:t>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</a:t>
            </a:r>
            <a:r>
              <a:rPr lang="ko-KR" altLang="en-US" dirty="0" smtClean="0"/>
              <a:t>원복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/>
              <a:t>X</a:t>
            </a:r>
            <a:r>
              <a:rPr lang="ko-KR" altLang="en-US" dirty="0"/>
              <a:t> 버튼 클릭 시 닫힘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7200"/>
            <a:ext cx="9353973" cy="473947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3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3776" y="1295065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정해진 행동 규칙에 따라 인공지능 로봇이 활동하여도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꼭 인간의 판단을 거쳐야 하는 상황에는 무엇이 있을까요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3776" y="2859722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로봇의 행동이 수많은 생명체의 목숨을 앗아갈 수 있는 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상황에는 인간의 판단을 거쳐야 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7099145" y="783660"/>
              <a:ext cx="304658" cy="261610"/>
              <a:chOff x="4035669" y="3578468"/>
              <a:chExt cx="304658" cy="261610"/>
            </a:xfrm>
          </p:grpSpPr>
          <p:sp>
            <p:nvSpPr>
              <p:cNvPr id="69" name="양쪽 모서리가 둥근 사각형 6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458999" y="783660"/>
              <a:ext cx="304658" cy="261610"/>
              <a:chOff x="4035669" y="3578468"/>
              <a:chExt cx="304658" cy="261610"/>
            </a:xfrm>
          </p:grpSpPr>
          <p:sp>
            <p:nvSpPr>
              <p:cNvPr id="67" name="양쪽 모서리가 둥근 사각형 6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62" name="양쪽 모서리가 둥근 사각형 6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59" name="양쪽 모서리가 둥근 사각형 5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56" name="양쪽 모서리가 둥근 사각형 55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554575" y="31272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81447" y="8913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6953" y="3199579"/>
            <a:ext cx="840067" cy="30595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840338" y="2695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769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각 </a:t>
            </a:r>
            <a:r>
              <a:rPr lang="ko-KR" altLang="en-US" spc="0" dirty="0" err="1"/>
              <a:t>모둠의</a:t>
            </a:r>
            <a:r>
              <a:rPr lang="ko-KR" altLang="en-US" spc="0" dirty="0"/>
              <a:t> 발표를 들으면서 다음 표를 채워 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1/ 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err="1" smtClean="0"/>
              <a:t>모둠별</a:t>
            </a:r>
            <a:r>
              <a:rPr lang="ko-KR" altLang="en-US" dirty="0" smtClean="0"/>
              <a:t> </a:t>
            </a:r>
            <a:r>
              <a:rPr lang="ko-KR" altLang="en-US" dirty="0"/>
              <a:t>발표를 들으며 우리 </a:t>
            </a:r>
            <a:r>
              <a:rPr lang="ko-KR" altLang="en-US" dirty="0" err="1"/>
              <a:t>모둠의</a:t>
            </a:r>
            <a:r>
              <a:rPr lang="ko-KR" altLang="en-US" dirty="0"/>
              <a:t> 행동 규칙 고치기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duk_04_08_0003_203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 smtClean="0"/>
              <a:t>[203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/>
              <a:t>1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pPr algn="l"/>
            <a:r>
              <a:rPr lang="ko-KR" altLang="en-US" dirty="0" smtClean="0"/>
              <a:t>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</a:t>
            </a:r>
            <a:r>
              <a:rPr lang="ko-KR" altLang="en-US" dirty="0"/>
              <a:t>쓰기</a:t>
            </a:r>
            <a:endParaRPr lang="en-US" altLang="ko-KR" dirty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직접 쓰기 </a:t>
            </a:r>
            <a:r>
              <a:rPr lang="ko-KR" altLang="en-US" dirty="0"/>
              <a:t>가능</a:t>
            </a:r>
            <a:endParaRPr lang="en-US" altLang="ko-KR" dirty="0"/>
          </a:p>
          <a:p>
            <a:pPr algn="l">
              <a:buAutoNum type="arabicPeriod" startAt="2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 algn="l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/>
              <a:t>예시 텍스트 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직접 </a:t>
            </a:r>
            <a:r>
              <a:rPr lang="ko-KR" altLang="en-US" dirty="0"/>
              <a:t>쓰기 버튼 클릭 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/>
              <a:t>직접 쓰기 내용 </a:t>
            </a:r>
            <a:r>
              <a:rPr lang="ko-KR" altLang="en-US" dirty="0" smtClean="0"/>
              <a:t>노출</a:t>
            </a:r>
            <a:endParaRPr lang="en-US" altLang="ko-KR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예시 노출 화면 슬라이드 </a:t>
            </a:r>
            <a:r>
              <a:rPr lang="en-US" altLang="ko-KR" dirty="0" smtClean="0"/>
              <a:t>25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37855"/>
              </p:ext>
            </p:extLst>
          </p:nvPr>
        </p:nvGraphicFramePr>
        <p:xfrm>
          <a:off x="275590" y="1453803"/>
          <a:ext cx="884790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76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3624044">
                  <a:extLst>
                    <a:ext uri="{9D8B030D-6E8A-4147-A177-3AD203B41FA5}">
                      <a16:colId xmlns:a16="http://schemas.microsoft.com/office/drawing/2014/main" val="4042471773"/>
                    </a:ext>
                  </a:extLst>
                </a:gridCol>
                <a:gridCol w="3720989">
                  <a:extLst>
                    <a:ext uri="{9D8B030D-6E8A-4147-A177-3AD203B41FA5}">
                      <a16:colId xmlns:a16="http://schemas.microsoft.com/office/drawing/2014/main" val="2133145044"/>
                    </a:ext>
                  </a:extLst>
                </a:gridCol>
              </a:tblGrid>
              <a:tr h="375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err="1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모둠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인공지능 로봇의 행동 규칙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수정하거나 보완해야 할 점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700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kumimoji="0" lang="en-US" altLang="ko-KR" sz="25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kumimoji="0" lang="en-US" altLang="ko-KR" sz="2500" b="0" i="0" u="none" strike="noStrike" kern="1200" cap="none" spc="-15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700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kumimoji="0" lang="en-US" altLang="ko-KR" sz="25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kumimoji="0" lang="en-US" altLang="ko-KR" sz="2500" b="0" i="0" u="none" strike="noStrike" kern="1200" cap="none" spc="-15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42127"/>
                  </a:ext>
                </a:extLst>
              </a:tr>
              <a:tr h="700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smtClean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kumimoji="0" lang="en-US" altLang="ko-KR" sz="2500" b="0" i="0" u="none" strike="noStrike" kern="1200" cap="none" spc="-15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white">
                              <a:lumMod val="85000"/>
                            </a:prstClr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kumimoji="0" lang="en-US" altLang="ko-KR" sz="25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6920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38" y="4663419"/>
            <a:ext cx="997200" cy="31358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61" y="5122511"/>
            <a:ext cx="997200" cy="313585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45990" y="13242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802538" y="46343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660293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텍스트 개체 틀 2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각 </a:t>
            </a:r>
            <a:r>
              <a:rPr lang="ko-KR" altLang="en-US" spc="0" dirty="0" err="1"/>
              <a:t>모둠의</a:t>
            </a:r>
            <a:r>
              <a:rPr lang="ko-KR" altLang="en-US" spc="0" dirty="0"/>
              <a:t> 발표를 들으면서 다음 표를 채워 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1/ 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err="1" smtClean="0"/>
              <a:t>모둠별</a:t>
            </a:r>
            <a:r>
              <a:rPr lang="ko-KR" altLang="en-US" dirty="0" smtClean="0"/>
              <a:t> </a:t>
            </a:r>
            <a:r>
              <a:rPr lang="ko-KR" altLang="en-US" dirty="0"/>
              <a:t>발표를 들으며 우리 </a:t>
            </a:r>
            <a:r>
              <a:rPr lang="ko-KR" altLang="en-US" dirty="0" err="1"/>
              <a:t>모둠의</a:t>
            </a:r>
            <a:r>
              <a:rPr lang="ko-KR" altLang="en-US" dirty="0"/>
              <a:t> 행동 규칙 고치기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duk_04_08_0003_203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/>
              <a:t>[203_</a:t>
            </a:r>
            <a:r>
              <a:rPr lang="ko-KR" altLang="en-US" dirty="0"/>
              <a:t>활동 </a:t>
            </a:r>
            <a:r>
              <a:rPr lang="en-US" altLang="ko-KR" dirty="0"/>
              <a:t>1 </a:t>
            </a:r>
            <a:r>
              <a:rPr lang="ko-KR" altLang="en-US" dirty="0"/>
              <a:t>탭 </a:t>
            </a:r>
            <a:r>
              <a:rPr lang="en-US" altLang="ko-KR" dirty="0"/>
              <a:t>(</a:t>
            </a:r>
            <a:r>
              <a:rPr lang="ko-KR" altLang="en-US" dirty="0"/>
              <a:t>예시 노출 화면</a:t>
            </a:r>
            <a:r>
              <a:rPr lang="en-US" altLang="ko-KR" dirty="0"/>
              <a:t>)]</a:t>
            </a:r>
          </a:p>
          <a:p>
            <a:pPr marL="0" indent="0">
              <a:buNone/>
            </a:pP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19085"/>
              </p:ext>
            </p:extLst>
          </p:nvPr>
        </p:nvGraphicFramePr>
        <p:xfrm>
          <a:off x="275590" y="1453803"/>
          <a:ext cx="884790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876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3624044">
                  <a:extLst>
                    <a:ext uri="{9D8B030D-6E8A-4147-A177-3AD203B41FA5}">
                      <a16:colId xmlns:a16="http://schemas.microsoft.com/office/drawing/2014/main" val="4042471773"/>
                    </a:ext>
                  </a:extLst>
                </a:gridCol>
                <a:gridCol w="3720989">
                  <a:extLst>
                    <a:ext uri="{9D8B030D-6E8A-4147-A177-3AD203B41FA5}">
                      <a16:colId xmlns:a16="http://schemas.microsoft.com/office/drawing/2014/main" val="2133145044"/>
                    </a:ext>
                  </a:extLst>
                </a:gridCol>
              </a:tblGrid>
              <a:tr h="375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err="1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모둠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인공지능 로봇의 행동 규칙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수정하거나 보완해야 할 점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700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5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700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5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42127"/>
                  </a:ext>
                </a:extLst>
              </a:tr>
              <a:tr h="700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5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85000"/>
                          </a:prstClr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6920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38" y="4663419"/>
            <a:ext cx="997200" cy="31358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61" y="5122511"/>
            <a:ext cx="997200" cy="313585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7802538" y="46343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9834" y="2816317"/>
            <a:ext cx="370784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땅에 숨어 있는 지뢰를 </a:t>
            </a:r>
            <a:endParaRPr lang="en-US" altLang="ko-KR" sz="20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제거한다</a:t>
            </a:r>
            <a:r>
              <a:rPr lang="en-US" altLang="ko-KR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9834" y="2009022"/>
            <a:ext cx="370784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지대에 보이는 모든 사람이</a:t>
            </a:r>
            <a:endParaRPr lang="en-US" altLang="ko-KR" sz="20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만든</a:t>
            </a:r>
            <a:r>
              <a:rPr lang="en-US" altLang="ko-KR" sz="20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물건을 수거하여 폐기한다</a:t>
            </a:r>
            <a:r>
              <a:rPr lang="en-US" altLang="ko-KR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779" y="2035282"/>
            <a:ext cx="418635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수거</a:t>
            </a:r>
            <a:r>
              <a:rPr lang="en-US" altLang="ko-KR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폐기하는 방법을 </a:t>
            </a:r>
            <a:endParaRPr lang="en-US" altLang="ko-KR" sz="20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자세하게</a:t>
            </a:r>
            <a:r>
              <a:rPr lang="en-US" altLang="ko-KR" sz="20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나누어야 한다</a:t>
            </a:r>
            <a:r>
              <a:rPr lang="en-US" altLang="ko-KR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21168" y="2825983"/>
            <a:ext cx="415439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0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지뢰를 제거하기 전에 주변에 동물이 </a:t>
            </a:r>
            <a:endParaRPr lang="en-US" altLang="ko-KR" sz="20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0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있는지 확인하고 사이렌을 울린다</a:t>
            </a:r>
            <a:r>
              <a:rPr lang="en-US" altLang="ko-KR" sz="20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8860" y="2145818"/>
            <a:ext cx="1350974" cy="43165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１모둠</a:t>
            </a:r>
            <a:endParaRPr lang="en-US" altLang="ko-KR" sz="20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860" y="2983576"/>
            <a:ext cx="1350974" cy="43165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２모둠</a:t>
            </a:r>
            <a:endParaRPr lang="en-US" altLang="ko-KR" sz="20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201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모둠이</a:t>
            </a:r>
            <a:r>
              <a:rPr lang="ko-KR" altLang="en-US" dirty="0" smtClean="0"/>
              <a:t> 세운 행동 규칙 중 칭찬할 만한 내용을 써 봅시다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err="1"/>
              <a:t>모둠별</a:t>
            </a:r>
            <a:r>
              <a:rPr lang="ko-KR" altLang="en-US" dirty="0"/>
              <a:t> 발표를 들으며 우리 </a:t>
            </a:r>
            <a:r>
              <a:rPr lang="ko-KR" altLang="en-US" dirty="0" err="1"/>
              <a:t>모둠의</a:t>
            </a:r>
            <a:r>
              <a:rPr lang="ko-KR" altLang="en-US" dirty="0"/>
              <a:t> 행동 규칙 고치기</a:t>
            </a:r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duk_04_08_0003_203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 smtClean="0"/>
              <a:t>[203_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pPr algn="l"/>
            <a:r>
              <a:rPr lang="ko-KR" altLang="en-US" dirty="0" smtClean="0"/>
              <a:t>메모지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직접 쓰기 가능</a:t>
            </a:r>
            <a:endParaRPr lang="en-US" altLang="ko-KR" dirty="0" smtClean="0"/>
          </a:p>
          <a:p>
            <a:pPr marL="0" indent="0" algn="l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예 보기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예 보기 버튼 클릭 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직접 쓰기로 </a:t>
            </a:r>
            <a:r>
              <a:rPr lang="ko-KR" altLang="en-US" dirty="0" err="1" smtClean="0"/>
              <a:t>토글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예문 노출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 보기로 </a:t>
            </a:r>
            <a:r>
              <a:rPr lang="ko-KR" altLang="en-US" dirty="0" err="1" smtClean="0"/>
              <a:t>토글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직접 쓰기 내용 노출</a:t>
            </a:r>
            <a:endParaRPr lang="en-US" altLang="ko-KR" dirty="0"/>
          </a:p>
          <a:p>
            <a:pPr algn="l"/>
            <a:endParaRPr lang="en-US" altLang="ko-KR" dirty="0" smtClean="0"/>
          </a:p>
          <a:p>
            <a:pPr algn="l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83177" y="1139174"/>
            <a:ext cx="8717280" cy="3110610"/>
            <a:chOff x="651844" y="1661020"/>
            <a:chExt cx="8455089" cy="3172317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5" name="직선 연결선 3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왼쪽 대괄호 41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96428" y="1336965"/>
            <a:ext cx="8208338" cy="13042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just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지뢰를 제거하기 전에 주변에 동물들이 있는지 확인하여 사이렌을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울린다는 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모둠의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의견은 인공지능 로봇이 생태계에 끼치는 영향을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잘 고려한 규칙입니다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96" y="4558621"/>
            <a:ext cx="997200" cy="29175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96" y="5030046"/>
            <a:ext cx="997200" cy="291758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45115" y="13242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867996" y="44587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1670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친구들이 발표한 인공지능 로봇의 행동 규칙에서 인상 깊은 내용을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7F4C00"/>
                </a:solidFill>
              </a:rPr>
              <a:t>/ </a:t>
            </a:r>
            <a:r>
              <a:rPr lang="ko-KR" altLang="en-US" dirty="0">
                <a:solidFill>
                  <a:srgbClr val="7F4C00"/>
                </a:solidFill>
              </a:rPr>
              <a:t>자기 </a:t>
            </a:r>
            <a:r>
              <a:rPr lang="ko-KR" altLang="en-US" dirty="0" smtClean="0">
                <a:solidFill>
                  <a:srgbClr val="7F4C00"/>
                </a:solidFill>
              </a:rPr>
              <a:t>점검</a:t>
            </a:r>
            <a:endParaRPr lang="ko-KR" altLang="en-US" dirty="0">
              <a:solidFill>
                <a:srgbClr val="7F4C00"/>
              </a:solidFill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모둠의</a:t>
            </a:r>
            <a:r>
              <a:rPr lang="ko-KR" altLang="en-US" dirty="0" smtClean="0"/>
              <a:t> 발표 중 인상 깊은 내용에 관하여 이야기하기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duk_04_08_0003_301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[301_</a:t>
            </a:r>
            <a:r>
              <a:rPr lang="ko-KR" altLang="en-US" dirty="0" smtClean="0">
                <a:solidFill>
                  <a:schemeClr val="tx1"/>
                </a:solidFill>
              </a:rPr>
              <a:t>활동 탭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삽화 삽입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고정 </a:t>
            </a:r>
            <a:r>
              <a:rPr lang="ko-KR" altLang="en-US" dirty="0" err="1" smtClean="0">
                <a:solidFill>
                  <a:schemeClr val="tx1"/>
                </a:solidFill>
              </a:rPr>
              <a:t>말풍선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대화</a:t>
            </a:r>
            <a:r>
              <a:rPr lang="en-US" altLang="ko-KR" dirty="0" smtClean="0"/>
              <a:t>2.png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7" t="16578" r="16651" b="-2268"/>
          <a:stretch/>
        </p:blipFill>
        <p:spPr>
          <a:xfrm>
            <a:off x="1818376" y="2513714"/>
            <a:ext cx="5608320" cy="2303379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677237" y="1619220"/>
            <a:ext cx="3065474" cy="997295"/>
            <a:chOff x="3046283" y="1949936"/>
            <a:chExt cx="3169143" cy="657077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046283" y="1949936"/>
              <a:ext cx="3169143" cy="541677"/>
            </a:xfrm>
            <a:prstGeom prst="roundRect">
              <a:avLst>
                <a:gd name="adj" fmla="val 9509"/>
              </a:avLst>
            </a:prstGeom>
            <a:solidFill>
              <a:srgbClr val="F5F7E5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나는 안전을 생각한 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행동 규칙이 인상 </a:t>
              </a:r>
              <a:r>
                <a:rPr lang="ko-KR" altLang="en-US" sz="2300" spc="-150" dirty="0" err="1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깊었어</a:t>
              </a:r>
              <a:r>
                <a: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flipV="1">
              <a:off x="4555776" y="2508660"/>
              <a:ext cx="108000" cy="98353"/>
            </a:xfrm>
            <a:prstGeom prst="triangle">
              <a:avLst/>
            </a:prstGeom>
            <a:solidFill>
              <a:srgbClr val="D7DEA3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955178" y="1352606"/>
            <a:ext cx="3483429" cy="1290528"/>
            <a:chOff x="4768982" y="1465314"/>
            <a:chExt cx="4054298" cy="1173207"/>
          </a:xfrm>
          <a:solidFill>
            <a:srgbClr val="FFDBDF"/>
          </a:solidFill>
        </p:grpSpPr>
        <p:sp>
          <p:nvSpPr>
            <p:cNvPr id="45" name="모서리가 둥근 직사각형 44"/>
            <p:cNvSpPr/>
            <p:nvPr/>
          </p:nvSpPr>
          <p:spPr>
            <a:xfrm>
              <a:off x="4768982" y="1465314"/>
              <a:ext cx="4054298" cy="1032035"/>
            </a:xfrm>
            <a:prstGeom prst="roundRect">
              <a:avLst>
                <a:gd name="adj" fmla="val 9509"/>
              </a:avLst>
            </a:prstGeom>
            <a:solidFill>
              <a:srgbClr val="FFEEF3"/>
            </a:solidFill>
            <a:ln w="28575">
              <a:solidFill>
                <a:srgbClr val="F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그런 행동 규칙이 있으면</a:t>
              </a:r>
              <a:endParaRPr lang="en-US" altLang="ko-KR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로봇이 희귀 동물을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더 잘 지킬 것 같아</a:t>
              </a:r>
              <a:r>
                <a: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sp>
          <p:nvSpPr>
            <p:cNvPr id="46" name="이등변 삼각형 45"/>
            <p:cNvSpPr/>
            <p:nvPr/>
          </p:nvSpPr>
          <p:spPr>
            <a:xfrm flipV="1">
              <a:off x="6550221" y="2494521"/>
              <a:ext cx="108000" cy="144000"/>
            </a:xfrm>
            <a:prstGeom prst="triangle">
              <a:avLst/>
            </a:prstGeom>
            <a:solidFill>
              <a:srgbClr val="FFC2C7"/>
            </a:solidFill>
            <a:ln w="28575">
              <a:solidFill>
                <a:srgbClr val="F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2016790" y="27403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688776" y="146350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989351" y="118539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25378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자기 점검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모둠의</a:t>
            </a:r>
            <a:r>
              <a:rPr lang="ko-KR" altLang="en-US" dirty="0"/>
              <a:t> 발표 중 인상 깊은 내용에 관하여 이야기하기</a:t>
            </a:r>
          </a:p>
          <a:p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duk_04_08_0003_301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301_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 smtClean="0"/>
              <a:t>(29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997978"/>
            <a:ext cx="3053074" cy="337759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956632" y="994644"/>
            <a:ext cx="1271141" cy="226833"/>
            <a:chOff x="5349044" y="2096438"/>
            <a:chExt cx="1125268" cy="223294"/>
          </a:xfrm>
        </p:grpSpPr>
        <p:sp>
          <p:nvSpPr>
            <p:cNvPr id="136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137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그룹 84"/>
          <p:cNvGrpSpPr/>
          <p:nvPr/>
        </p:nvGrpSpPr>
        <p:grpSpPr>
          <a:xfrm>
            <a:off x="445091" y="1773755"/>
            <a:ext cx="8604181" cy="914229"/>
            <a:chOff x="296416" y="1865239"/>
            <a:chExt cx="8604181" cy="914229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296416" y="1865239"/>
              <a:ext cx="8604181" cy="914229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2078" y="1908420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로봇의 행동 규칙을 설정할 때</a:t>
              </a:r>
              <a:endPara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어떤 점을 고려해야 할지 알게 </a:t>
              </a:r>
              <a:r>
                <a: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됐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6854132" y="2028690"/>
              <a:ext cx="583983" cy="586617"/>
              <a:chOff x="6545486" y="2037676"/>
              <a:chExt cx="583983" cy="586617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6545486" y="2037676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2038149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28" name="그룹 127"/>
            <p:cNvGrpSpPr/>
            <p:nvPr/>
          </p:nvGrpSpPr>
          <p:grpSpPr>
            <a:xfrm>
              <a:off x="7536335" y="2023441"/>
              <a:ext cx="583983" cy="586617"/>
              <a:chOff x="7536335" y="2023441"/>
              <a:chExt cx="583983" cy="586617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7536335" y="2023441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2047913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29" name="그룹 128"/>
            <p:cNvGrpSpPr/>
            <p:nvPr/>
          </p:nvGrpSpPr>
          <p:grpSpPr>
            <a:xfrm>
              <a:off x="8218538" y="1998806"/>
              <a:ext cx="595051" cy="624338"/>
              <a:chOff x="8218538" y="1998806"/>
              <a:chExt cx="595051" cy="624338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8218538" y="2028035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31" name="그림 130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98806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86" name="그룹 85"/>
          <p:cNvGrpSpPr/>
          <p:nvPr/>
        </p:nvGrpSpPr>
        <p:grpSpPr>
          <a:xfrm>
            <a:off x="445090" y="2906538"/>
            <a:ext cx="8604181" cy="922029"/>
            <a:chOff x="296416" y="1865239"/>
            <a:chExt cx="8604181" cy="922029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296416" y="1865239"/>
              <a:ext cx="8604181" cy="922029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02078" y="1910717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로봇을 활용할 때 일어날 일을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이야기할 수 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6854132" y="2051153"/>
              <a:ext cx="583983" cy="591677"/>
              <a:chOff x="6545486" y="2060139"/>
              <a:chExt cx="583983" cy="591677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6545486" y="2060139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2105983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17" name="그룹 116"/>
            <p:cNvGrpSpPr/>
            <p:nvPr/>
          </p:nvGrpSpPr>
          <p:grpSpPr>
            <a:xfrm>
              <a:off x="7536335" y="2045904"/>
              <a:ext cx="583983" cy="589962"/>
              <a:chOff x="7536335" y="2045904"/>
              <a:chExt cx="583983" cy="589962"/>
            </a:xfrm>
          </p:grpSpPr>
          <p:sp>
            <p:nvSpPr>
              <p:cNvPr id="121" name="모서리가 둥근 직사각형 120"/>
              <p:cNvSpPr/>
              <p:nvPr/>
            </p:nvSpPr>
            <p:spPr>
              <a:xfrm>
                <a:off x="7536335" y="2045904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2115747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>
              <a:off x="8218538" y="2050498"/>
              <a:ext cx="595051" cy="640480"/>
              <a:chOff x="8218538" y="2050498"/>
              <a:chExt cx="595051" cy="640480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8218538" y="205049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2066640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89" name="타원 88"/>
          <p:cNvSpPr/>
          <p:nvPr/>
        </p:nvSpPr>
        <p:spPr>
          <a:xfrm>
            <a:off x="7723601" y="97226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79453" y="16274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31745" y="3947916"/>
            <a:ext cx="21974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1851" y="3921044"/>
            <a:ext cx="840823" cy="760196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8559113" y="40572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38401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모둠의</a:t>
            </a:r>
            <a:r>
              <a:rPr lang="ko-KR" altLang="en-US" dirty="0"/>
              <a:t> 발표 중 인상 깊은 내용에 관하여 이야기하기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duk_04_08_0003_301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/>
              <a:t>회색 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물음표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물음표 </a:t>
            </a:r>
            <a:r>
              <a:rPr lang="ko-KR" altLang="en-US" dirty="0"/>
              <a:t>버튼 클릭 시 파란 </a:t>
            </a:r>
            <a:r>
              <a:rPr lang="ko-KR" altLang="en-US" dirty="0" smtClean="0"/>
              <a:t>정답 </a:t>
            </a:r>
            <a:r>
              <a:rPr lang="ko-KR" altLang="en-US" dirty="0"/>
              <a:t>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정답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정답 </a:t>
            </a:r>
            <a:r>
              <a:rPr lang="ko-KR" altLang="en-US" dirty="0"/>
              <a:t>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확인 </a:t>
            </a:r>
            <a:r>
              <a:rPr lang="ko-KR" altLang="en-US" dirty="0"/>
              <a:t>버튼 클릭 시 정답</a:t>
            </a:r>
            <a:r>
              <a:rPr lang="ko-KR" altLang="en-US" dirty="0" smtClean="0"/>
              <a:t> </a:t>
            </a:r>
            <a:r>
              <a:rPr lang="ko-KR" altLang="en-US" dirty="0"/>
              <a:t>일괄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가리기 </a:t>
            </a:r>
            <a:r>
              <a:rPr lang="ko-KR" altLang="en-US" dirty="0"/>
              <a:t>버튼 클릭 시 정답</a:t>
            </a:r>
            <a:r>
              <a:rPr lang="ko-KR" altLang="en-US" dirty="0" smtClean="0"/>
              <a:t> </a:t>
            </a:r>
            <a:r>
              <a:rPr lang="ko-KR" altLang="en-US" dirty="0"/>
              <a:t>일괄 가려짐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227200"/>
            <a:ext cx="9353974" cy="5083243"/>
            <a:chOff x="0" y="226414"/>
            <a:chExt cx="9353974" cy="5083243"/>
          </a:xfrm>
        </p:grpSpPr>
        <p:sp>
          <p:nvSpPr>
            <p:cNvPr id="10" name="직사각형 9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200410" y="889187"/>
              <a:ext cx="498085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인공 지능 로봇에 필요한 행동 규칙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1790977"/>
            <a:ext cx="108000" cy="10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1624016"/>
            <a:ext cx="638124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다른                 에게 피해를 주지 말아야 합니다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2238205"/>
            <a:ext cx="638124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자연환경을                 하는 데 도움을 줘야 합니다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latin typeface="+mn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2403954"/>
            <a:ext cx="108000" cy="1080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455740" y="1689970"/>
            <a:ext cx="845602" cy="343234"/>
            <a:chOff x="3656816" y="1848847"/>
            <a:chExt cx="845602" cy="343234"/>
          </a:xfrm>
        </p:grpSpPr>
        <p:sp>
          <p:nvSpPr>
            <p:cNvPr id="54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3656816" y="1848847"/>
              <a:ext cx="845602" cy="343234"/>
            </a:xfrm>
            <a:prstGeom prst="roundRect">
              <a:avLst>
                <a:gd name="adj" fmla="val 9847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생명</a:t>
              </a:r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85487" y="1857008"/>
              <a:ext cx="388259" cy="335073"/>
            </a:xfrm>
            <a:prstGeom prst="rect">
              <a:avLst/>
            </a:prstGeom>
          </p:spPr>
        </p:pic>
      </p:grpSp>
      <p:sp>
        <p:nvSpPr>
          <p:cNvPr id="3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301342" y="2308267"/>
            <a:ext cx="787541" cy="34323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보존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41696" y="2304978"/>
            <a:ext cx="388259" cy="335073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99762" y="1732943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54321" y="986056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995919" y="1458317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2895815"/>
            <a:ext cx="783816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비무장 지대의 생물을                 하게 지키도록 최선을 다합니다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latin typeface="+mn-ea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3061564"/>
            <a:ext cx="108000" cy="108000"/>
          </a:xfrm>
          <a:prstGeom prst="rect">
            <a:avLst/>
          </a:prstGeom>
        </p:spPr>
      </p:pic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525777" y="2962725"/>
            <a:ext cx="787541" cy="34323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안전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66131" y="2959436"/>
            <a:ext cx="388259" cy="33507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3507910"/>
            <a:ext cx="783816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지뢰와 같은 위험 물질을 제거해야 합니다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latin typeface="+mn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3673659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9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만화를 읽고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만화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삽화 </a:t>
            </a:r>
            <a:endParaRPr lang="en-US" altLang="ko-KR" dirty="0" smtClean="0"/>
          </a:p>
          <a:p>
            <a:r>
              <a:rPr lang="en-US" altLang="ko-KR" dirty="0"/>
              <a:t>duk_04_08_0003_101_1.psd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인공지능 로봇에게 필요한 행동 규칙 생각해 보기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duk_04_08_0003_101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만화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삽화 삽입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추후 변경 예정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부분만 잘라서 사용해주세요</a:t>
            </a:r>
            <a:r>
              <a:rPr lang="en-US" altLang="ko-KR" dirty="0" smtClean="0"/>
              <a:t>.)</a:t>
            </a:r>
          </a:p>
          <a:p>
            <a:pPr>
              <a:buAutoNum type="arabicPeriod" startAt="2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확대 축소 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스크롤 확대 축소 기능 추가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duk_04_08_0003_101_1.psd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3" y="1382914"/>
            <a:ext cx="8730718" cy="296220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661054" y="4540118"/>
            <a:ext cx="1775488" cy="320042"/>
            <a:chOff x="4915693" y="4615244"/>
            <a:chExt cx="1775488" cy="32004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76771" y="145357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57363" y="45705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998" y="967407"/>
            <a:ext cx="1476746" cy="19072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-13625" y="9331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07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다음 만화를 읽고 생각해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만화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삽화 </a:t>
            </a:r>
            <a:endParaRPr lang="en-US" altLang="ko-KR" dirty="0"/>
          </a:p>
          <a:p>
            <a:r>
              <a:rPr lang="en-US" altLang="ko-KR" dirty="0"/>
              <a:t>duk_04_08_0003_101_1.psd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인공지능 로봇에게 필요한 행동 규칙 생각해 보기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duk_04_08_0003_101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만화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 2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 삽입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필요한 부분만 사용해주세요</a:t>
            </a:r>
            <a:r>
              <a:rPr lang="en-US" altLang="ko-KR" dirty="0" smtClean="0"/>
              <a:t>.)</a:t>
            </a:r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/>
              <a:t>확대 축소 바 </a:t>
            </a:r>
            <a:r>
              <a:rPr lang="en-US" altLang="ko-KR" dirty="0"/>
              <a:t>– </a:t>
            </a:r>
            <a:r>
              <a:rPr lang="ko-KR" altLang="en-US" dirty="0"/>
              <a:t>스크롤 확대 축소 기능 추가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duk_04_08_0003_101_1.psd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57363" y="45705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1" y="1299780"/>
            <a:ext cx="9249244" cy="290646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41417" y="11237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796313" y="4540117"/>
            <a:ext cx="1789046" cy="320041"/>
            <a:chOff x="1971574" y="4664292"/>
            <a:chExt cx="1789046" cy="320041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7998" y="967407"/>
            <a:ext cx="1476746" cy="190724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-13625" y="9331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675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다음 만화를 읽고 생각해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만화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삽화 </a:t>
            </a:r>
            <a:endParaRPr lang="en-US" altLang="ko-KR" dirty="0"/>
          </a:p>
          <a:p>
            <a:r>
              <a:rPr lang="en-US" altLang="ko-KR" dirty="0"/>
              <a:t>duk_04_08_0003_101_1.psd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인공지능 로봇에게 필요한 행동 규칙 생각해 보기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duk_04_08_0003_101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만화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 3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 삽입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필요한 부분만 사용해주세요</a:t>
            </a:r>
            <a:r>
              <a:rPr lang="en-US" altLang="ko-KR" dirty="0" smtClean="0"/>
              <a:t>.)</a:t>
            </a:r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r>
              <a:rPr lang="ko-KR" altLang="en-US" dirty="0"/>
              <a:t>확대 축소 바 </a:t>
            </a:r>
            <a:r>
              <a:rPr lang="en-US" altLang="ko-KR" dirty="0"/>
              <a:t>– </a:t>
            </a:r>
            <a:r>
              <a:rPr lang="ko-KR" altLang="en-US" dirty="0"/>
              <a:t>스크롤 확대 축소 기능 추가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duk_04_08_0003_101_1.psd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57363" y="45705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41417" y="11237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" y="1450300"/>
            <a:ext cx="9278274" cy="254177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3872036" y="4570538"/>
            <a:ext cx="1775488" cy="320042"/>
            <a:chOff x="4915693" y="4615244"/>
            <a:chExt cx="1775488" cy="32004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7998" y="967407"/>
            <a:ext cx="1476746" cy="19072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-13625" y="9331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0733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만화 내용을 바탕으로 아래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만화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인공지능 로봇에게 필요한 행동 규칙 생각해 보기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duk_04_08_0003_101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</a:t>
            </a:r>
            <a:endParaRPr lang="en-US" altLang="ko-KR" dirty="0"/>
          </a:p>
          <a:p>
            <a:r>
              <a:rPr lang="ko-KR" altLang="en-US" dirty="0" smtClean="0"/>
              <a:t>회색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파란색 예시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원복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err="1" smtClean="0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23978" y="1618983"/>
            <a:ext cx="8651003" cy="514925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dirty="0">
                <a:solidFill>
                  <a:srgbClr val="006EE6"/>
                </a:solidFill>
              </a:rPr>
              <a:t>매설된 지뢰</a:t>
            </a:r>
            <a:r>
              <a:rPr lang="en-US" altLang="ko-KR" sz="2500" dirty="0">
                <a:solidFill>
                  <a:srgbClr val="006EE6"/>
                </a:solidFill>
              </a:rPr>
              <a:t>, </a:t>
            </a:r>
            <a:r>
              <a:rPr lang="ko-KR" altLang="en-US" sz="2500" dirty="0">
                <a:solidFill>
                  <a:srgbClr val="006EE6"/>
                </a:solidFill>
              </a:rPr>
              <a:t>다양한 동식물 등을 만나게 될 것입니다</a:t>
            </a:r>
            <a:r>
              <a:rPr lang="en-US" altLang="ko-KR" sz="2500" dirty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5914" y="1064596"/>
            <a:ext cx="8909843" cy="477054"/>
            <a:chOff x="394468" y="1378126"/>
            <a:chExt cx="8909843" cy="47705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로봇이 비무장 지대를 돌아다닌다면 어떤 대상을 만나게 될까요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3861342" y="17736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5065" y="109296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5914" y="2438460"/>
            <a:ext cx="8909843" cy="477054"/>
            <a:chOff x="394468" y="1378126"/>
            <a:chExt cx="8909843" cy="47705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만나는 대상에 따라 인공지능 로봇은 어떻게 행동하는 게 좋을까요</a:t>
              </a:r>
              <a:r>
                <a:rPr lang="en-US" altLang="ko-KR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23978" y="2970374"/>
            <a:ext cx="8651003" cy="1348926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매설된 지뢰 </a:t>
            </a:r>
            <a:r>
              <a:rPr lang="en-US" altLang="ko-KR" sz="2500" dirty="0" smtClean="0">
                <a:solidFill>
                  <a:srgbClr val="006EE6"/>
                </a:solidFill>
              </a:rPr>
              <a:t>: </a:t>
            </a:r>
            <a:r>
              <a:rPr lang="ko-KR" altLang="en-US" sz="2500" dirty="0" smtClean="0">
                <a:solidFill>
                  <a:srgbClr val="006EE6"/>
                </a:solidFill>
              </a:rPr>
              <a:t>주변이 안전하도록 조치한 후 제거합니다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다양한 동식물 </a:t>
            </a:r>
            <a:r>
              <a:rPr lang="en-US" altLang="ko-KR" sz="2500" dirty="0" smtClean="0">
                <a:solidFill>
                  <a:srgbClr val="006EE6"/>
                </a:solidFill>
              </a:rPr>
              <a:t>: </a:t>
            </a:r>
            <a:r>
              <a:rPr lang="ko-KR" altLang="en-US" sz="2500" dirty="0" smtClean="0">
                <a:solidFill>
                  <a:srgbClr val="006EE6"/>
                </a:solidFill>
              </a:rPr>
              <a:t>토종 동식물을 밟거나 피해를 주지 않도록 피해 이동합니다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249207" y="4694165"/>
            <a:ext cx="1402415" cy="320042"/>
            <a:chOff x="4915693" y="4615244"/>
            <a:chExt cx="1402415" cy="32004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1673" y="1723470"/>
            <a:ext cx="840067" cy="30595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1673" y="3418380"/>
            <a:ext cx="840067" cy="30595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4183922" y="450810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388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만화 내용을 바탕으로 아래 질문에 답해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만화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인공지능 로봇에게 필요한 행동 규칙 생각해 보기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duk_04_08_0003_101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</a:t>
            </a:r>
            <a:r>
              <a:rPr lang="en-US" altLang="ko-KR" dirty="0"/>
              <a:t>_</a:t>
            </a:r>
            <a:r>
              <a:rPr lang="ko-KR" altLang="en-US" dirty="0"/>
              <a:t>물음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/>
              <a:t>회색 박스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파란색 예시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: 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smtClean="0"/>
              <a:t>추가 질문 버튼  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(8</a:t>
            </a:r>
            <a:r>
              <a:rPr lang="ko-KR" altLang="en-US" dirty="0" smtClean="0"/>
              <a:t>번 슬라이드 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23978" y="2069499"/>
            <a:ext cx="8651003" cy="943118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로봇이 확실하고 정확한 규칙에 따라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행동할 수 있도록 해야 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98505" y="1425386"/>
            <a:ext cx="8909843" cy="477054"/>
            <a:chOff x="394468" y="1378126"/>
            <a:chExt cx="8909843" cy="47705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로봇이 잘못된 행동을 하지 않게 하려면 어떻게 해야 할까요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163293" y="19456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5065" y="110520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801724" y="955339"/>
            <a:ext cx="1406624" cy="346990"/>
            <a:chOff x="1930587" y="3288931"/>
            <a:chExt cx="1406624" cy="346990"/>
          </a:xfrm>
        </p:grpSpPr>
        <p:sp>
          <p:nvSpPr>
            <p:cNvPr id="31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9445" y="2388083"/>
            <a:ext cx="840067" cy="305950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650162" y="10040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954105" y="46714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213305" y="4624912"/>
            <a:ext cx="1402415" cy="320042"/>
            <a:chOff x="4915693" y="4615244"/>
            <a:chExt cx="1402415" cy="3200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9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인공지능 로봇에게 필요한 행동 규칙 생각해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추가 질문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_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답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클릭 시 파란 예시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원복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 smtClean="0"/>
              <a:t>X </a:t>
            </a:r>
            <a:r>
              <a:rPr lang="ko-KR" altLang="en-US" dirty="0" smtClean="0"/>
              <a:t>버튼 클릭 시 닫힘</a:t>
            </a:r>
            <a:r>
              <a:rPr lang="en-US" altLang="ko-KR" dirty="0"/>
              <a:t> </a:t>
            </a:r>
            <a:r>
              <a:rPr lang="en-US" altLang="ko-KR" dirty="0" smtClean="0"/>
              <a:t>(7</a:t>
            </a:r>
            <a:r>
              <a:rPr lang="ko-KR" altLang="en-US" dirty="0" smtClean="0"/>
              <a:t>번 슬라이드 노출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8689135" cy="3607294"/>
            <a:chOff x="332418" y="788248"/>
            <a:chExt cx="8689135" cy="36072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295066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로봇이 비무장 지대에 줄 수 있는 피해를 최소화하려면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개발자는 무엇을 해야 할까요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2859723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지대의 생태계에 대해 조사하여 자연 환경을 지킬 수 있는 인공 지능 로봇을 개발해야 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31151" y="3256454"/>
            <a:ext cx="840067" cy="30595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071951" y="32981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951799" y="8318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762353" y="2468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42180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인공지능 로봇에게 필요한 행동 규칙 생각해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duk_04_08_0003_101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</a:t>
            </a:r>
            <a:r>
              <a:rPr lang="en-US" altLang="ko-KR" dirty="0"/>
              <a:t>_</a:t>
            </a:r>
            <a:r>
              <a:rPr lang="ko-KR" altLang="en-US" dirty="0" smtClean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 smtClean="0"/>
              <a:t>답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예 보기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클릭 시 파란 예시 텍스트 </a:t>
            </a:r>
            <a:r>
              <a:rPr lang="ko-KR" altLang="en-US" dirty="0" smtClean="0"/>
              <a:t>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</a:t>
            </a:r>
            <a:r>
              <a:rPr lang="ko-KR" altLang="en-US" dirty="0" smtClean="0"/>
              <a:t>원복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>
              <a:buAutoNum type="arabicPeriod" startAt="2"/>
            </a:pPr>
            <a:r>
              <a:rPr lang="en-US" altLang="ko-KR" dirty="0" smtClean="0"/>
              <a:t>X </a:t>
            </a:r>
            <a:r>
              <a:rPr lang="ko-KR" altLang="en-US" dirty="0"/>
              <a:t>버튼 클릭 시 닫힘</a:t>
            </a:r>
            <a:r>
              <a:rPr lang="en-US" altLang="ko-KR" dirty="0"/>
              <a:t> (7</a:t>
            </a:r>
            <a:r>
              <a:rPr lang="ko-KR" altLang="en-US" dirty="0"/>
              <a:t>번 슬라이드 노출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8689135" cy="3607294"/>
            <a:chOff x="332418" y="788248"/>
            <a:chExt cx="8689135" cy="36072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14570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7" y="1295065"/>
              <a:ext cx="8019678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로봇이 혼자 판단하여 해결하지 않고 사람과 함께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처리해야 하는 특별한 활동이 있을까요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 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있다면 어</a:t>
              </a: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떤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상황일까요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2859722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인공지능 로봇의 행동이 비무장 지대의 많은 생명체들을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해칠 위험이 있을 때에는 사람과 함께 판단하여 처리해야 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071951" y="32981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951799" y="8318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31151" y="3256454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2473</Words>
  <Application>Microsoft Office PowerPoint</Application>
  <PresentationFormat>와이드스크린</PresentationFormat>
  <Paragraphs>589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user</cp:lastModifiedBy>
  <cp:revision>184</cp:revision>
  <dcterms:created xsi:type="dcterms:W3CDTF">2024-10-14T06:06:43Z</dcterms:created>
  <dcterms:modified xsi:type="dcterms:W3CDTF">2025-06-16T03:10:14Z</dcterms:modified>
</cp:coreProperties>
</file>