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311" r:id="rId5"/>
    <p:sldId id="285" r:id="rId6"/>
    <p:sldId id="295" r:id="rId7"/>
    <p:sldId id="300" r:id="rId8"/>
    <p:sldId id="301" r:id="rId9"/>
    <p:sldId id="258" r:id="rId10"/>
    <p:sldId id="264" r:id="rId11"/>
    <p:sldId id="287" r:id="rId12"/>
    <p:sldId id="304" r:id="rId13"/>
    <p:sldId id="305" r:id="rId14"/>
    <p:sldId id="294" r:id="rId15"/>
    <p:sldId id="306" r:id="rId16"/>
    <p:sldId id="310" r:id="rId17"/>
    <p:sldId id="291" r:id="rId18"/>
    <p:sldId id="292" r:id="rId19"/>
    <p:sldId id="29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마음똑똑_비무장 지대를 지키는 인공지능 로봇을 소개하는 홍보물 만들기" id="{4A2058B4-5387-44E7-830E-E4CCA463A239}">
          <p14:sldIdLst>
            <p14:sldId id="311"/>
            <p14:sldId id="285"/>
            <p14:sldId id="295"/>
            <p14:sldId id="300"/>
            <p14:sldId id="301"/>
          </p14:sldIdLst>
        </p14:section>
        <p14:section name="102_이번 시간에 배울 내용" id="{B2740B71-8D42-401F-922A-39EA2C8D73C2}">
          <p14:sldIdLst>
            <p14:sldId id="258"/>
          </p14:sldIdLst>
        </p14:section>
        <p14:section name="201_마음 쑥쑥_우리 모둠이 설계한 비무장 지대를 지키는 인공지능 로봇 소개하기" id="{8C5A95AA-CAB9-4FC9-8A65-2E6688CEDFA3}">
          <p14:sldIdLst>
            <p14:sldId id="264"/>
            <p14:sldId id="287"/>
          </p14:sldIdLst>
        </p14:section>
        <p14:section name="301_마음 탄탄_비무장 지대를 지키는 로봇을 설명하는 신문 기사 완성하기" id="{A2EA73AA-86F8-4DA1-A749-D1F5C0F95AE4}">
          <p14:sldIdLst>
            <p14:sldId id="304"/>
            <p14:sldId id="305"/>
            <p14:sldId id="294"/>
          </p14:sldIdLst>
        </p14:section>
        <p14:section name="302_단원 마무리" id="{36006160-6F31-4DAB-92D6-BD448AAC3713}">
          <p14:sldIdLst>
            <p14:sldId id="306"/>
            <p14:sldId id="310"/>
            <p14:sldId id="291"/>
          </p14:sldIdLst>
        </p14:section>
        <p14:section name="303_생각 놀이터" id="{4F38D04A-EFC2-436B-8DC8-3725FAB9E264}">
          <p14:sldIdLst>
            <p14:sldId id="292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46"/>
    <a:srgbClr val="F77D1A"/>
    <a:srgbClr val="D9D9D9"/>
    <a:srgbClr val="BFBFBF"/>
    <a:srgbClr val="D0CECE"/>
    <a:srgbClr val="B7B7B7"/>
    <a:srgbClr val="D1D1FF"/>
    <a:srgbClr val="FF6600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_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microsoft.com/office/2007/relationships/hdphoto" Target="../media/hdphoto3.wdp"/><Relationship Id="rId4" Type="http://schemas.openxmlformats.org/officeDocument/2006/relationships/image" Target="../media/image29.png"/><Relationship Id="rId9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duk_04_08_0004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김나영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7" y="3922174"/>
            <a:ext cx="3614187" cy="436562"/>
          </a:xfrm>
        </p:spPr>
        <p:txBody>
          <a:bodyPr/>
          <a:lstStyle/>
          <a:p>
            <a:r>
              <a:rPr lang="ko-KR" altLang="en-US" dirty="0"/>
              <a:t>비무장 지대를 지키는 인공지능 로봇을 소개해 봐요</a:t>
            </a:r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93764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2025. 06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05.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2025.06.12.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2025.06.12.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2025.06.13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369540" y="1118772"/>
            <a:ext cx="8539640" cy="3172317"/>
            <a:chOff x="651844" y="1661020"/>
            <a:chExt cx="8455089" cy="317231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81" name="직선 연결선 8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왼쪽 대괄호 8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6" name="왼쪽 대괄호 8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7" name="왼쪽 대괄호 8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친구들이 발표한 로봇 중 인상 깊은 로봇과 그 까닭을 함께 말해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pc="-150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우리 </a:t>
            </a:r>
            <a:r>
              <a:rPr lang="ko-KR" altLang="en-US" dirty="0" err="1"/>
              <a:t>모둠이</a:t>
            </a:r>
            <a:r>
              <a:rPr lang="ko-KR" altLang="en-US" dirty="0"/>
              <a:t> 설계한 비무장 지대를 지키는 인공지능 로봇 소개하기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/>
              <a:t>duk_04_08_0004_201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메모지 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 밑줄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직접 쓰기  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/>
              <a:t> </a:t>
            </a:r>
            <a:r>
              <a:rPr lang="ko-KR" altLang="en-US" dirty="0" smtClean="0"/>
              <a:t>직접 쓰기로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 예시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 </a:t>
            </a:r>
            <a:r>
              <a:rPr lang="ko-KR" altLang="en-US" dirty="0"/>
              <a:t> </a:t>
            </a:r>
            <a:r>
              <a:rPr lang="ko-KR" altLang="en-US" dirty="0" smtClean="0"/>
              <a:t>예 보기로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내용 노출</a:t>
            </a:r>
            <a:endParaRPr lang="en-US" altLang="ko-KR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</a:p>
        </p:txBody>
      </p:sp>
      <p:sp>
        <p:nvSpPr>
          <p:cNvPr id="67" name="타원 66"/>
          <p:cNvSpPr/>
          <p:nvPr/>
        </p:nvSpPr>
        <p:spPr>
          <a:xfrm>
            <a:off x="7853148" y="46024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61" y="4548037"/>
            <a:ext cx="997200" cy="31358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61" y="4965719"/>
            <a:ext cx="997200" cy="31358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98550" y="1339255"/>
            <a:ext cx="82113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dirty="0">
                <a:solidFill>
                  <a:srgbClr val="006EE6"/>
                </a:solidFill>
              </a:rPr>
              <a:t>3</a:t>
            </a:r>
            <a:r>
              <a:rPr lang="ko-KR" altLang="en-US" sz="2500" dirty="0" err="1" smtClean="0">
                <a:solidFill>
                  <a:srgbClr val="006EE6"/>
                </a:solidFill>
              </a:rPr>
              <a:t>모둠이</a:t>
            </a:r>
            <a:r>
              <a:rPr lang="ko-KR" altLang="en-US" sz="2500" dirty="0" smtClean="0">
                <a:solidFill>
                  <a:srgbClr val="006EE6"/>
                </a:solidFill>
              </a:rPr>
              <a:t> 발표한 로봇이 인상 깊었습니다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 </a:t>
            </a:r>
            <a:r>
              <a:rPr lang="ko-KR" altLang="en-US" sz="2500" dirty="0" smtClean="0">
                <a:solidFill>
                  <a:srgbClr val="006EE6"/>
                </a:solidFill>
              </a:rPr>
              <a:t>위험한 순간에는</a:t>
            </a:r>
            <a:r>
              <a:rPr lang="en-US" altLang="ko-KR" sz="2500" dirty="0" smtClean="0">
                <a:solidFill>
                  <a:srgbClr val="006EE6"/>
                </a:solidFill>
              </a:rPr>
              <a:t/>
            </a:r>
            <a:br>
              <a:rPr lang="en-US" altLang="ko-KR" sz="2500" dirty="0" smtClean="0">
                <a:solidFill>
                  <a:srgbClr val="006EE6"/>
                </a:solidFill>
              </a:rPr>
            </a:br>
            <a:r>
              <a:rPr lang="ko-KR" altLang="en-US" sz="2500" dirty="0" smtClean="0">
                <a:solidFill>
                  <a:srgbClr val="006EE6"/>
                </a:solidFill>
              </a:rPr>
              <a:t>사이렌을 울려 야생 동물을 보호하는 행동 규칙을 입력한 점이</a:t>
            </a:r>
            <a:r>
              <a:rPr lang="en-US" altLang="ko-KR" sz="2500" dirty="0" smtClean="0">
                <a:solidFill>
                  <a:srgbClr val="006EE6"/>
                </a:solidFill>
              </a:rPr>
              <a:t/>
            </a:r>
            <a:br>
              <a:rPr lang="en-US" altLang="ko-KR" sz="2500" dirty="0" smtClean="0">
                <a:solidFill>
                  <a:srgbClr val="006EE6"/>
                </a:solidFill>
              </a:rPr>
            </a:br>
            <a:r>
              <a:rPr lang="ko-KR" altLang="en-US" sz="2500" dirty="0" smtClean="0">
                <a:solidFill>
                  <a:srgbClr val="006EE6"/>
                </a:solidFill>
              </a:rPr>
              <a:t>참신했습니다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43481" y="12161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5125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" y="1236685"/>
            <a:ext cx="9236241" cy="3389889"/>
          </a:xfrm>
          <a:prstGeom prst="rect">
            <a:avLst/>
          </a:prstGeom>
        </p:spPr>
      </p:pic>
      <p:sp>
        <p:nvSpPr>
          <p:cNvPr id="35" name="텍스트 개체 틀 3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비무장 지대를 지키는 인공지능 로봇이 실제로 비무장 지대를 누비는 </a:t>
            </a:r>
            <a:r>
              <a:rPr lang="en-US" altLang="ko-KR" spc="-150" dirty="0" smtClean="0"/>
              <a:t/>
            </a:r>
            <a:br>
              <a:rPr lang="en-US" altLang="ko-KR" spc="-150" dirty="0" smtClean="0"/>
            </a:br>
            <a:r>
              <a:rPr lang="ko-KR" altLang="en-US" spc="0" dirty="0" smtClean="0"/>
              <a:t>모습을 상상하며 신문 기사를 완성해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비무장 지대를 지키는 로봇을 설명하는 신문 기사 완성하기</a:t>
            </a:r>
            <a:endParaRPr lang="ko-KR" altLang="en-US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duk_04_08_0004_301</a:t>
            </a:r>
            <a:endParaRPr lang="ko-KR" altLang="en-US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[301]</a:t>
            </a:r>
          </a:p>
          <a:p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회색 텍스트 상자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</a:t>
            </a:r>
            <a:r>
              <a:rPr lang="en-US" altLang="ko-KR" dirty="0"/>
              <a:t> </a:t>
            </a:r>
            <a:r>
              <a:rPr lang="ko-KR" altLang="en-US" dirty="0" smtClean="0"/>
              <a:t>밑줄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기능 추가</a:t>
            </a:r>
            <a:endParaRPr lang="en-US" altLang="ko-KR" dirty="0" smtClean="0"/>
          </a:p>
          <a:p>
            <a:pPr>
              <a:buAutoNum type="arabicPeriod" startAt="5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r>
              <a:rPr lang="en-US" altLang="ko-KR" dirty="0"/>
              <a:t>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예 보기 버튼 클릭 시 예시 노출</a:t>
            </a:r>
            <a:r>
              <a:rPr lang="en-US" altLang="ko-KR" dirty="0" smtClean="0"/>
              <a:t>(12</a:t>
            </a:r>
            <a:r>
              <a:rPr lang="ko-KR" altLang="en-US" dirty="0" smtClean="0"/>
              <a:t>번 슬라이드 참고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   </a:t>
            </a:r>
            <a:r>
              <a:rPr lang="ko-KR" altLang="en-US" dirty="0" smtClean="0"/>
              <a:t>핵심 정리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클릭 시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(13</a:t>
            </a:r>
            <a:r>
              <a:rPr lang="ko-KR" altLang="en-US" dirty="0" smtClean="0"/>
              <a:t>번 슬라이드 참고</a:t>
            </a:r>
            <a:r>
              <a:rPr lang="en-US" altLang="ko-KR" dirty="0" smtClean="0"/>
              <a:t>)</a:t>
            </a:r>
          </a:p>
          <a:p>
            <a:pPr>
              <a:buAutoNum type="arabicPeriod" startAt="5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신문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0531" y="1675799"/>
            <a:ext cx="84629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“</a:t>
            </a:r>
            <a:r>
              <a:rPr lang="ko-KR" altLang="en-US" sz="2500" b="1" dirty="0" smtClean="0"/>
              <a:t>비무장 지대에 인공지능 로봇을 배치하다</a:t>
            </a:r>
            <a:r>
              <a:rPr lang="en-US" altLang="ko-KR" sz="2500" b="1" dirty="0" smtClean="0"/>
              <a:t>”</a:t>
            </a:r>
            <a:endParaRPr lang="ko-KR" altLang="en-US" sz="25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4542" y="2157759"/>
            <a:ext cx="88007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300" dirty="0" smtClean="0"/>
              <a:t>20</a:t>
            </a:r>
            <a:r>
              <a:rPr lang="ko-KR" altLang="en-US" sz="2300" dirty="0" smtClean="0"/>
              <a:t>○○</a:t>
            </a:r>
            <a:r>
              <a:rPr lang="ko-KR" altLang="en-US" sz="2300" dirty="0"/>
              <a:t>년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○○월 ○○일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비무장 지대의 환경을 보존하려고 </a:t>
            </a:r>
            <a:endParaRPr lang="en-US" altLang="ko-KR" sz="2300" dirty="0" smtClean="0"/>
          </a:p>
          <a:p>
            <a:pPr algn="just"/>
            <a:r>
              <a:rPr lang="ko-KR" altLang="en-US" sz="2300" dirty="0" smtClean="0"/>
              <a:t>인공지능 로봇을 배치했습니다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이 로봇은 </a:t>
            </a:r>
            <a:endParaRPr lang="en-US" altLang="ko-KR" sz="2300" dirty="0" smtClean="0"/>
          </a:p>
        </p:txBody>
      </p:sp>
      <p:sp>
        <p:nvSpPr>
          <p:cNvPr id="5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84542" y="2954599"/>
            <a:ext cx="8874950" cy="150668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2300" dirty="0" smtClean="0">
                <a:solidFill>
                  <a:schemeClr val="bg2">
                    <a:lumMod val="90000"/>
                  </a:schemeClr>
                </a:solidFill>
              </a:rPr>
              <a:t>직접 쓰기</a:t>
            </a:r>
            <a:endParaRPr lang="en-US" altLang="ko-KR" sz="23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3091" y="2098401"/>
            <a:ext cx="840823" cy="760196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1745" y="1312885"/>
            <a:ext cx="25659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667456" y="17501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0048" y="22172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62028" y="30769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613670" y="2423218"/>
            <a:ext cx="25659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70" y="4626574"/>
            <a:ext cx="997200" cy="3135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81" y="4965719"/>
            <a:ext cx="997200" cy="313585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413099" y="3356002"/>
            <a:ext cx="8633077" cy="0"/>
          </a:xfrm>
          <a:prstGeom prst="line">
            <a:avLst/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13099" y="3721762"/>
            <a:ext cx="8633077" cy="0"/>
          </a:xfrm>
          <a:prstGeom prst="line">
            <a:avLst/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13099" y="4072282"/>
            <a:ext cx="8633077" cy="0"/>
          </a:xfrm>
          <a:prstGeom prst="line">
            <a:avLst/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13099" y="4418258"/>
            <a:ext cx="8633077" cy="0"/>
          </a:xfrm>
          <a:prstGeom prst="line">
            <a:avLst/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" y="1236685"/>
            <a:ext cx="9236241" cy="3389889"/>
          </a:xfrm>
          <a:prstGeom prst="rect">
            <a:avLst/>
          </a:prstGeom>
        </p:spPr>
      </p:pic>
      <p:sp>
        <p:nvSpPr>
          <p:cNvPr id="35" name="텍스트 개체 틀 3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비무장 지대를 지키는 인공지능 로봇이 실제로 비무장 지대를 누비는 </a:t>
            </a:r>
            <a:r>
              <a:rPr lang="en-US" altLang="ko-KR" spc="-150" dirty="0" smtClean="0"/>
              <a:t/>
            </a:r>
            <a:br>
              <a:rPr lang="en-US" altLang="ko-KR" spc="-150" dirty="0" smtClean="0"/>
            </a:br>
            <a:r>
              <a:rPr lang="ko-KR" altLang="en-US" spc="0" dirty="0" smtClean="0"/>
              <a:t>모습을 상상하며 신문 기사를 완성해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비무장 지대를 지키는 로봇을 설명하는 신문 기사 완성하기</a:t>
            </a:r>
            <a:endParaRPr lang="ko-KR" altLang="en-US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duk_04_08_0004_301</a:t>
            </a:r>
            <a:endParaRPr lang="ko-KR" altLang="en-US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[301]</a:t>
            </a:r>
          </a:p>
          <a:p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회색 텍스트 상자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</a:t>
            </a:r>
            <a:r>
              <a:rPr lang="en-US" altLang="ko-KR" dirty="0"/>
              <a:t> </a:t>
            </a:r>
            <a:r>
              <a:rPr lang="ko-KR" altLang="en-US" dirty="0" smtClean="0"/>
              <a:t>밑줄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기능 추가</a:t>
            </a:r>
            <a:endParaRPr lang="en-US" altLang="ko-KR" dirty="0" smtClean="0"/>
          </a:p>
          <a:p>
            <a:pPr>
              <a:buAutoNum type="arabicPeriod" startAt="5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r>
              <a:rPr lang="en-US" altLang="ko-KR" dirty="0"/>
              <a:t>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예 보기 버튼 클릭 시 예시 노출</a:t>
            </a:r>
            <a:r>
              <a:rPr lang="en-US" altLang="ko-KR" dirty="0" smtClean="0"/>
              <a:t>(12</a:t>
            </a:r>
            <a:r>
              <a:rPr lang="ko-KR" altLang="en-US" dirty="0" smtClean="0"/>
              <a:t>번 슬라이드 참고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   </a:t>
            </a:r>
            <a:r>
              <a:rPr lang="ko-KR" altLang="en-US" dirty="0" smtClean="0"/>
              <a:t>핵심 정리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클릭 시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(13</a:t>
            </a:r>
            <a:r>
              <a:rPr lang="ko-KR" altLang="en-US" dirty="0" smtClean="0"/>
              <a:t>번 슬라이드 참고</a:t>
            </a:r>
            <a:r>
              <a:rPr lang="en-US" altLang="ko-KR" dirty="0" smtClean="0"/>
              <a:t>)</a:t>
            </a:r>
          </a:p>
          <a:p>
            <a:pPr>
              <a:buAutoNum type="arabicPeriod" startAt="5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신문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0531" y="1675799"/>
            <a:ext cx="84629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“</a:t>
            </a:r>
            <a:r>
              <a:rPr lang="ko-KR" altLang="en-US" sz="2500" b="1" dirty="0" smtClean="0"/>
              <a:t>비무장 지대에 인공지능 로봇을 배치하다</a:t>
            </a:r>
            <a:r>
              <a:rPr lang="en-US" altLang="ko-KR" sz="2500" b="1" dirty="0" smtClean="0"/>
              <a:t>”</a:t>
            </a:r>
            <a:endParaRPr lang="ko-KR" altLang="en-US" sz="25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4542" y="2157759"/>
            <a:ext cx="88007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300" dirty="0" smtClean="0"/>
              <a:t>20</a:t>
            </a:r>
            <a:r>
              <a:rPr lang="ko-KR" altLang="en-US" sz="2300" dirty="0" smtClean="0"/>
              <a:t>○○</a:t>
            </a:r>
            <a:r>
              <a:rPr lang="ko-KR" altLang="en-US" sz="2300" dirty="0"/>
              <a:t>년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○○월 ○○일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비무장 지대의 환경을 보존하려고 </a:t>
            </a:r>
            <a:endParaRPr lang="en-US" altLang="ko-KR" sz="2300" dirty="0" smtClean="0"/>
          </a:p>
          <a:p>
            <a:pPr algn="just"/>
            <a:r>
              <a:rPr lang="ko-KR" altLang="en-US" sz="2300" dirty="0" smtClean="0"/>
              <a:t>인공지능 로봇을 배치했습니다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이 로봇은 </a:t>
            </a:r>
            <a:endParaRPr lang="en-US" altLang="ko-KR" sz="2300" dirty="0" smtClean="0"/>
          </a:p>
        </p:txBody>
      </p:sp>
      <p:sp>
        <p:nvSpPr>
          <p:cNvPr id="5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84542" y="2954599"/>
            <a:ext cx="8874950" cy="150668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2300" dirty="0">
                <a:solidFill>
                  <a:srgbClr val="006EE6"/>
                </a:solidFill>
              </a:rPr>
              <a:t>땅에 숨어 있는 지뢰를 안전하게 제거할 수 있는 기능을 가지고 있으며</a:t>
            </a:r>
            <a:r>
              <a:rPr lang="en-US" altLang="ko-KR" sz="2300" dirty="0">
                <a:solidFill>
                  <a:srgbClr val="006EE6"/>
                </a:solidFill>
              </a:rPr>
              <a:t>,</a:t>
            </a:r>
            <a:br>
              <a:rPr lang="en-US" altLang="ko-KR" sz="2300" dirty="0">
                <a:solidFill>
                  <a:srgbClr val="006EE6"/>
                </a:solidFill>
              </a:rPr>
            </a:br>
            <a:r>
              <a:rPr lang="ko-KR" altLang="en-US" sz="2300" dirty="0">
                <a:solidFill>
                  <a:srgbClr val="006EE6"/>
                </a:solidFill>
              </a:rPr>
              <a:t>비무장 지대의 동식물에게 피해를 줄 수 있는 물건들을 효과적으로 구별</a:t>
            </a:r>
            <a:r>
              <a:rPr lang="en-US" altLang="ko-KR" sz="2300" dirty="0">
                <a:solidFill>
                  <a:srgbClr val="006EE6"/>
                </a:solidFill>
              </a:rPr>
              <a:t/>
            </a:r>
            <a:br>
              <a:rPr lang="en-US" altLang="ko-KR" sz="2300" dirty="0">
                <a:solidFill>
                  <a:srgbClr val="006EE6"/>
                </a:solidFill>
              </a:rPr>
            </a:br>
            <a:r>
              <a:rPr lang="ko-KR" altLang="en-US" sz="2300" dirty="0">
                <a:solidFill>
                  <a:srgbClr val="006EE6"/>
                </a:solidFill>
              </a:rPr>
              <a:t>하여 회수할 수 있습니다</a:t>
            </a:r>
            <a:r>
              <a:rPr lang="en-US" altLang="ko-KR" sz="2300" dirty="0">
                <a:solidFill>
                  <a:srgbClr val="006EE6"/>
                </a:solidFill>
              </a:rPr>
              <a:t>. </a:t>
            </a:r>
            <a:r>
              <a:rPr lang="ko-KR" altLang="en-US" sz="2300" dirty="0">
                <a:solidFill>
                  <a:srgbClr val="006EE6"/>
                </a:solidFill>
              </a:rPr>
              <a:t>비무장 지대를 지키는 로봇으로 더 안전하게</a:t>
            </a:r>
            <a:r>
              <a:rPr lang="en-US" altLang="ko-KR" sz="2300" dirty="0">
                <a:solidFill>
                  <a:srgbClr val="006EE6"/>
                </a:solidFill>
              </a:rPr>
              <a:t/>
            </a:r>
            <a:br>
              <a:rPr lang="en-US" altLang="ko-KR" sz="2300" dirty="0">
                <a:solidFill>
                  <a:srgbClr val="006EE6"/>
                </a:solidFill>
              </a:rPr>
            </a:br>
            <a:r>
              <a:rPr lang="ko-KR" altLang="en-US" sz="2300" dirty="0">
                <a:solidFill>
                  <a:srgbClr val="006EE6"/>
                </a:solidFill>
              </a:rPr>
              <a:t>비무장 지대 생태계를 보존할 수 있을 것으로 예상됩니다</a:t>
            </a:r>
            <a:r>
              <a:rPr lang="en-US" altLang="ko-KR" sz="2300" dirty="0">
                <a:solidFill>
                  <a:srgbClr val="006EE6"/>
                </a:solidFill>
              </a:rPr>
              <a:t>.</a:t>
            </a:r>
            <a:endParaRPr lang="ko-KR" altLang="en-US" sz="2300" dirty="0">
              <a:solidFill>
                <a:srgbClr val="006EE6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3091" y="2098401"/>
            <a:ext cx="840823" cy="760196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1745" y="1312885"/>
            <a:ext cx="25659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667456" y="17501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0048" y="22172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62028" y="30769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613670" y="2423218"/>
            <a:ext cx="25659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70" y="4626574"/>
            <a:ext cx="997200" cy="3135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81" y="4965719"/>
            <a:ext cx="997200" cy="313585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413099" y="3356002"/>
            <a:ext cx="8633077" cy="0"/>
          </a:xfrm>
          <a:prstGeom prst="line">
            <a:avLst/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13099" y="3721762"/>
            <a:ext cx="8633077" cy="0"/>
          </a:xfrm>
          <a:prstGeom prst="line">
            <a:avLst/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49248" y="4077516"/>
            <a:ext cx="8633077" cy="0"/>
          </a:xfrm>
          <a:prstGeom prst="line">
            <a:avLst/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13099" y="4409869"/>
            <a:ext cx="8633077" cy="0"/>
          </a:xfrm>
          <a:prstGeom prst="line">
            <a:avLst/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7934750" y="4646428"/>
            <a:ext cx="25659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5970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지대를 지키는 로봇을 설명하는 신문 기사 완성하기</a:t>
            </a: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핵심 정리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제목 텍스트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227200"/>
            <a:ext cx="9353974" cy="4750032"/>
            <a:chOff x="0" y="226414"/>
            <a:chExt cx="9353974" cy="4750032"/>
          </a:xfrm>
        </p:grpSpPr>
        <p:sp>
          <p:nvSpPr>
            <p:cNvPr id="10" name="직사각형 9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30499" y="1049862"/>
              <a:ext cx="716093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비무장 지대를 지키는 인공지능 로봇을 소개해 봐요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1908423"/>
            <a:ext cx="108000" cy="10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1741462"/>
            <a:ext cx="833023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비무장 지대를 지키는 인공지능 로봇을 소개하는 홍보물 만들기</a:t>
            </a:r>
            <a:endParaRPr lang="ko-KR" altLang="en-US" sz="2500" spc="-15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2355651"/>
            <a:ext cx="812863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우리 </a:t>
            </a:r>
            <a:r>
              <a:rPr lang="ko-KR" altLang="en-US" sz="2500" spc="-150" dirty="0" err="1" smtClean="0">
                <a:latin typeface="+mn-ea"/>
              </a:rPr>
              <a:t>모둠이</a:t>
            </a:r>
            <a:r>
              <a:rPr lang="ko-KR" altLang="en-US" sz="2500" spc="-150" dirty="0" smtClean="0">
                <a:latin typeface="+mn-ea"/>
              </a:rPr>
              <a:t> 설계한 비무장 지대를 지키는 인공지능 로봇 소개하기</a:t>
            </a:r>
            <a:endParaRPr lang="ko-KR" altLang="en-US" sz="2500" spc="-150" dirty="0">
              <a:latin typeface="+mn-ea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2521400"/>
            <a:ext cx="108000" cy="10800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99762" y="1850389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 flipH="1">
            <a:off x="1038263" y="998028"/>
            <a:ext cx="31609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3013261"/>
            <a:ext cx="783816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비무장 지대를 지키는 로봇을 설명하는 신문 기사 완성하기</a:t>
            </a:r>
            <a:endParaRPr lang="ko-KR" altLang="en-US" sz="2500" spc="-150" dirty="0">
              <a:latin typeface="+mn-ea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3179010"/>
            <a:ext cx="10800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9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인공지능 로봇의 개발자나 사용자에게 로봇을 올바르게 개발하거나 사용해 달라는 바람을 담은 </a:t>
            </a:r>
            <a:r>
              <a:rPr lang="ko-KR" altLang="en-US" dirty="0" err="1"/>
              <a:t>편지글을</a:t>
            </a:r>
            <a:r>
              <a:rPr lang="ko-KR" altLang="en-US" dirty="0"/>
              <a:t> 써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/>
              <a:t>/ </a:t>
            </a:r>
            <a:r>
              <a:rPr lang="ko-KR" altLang="en-US" dirty="0"/>
              <a:t>자기 점검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단원 마무리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duk_04_08_0004_302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[302_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세로탭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 클릭 시 해당 화면 노출</a:t>
            </a:r>
            <a:endParaRPr lang="en-US" altLang="ko-KR" dirty="0" smtClean="0"/>
          </a:p>
          <a:p>
            <a:r>
              <a:rPr lang="ko-KR" altLang="en-US" dirty="0" smtClean="0"/>
              <a:t>회색 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영역</a:t>
            </a:r>
            <a:endParaRPr lang="en-US" altLang="ko-KR" dirty="0" smtClean="0"/>
          </a:p>
          <a:p>
            <a:r>
              <a:rPr lang="ko-KR" altLang="en-US" dirty="0" smtClean="0"/>
              <a:t>예 보기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직접 쓰기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초기 노출 예 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예 보기 클릭 시 파란 예문 노출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273193" y="1475045"/>
            <a:ext cx="8759086" cy="2955742"/>
            <a:chOff x="241533" y="694444"/>
            <a:chExt cx="8672362" cy="3377948"/>
          </a:xfrm>
        </p:grpSpPr>
        <p:grpSp>
          <p:nvGrpSpPr>
            <p:cNvPr id="35" name="그룹 34"/>
            <p:cNvGrpSpPr/>
            <p:nvPr/>
          </p:nvGrpSpPr>
          <p:grpSpPr>
            <a:xfrm>
              <a:off x="241533" y="694444"/>
              <a:ext cx="8672362" cy="3377948"/>
              <a:chOff x="1308084" y="-376752"/>
              <a:chExt cx="5112000" cy="3377948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1308084" y="42248"/>
                <a:ext cx="5112000" cy="2958948"/>
              </a:xfrm>
              <a:prstGeom prst="roundRect">
                <a:avLst>
                  <a:gd name="adj" fmla="val 1635"/>
                </a:avLst>
              </a:prstGeom>
              <a:solidFill>
                <a:srgbClr val="FDF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endParaRPr lang="ko-KR" altLang="en-US" spc="-5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1463912" y="-376752"/>
                <a:ext cx="4802869" cy="538811"/>
                <a:chOff x="1481241" y="-537086"/>
                <a:chExt cx="4802869" cy="593519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1481241" y="-537086"/>
                  <a:ext cx="2363311" cy="593519"/>
                </a:xfrm>
                <a:prstGeom prst="roundRect">
                  <a:avLst>
                    <a:gd name="adj" fmla="val 4071"/>
                  </a:avLst>
                </a:prstGeom>
                <a:solidFill>
                  <a:schemeClr val="accent2"/>
                </a:solidFill>
                <a:ln w="28575">
                  <a:solidFill>
                    <a:srgbClr val="FFAA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24000" rtlCol="0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ko-KR" altLang="en-US" spc="-5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3920799" y="-537086"/>
                  <a:ext cx="2363311" cy="593519"/>
                </a:xfrm>
                <a:prstGeom prst="roundRect">
                  <a:avLst>
                    <a:gd name="adj" fmla="val 4071"/>
                  </a:avLst>
                </a:prstGeom>
                <a:solidFill>
                  <a:srgbClr val="BFBFBF"/>
                </a:solidFill>
                <a:ln w="28575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24000" rtlCol="0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ko-KR" altLang="en-US" spc="-5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0" name="모서리가 둥근 직사각형 39"/>
              <p:cNvSpPr/>
              <p:nvPr/>
            </p:nvSpPr>
            <p:spPr>
              <a:xfrm>
                <a:off x="1384337" y="166952"/>
                <a:ext cx="4959494" cy="2730739"/>
              </a:xfrm>
              <a:prstGeom prst="roundRect">
                <a:avLst>
                  <a:gd name="adj" fmla="val 163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5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62118" y="767229"/>
              <a:ext cx="3696846" cy="5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선택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 |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 개발자에게</a:t>
              </a:r>
              <a:endParaRPr lang="ko-KR" altLang="en-US" sz="200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753" y="767229"/>
              <a:ext cx="3696846" cy="5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선택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 </a:t>
              </a:r>
              <a:r>
                <a:rPr lang="en-US" altLang="ko-KR" sz="200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| </a:t>
              </a:r>
              <a:r>
                <a:rPr lang="ko-KR" altLang="en-US" sz="200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사용자에게</a:t>
              </a:r>
              <a:endParaRPr lang="ko-KR" altLang="en-US" sz="200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4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518546" y="2086517"/>
            <a:ext cx="8271096" cy="1755197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230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 flipH="1">
            <a:off x="177224" y="1543387"/>
            <a:ext cx="31609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61" y="3948394"/>
            <a:ext cx="997200" cy="3135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72" y="4287539"/>
            <a:ext cx="997200" cy="313585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7421041" y="3968248"/>
            <a:ext cx="25659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 flipH="1">
            <a:off x="295106" y="2086517"/>
            <a:ext cx="31609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1070" y="2138990"/>
            <a:ext cx="81786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500" dirty="0">
                <a:solidFill>
                  <a:srgbClr val="006EE6"/>
                </a:solidFill>
              </a:rPr>
              <a:t>안녕하세요</a:t>
            </a:r>
            <a:r>
              <a:rPr lang="en-US" altLang="ko-KR" sz="2500" dirty="0">
                <a:solidFill>
                  <a:srgbClr val="006EE6"/>
                </a:solidFill>
              </a:rPr>
              <a:t>. </a:t>
            </a:r>
            <a:r>
              <a:rPr lang="ko-KR" altLang="en-US" sz="2500" dirty="0">
                <a:solidFill>
                  <a:srgbClr val="006EE6"/>
                </a:solidFill>
              </a:rPr>
              <a:t>인공지능 로봇이 인간 사회에 도움을 줄 수 있도록 </a:t>
            </a:r>
            <a:r>
              <a:rPr lang="ko-KR" altLang="en-US" sz="2500" dirty="0" smtClean="0">
                <a:solidFill>
                  <a:srgbClr val="006EE6"/>
                </a:solidFill>
              </a:rPr>
              <a:t>구체적인 </a:t>
            </a:r>
            <a:r>
              <a:rPr lang="ko-KR" altLang="en-US" sz="2500" dirty="0">
                <a:solidFill>
                  <a:srgbClr val="006EE6"/>
                </a:solidFill>
              </a:rPr>
              <a:t>작동 원칙을 정해 주세요</a:t>
            </a:r>
            <a:r>
              <a:rPr lang="en-US" altLang="ko-KR" sz="2500" dirty="0">
                <a:solidFill>
                  <a:srgbClr val="006EE6"/>
                </a:solidFill>
              </a:rPr>
              <a:t>. </a:t>
            </a:r>
            <a:r>
              <a:rPr lang="ko-KR" altLang="en-US" sz="2500" dirty="0">
                <a:solidFill>
                  <a:srgbClr val="006EE6"/>
                </a:solidFill>
              </a:rPr>
              <a:t>또한 어떠한 상황에서도 </a:t>
            </a:r>
            <a:r>
              <a:rPr lang="en-US" altLang="ko-KR" sz="2500" dirty="0">
                <a:solidFill>
                  <a:srgbClr val="006EE6"/>
                </a:solidFill>
              </a:rPr>
              <a:t/>
            </a:r>
            <a:br>
              <a:rPr lang="en-US" altLang="ko-KR" sz="2500" dirty="0">
                <a:solidFill>
                  <a:srgbClr val="006EE6"/>
                </a:solidFill>
              </a:rPr>
            </a:br>
            <a:r>
              <a:rPr lang="ko-KR" altLang="en-US" sz="2500" dirty="0" smtClean="0">
                <a:solidFill>
                  <a:srgbClr val="006EE6"/>
                </a:solidFill>
              </a:rPr>
              <a:t>인간에게 </a:t>
            </a:r>
            <a:r>
              <a:rPr lang="ko-KR" altLang="en-US" sz="2500" dirty="0">
                <a:solidFill>
                  <a:srgbClr val="006EE6"/>
                </a:solidFill>
              </a:rPr>
              <a:t>피해를 주지 않도록 여러 상황을 고려해 주세요</a:t>
            </a:r>
            <a:r>
              <a:rPr lang="en-US" altLang="ko-KR" sz="2500" dirty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8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인공지능 로봇의 개발자나 사용자에게 로봇을 올바르게 개발하거나 사용해 달라는 바람을 담은 </a:t>
            </a:r>
            <a:r>
              <a:rPr lang="ko-KR" altLang="en-US" dirty="0" err="1"/>
              <a:t>편지글을</a:t>
            </a:r>
            <a:r>
              <a:rPr lang="ko-KR" altLang="en-US" dirty="0"/>
              <a:t> 써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/>
              <a:t>/ </a:t>
            </a:r>
            <a:r>
              <a:rPr lang="ko-KR" altLang="en-US" dirty="0"/>
              <a:t>자기 점검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단원 마무리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duk_04_08_0004_302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[302_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세로탭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 클릭 시 해당 화면 노출</a:t>
            </a:r>
            <a:endParaRPr lang="en-US" altLang="ko-KR" dirty="0" smtClean="0"/>
          </a:p>
          <a:p>
            <a:r>
              <a:rPr lang="ko-KR" altLang="en-US" dirty="0" smtClean="0"/>
              <a:t>회색 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영역</a:t>
            </a:r>
            <a:endParaRPr lang="en-US" altLang="ko-KR" dirty="0" smtClean="0"/>
          </a:p>
          <a:p>
            <a:r>
              <a:rPr lang="ko-KR" altLang="en-US" dirty="0" smtClean="0"/>
              <a:t>예 보기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직접 쓰기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초기 노출 예 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예 보기 클릭 시 파란 예문 노출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273193" y="1475045"/>
            <a:ext cx="8759086" cy="2955742"/>
            <a:chOff x="241533" y="694444"/>
            <a:chExt cx="8672362" cy="3377948"/>
          </a:xfrm>
        </p:grpSpPr>
        <p:grpSp>
          <p:nvGrpSpPr>
            <p:cNvPr id="35" name="그룹 34"/>
            <p:cNvGrpSpPr/>
            <p:nvPr/>
          </p:nvGrpSpPr>
          <p:grpSpPr>
            <a:xfrm>
              <a:off x="241533" y="694444"/>
              <a:ext cx="8672362" cy="3377948"/>
              <a:chOff x="1308084" y="-376752"/>
              <a:chExt cx="5112000" cy="3377948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1308084" y="42248"/>
                <a:ext cx="5112000" cy="2958948"/>
              </a:xfrm>
              <a:prstGeom prst="roundRect">
                <a:avLst>
                  <a:gd name="adj" fmla="val 1635"/>
                </a:avLst>
              </a:prstGeom>
              <a:solidFill>
                <a:srgbClr val="FDF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endParaRPr lang="ko-KR" altLang="en-US" spc="-5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1463912" y="-376752"/>
                <a:ext cx="4802869" cy="538811"/>
                <a:chOff x="1481241" y="-537086"/>
                <a:chExt cx="4802869" cy="593519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1481241" y="-537086"/>
                  <a:ext cx="2363311" cy="593519"/>
                </a:xfrm>
                <a:prstGeom prst="roundRect">
                  <a:avLst>
                    <a:gd name="adj" fmla="val 4071"/>
                  </a:avLst>
                </a:prstGeom>
                <a:solidFill>
                  <a:srgbClr val="BFBFBF"/>
                </a:solidFill>
                <a:ln w="28575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24000" rtlCol="0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ko-KR" altLang="en-US" spc="-5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3920799" y="-537086"/>
                  <a:ext cx="2363311" cy="593519"/>
                </a:xfrm>
                <a:prstGeom prst="roundRect">
                  <a:avLst>
                    <a:gd name="adj" fmla="val 4071"/>
                  </a:avLst>
                </a:prstGeom>
                <a:solidFill>
                  <a:srgbClr val="F77D1A"/>
                </a:solidFill>
                <a:ln w="28575">
                  <a:solidFill>
                    <a:srgbClr val="FFAA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24000" rtlCol="0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ko-KR" altLang="en-US" spc="-5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0" name="모서리가 둥근 직사각형 39"/>
              <p:cNvSpPr/>
              <p:nvPr/>
            </p:nvSpPr>
            <p:spPr>
              <a:xfrm>
                <a:off x="1384337" y="166952"/>
                <a:ext cx="4959494" cy="2730739"/>
              </a:xfrm>
              <a:prstGeom prst="roundRect">
                <a:avLst>
                  <a:gd name="adj" fmla="val 163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5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62118" y="767229"/>
              <a:ext cx="3696846" cy="5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선택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 |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 개발자에게</a:t>
              </a:r>
              <a:endParaRPr lang="ko-KR" altLang="en-US" sz="200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753" y="767229"/>
              <a:ext cx="3696846" cy="5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선택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 </a:t>
              </a:r>
              <a:r>
                <a:rPr lang="en-US" altLang="ko-KR" sz="200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| </a:t>
              </a:r>
              <a:r>
                <a:rPr lang="ko-KR" altLang="en-US" sz="200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사용자에게</a:t>
              </a:r>
              <a:endParaRPr lang="ko-KR" altLang="en-US" sz="200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4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518546" y="2086517"/>
            <a:ext cx="8271096" cy="1755197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230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 flipH="1">
            <a:off x="177224" y="1543387"/>
            <a:ext cx="31609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61" y="3948394"/>
            <a:ext cx="997200" cy="3135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72" y="4287539"/>
            <a:ext cx="997200" cy="313585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7421041" y="3968248"/>
            <a:ext cx="25659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 flipH="1">
            <a:off x="295106" y="2086517"/>
            <a:ext cx="31609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515" y="2138990"/>
            <a:ext cx="82521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500" dirty="0">
                <a:solidFill>
                  <a:srgbClr val="006EE6"/>
                </a:solidFill>
              </a:rPr>
              <a:t>아무리 훌륭한 기능을 가지고 있는 인공지능 로봇이라도 </a:t>
            </a:r>
            <a:r>
              <a:rPr lang="en-US" altLang="ko-KR" sz="2500" dirty="0">
                <a:solidFill>
                  <a:srgbClr val="006EE6"/>
                </a:solidFill>
              </a:rPr>
              <a:t/>
            </a:r>
            <a:br>
              <a:rPr lang="en-US" altLang="ko-KR" sz="2500" dirty="0">
                <a:solidFill>
                  <a:srgbClr val="006EE6"/>
                </a:solidFill>
              </a:rPr>
            </a:br>
            <a:r>
              <a:rPr lang="ko-KR" altLang="en-US" sz="2500" dirty="0" smtClean="0">
                <a:solidFill>
                  <a:srgbClr val="006EE6"/>
                </a:solidFill>
              </a:rPr>
              <a:t>어떻게 사용하느냐에 </a:t>
            </a:r>
            <a:r>
              <a:rPr lang="ko-KR" altLang="en-US" sz="2500" dirty="0">
                <a:solidFill>
                  <a:srgbClr val="006EE6"/>
                </a:solidFill>
              </a:rPr>
              <a:t>따라 사람에게 심각한 피해를 줄 수도 </a:t>
            </a:r>
            <a:r>
              <a:rPr lang="en-US" altLang="ko-KR" sz="2500" dirty="0">
                <a:solidFill>
                  <a:srgbClr val="006EE6"/>
                </a:solidFill>
              </a:rPr>
              <a:t/>
            </a:r>
            <a:br>
              <a:rPr lang="en-US" altLang="ko-KR" sz="2500" dirty="0">
                <a:solidFill>
                  <a:srgbClr val="006EE6"/>
                </a:solidFill>
              </a:rPr>
            </a:br>
            <a:r>
              <a:rPr lang="ko-KR" altLang="en-US" sz="2500" dirty="0" smtClean="0">
                <a:solidFill>
                  <a:srgbClr val="006EE6"/>
                </a:solidFill>
              </a:rPr>
              <a:t>있답니다</a:t>
            </a:r>
            <a:r>
              <a:rPr lang="en-US" altLang="ko-KR" sz="2500" dirty="0">
                <a:solidFill>
                  <a:srgbClr val="006EE6"/>
                </a:solidFill>
              </a:rPr>
              <a:t>. </a:t>
            </a:r>
            <a:r>
              <a:rPr lang="ko-KR" altLang="en-US" sz="2500" dirty="0" smtClean="0">
                <a:solidFill>
                  <a:srgbClr val="006EE6"/>
                </a:solidFill>
              </a:rPr>
              <a:t>항상 </a:t>
            </a:r>
            <a:r>
              <a:rPr lang="ko-KR" altLang="en-US" sz="2500" dirty="0">
                <a:solidFill>
                  <a:srgbClr val="006EE6"/>
                </a:solidFill>
              </a:rPr>
              <a:t>인간에게 도움이 될 수 있는 방향으로 사용해 </a:t>
            </a:r>
            <a:r>
              <a:rPr lang="en-US" altLang="ko-KR" sz="2500" dirty="0">
                <a:solidFill>
                  <a:srgbClr val="006EE6"/>
                </a:solidFill>
              </a:rPr>
              <a:t/>
            </a:r>
            <a:br>
              <a:rPr lang="en-US" altLang="ko-KR" sz="2500" dirty="0">
                <a:solidFill>
                  <a:srgbClr val="006EE6"/>
                </a:solidFill>
              </a:rPr>
            </a:br>
            <a:r>
              <a:rPr lang="ko-KR" altLang="en-US" sz="2500" dirty="0" smtClean="0">
                <a:solidFill>
                  <a:srgbClr val="006EE6"/>
                </a:solidFill>
              </a:rPr>
              <a:t>주세요</a:t>
            </a:r>
            <a:r>
              <a:rPr lang="en-US" altLang="ko-KR" sz="2500" dirty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단원을 마치며 자신의 모습을 되돌아봅시다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자기 </a:t>
            </a:r>
            <a:r>
              <a:rPr lang="ko-KR" altLang="en-US" dirty="0" smtClean="0">
                <a:solidFill>
                  <a:srgbClr val="FF6600"/>
                </a:solidFill>
              </a:rPr>
              <a:t>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단원 마무리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duk_04_08_0004_302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9376669" y="433793"/>
            <a:ext cx="2838026" cy="36427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[302_</a:t>
            </a:r>
            <a:r>
              <a:rPr lang="ko-KR" altLang="en-US" dirty="0"/>
              <a:t>자기 점검 탭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 algn="l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>
          <a:xfrm>
            <a:off x="22688" y="5346407"/>
            <a:ext cx="9118182" cy="23400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4" y="4601660"/>
            <a:ext cx="3053074" cy="33775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786139" y="954249"/>
            <a:ext cx="1271141" cy="226833"/>
            <a:chOff x="5349044" y="2096438"/>
            <a:chExt cx="1125268" cy="223294"/>
          </a:xfrm>
        </p:grpSpPr>
        <p:sp>
          <p:nvSpPr>
            <p:cNvPr id="18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12526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19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모서리가 둥근 직사각형 19"/>
          <p:cNvSpPr/>
          <p:nvPr/>
        </p:nvSpPr>
        <p:spPr>
          <a:xfrm>
            <a:off x="445091" y="1275877"/>
            <a:ext cx="8604181" cy="675000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0752" y="1393545"/>
            <a:ext cx="636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비무장 지대의 의미와 중요성을 </a:t>
            </a:r>
            <a:r>
              <a:rPr lang="ko-KR" altLang="en-US" sz="23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이해했나요</a:t>
            </a:r>
            <a:r>
              <a:rPr lang="en-US" altLang="ko-KR" sz="2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02807" y="1321782"/>
            <a:ext cx="583983" cy="586617"/>
            <a:chOff x="6545486" y="1915758"/>
            <a:chExt cx="583983" cy="58661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7685010" y="1321782"/>
            <a:ext cx="583983" cy="586617"/>
            <a:chOff x="7536335" y="1901523"/>
            <a:chExt cx="583983" cy="58661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8367213" y="1321782"/>
            <a:ext cx="595051" cy="624338"/>
            <a:chOff x="8218538" y="1903011"/>
            <a:chExt cx="595051" cy="62433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54" name="타원 53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12655" y="1085461"/>
            <a:ext cx="216165" cy="223972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52274" y="479987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45091" y="2013232"/>
            <a:ext cx="8604181" cy="756239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0752" y="2079262"/>
            <a:ext cx="6361921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3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비무장 지대를 지키는 인공지능 로봇에</a:t>
            </a:r>
            <a:endParaRPr lang="en-US" altLang="ko-KR" sz="23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3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필요한 기능을 말할 수 있나요</a:t>
            </a:r>
            <a:r>
              <a:rPr lang="en-US" altLang="ko-KR" sz="23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002807" y="2090217"/>
            <a:ext cx="583983" cy="574159"/>
            <a:chOff x="6545486" y="2016426"/>
            <a:chExt cx="583983" cy="586617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545486" y="2016426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2034633"/>
              <a:ext cx="526104" cy="545833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7685010" y="2090217"/>
            <a:ext cx="583983" cy="574159"/>
            <a:chOff x="7536335" y="2002191"/>
            <a:chExt cx="583983" cy="58661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536335" y="2002191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2044397"/>
              <a:ext cx="531676" cy="520119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8367213" y="2090217"/>
            <a:ext cx="595051" cy="611079"/>
            <a:chOff x="8218538" y="1995290"/>
            <a:chExt cx="595051" cy="6243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8218538" y="2006785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95290"/>
              <a:ext cx="566529" cy="624338"/>
            </a:xfrm>
            <a:prstGeom prst="rect">
              <a:avLst/>
            </a:prstGeom>
          </p:spPr>
        </p:pic>
      </p:grpSp>
      <p:sp>
        <p:nvSpPr>
          <p:cNvPr id="83" name="모서리가 둥근 직사각형 82"/>
          <p:cNvSpPr/>
          <p:nvPr/>
        </p:nvSpPr>
        <p:spPr>
          <a:xfrm>
            <a:off x="445091" y="3753489"/>
            <a:ext cx="8604181" cy="775894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0752" y="3819272"/>
            <a:ext cx="6361921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3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 </a:t>
            </a:r>
            <a:r>
              <a:rPr lang="ko-KR" altLang="en-US" sz="23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모둠이</a:t>
            </a:r>
            <a:r>
              <a:rPr lang="ko-KR" altLang="en-US" sz="23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설계한 비무장 지대를 지키는 </a:t>
            </a:r>
            <a:endParaRPr lang="en-US" altLang="ko-KR" sz="23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3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인공지능 로봇을 소개할 수 있나요</a:t>
            </a:r>
            <a:r>
              <a:rPr lang="en-US" altLang="ko-KR" sz="23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7002807" y="3844082"/>
            <a:ext cx="583983" cy="589081"/>
            <a:chOff x="6545486" y="1995133"/>
            <a:chExt cx="583983" cy="586617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545486" y="199513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2021729"/>
              <a:ext cx="526104" cy="545833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7685010" y="3844082"/>
            <a:ext cx="583983" cy="589081"/>
            <a:chOff x="7536335" y="1980898"/>
            <a:chExt cx="583983" cy="586617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7536335" y="198089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2031493"/>
              <a:ext cx="531676" cy="520119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8367213" y="3844082"/>
            <a:ext cx="595051" cy="626961"/>
            <a:chOff x="8218538" y="1982386"/>
            <a:chExt cx="595051" cy="62433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8218538" y="1985492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82386"/>
              <a:ext cx="566529" cy="624338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7155207" y="5450568"/>
            <a:ext cx="1959457" cy="625826"/>
            <a:chOff x="7155207" y="5450568"/>
            <a:chExt cx="1959457" cy="625826"/>
          </a:xfrm>
        </p:grpSpPr>
        <p:grpSp>
          <p:nvGrpSpPr>
            <p:cNvPr id="94" name="그룹 93"/>
            <p:cNvGrpSpPr/>
            <p:nvPr/>
          </p:nvGrpSpPr>
          <p:grpSpPr>
            <a:xfrm>
              <a:off x="7155207" y="5455817"/>
              <a:ext cx="583983" cy="586617"/>
              <a:chOff x="6545486" y="1915758"/>
              <a:chExt cx="583983" cy="586617"/>
            </a:xfrm>
          </p:grpSpPr>
          <p:sp>
            <p:nvSpPr>
              <p:cNvPr id="95" name="모서리가 둥근 직사각형 94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97" name="그룹 96"/>
            <p:cNvGrpSpPr/>
            <p:nvPr/>
          </p:nvGrpSpPr>
          <p:grpSpPr>
            <a:xfrm>
              <a:off x="7837410" y="5450568"/>
              <a:ext cx="583983" cy="586617"/>
              <a:chOff x="7536335" y="1901523"/>
              <a:chExt cx="583983" cy="586617"/>
            </a:xfrm>
          </p:grpSpPr>
          <p:sp>
            <p:nvSpPr>
              <p:cNvPr id="98" name="모서리가 둥근 직사각형 97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00" name="그룹 99"/>
            <p:cNvGrpSpPr/>
            <p:nvPr/>
          </p:nvGrpSpPr>
          <p:grpSpPr>
            <a:xfrm>
              <a:off x="8519613" y="5452056"/>
              <a:ext cx="595051" cy="624338"/>
              <a:chOff x="8218538" y="1903011"/>
              <a:chExt cx="595051" cy="624338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sp>
        <p:nvSpPr>
          <p:cNvPr id="105" name="모서리가 둥근 직사각형 104"/>
          <p:cNvSpPr/>
          <p:nvPr/>
        </p:nvSpPr>
        <p:spPr>
          <a:xfrm>
            <a:off x="445091" y="2888085"/>
            <a:ext cx="8604181" cy="756239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0752" y="2954115"/>
            <a:ext cx="6361921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비무장 지대를 지키는 인공지능 </a:t>
            </a:r>
            <a:r>
              <a:rPr lang="ko-KR" altLang="en-US" sz="23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로봇에</a:t>
            </a:r>
            <a:endParaRPr lang="en-US" altLang="ko-KR" sz="23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3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올바른 행동 </a:t>
            </a:r>
            <a:r>
              <a:rPr lang="ko-KR" altLang="en-US" sz="2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규칙이 필요한 까닭을 알고 있나요</a:t>
            </a:r>
            <a:r>
              <a:rPr lang="en-US" altLang="ko-KR" sz="2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7002807" y="2958720"/>
            <a:ext cx="583983" cy="574159"/>
            <a:chOff x="6545486" y="2016426"/>
            <a:chExt cx="583983" cy="586617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6545486" y="2016426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2034633"/>
              <a:ext cx="526104" cy="545833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7685010" y="2958720"/>
            <a:ext cx="583983" cy="574159"/>
            <a:chOff x="7536335" y="2002191"/>
            <a:chExt cx="583983" cy="586617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7536335" y="2002191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2044397"/>
              <a:ext cx="531676" cy="520119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8367213" y="2958720"/>
            <a:ext cx="595051" cy="611079"/>
            <a:chOff x="8218538" y="1995290"/>
            <a:chExt cx="595051" cy="62433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8218538" y="2006785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95290"/>
              <a:ext cx="566529" cy="62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54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튜링 테스트 </a:t>
            </a:r>
            <a:r>
              <a:rPr lang="en-US" altLang="ko-KR" dirty="0"/>
              <a:t>‘</a:t>
            </a:r>
            <a:r>
              <a:rPr lang="ko-KR" altLang="en-US" dirty="0"/>
              <a:t>기계도 생각할 수 있을까</a:t>
            </a:r>
            <a:r>
              <a:rPr lang="en-US" altLang="ko-KR" dirty="0"/>
              <a:t>?’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duk_04_08_0004_303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[303_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pPr marL="0" indent="0">
              <a:buNone/>
            </a:pPr>
            <a:r>
              <a:rPr lang="en-US" altLang="ko-KR" dirty="0" smtClean="0"/>
              <a:t>1.  </a:t>
            </a:r>
            <a:r>
              <a:rPr lang="ko-KR" altLang="en-US" dirty="0" err="1" smtClean="0"/>
              <a:t>메모지폼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9721" y="1166392"/>
            <a:ext cx="9222229" cy="3228160"/>
            <a:chOff x="606986" y="1619076"/>
            <a:chExt cx="8587348" cy="3280096"/>
          </a:xfrm>
        </p:grpSpPr>
        <p:grpSp>
          <p:nvGrpSpPr>
            <p:cNvPr id="23" name="그룹 2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03811" y="1354221"/>
            <a:ext cx="8882262" cy="27853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2500" dirty="0" smtClean="0"/>
              <a:t>  </a:t>
            </a:r>
            <a:r>
              <a:rPr lang="ko-KR" altLang="en-US" sz="2500" dirty="0" smtClean="0"/>
              <a:t>여러분은 다른 사람이 생각하는지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아닌지 어떻게 알 수 있나요</a:t>
            </a:r>
            <a:r>
              <a:rPr lang="en-US" altLang="ko-KR" sz="2500" dirty="0" smtClean="0"/>
              <a:t>?</a:t>
            </a:r>
          </a:p>
          <a:p>
            <a:pPr algn="just"/>
            <a:r>
              <a:rPr lang="en-US" altLang="ko-KR" sz="2500" dirty="0"/>
              <a:t> </a:t>
            </a:r>
            <a:r>
              <a:rPr lang="en-US" altLang="ko-KR" sz="2500" dirty="0" smtClean="0"/>
              <a:t> 1950</a:t>
            </a:r>
            <a:r>
              <a:rPr lang="ko-KR" altLang="en-US" sz="2500" dirty="0" smtClean="0"/>
              <a:t>년 영국의 수학자 </a:t>
            </a:r>
            <a:r>
              <a:rPr lang="ko-KR" altLang="en-US" sz="2500" dirty="0"/>
              <a:t>앨</a:t>
            </a:r>
            <a:r>
              <a:rPr lang="ko-KR" altLang="en-US" sz="2500" dirty="0" smtClean="0"/>
              <a:t>런 튜링은 컴퓨터가 사람처럼 생각할 수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있는지를 확인하는 실험을 고안했어요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이 실험을 </a:t>
            </a:r>
            <a:r>
              <a:rPr lang="en-US" altLang="ko-KR" sz="2500" dirty="0" smtClean="0"/>
              <a:t>'</a:t>
            </a:r>
            <a:r>
              <a:rPr lang="ko-KR" altLang="en-US" sz="2500" dirty="0" smtClean="0"/>
              <a:t>튜링 테스트</a:t>
            </a:r>
            <a:r>
              <a:rPr lang="en-US" altLang="ko-KR" sz="2500" dirty="0" smtClean="0"/>
              <a:t>'</a:t>
            </a:r>
            <a:r>
              <a:rPr lang="ko-KR" altLang="en-US" sz="2500" dirty="0" smtClean="0"/>
              <a:t>라고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 해요</a:t>
            </a:r>
            <a:r>
              <a:rPr lang="en-US" altLang="ko-KR" sz="2500" dirty="0" smtClean="0"/>
              <a:t>.</a:t>
            </a:r>
          </a:p>
          <a:p>
            <a:pPr algn="just"/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이 실험의 원리는 간단해요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사람이 컴퓨터에 질문하고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컴퓨터는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그 질문에 대답해요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그리고 다른 사람이 그 대답을 보고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그 대답을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사람이 한 것인지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아니면 컴퓨터가 한 것인지를 맞혀 보는 거예요</a:t>
            </a:r>
            <a:r>
              <a:rPr lang="en-US" altLang="ko-KR" sz="2500" dirty="0" smtClean="0"/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21715" y="4623291"/>
            <a:ext cx="1402415" cy="320042"/>
            <a:chOff x="4915693" y="4615244"/>
            <a:chExt cx="1402415" cy="32004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3673489" y="4616836"/>
            <a:ext cx="259200" cy="2429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89970" y="1223089"/>
            <a:ext cx="259200" cy="2429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0092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튜링 테스트 </a:t>
            </a:r>
            <a:r>
              <a:rPr lang="en-US" altLang="ko-KR" dirty="0"/>
              <a:t>‘</a:t>
            </a:r>
            <a:r>
              <a:rPr lang="ko-KR" altLang="en-US" dirty="0"/>
              <a:t>기계도 생각할 수 있을까</a:t>
            </a:r>
            <a:r>
              <a:rPr lang="en-US" altLang="ko-KR" dirty="0"/>
              <a:t>?’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duk_04_08_0004_303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[303_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 </a:t>
            </a:r>
            <a:r>
              <a:rPr lang="ko-KR" altLang="en-US" dirty="0" err="1"/>
              <a:t>메모지폼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9721" y="1166392"/>
            <a:ext cx="9222229" cy="3228160"/>
            <a:chOff x="606986" y="1619076"/>
            <a:chExt cx="8587348" cy="3280096"/>
          </a:xfrm>
        </p:grpSpPr>
        <p:grpSp>
          <p:nvGrpSpPr>
            <p:cNvPr id="23" name="그룹 2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21715" y="4623291"/>
            <a:ext cx="1402415" cy="320042"/>
            <a:chOff x="4915693" y="4615244"/>
            <a:chExt cx="1402415" cy="32004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3673489" y="4616836"/>
            <a:ext cx="259200" cy="2429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3811" y="1546583"/>
            <a:ext cx="8882262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2500" dirty="0" smtClean="0"/>
              <a:t>  </a:t>
            </a:r>
            <a:r>
              <a:rPr lang="ko-KR" altLang="en-US" sz="2500" dirty="0" smtClean="0"/>
              <a:t>만약 사람이 컴퓨터가 한 대답을 사람이 한 대답이라고 착각한다면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그 컴퓨터는 튜링 테스트를 통과한 거라고 할 수 있어요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이것은 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컴퓨터가 사람처럼 생각하고 대화할 수 있다는 것을 의미해요</a:t>
            </a:r>
            <a:r>
              <a:rPr lang="en-US" altLang="ko-KR" sz="2500" dirty="0" smtClean="0"/>
              <a:t>. </a:t>
            </a:r>
          </a:p>
          <a:p>
            <a:pPr algn="just"/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튜링은 이 테스트로 기계가 사람처럼 생각할 수 있다고 주장했어요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하지만 튜링 테스트가 컴퓨터가 사람처럼 생각하고 있음을 알려</a:t>
            </a:r>
            <a:r>
              <a:rPr lang="en-US" altLang="ko-KR" sz="2500" dirty="0"/>
              <a:t> 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주는 것은 아니라는 비판도 있어요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45" name="타원 44"/>
          <p:cNvSpPr/>
          <p:nvPr/>
        </p:nvSpPr>
        <p:spPr>
          <a:xfrm>
            <a:off x="289970" y="1223089"/>
            <a:ext cx="259200" cy="2429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4315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65376"/>
              </p:ext>
            </p:extLst>
          </p:nvPr>
        </p:nvGraphicFramePr>
        <p:xfrm>
          <a:off x="239349" y="393459"/>
          <a:ext cx="11713302" cy="371558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비무장 지대를 지키는 인공지능 로봇을 소개하는 홍보물 만들기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duk_04_08_0004_101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duk_04_08_0004_102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3813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우리 </a:t>
                      </a:r>
                      <a:r>
                        <a:rPr lang="ko-KR" altLang="en-US" sz="1100" dirty="0" err="1" smtClean="0"/>
                        <a:t>모둠이</a:t>
                      </a:r>
                      <a:r>
                        <a:rPr lang="ko-KR" altLang="en-US" sz="1100" dirty="0" smtClean="0"/>
                        <a:t> 설계한 비무장 지대를 지키는 인공지능 로봇 소개하기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duk_04_08_0004_201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비무장 지대를 지키는 로봇을 설명하는 신문 기사 완성하기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duk_04_08_0004_301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단원 마무리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duk_04_08_0004_302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36072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생각 놀이터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duk_04_08_0004_303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2188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방법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비무장 지대를 지키는 인공지능 로봇을 소개하는 자료를 만들어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지대를 지키는 인공지능 로봇을 소개하는 홍보물 만들기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활동 방법 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아이콘</a:t>
            </a:r>
            <a:endParaRPr lang="en-US" altLang="ko-KR" dirty="0" smtClean="0"/>
          </a:p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20572" y="1145262"/>
            <a:ext cx="8819930" cy="461891"/>
            <a:chOff x="237350" y="1064910"/>
            <a:chExt cx="8819930" cy="461891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17" name="모서리가 둥근 직사각형 16"/>
          <p:cNvSpPr/>
          <p:nvPr/>
        </p:nvSpPr>
        <p:spPr>
          <a:xfrm>
            <a:off x="381909" y="1789487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1908" y="3023397"/>
            <a:ext cx="257175" cy="26508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1221" y="3999897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6600"/>
                </a:solidFill>
                <a:latin typeface="+mn-ea"/>
              </a:rPr>
              <a:t>4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917" y="1690928"/>
            <a:ext cx="856621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+mj-ea"/>
                <a:ea typeface="+mj-ea"/>
              </a:rPr>
              <a:t>우리 </a:t>
            </a:r>
            <a:r>
              <a:rPr lang="ko-KR" altLang="en-US" sz="2500" dirty="0" err="1" smtClean="0">
                <a:latin typeface="+mj-ea"/>
                <a:ea typeface="+mj-ea"/>
              </a:rPr>
              <a:t>모둠이</a:t>
            </a:r>
            <a:r>
              <a:rPr lang="ko-KR" altLang="en-US" sz="2500" dirty="0" smtClean="0">
                <a:latin typeface="+mj-ea"/>
                <a:ea typeface="+mj-ea"/>
              </a:rPr>
              <a:t> 설계한 인공지능 로봇을 살펴보며 이야기를 나눈 후</a:t>
            </a:r>
            <a:r>
              <a:rPr lang="en-US" altLang="ko-KR" sz="2500" dirty="0" smtClean="0">
                <a:latin typeface="+mj-ea"/>
                <a:ea typeface="+mj-ea"/>
              </a:rPr>
              <a:t>,</a:t>
            </a:r>
            <a:br>
              <a:rPr lang="en-US" altLang="ko-KR" sz="2500" dirty="0" smtClean="0">
                <a:latin typeface="+mj-ea"/>
                <a:ea typeface="+mj-ea"/>
              </a:rPr>
            </a:br>
            <a:r>
              <a:rPr lang="ko-KR" altLang="en-US" sz="2500" dirty="0" err="1" smtClean="0">
                <a:latin typeface="+mj-ea"/>
                <a:ea typeface="+mj-ea"/>
              </a:rPr>
              <a:t>모둠원의</a:t>
            </a:r>
            <a:r>
              <a:rPr lang="ko-KR" altLang="en-US" sz="2500" dirty="0" smtClean="0">
                <a:latin typeface="+mj-ea"/>
                <a:ea typeface="+mj-ea"/>
              </a:rPr>
              <a:t> 의견을 모아서 비무장 지대를 지키는 인공지능 로봇의 </a:t>
            </a:r>
            <a:endParaRPr lang="en-US" altLang="ko-KR" sz="2500" dirty="0" smtClean="0">
              <a:latin typeface="+mj-ea"/>
              <a:ea typeface="+mj-ea"/>
            </a:endParaRPr>
          </a:p>
          <a:p>
            <a:r>
              <a:rPr lang="ko-KR" altLang="en-US" sz="2500" dirty="0" smtClean="0">
                <a:latin typeface="+mj-ea"/>
                <a:ea typeface="+mj-ea"/>
              </a:rPr>
              <a:t>생김새를 그려 봅니다</a:t>
            </a:r>
            <a:r>
              <a:rPr lang="en-US" altLang="ko-KR" sz="2300" dirty="0">
                <a:latin typeface="+mj-ea"/>
                <a:ea typeface="+mj-ea"/>
              </a:rPr>
              <a:t>.</a:t>
            </a:r>
          </a:p>
          <a:p>
            <a:endParaRPr lang="en-US" altLang="ko-KR" sz="700" dirty="0">
              <a:latin typeface="+mj-ea"/>
              <a:ea typeface="+mj-ea"/>
            </a:endParaRPr>
          </a:p>
          <a:p>
            <a:r>
              <a:rPr lang="ko-KR" altLang="en-US" sz="2500" spc="-150" dirty="0" smtClean="0">
                <a:latin typeface="+mj-ea"/>
                <a:ea typeface="+mj-ea"/>
              </a:rPr>
              <a:t>우리 </a:t>
            </a:r>
            <a:r>
              <a:rPr lang="ko-KR" altLang="en-US" sz="2500" spc="-150" dirty="0" err="1" smtClean="0">
                <a:latin typeface="+mj-ea"/>
                <a:ea typeface="+mj-ea"/>
              </a:rPr>
              <a:t>모둠이</a:t>
            </a:r>
            <a:r>
              <a:rPr lang="ko-KR" altLang="en-US" sz="2500" spc="-150" dirty="0" smtClean="0">
                <a:latin typeface="+mj-ea"/>
                <a:ea typeface="+mj-ea"/>
              </a:rPr>
              <a:t> 설계한 인공지능 로봇의 기능을 간단하게 소개합니다</a:t>
            </a:r>
            <a:r>
              <a:rPr lang="en-US" altLang="ko-KR" sz="2500" spc="-150" dirty="0" smtClean="0">
                <a:latin typeface="+mj-ea"/>
                <a:ea typeface="+mj-ea"/>
              </a:rPr>
              <a:t>.</a:t>
            </a:r>
            <a:endParaRPr lang="en-US" altLang="ko-KR" sz="2500" spc="-150" dirty="0">
              <a:latin typeface="+mj-ea"/>
              <a:ea typeface="+mj-ea"/>
            </a:endParaRPr>
          </a:p>
          <a:p>
            <a:endParaRPr lang="en-US" altLang="ko-KR" sz="700" spc="-150" dirty="0">
              <a:latin typeface="+mj-ea"/>
              <a:ea typeface="+mj-ea"/>
            </a:endParaRPr>
          </a:p>
          <a:p>
            <a:r>
              <a:rPr lang="ko-KR" altLang="en-US" sz="2500" spc="-150" dirty="0" smtClean="0">
                <a:latin typeface="+mj-ea"/>
                <a:ea typeface="+mj-ea"/>
              </a:rPr>
              <a:t>우리 </a:t>
            </a:r>
            <a:r>
              <a:rPr lang="ko-KR" altLang="en-US" sz="2500" spc="-150" dirty="0" err="1" smtClean="0">
                <a:latin typeface="+mj-ea"/>
                <a:ea typeface="+mj-ea"/>
              </a:rPr>
              <a:t>모둠이</a:t>
            </a:r>
            <a:r>
              <a:rPr lang="ko-KR" altLang="en-US" sz="2500" spc="-150" dirty="0" smtClean="0">
                <a:latin typeface="+mj-ea"/>
                <a:ea typeface="+mj-ea"/>
              </a:rPr>
              <a:t> 설계한 인공지능 로봇의 행동 규칙을 간단하게 설명합니다</a:t>
            </a:r>
            <a:r>
              <a:rPr lang="en-US" altLang="ko-KR" sz="2500" spc="-150" dirty="0" smtClean="0">
                <a:latin typeface="+mj-ea"/>
                <a:ea typeface="+mj-ea"/>
              </a:rPr>
              <a:t>.</a:t>
            </a:r>
          </a:p>
          <a:p>
            <a:endParaRPr lang="en-US" altLang="ko-KR" sz="700" dirty="0" smtClean="0">
              <a:latin typeface="+mj-ea"/>
              <a:ea typeface="+mj-ea"/>
            </a:endParaRPr>
          </a:p>
          <a:p>
            <a:r>
              <a:rPr lang="ko-KR" altLang="en-US" sz="2500" dirty="0" smtClean="0">
                <a:latin typeface="+mj-ea"/>
                <a:ea typeface="+mj-ea"/>
              </a:rPr>
              <a:t>우리 </a:t>
            </a:r>
            <a:r>
              <a:rPr lang="ko-KR" altLang="en-US" sz="2500" dirty="0" err="1" smtClean="0">
                <a:latin typeface="+mj-ea"/>
                <a:ea typeface="+mj-ea"/>
              </a:rPr>
              <a:t>모둠이</a:t>
            </a:r>
            <a:r>
              <a:rPr lang="ko-KR" altLang="en-US" sz="2500" dirty="0" smtClean="0">
                <a:latin typeface="+mj-ea"/>
                <a:ea typeface="+mj-ea"/>
              </a:rPr>
              <a:t> 설계한 인공지능 로봇을 활용하면 어떤 점이 좋은지</a:t>
            </a:r>
            <a:endParaRPr lang="en-US" altLang="ko-KR" sz="2500" dirty="0" smtClean="0">
              <a:latin typeface="+mj-ea"/>
              <a:ea typeface="+mj-ea"/>
            </a:endParaRPr>
          </a:p>
          <a:p>
            <a:r>
              <a:rPr lang="ko-KR" altLang="en-US" sz="2500" dirty="0" smtClean="0">
                <a:latin typeface="+mj-ea"/>
                <a:ea typeface="+mj-ea"/>
              </a:rPr>
              <a:t>설명합니다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ko-KR" altLang="en-US" sz="2500" dirty="0"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1908" y="3497949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43454" y="1328972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3868" y="1751031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00772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방법 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FF6600"/>
                </a:solidFill>
              </a:rPr>
              <a:t> </a:t>
            </a:r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비무장 지대를 지키는 인공지능 로봇을 소개하는 자료를 만들어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53974" y="4278319"/>
            <a:ext cx="2826000" cy="257968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지대를 지키는 인공지능 로봇을 소개하는 홍보물 만들기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smtClean="0"/>
              <a:t>활동 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고정 텍스트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여기어때잘난체</a:t>
            </a:r>
            <a:endParaRPr lang="en-US" altLang="ko-KR" dirty="0" smtClean="0"/>
          </a:p>
          <a:p>
            <a:r>
              <a:rPr lang="ko-KR" altLang="en-US" dirty="0" smtClean="0"/>
              <a:t>도형 삽입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윤곽선 노란 색 </a:t>
            </a:r>
            <a:r>
              <a:rPr lang="en-US" altLang="ko-KR" dirty="0" smtClean="0"/>
              <a:t>#FFC000</a:t>
            </a:r>
          </a:p>
          <a:p>
            <a:pPr marL="0" indent="0">
              <a:buNone/>
            </a:pPr>
            <a:r>
              <a:rPr lang="en-US" altLang="ko-KR" dirty="0" smtClean="0"/>
              <a:t>4.   </a:t>
            </a:r>
            <a:r>
              <a:rPr lang="ko-KR" altLang="en-US" dirty="0" smtClean="0"/>
              <a:t>도형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고정 텍스트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여기어때잘난체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도형의 상하 좌우 가운데 텍스트 위치</a:t>
            </a:r>
            <a:endParaRPr lang="en-US" altLang="ko-KR" dirty="0"/>
          </a:p>
          <a:p>
            <a:pPr>
              <a:buAutoNum type="arabicPeriod" startAt="5"/>
            </a:pPr>
            <a:r>
              <a:rPr lang="ko-KR" altLang="en-US" dirty="0" err="1" smtClean="0"/>
              <a:t>지시문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(bold; </a:t>
            </a:r>
            <a:r>
              <a:rPr lang="ko-KR" altLang="en-US" dirty="0" smtClean="0"/>
              <a:t>수업 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색연필</a:t>
            </a:r>
            <a:r>
              <a:rPr lang="en-US" altLang="ko-KR" dirty="0" smtClean="0"/>
              <a:t>)</a:t>
            </a:r>
          </a:p>
          <a:p>
            <a:pPr>
              <a:buAutoNum type="arabicPeriod" startAt="5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 </a:t>
            </a:r>
            <a:r>
              <a:rPr lang="ko-KR" altLang="en-US" dirty="0" err="1" smtClean="0"/>
              <a:t>토글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예 보기 버튼</a:t>
            </a:r>
            <a:r>
              <a:rPr lang="en-US" altLang="ko-KR" dirty="0"/>
              <a:t> </a:t>
            </a:r>
            <a:r>
              <a:rPr lang="ko-KR" altLang="en-US" dirty="0" smtClean="0"/>
              <a:t>클릭 시 예시 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  <a:p>
            <a:pPr>
              <a:buAutoNum type="arabicPeriod" startAt="7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54000" y="1075703"/>
            <a:ext cx="8954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비무장 지대를 지키는 인공지능 로봇</a:t>
            </a:r>
            <a:endParaRPr lang="ko-KR" altLang="en-US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73380" y="1705412"/>
            <a:ext cx="8595360" cy="2705101"/>
          </a:xfrm>
          <a:prstGeom prst="roundRect">
            <a:avLst>
              <a:gd name="adj" fmla="val 5919"/>
            </a:avLst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8103" y="1782337"/>
            <a:ext cx="1141536" cy="34266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6934200" y="1802378"/>
            <a:ext cx="1873526" cy="226833"/>
            <a:chOff x="5405827" y="2096440"/>
            <a:chExt cx="1073945" cy="223294"/>
          </a:xfrm>
        </p:grpSpPr>
        <p:sp>
          <p:nvSpPr>
            <p:cNvPr id="27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405827" y="2096440"/>
              <a:ext cx="1073945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수업 도구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의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색연필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클릭하세요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28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670" y="2145447"/>
              <a:ext cx="78096" cy="11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04" y="4509883"/>
            <a:ext cx="997200" cy="31358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04" y="4927565"/>
            <a:ext cx="997200" cy="313585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7715734" y="4415599"/>
            <a:ext cx="259200" cy="220644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57530" y="4517538"/>
            <a:ext cx="1402415" cy="320042"/>
            <a:chOff x="4915693" y="4615244"/>
            <a:chExt cx="1402415" cy="32004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0" name="타원 29"/>
          <p:cNvSpPr/>
          <p:nvPr/>
        </p:nvSpPr>
        <p:spPr>
          <a:xfrm>
            <a:off x="1951916" y="1299257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02178" y="1809066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0679" y="17601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생김새</a:t>
            </a:r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56482" y="1832430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782143" y="4595455"/>
            <a:ext cx="259200" cy="220644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</a:p>
        </p:txBody>
      </p:sp>
      <p:sp>
        <p:nvSpPr>
          <p:cNvPr id="40" name="타원 39"/>
          <p:cNvSpPr/>
          <p:nvPr/>
        </p:nvSpPr>
        <p:spPr>
          <a:xfrm>
            <a:off x="246382" y="1534813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6806" y="6170161"/>
            <a:ext cx="65" cy="32060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ts val="2500"/>
              </a:lnSpc>
            </a:pPr>
            <a:endParaRPr lang="ko-KR" altLang="en-US" sz="250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68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방법 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FF6600"/>
                </a:solidFill>
              </a:rPr>
              <a:t> </a:t>
            </a:r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비무장 지대를 지키는 인공지능 로봇을 소개하는 자료를 만들어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53974" y="6077527"/>
            <a:ext cx="2826000" cy="78047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지대를 지키는 인공지능 로봇을 소개하는 홍보물 만들기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smtClean="0"/>
              <a:t>활동 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1(</a:t>
            </a:r>
            <a:r>
              <a:rPr lang="ko-KR" altLang="en-US" dirty="0" smtClean="0"/>
              <a:t>예시 노출 화면</a:t>
            </a:r>
            <a:r>
              <a:rPr lang="en-US" altLang="ko-KR" dirty="0" smtClean="0"/>
              <a:t>)]</a:t>
            </a:r>
          </a:p>
          <a:p>
            <a:r>
              <a:rPr lang="ko-KR" altLang="en-US" dirty="0" smtClean="0"/>
              <a:t> 삽화</a:t>
            </a:r>
            <a:endParaRPr lang="en-US" altLang="ko-KR" dirty="0" smtClean="0"/>
          </a:p>
          <a:p>
            <a:r>
              <a:rPr lang="ko-KR" altLang="en-US" dirty="0" smtClean="0"/>
              <a:t>도형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울렁울렁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smtClean="0"/>
              <a:t>로봇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3380" y="1705412"/>
            <a:ext cx="8595360" cy="2705101"/>
          </a:xfrm>
          <a:prstGeom prst="roundRect">
            <a:avLst>
              <a:gd name="adj" fmla="val 5919"/>
            </a:avLst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8103" y="1782337"/>
            <a:ext cx="1141536" cy="34266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6934200" y="1802378"/>
            <a:ext cx="1873526" cy="226833"/>
            <a:chOff x="5405827" y="2096440"/>
            <a:chExt cx="1073945" cy="223294"/>
          </a:xfrm>
        </p:grpSpPr>
        <p:sp>
          <p:nvSpPr>
            <p:cNvPr id="27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405827" y="2096440"/>
              <a:ext cx="1073945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수업 도구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의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색연필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클릭하세요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28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670" y="2145447"/>
              <a:ext cx="78096" cy="11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45" y="1919577"/>
            <a:ext cx="3097476" cy="1821179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811861" y="2510448"/>
            <a:ext cx="138489" cy="136404"/>
          </a:xfrm>
          <a:prstGeom prst="ellipse">
            <a:avLst/>
          </a:prstGeom>
          <a:solidFill>
            <a:srgbClr val="A8D6F6"/>
          </a:solidFill>
          <a:ln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0800000">
            <a:off x="4939176" y="2546728"/>
            <a:ext cx="1188000" cy="53944"/>
          </a:xfrm>
          <a:prstGeom prst="rect">
            <a:avLst/>
          </a:prstGeom>
          <a:solidFill>
            <a:srgbClr val="A8D6F6"/>
          </a:solidFill>
          <a:ln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15878693">
            <a:off x="5822374" y="2830284"/>
            <a:ext cx="609632" cy="53944"/>
          </a:xfrm>
          <a:prstGeom prst="rect">
            <a:avLst/>
          </a:prstGeom>
          <a:solidFill>
            <a:srgbClr val="A8D6F6"/>
          </a:solidFill>
          <a:ln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40413" y="2850452"/>
            <a:ext cx="3095867" cy="1062701"/>
          </a:xfrm>
          <a:prstGeom prst="roundRect">
            <a:avLst>
              <a:gd name="adj" fmla="val 9230"/>
            </a:avLst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ko-KR" altLang="en-US" sz="20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로봇이 환경을 훼손하지 않고</a:t>
            </a:r>
            <a:endParaRPr lang="en-US" altLang="ko-KR" sz="2000" spc="-150" dirty="0" smtClean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ko-KR" altLang="en-US" sz="20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이동할 수 있게 바퀴 대신 </a:t>
            </a:r>
            <a:endParaRPr lang="en-US" altLang="ko-KR" sz="2000" spc="-150" dirty="0" smtClean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ko-KR" altLang="en-US" sz="20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날개를 설치했습니다</a:t>
            </a:r>
            <a:r>
              <a:rPr lang="en-US" altLang="ko-KR" sz="20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0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43" y="4965719"/>
            <a:ext cx="997200" cy="31358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16" y="4520765"/>
            <a:ext cx="997200" cy="31358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57530" y="4517538"/>
            <a:ext cx="1402415" cy="320042"/>
            <a:chOff x="4915693" y="4615244"/>
            <a:chExt cx="1402415" cy="32004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760679" y="17601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생김새</a:t>
            </a:r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159645" y="2011652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65666" y="2746649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000" y="1075703"/>
            <a:ext cx="8954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비무장 지대를 지키는 인공지능 로봇</a:t>
            </a:r>
            <a:endParaRPr lang="ko-KR" altLang="en-US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46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7" y="4580240"/>
            <a:ext cx="997200" cy="31358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7" y="4997922"/>
            <a:ext cx="997200" cy="31358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4000" y="1075703"/>
            <a:ext cx="8954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비무장 지대를 지키는 인공지능 로봇</a:t>
            </a:r>
            <a:endParaRPr lang="ko-KR" altLang="en-US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방법</a:t>
            </a:r>
            <a:r>
              <a:rPr lang="ko-KR" altLang="en-US" dirty="0" smtClean="0">
                <a:solidFill>
                  <a:srgbClr val="FF6600"/>
                </a:solidFill>
              </a:rPr>
              <a:t> </a:t>
            </a:r>
            <a:r>
              <a:rPr lang="en-US" altLang="ko-KR" dirty="0" smtClean="0">
                <a:solidFill>
                  <a:srgbClr val="FF6600"/>
                </a:solidFill>
              </a:rPr>
              <a:t>/ </a:t>
            </a:r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비무장 지대를 지키는 인공지능 로봇을 소개하는 자료를 만들어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지대를 지키는 인공지능 로봇을 소개하는 홍보물 만들기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smtClean="0"/>
              <a:t>고정 텍스트</a:t>
            </a:r>
            <a:r>
              <a:rPr lang="en-US" altLang="ko-KR" dirty="0"/>
              <a:t> : </a:t>
            </a:r>
            <a:r>
              <a:rPr lang="ko-KR" altLang="en-US" dirty="0" err="1"/>
              <a:t>여기어때잘난체</a:t>
            </a:r>
            <a:endParaRPr lang="en-US" altLang="ko-KR" dirty="0" smtClean="0"/>
          </a:p>
          <a:p>
            <a:r>
              <a:rPr lang="ko-KR" altLang="en-US" dirty="0" smtClean="0"/>
              <a:t>도형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도형 </a:t>
            </a:r>
            <a:r>
              <a:rPr lang="ko-KR" altLang="en-US" dirty="0" err="1" smtClean="0"/>
              <a:t>색상값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#00B0F0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고정 </a:t>
            </a:r>
            <a:r>
              <a:rPr lang="ko-KR" altLang="en-US" dirty="0"/>
              <a:t>텍스트 </a:t>
            </a:r>
            <a:r>
              <a:rPr lang="en-US" altLang="ko-KR" dirty="0"/>
              <a:t>: </a:t>
            </a:r>
            <a:r>
              <a:rPr lang="ko-KR" altLang="en-US" dirty="0" err="1"/>
              <a:t>여기어때잘난체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도형의 상하 좌우 가운데 텍스트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 smtClean="0"/>
              <a:t>표 삽입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우측 열 직접 쓰기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직접 쓰기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예 보기 버튼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초기 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클릭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 슬라이드  참고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   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AutoNum type="arabicPeriod" startAt="4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울렁울렁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805" y="1595070"/>
            <a:ext cx="6253420" cy="3495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인공지능 로봇의 기능과 행동 규칙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활용하면 좋은 점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3839632" y="4544816"/>
            <a:ext cx="1402415" cy="320042"/>
            <a:chOff x="4915693" y="4615244"/>
            <a:chExt cx="1402415" cy="32004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1866878" y="1094741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6226" y="1569258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162684" y="4641072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35" name="표 6">
            <a:extLst>
              <a:ext uri="{FF2B5EF4-FFF2-40B4-BE49-F238E27FC236}">
                <a16:creationId xmlns:a16="http://schemas.microsoft.com/office/drawing/2014/main" id="{190CC2A6-C30E-4060-927F-9A8F032C5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96838"/>
              </p:ext>
            </p:extLst>
          </p:nvPr>
        </p:nvGraphicFramePr>
        <p:xfrm>
          <a:off x="229448" y="2002657"/>
          <a:ext cx="900924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7">
                  <a:extLst>
                    <a:ext uri="{9D8B030D-6E8A-4147-A177-3AD203B41FA5}">
                      <a16:colId xmlns:a16="http://schemas.microsoft.com/office/drawing/2014/main" val="1885173752"/>
                    </a:ext>
                  </a:extLst>
                </a:gridCol>
                <a:gridCol w="7914716">
                  <a:extLst>
                    <a:ext uri="{9D8B030D-6E8A-4147-A177-3AD203B41FA5}">
                      <a16:colId xmlns:a16="http://schemas.microsoft.com/office/drawing/2014/main" val="2936954157"/>
                    </a:ext>
                  </a:extLst>
                </a:gridCol>
              </a:tblGrid>
              <a:tr h="691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+mj-lt"/>
                          <a:ea typeface="Noto Sans KR Medium" panose="020B0200000000000000" pitchFamily="50" charset="-127"/>
                        </a:rPr>
                        <a:t>행동</a:t>
                      </a:r>
                      <a:endParaRPr lang="en-US" altLang="ko-KR" sz="2500" b="0" spc="-150" dirty="0" smtClean="0">
                        <a:solidFill>
                          <a:srgbClr val="A66F57"/>
                        </a:solidFill>
                        <a:latin typeface="+mj-lt"/>
                        <a:ea typeface="Noto Sans KR Medium" panose="020B0200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+mj-lt"/>
                          <a:ea typeface="Noto Sans KR Medium" panose="020B0200000000000000" pitchFamily="50" charset="-127"/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ea"/>
                        <a:buNone/>
                      </a:pPr>
                      <a:r>
                        <a:rPr lang="ko-KR" altLang="en-US" sz="2500" b="0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직접 쓰기</a:t>
                      </a:r>
                      <a:endParaRPr lang="en-US" altLang="ko-KR" sz="2500" b="0" kern="1200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endParaRPr lang="en-US" altLang="ko-KR" sz="2500" b="0" kern="1200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endParaRPr lang="en-US" altLang="ko-KR" sz="2500" b="0" kern="1200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506743"/>
                  </a:ext>
                </a:extLst>
              </a:tr>
              <a:tr h="691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+mj-lt"/>
                          <a:ea typeface="Noto Sans KR Medium" panose="020B0200000000000000" pitchFamily="50" charset="-127"/>
                        </a:rPr>
                        <a:t>좋은 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ea"/>
                        <a:buNone/>
                      </a:pPr>
                      <a:r>
                        <a:rPr lang="ko-KR" altLang="en-US" sz="2500" b="0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직접 쓰기</a:t>
                      </a:r>
                      <a:endParaRPr lang="en-US" altLang="ko-KR" sz="2500" b="0" kern="1200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endParaRPr lang="en-US" altLang="ko-KR" sz="2500" b="0" kern="1200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endParaRPr lang="en-US" altLang="ko-KR" sz="2500" b="0" kern="1200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61267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92818" y="2047109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606224" y="4580240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6847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54000" y="1075703"/>
            <a:ext cx="8954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비무장 지대를 지키는 인공지능 로봇</a:t>
            </a:r>
            <a:endParaRPr lang="ko-KR" altLang="en-US" sz="2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방법</a:t>
            </a:r>
            <a:r>
              <a:rPr lang="ko-KR" altLang="en-US" dirty="0" smtClean="0">
                <a:solidFill>
                  <a:srgbClr val="FF6600"/>
                </a:solidFill>
              </a:rPr>
              <a:t> </a:t>
            </a:r>
            <a:r>
              <a:rPr lang="en-US" altLang="ko-KR" dirty="0" smtClean="0">
                <a:solidFill>
                  <a:srgbClr val="FF6600"/>
                </a:solidFill>
              </a:rPr>
              <a:t>/ </a:t>
            </a:r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비무장 지대를 지키는 인공지능 로봇을 소개하는 자료를 만들어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지대를 지키는 인공지능 로봇을 소개하는 홍보물 만들기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2(</a:t>
            </a:r>
            <a:r>
              <a:rPr lang="ko-KR" altLang="en-US" dirty="0" smtClean="0"/>
              <a:t>예시노출화면</a:t>
            </a:r>
            <a:r>
              <a:rPr lang="en-US" altLang="ko-KR" dirty="0" smtClean="0"/>
              <a:t>)]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AutoNum type="arabicPeriod" startAt="4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울렁울렁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805" y="1595070"/>
            <a:ext cx="6253420" cy="3495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인공지능 로봇의 기능과 행동 규칙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활용하면 좋은 점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3839632" y="4544816"/>
            <a:ext cx="1402415" cy="320042"/>
            <a:chOff x="4915693" y="4615244"/>
            <a:chExt cx="1402415" cy="32004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1866878" y="1094741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6226" y="1569258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35" name="표 6">
            <a:extLst>
              <a:ext uri="{FF2B5EF4-FFF2-40B4-BE49-F238E27FC236}">
                <a16:creationId xmlns:a16="http://schemas.microsoft.com/office/drawing/2014/main" id="{190CC2A6-C30E-4060-927F-9A8F032C5C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448" y="2002657"/>
          <a:ext cx="900924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7">
                  <a:extLst>
                    <a:ext uri="{9D8B030D-6E8A-4147-A177-3AD203B41FA5}">
                      <a16:colId xmlns:a16="http://schemas.microsoft.com/office/drawing/2014/main" val="1885173752"/>
                    </a:ext>
                  </a:extLst>
                </a:gridCol>
                <a:gridCol w="7914716">
                  <a:extLst>
                    <a:ext uri="{9D8B030D-6E8A-4147-A177-3AD203B41FA5}">
                      <a16:colId xmlns:a16="http://schemas.microsoft.com/office/drawing/2014/main" val="2936954157"/>
                    </a:ext>
                  </a:extLst>
                </a:gridCol>
              </a:tblGrid>
              <a:tr h="691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+mj-lt"/>
                          <a:ea typeface="Noto Sans KR Medium" panose="020B0200000000000000" pitchFamily="50" charset="-127"/>
                        </a:rPr>
                        <a:t>행동</a:t>
                      </a:r>
                      <a:endParaRPr lang="en-US" altLang="ko-KR" sz="2500" b="0" spc="-150" dirty="0" smtClean="0">
                        <a:solidFill>
                          <a:srgbClr val="A66F57"/>
                        </a:solidFill>
                        <a:latin typeface="+mj-lt"/>
                        <a:ea typeface="Noto Sans KR Medium" panose="020B0200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+mj-lt"/>
                          <a:ea typeface="Noto Sans KR Medium" panose="020B0200000000000000" pitchFamily="50" charset="-127"/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ea"/>
                        <a:buAutoNum type="circleNumDbPlain"/>
                      </a:pPr>
                      <a:r>
                        <a:rPr lang="ko-KR" altLang="en-US" sz="2500" b="0" kern="1200" dirty="0" smtClean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지뢰</a:t>
                      </a:r>
                      <a:r>
                        <a:rPr lang="en-US" altLang="ko-KR" sz="2500" b="0" kern="1200" dirty="0" smtClean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500" b="0" kern="1200" dirty="0" smtClean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전쟁 무기 잔해 등을 발견하면 관련 단체에 연락 후 </a:t>
                      </a:r>
                      <a:r>
                        <a:rPr lang="en-US" altLang="ko-KR" sz="2500" b="0" kern="1200" dirty="0" smtClean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2500" b="0" kern="1200" dirty="0" smtClean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ko-KR" altLang="en-US" sz="2500" b="0" kern="1200" dirty="0" smtClean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해체</a:t>
                      </a:r>
                      <a:r>
                        <a:rPr lang="en-US" altLang="ko-KR" sz="2500" b="0" kern="1200" dirty="0" smtClean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500" b="0" kern="1200" dirty="0" smtClean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수거합니다</a:t>
                      </a:r>
                      <a:r>
                        <a:rPr lang="en-US" altLang="ko-KR" sz="2500" b="0" kern="1200" dirty="0" smtClean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indent="-457200">
                        <a:buFont typeface="+mj-ea"/>
                        <a:buAutoNum type="circleNumDbPlain"/>
                      </a:pPr>
                      <a:r>
                        <a:rPr lang="ko-KR" altLang="en-US" sz="2500" b="0" kern="1200" dirty="0" smtClean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이동할 때 생태계를 훼손하지 않도록 주의합니다</a:t>
                      </a:r>
                      <a:r>
                        <a:rPr lang="en-US" altLang="ko-KR" sz="2500" b="0" kern="1200" dirty="0" smtClean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506743"/>
                  </a:ext>
                </a:extLst>
              </a:tr>
              <a:tr h="691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+mj-lt"/>
                          <a:ea typeface="Noto Sans KR Medium" panose="020B0200000000000000" pitchFamily="50" charset="-127"/>
                        </a:rPr>
                        <a:t>좋은 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>
                        <a:buFont typeface="+mj-ea"/>
                        <a:buAutoNum type="circleNumDbPlain"/>
                      </a:pPr>
                      <a:r>
                        <a:rPr lang="ko-KR" altLang="en-US" sz="2500" dirty="0" smtClean="0">
                          <a:solidFill>
                            <a:srgbClr val="006EE6"/>
                          </a:solidFill>
                          <a:latin typeface="+mj-lt"/>
                        </a:rPr>
                        <a:t>지뢰를 정확하게 발견하며 지뢰를 제거할 때에 안전에 대한 위험이 적습니다</a:t>
                      </a:r>
                      <a:r>
                        <a:rPr lang="en-US" altLang="ko-KR" sz="2500" dirty="0" smtClean="0">
                          <a:solidFill>
                            <a:srgbClr val="006EE6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marL="514350" indent="-514350">
                        <a:buFont typeface="+mj-ea"/>
                        <a:buAutoNum type="circleNumDbPlain"/>
                      </a:pPr>
                      <a:r>
                        <a:rPr lang="ko-KR" altLang="en-US" sz="2500" spc="-150" dirty="0" smtClean="0">
                          <a:solidFill>
                            <a:srgbClr val="006EE6"/>
                          </a:solidFill>
                          <a:latin typeface="+mj-lt"/>
                        </a:rPr>
                        <a:t>위험 물질을 안전하게 제거하여 생태계를 보호할 수 있습니다</a:t>
                      </a:r>
                      <a:r>
                        <a:rPr lang="en-US" altLang="ko-KR" sz="2500" spc="-150" dirty="0" smtClean="0">
                          <a:solidFill>
                            <a:srgbClr val="006EE6"/>
                          </a:solidFill>
                          <a:latin typeface="+mj-lt"/>
                        </a:rPr>
                        <a:t>.</a:t>
                      </a:r>
                      <a:endParaRPr lang="en-US" altLang="ko-KR" sz="2500" kern="1200" spc="-150" dirty="0" smtClean="0">
                        <a:solidFill>
                          <a:srgbClr val="006EE6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61267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92818" y="2047109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606224" y="4580240"/>
            <a:ext cx="233408" cy="221213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57" y="4536018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2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 시간에 배울 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duk_04_08_0004_102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[102]</a:t>
            </a:r>
          </a:p>
          <a:p>
            <a:r>
              <a:rPr lang="ko-KR" altLang="en-US" dirty="0" smtClean="0"/>
              <a:t>제목</a:t>
            </a:r>
            <a:endParaRPr lang="en-US" altLang="ko-KR" dirty="0" smtClean="0"/>
          </a:p>
          <a:p>
            <a:r>
              <a:rPr lang="ko-KR" altLang="en-US" dirty="0" smtClean="0"/>
              <a:t>도덕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페이지 </a:t>
            </a:r>
            <a:endParaRPr lang="en-US" altLang="ko-KR" dirty="0" smtClean="0"/>
          </a:p>
          <a:p>
            <a:r>
              <a:rPr lang="ko-KR" altLang="en-US" dirty="0" err="1" smtClean="0"/>
              <a:t>직접쓰기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z="2500" dirty="0" smtClean="0"/>
              <a:t>비무장 지대를 지키는 인공지능 로봇을 소개하는</a:t>
            </a:r>
            <a:r>
              <a:rPr lang="en-US" altLang="ko-KR" sz="2500" dirty="0" smtClean="0"/>
              <a:t> </a:t>
            </a:r>
          </a:p>
          <a:p>
            <a:r>
              <a:rPr lang="ko-KR" altLang="en-US" sz="2500" dirty="0" smtClean="0">
                <a:solidFill>
                  <a:srgbClr val="FF6600"/>
                </a:solidFill>
              </a:rPr>
              <a:t>홍보물</a:t>
            </a:r>
            <a:r>
              <a:rPr lang="ko-KR" altLang="en-US" sz="2500" dirty="0" smtClean="0"/>
              <a:t>을 제작하고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인공지능 로봇에게 </a:t>
            </a:r>
            <a:endParaRPr lang="en-US" altLang="ko-KR" sz="2500" dirty="0" smtClean="0"/>
          </a:p>
          <a:p>
            <a:r>
              <a:rPr lang="ko-KR" altLang="en-US" sz="2500" dirty="0" smtClean="0">
                <a:solidFill>
                  <a:srgbClr val="FF6600"/>
                </a:solidFill>
              </a:rPr>
              <a:t>행동 규칙이 중요한 까닭</a:t>
            </a:r>
            <a:r>
              <a:rPr lang="ko-KR" altLang="en-US" sz="2500" dirty="0" smtClean="0"/>
              <a:t>을 설명해 봅시다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7" y="2729223"/>
            <a:ext cx="1666175" cy="462511"/>
          </a:xfrm>
        </p:spPr>
        <p:txBody>
          <a:bodyPr/>
          <a:lstStyle/>
          <a:p>
            <a:r>
              <a:rPr lang="en-US" altLang="ko-KR" dirty="0" smtClean="0"/>
              <a:t>126~129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814741" y="9827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83377" y="1112378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150462" y="282688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/>
              <a:t>우리 </a:t>
            </a:r>
            <a:r>
              <a:rPr lang="ko-KR" altLang="en-US" spc="-150" dirty="0" err="1"/>
              <a:t>모둠이</a:t>
            </a:r>
            <a:r>
              <a:rPr lang="ko-KR" altLang="en-US" spc="-150" dirty="0"/>
              <a:t> 설계한 인공지능 로봇을 학급 친구들에게 소개해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pc="-150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우리 </a:t>
            </a:r>
            <a:r>
              <a:rPr lang="ko-KR" altLang="en-US" dirty="0" err="1"/>
              <a:t>모둠이</a:t>
            </a:r>
            <a:r>
              <a:rPr lang="ko-KR" altLang="en-US" dirty="0"/>
              <a:t> 설계한 비무장 지대를 지키는 인공지능 로봇 </a:t>
            </a:r>
            <a:r>
              <a:rPr lang="ko-KR" altLang="en-US" dirty="0" smtClean="0"/>
              <a:t>소개하기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9"/>
          </p:nvPr>
        </p:nvSpPr>
        <p:spPr>
          <a:xfrm>
            <a:off x="10123134" y="-1"/>
            <a:ext cx="2068866" cy="227201"/>
          </a:xfrm>
        </p:spPr>
        <p:txBody>
          <a:bodyPr/>
          <a:lstStyle/>
          <a:p>
            <a:r>
              <a:rPr lang="en-US" altLang="ko-KR" dirty="0" smtClean="0"/>
              <a:t>duk_04_08_0004_201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1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TIP </a:t>
            </a:r>
            <a:r>
              <a:rPr lang="ko-KR" altLang="en-US" dirty="0"/>
              <a:t>버튼 </a:t>
            </a:r>
            <a:r>
              <a:rPr lang="en-US" altLang="ko-KR" dirty="0"/>
              <a:t>: </a:t>
            </a:r>
            <a:r>
              <a:rPr lang="ko-KR" altLang="en-US" dirty="0"/>
              <a:t>클릭 시 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및 </a:t>
            </a:r>
            <a:r>
              <a:rPr lang="en-US" altLang="ko-KR" dirty="0"/>
              <a:t>x</a:t>
            </a:r>
            <a:r>
              <a:rPr lang="ko-KR" altLang="en-US" dirty="0"/>
              <a:t>버튼 클릭 시 </a:t>
            </a:r>
            <a:r>
              <a:rPr lang="ko-KR" altLang="en-US" dirty="0" smtClean="0"/>
              <a:t>닫힘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dirty="0" err="1" smtClean="0"/>
              <a:t>말풍선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 </a:t>
            </a:r>
            <a:r>
              <a:rPr lang="en-US" altLang="ko-KR" dirty="0" smtClean="0"/>
              <a:t>3-1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버튼 클릭 시 닫힘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발표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png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259358" y="99116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8415" y="1229726"/>
            <a:ext cx="5304841" cy="3318846"/>
            <a:chOff x="2030591" y="1049698"/>
            <a:chExt cx="5304841" cy="331884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0591" y="1049698"/>
              <a:ext cx="5304841" cy="331884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373" y="2061093"/>
              <a:ext cx="926725" cy="92672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94181" y="1700865"/>
              <a:ext cx="1798569" cy="320601"/>
            </a:xfrm>
            <a:prstGeom prst="rect">
              <a:avLst/>
            </a:prstGeom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환경을 보호하는 쓰레기 로봇</a:t>
              </a: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19074" y="2421516"/>
            <a:ext cx="5232541" cy="1963697"/>
            <a:chOff x="-2140836" y="-34581"/>
            <a:chExt cx="5319870" cy="1991805"/>
          </a:xfrm>
        </p:grpSpPr>
        <p:grpSp>
          <p:nvGrpSpPr>
            <p:cNvPr id="123" name="그룹 122"/>
            <p:cNvGrpSpPr/>
            <p:nvPr/>
          </p:nvGrpSpPr>
          <p:grpSpPr>
            <a:xfrm>
              <a:off x="-2140836" y="-34581"/>
              <a:ext cx="5300086" cy="1991805"/>
              <a:chOff x="1505999" y="1048469"/>
              <a:chExt cx="5300086" cy="1991805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1505999" y="1048469"/>
                <a:ext cx="5133854" cy="1991805"/>
              </a:xfrm>
              <a:prstGeom prst="roundRect">
                <a:avLst>
                  <a:gd name="adj" fmla="val 9509"/>
                </a:avLst>
              </a:prstGeom>
              <a:solidFill>
                <a:srgbClr val="E7F4F9"/>
              </a:solidFill>
              <a:ln w="28575">
                <a:solidFill>
                  <a:srgbClr val="A8D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우리 </a:t>
                </a:r>
                <a:r>
                  <a:rPr lang="ko-KR" altLang="en-US" sz="2300" spc="-150" dirty="0" err="1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모둠은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환경을 보호하는 쓰레기 로봇을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/>
                </a:r>
                <a:b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</a:br>
                <a:r>
                  <a:rPr lang="ko-KR" altLang="en-US" sz="2300" spc="-150" dirty="0" err="1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설계했어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 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이 로봇에는 비무장 지대의 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/>
                </a:r>
                <a:b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</a:b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쓰레기를 제거하는 기능이 있어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 </a:t>
                </a: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이때 다른 </a:t>
                </a:r>
                <a:r>
                  <a:rPr lang="ko-KR" altLang="en-US" sz="2300" spc="-150" dirty="0" err="1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보호종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생물은 건드리지 않는 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행동 규칙을 입력했지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126" name="이등변 삼각형 125"/>
              <p:cNvSpPr/>
              <p:nvPr/>
            </p:nvSpPr>
            <p:spPr>
              <a:xfrm rot="16200000" flipV="1">
                <a:off x="6680085" y="2103958"/>
                <a:ext cx="108000" cy="144000"/>
              </a:xfrm>
              <a:prstGeom prst="triangle">
                <a:avLst/>
              </a:prstGeom>
              <a:solidFill>
                <a:srgbClr val="A8D6F6"/>
              </a:solidFill>
              <a:ln w="28575">
                <a:solidFill>
                  <a:srgbClr val="A8D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355" y="-93"/>
              <a:ext cx="142679" cy="14267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7" name="그림 1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4782" y="3163833"/>
            <a:ext cx="394335" cy="394335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97" y="980762"/>
            <a:ext cx="750030" cy="556474"/>
          </a:xfrm>
          <a:prstGeom prst="rect">
            <a:avLst/>
          </a:prstGeom>
        </p:spPr>
      </p:pic>
      <p:grpSp>
        <p:nvGrpSpPr>
          <p:cNvPr id="134" name="그룹 133"/>
          <p:cNvGrpSpPr/>
          <p:nvPr/>
        </p:nvGrpSpPr>
        <p:grpSpPr>
          <a:xfrm>
            <a:off x="5257211" y="5209426"/>
            <a:ext cx="3871028" cy="1005469"/>
            <a:chOff x="6365479" y="2279387"/>
            <a:chExt cx="3745820" cy="1005469"/>
          </a:xfrm>
        </p:grpSpPr>
        <p:grpSp>
          <p:nvGrpSpPr>
            <p:cNvPr id="135" name="그룹 134"/>
            <p:cNvGrpSpPr/>
            <p:nvPr/>
          </p:nvGrpSpPr>
          <p:grpSpPr>
            <a:xfrm>
              <a:off x="6365479" y="2279387"/>
              <a:ext cx="3745820" cy="1005469"/>
              <a:chOff x="9101269" y="2823846"/>
              <a:chExt cx="3469672" cy="1005469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9101269" y="2901020"/>
                <a:ext cx="3469672" cy="928295"/>
                <a:chOff x="4964909" y="6124000"/>
                <a:chExt cx="3469672" cy="928295"/>
              </a:xfrm>
            </p:grpSpPr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99002" y="6127890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143" name="TextBox 142"/>
                <p:cNvSpPr txBox="1"/>
                <p:nvPr/>
              </p:nvSpPr>
              <p:spPr>
                <a:xfrm>
                  <a:off x="4964909" y="6124000"/>
                  <a:ext cx="3469672" cy="92829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600" dirty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다른 학급을 대상으로 서로 발표하고 반응을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나눌 수도 있습니다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9101269" y="3002496"/>
                <a:ext cx="3469671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101269" y="2823846"/>
                <a:ext cx="346967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 flipH="1">
              <a:off x="9880440" y="2388251"/>
              <a:ext cx="139023" cy="132496"/>
              <a:chOff x="11832448" y="2136697"/>
              <a:chExt cx="169492" cy="169492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11832448" y="2136697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flipH="1">
                <a:off x="11832448" y="2136697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타원 40"/>
          <p:cNvSpPr/>
          <p:nvPr/>
        </p:nvSpPr>
        <p:spPr>
          <a:xfrm>
            <a:off x="5899797" y="31018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817025" y="128939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9016" y="2291916"/>
            <a:ext cx="516188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pc="-200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spc="-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2729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ctr"/>
      <a:lstStyle>
        <a:defPPr algn="ctr">
          <a:lnSpc>
            <a:spcPts val="2500"/>
          </a:lnSpc>
          <a:defRPr sz="2500" dirty="0" smtClean="0">
            <a:solidFill>
              <a:schemeClr val="tx1"/>
            </a:solidFill>
            <a:latin typeface="Noto Sans KR Medium" panose="020B0200000000000000" pitchFamily="50" charset="-127"/>
            <a:ea typeface="Noto Sans KR Medium" panose="020B0200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1463</Words>
  <Application>Microsoft Office PowerPoint</Application>
  <PresentationFormat>와이드스크린</PresentationFormat>
  <Paragraphs>368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150</cp:revision>
  <dcterms:created xsi:type="dcterms:W3CDTF">2024-10-14T06:06:43Z</dcterms:created>
  <dcterms:modified xsi:type="dcterms:W3CDTF">2025-06-18T08:38:35Z</dcterms:modified>
</cp:coreProperties>
</file>