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6"/>
  </p:notesMasterIdLst>
  <p:sldIdLst>
    <p:sldId id="256" r:id="rId3"/>
    <p:sldId id="257" r:id="rId4"/>
    <p:sldId id="286" r:id="rId5"/>
    <p:sldId id="282" r:id="rId6"/>
    <p:sldId id="265" r:id="rId7"/>
    <p:sldId id="264" r:id="rId8"/>
    <p:sldId id="258" r:id="rId9"/>
    <p:sldId id="280" r:id="rId10"/>
    <p:sldId id="287" r:id="rId11"/>
    <p:sldId id="268" r:id="rId12"/>
    <p:sldId id="269" r:id="rId13"/>
    <p:sldId id="281" r:id="rId14"/>
    <p:sldId id="283" r:id="rId15"/>
    <p:sldId id="284" r:id="rId16"/>
    <p:sldId id="285" r:id="rId17"/>
    <p:sldId id="273" r:id="rId18"/>
    <p:sldId id="274" r:id="rId19"/>
    <p:sldId id="275" r:id="rId20"/>
    <p:sldId id="276" r:id="rId21"/>
    <p:sldId id="263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생각 똑똑_디지털 사회의 여러가지 특징 알아보기" id="{5E011810-0620-4C8E-87BF-90F1BFC45043}">
          <p14:sldIdLst>
            <p14:sldId id="286"/>
            <p14:sldId id="282"/>
            <p14:sldId id="265"/>
            <p14:sldId id="264"/>
          </p14:sldIdLst>
        </p14:section>
        <p14:section name="102_이번 시간에 배울 내용" id="{828CBAA8-9D41-4CE9-A6DC-0D6B6E1F4B99}">
          <p14:sldIdLst>
            <p14:sldId id="258"/>
          </p14:sldIdLst>
        </p14:section>
        <p14:section name="201_생각 쑥쑥_디지털 기술의 특징과 도덕적 문제점 알아보기" id="{909E1ACA-A071-4B5B-A9B0-AB70C98C47E2}">
          <p14:sldIdLst>
            <p14:sldId id="280"/>
          </p14:sldIdLst>
        </p14:section>
        <p14:section name="202_생각 쑥쑥_디지털 예절의 필요성 알아보기." id="{DAF37D59-7AE9-4D2D-AD16-AA04F23CACA5}">
          <p14:sldIdLst>
            <p14:sldId id="287"/>
            <p14:sldId id="268"/>
            <p14:sldId id="269"/>
            <p14:sldId id="281"/>
            <p14:sldId id="283"/>
            <p14:sldId id="284"/>
            <p14:sldId id="285"/>
            <p14:sldId id="273"/>
            <p14:sldId id="274"/>
            <p14:sldId id="275"/>
            <p14:sldId id="276"/>
            <p14:sldId id="263"/>
          </p14:sldIdLst>
        </p14:section>
        <p14:section name="301_생각 탄탄_나는 디지털 예절을 잘 지키고 있는지 생각해 보기" id="{FFE6EF69-F313-4130-8D5B-91442BECD41E}">
          <p14:sldIdLst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800"/>
    <a:srgbClr val="FFD89E"/>
    <a:srgbClr val="FFEBCD"/>
    <a:srgbClr val="FDF3E7"/>
    <a:srgbClr val="FFC5FF"/>
    <a:srgbClr val="FF6600"/>
    <a:srgbClr val="FFCDE6"/>
    <a:srgbClr val="FFB7DB"/>
    <a:srgbClr val="AE7C65"/>
    <a:srgbClr val="F6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5930" autoAdjust="0"/>
  </p:normalViewPr>
  <p:slideViewPr>
    <p:cSldViewPr snapToGrid="0">
      <p:cViewPr varScale="1">
        <p:scale>
          <a:sx n="105" d="100"/>
          <a:sy n="105" d="100"/>
        </p:scale>
        <p:origin x="8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6328B-40AA-4E19-8CF8-FB7ECDBC9A1D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BE86C-B41D-4BE2-90A9-67A1D3745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73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CBE86C-B41D-4BE2-90A9-67A1D3745C2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07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2줄+탭보다 길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24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3040"/>
            <a:ext cx="8612189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25" name="순서도: 연결자 24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5827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3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  <p:sldLayoutId id="2147483681" r:id="rId2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4.png"/><Relationship Id="rId11" Type="http://schemas.openxmlformats.org/officeDocument/2006/relationships/image" Target="../media/image9.png"/><Relationship Id="rId5" Type="http://schemas.openxmlformats.org/officeDocument/2006/relationships/image" Target="../media/image43.png"/><Relationship Id="rId10" Type="http://schemas.microsoft.com/office/2007/relationships/hdphoto" Target="../media/hdphoto2.wdp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7.png"/><Relationship Id="rId11" Type="http://schemas.openxmlformats.org/officeDocument/2006/relationships/image" Target="../media/image9.png"/><Relationship Id="rId5" Type="http://schemas.openxmlformats.org/officeDocument/2006/relationships/image" Target="../media/image43.png"/><Relationship Id="rId10" Type="http://schemas.openxmlformats.org/officeDocument/2006/relationships/image" Target="../media/image37.png"/><Relationship Id="rId4" Type="http://schemas.openxmlformats.org/officeDocument/2006/relationships/image" Target="../media/image42.png"/><Relationship Id="rId9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8.jpeg"/><Relationship Id="rId11" Type="http://schemas.openxmlformats.org/officeDocument/2006/relationships/image" Target="../media/image10.png"/><Relationship Id="rId5" Type="http://schemas.openxmlformats.org/officeDocument/2006/relationships/image" Target="../media/image43.png"/><Relationship Id="rId10" Type="http://schemas.openxmlformats.org/officeDocument/2006/relationships/image" Target="../media/image9.png"/><Relationship Id="rId4" Type="http://schemas.openxmlformats.org/officeDocument/2006/relationships/image" Target="../media/image42.png"/><Relationship Id="rId9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36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12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3.png"/><Relationship Id="rId11" Type="http://schemas.openxmlformats.org/officeDocument/2006/relationships/image" Target="../media/image9.png"/><Relationship Id="rId5" Type="http://schemas.openxmlformats.org/officeDocument/2006/relationships/image" Target="../media/image49.png"/><Relationship Id="rId15" Type="http://schemas.microsoft.com/office/2007/relationships/hdphoto" Target="../media/hdphoto5.wdp"/><Relationship Id="rId10" Type="http://schemas.microsoft.com/office/2007/relationships/hdphoto" Target="../media/hdphoto2.wdp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5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2.png"/><Relationship Id="rId5" Type="http://schemas.openxmlformats.org/officeDocument/2006/relationships/hyperlink" Target="https://www.youtube.com/embed/wHJXWzS1uKg" TargetMode="External"/><Relationship Id="rId10" Type="http://schemas.openxmlformats.org/officeDocument/2006/relationships/image" Target="../media/image37.png"/><Relationship Id="rId4" Type="http://schemas.openxmlformats.org/officeDocument/2006/relationships/image" Target="../media/image23.png"/><Relationship Id="rId9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20.png"/><Relationship Id="rId7" Type="http://schemas.openxmlformats.org/officeDocument/2006/relationships/image" Target="../media/image5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www.youtube.com/watch?v=Cr_X_7hMHSk&amp;t=5s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2.png"/><Relationship Id="rId7" Type="http://schemas.openxmlformats.org/officeDocument/2006/relationships/image" Target="../media/image5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1.png"/><Relationship Id="rId7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mtClean="0"/>
              <a:t>duk_04_05_0001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smtClean="0"/>
              <a:t>박민주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015123" cy="436562"/>
          </a:xfrm>
        </p:spPr>
        <p:txBody>
          <a:bodyPr/>
          <a:lstStyle/>
          <a:p>
            <a:r>
              <a:rPr lang="ko-KR" altLang="en-US" dirty="0" smtClean="0"/>
              <a:t>디지털 사회의 특징과 예절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01815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25.04.23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박민주 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25.05.07.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smtClean="0"/>
                        <a:t>25.05.20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mtClean="0"/>
                        <a:t>문서</a:t>
                      </a:r>
                      <a:r>
                        <a:rPr lang="en-US" altLang="ko-KR" sz="800" baseline="0" smtClean="0"/>
                        <a:t> </a:t>
                      </a:r>
                      <a:r>
                        <a:rPr lang="ko-KR" altLang="en-US" sz="800" baseline="0" smtClean="0"/>
                        <a:t>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박민주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mtClean="0"/>
                        <a:t>25.05.21</a:t>
                      </a:r>
                      <a:endParaRPr lang="ko-KR" altLang="en-US" sz="80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mtClean="0"/>
                        <a:t>박민주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7030A0"/>
                </a:solidFill>
              </a:rPr>
              <a:t>디지털 예절    </a:t>
            </a:r>
            <a:r>
              <a:rPr lang="ko-KR" altLang="en-US" smtClean="0">
                <a:solidFill>
                  <a:schemeClr val="tx1"/>
                </a:solidFill>
              </a:rPr>
              <a:t>이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/>
              <a:t>필요한지 짝과 이야기해 봅시다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/>
              <a:t>1</a:t>
            </a:r>
            <a:r>
              <a:rPr lang="en-US" altLang="ko-KR" smtClean="0"/>
              <a:t>/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1</a:t>
            </a:r>
            <a:r>
              <a:rPr lang="en-US" altLang="ko-KR" smtClean="0"/>
              <a:t>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/>
              <a:t>물음</a:t>
            </a:r>
            <a:r>
              <a:rPr lang="en-US" altLang="ko-KR" smtClean="0"/>
              <a:t>2/</a:t>
            </a:r>
            <a:r>
              <a:rPr lang="ko-KR" altLang="en-US" smtClean="0"/>
              <a:t>활동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 </a:t>
            </a:r>
            <a:r>
              <a:rPr lang="en-US" altLang="ko-KR" smtClean="0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1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 </a:t>
            </a:r>
            <a:r>
              <a:rPr lang="en-US" altLang="ko-KR"/>
              <a:t>5</a:t>
            </a:r>
            <a:r>
              <a:rPr lang="ko-KR" altLang="en-US" smtClean="0"/>
              <a:t>개 </a:t>
            </a:r>
            <a:r>
              <a:rPr lang="ko-KR" altLang="en-US"/>
              <a:t>구성 </a:t>
            </a:r>
            <a:endParaRPr lang="en-US" altLang="ko-KR"/>
          </a:p>
          <a:p>
            <a:r>
              <a:rPr lang="ko-KR" altLang="en-US" smtClean="0"/>
              <a:t>어휘 팝업창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클릭 </a:t>
            </a:r>
            <a:r>
              <a:rPr lang="ko-KR" altLang="en-US"/>
              <a:t>시 낱말 익히기 노출</a:t>
            </a:r>
            <a:r>
              <a:rPr lang="en-US" altLang="ko-KR"/>
              <a:t>/ </a:t>
            </a:r>
            <a:r>
              <a:rPr lang="ko-KR" altLang="en-US"/>
              <a:t>재클릭 시 낱말 익히기 사라짐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3.  </a:t>
            </a:r>
            <a:r>
              <a:rPr lang="ko-KR" altLang="en-US" smtClean="0"/>
              <a:t>블릿</a:t>
            </a:r>
            <a:r>
              <a:rPr lang="en-US" altLang="ko-KR"/>
              <a:t>+</a:t>
            </a:r>
            <a:r>
              <a:rPr lang="ko-KR" altLang="en-US"/>
              <a:t>고정 텍스트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 </a:t>
            </a:r>
            <a:r>
              <a:rPr lang="ko-KR" altLang="en-US" smtClean="0"/>
              <a:t>회색 </a:t>
            </a:r>
            <a:r>
              <a:rPr lang="ko-KR" altLang="en-US"/>
              <a:t>텍스트 박스</a:t>
            </a:r>
            <a:r>
              <a:rPr lang="en-US" altLang="ko-KR"/>
              <a:t>+</a:t>
            </a:r>
            <a:r>
              <a:rPr lang="ko-KR" altLang="en-US"/>
              <a:t>예 보기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 파란 예문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5.  </a:t>
            </a:r>
            <a:r>
              <a:rPr lang="ko-KR" altLang="en-US" smtClean="0"/>
              <a:t>예 </a:t>
            </a:r>
            <a:r>
              <a:rPr lang="ko-KR" altLang="en-US"/>
              <a:t>보기</a:t>
            </a:r>
            <a:r>
              <a:rPr lang="en-US" altLang="ko-KR"/>
              <a:t>/</a:t>
            </a:r>
            <a:r>
              <a:rPr lang="ko-KR" altLang="en-US"/>
              <a:t>예 가리기 버튼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en-US" altLang="ko-KR" smtClean="0"/>
              <a:t>     </a:t>
            </a:r>
            <a:r>
              <a:rPr lang="ko-KR" altLang="en-US" smtClean="0"/>
              <a:t>예 </a:t>
            </a:r>
            <a:r>
              <a:rPr lang="ko-KR" altLang="en-US"/>
              <a:t>보기 버튼 클릭 시 예문 일괄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 smtClean="0"/>
              <a:t>예 </a:t>
            </a:r>
            <a:r>
              <a:rPr lang="ko-KR" altLang="en-US"/>
              <a:t>가리기 버튼 클릭 시 예문 일괄 </a:t>
            </a:r>
            <a:r>
              <a:rPr lang="ko-KR" altLang="en-US" smtClean="0"/>
              <a:t>가려짐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38263" y="361129"/>
            <a:ext cx="1713645" cy="332376"/>
          </a:xfrm>
          <a:prstGeom prst="rect">
            <a:avLst/>
          </a:prstGeom>
          <a:solidFill>
            <a:srgbClr val="EC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rgbClr val="7030A0"/>
                </a:solidFill>
              </a:rPr>
              <a:t>디지털 예절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pic>
        <p:nvPicPr>
          <p:cNvPr id="35" name="Picture 2" descr="C:\Users\석혜린\Desktop\w\★2020_2학기\10_차시개발\00) Prototype\proto_A\common\images\click_induced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38" y="630532"/>
            <a:ext cx="249920" cy="2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그룹 41"/>
          <p:cNvGrpSpPr/>
          <p:nvPr/>
        </p:nvGrpSpPr>
        <p:grpSpPr>
          <a:xfrm>
            <a:off x="406504" y="885748"/>
            <a:ext cx="8623698" cy="477054"/>
            <a:chOff x="444884" y="1052229"/>
            <a:chExt cx="8623698" cy="47705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89384" y="1052229"/>
              <a:ext cx="8579198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smtClean="0">
                  <a:latin typeface="+mn-ea"/>
                </a:rPr>
                <a:t> </a:t>
              </a:r>
              <a:r>
                <a:rPr lang="ko-KR" altLang="en-US" sz="2500" smtClean="0">
                  <a:latin typeface="+mn-ea"/>
                </a:rPr>
                <a:t>디지털 예절은 필요한가요</a:t>
              </a:r>
              <a:r>
                <a:rPr lang="en-US" altLang="ko-KR" sz="2500" smtClean="0">
                  <a:latin typeface="+mn-ea"/>
                </a:rPr>
                <a:t>? </a:t>
              </a:r>
              <a:r>
                <a:rPr lang="ko-KR" altLang="en-US" sz="2500" smtClean="0">
                  <a:latin typeface="+mn-ea"/>
                </a:rPr>
                <a:t>왜 그렇게 생각하나요</a:t>
              </a:r>
              <a:r>
                <a:rPr lang="en-US" altLang="ko-KR" sz="2500" smtClean="0">
                  <a:latin typeface="+mn-ea"/>
                </a:rPr>
                <a:t>?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4" y="1236607"/>
              <a:ext cx="108000" cy="108000"/>
            </a:xfrm>
            <a:prstGeom prst="rect">
              <a:avLst/>
            </a:prstGeom>
          </p:spPr>
        </p:pic>
      </p:grpSp>
      <p:sp>
        <p:nvSpPr>
          <p:cNvPr id="6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371928"/>
            <a:ext cx="8651003" cy="1112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인터넷 사회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가상 사회도 사람과 사람이 만나는 곳이기 때문에 </a:t>
            </a:r>
            <a:endParaRPr lang="en-US" altLang="ko-KR" sz="2500" spc="-15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예절이 필요합니다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436175" y="2550507"/>
            <a:ext cx="8687198" cy="861774"/>
            <a:chOff x="444884" y="859571"/>
            <a:chExt cx="8687198" cy="8617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2884" y="859571"/>
              <a:ext cx="857919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>
                  <a:latin typeface="+mn-ea"/>
                </a:rPr>
                <a:t>디지털 예절이 필요하다면 현실의 예절과 같을까요</a:t>
              </a:r>
              <a:r>
                <a:rPr lang="en-US" altLang="ko-KR" sz="2500">
                  <a:latin typeface="+mn-ea"/>
                </a:rPr>
                <a:t>? </a:t>
              </a:r>
              <a:endParaRPr lang="en-US" altLang="ko-KR" sz="2500" smtClean="0">
                <a:latin typeface="+mn-ea"/>
              </a:endParaRPr>
            </a:p>
            <a:p>
              <a:r>
                <a:rPr lang="ko-KR" altLang="en-US" sz="2500" smtClean="0">
                  <a:latin typeface="+mn-ea"/>
                </a:rPr>
                <a:t>왜 </a:t>
              </a:r>
              <a:r>
                <a:rPr lang="ko-KR" altLang="en-US" sz="2500">
                  <a:latin typeface="+mn-ea"/>
                </a:rPr>
                <a:t>그렇게 생각하나요</a:t>
              </a:r>
              <a:r>
                <a:rPr lang="en-US" altLang="ko-KR" sz="2500">
                  <a:latin typeface="+mn-ea"/>
                </a:rPr>
                <a:t>?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4" y="1043176"/>
              <a:ext cx="108000" cy="108000"/>
            </a:xfrm>
            <a:prstGeom prst="rect">
              <a:avLst/>
            </a:prstGeom>
          </p:spPr>
        </p:pic>
      </p:grpSp>
      <p:sp>
        <p:nvSpPr>
          <p:cNvPr id="6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4" y="3401982"/>
            <a:ext cx="8651003" cy="1112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시대에 따라 삶의 양식도 변화하기 때문에 </a:t>
            </a:r>
            <a:endParaRPr lang="en-US" altLang="ko-KR" sz="2500" spc="-15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예절도 그에 따른 변화가 필요합니다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87728" y="3728841"/>
            <a:ext cx="840067" cy="305950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135092" y="1816740"/>
            <a:ext cx="840067" cy="3059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82" y="4555309"/>
            <a:ext cx="997200" cy="313585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82" y="4935571"/>
            <a:ext cx="997200" cy="31358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80389" y="4640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27232" y="9945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6504" y="15116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913684" y="7060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15668" y="44257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8869841" y="5603223"/>
            <a:ext cx="139023" cy="132496"/>
            <a:chOff x="8976515" y="5612690"/>
            <a:chExt cx="139023" cy="132496"/>
          </a:xfrm>
        </p:grpSpPr>
        <p:cxnSp>
          <p:nvCxnSpPr>
            <p:cNvPr id="50" name="직선 연결선 49"/>
            <p:cNvCxnSpPr/>
            <p:nvPr/>
          </p:nvCxnSpPr>
          <p:spPr>
            <a:xfrm flipH="1"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799980"/>
              </p:ext>
            </p:extLst>
          </p:nvPr>
        </p:nvGraphicFramePr>
        <p:xfrm>
          <a:off x="6111128" y="5674771"/>
          <a:ext cx="3174776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4776">
                  <a:extLst>
                    <a:ext uri="{9D8B030D-6E8A-4147-A177-3AD203B41FA5}">
                      <a16:colId xmlns:a16="http://schemas.microsoft.com/office/drawing/2014/main" val="2599701126"/>
                    </a:ext>
                  </a:extLst>
                </a:gridCol>
              </a:tblGrid>
              <a:tr h="11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낱말 익히기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84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49123"/>
                  </a:ext>
                </a:extLst>
              </a:tr>
              <a:tr h="1256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 예절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50246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smtClean="0">
                          <a:latin typeface="+mn-ea"/>
                          <a:ea typeface="+mn-ea"/>
                        </a:rPr>
                        <a:t>디지털 사회에서 지켜야 할 예절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15540"/>
                  </a:ext>
                </a:extLst>
              </a:tr>
            </a:tbl>
          </a:graphicData>
        </a:graphic>
      </p:graphicFrame>
      <p:grpSp>
        <p:nvGrpSpPr>
          <p:cNvPr id="53" name="그룹 52"/>
          <p:cNvGrpSpPr/>
          <p:nvPr/>
        </p:nvGrpSpPr>
        <p:grpSpPr>
          <a:xfrm>
            <a:off x="9022241" y="5755623"/>
            <a:ext cx="139023" cy="132496"/>
            <a:chOff x="8976515" y="5612690"/>
            <a:chExt cx="139023" cy="132496"/>
          </a:xfrm>
        </p:grpSpPr>
        <p:cxnSp>
          <p:nvCxnSpPr>
            <p:cNvPr id="54" name="직선 연결선 53"/>
            <p:cNvCxnSpPr/>
            <p:nvPr/>
          </p:nvCxnSpPr>
          <p:spPr>
            <a:xfrm flipH="1"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/>
            <p:nvPr/>
          </p:nvCxnSpPr>
          <p:spPr>
            <a:xfrm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36742" y="25041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3398" y="3535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6527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090" y="1946320"/>
            <a:ext cx="1920406" cy="250567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137" y="1961089"/>
            <a:ext cx="1820772" cy="2468042"/>
          </a:xfrm>
          <a:prstGeom prst="rect">
            <a:avLst/>
          </a:prstGeom>
        </p:spPr>
      </p:pic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"/>
              <a:t>우리가 지켜야 할 디지털 예절에는 어떤 것이 있는지 알아보고 그 예절을 지켜야 하는 까닭을 찾아봅시다</a:t>
            </a:r>
            <a:r>
              <a:rPr lang="en-US" altLang="ko-KR" spc="-10"/>
              <a:t>.</a:t>
            </a:r>
            <a:endParaRPr lang="ko-KR" altLang="en-US" spc="-1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 smtClean="0"/>
              <a:t>1/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>
                <a:solidFill>
                  <a:srgbClr val="FF6600"/>
                </a:solidFill>
              </a:rPr>
              <a:t>활동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2/</a:t>
            </a:r>
            <a:r>
              <a:rPr lang="ko-KR" altLang="en-US" smtClean="0"/>
              <a:t>활동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[202_</a:t>
            </a:r>
            <a:r>
              <a:rPr lang="ko-KR" altLang="en-US" dirty="0"/>
              <a:t>생각 쑥쑥</a:t>
            </a:r>
            <a:r>
              <a:rPr lang="en-US" altLang="ko-KR" dirty="0"/>
              <a:t> _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삽화 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3-1 ~ 3-4 </a:t>
            </a:r>
          </a:p>
          <a:p>
            <a:pPr>
              <a:buAutoNum type="arabicPeriod" startAt="4"/>
            </a:pPr>
            <a:r>
              <a:rPr lang="ko-KR" altLang="en-US" dirty="0" smtClean="0"/>
              <a:t>돋보기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12~15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3500455" cy="232496"/>
          </a:xfrm>
        </p:spPr>
        <p:txBody>
          <a:bodyPr/>
          <a:lstStyle/>
          <a:p>
            <a:r>
              <a:rPr lang="en-US" altLang="ko-KR" dirty="0" smtClean="0"/>
              <a:t>duk_04_05_0001_4</a:t>
            </a:r>
          </a:p>
          <a:p>
            <a:r>
              <a:rPr lang="en-US" altLang="ko-KR" dirty="0" smtClean="0"/>
              <a:t>duk_04_05_0001_5</a:t>
            </a:r>
          </a:p>
          <a:p>
            <a:r>
              <a:rPr lang="ko-KR" altLang="en-US" dirty="0" smtClean="0"/>
              <a:t>문화 </a:t>
            </a:r>
            <a:r>
              <a:rPr lang="ko-KR" altLang="en-US" dirty="0"/>
              <a:t>콘텐츠를 불법 다운로드하는 여학생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tx1"/>
                </a:solidFill>
                <a:latin typeface="+mn-ea"/>
              </a:rPr>
              <a:t>duk_04_05_0001_6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024" y="1815912"/>
            <a:ext cx="2197111" cy="2693363"/>
          </a:xfrm>
          <a:prstGeom prst="rect">
            <a:avLst/>
          </a:prstGeom>
        </p:spPr>
      </p:pic>
      <p:sp>
        <p:nvSpPr>
          <p:cNvPr id="87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80045" y="1833766"/>
            <a:ext cx="2176449" cy="2666366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7E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2355771" y="1833766"/>
            <a:ext cx="2176449" cy="2666366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7E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7059894" y="1833766"/>
            <a:ext cx="2176449" cy="2666366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7E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>
            <a:extLst>
              <a:ext uri="{FF2B5EF4-FFF2-40B4-BE49-F238E27FC236}">
                <a16:creationId xmlns:a16="http://schemas.microsoft.com/office/drawing/2014/main" id="{E2583861-3FB3-4E40-9D1E-8AC19BC74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632" y="4130264"/>
            <a:ext cx="270000" cy="270000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E2583861-3FB3-4E40-9D1E-8AC19BC74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160" y="4140863"/>
            <a:ext cx="270000" cy="27000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E2583861-3FB3-4E40-9D1E-8AC19BC74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93" y="4122464"/>
            <a:ext cx="270000" cy="270000"/>
          </a:xfrm>
          <a:prstGeom prst="rect">
            <a:avLst/>
          </a:prstGeom>
        </p:spPr>
      </p:pic>
      <p:sp>
        <p:nvSpPr>
          <p:cNvPr id="99" name="모서리가 둥근 직사각형 102">
            <a:extLst>
              <a:ext uri="{FF2B5EF4-FFF2-40B4-BE49-F238E27FC236}">
                <a16:creationId xmlns:a16="http://schemas.microsoft.com/office/drawing/2014/main" id="{DEB6ABBB-66AA-47DE-92DC-DBB4475FAC01}"/>
              </a:ext>
            </a:extLst>
          </p:cNvPr>
          <p:cNvSpPr/>
          <p:nvPr/>
        </p:nvSpPr>
        <p:spPr>
          <a:xfrm>
            <a:off x="4692021" y="1833766"/>
            <a:ext cx="2176449" cy="2666366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7E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199090" y="8361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606" y="16563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496074" y="1961088"/>
            <a:ext cx="6857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798192" y="1897512"/>
            <a:ext cx="6857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12699" y="1910537"/>
            <a:ext cx="6857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5" y="1946320"/>
            <a:ext cx="2206943" cy="2402032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39488" y="2018773"/>
            <a:ext cx="6857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E2583861-3FB3-4E40-9D1E-8AC19BC74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79" y="4149564"/>
            <a:ext cx="27000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32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701126"/>
            <a:ext cx="2826000" cy="215687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9353974" y="434804"/>
            <a:ext cx="2838026" cy="3553540"/>
          </a:xfrm>
        </p:spPr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>
                <a:solidFill>
                  <a:srgbClr val="FF6600"/>
                </a:solidFill>
              </a:rPr>
              <a:t>활동</a:t>
            </a:r>
            <a:r>
              <a:rPr lang="en-US" altLang="ko-KR">
                <a:solidFill>
                  <a:srgbClr val="FF6600"/>
                </a:solidFill>
              </a:rPr>
              <a:t>2_</a:t>
            </a:r>
            <a:r>
              <a:rPr lang="ko-KR" altLang="en-US">
                <a:solidFill>
                  <a:srgbClr val="FF6600"/>
                </a:solidFill>
              </a:rPr>
              <a:t>풀팝업</a:t>
            </a:r>
            <a:r>
              <a:rPr lang="en-US" altLang="ko-KR">
                <a:solidFill>
                  <a:srgbClr val="FF6600"/>
                </a:solidFill>
              </a:rPr>
              <a:t>_</a:t>
            </a:r>
            <a:r>
              <a:rPr lang="ko-KR" altLang="en-US">
                <a:solidFill>
                  <a:srgbClr val="FF6600"/>
                </a:solidFill>
              </a:rPr>
              <a:t>이너탭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en-US" altLang="ko-KR"/>
              <a:t>]</a:t>
            </a:r>
          </a:p>
          <a:p>
            <a:r>
              <a:rPr lang="ko-KR" altLang="en-US"/>
              <a:t>타이틀</a:t>
            </a:r>
            <a:endParaRPr lang="en-US" altLang="ko-KR"/>
          </a:p>
          <a:p>
            <a:r>
              <a:rPr lang="ko-KR" altLang="en-US"/>
              <a:t>확대 축소 바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삽화 범위 내에서만 확대 축소 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3-1~3-3.  </a:t>
            </a:r>
            <a:r>
              <a:rPr lang="ko-KR" altLang="en-US"/>
              <a:t>삽화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4-1</a:t>
            </a:r>
            <a:r>
              <a:rPr lang="en-US" altLang="ko-KR"/>
              <a:t>, </a:t>
            </a:r>
            <a:r>
              <a:rPr lang="en-US" altLang="ko-KR" smtClean="0"/>
              <a:t>4-2.  </a:t>
            </a:r>
            <a:r>
              <a:rPr lang="ko-KR" altLang="en-US"/>
              <a:t>고정 말풍선</a:t>
            </a:r>
            <a:r>
              <a:rPr lang="en-US" altLang="ko-KR"/>
              <a:t> +</a:t>
            </a:r>
            <a:r>
              <a:rPr lang="ko-KR" altLang="en-US"/>
              <a:t> 고정 텍스트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회색 텍스트 박스</a:t>
            </a:r>
            <a:r>
              <a:rPr lang="en-US" altLang="ko-KR"/>
              <a:t>+</a:t>
            </a:r>
            <a:r>
              <a:rPr lang="ko-KR" altLang="en-US"/>
              <a:t>물음표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물음표 버튼 클릭 시 파란 정답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7. X</a:t>
            </a:r>
            <a:r>
              <a:rPr lang="ko-KR" altLang="en-US"/>
              <a:t>버튼 클릭 시 이전 페이지로 이동</a:t>
            </a:r>
            <a:r>
              <a:rPr lang="en-US" altLang="ko-KR"/>
              <a:t>(</a:t>
            </a:r>
            <a:r>
              <a:rPr lang="ko-KR" altLang="en-US"/>
              <a:t>슬라이드 </a:t>
            </a:r>
            <a:r>
              <a:rPr lang="en-US" altLang="ko-KR"/>
              <a:t>11</a:t>
            </a:r>
            <a:r>
              <a:rPr lang="ko-KR" altLang="en-US"/>
              <a:t>페이지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smtClean="0"/>
              <a:t>duk_04_05_0001_4</a:t>
            </a:r>
          </a:p>
          <a:p>
            <a:r>
              <a:rPr lang="ko-KR" altLang="en-US"/>
              <a:t>휴대폰으로 친구들과 메신저하기</a:t>
            </a:r>
            <a:r>
              <a:rPr lang="en-US" altLang="ko-KR" smtClean="0"/>
              <a:t>1.png</a:t>
            </a:r>
          </a:p>
          <a:p>
            <a:r>
              <a:rPr lang="ko-KR" altLang="en-US"/>
              <a:t>컴퓨터로 </a:t>
            </a:r>
            <a:r>
              <a:rPr lang="en-US" altLang="ko-KR"/>
              <a:t>SNS</a:t>
            </a:r>
            <a:r>
              <a:rPr lang="ko-KR" altLang="en-US"/>
              <a:t>를 하는 </a:t>
            </a:r>
            <a:r>
              <a:rPr lang="ko-KR" altLang="en-US" smtClean="0"/>
              <a:t>여자아이</a:t>
            </a:r>
            <a:r>
              <a:rPr lang="en-US" altLang="ko-KR" smtClean="0"/>
              <a:t>.png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지켜야 할 디지털 </a:t>
                </a:r>
                <a:r>
                  <a:rPr lang="ko-KR" altLang="en-US" sz="2200" spc="-15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예절</a:t>
                </a:r>
                <a:endParaRPr lang="ko-KR" altLang="en-US" sz="2200" spc="-15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9890" y="822151"/>
            <a:ext cx="1476746" cy="190724"/>
          </a:xfrm>
          <a:prstGeom prst="rect">
            <a:avLst/>
          </a:prstGeom>
        </p:spPr>
      </p:pic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460191" y="4028708"/>
            <a:ext cx="4482409" cy="58221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상대방을 존중하는 말을 사용합니다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8698" b="98047" l="6838" r="26496">
                        <a14:foregroundMark x1="18974" y1="66667" x2="19060" y2="78385"/>
                        <a14:foregroundMark x1="16410" y1="64193" x2="17265" y2="76042"/>
                        <a14:foregroundMark x1="20513" y1="61849" x2="19060" y2="74609"/>
                        <a14:foregroundMark x1="22564" y1="72396" x2="22479" y2="81510"/>
                        <a14:foregroundMark x1="12735" y1="78776" x2="12906" y2="86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2" t="48835" r="73383" b="1683"/>
          <a:stretch/>
        </p:blipFill>
        <p:spPr>
          <a:xfrm>
            <a:off x="1614246" y="1488683"/>
            <a:ext cx="1381356" cy="2274476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97"/>
          <a:stretch/>
        </p:blipFill>
        <p:spPr>
          <a:xfrm flipH="1">
            <a:off x="5747803" y="1521906"/>
            <a:ext cx="2073964" cy="2366243"/>
          </a:xfrm>
          <a:prstGeom prst="rect">
            <a:avLst/>
          </a:prstGeom>
        </p:spPr>
      </p:pic>
      <p:grpSp>
        <p:nvGrpSpPr>
          <p:cNvPr id="58" name="그룹 57"/>
          <p:cNvGrpSpPr/>
          <p:nvPr/>
        </p:nvGrpSpPr>
        <p:grpSpPr>
          <a:xfrm>
            <a:off x="326306" y="3356007"/>
            <a:ext cx="2053965" cy="1345119"/>
            <a:chOff x="4448742" y="1139971"/>
            <a:chExt cx="2053965" cy="1345119"/>
          </a:xfrm>
        </p:grpSpPr>
        <p:sp>
          <p:nvSpPr>
            <p:cNvPr id="59" name="이등변 삼각형 58"/>
            <p:cNvSpPr/>
            <p:nvPr/>
          </p:nvSpPr>
          <p:spPr>
            <a:xfrm rot="12554475" flipV="1">
              <a:off x="5507592" y="1139971"/>
              <a:ext cx="140448" cy="292309"/>
            </a:xfrm>
            <a:prstGeom prst="triangle">
              <a:avLst/>
            </a:prstGeom>
            <a:solidFill>
              <a:srgbClr val="FFD89F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60" name="모서리가 둥근 직사각형 59"/>
            <p:cNvSpPr/>
            <p:nvPr/>
          </p:nvSpPr>
          <p:spPr>
            <a:xfrm>
              <a:off x="4448742" y="1377230"/>
              <a:ext cx="2053965" cy="1107860"/>
            </a:xfrm>
            <a:prstGeom prst="roundRect">
              <a:avLst>
                <a:gd name="adj" fmla="val 9509"/>
              </a:avLst>
            </a:prstGeom>
            <a:solidFill>
              <a:srgbClr val="FDF3E7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세상에서 쓴 건데 무슨 </a:t>
              </a:r>
              <a:endParaRPr lang="en-US" altLang="ko-KR" sz="2300" spc="-15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상관이야</a:t>
              </a:r>
              <a:r>
                <a:rPr lang="en-US" altLang="ko-KR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61" name="그림 6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220" y="4150472"/>
            <a:ext cx="388259" cy="335073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579002" y="4636992"/>
            <a:ext cx="2168801" cy="320753"/>
            <a:chOff x="476955" y="3619518"/>
            <a:chExt cx="2168801" cy="32075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72" name="타원 7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96013" y="3392823"/>
            <a:ext cx="76516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816333" y="39977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308895" y="46512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094858" y="1476058"/>
            <a:ext cx="673871" cy="24259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165319" y="1764477"/>
            <a:ext cx="673871" cy="24259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213" y="840671"/>
            <a:ext cx="2369322" cy="3147672"/>
          </a:xfrm>
          <a:prstGeom prst="rect">
            <a:avLst/>
          </a:prstGeom>
        </p:spPr>
      </p:pic>
      <p:sp>
        <p:nvSpPr>
          <p:cNvPr id="79" name="타원 7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995602" y="960048"/>
            <a:ext cx="654669" cy="242599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789441" y="3972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96013" y="58239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82160" y="2865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6585748" y="667361"/>
            <a:ext cx="2297680" cy="1017835"/>
            <a:chOff x="6585748" y="667361"/>
            <a:chExt cx="2297680" cy="1017835"/>
          </a:xfrm>
        </p:grpSpPr>
        <p:sp>
          <p:nvSpPr>
            <p:cNvPr id="45" name="이등변 삼각형 44"/>
            <p:cNvSpPr/>
            <p:nvPr/>
          </p:nvSpPr>
          <p:spPr>
            <a:xfrm rot="2481849" flipV="1">
              <a:off x="7410045" y="1381529"/>
              <a:ext cx="162675" cy="303667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585748" y="667361"/>
              <a:ext cx="2297680" cy="792000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세상에서는 기록이 남을 텐데</a:t>
              </a:r>
              <a:r>
                <a:rPr lang="en-US" altLang="ko-KR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256543" y="1426961"/>
            <a:ext cx="76516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4153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>
                <a:solidFill>
                  <a:srgbClr val="FF6600"/>
                </a:solidFill>
              </a:rPr>
              <a:t>활동</a:t>
            </a:r>
            <a:r>
              <a:rPr lang="en-US" altLang="ko-KR">
                <a:solidFill>
                  <a:srgbClr val="FF6600"/>
                </a:solidFill>
              </a:rPr>
              <a:t>2_</a:t>
            </a:r>
            <a:r>
              <a:rPr lang="ko-KR" altLang="en-US">
                <a:solidFill>
                  <a:srgbClr val="FF6600"/>
                </a:solidFill>
              </a:rPr>
              <a:t>풀팝업</a:t>
            </a:r>
            <a:r>
              <a:rPr lang="en-US" altLang="ko-KR">
                <a:solidFill>
                  <a:srgbClr val="FF6600"/>
                </a:solidFill>
              </a:rPr>
              <a:t>_</a:t>
            </a:r>
            <a:r>
              <a:rPr lang="ko-KR" altLang="en-US">
                <a:solidFill>
                  <a:srgbClr val="FF6600"/>
                </a:solidFill>
              </a:rPr>
              <a:t>이너탭</a:t>
            </a:r>
            <a:r>
              <a:rPr lang="en-US" altLang="ko-KR">
                <a:solidFill>
                  <a:srgbClr val="FF6600"/>
                </a:solidFill>
              </a:rPr>
              <a:t>2</a:t>
            </a:r>
            <a:r>
              <a:rPr lang="en-US" altLang="ko-KR"/>
              <a:t>]</a:t>
            </a:r>
          </a:p>
          <a:p>
            <a:r>
              <a:rPr lang="ko-KR" altLang="en-US"/>
              <a:t>타이틀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2.   </a:t>
            </a:r>
            <a:r>
              <a:rPr lang="ko-KR" altLang="en-US"/>
              <a:t>확대 축소 바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삽화 범위 내에서만 확대 축소 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3-1~3-3.  </a:t>
            </a:r>
            <a:r>
              <a:rPr lang="ko-KR" altLang="en-US" smtClean="0"/>
              <a:t>삽화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4-1</a:t>
            </a:r>
            <a:r>
              <a:rPr lang="en-US" altLang="ko-KR"/>
              <a:t>, 4-2.  </a:t>
            </a:r>
            <a:r>
              <a:rPr lang="ko-KR" altLang="en-US"/>
              <a:t>고정 말풍선</a:t>
            </a:r>
            <a:r>
              <a:rPr lang="en-US" altLang="ko-KR"/>
              <a:t> +</a:t>
            </a:r>
            <a:r>
              <a:rPr lang="ko-KR" altLang="en-US"/>
              <a:t> 고정 텍스트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 </a:t>
            </a:r>
            <a:r>
              <a:rPr lang="ko-KR" altLang="en-US"/>
              <a:t>회색 텍스트 박스</a:t>
            </a:r>
            <a:r>
              <a:rPr lang="en-US" altLang="ko-KR"/>
              <a:t>+</a:t>
            </a:r>
            <a:r>
              <a:rPr lang="ko-KR" altLang="en-US"/>
              <a:t>물음표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물음표 버튼 클릭 시 파란 정답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7.  X</a:t>
            </a:r>
            <a:r>
              <a:rPr lang="ko-KR" altLang="en-US"/>
              <a:t>버튼 클릭 시 이전 페이지로 이동</a:t>
            </a:r>
            <a:r>
              <a:rPr lang="en-US" altLang="ko-KR"/>
              <a:t>(</a:t>
            </a:r>
            <a:r>
              <a:rPr lang="ko-KR" altLang="en-US"/>
              <a:t>슬라이드 </a:t>
            </a:r>
            <a:r>
              <a:rPr lang="en-US" altLang="ko-KR"/>
              <a:t>11</a:t>
            </a:r>
            <a:r>
              <a:rPr lang="ko-KR" altLang="en-US"/>
              <a:t>페이지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smtClean="0"/>
              <a:t>duk_04_05_0001_5</a:t>
            </a:r>
          </a:p>
          <a:p>
            <a:r>
              <a:rPr lang="ko-KR" altLang="en-US"/>
              <a:t>걱정하는 </a:t>
            </a:r>
            <a:r>
              <a:rPr lang="ko-KR" altLang="en-US" smtClean="0"/>
              <a:t>누나</a:t>
            </a:r>
            <a:r>
              <a:rPr lang="en-US" altLang="ko-KR" smtClean="0"/>
              <a:t>.png</a:t>
            </a:r>
          </a:p>
          <a:p>
            <a:r>
              <a:rPr lang="ko-KR" altLang="en-US"/>
              <a:t>걱정하는 </a:t>
            </a:r>
            <a:r>
              <a:rPr lang="ko-KR" altLang="en-US" smtClean="0"/>
              <a:t>남동생</a:t>
            </a:r>
            <a:r>
              <a:rPr lang="en-US" altLang="ko-KR" smtClean="0"/>
              <a:t>.png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지켜야 할 디지털 </a:t>
                </a:r>
                <a:r>
                  <a:rPr lang="ko-KR" altLang="en-US" sz="2200" spc="-15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예절</a:t>
                </a:r>
                <a:endParaRPr lang="ko-KR" altLang="en-US" sz="2200" spc="-15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9890" y="822151"/>
            <a:ext cx="1476746" cy="190724"/>
          </a:xfrm>
          <a:prstGeom prst="rect">
            <a:avLst/>
          </a:prstGeom>
        </p:spPr>
      </p:pic>
      <p:sp>
        <p:nvSpPr>
          <p:cNvPr id="2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455480" y="4058764"/>
            <a:ext cx="4285379" cy="58221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개인 정보를 보호하며 사용합니다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2" b="100000" l="9977" r="89907">
                        <a14:foregroundMark x1="68213" y1="32035" x2="69722" y2="76460"/>
                        <a14:foregroundMark x1="72274" y1="88850" x2="72506" y2="98407"/>
                        <a14:foregroundMark x1="67749" y1="54690" x2="67053" y2="72212"/>
                        <a14:foregroundMark x1="34455" y1="41239" x2="30394" y2="75044"/>
                        <a14:foregroundMark x1="69258" y1="39823" x2="71114" y2="68496"/>
                        <a14:foregroundMark x1="24130" y1="21947" x2="26102" y2="21947"/>
                        <a14:foregroundMark x1="30162" y1="32389" x2="31555" y2="60531"/>
                        <a14:foregroundMark x1="26102" y1="96106" x2="26102" y2="99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9950"/>
          <a:stretch/>
        </p:blipFill>
        <p:spPr>
          <a:xfrm>
            <a:off x="1780833" y="1757593"/>
            <a:ext cx="1794014" cy="234696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262511" y="1358990"/>
            <a:ext cx="2309992" cy="2940227"/>
            <a:chOff x="4623066" y="118191"/>
            <a:chExt cx="1658327" cy="2940227"/>
          </a:xfrm>
        </p:grpSpPr>
        <p:sp>
          <p:nvSpPr>
            <p:cNvPr id="30" name="이등변 삼각형 29"/>
            <p:cNvSpPr/>
            <p:nvPr/>
          </p:nvSpPr>
          <p:spPr>
            <a:xfrm rot="18737423" flipV="1">
              <a:off x="6004924" y="546294"/>
              <a:ext cx="274250" cy="278689"/>
            </a:xfrm>
            <a:prstGeom prst="triangle">
              <a:avLst/>
            </a:prstGeom>
            <a:solidFill>
              <a:srgbClr val="FFD89F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623066" y="118191"/>
              <a:ext cx="1502249" cy="2940227"/>
            </a:xfrm>
            <a:prstGeom prst="roundRect">
              <a:avLst>
                <a:gd name="adj" fmla="val 9509"/>
              </a:avLst>
            </a:prstGeom>
            <a:solidFill>
              <a:srgbClr val="FDF3E7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어떡해</a:t>
              </a:r>
              <a:r>
                <a:rPr lang="en-US" altLang="ko-KR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!</a:t>
              </a: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사람이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 개인 정보를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공개해 놨어</a:t>
              </a:r>
              <a:r>
                <a:rPr lang="en-US" altLang="ko-KR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인터넷에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 소개서를 써서 올렸는데</a:t>
              </a:r>
              <a:r>
                <a:rPr lang="en-US" altLang="ko-KR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거기에서 본 것 같아</a:t>
              </a:r>
              <a:r>
                <a:rPr lang="en-US" altLang="ko-KR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9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2" b="100000" l="9977" r="89907">
                        <a14:foregroundMark x1="68213" y1="32035" x2="69722" y2="76460"/>
                        <a14:foregroundMark x1="72274" y1="88850" x2="72506" y2="98407"/>
                        <a14:foregroundMark x1="67749" y1="54690" x2="67053" y2="72212"/>
                        <a14:foregroundMark x1="34455" y1="41239" x2="30394" y2="75044"/>
                        <a14:foregroundMark x1="69258" y1="39823" x2="71114" y2="68496"/>
                        <a14:foregroundMark x1="24130" y1="21947" x2="26102" y2="21947"/>
                        <a14:foregroundMark x1="30162" y1="32389" x2="31555" y2="60531"/>
                        <a14:foregroundMark x1="26102" y1="96106" x2="26102" y2="99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892"/>
          <a:stretch/>
        </p:blipFill>
        <p:spPr>
          <a:xfrm>
            <a:off x="5785369" y="1725535"/>
            <a:ext cx="1688571" cy="2346960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710480" y="1592064"/>
            <a:ext cx="2297680" cy="1320681"/>
            <a:chOff x="6585748" y="364515"/>
            <a:chExt cx="2297680" cy="1320681"/>
          </a:xfrm>
        </p:grpSpPr>
        <p:sp>
          <p:nvSpPr>
            <p:cNvPr id="34" name="이등변 삼각형 33"/>
            <p:cNvSpPr/>
            <p:nvPr/>
          </p:nvSpPr>
          <p:spPr>
            <a:xfrm rot="2481849" flipV="1">
              <a:off x="7410045" y="1381529"/>
              <a:ext cx="162675" cy="303667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585748" y="364515"/>
              <a:ext cx="2297680" cy="1094846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개인 정보는 </a:t>
              </a:r>
              <a:endParaRPr lang="en-US" altLang="ko-KR" sz="2300" spc="-15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인터넷에 올리지 말아야해</a:t>
              </a:r>
              <a:r>
                <a:rPr lang="en-US" altLang="ko-KR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220" y="4150472"/>
            <a:ext cx="388259" cy="335073"/>
          </a:xfrm>
          <a:prstGeom prst="rect">
            <a:avLst/>
          </a:prstGeom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750450" y="5273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4683" y="5544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79490" y="1285873"/>
            <a:ext cx="64571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69568" y="1948852"/>
            <a:ext cx="66835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454776" y="1482535"/>
            <a:ext cx="64571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281604" y="44855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798539" y="2125078"/>
            <a:ext cx="66835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13660" y="377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399496" y="46422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417" y="1033355"/>
            <a:ext cx="2198135" cy="2979555"/>
          </a:xfrm>
          <a:prstGeom prst="rect">
            <a:avLst/>
          </a:prstGeom>
        </p:spPr>
      </p:pic>
      <p:grpSp>
        <p:nvGrpSpPr>
          <p:cNvPr id="47" name="그룹 46"/>
          <p:cNvGrpSpPr/>
          <p:nvPr/>
        </p:nvGrpSpPr>
        <p:grpSpPr>
          <a:xfrm>
            <a:off x="3564829" y="4623564"/>
            <a:ext cx="2178802" cy="323133"/>
            <a:chOff x="483312" y="4043793"/>
            <a:chExt cx="2178802" cy="323133"/>
          </a:xfrm>
        </p:grpSpPr>
        <p:grpSp>
          <p:nvGrpSpPr>
            <p:cNvPr id="48" name="그룹 47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58369" y="986269"/>
            <a:ext cx="688118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405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>
                <a:solidFill>
                  <a:srgbClr val="FF6600"/>
                </a:solidFill>
              </a:rPr>
              <a:t>활동</a:t>
            </a:r>
            <a:r>
              <a:rPr lang="en-US" altLang="ko-KR">
                <a:solidFill>
                  <a:srgbClr val="FF6600"/>
                </a:solidFill>
              </a:rPr>
              <a:t>2_</a:t>
            </a:r>
            <a:r>
              <a:rPr lang="ko-KR" altLang="en-US">
                <a:solidFill>
                  <a:srgbClr val="FF6600"/>
                </a:solidFill>
              </a:rPr>
              <a:t>풀팝업</a:t>
            </a:r>
            <a:r>
              <a:rPr lang="en-US" altLang="ko-KR">
                <a:solidFill>
                  <a:srgbClr val="FF6600"/>
                </a:solidFill>
              </a:rPr>
              <a:t>_</a:t>
            </a:r>
            <a:r>
              <a:rPr lang="ko-KR" altLang="en-US">
                <a:solidFill>
                  <a:srgbClr val="FF6600"/>
                </a:solidFill>
              </a:rPr>
              <a:t>이너탭</a:t>
            </a:r>
            <a:r>
              <a:rPr lang="en-US" altLang="ko-KR">
                <a:solidFill>
                  <a:srgbClr val="FF6600"/>
                </a:solidFill>
              </a:rPr>
              <a:t>3</a:t>
            </a:r>
            <a:r>
              <a:rPr lang="en-US" altLang="ko-KR"/>
              <a:t>]</a:t>
            </a:r>
          </a:p>
          <a:p>
            <a:r>
              <a:rPr lang="ko-KR" altLang="en-US"/>
              <a:t>타이틀</a:t>
            </a:r>
            <a:endParaRPr lang="en-US" altLang="ko-KR"/>
          </a:p>
          <a:p>
            <a:r>
              <a:rPr lang="ko-KR" altLang="en-US"/>
              <a:t>확대 축소 바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삽화 범위 내에서만 확대 축소 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3-1 ,3-2.  </a:t>
            </a:r>
            <a:r>
              <a:rPr lang="ko-KR" altLang="en-US" smtClean="0"/>
              <a:t>삽화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4-1, 4-2</a:t>
            </a:r>
            <a:r>
              <a:rPr lang="en-US" altLang="ko-KR"/>
              <a:t>.  </a:t>
            </a:r>
            <a:r>
              <a:rPr lang="ko-KR" altLang="en-US"/>
              <a:t>고정 말풍선</a:t>
            </a:r>
            <a:r>
              <a:rPr lang="en-US" altLang="ko-KR"/>
              <a:t>+</a:t>
            </a:r>
            <a:r>
              <a:rPr lang="ko-KR" altLang="en-US"/>
              <a:t>고정 텍스트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회색 텍스트 박스</a:t>
            </a:r>
            <a:r>
              <a:rPr lang="en-US" altLang="ko-KR"/>
              <a:t>+</a:t>
            </a:r>
            <a:r>
              <a:rPr lang="ko-KR" altLang="en-US"/>
              <a:t>물음표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물음표 버튼 클릭 시 파란 정답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7.  X</a:t>
            </a:r>
            <a:r>
              <a:rPr lang="ko-KR" altLang="en-US"/>
              <a:t>버튼 클릭 시 이전 페이지로 이동</a:t>
            </a:r>
            <a:r>
              <a:rPr lang="en-US" altLang="ko-KR"/>
              <a:t>(</a:t>
            </a:r>
            <a:r>
              <a:rPr lang="ko-KR" altLang="en-US"/>
              <a:t>슬라이드 </a:t>
            </a:r>
            <a:r>
              <a:rPr lang="en-US" altLang="ko-KR"/>
              <a:t>11</a:t>
            </a:r>
            <a:r>
              <a:rPr lang="ko-KR" altLang="en-US"/>
              <a:t>페이지 참고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/>
              <a:t>문화 콘텐츠를 불법 다운로드하는 여학생</a:t>
            </a:r>
            <a:r>
              <a:rPr lang="en-US" altLang="ko-KR"/>
              <a:t>.</a:t>
            </a:r>
            <a:r>
              <a:rPr lang="en-US" altLang="ko-KR" smtClean="0"/>
              <a:t>png</a:t>
            </a:r>
          </a:p>
          <a:p>
            <a:r>
              <a:rPr lang="ko-KR" altLang="en-US"/>
              <a:t>걱정스러운 표정의 </a:t>
            </a:r>
            <a:r>
              <a:rPr lang="ko-KR" altLang="en-US" smtClean="0"/>
              <a:t>아이</a:t>
            </a:r>
            <a:r>
              <a:rPr lang="en-US" altLang="ko-KR" smtClean="0"/>
              <a:t>.png</a:t>
            </a:r>
            <a:endParaRPr lang="en-US" altLang="ko-KR"/>
          </a:p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지켜야 할 디지털 </a:t>
                </a:r>
                <a:r>
                  <a:rPr lang="ko-KR" altLang="en-US" sz="2200" spc="-15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예절</a:t>
                </a:r>
                <a:endParaRPr lang="ko-KR" altLang="en-US" sz="2200" spc="-15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9890" y="822151"/>
            <a:ext cx="1476746" cy="190724"/>
          </a:xfrm>
          <a:prstGeom prst="rect">
            <a:avLst/>
          </a:prstGeom>
        </p:spPr>
      </p:pic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357952" y="3946090"/>
            <a:ext cx="6638067" cy="58221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사람이 만든 것을 내 마음대로 사용하지 않습니다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734" y="1476852"/>
            <a:ext cx="2963683" cy="23129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3305" y="1501694"/>
            <a:ext cx="2323558" cy="2347838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407118" y="1706300"/>
            <a:ext cx="2209662" cy="1801424"/>
            <a:chOff x="4623066" y="118192"/>
            <a:chExt cx="1586301" cy="1801424"/>
          </a:xfrm>
        </p:grpSpPr>
        <p:sp>
          <p:nvSpPr>
            <p:cNvPr id="26" name="이등변 삼각형 25"/>
            <p:cNvSpPr/>
            <p:nvPr/>
          </p:nvSpPr>
          <p:spPr>
            <a:xfrm rot="18737423" flipV="1">
              <a:off x="5984546" y="1495977"/>
              <a:ext cx="274250" cy="175393"/>
            </a:xfrm>
            <a:prstGeom prst="triangle">
              <a:avLst>
                <a:gd name="adj" fmla="val 100000"/>
              </a:avLst>
            </a:prstGeom>
            <a:solidFill>
              <a:srgbClr val="FFD89F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4623066" y="118192"/>
              <a:ext cx="1502249" cy="1801424"/>
            </a:xfrm>
            <a:prstGeom prst="roundRect">
              <a:avLst>
                <a:gd name="adj" fmla="val 9509"/>
              </a:avLst>
            </a:prstGeom>
            <a:solidFill>
              <a:srgbClr val="FDF3E7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불법으로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내려받는다고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 게시물이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없어지는 것도 </a:t>
              </a:r>
              <a:endPara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아니잖아</a:t>
              </a:r>
              <a:r>
                <a:rPr lang="en-US" altLang="ko-KR" sz="2300" spc="-19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endParaRPr lang="ko-KR" altLang="en-US" sz="2300" spc="-19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20814" y="1012875"/>
            <a:ext cx="2219986" cy="1992344"/>
            <a:chOff x="6321827" y="2560"/>
            <a:chExt cx="2977371" cy="1263264"/>
          </a:xfrm>
        </p:grpSpPr>
        <p:sp>
          <p:nvSpPr>
            <p:cNvPr id="29" name="이등변 삼각형 28"/>
            <p:cNvSpPr/>
            <p:nvPr/>
          </p:nvSpPr>
          <p:spPr>
            <a:xfrm rot="2481849" flipV="1">
              <a:off x="6321827" y="1106848"/>
              <a:ext cx="228574" cy="158976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419382" y="2560"/>
              <a:ext cx="2879816" cy="1183776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</a:t>
              </a:r>
              <a:r>
                <a:rPr lang="en-US" altLang="ko-KR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! </a:t>
              </a:r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그래도 다른 사람의 게시물을 허락 없이 </a:t>
              </a:r>
              <a:endParaRPr lang="en-US" altLang="ko-KR" sz="2300" spc="-15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막 내려받으면 </a:t>
              </a:r>
              <a:endParaRPr lang="en-US" altLang="ko-KR" sz="2300" spc="-15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안 되지</a:t>
              </a:r>
              <a:r>
                <a:rPr lang="en-US" altLang="ko-KR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586" y="4080882"/>
            <a:ext cx="388259" cy="335073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750450" y="5273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85565" y="5972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311987" y="1329857"/>
            <a:ext cx="64970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36147" y="1569737"/>
            <a:ext cx="6021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966009" y="1376669"/>
            <a:ext cx="65722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395624" y="4656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197582" y="39479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604970" y="956580"/>
            <a:ext cx="6021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0" name="그룹 39"/>
          <p:cNvGrpSpPr/>
          <p:nvPr/>
        </p:nvGrpSpPr>
        <p:grpSpPr>
          <a:xfrm flipH="1">
            <a:off x="3587587" y="4616506"/>
            <a:ext cx="2178802" cy="323133"/>
            <a:chOff x="483312" y="4043793"/>
            <a:chExt cx="2178802" cy="323133"/>
          </a:xfrm>
        </p:grpSpPr>
        <p:grpSp>
          <p:nvGrpSpPr>
            <p:cNvPr id="41" name="그룹 40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9" name="그림 48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7" name="그림 46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13660" y="377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8947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  <a:p>
            <a:endParaRPr lang="ko-KR" altLang="en-US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>
                <a:solidFill>
                  <a:srgbClr val="FF6600"/>
                </a:solidFill>
              </a:rPr>
              <a:t>활동</a:t>
            </a:r>
            <a:r>
              <a:rPr lang="en-US" altLang="ko-KR">
                <a:solidFill>
                  <a:srgbClr val="FF6600"/>
                </a:solidFill>
              </a:rPr>
              <a:t>2_</a:t>
            </a:r>
            <a:r>
              <a:rPr lang="ko-KR" altLang="en-US">
                <a:solidFill>
                  <a:srgbClr val="FF6600"/>
                </a:solidFill>
              </a:rPr>
              <a:t>풀팝업</a:t>
            </a:r>
            <a:r>
              <a:rPr lang="en-US" altLang="ko-KR">
                <a:solidFill>
                  <a:srgbClr val="FF6600"/>
                </a:solidFill>
              </a:rPr>
              <a:t>_</a:t>
            </a:r>
            <a:r>
              <a:rPr lang="ko-KR" altLang="en-US">
                <a:solidFill>
                  <a:srgbClr val="FF6600"/>
                </a:solidFill>
              </a:rPr>
              <a:t>이너탭</a:t>
            </a:r>
            <a:r>
              <a:rPr lang="en-US" altLang="ko-KR">
                <a:solidFill>
                  <a:srgbClr val="FF6600"/>
                </a:solidFill>
              </a:rPr>
              <a:t>4</a:t>
            </a:r>
            <a:r>
              <a:rPr lang="en-US" altLang="ko-KR"/>
              <a:t>]</a:t>
            </a:r>
          </a:p>
          <a:p>
            <a:r>
              <a:rPr lang="ko-KR" altLang="en-US"/>
              <a:t>타이틀</a:t>
            </a:r>
            <a:endParaRPr lang="en-US" altLang="ko-KR"/>
          </a:p>
          <a:p>
            <a:r>
              <a:rPr lang="ko-KR" altLang="en-US"/>
              <a:t>확대 축소 바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삽화 범위 내에서만 확대 축소 </a:t>
            </a:r>
            <a:r>
              <a:rPr lang="ko-KR" altLang="en-US" smtClean="0"/>
              <a:t>가능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3-1~3-3. </a:t>
            </a:r>
            <a:r>
              <a:rPr lang="ko-KR" altLang="en-US" smtClean="0"/>
              <a:t>삽화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4-1,4-2.  </a:t>
            </a:r>
            <a:r>
              <a:rPr lang="ko-KR" altLang="en-US" smtClean="0"/>
              <a:t>고정 말풍선</a:t>
            </a:r>
            <a:r>
              <a:rPr lang="en-US" altLang="ko-KR" smtClean="0"/>
              <a:t>+</a:t>
            </a:r>
            <a:r>
              <a:rPr lang="ko-KR" altLang="en-US" smtClean="0"/>
              <a:t>고정 텍스트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</a:t>
            </a:r>
            <a:r>
              <a:rPr lang="ko-KR" altLang="en-US"/>
              <a:t>회색 텍스트 박스</a:t>
            </a:r>
            <a:r>
              <a:rPr lang="en-US" altLang="ko-KR"/>
              <a:t>+</a:t>
            </a:r>
            <a:r>
              <a:rPr lang="ko-KR" altLang="en-US"/>
              <a:t>물음표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물음표 버튼 클릭 시 파란 정답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7. X</a:t>
            </a:r>
            <a:r>
              <a:rPr lang="ko-KR" altLang="en-US"/>
              <a:t>버튼 클릭 시 이전 페이지로 이동</a:t>
            </a:r>
            <a:r>
              <a:rPr lang="en-US" altLang="ko-KR"/>
              <a:t>(</a:t>
            </a:r>
            <a:r>
              <a:rPr lang="ko-KR" altLang="en-US"/>
              <a:t>슬라이드 </a:t>
            </a:r>
            <a:r>
              <a:rPr lang="en-US" altLang="ko-KR"/>
              <a:t>11</a:t>
            </a:r>
            <a:r>
              <a:rPr lang="ko-KR" altLang="en-US"/>
              <a:t>페이지 참고</a:t>
            </a:r>
            <a:r>
              <a:rPr lang="en-US" altLang="ko-KR"/>
              <a:t>)</a:t>
            </a:r>
          </a:p>
          <a:p>
            <a:pPr marL="0" indent="0">
              <a:buNone/>
            </a:pPr>
            <a:endParaRPr lang="en-US" altLang="ko-KR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duk_04_05_0001_6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걱정하는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엄마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png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걱정하는 </a:t>
            </a:r>
            <a:r>
              <a:rPr lang="ko-KR" altLang="en-US" dirty="0" smtClean="0">
                <a:solidFill>
                  <a:schemeClr val="tx1"/>
                </a:solidFill>
              </a:rPr>
              <a:t>딸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r>
              <a:rPr lang="en-US" altLang="ko-KR" dirty="0" err="1" smtClean="0">
                <a:solidFill>
                  <a:schemeClr val="tx1"/>
                </a:solidFill>
              </a:rPr>
              <a:t>png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지켜야 할 디지털 </a:t>
                </a:r>
                <a:r>
                  <a:rPr lang="ko-KR" altLang="en-US" sz="2200" spc="-15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예절</a:t>
                </a:r>
                <a:endParaRPr lang="ko-KR" altLang="en-US" sz="2200" spc="-15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0" r="26649"/>
          <a:stretch/>
        </p:blipFill>
        <p:spPr>
          <a:xfrm>
            <a:off x="3643421" y="873426"/>
            <a:ext cx="1974272" cy="3116197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99890" y="822151"/>
            <a:ext cx="1476746" cy="190724"/>
          </a:xfrm>
          <a:prstGeom prst="rect">
            <a:avLst/>
          </a:prstGeom>
        </p:spPr>
      </p:pic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145136" y="4000451"/>
            <a:ext cx="6880615" cy="58221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기술을 사용하기 어려워하는 사람을 배려합니다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6492" b="100000" l="30750" r="62932">
                        <a14:foregroundMark x1="33867" y1="61204" x2="34372" y2="66197"/>
                        <a14:foregroundMark x1="49284" y1="52625" x2="45240" y2="66965"/>
                        <a14:foregroundMark x1="33951" y1="60435" x2="33951" y2="60435"/>
                        <a14:foregroundMark x1="45661" y1="57106" x2="48357" y2="583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33" t="37670" r="36781" b="9216"/>
          <a:stretch/>
        </p:blipFill>
        <p:spPr>
          <a:xfrm>
            <a:off x="5809904" y="1881400"/>
            <a:ext cx="1919381" cy="2123626"/>
          </a:xfrm>
          <a:prstGeom prst="rect">
            <a:avLst/>
          </a:prstGeom>
        </p:spPr>
      </p:pic>
      <p:sp>
        <p:nvSpPr>
          <p:cNvPr id="26" name="이등변 삼각형 25"/>
          <p:cNvSpPr/>
          <p:nvPr/>
        </p:nvSpPr>
        <p:spPr>
          <a:xfrm rot="18737423" flipV="1">
            <a:off x="1883052" y="2484216"/>
            <a:ext cx="274250" cy="298031"/>
          </a:xfrm>
          <a:prstGeom prst="triangle">
            <a:avLst>
              <a:gd name="adj" fmla="val 100000"/>
            </a:avLst>
          </a:prstGeom>
          <a:solidFill>
            <a:srgbClr val="FFD89F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203433" y="1142901"/>
            <a:ext cx="1883406" cy="1508476"/>
          </a:xfrm>
          <a:prstGeom prst="roundRect">
            <a:avLst>
              <a:gd name="adj" fmla="val 9509"/>
            </a:avLst>
          </a:prstGeom>
          <a:solidFill>
            <a:srgbClr val="FDF3E7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처음 해 보니까 </a:t>
            </a:r>
            <a:endParaRPr lang="en-US" altLang="ko-KR" sz="2300" spc="-19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주문하기가 </a:t>
            </a:r>
            <a:endParaRPr lang="en-US" altLang="ko-KR" sz="2300" spc="-19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너무 어려워</a:t>
            </a:r>
            <a:r>
              <a:rPr lang="en-US" altLang="ko-KR" sz="2300" spc="-19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6472055" y="917471"/>
            <a:ext cx="2568746" cy="1005521"/>
            <a:chOff x="5854083" y="-57932"/>
            <a:chExt cx="3445116" cy="637560"/>
          </a:xfrm>
        </p:grpSpPr>
        <p:sp>
          <p:nvSpPr>
            <p:cNvPr id="29" name="이등변 삼각형 28"/>
            <p:cNvSpPr/>
            <p:nvPr/>
          </p:nvSpPr>
          <p:spPr>
            <a:xfrm rot="2481849" flipV="1">
              <a:off x="7007361" y="420652"/>
              <a:ext cx="228574" cy="158976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5854083" y="-57932"/>
              <a:ext cx="3445116" cy="523554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조금 더 기다려 주면</a:t>
              </a:r>
              <a:endParaRPr lang="en-US" altLang="ko-KR" sz="2300" spc="-15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좋을 텐데</a:t>
              </a:r>
              <a:r>
                <a:rPr lang="en-US" altLang="ko-KR" sz="2300" spc="-15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8586" y="4080882"/>
            <a:ext cx="388259" cy="335073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750450" y="5273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77071" y="6255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053593" y="39401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397379" y="46953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1858" y="2429000"/>
            <a:ext cx="6021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911896" y="1885975"/>
            <a:ext cx="65722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454187" y="1572158"/>
            <a:ext cx="60211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 flipH="1">
            <a:off x="3606435" y="4699315"/>
            <a:ext cx="2168801" cy="320753"/>
            <a:chOff x="476955" y="3619518"/>
            <a:chExt cx="2168801" cy="320753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47" name="그림 4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48" name="그림 4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398" y="963621"/>
            <a:ext cx="2268506" cy="3032596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338612" y="880244"/>
            <a:ext cx="64970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4653" b="100000" l="3460" r="41266">
                        <a14:foregroundMark x1="7764" y1="81105" x2="14852" y2="82648"/>
                        <a14:foregroundMark x1="7932" y1="83676" x2="10633" y2="83548"/>
                        <a14:foregroundMark x1="35781" y1="81105" x2="30633" y2="86118"/>
                        <a14:foregroundMark x1="28608" y1="97172" x2="29283" y2="99614"/>
                        <a14:foregroundMark x1="10380" y1="81234" x2="14768" y2="82391"/>
                        <a14:foregroundMark x1="31561" y1="31105" x2="28101" y2="45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3" t="13329" r="59658"/>
          <a:stretch/>
        </p:blipFill>
        <p:spPr>
          <a:xfrm>
            <a:off x="1968194" y="1127578"/>
            <a:ext cx="1781974" cy="2862045"/>
          </a:xfrm>
          <a:prstGeom prst="rect">
            <a:avLst/>
          </a:prstGeom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742907" y="3106732"/>
            <a:ext cx="64970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13660" y="377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508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우리가 지켜야 </a:t>
            </a:r>
            <a:r>
              <a:rPr lang="ko-KR" altLang="en-US" spc="0" dirty="0" smtClean="0"/>
              <a:t>할 </a:t>
            </a:r>
            <a:r>
              <a:rPr lang="ko-KR" altLang="en-US" spc="0" dirty="0"/>
              <a:t>디지털 예절에는 어떤 것이 있는지 알아보고 그 예절을 지켜야 하는 까닭을 찾아봅시다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활동</a:t>
            </a:r>
            <a:r>
              <a:rPr lang="en-US" altLang="ko-KR" smtClean="0"/>
              <a:t>1/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/</a:t>
            </a:r>
            <a:r>
              <a:rPr lang="ko-KR" altLang="en-US" smtClean="0"/>
              <a:t>활동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 smtClean="0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1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탭</a:t>
            </a:r>
            <a:r>
              <a:rPr lang="en-US" altLang="ko-KR" smtClean="0"/>
              <a:t>5</a:t>
            </a:r>
            <a:r>
              <a:rPr lang="ko-KR" altLang="en-US" smtClean="0"/>
              <a:t>개 </a:t>
            </a:r>
            <a:r>
              <a:rPr lang="ko-KR" altLang="en-US"/>
              <a:t>구성 </a:t>
            </a:r>
            <a:endParaRPr lang="en-US" altLang="ko-KR"/>
          </a:p>
          <a:p>
            <a:r>
              <a:rPr lang="ko-KR" altLang="en-US" smtClean="0"/>
              <a:t>삽화</a:t>
            </a:r>
            <a:r>
              <a:rPr lang="en-US" altLang="ko-KR" smtClean="0"/>
              <a:t> </a:t>
            </a:r>
            <a:r>
              <a:rPr lang="ko-KR" altLang="en-US" smtClean="0"/>
              <a:t> </a:t>
            </a:r>
            <a:endParaRPr lang="en-US" altLang="ko-KR" smtClean="0"/>
          </a:p>
          <a:p>
            <a:r>
              <a:rPr lang="ko-KR" altLang="en-US" smtClean="0"/>
              <a:t>고정 텍스트 박스 </a:t>
            </a:r>
            <a:endParaRPr lang="en-US" altLang="ko-KR" smtClean="0"/>
          </a:p>
          <a:p>
            <a:r>
              <a:rPr lang="ko-KR" altLang="en-US" smtClean="0"/>
              <a:t>직접 </a:t>
            </a:r>
            <a:r>
              <a:rPr lang="en-US" altLang="ko-KR" smtClean="0"/>
              <a:t> </a:t>
            </a:r>
            <a:r>
              <a:rPr lang="ko-KR" altLang="en-US"/>
              <a:t>쓰기 메모지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텍스트 입력 </a:t>
            </a:r>
            <a:r>
              <a:rPr lang="ko-KR" altLang="en-US" smtClean="0"/>
              <a:t>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5.   </a:t>
            </a:r>
            <a:r>
              <a:rPr lang="ko-KR" altLang="en-US" smtClean="0"/>
              <a:t>예 </a:t>
            </a:r>
            <a:r>
              <a:rPr lang="ko-KR" altLang="en-US"/>
              <a:t>보기</a:t>
            </a:r>
            <a:r>
              <a:rPr lang="en-US" altLang="ko-KR"/>
              <a:t>/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6.  </a:t>
            </a:r>
            <a:r>
              <a:rPr lang="ko-KR" altLang="en-US" smtClean="0"/>
              <a:t>이너탭 </a:t>
            </a:r>
            <a:r>
              <a:rPr lang="en-US" altLang="ko-KR" smtClean="0"/>
              <a:t>4</a:t>
            </a:r>
            <a:r>
              <a:rPr lang="ko-KR" altLang="en-US" smtClean="0"/>
              <a:t>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616995" y="4641860"/>
            <a:ext cx="2168801" cy="320753"/>
            <a:chOff x="476955" y="3619518"/>
            <a:chExt cx="2168801" cy="320753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37" name="그림 36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3680195" y="1330219"/>
            <a:ext cx="4943841" cy="976676"/>
          </a:xfrm>
          <a:prstGeom prst="roundRect">
            <a:avLst/>
          </a:prstGeom>
          <a:solidFill>
            <a:srgbClr val="FFEBCD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누리 소통망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(SNS)</a:t>
            </a: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에서는 왜 비속어를 사용하는 것에 더 주의해야 할까요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616995" y="2438663"/>
            <a:ext cx="5173889" cy="2116245"/>
            <a:chOff x="651844" y="1661020"/>
            <a:chExt cx="8455089" cy="3172317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41" name="직선 연결선 4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왼쪽 대괄호 4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713775" y="2542186"/>
            <a:ext cx="45735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smtClean="0">
                <a:solidFill>
                  <a:srgbClr val="006EE6"/>
                </a:solidFill>
              </a:rPr>
              <a:t>가상 공간 속 대화는 사라지지 않고</a:t>
            </a:r>
            <a:endParaRPr lang="en-US" altLang="ko-KR" sz="2500" spc="-100" smtClean="0">
              <a:solidFill>
                <a:srgbClr val="006EE6"/>
              </a:solidFill>
            </a:endParaRPr>
          </a:p>
          <a:p>
            <a:r>
              <a:rPr lang="ko-KR" altLang="en-US" sz="2500" spc="-100" smtClean="0">
                <a:solidFill>
                  <a:srgbClr val="006EE6"/>
                </a:solidFill>
              </a:rPr>
              <a:t>기록이 남기 때문입니다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 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8" y="4584019"/>
            <a:ext cx="997200" cy="313585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8" y="5038394"/>
            <a:ext cx="997200" cy="313585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19624" y="8690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516683" y="131445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559446" y="23464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70157" y="44217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05524" y="46390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/>
              <a:t>duk_04_05_0001_4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4" y="1463351"/>
            <a:ext cx="2864091" cy="3117271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8537" y="13724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6563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우리가 지켜야 할 디지털 예절에는 어떤 것이 있는지 알아보고 그 예절을 지켜야 하는 까닭을 찾아봅시다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/>
              <a:t>1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>
                <a:solidFill>
                  <a:srgbClr val="FF6600"/>
                </a:solidFill>
              </a:rPr>
              <a:t>2</a:t>
            </a:r>
            <a:r>
              <a:rPr lang="en-US" altLang="ko-KR" smtClean="0"/>
              <a:t>/</a:t>
            </a:r>
            <a:r>
              <a:rPr lang="ko-KR" altLang="en-US"/>
              <a:t>활동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9353974" y="4421758"/>
            <a:ext cx="2826000" cy="24362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</a:t>
            </a:r>
            <a:r>
              <a:rPr lang="en-US" altLang="ko-KR" smtClean="0"/>
              <a:t>5</a:t>
            </a:r>
            <a:r>
              <a:rPr lang="ko-KR" altLang="en-US" smtClean="0"/>
              <a:t>개 </a:t>
            </a:r>
            <a:r>
              <a:rPr lang="ko-KR" altLang="en-US"/>
              <a:t>구성 </a:t>
            </a:r>
            <a:endParaRPr lang="en-US" altLang="ko-KR" smtClean="0"/>
          </a:p>
          <a:p>
            <a:r>
              <a:rPr lang="ko-KR" altLang="en-US"/>
              <a:t>참고 영상 버튼 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버튼 클릭 시 하단 유튜브 영상 재생됨</a:t>
            </a:r>
            <a:r>
              <a:rPr lang="en-US" altLang="ko-KR"/>
              <a:t>(</a:t>
            </a:r>
            <a:r>
              <a:rPr lang="ko-KR" altLang="en-US"/>
              <a:t>임베디드 방식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buAutoNum type="arabicPeriod" startAt="3"/>
            </a:pPr>
            <a:r>
              <a:rPr lang="ko-KR" altLang="en-US" smtClean="0"/>
              <a:t>삽화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4.   </a:t>
            </a:r>
            <a:r>
              <a:rPr lang="ko-KR" altLang="en-US" smtClean="0"/>
              <a:t>고정 </a:t>
            </a:r>
            <a:r>
              <a:rPr lang="ko-KR" altLang="en-US"/>
              <a:t>텍스트 박스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5.  </a:t>
            </a:r>
            <a:r>
              <a:rPr lang="ko-KR" altLang="en-US" smtClean="0"/>
              <a:t>직접 </a:t>
            </a:r>
            <a:r>
              <a:rPr lang="en-US" altLang="ko-KR" smtClean="0"/>
              <a:t> </a:t>
            </a:r>
            <a:r>
              <a:rPr lang="ko-KR" altLang="en-US"/>
              <a:t>쓰기 메모지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텍스트 입력 가능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</a:t>
            </a:r>
            <a:r>
              <a:rPr lang="en-US" altLang="ko-KR" smtClean="0"/>
              <a:t>.   </a:t>
            </a:r>
            <a:r>
              <a:rPr lang="ko-KR" altLang="en-US"/>
              <a:t>예 보기</a:t>
            </a:r>
            <a:r>
              <a:rPr lang="en-US" altLang="ko-KR"/>
              <a:t>/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7. 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3921927" y="1295193"/>
            <a:ext cx="4974681" cy="971873"/>
          </a:xfrm>
          <a:prstGeom prst="roundRect">
            <a:avLst/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사회에서는 왜 개인 정보를 </a:t>
            </a:r>
            <a:endParaRPr lang="en-US" altLang="ko-KR" sz="2500" spc="-15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더 철저하게 보호해야 할까요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896174" y="2333075"/>
            <a:ext cx="5042728" cy="2174580"/>
            <a:chOff x="651844" y="1661021"/>
            <a:chExt cx="8455089" cy="3172317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1"/>
              <a:ext cx="8455089" cy="3172317"/>
            </a:xfrm>
            <a:prstGeom prst="rect">
              <a:avLst/>
            </a:prstGeom>
          </p:spPr>
        </p:pic>
        <p:cxnSp>
          <p:nvCxnSpPr>
            <p:cNvPr id="72" name="직선 연결선 7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왼쪽 대괄호 8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왼쪽 대괄호 84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왼쪽 대괄호 85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 8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4001119" y="2425353"/>
            <a:ext cx="44903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smtClean="0">
                <a:solidFill>
                  <a:srgbClr val="006EE6"/>
                </a:solidFill>
              </a:rPr>
              <a:t>기술 발달로 개인 정보 악용 방법이 </a:t>
            </a:r>
            <a:endParaRPr lang="en-US" altLang="ko-KR" sz="2500" spc="-100" smtClean="0">
              <a:solidFill>
                <a:srgbClr val="006EE6"/>
              </a:solidFill>
            </a:endParaRPr>
          </a:p>
          <a:p>
            <a:r>
              <a:rPr lang="ko-KR" altLang="en-US" sz="2500" spc="-100" smtClean="0">
                <a:solidFill>
                  <a:srgbClr val="006EE6"/>
                </a:solidFill>
              </a:rPr>
              <a:t>다양해졌기 때문입니다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8" y="4584019"/>
            <a:ext cx="997200" cy="313585"/>
          </a:xfrm>
          <a:prstGeom prst="rect">
            <a:avLst/>
          </a:prstGeom>
        </p:spPr>
      </p:pic>
      <p:pic>
        <p:nvPicPr>
          <p:cNvPr id="101" name="그림 1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668" y="5038394"/>
            <a:ext cx="997200" cy="31358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28417" y="845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41919" y="13022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705205" y="2335945"/>
            <a:ext cx="259200" cy="269984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70157" y="44217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05524" y="46390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/>
              <a:t>duk_04_05_0001_5</a:t>
            </a:r>
          </a:p>
          <a:p>
            <a:r>
              <a:rPr lang="en-US" altLang="ko-KR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://www.youtube.com/embed/wHJXWzS1uKg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78373" y="1272047"/>
            <a:ext cx="1406624" cy="346990"/>
            <a:chOff x="10144231" y="4766783"/>
            <a:chExt cx="1406624" cy="346990"/>
          </a:xfrm>
        </p:grpSpPr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44231" y="4766783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</a:t>
              </a:r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영상</a:t>
              </a: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0998" y="1153029"/>
            <a:ext cx="28938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3564829" y="4623564"/>
            <a:ext cx="2178802" cy="323133"/>
            <a:chOff x="483312" y="4043793"/>
            <a:chExt cx="2178802" cy="323133"/>
          </a:xfrm>
        </p:grpSpPr>
        <p:grpSp>
          <p:nvGrpSpPr>
            <p:cNvPr id="54" name="그룹 53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61" name="그림 60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62" name="그림 61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1" y="1662266"/>
            <a:ext cx="2517599" cy="2845389"/>
          </a:xfrm>
          <a:prstGeom prst="rect">
            <a:avLst/>
          </a:prstGeom>
        </p:spPr>
      </p:pic>
      <p:sp>
        <p:nvSpPr>
          <p:cNvPr id="40" name="타원 3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1918" y="1705690"/>
            <a:ext cx="28938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69363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우리가 지켜야 할 디지털 예절에는 어떤 것이 있는지 알아보고 그 예절을 지켜야 하는 까닭을 찾아봅시다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/>
              <a:t>1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/</a:t>
            </a:r>
            <a:r>
              <a:rPr lang="ko-KR" altLang="en-US"/>
              <a:t>활동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9353974" y="4418091"/>
            <a:ext cx="2826000" cy="243990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3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</a:t>
            </a:r>
            <a:r>
              <a:rPr lang="en-US" altLang="ko-KR"/>
              <a:t>5</a:t>
            </a:r>
            <a:r>
              <a:rPr lang="ko-KR" altLang="en-US" smtClean="0"/>
              <a:t>개 </a:t>
            </a:r>
            <a:r>
              <a:rPr lang="ko-KR" altLang="en-US"/>
              <a:t>구성 </a:t>
            </a:r>
            <a:endParaRPr lang="en-US" altLang="ko-KR"/>
          </a:p>
          <a:p>
            <a:r>
              <a:rPr lang="ko-KR" altLang="en-US"/>
              <a:t>참고 영상 버튼 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버튼 클릭 시 </a:t>
            </a:r>
            <a:r>
              <a:rPr lang="ko-KR" altLang="en-US" smtClean="0"/>
              <a:t>새 창으로 하단 유튜브 영상 열리도록 해주세요</a:t>
            </a:r>
            <a:r>
              <a:rPr lang="en-US" altLang="ko-KR" smtClean="0"/>
              <a:t>.(</a:t>
            </a:r>
            <a:r>
              <a:rPr lang="ko-KR" altLang="en-US" smtClean="0"/>
              <a:t>임베디드 불가능</a:t>
            </a:r>
            <a:r>
              <a:rPr lang="en-US" altLang="ko-KR" smtClean="0"/>
              <a:t>)</a:t>
            </a:r>
            <a:endParaRPr lang="en-US" altLang="ko-KR"/>
          </a:p>
          <a:p>
            <a:pPr>
              <a:buAutoNum type="arabicPeriod" startAt="3"/>
            </a:pPr>
            <a:r>
              <a:rPr lang="ko-KR" altLang="en-US" smtClean="0"/>
              <a:t>삽화 </a:t>
            </a:r>
            <a:endParaRPr lang="en-US" altLang="ko-KR"/>
          </a:p>
          <a:p>
            <a:pPr>
              <a:buAutoNum type="arabicPeriod" startAt="3"/>
            </a:pPr>
            <a:r>
              <a:rPr lang="ko-KR" altLang="en-US" smtClean="0"/>
              <a:t>고정 텍스트 박스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5.  </a:t>
            </a:r>
            <a:r>
              <a:rPr lang="ko-KR" altLang="en-US" smtClean="0"/>
              <a:t>직접 </a:t>
            </a:r>
            <a:r>
              <a:rPr lang="en-US" altLang="ko-KR" smtClean="0"/>
              <a:t> </a:t>
            </a:r>
            <a:r>
              <a:rPr lang="ko-KR" altLang="en-US" smtClean="0"/>
              <a:t>쓰기 메모지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mtClean="0"/>
              <a:t>직접 </a:t>
            </a:r>
            <a:r>
              <a:rPr lang="ko-KR" altLang="en-US"/>
              <a:t>쓰기 텍스트 입력 가능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  </a:t>
            </a:r>
            <a:r>
              <a:rPr lang="ko-KR" altLang="en-US"/>
              <a:t>예 보기</a:t>
            </a:r>
            <a:r>
              <a:rPr lang="en-US" altLang="ko-KR"/>
              <a:t>/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7. 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03" y="1704179"/>
            <a:ext cx="2166001" cy="294258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931" y="2624881"/>
            <a:ext cx="5668365" cy="197733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185931" y="1269718"/>
            <a:ext cx="5571487" cy="1301426"/>
          </a:xfrm>
          <a:prstGeom prst="roundRect">
            <a:avLst/>
          </a:prstGeom>
          <a:solidFill>
            <a:srgbClr val="FFDBDF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자료는 누군가 가져가거나 복사해도 사라지지 않습니다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그런데 왜 다른 사람이 만든 자료를 함부로 사용하면 안 될까요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46306" y="2708878"/>
            <a:ext cx="4755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smtClean="0">
                <a:solidFill>
                  <a:srgbClr val="006EE6"/>
                </a:solidFill>
              </a:rPr>
              <a:t>저작자가 창작 욕구를 상실할 수 있기 </a:t>
            </a:r>
            <a:endParaRPr lang="en-US" altLang="ko-KR" sz="2500" spc="-100" smtClean="0">
              <a:solidFill>
                <a:srgbClr val="006EE6"/>
              </a:solidFill>
            </a:endParaRPr>
          </a:p>
          <a:p>
            <a:r>
              <a:rPr lang="ko-KR" altLang="en-US" sz="2500" spc="-100" smtClean="0">
                <a:solidFill>
                  <a:srgbClr val="006EE6"/>
                </a:solidFill>
              </a:rPr>
              <a:t>때문입니다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3" y="4726255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3" y="5180630"/>
            <a:ext cx="997200" cy="313585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28417" y="8015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20400" y="16612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056331" y="12329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136274" y="26079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16801" y="45775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05524" y="46390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문화 콘텐츠를 불법 다운로드하는 여학생</a:t>
            </a:r>
            <a:r>
              <a:rPr lang="en-US" altLang="ko-KR" dirty="0" smtClean="0"/>
              <a:t>.</a:t>
            </a:r>
            <a:r>
              <a:rPr lang="en-US" altLang="ko-KR" dirty="0"/>
              <a:t> 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>
                <a:hlinkClick r:id="rId6"/>
              </a:rPr>
              <a:t>https</a:t>
            </a:r>
            <a:r>
              <a:rPr lang="en-US" altLang="ko-KR">
                <a:hlinkClick r:id="rId6"/>
              </a:rPr>
              <a:t>://</a:t>
            </a:r>
            <a:r>
              <a:rPr lang="en-US" altLang="ko-KR" smtClean="0">
                <a:hlinkClick r:id="rId6"/>
              </a:rPr>
              <a:t>www.youtube.com/watch?v=Cr_X_7hMHSk&amp;t=5s</a:t>
            </a:r>
            <a:endParaRPr lang="en-US" altLang="ko-KR" dirty="0" smtClean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31745" y="1251364"/>
            <a:ext cx="1406624" cy="346990"/>
            <a:chOff x="10144231" y="4766783"/>
            <a:chExt cx="1406624" cy="346990"/>
          </a:xfrm>
        </p:grpSpPr>
        <p:sp>
          <p:nvSpPr>
            <p:cNvPr id="4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44231" y="4766783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</a:t>
              </a:r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영상</a:t>
              </a: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3368" y="11017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1" name="그룹 50"/>
          <p:cNvGrpSpPr/>
          <p:nvPr/>
        </p:nvGrpSpPr>
        <p:grpSpPr>
          <a:xfrm flipH="1">
            <a:off x="3587587" y="4616506"/>
            <a:ext cx="2178802" cy="323133"/>
            <a:chOff x="483312" y="4043793"/>
            <a:chExt cx="2178802" cy="323133"/>
          </a:xfrm>
        </p:grpSpPr>
        <p:grpSp>
          <p:nvGrpSpPr>
            <p:cNvPr id="52" name="그룹 51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9" name="그림 58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59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우리가 지켜야 할 디지털 예절에는 어떤 것이 있는지 알아보고 그 예절을 지켜야 하는 까닭을 찾아봅시다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/>
              <a:t>1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/</a:t>
            </a:r>
            <a:r>
              <a:rPr lang="ko-KR" altLang="en-US"/>
              <a:t>활동</a:t>
            </a:r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en-US" altLang="ko-KR" smtClean="0">
                <a:solidFill>
                  <a:srgbClr val="FF6600"/>
                </a:solidFill>
              </a:rPr>
              <a:t>2_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4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</a:t>
            </a:r>
            <a:r>
              <a:rPr lang="en-US" altLang="ko-KR" smtClean="0"/>
              <a:t>5</a:t>
            </a:r>
            <a:r>
              <a:rPr lang="ko-KR" altLang="en-US" smtClean="0"/>
              <a:t>개 </a:t>
            </a:r>
            <a:r>
              <a:rPr lang="ko-KR" altLang="en-US"/>
              <a:t>구성 </a:t>
            </a:r>
            <a:endParaRPr lang="en-US" altLang="ko-KR"/>
          </a:p>
          <a:p>
            <a:r>
              <a:rPr lang="ko-KR" altLang="en-US"/>
              <a:t>삽화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</a:t>
            </a:r>
            <a:r>
              <a:rPr lang="en-US" altLang="ko-KR"/>
              <a:t>.   </a:t>
            </a:r>
            <a:r>
              <a:rPr lang="ko-KR" altLang="en-US"/>
              <a:t>고정 텍스트 박스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4.  </a:t>
            </a:r>
            <a:r>
              <a:rPr lang="ko-KR" altLang="en-US"/>
              <a:t>직접 </a:t>
            </a:r>
            <a:r>
              <a:rPr lang="en-US" altLang="ko-KR"/>
              <a:t> </a:t>
            </a:r>
            <a:r>
              <a:rPr lang="ko-KR" altLang="en-US"/>
              <a:t>쓰기 메모지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텍스트 입력 가능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5.   </a:t>
            </a:r>
            <a:r>
              <a:rPr lang="ko-KR" altLang="en-US"/>
              <a:t>예 보기</a:t>
            </a:r>
            <a:r>
              <a:rPr lang="en-US" altLang="ko-KR"/>
              <a:t>/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6.  </a:t>
            </a:r>
            <a:r>
              <a:rPr lang="ko-KR" altLang="en-US"/>
              <a:t>이너탭 </a:t>
            </a:r>
            <a:r>
              <a:rPr lang="en-US" altLang="ko-KR"/>
              <a:t>4</a:t>
            </a:r>
            <a:r>
              <a:rPr lang="ko-KR" altLang="en-US"/>
              <a:t>개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3426864" y="1305691"/>
            <a:ext cx="5486400" cy="813517"/>
          </a:xfrm>
          <a:prstGeom prst="roundRect">
            <a:avLst/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기술을 잘 사용하지 못하는 사람을 </a:t>
            </a:r>
            <a:r>
              <a:rPr lang="en-US" altLang="ko-KR" sz="2500" spc="-15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왜 도와줘야 할까요</a:t>
            </a:r>
            <a:r>
              <a:rPr lang="en-US" altLang="ko-KR" sz="2500" spc="-15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3426864" y="2184732"/>
            <a:ext cx="5486400" cy="2453942"/>
            <a:chOff x="651844" y="1661020"/>
            <a:chExt cx="8455090" cy="3172317"/>
          </a:xfrm>
        </p:grpSpPr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90" cy="3172317"/>
            </a:xfrm>
            <a:prstGeom prst="rect">
              <a:avLst/>
            </a:prstGeom>
          </p:spPr>
        </p:pic>
        <p:cxnSp>
          <p:nvCxnSpPr>
            <p:cNvPr id="42" name="직선 연결선 4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직선 연결선 4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왼쪽 대괄호 4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대괄호 4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565652" y="2298341"/>
            <a:ext cx="475510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smtClean="0">
                <a:solidFill>
                  <a:srgbClr val="006EE6"/>
                </a:solidFill>
              </a:rPr>
              <a:t>디지털 기술도 다양한 기술 중 하나일 뿐이며 공동체 구성원 모두의 협력이 필요하기 때문입니다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 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79" y="4721480"/>
            <a:ext cx="997200" cy="31358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79" y="5175855"/>
            <a:ext cx="997200" cy="313585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28417" y="861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270289" y="12957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254054" y="22732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43204" y="4622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05524" y="46390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b="1">
                <a:solidFill>
                  <a:schemeClr val="tx1"/>
                </a:solidFill>
                <a:latin typeface="+mn-ea"/>
              </a:rPr>
              <a:t>duk_04_05_0001_6</a:t>
            </a:r>
          </a:p>
          <a:p>
            <a:endParaRPr lang="en-US" altLang="ko-KR"/>
          </a:p>
          <a:p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 flipH="1">
            <a:off x="3606435" y="4672156"/>
            <a:ext cx="2168801" cy="320753"/>
            <a:chOff x="476955" y="3619518"/>
            <a:chExt cx="2168801" cy="32075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70" name="그림 69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71" name="그림 70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9" name="그림 68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67" name="그림 66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9" y="1359749"/>
            <a:ext cx="2522197" cy="3290868"/>
          </a:xfrm>
          <a:prstGeom prst="rect">
            <a:avLst/>
          </a:prstGeom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75137" y="13056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5622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89294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생각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디지털 사회의 여러 가지 특징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duk_04_05_0001_101</a:t>
                      </a:r>
                      <a:endParaRPr lang="ko-KR" altLang="en-US" sz="110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이번 시간에 배울 내용 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duk_04_05_0001_102</a:t>
                      </a:r>
                      <a:endParaRPr lang="ko-KR" altLang="en-US" sz="110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생각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디지털 기술의 특징과 도덕적 문제점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duk_04_05_0001_201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디지털 예절의 필요성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duk_04_05_0001_202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32289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생각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나는 디지털 예절을 잘 지키고 있는지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duk_04_05_0001_301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/>
              <a:t>활동</a:t>
            </a:r>
            <a:r>
              <a:rPr lang="en-US" altLang="ko-KR"/>
              <a:t>1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/>
              <a:t>2/</a:t>
            </a:r>
            <a:r>
              <a:rPr lang="ko-KR" altLang="en-US" smtClean="0"/>
              <a:t>물음</a:t>
            </a:r>
            <a:r>
              <a:rPr lang="en-US" altLang="ko-KR" smtClean="0"/>
              <a:t>2/</a:t>
            </a:r>
            <a:r>
              <a:rPr lang="ko-KR" altLang="en-US" smtClean="0">
                <a:solidFill>
                  <a:srgbClr val="FF6600"/>
                </a:solidFill>
              </a:rPr>
              <a:t>활동</a:t>
            </a:r>
            <a:r>
              <a:rPr lang="en-US" altLang="ko-KR" smtClean="0">
                <a:solidFill>
                  <a:srgbClr val="FF6600"/>
                </a:solidFill>
              </a:rPr>
              <a:t>3</a:t>
            </a:r>
            <a:endParaRPr lang="ko-KR" altLang="en-US">
              <a:solidFill>
                <a:srgbClr val="FF6600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이 밖에도 어떤 디지털 예절이 더 필요할지 적어 봅시다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[202_</a:t>
            </a:r>
            <a:r>
              <a:rPr lang="ko-KR" altLang="en-US"/>
              <a:t>생각 쑥쑥</a:t>
            </a:r>
            <a:r>
              <a:rPr lang="en-US" altLang="ko-KR"/>
              <a:t> _</a:t>
            </a:r>
            <a:r>
              <a:rPr lang="ko-KR" altLang="en-US">
                <a:solidFill>
                  <a:srgbClr val="FF6600"/>
                </a:solidFill>
              </a:rPr>
              <a:t>활동 </a:t>
            </a:r>
            <a:r>
              <a:rPr lang="en-US" altLang="ko-KR" smtClean="0">
                <a:solidFill>
                  <a:srgbClr val="FF6600"/>
                </a:solidFill>
              </a:rPr>
              <a:t>3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 </a:t>
            </a:r>
            <a:r>
              <a:rPr lang="en-US" altLang="ko-KR" smtClean="0"/>
              <a:t>5</a:t>
            </a:r>
            <a:r>
              <a:rPr lang="ko-KR" altLang="en-US" smtClean="0"/>
              <a:t>개 구성 </a:t>
            </a:r>
            <a:endParaRPr lang="en-US" altLang="ko-KR" smtClean="0"/>
          </a:p>
          <a:p>
            <a:r>
              <a:rPr lang="ko-KR" altLang="en-US" smtClean="0"/>
              <a:t>삽화</a:t>
            </a:r>
            <a:r>
              <a:rPr lang="en-US" altLang="ko-KR"/>
              <a:t> </a:t>
            </a:r>
            <a:endParaRPr lang="en-US" altLang="ko-KR" smtClean="0"/>
          </a:p>
          <a:p>
            <a:r>
              <a:rPr lang="ko-KR" altLang="en-US" smtClean="0"/>
              <a:t>회색 </a:t>
            </a:r>
            <a:r>
              <a:rPr lang="ko-KR" altLang="en-US"/>
              <a:t>정답 박스 </a:t>
            </a:r>
            <a:r>
              <a:rPr lang="en-US" altLang="ko-KR"/>
              <a:t>+ </a:t>
            </a:r>
            <a:r>
              <a:rPr lang="ko-KR" altLang="en-US"/>
              <a:t>직접 쓰기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 </a:t>
            </a:r>
            <a:r>
              <a:rPr lang="ko-KR" altLang="en-US" smtClean="0"/>
              <a:t>예 </a:t>
            </a:r>
            <a:r>
              <a:rPr lang="ko-KR" altLang="en-US"/>
              <a:t>보기 </a:t>
            </a:r>
            <a:r>
              <a:rPr lang="en-US" altLang="ko-KR" smtClean="0"/>
              <a:t>/ </a:t>
            </a:r>
            <a:r>
              <a:rPr lang="ko-KR" altLang="en-US" smtClean="0"/>
              <a:t>직접 </a:t>
            </a:r>
            <a:r>
              <a:rPr lang="ko-KR" altLang="en-US"/>
              <a:t>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 smtClean="0"/>
              <a:t> </a:t>
            </a: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>
              <a:buAutoNum type="arabicPeriod" startAt="5"/>
            </a:pPr>
            <a:r>
              <a:rPr lang="ko-KR" altLang="en-US" smtClean="0"/>
              <a:t>참고 영상 버튼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 </a:t>
            </a:r>
            <a:r>
              <a:rPr lang="en-US" altLang="ko-KR" smtClean="0"/>
              <a:t>- </a:t>
            </a:r>
            <a:r>
              <a:rPr lang="ko-KR" altLang="en-US" smtClean="0"/>
              <a:t>버튼 </a:t>
            </a:r>
            <a:r>
              <a:rPr lang="ko-KR" altLang="en-US"/>
              <a:t>클릭 시 하단 유튜브 영상 재생됨</a:t>
            </a:r>
            <a:r>
              <a:rPr lang="en-US" altLang="ko-KR"/>
              <a:t>(</a:t>
            </a:r>
            <a:r>
              <a:rPr lang="ko-KR" altLang="en-US"/>
              <a:t>임베디드 </a:t>
            </a:r>
            <a:r>
              <a:rPr lang="ko-KR" altLang="en-US" smtClean="0"/>
              <a:t>방식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/>
              <a:t>메모지</a:t>
            </a:r>
            <a:r>
              <a:rPr lang="en-US" altLang="ko-KR"/>
              <a:t>_</a:t>
            </a:r>
            <a:r>
              <a:rPr lang="ko-KR" altLang="en-US"/>
              <a:t>분홍색</a:t>
            </a:r>
            <a:r>
              <a:rPr lang="en-US" altLang="ko-KR" smtClean="0"/>
              <a:t>1.png</a:t>
            </a:r>
          </a:p>
          <a:p>
            <a:r>
              <a:rPr lang="en-US" altLang="ko-KR"/>
              <a:t>https://</a:t>
            </a:r>
            <a:r>
              <a:rPr lang="en-US" altLang="ko-KR" smtClean="0"/>
              <a:t>www.youtube.com/embed/dwxJUhxP1dk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2" r="-130" b="25055"/>
          <a:stretch/>
        </p:blipFill>
        <p:spPr>
          <a:xfrm>
            <a:off x="481705" y="1339195"/>
            <a:ext cx="8579795" cy="3082365"/>
          </a:xfrm>
          <a:prstGeom prst="rect">
            <a:avLst/>
          </a:prstGeom>
        </p:spPr>
      </p:pic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958360" y="1661710"/>
            <a:ext cx="7768367" cy="2400657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05000"/>
              </a:lnSpc>
            </a:pPr>
            <a:r>
              <a:rPr lang="ko-KR" altLang="en-US" sz="2500" spc="-150">
                <a:solidFill>
                  <a:schemeClr val="bg2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spc="-150" dirty="0">
              <a:solidFill>
                <a:schemeClr val="bg2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58360" y="1591315"/>
            <a:ext cx="77837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공간에서 이야기할 때는  존댓말을 사용합니다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디지털 공간에서도 다른 친구를 놀리거나 괴롭히면 안 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2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딥페이크</a:t>
            </a:r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기술을 악용하는 것처럼 다른 사람의 사진이나 영상을 조작하면 안 됩니다</a:t>
            </a:r>
            <a:r>
              <a:rPr lang="en-US" altLang="ko-KR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en-US" altLang="ko-KR" sz="2500" spc="-2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00" y="4600865"/>
            <a:ext cx="997200" cy="313585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00" y="5055240"/>
            <a:ext cx="997200" cy="31358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209318" y="7696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66012" y="16079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361039" y="17553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882677" y="45130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26417" y="1001475"/>
            <a:ext cx="2203546" cy="346990"/>
            <a:chOff x="10148758" y="4774852"/>
            <a:chExt cx="2203546" cy="346990"/>
          </a:xfrm>
        </p:grpSpPr>
        <p:sp>
          <p:nvSpPr>
            <p:cNvPr id="2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48758" y="4774852"/>
              <a:ext cx="2203546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딥페이크 피해 사례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235509" y="103649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나는 디지털 예절을 잘 지키고 있는지 생각해 봅시다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mtClean="0"/>
              <a:t>나는 </a:t>
            </a:r>
            <a:r>
              <a:rPr lang="ko-KR" altLang="en-US"/>
              <a:t>디지털 예절을 잘 지키고 있는지 생각해 보기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duk_04_05_0001_301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[301_</a:t>
            </a:r>
            <a:r>
              <a:rPr lang="ko-KR" altLang="en-US" smtClean="0"/>
              <a:t>생각 탄탄</a:t>
            </a:r>
            <a:r>
              <a:rPr lang="en-US" altLang="ko-KR" smtClean="0"/>
              <a:t>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1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삽화</a:t>
            </a:r>
            <a:endParaRPr lang="en-US" altLang="ko-KR"/>
          </a:p>
          <a:p>
            <a:r>
              <a:rPr lang="en-US" altLang="ko-KR" smtClean="0"/>
              <a:t> </a:t>
            </a:r>
            <a:r>
              <a:rPr lang="ko-KR" altLang="en-US" smtClean="0"/>
              <a:t>고정 </a:t>
            </a:r>
            <a:r>
              <a:rPr lang="ko-KR" altLang="en-US"/>
              <a:t>말풍선</a:t>
            </a:r>
            <a:r>
              <a:rPr lang="en-US" altLang="ko-KR"/>
              <a:t>+</a:t>
            </a:r>
            <a:r>
              <a:rPr lang="ko-KR" altLang="en-US"/>
              <a:t>고정 </a:t>
            </a:r>
            <a:r>
              <a:rPr lang="ko-KR" altLang="en-US" smtClean="0"/>
              <a:t>텍스트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3.   </a:t>
            </a:r>
            <a:r>
              <a:rPr lang="ko-KR" altLang="en-US" smtClean="0"/>
              <a:t>직접 </a:t>
            </a:r>
            <a:r>
              <a:rPr lang="en-US" altLang="ko-KR" smtClean="0"/>
              <a:t> </a:t>
            </a:r>
            <a:r>
              <a:rPr lang="ko-KR" altLang="en-US"/>
              <a:t>쓰기 메모지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텍스트 입력 </a:t>
            </a:r>
            <a:r>
              <a:rPr lang="ko-KR" altLang="en-US" smtClean="0"/>
              <a:t>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 </a:t>
            </a:r>
            <a:r>
              <a:rPr lang="ko-KR" altLang="en-US" smtClean="0"/>
              <a:t>예 </a:t>
            </a:r>
            <a:r>
              <a:rPr lang="ko-KR" altLang="en-US"/>
              <a:t>보기 </a:t>
            </a:r>
            <a:r>
              <a:rPr lang="en-US" altLang="ko-KR"/>
              <a:t>/ 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/>
              <a:t> </a:t>
            </a: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</a:t>
            </a:r>
            <a:r>
              <a:rPr lang="ko-KR" altLang="en-US" smtClean="0"/>
              <a:t>토글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5.  </a:t>
            </a:r>
            <a:r>
              <a:rPr lang="ko-KR" altLang="en-US" smtClean="0"/>
              <a:t>이너탭 </a:t>
            </a:r>
            <a:r>
              <a:rPr lang="en-US" altLang="ko-KR" smtClean="0"/>
              <a:t>2</a:t>
            </a:r>
            <a:r>
              <a:rPr lang="ko-KR" altLang="en-US" smtClean="0"/>
              <a:t>개 구성 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endParaRPr lang="en-US" altLang="ko-KR" smtClean="0"/>
          </a:p>
          <a:p>
            <a:endParaRPr lang="ko-KR" altLang="en-US"/>
          </a:p>
          <a:p>
            <a:endParaRPr lang="ko-KR" altLang="en-US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/>
              <a:t>블루라인</a:t>
            </a:r>
            <a:r>
              <a:rPr lang="en-US" altLang="ko-KR"/>
              <a:t>_</a:t>
            </a:r>
            <a:r>
              <a:rPr lang="ko-KR" altLang="en-US"/>
              <a:t>캐릭터</a:t>
            </a:r>
            <a:r>
              <a:rPr lang="en-US" altLang="ko-KR"/>
              <a:t>_</a:t>
            </a:r>
            <a:r>
              <a:rPr lang="ko-KR" altLang="en-US"/>
              <a:t>듬이</a:t>
            </a:r>
            <a:r>
              <a:rPr lang="en-US" altLang="ko-KR"/>
              <a:t>_</a:t>
            </a:r>
            <a:r>
              <a:rPr lang="ko-KR" altLang="en-US"/>
              <a:t>이모티콘</a:t>
            </a:r>
            <a:r>
              <a:rPr lang="en-US" altLang="ko-KR"/>
              <a:t>17_</a:t>
            </a:r>
            <a:r>
              <a:rPr lang="ko-KR" altLang="en-US" smtClean="0"/>
              <a:t>물음표</a:t>
            </a:r>
            <a:r>
              <a:rPr lang="en-US" altLang="ko-KR" smtClean="0"/>
              <a:t>.png</a:t>
            </a:r>
            <a:endParaRPr lang="en-US" altLang="ko-KR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0" y="847822"/>
            <a:ext cx="1653818" cy="1653818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725497" y="1148229"/>
            <a:ext cx="5569040" cy="1131187"/>
            <a:chOff x="3722576" y="1705349"/>
            <a:chExt cx="2917276" cy="79200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3908003" y="1705349"/>
              <a:ext cx="2731849" cy="792000"/>
            </a:xfrm>
            <a:prstGeom prst="roundRect">
              <a:avLst>
                <a:gd name="adj" fmla="val 9509"/>
              </a:avLst>
            </a:prstGeom>
            <a:solidFill>
              <a:srgbClr val="E7F4F9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친구와 누리 소통망</a:t>
              </a:r>
              <a:r>
                <a:rPr lang="en-US" altLang="ko-KR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(SNS)</a:t>
              </a:r>
              <a:r>
                <a:rPr lang="ko-KR" altLang="en-US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에서 소통할 때 디지털 예절을 지키지 않은 적이 있나요</a:t>
              </a:r>
              <a:r>
                <a:rPr lang="en-US" altLang="ko-KR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 </a:t>
              </a:r>
              <a:endParaRPr lang="ko-KR" altLang="en-US" sz="25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8" name="이등변 삼각형 27"/>
            <p:cNvSpPr/>
            <p:nvPr/>
          </p:nvSpPr>
          <p:spPr>
            <a:xfrm rot="5400000" flipV="1">
              <a:off x="3757212" y="1996251"/>
              <a:ext cx="106373" cy="175646"/>
            </a:xfrm>
            <a:prstGeom prst="triangle">
              <a:avLst/>
            </a:prstGeom>
            <a:solidFill>
              <a:srgbClr val="A8D6F6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724868" y="2493485"/>
            <a:ext cx="7979483" cy="2046083"/>
            <a:chOff x="651844" y="1661020"/>
            <a:chExt cx="8455089" cy="3172317"/>
          </a:xfrm>
        </p:grpSpPr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왼쪽 대괄호 34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왼쪽 대괄호 3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62" y="4594823"/>
            <a:ext cx="997200" cy="3135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862" y="5049198"/>
            <a:ext cx="997200" cy="31358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02002" y="2580568"/>
            <a:ext cx="78354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100" smtClean="0">
                <a:solidFill>
                  <a:srgbClr val="006EE6"/>
                </a:solidFill>
              </a:rPr>
              <a:t>누리 소통망</a:t>
            </a:r>
            <a:r>
              <a:rPr lang="en-US" altLang="ko-KR" sz="2500" spc="100" smtClean="0">
                <a:solidFill>
                  <a:srgbClr val="006EE6"/>
                </a:solidFill>
              </a:rPr>
              <a:t>(SNS)</a:t>
            </a:r>
            <a:r>
              <a:rPr lang="ko-KR" altLang="en-US" sz="2500" spc="100" smtClean="0">
                <a:solidFill>
                  <a:srgbClr val="006EE6"/>
                </a:solidFill>
              </a:rPr>
              <a:t>을 이용하다가 친구에게 화가 나서 친구를 놀리는 댓글을 쓴 적이 있습니다</a:t>
            </a:r>
            <a:r>
              <a:rPr lang="en-US" altLang="ko-KR" sz="2500" spc="10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spc="-50">
                <a:solidFill>
                  <a:srgbClr val="006EE6"/>
                </a:solidFill>
              </a:rPr>
              <a:t>누리 소통망</a:t>
            </a:r>
            <a:r>
              <a:rPr lang="en-US" altLang="ko-KR" sz="2500" spc="-50">
                <a:solidFill>
                  <a:srgbClr val="006EE6"/>
                </a:solidFill>
              </a:rPr>
              <a:t>(SNS) </a:t>
            </a:r>
            <a:r>
              <a:rPr lang="ko-KR" altLang="en-US" sz="2500" spc="-50" smtClean="0">
                <a:solidFill>
                  <a:srgbClr val="006EE6"/>
                </a:solidFill>
              </a:rPr>
              <a:t>에서 허락 없이 내려 받은 다른 사람의 게시물을 친구에게 전송한 적이 있습니다</a:t>
            </a:r>
            <a:r>
              <a:rPr lang="en-US" altLang="ko-KR" sz="2500" spc="-50" smtClean="0">
                <a:solidFill>
                  <a:srgbClr val="006EE6"/>
                </a:solidFill>
              </a:rPr>
              <a:t>.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124329" y="4539568"/>
            <a:ext cx="1402415" cy="320042"/>
            <a:chOff x="4915693" y="4615244"/>
            <a:chExt cx="1402415" cy="320042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036816" y="10972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987186" y="10241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93794" y="24370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14958" y="45749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876103" y="4545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6970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그룹 77"/>
          <p:cNvGrpSpPr/>
          <p:nvPr/>
        </p:nvGrpSpPr>
        <p:grpSpPr>
          <a:xfrm>
            <a:off x="640002" y="2299795"/>
            <a:ext cx="7897799" cy="1989143"/>
            <a:chOff x="651844" y="1661020"/>
            <a:chExt cx="8455089" cy="3172317"/>
          </a:xfrm>
        </p:grpSpPr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80" name="직선 연결선 79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직선 연결선 82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왼쪽 대괄호 8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왼쪽 대괄호 84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왼쪽 대괄호 85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 86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/>
              <a:t>나는 디지털 예절을 잘 지키고 있는지 생각해 봅시다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mtClean="0"/>
              <a:t>나는 </a:t>
            </a:r>
            <a:r>
              <a:rPr lang="ko-KR" altLang="en-US"/>
              <a:t>디지털 예절을 잘 지키고 있는지 생각해 보기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duk_04_05_0001_301</a:t>
            </a:r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[301_</a:t>
            </a:r>
            <a:r>
              <a:rPr lang="ko-KR" altLang="en-US"/>
              <a:t>생각 </a:t>
            </a:r>
            <a:r>
              <a:rPr lang="ko-KR" altLang="en-US" smtClean="0"/>
              <a:t>탄탄</a:t>
            </a:r>
            <a:r>
              <a:rPr lang="en-US" altLang="ko-KR" smtClean="0"/>
              <a:t>_</a:t>
            </a:r>
            <a:r>
              <a:rPr lang="ko-KR" altLang="en-US" smtClean="0">
                <a:solidFill>
                  <a:srgbClr val="FF6600"/>
                </a:solidFill>
              </a:rPr>
              <a:t>이너탭</a:t>
            </a:r>
            <a:r>
              <a:rPr lang="en-US" altLang="ko-KR" smtClean="0">
                <a:solidFill>
                  <a:srgbClr val="FF6600"/>
                </a:solidFill>
              </a:rPr>
              <a:t>2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삽화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2.  </a:t>
            </a:r>
            <a:r>
              <a:rPr lang="ko-KR" altLang="en-US" smtClean="0"/>
              <a:t>고정 </a:t>
            </a:r>
            <a:r>
              <a:rPr lang="ko-KR" altLang="en-US"/>
              <a:t>말풍선</a:t>
            </a:r>
            <a:r>
              <a:rPr lang="en-US" altLang="ko-KR"/>
              <a:t>+</a:t>
            </a:r>
            <a:r>
              <a:rPr lang="ko-KR" altLang="en-US"/>
              <a:t>고정 텍스트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3.  </a:t>
            </a:r>
            <a:r>
              <a:rPr lang="ko-KR" altLang="en-US" smtClean="0"/>
              <a:t>직접 </a:t>
            </a:r>
            <a:r>
              <a:rPr lang="en-US" altLang="ko-KR" smtClean="0"/>
              <a:t> </a:t>
            </a:r>
            <a:r>
              <a:rPr lang="ko-KR" altLang="en-US"/>
              <a:t>쓰기 메모지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텍스트 입력 가능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 </a:t>
            </a:r>
            <a:r>
              <a:rPr lang="ko-KR" altLang="en-US"/>
              <a:t>예 보기 </a:t>
            </a:r>
            <a:r>
              <a:rPr lang="en-US" altLang="ko-KR"/>
              <a:t>/ </a:t>
            </a:r>
            <a:r>
              <a:rPr lang="ko-KR" altLang="en-US"/>
              <a:t>직접 쓰기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/>
              <a:t> </a:t>
            </a:r>
            <a:r>
              <a:rPr lang="ko-KR" altLang="en-US"/>
              <a:t>예 보기 버튼 클릭 시</a:t>
            </a:r>
            <a:r>
              <a:rPr lang="en-US" altLang="ko-KR"/>
              <a:t>, </a:t>
            </a:r>
            <a:r>
              <a:rPr lang="ko-KR" altLang="en-US"/>
              <a:t>파란 예문 노출됨</a:t>
            </a:r>
            <a:r>
              <a:rPr lang="en-US" altLang="ko-KR"/>
              <a:t>+</a:t>
            </a:r>
            <a:r>
              <a:rPr lang="ko-KR" altLang="en-US"/>
              <a:t>직접 쓰기로 토글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</a:t>
            </a:r>
            <a:r>
              <a:rPr lang="ko-KR" altLang="en-US" smtClean="0"/>
              <a:t>토글</a:t>
            </a:r>
            <a:endParaRPr lang="en-US" altLang="ko-KR"/>
          </a:p>
          <a:p>
            <a:pPr>
              <a:buAutoNum type="arabicPeriod" startAt="5"/>
            </a:pPr>
            <a:r>
              <a:rPr lang="ko-KR" altLang="en-US" smtClean="0"/>
              <a:t>이너탭 </a:t>
            </a:r>
            <a:r>
              <a:rPr lang="en-US" altLang="ko-KR"/>
              <a:t>2</a:t>
            </a:r>
            <a:r>
              <a:rPr lang="ko-KR" altLang="en-US"/>
              <a:t>개 구성 </a:t>
            </a:r>
            <a:endParaRPr lang="en-US" altLang="ko-KR"/>
          </a:p>
          <a:p>
            <a:pPr>
              <a:buAutoNum type="arabicPeriod" startAt="5"/>
            </a:pPr>
            <a:r>
              <a:rPr lang="ko-KR" altLang="en-US" smtClean="0"/>
              <a:t>핵심 정리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 spc="0" smtClean="0">
                <a:solidFill>
                  <a:schemeClr val="tx1"/>
                </a:solidFill>
              </a:rPr>
              <a:t>버튼 </a:t>
            </a:r>
            <a:r>
              <a:rPr lang="ko-KR" altLang="en-US" spc="0">
                <a:solidFill>
                  <a:schemeClr val="tx1"/>
                </a:solidFill>
              </a:rPr>
              <a:t>클릭 시</a:t>
            </a:r>
            <a:r>
              <a:rPr lang="en-US" altLang="ko-KR" spc="0">
                <a:solidFill>
                  <a:schemeClr val="tx1"/>
                </a:solidFill>
              </a:rPr>
              <a:t>, </a:t>
            </a:r>
            <a:r>
              <a:rPr lang="ko-KR" altLang="en-US" spc="0">
                <a:solidFill>
                  <a:schemeClr val="tx1"/>
                </a:solidFill>
              </a:rPr>
              <a:t>핵심 정리 풀팝업 노출 </a:t>
            </a:r>
            <a:r>
              <a:rPr lang="en-US" altLang="ko-KR" spc="0">
                <a:solidFill>
                  <a:schemeClr val="tx1"/>
                </a:solidFill>
              </a:rPr>
              <a:t>(</a:t>
            </a:r>
            <a:r>
              <a:rPr lang="ko-KR" altLang="en-US" spc="0">
                <a:solidFill>
                  <a:schemeClr val="tx1"/>
                </a:solidFill>
              </a:rPr>
              <a:t>슬라이드 </a:t>
            </a:r>
            <a:r>
              <a:rPr lang="en-US" altLang="ko-KR" spc="0" smtClean="0">
                <a:solidFill>
                  <a:schemeClr val="tx1"/>
                </a:solidFill>
              </a:rPr>
              <a:t>23 </a:t>
            </a:r>
            <a:r>
              <a:rPr lang="ko-KR" altLang="en-US" spc="0">
                <a:solidFill>
                  <a:schemeClr val="tx1"/>
                </a:solidFill>
              </a:rPr>
              <a:t>페이지 참고</a:t>
            </a:r>
            <a:r>
              <a:rPr lang="en-US" altLang="ko-KR" spc="0">
                <a:solidFill>
                  <a:schemeClr val="tx1"/>
                </a:solidFill>
              </a:rPr>
              <a:t>)</a:t>
            </a:r>
            <a:endParaRPr lang="en-US" altLang="ko-KR"/>
          </a:p>
          <a:p>
            <a:pPr>
              <a:buAutoNum type="arabicPeriod" startAt="6"/>
            </a:pPr>
            <a:endParaRPr lang="en-US" altLang="ko-KR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/>
              <a:t>밀크</a:t>
            </a:r>
            <a:r>
              <a:rPr lang="en-US" altLang="ko-KR"/>
              <a:t>T</a:t>
            </a:r>
            <a:r>
              <a:rPr lang="ko-KR" altLang="en-US"/>
              <a:t>캐릭터</a:t>
            </a:r>
            <a:r>
              <a:rPr lang="en-US" altLang="ko-KR"/>
              <a:t>_</a:t>
            </a:r>
            <a:r>
              <a:rPr lang="ko-KR" altLang="en-US"/>
              <a:t>캐릭터</a:t>
            </a:r>
            <a:r>
              <a:rPr lang="en-US" altLang="ko-KR"/>
              <a:t>_</a:t>
            </a:r>
            <a:r>
              <a:rPr lang="ko-KR" altLang="en-US"/>
              <a:t>버리</a:t>
            </a:r>
            <a:r>
              <a:rPr lang="en-US" altLang="ko-KR"/>
              <a:t>_</a:t>
            </a:r>
            <a:r>
              <a:rPr lang="ko-KR" altLang="en-US"/>
              <a:t>이모티콘</a:t>
            </a:r>
            <a:r>
              <a:rPr lang="en-US" altLang="ko-KR"/>
              <a:t>12_</a:t>
            </a:r>
            <a:r>
              <a:rPr lang="ko-KR" altLang="en-US" smtClean="0"/>
              <a:t>물음표</a:t>
            </a:r>
            <a:r>
              <a:rPr lang="en-US" altLang="ko-KR" smtClean="0"/>
              <a:t>.png</a:t>
            </a:r>
            <a:endParaRPr lang="en-US" altLang="ko-KR"/>
          </a:p>
        </p:txBody>
      </p:sp>
      <p:grpSp>
        <p:nvGrpSpPr>
          <p:cNvPr id="22" name="그룹 21"/>
          <p:cNvGrpSpPr/>
          <p:nvPr/>
        </p:nvGrpSpPr>
        <p:grpSpPr>
          <a:xfrm>
            <a:off x="2400746" y="1121246"/>
            <a:ext cx="6751902" cy="1131187"/>
            <a:chOff x="3729398" y="1705349"/>
            <a:chExt cx="3536905" cy="792000"/>
          </a:xfrm>
          <a:solidFill>
            <a:srgbClr val="FDF3E7"/>
          </a:solidFill>
        </p:grpSpPr>
        <p:sp>
          <p:nvSpPr>
            <p:cNvPr id="28" name="이등변 삼각형 27"/>
            <p:cNvSpPr/>
            <p:nvPr/>
          </p:nvSpPr>
          <p:spPr>
            <a:xfrm rot="5400000" flipV="1">
              <a:off x="3764034" y="2002358"/>
              <a:ext cx="106373" cy="175646"/>
            </a:xfrm>
            <a:prstGeom prst="triangle">
              <a:avLst/>
            </a:prstGeom>
            <a:solidFill>
              <a:srgbClr val="FFD89E"/>
            </a:solidFill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3908003" y="1705349"/>
              <a:ext cx="3358300" cy="792000"/>
            </a:xfrm>
            <a:prstGeom prst="roundRect">
              <a:avLst>
                <a:gd name="adj" fmla="val 9509"/>
              </a:avLst>
            </a:prstGeom>
            <a:grpFill/>
            <a:ln w="28575">
              <a:solidFill>
                <a:srgbClr val="FFD89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 주변에 디지털 예절을 잘 지키는 사람이 있나요</a:t>
              </a:r>
              <a:r>
                <a:rPr lang="en-US" altLang="ko-KR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 </a:t>
              </a:r>
              <a:r>
                <a:rPr lang="ko-KR" altLang="en-US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 사람은 어떻게 행동하나요</a:t>
              </a:r>
              <a:r>
                <a:rPr lang="en-US" altLang="ko-KR" sz="2500" spc="-15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55" y="4557136"/>
            <a:ext cx="997200" cy="3135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55" y="5011511"/>
            <a:ext cx="997200" cy="31358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44582" y="2233870"/>
            <a:ext cx="7570266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00" smtClean="0">
                <a:solidFill>
                  <a:srgbClr val="006EE6"/>
                </a:solidFill>
              </a:rPr>
              <a:t>디지털 사회에서 만난 사람에게 함부로 말하지 않습니다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00" smtClean="0">
                <a:solidFill>
                  <a:srgbClr val="006EE6"/>
                </a:solidFill>
              </a:rPr>
              <a:t>다른 사람의 게시물을 허락 없이 내려받지 않습니다</a:t>
            </a:r>
            <a:r>
              <a:rPr lang="en-US" altLang="ko-KR" sz="2500" spc="-100" smtClean="0">
                <a:solidFill>
                  <a:srgbClr val="006EE6"/>
                </a:solidFill>
              </a:rPr>
              <a:t>. 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030724" y="4538073"/>
            <a:ext cx="1402415" cy="320042"/>
            <a:chOff x="4915693" y="4615244"/>
            <a:chExt cx="1402415" cy="320042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733211"/>
            <a:ext cx="840823" cy="760196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89314" y="1070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39684" y="9971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620642" y="24370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105231" y="44245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802951" y="45452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37801" y="37446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84" y="743272"/>
            <a:ext cx="1762872" cy="176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9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나는 디지털 예절을 잘 지키고 있는지 생각해 보기</a:t>
            </a:r>
          </a:p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duk_04_05_0001_301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[301_</a:t>
            </a:r>
            <a:r>
              <a:rPr lang="ko-KR" altLang="en-US">
                <a:solidFill>
                  <a:srgbClr val="FF6600"/>
                </a:solidFill>
              </a:rPr>
              <a:t>핵심정리 풀팝업</a:t>
            </a:r>
            <a:r>
              <a:rPr lang="en-US" altLang="ko-KR"/>
              <a:t>]</a:t>
            </a:r>
          </a:p>
          <a:p>
            <a:r>
              <a:rPr lang="ko-KR" altLang="en-US"/>
              <a:t>제목 텍스트</a:t>
            </a:r>
            <a:endParaRPr lang="en-US" altLang="ko-KR"/>
          </a:p>
          <a:p>
            <a:r>
              <a:rPr lang="ko-KR" altLang="en-US"/>
              <a:t>블릿</a:t>
            </a:r>
            <a:r>
              <a:rPr lang="en-US" altLang="ko-KR" smtClean="0"/>
              <a:t>+ </a:t>
            </a:r>
            <a:r>
              <a:rPr lang="ko-KR" altLang="en-US" smtClean="0"/>
              <a:t>고정 텍스트</a:t>
            </a:r>
            <a:endParaRPr lang="en-US" altLang="ko-KR"/>
          </a:p>
          <a:p>
            <a:r>
              <a:rPr lang="ko-KR" altLang="en-US"/>
              <a:t>초성 박스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클릭 시 초성 정답 노출됨 </a:t>
            </a:r>
            <a:r>
              <a:rPr lang="en-US" altLang="ko-KR" smtClean="0"/>
              <a:t>(</a:t>
            </a:r>
            <a:r>
              <a:rPr lang="ko-KR" altLang="en-US" smtClean="0"/>
              <a:t>존중</a:t>
            </a:r>
            <a:r>
              <a:rPr lang="en-US" altLang="ko-KR" smtClean="0"/>
              <a:t>/ </a:t>
            </a:r>
            <a:r>
              <a:rPr lang="ko-KR" altLang="en-US" smtClean="0"/>
              <a:t>보호</a:t>
            </a:r>
            <a:r>
              <a:rPr lang="en-US" altLang="ko-KR" smtClean="0"/>
              <a:t>/ </a:t>
            </a:r>
            <a:r>
              <a:rPr lang="ko-KR" altLang="en-US" smtClean="0"/>
              <a:t>저작권</a:t>
            </a:r>
            <a:r>
              <a:rPr lang="en-US" altLang="ko-KR" smtClean="0"/>
              <a:t>/ </a:t>
            </a:r>
            <a:r>
              <a:rPr lang="ko-KR" altLang="en-US" smtClean="0"/>
              <a:t>배려</a:t>
            </a:r>
            <a:r>
              <a:rPr lang="en-US" altLang="ko-KR" smtClean="0"/>
              <a:t>)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정답 확인</a:t>
            </a:r>
            <a:r>
              <a:rPr lang="en-US" altLang="ko-KR"/>
              <a:t>/</a:t>
            </a:r>
            <a:r>
              <a:rPr lang="ko-KR" altLang="en-US"/>
              <a:t>정답 가리기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정답 확인 버튼 클릭 시 정답 텍스트 노출</a:t>
            </a:r>
            <a:r>
              <a:rPr lang="en-US" altLang="ko-KR"/>
              <a:t>+</a:t>
            </a:r>
            <a:r>
              <a:rPr lang="ko-KR" altLang="en-US"/>
              <a:t>정답 가리기 버튼으로 토글됨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정답 가리기 버튼 클릭 시 정답 텍스트 사라짐</a:t>
            </a:r>
            <a:r>
              <a:rPr lang="en-US" altLang="ko-KR"/>
              <a:t>+</a:t>
            </a:r>
            <a:r>
              <a:rPr lang="ko-KR" altLang="en-US"/>
              <a:t>정답 확인 버튼으로 </a:t>
            </a:r>
            <a:r>
              <a:rPr lang="ko-KR" altLang="en-US" smtClean="0"/>
              <a:t>토글됨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en-US" altLang="ko-KR"/>
              <a:t>X</a:t>
            </a:r>
            <a:r>
              <a:rPr lang="ko-KR" altLang="en-US"/>
              <a:t>버튼 클릭 시 이전 </a:t>
            </a:r>
            <a:r>
              <a:rPr lang="ko-KR" altLang="en-US" smtClean="0"/>
              <a:t>슬라이드 </a:t>
            </a:r>
            <a:r>
              <a:rPr lang="en-US" altLang="ko-KR" smtClean="0"/>
              <a:t>22 </a:t>
            </a:r>
            <a:r>
              <a:rPr lang="ko-KR" altLang="en-US" smtClean="0"/>
              <a:t>페이지로 </a:t>
            </a:r>
            <a:r>
              <a:rPr lang="ko-KR" altLang="en-US"/>
              <a:t>이동</a:t>
            </a:r>
            <a:endParaRPr lang="en-US" altLang="ko-KR"/>
          </a:p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10" name="그룹 9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양쪽 모서리가 둥근 사각형 37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9" name="그림 3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42" name="그림 41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  <p:sp>
              <p:nvSpPr>
                <p:cNvPr id="43" name="TextBox 42"/>
                <p:cNvSpPr txBox="1"/>
                <p:nvPr/>
              </p:nvSpPr>
              <p:spPr>
                <a:xfrm>
                  <a:off x="2722989" y="1016679"/>
                  <a:ext cx="3935693" cy="4770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500" spc="-150" smtClean="0">
                      <a:solidFill>
                        <a:srgbClr val="E3C8A8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[</a:t>
                  </a:r>
                  <a:r>
                    <a:rPr lang="ko-KR" altLang="en-US" sz="2500" spc="-150" smtClean="0">
                      <a:solidFill>
                        <a:srgbClr val="FF6600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디지털 사회의 특징과 예절</a:t>
                  </a:r>
                  <a:r>
                    <a:rPr lang="en-US" altLang="ko-KR" sz="2500" spc="-150" smtClean="0">
                      <a:solidFill>
                        <a:srgbClr val="E3C8A8"/>
                      </a:solidFill>
                      <a:latin typeface="여기어때 잘난체" panose="020B0600000101010101" pitchFamily="50" charset="-127"/>
                      <a:ea typeface="여기어때 잘난체" panose="020B0600000101010101" pitchFamily="50" charset="-127"/>
                    </a:rPr>
                    <a:t>]</a:t>
                  </a:r>
                  <a:endParaRPr lang="ko-KR" altLang="en-US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endParaRPr>
                </a:p>
              </p:txBody>
            </p:sp>
          </p:grp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551216" y="1737417"/>
                <a:ext cx="5616120" cy="477054"/>
                <a:chOff x="394468" y="1399955"/>
                <a:chExt cx="5616120" cy="477054"/>
              </a:xfrm>
            </p:grpSpPr>
            <p:pic>
              <p:nvPicPr>
                <p:cNvPr id="35" name="그림 34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58433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399955"/>
                  <a:ext cx="5571620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smtClean="0">
                      <a:latin typeface="+mn-ea"/>
                    </a:rPr>
                    <a:t>상대방을 </a:t>
                  </a:r>
                  <a:r>
                    <a:rPr lang="ko-KR" altLang="en-US" sz="2500" spc="100" smtClean="0">
                      <a:solidFill>
                        <a:srgbClr val="006EE6"/>
                      </a:solidFill>
                    </a:rPr>
                    <a:t>존중</a:t>
                  </a:r>
                  <a:r>
                    <a:rPr lang="ko-KR" altLang="en-US" sz="2500" spc="-150" smtClean="0">
                      <a:latin typeface="+mn-ea"/>
                    </a:rPr>
                    <a:t>하는 말을 사용합니다</a:t>
                  </a:r>
                  <a:r>
                    <a:rPr lang="en-US" altLang="ko-KR" sz="2500" spc="-15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551216" y="2392566"/>
                <a:ext cx="6425749" cy="477054"/>
                <a:chOff x="394468" y="1399955"/>
                <a:chExt cx="6425749" cy="477054"/>
              </a:xfrm>
            </p:grpSpPr>
            <p:pic>
              <p:nvPicPr>
                <p:cNvPr id="31" name="그림 30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58433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8" y="1399955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개인 정보를 </a:t>
                  </a:r>
                  <a:r>
                    <a:rPr lang="ko-KR" altLang="en-US" sz="2500" spc="100" dirty="0" smtClean="0">
                      <a:solidFill>
                        <a:srgbClr val="006EE6"/>
                      </a:solidFill>
                    </a:rPr>
                    <a:t>보호</a:t>
                  </a:r>
                  <a:r>
                    <a:rPr lang="ko-KR" altLang="en-US" sz="2500" spc="-150" dirty="0" smtClean="0">
                      <a:latin typeface="+mn-ea"/>
                    </a:rPr>
                    <a:t>하며 사용합니다</a:t>
                  </a:r>
                  <a:r>
                    <a:rPr lang="en-US" altLang="ko-KR" sz="2500" spc="-150" dirty="0" smtClean="0">
                      <a:latin typeface="+mn-ea"/>
                    </a:rPr>
                    <a:t>. 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551216" y="3046191"/>
                <a:ext cx="6381249" cy="477054"/>
                <a:chOff x="394468" y="1392148"/>
                <a:chExt cx="6381249" cy="477054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58433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394468" y="1392148"/>
                  <a:ext cx="6381249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 다른 사람의 </a:t>
                  </a:r>
                  <a:r>
                    <a:rPr lang="ko-KR" altLang="en-US" sz="2500" spc="100" dirty="0" smtClean="0">
                      <a:solidFill>
                        <a:srgbClr val="006EE6"/>
                      </a:solidFill>
                    </a:rPr>
                    <a:t>저작권</a:t>
                  </a:r>
                  <a:r>
                    <a:rPr lang="ko-KR" altLang="en-US" sz="2500" spc="-150" dirty="0" smtClean="0">
                      <a:latin typeface="+mn-ea"/>
                    </a:rPr>
                    <a:t>을 존중합니다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551216" y="3718161"/>
                <a:ext cx="6851532" cy="477054"/>
                <a:chOff x="394468" y="1399955"/>
                <a:chExt cx="6851532" cy="477054"/>
              </a:xfrm>
            </p:grpSpPr>
            <p:pic>
              <p:nvPicPr>
                <p:cNvPr id="23" name="그림 22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468" y="158433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438967" y="1399955"/>
                  <a:ext cx="6807033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디지털 기술 사용을 어려워하는 사람을 </a:t>
                  </a:r>
                  <a:r>
                    <a:rPr lang="ko-KR" altLang="en-US" sz="2500" spc="100" dirty="0" smtClean="0">
                      <a:solidFill>
                        <a:srgbClr val="006EE6"/>
                      </a:solidFill>
                    </a:rPr>
                    <a:t>배려</a:t>
                  </a:r>
                  <a:r>
                    <a:rPr lang="ko-KR" altLang="en-US" sz="2500" spc="-150" dirty="0" smtClean="0">
                      <a:latin typeface="+mn-ea"/>
                    </a:rPr>
                    <a:t>합니다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r>
                    <a:rPr lang="ko-KR" altLang="en-US" sz="2500" spc="-150" dirty="0" smtClean="0">
                      <a:latin typeface="+mn-ea"/>
                    </a:rPr>
                    <a:t> 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</p:grpSp>
        <p:sp>
          <p:nvSpPr>
            <p:cNvPr id="11" name="타원 10"/>
            <p:cNvSpPr/>
            <p:nvPr/>
          </p:nvSpPr>
          <p:spPr>
            <a:xfrm>
              <a:off x="2593389" y="93209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212542" y="183924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8667720" y="377597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1813851" y="147692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2177832" y="147692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2105135" y="217690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2500308" y="217690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ㅎ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140848" y="287802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482876" y="287802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806203" y="287802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5330265" y="3505504"/>
            <a:ext cx="252000" cy="258295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5644627" y="3505504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ㄹ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15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/>
          <p:cNvGrpSpPr/>
          <p:nvPr/>
        </p:nvGrpSpPr>
        <p:grpSpPr>
          <a:xfrm>
            <a:off x="209396" y="1365869"/>
            <a:ext cx="2821330" cy="3194771"/>
            <a:chOff x="445091" y="1433411"/>
            <a:chExt cx="4022722" cy="3043954"/>
          </a:xfrm>
        </p:grpSpPr>
        <p:grpSp>
          <p:nvGrpSpPr>
            <p:cNvPr id="84" name="그룹 83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86" name="모서리가 둥근 직사각형 85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7" name="모서리가 둥근 직사각형 86"/>
              <p:cNvSpPr/>
              <p:nvPr/>
            </p:nvSpPr>
            <p:spPr>
              <a:xfrm>
                <a:off x="455821" y="1433411"/>
                <a:ext cx="4003200" cy="2072995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5" name="텍스트 개체 틀 3071"/>
            <p:cNvSpPr txBox="1">
              <a:spLocks/>
            </p:cNvSpPr>
            <p:nvPr/>
          </p:nvSpPr>
          <p:spPr>
            <a:xfrm>
              <a:off x="455821" y="3630538"/>
              <a:ext cx="4003200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 가지 </a:t>
              </a:r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기능이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있는 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AI </a:t>
              </a:r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스피커</a:t>
              </a:r>
              <a:endPara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293708" y="1348782"/>
            <a:ext cx="2821330" cy="3211859"/>
            <a:chOff x="445091" y="1433411"/>
            <a:chExt cx="4022722" cy="3043954"/>
          </a:xfrm>
        </p:grpSpPr>
        <p:grpSp>
          <p:nvGrpSpPr>
            <p:cNvPr id="99" name="그룹 98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2" name="모서리가 둥근 직사각형 101"/>
              <p:cNvSpPr/>
              <p:nvPr/>
            </p:nvSpPr>
            <p:spPr>
              <a:xfrm>
                <a:off x="455821" y="1433411"/>
                <a:ext cx="4003200" cy="2072995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0" name="텍스트 개체 틀 3071"/>
            <p:cNvSpPr txBox="1">
              <a:spLocks/>
            </p:cNvSpPr>
            <p:nvPr/>
          </p:nvSpPr>
          <p:spPr>
            <a:xfrm>
              <a:off x="455821" y="3630538"/>
              <a:ext cx="4003200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dirty="0"/>
                <a:t>사람을 돕거나 </a:t>
              </a:r>
              <a:endParaRPr lang="en-US" altLang="ko-KR" sz="2500" dirty="0" smtClean="0"/>
            </a:p>
            <a:p>
              <a:pPr algn="ctr">
                <a:lnSpc>
                  <a:spcPct val="100000"/>
                </a:lnSpc>
              </a:pPr>
              <a:r>
                <a:rPr lang="ko-KR" altLang="en-US" sz="2500" dirty="0" smtClean="0"/>
                <a:t>즐겁게 </a:t>
              </a:r>
              <a:r>
                <a:rPr lang="ko-KR" altLang="en-US" sz="2500" dirty="0"/>
                <a:t>하는 반려 로봇</a:t>
              </a:r>
              <a:endPara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6370495" y="1345117"/>
            <a:ext cx="2821330" cy="3215523"/>
            <a:chOff x="445091" y="1433411"/>
            <a:chExt cx="4022722" cy="304395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106" name="모서리가 둥근 직사각형 105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7" name="모서리가 둥근 직사각형 106"/>
              <p:cNvSpPr/>
              <p:nvPr/>
            </p:nvSpPr>
            <p:spPr>
              <a:xfrm>
                <a:off x="455821" y="1433411"/>
                <a:ext cx="4003200" cy="2072995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5" name="텍스트 개체 틀 3071"/>
            <p:cNvSpPr txBox="1">
              <a:spLocks/>
            </p:cNvSpPr>
            <p:nvPr/>
          </p:nvSpPr>
          <p:spPr>
            <a:xfrm>
              <a:off x="455821" y="3630538"/>
              <a:ext cx="4003200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spc="-10"/>
                <a:t>사람 대신 로봇이 </a:t>
              </a:r>
              <a:endParaRPr lang="en-US" altLang="ko-KR" sz="2500" spc="-10" smtClean="0"/>
            </a:p>
            <a:p>
              <a:pPr algn="ctr">
                <a:lnSpc>
                  <a:spcPct val="100000"/>
                </a:lnSpc>
              </a:pPr>
              <a:r>
                <a:rPr lang="ko-KR" altLang="en-US" sz="2500" spc="-10" smtClean="0"/>
                <a:t>음료를 </a:t>
              </a:r>
              <a:r>
                <a:rPr lang="ko-KR" altLang="en-US" sz="2500" spc="-10"/>
                <a:t>만드는 카페</a:t>
              </a:r>
              <a:endParaRPr lang="en-US" altLang="ko-KR" sz="2500" spc="-1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5" name="텍스트 개체 틀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디지털 사회의 특징을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6600"/>
                </a:solidFill>
              </a:rPr>
              <a:t>활동</a:t>
            </a:r>
            <a:r>
              <a:rPr lang="en-US" altLang="ko-KR" smtClean="0"/>
              <a:t> / </a:t>
            </a:r>
            <a:r>
              <a:rPr lang="ko-KR" altLang="en-US" smtClean="0"/>
              <a:t>물음 </a:t>
            </a:r>
            <a:endParaRPr lang="ko-KR" altLang="en-US"/>
          </a:p>
        </p:txBody>
      </p:sp>
      <p:sp>
        <p:nvSpPr>
          <p:cNvPr id="111" name="텍스트 개체 틀 1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사회의 여러 가지 특징 알아보기</a:t>
            </a:r>
          </a:p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duk_04_05_0001_101</a:t>
            </a:r>
            <a:endParaRPr lang="ko-KR" altLang="en-US" dirty="0"/>
          </a:p>
        </p:txBody>
      </p:sp>
      <p:sp>
        <p:nvSpPr>
          <p:cNvPr id="112" name="텍스트 개체 틀 1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생각</a:t>
            </a:r>
            <a:r>
              <a:rPr lang="en-US" altLang="ko-KR" dirty="0" smtClean="0"/>
              <a:t> </a:t>
            </a:r>
            <a:r>
              <a:rPr lang="ko-KR" altLang="en-US" dirty="0"/>
              <a:t>똑똑</a:t>
            </a:r>
            <a:r>
              <a:rPr lang="en-US" altLang="ko-KR" dirty="0" smtClean="0"/>
              <a:t>_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>
                <a:solidFill>
                  <a:srgbClr val="FF6600"/>
                </a:solidFill>
              </a:rPr>
              <a:t>_</a:t>
            </a:r>
            <a:r>
              <a:rPr lang="ko-KR" altLang="en-US" dirty="0" err="1">
                <a:solidFill>
                  <a:srgbClr val="FF6600"/>
                </a:solidFill>
              </a:rPr>
              <a:t>이너탭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r>
              <a:rPr lang="ko-KR" altLang="en-US" dirty="0"/>
              <a:t>탭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ko-KR" altLang="en-US" dirty="0" smtClean="0"/>
              <a:t>텍스트 박스</a:t>
            </a:r>
            <a:r>
              <a:rPr lang="en-US" altLang="ko-KR" dirty="0"/>
              <a:t> </a:t>
            </a:r>
            <a:r>
              <a:rPr lang="en-US" altLang="ko-KR" dirty="0" smtClean="0"/>
              <a:t>+</a:t>
            </a:r>
            <a:r>
              <a:rPr lang="ko-KR" altLang="en-US" dirty="0"/>
              <a:t> </a:t>
            </a:r>
            <a:r>
              <a:rPr lang="ko-KR" altLang="en-US" dirty="0" smtClean="0"/>
              <a:t>고정 텍스트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(3-1/3-2/3-3)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endParaRPr lang="en-US" altLang="ko-KR" dirty="0" smtClean="0"/>
          </a:p>
          <a:p>
            <a:pPr>
              <a:buFont typeface="+mj-lt"/>
              <a:buAutoNum type="arabicPeriod" startAt="5"/>
            </a:pPr>
            <a:r>
              <a:rPr lang="ko-KR" altLang="en-US" dirty="0" smtClean="0"/>
              <a:t>추가 질문 </a:t>
            </a:r>
            <a:r>
              <a:rPr lang="ko-KR" altLang="en-US" dirty="0"/>
              <a:t>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버튼 </a:t>
            </a:r>
            <a:r>
              <a:rPr lang="ko-KR" altLang="en-US" dirty="0"/>
              <a:t>클릭 시 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 smtClean="0"/>
              <a:t>(4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AutoNum type="arabicPeriod" startAt="5"/>
            </a:pPr>
            <a:endParaRPr lang="en-US" altLang="ko-KR" dirty="0"/>
          </a:p>
        </p:txBody>
      </p:sp>
      <p:sp>
        <p:nvSpPr>
          <p:cNvPr id="113" name="텍스트 개체 틀 1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duk_04_05_0001_1</a:t>
            </a:r>
          </a:p>
          <a:p>
            <a:r>
              <a:rPr lang="en-US" altLang="ko-KR" dirty="0" smtClean="0"/>
              <a:t>duk_04_05_0001_2</a:t>
            </a:r>
          </a:p>
          <a:p>
            <a:r>
              <a:rPr lang="en-US" altLang="ko-KR" dirty="0" smtClean="0"/>
              <a:t>duk_04_05_0001_3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51177" y="4621864"/>
            <a:ext cx="1402415" cy="320042"/>
            <a:chOff x="4915693" y="4615244"/>
            <a:chExt cx="1402415" cy="320042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334" y="1416249"/>
            <a:ext cx="2788537" cy="2111793"/>
          </a:xfrm>
          <a:prstGeom prst="roundRect">
            <a:avLst>
              <a:gd name="adj" fmla="val 50000"/>
            </a:avLst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6"/>
          <a:srcRect l="7006" r="2801"/>
          <a:stretch/>
        </p:blipFill>
        <p:spPr>
          <a:xfrm>
            <a:off x="6491377" y="1425924"/>
            <a:ext cx="2541046" cy="1997584"/>
          </a:xfrm>
          <a:prstGeom prst="roundRect">
            <a:avLst>
              <a:gd name="adj" fmla="val 42219"/>
            </a:avLst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7"/>
          <a:srcRect t="1639"/>
          <a:stretch/>
        </p:blipFill>
        <p:spPr>
          <a:xfrm>
            <a:off x="267367" y="1392332"/>
            <a:ext cx="2573543" cy="2022801"/>
          </a:xfrm>
          <a:prstGeom prst="roundRect">
            <a:avLst>
              <a:gd name="adj" fmla="val 41994"/>
            </a:avLst>
          </a:prstGeom>
        </p:spPr>
      </p:pic>
      <p:sp>
        <p:nvSpPr>
          <p:cNvPr id="35" name="타원 34"/>
          <p:cNvSpPr/>
          <p:nvPr/>
        </p:nvSpPr>
        <p:spPr>
          <a:xfrm>
            <a:off x="8361647" y="5354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851755" y="4604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48424" y="13086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670606" y="1438223"/>
            <a:ext cx="6344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583063" y="1450177"/>
            <a:ext cx="6344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641628" y="1408090"/>
            <a:ext cx="634459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895327" y="936320"/>
            <a:ext cx="1406624" cy="346990"/>
            <a:chOff x="1930587" y="3288931"/>
            <a:chExt cx="1406624" cy="346990"/>
          </a:xfrm>
        </p:grpSpPr>
        <p:sp>
          <p:nvSpPr>
            <p:cNvPr id="4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7855143" y="7242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7208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사회의 여러 가지 특징 알아보기</a:t>
            </a:r>
          </a:p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duk_04_05_0001_101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>
                <a:solidFill>
                  <a:srgbClr val="FF6600"/>
                </a:solidFill>
              </a:rPr>
              <a:t>추가 질문</a:t>
            </a:r>
            <a:r>
              <a:rPr lang="en-US" altLang="ko-KR" dirty="0" smtClean="0">
                <a:solidFill>
                  <a:srgbClr val="FF6600"/>
                </a:solidFill>
              </a:rPr>
              <a:t>_</a:t>
            </a:r>
            <a:r>
              <a:rPr lang="ko-KR" altLang="en-US" dirty="0" err="1" smtClean="0">
                <a:solidFill>
                  <a:srgbClr val="FF6600"/>
                </a:solidFill>
              </a:rPr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 </a:t>
            </a:r>
            <a:r>
              <a:rPr lang="ko-KR" altLang="en-US" dirty="0" err="1" smtClean="0"/>
              <a:t>탭인탭</a:t>
            </a:r>
            <a:endParaRPr lang="en-US" altLang="ko-KR" dirty="0" smtClean="0"/>
          </a:p>
          <a:p>
            <a:r>
              <a:rPr lang="ko-KR" altLang="en-US" dirty="0" smtClean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예 보기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X </a:t>
            </a:r>
            <a:r>
              <a:rPr lang="ko-KR" altLang="en-US" dirty="0" smtClean="0"/>
              <a:t>버튼 클릭 시 이전 화면으로 이동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332418" y="1134690"/>
            <a:ext cx="10249807" cy="4713459"/>
            <a:chOff x="332418" y="1035107"/>
            <a:chExt cx="10249807" cy="4713459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2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813776" y="1509293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기기를 사용해 사람들과 소통한 경험이 있나요</a:t>
              </a:r>
              <a:r>
                <a:rPr lang="en-US" altLang="ko-KR" sz="2500" spc="-15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59012" y="3183381"/>
            <a:ext cx="7840624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친구들과 누리 소통망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(SNS)</a:t>
            </a:r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을 통해 소통한 경험이 있습니다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70802" y="3281456"/>
            <a:ext cx="840067" cy="305950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386420" y="103765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4722070" y="30309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618493" y="3753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0085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텍스트 개체 틀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디지털 사회를 생각하면 떠오르는 것을 빈칸에 적어봅시다</a:t>
            </a:r>
            <a:r>
              <a:rPr lang="en-US" altLang="ko-KR" dirty="0">
                <a:latin typeface="+mn-ea"/>
              </a:rPr>
              <a:t>.</a:t>
            </a:r>
            <a:endParaRPr lang="ko-KR" altLang="en-US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6600"/>
                </a:solidFill>
              </a:rPr>
              <a:t>활동</a:t>
            </a:r>
            <a:r>
              <a:rPr lang="en-US" altLang="ko-KR" smtClean="0"/>
              <a:t> / </a:t>
            </a:r>
            <a:r>
              <a:rPr lang="ko-KR" altLang="en-US" smtClean="0"/>
              <a:t>물음 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디지털 사회의 여러 가지 특징 알아보기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duk_04_05_0001_101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생각</a:t>
            </a:r>
            <a:r>
              <a:rPr lang="en-US" altLang="ko-KR" dirty="0" smtClean="0"/>
              <a:t> </a:t>
            </a:r>
            <a:r>
              <a:rPr lang="ko-KR" altLang="en-US" dirty="0"/>
              <a:t>똑똑</a:t>
            </a:r>
            <a:r>
              <a:rPr lang="en-US" altLang="ko-KR" dirty="0"/>
              <a:t>_</a:t>
            </a:r>
            <a:r>
              <a:rPr lang="ko-KR" altLang="en-US" dirty="0">
                <a:solidFill>
                  <a:srgbClr val="FF6600"/>
                </a:solidFill>
              </a:rPr>
              <a:t>활동</a:t>
            </a:r>
            <a:r>
              <a:rPr lang="en-US" altLang="ko-KR" dirty="0">
                <a:solidFill>
                  <a:srgbClr val="FF6600"/>
                </a:solidFill>
              </a:rPr>
              <a:t>_</a:t>
            </a:r>
            <a:r>
              <a:rPr lang="ko-KR" altLang="en-US" dirty="0" err="1" smtClean="0">
                <a:solidFill>
                  <a:srgbClr val="FF6600"/>
                </a:solidFill>
              </a:rPr>
              <a:t>이너탭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직접 쓰기 메모지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-     </a:t>
            </a: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  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</a:t>
            </a:r>
            <a:r>
              <a:rPr lang="ko-KR" altLang="en-US" dirty="0"/>
              <a:t>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en-US" altLang="ko-KR" dirty="0" smtClean="0"/>
              <a:t>.   TIP 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박스 노출</a:t>
            </a:r>
            <a:r>
              <a:rPr lang="en-US" altLang="ko-KR" dirty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클릭 시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/>
              <a:t>5</a:t>
            </a:r>
            <a:r>
              <a:rPr lang="en-US" altLang="ko-KR" dirty="0" smtClean="0"/>
              <a:t>.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 </a:t>
            </a:r>
            <a:endParaRPr lang="en-US" altLang="ko-KR" dirty="0" smtClean="0"/>
          </a:p>
          <a:p>
            <a:pPr>
              <a:buAutoNum type="arabicPeriod" startAt="4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19092" y="1388249"/>
            <a:ext cx="8996446" cy="3121010"/>
            <a:chOff x="651844" y="1661020"/>
            <a:chExt cx="8455089" cy="317231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 bwMode="auto">
            <a:xfrm>
              <a:off x="919784" y="1719744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왼쪽 대괄호 2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왼쪽 대괄호 3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자유형 3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2" name="그림 41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438" y="857190"/>
            <a:ext cx="750030" cy="556474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8118338" y="4586365"/>
            <a:ext cx="997200" cy="708730"/>
            <a:chOff x="7944551" y="4550039"/>
            <a:chExt cx="997200" cy="708730"/>
          </a:xfrm>
        </p:grpSpPr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551" y="4550039"/>
              <a:ext cx="997200" cy="313585"/>
            </a:xfrm>
            <a:prstGeom prst="rect">
              <a:avLst/>
            </a:prstGeom>
          </p:spPr>
        </p:pic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551" y="4945184"/>
              <a:ext cx="997200" cy="31358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5151991" y="5513352"/>
            <a:ext cx="4104324" cy="763446"/>
            <a:chOff x="6365476" y="2279387"/>
            <a:chExt cx="4104324" cy="763446"/>
          </a:xfrm>
        </p:grpSpPr>
        <p:grpSp>
          <p:nvGrpSpPr>
            <p:cNvPr id="62" name="그룹 61"/>
            <p:cNvGrpSpPr/>
            <p:nvPr/>
          </p:nvGrpSpPr>
          <p:grpSpPr>
            <a:xfrm>
              <a:off x="6365476" y="2279387"/>
              <a:ext cx="4104324" cy="763446"/>
              <a:chOff x="9101268" y="2823846"/>
              <a:chExt cx="3801747" cy="763446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9101268" y="2868398"/>
                <a:ext cx="3801746" cy="718894"/>
                <a:chOff x="4964908" y="6091378"/>
                <a:chExt cx="3801746" cy="718894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4964908" y="6191113"/>
                  <a:ext cx="3801746" cy="61915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디지털 기기를 사용한 경험을 떠올려 봅시다</a:t>
                  </a:r>
                  <a:r>
                    <a:rPr lang="en-US" altLang="ko-KR" sz="160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TextBox 70"/>
          <p:cNvSpPr txBox="1"/>
          <p:nvPr/>
        </p:nvSpPr>
        <p:spPr>
          <a:xfrm>
            <a:off x="211010" y="1605568"/>
            <a:ext cx="8099495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식당에서 음식을 전달하는 로봇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여러 가지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일을 할 수 있는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스마트폰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159239" y="13578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529502" y="9759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65827" y="45989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361647" y="5354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51177" y="4621864"/>
            <a:ext cx="1402415" cy="320042"/>
            <a:chOff x="4915693" y="4615244"/>
            <a:chExt cx="1402415" cy="320042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78" name="타원 77"/>
          <p:cNvSpPr/>
          <p:nvPr/>
        </p:nvSpPr>
        <p:spPr>
          <a:xfrm>
            <a:off x="3851755" y="4604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1162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텍스트 개체 틀 4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/>
              <a:t>디지털 사회의 특징을 알아봅시다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9" name="텍스트 개체 틀 4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smtClean="0"/>
              <a:t>활동</a:t>
            </a:r>
            <a:r>
              <a:rPr lang="en-US" altLang="ko-KR" smtClean="0"/>
              <a:t> / 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6" name="텍스트 개체 틀 4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사회의 여러 가지 특징 알아보기</a:t>
            </a:r>
          </a:p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duk_04_05_0001_101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[101</a:t>
            </a:r>
            <a:r>
              <a:rPr lang="en-US" altLang="ko-KR" smtClean="0"/>
              <a:t>_</a:t>
            </a:r>
            <a:r>
              <a:rPr lang="ko-KR" altLang="en-US" smtClean="0"/>
              <a:t>생각 똑똑</a:t>
            </a:r>
            <a:r>
              <a:rPr lang="en-US" altLang="ko-KR" smtClean="0"/>
              <a:t>_</a:t>
            </a:r>
            <a:r>
              <a:rPr lang="ko-KR" altLang="en-US" smtClean="0">
                <a:solidFill>
                  <a:srgbClr val="FF6600"/>
                </a:solidFill>
              </a:rPr>
              <a:t>물음</a:t>
            </a:r>
            <a:r>
              <a:rPr lang="ko-KR" altLang="en-US" smtClean="0"/>
              <a:t> </a:t>
            </a:r>
            <a:r>
              <a:rPr lang="en-US" altLang="ko-KR" smtClean="0"/>
              <a:t>]</a:t>
            </a:r>
            <a:endParaRPr lang="en-US" altLang="ko-KR"/>
          </a:p>
          <a:p>
            <a:r>
              <a:rPr lang="ko-KR" altLang="en-US" smtClean="0"/>
              <a:t>탭 </a:t>
            </a:r>
            <a:r>
              <a:rPr lang="en-US" altLang="ko-KR" smtClean="0"/>
              <a:t>2</a:t>
            </a:r>
            <a:r>
              <a:rPr lang="ko-KR" altLang="en-US" smtClean="0"/>
              <a:t>개 구성 </a:t>
            </a:r>
            <a:endParaRPr lang="en-US" altLang="ko-KR" smtClean="0"/>
          </a:p>
          <a:p>
            <a:r>
              <a:rPr lang="ko-KR" altLang="en-US" smtClean="0"/>
              <a:t>블릿 </a:t>
            </a:r>
            <a:r>
              <a:rPr lang="en-US" altLang="ko-KR" smtClean="0"/>
              <a:t>+</a:t>
            </a:r>
            <a:r>
              <a:rPr lang="ko-KR" altLang="en-US" smtClean="0"/>
              <a:t>고정 텍스트</a:t>
            </a:r>
            <a:endParaRPr lang="en-US" altLang="ko-KR"/>
          </a:p>
          <a:p>
            <a:r>
              <a:rPr lang="ko-KR" altLang="en-US"/>
              <a:t>회색 텍스트 박스</a:t>
            </a:r>
            <a:r>
              <a:rPr lang="en-US" altLang="ko-KR"/>
              <a:t>+</a:t>
            </a:r>
            <a:r>
              <a:rPr lang="ko-KR" altLang="en-US"/>
              <a:t>예 보기 버튼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예 보기 버튼 클릭 시 파란 예문 텍스트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재클릭 시 원복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4. </a:t>
            </a:r>
            <a:r>
              <a:rPr lang="ko-KR" altLang="en-US"/>
              <a:t>예 보기</a:t>
            </a:r>
            <a:r>
              <a:rPr lang="en-US" altLang="ko-KR"/>
              <a:t>/</a:t>
            </a:r>
            <a:r>
              <a:rPr lang="ko-KR" altLang="en-US"/>
              <a:t>예 가리기 버튼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예 보기 버튼 클릭 시 예문 일괄 노출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- </a:t>
            </a:r>
            <a:r>
              <a:rPr lang="ko-KR" altLang="en-US"/>
              <a:t>예 가리기 버튼 클릭 시 예문 일괄 가려짐</a:t>
            </a:r>
          </a:p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44884" y="1052229"/>
            <a:ext cx="8623698" cy="477054"/>
            <a:chOff x="444884" y="1052229"/>
            <a:chExt cx="8623698" cy="4770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89384" y="1052229"/>
              <a:ext cx="8579198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smtClean="0">
                  <a:latin typeface="+mn-ea"/>
                </a:rPr>
                <a:t> </a:t>
              </a:r>
              <a:r>
                <a:rPr lang="ko-KR" altLang="en-US" sz="2500" smtClean="0">
                  <a:latin typeface="+mn-ea"/>
                </a:rPr>
                <a:t>디지털 사회에는 어떤 특징이 있을까요</a:t>
              </a:r>
              <a:r>
                <a:rPr lang="en-US" altLang="ko-KR" sz="2500" smtClean="0">
                  <a:latin typeface="+mn-ea"/>
                </a:rPr>
                <a:t>?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4" y="1236607"/>
              <a:ext cx="108000" cy="108000"/>
            </a:xfrm>
            <a:prstGeom prst="rect">
              <a:avLst/>
            </a:prstGeom>
          </p:spPr>
        </p:pic>
      </p:grpSp>
      <p:sp>
        <p:nvSpPr>
          <p:cNvPr id="6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572230"/>
            <a:ext cx="8651003" cy="518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가상 공간에서 이름을 숨길 수 있습니다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444884" y="2768990"/>
            <a:ext cx="8687198" cy="477054"/>
            <a:chOff x="444884" y="1051931"/>
            <a:chExt cx="8687198" cy="4770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2884" y="1051931"/>
              <a:ext cx="8579198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디지털 사회의 여러 기술을 다룰 때 지켜야 할 것이 있을까요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84" y="1236607"/>
              <a:ext cx="108000" cy="108000"/>
            </a:xfrm>
            <a:prstGeom prst="rect">
              <a:avLst/>
            </a:prstGeom>
          </p:spPr>
        </p:pic>
      </p:grpSp>
      <p:sp>
        <p:nvSpPr>
          <p:cNvPr id="7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3246044"/>
            <a:ext cx="8651003" cy="5184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사람에게 피해를 주면 안 됩니다</a:t>
            </a:r>
            <a:r>
              <a:rPr lang="en-US" altLang="ko-KR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5092" y="3344468"/>
            <a:ext cx="840067" cy="30595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35092" y="1668696"/>
            <a:ext cx="840067" cy="305950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382" y="4555309"/>
            <a:ext cx="997200" cy="313585"/>
          </a:xfrm>
          <a:prstGeom prst="rect">
            <a:avLst/>
          </a:prstGeom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08" y="5001073"/>
            <a:ext cx="997200" cy="313585"/>
          </a:xfrm>
          <a:prstGeom prst="rect">
            <a:avLst/>
          </a:prstGeom>
        </p:spPr>
      </p:pic>
      <p:sp>
        <p:nvSpPr>
          <p:cNvPr id="81" name="타원 8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67051" y="11070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11599" y="17087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760159" y="46852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319779" y="537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67051" y="28814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011599" y="33659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08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smtClean="0"/>
              <a:t>이번 시간에 배울 내용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duk_04_05_0001_102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[102_</a:t>
            </a:r>
            <a:r>
              <a:rPr lang="ko-KR" altLang="en-US" dirty="0" smtClean="0"/>
              <a:t>이번 </a:t>
            </a:r>
            <a:r>
              <a:rPr lang="ko-KR" altLang="en-US" dirty="0"/>
              <a:t>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3000" dirty="0">
                <a:solidFill>
                  <a:srgbClr val="FF6600"/>
                </a:solidFill>
              </a:rPr>
              <a:t>디지털 사회</a:t>
            </a:r>
            <a:r>
              <a:rPr lang="ko-KR" altLang="en-US" sz="3000" dirty="0"/>
              <a:t>의 </a:t>
            </a:r>
            <a:r>
              <a:rPr lang="ko-KR" altLang="en-US" sz="3000" dirty="0">
                <a:solidFill>
                  <a:srgbClr val="FF6600"/>
                </a:solidFill>
              </a:rPr>
              <a:t>특징</a:t>
            </a:r>
            <a:r>
              <a:rPr lang="ko-KR" altLang="en-US" sz="3000" dirty="0"/>
              <a:t>을 알고</a:t>
            </a:r>
            <a:r>
              <a:rPr lang="en-US" altLang="ko-KR" sz="3000" dirty="0"/>
              <a:t>, </a:t>
            </a:r>
            <a:endParaRPr lang="en-US" altLang="ko-KR" sz="3000" dirty="0" smtClean="0"/>
          </a:p>
          <a:p>
            <a:r>
              <a:rPr lang="ko-KR" altLang="en-US" sz="3000" dirty="0" smtClean="0"/>
              <a:t>디지털 </a:t>
            </a:r>
            <a:r>
              <a:rPr lang="ko-KR" altLang="en-US" sz="3000" dirty="0"/>
              <a:t>사회에서 </a:t>
            </a:r>
            <a:r>
              <a:rPr lang="ko-KR" altLang="en-US" sz="3000" dirty="0" smtClean="0"/>
              <a:t>지켜야 </a:t>
            </a:r>
            <a:r>
              <a:rPr lang="ko-KR" altLang="en-US" sz="3000" dirty="0"/>
              <a:t>할 </a:t>
            </a:r>
            <a:r>
              <a:rPr lang="ko-KR" altLang="en-US" sz="3000" dirty="0">
                <a:solidFill>
                  <a:srgbClr val="FF6600"/>
                </a:solidFill>
              </a:rPr>
              <a:t>예절</a:t>
            </a:r>
            <a:r>
              <a:rPr lang="ko-KR" altLang="en-US" sz="3000" dirty="0"/>
              <a:t>을 </a:t>
            </a:r>
            <a:r>
              <a:rPr lang="ko-KR" altLang="en-US" sz="3000" dirty="0" smtClean="0"/>
              <a:t>생각해 봅시다</a:t>
            </a:r>
            <a:r>
              <a:rPr lang="en-US" altLang="ko-KR" sz="3000" dirty="0" smtClean="0"/>
              <a:t>.</a:t>
            </a:r>
            <a:r>
              <a:rPr lang="ko-KR" altLang="en-US" sz="3000" dirty="0" smtClean="0"/>
              <a:t> </a:t>
            </a:r>
            <a:endParaRPr lang="ko-KR" altLang="en-US" sz="3000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smtClean="0"/>
              <a:t>72~75</a:t>
            </a:r>
            <a:r>
              <a:rPr lang="ko-KR" altLang="en-US" smtClean="0"/>
              <a:t>쪽</a:t>
            </a: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9830" y="9550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디지털 기술의 특징을 살펴보고 내가 생각하는 특징을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디지털 기술의 특징과 도덕적 문제점 알아보기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[201_</a:t>
            </a:r>
            <a:r>
              <a:rPr lang="ko-KR" altLang="en-US"/>
              <a:t>생</a:t>
            </a:r>
            <a:r>
              <a:rPr lang="ko-KR" altLang="en-US" smtClean="0"/>
              <a:t>각 쑥쑥</a:t>
            </a:r>
            <a:r>
              <a:rPr lang="en-US" altLang="ko-KR" smtClean="0"/>
              <a:t>]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smtClean="0"/>
              <a:t>직접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smtClean="0"/>
              <a:t>예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ko-KR" altLang="en-US" smtClean="0"/>
              <a:t>버튼으로 토글됨</a:t>
            </a:r>
            <a:endParaRPr lang="en-US" altLang="ko-KR" smtClean="0"/>
          </a:p>
          <a:p>
            <a:pPr marL="171450" indent="-171450">
              <a:buFontTx/>
              <a:buChar char="-"/>
            </a:pPr>
            <a:r>
              <a:rPr lang="ko-KR" altLang="en-US"/>
              <a:t>직접 쓰기 버튼 클릭 시</a:t>
            </a:r>
            <a:r>
              <a:rPr lang="en-US" altLang="ko-KR"/>
              <a:t>, </a:t>
            </a:r>
            <a:r>
              <a:rPr lang="ko-KR" altLang="en-US"/>
              <a:t>예문 사라짐</a:t>
            </a:r>
            <a:r>
              <a:rPr lang="en-US" altLang="ko-KR"/>
              <a:t>+</a:t>
            </a:r>
            <a:r>
              <a:rPr lang="ko-KR" altLang="en-US"/>
              <a:t>직접 쓰기 가능</a:t>
            </a:r>
            <a:r>
              <a:rPr lang="en-US" altLang="ko-KR"/>
              <a:t>+</a:t>
            </a:r>
            <a:r>
              <a:rPr lang="ko-KR" altLang="en-US"/>
              <a:t>예 보기로 토글</a:t>
            </a:r>
            <a:endParaRPr lang="en-US" altLang="ko-KR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smtClean="0"/>
              <a:t>duk_04_05_0001_7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95250" y="989346"/>
            <a:ext cx="7192102" cy="3898461"/>
            <a:chOff x="368004" y="989346"/>
            <a:chExt cx="7192102" cy="3898461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8004" y="989346"/>
              <a:ext cx="7192102" cy="3898461"/>
            </a:xfrm>
            <a:prstGeom prst="rect">
              <a:avLst/>
            </a:prstGeom>
          </p:spPr>
        </p:pic>
        <p:sp>
          <p:nvSpPr>
            <p:cNvPr id="11" name="직사각형 10"/>
            <p:cNvSpPr/>
            <p:nvPr/>
          </p:nvSpPr>
          <p:spPr>
            <a:xfrm>
              <a:off x="7000875" y="1428750"/>
              <a:ext cx="559231" cy="17430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721259" y="1387287"/>
              <a:ext cx="559231" cy="15201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301568" y="989346"/>
            <a:ext cx="3052406" cy="2382639"/>
            <a:chOff x="6372305" y="1114575"/>
            <a:chExt cx="3052406" cy="2382639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3"/>
            <a:srcRect l="-2644" r="-5757"/>
            <a:stretch/>
          </p:blipFill>
          <p:spPr>
            <a:xfrm>
              <a:off x="6372305" y="1114575"/>
              <a:ext cx="3052406" cy="2382639"/>
            </a:xfrm>
            <a:prstGeom prst="ellipse">
              <a:avLst/>
            </a:prstGeom>
          </p:spPr>
        </p:pic>
        <p:sp>
          <p:nvSpPr>
            <p:cNvPr id="17" name="직사각형 16"/>
            <p:cNvSpPr/>
            <p:nvPr/>
          </p:nvSpPr>
          <p:spPr>
            <a:xfrm>
              <a:off x="6829425" y="2028825"/>
              <a:ext cx="2066925" cy="227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14141" y="2770881"/>
              <a:ext cx="2066925" cy="227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526" y="2098024"/>
            <a:ext cx="2547436" cy="13832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994" y="1613836"/>
            <a:ext cx="2315851" cy="12574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743" y="2594788"/>
            <a:ext cx="2412000" cy="130969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723" y="4530064"/>
            <a:ext cx="1116301" cy="351038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38" y="5070809"/>
            <a:ext cx="1111786" cy="349618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7732500" y="45745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34389" y="1264119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22198" y="1201095"/>
            <a:ext cx="2577805" cy="19545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내가 인터넷에</a:t>
            </a:r>
            <a:endParaRPr lang="en-US" altLang="ko-KR" sz="23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3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실수로 올린 사진을</a:t>
            </a:r>
            <a:endParaRPr lang="en-US" altLang="ko-KR" sz="23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3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친구들이 모두</a:t>
            </a:r>
            <a:endParaRPr lang="en-US" altLang="ko-KR" sz="23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35000"/>
              </a:lnSpc>
            </a:pPr>
            <a:r>
              <a:rPr lang="ko-KR" altLang="en-US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봐서 </a:t>
            </a:r>
            <a:r>
              <a:rPr lang="ko-KR" altLang="en-US" sz="23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부끄러웠어</a:t>
            </a:r>
            <a:r>
              <a:rPr lang="en-US" altLang="ko-KR" sz="23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28" name="타원 27"/>
          <p:cNvSpPr/>
          <p:nvPr/>
        </p:nvSpPr>
        <p:spPr>
          <a:xfrm>
            <a:off x="4499495" y="12641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6769085" y="12162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9583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7030A0"/>
                </a:solidFill>
              </a:rPr>
              <a:t>디지털 예절    </a:t>
            </a:r>
            <a:r>
              <a:rPr lang="ko-KR" altLang="en-US" smtClean="0">
                <a:solidFill>
                  <a:schemeClr val="tx1"/>
                </a:solidFill>
              </a:rPr>
              <a:t>이</a:t>
            </a:r>
            <a:r>
              <a:rPr lang="ko-KR" altLang="en-US" smtClean="0">
                <a:solidFill>
                  <a:srgbClr val="7030A0"/>
                </a:solidFill>
              </a:rPr>
              <a:t> </a:t>
            </a:r>
            <a:r>
              <a:rPr lang="ko-KR" altLang="en-US" smtClean="0"/>
              <a:t>필요한지 짝과 이야기해 봅시다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>
                <a:solidFill>
                  <a:srgbClr val="FF6600"/>
                </a:solidFill>
              </a:rPr>
              <a:t>활동</a:t>
            </a:r>
            <a:r>
              <a:rPr lang="en-US" altLang="ko-KR">
                <a:solidFill>
                  <a:srgbClr val="FF6600"/>
                </a:solidFill>
              </a:rPr>
              <a:t>1</a:t>
            </a:r>
            <a:r>
              <a:rPr lang="en-US" altLang="ko-KR" smtClean="0"/>
              <a:t>/</a:t>
            </a:r>
            <a:r>
              <a:rPr lang="ko-KR" altLang="en-US" smtClean="0"/>
              <a:t>물음</a:t>
            </a:r>
            <a:r>
              <a:rPr lang="en-US" altLang="ko-KR" smtClean="0"/>
              <a:t>1/</a:t>
            </a:r>
            <a:r>
              <a:rPr lang="ko-KR" altLang="en-US" smtClean="0"/>
              <a:t>활동</a:t>
            </a:r>
            <a:r>
              <a:rPr lang="en-US" altLang="ko-KR" smtClean="0"/>
              <a:t>2/</a:t>
            </a:r>
            <a:r>
              <a:rPr lang="ko-KR" altLang="en-US" smtClean="0"/>
              <a:t>물음</a:t>
            </a:r>
            <a:r>
              <a:rPr lang="en-US" altLang="ko-KR" smtClean="0"/>
              <a:t>2/</a:t>
            </a:r>
            <a:r>
              <a:rPr lang="ko-KR" altLang="en-US" smtClean="0"/>
              <a:t>활동</a:t>
            </a:r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4463358"/>
            <a:ext cx="2826000" cy="239464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/>
              <a:t>디지털 예절의 필요성 알아보기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smtClean="0"/>
              <a:t>duk_04_05_0001_202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02855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mtClean="0"/>
              <a:t>[202_</a:t>
            </a:r>
            <a:r>
              <a:rPr lang="ko-KR" altLang="en-US" smtClean="0"/>
              <a:t>생각 쑥쑥</a:t>
            </a:r>
            <a:r>
              <a:rPr lang="en-US" altLang="ko-KR" smtClean="0"/>
              <a:t> _</a:t>
            </a:r>
            <a:r>
              <a:rPr lang="ko-KR" altLang="en-US">
                <a:solidFill>
                  <a:srgbClr val="FF6600"/>
                </a:solidFill>
              </a:rPr>
              <a:t>활동 </a:t>
            </a:r>
            <a:r>
              <a:rPr lang="en-US" altLang="ko-KR" smtClean="0">
                <a:solidFill>
                  <a:srgbClr val="FF6600"/>
                </a:solidFill>
              </a:rPr>
              <a:t>1</a:t>
            </a:r>
            <a:r>
              <a:rPr lang="en-US" altLang="ko-KR" smtClean="0"/>
              <a:t>]</a:t>
            </a:r>
          </a:p>
          <a:p>
            <a:r>
              <a:rPr lang="ko-KR" altLang="en-US" smtClean="0"/>
              <a:t>탭 </a:t>
            </a:r>
            <a:r>
              <a:rPr lang="en-US" altLang="ko-KR"/>
              <a:t>5</a:t>
            </a:r>
            <a:r>
              <a:rPr lang="ko-KR" altLang="en-US" smtClean="0"/>
              <a:t>개 구성 </a:t>
            </a:r>
            <a:endParaRPr lang="en-US" altLang="ko-KR" smtClean="0"/>
          </a:p>
          <a:p>
            <a:r>
              <a:rPr lang="ko-KR" altLang="en-US" smtClean="0"/>
              <a:t>어휘 팝업창 </a:t>
            </a:r>
            <a:r>
              <a:rPr lang="ko-KR" altLang="en-US"/>
              <a:t> </a:t>
            </a:r>
            <a:endParaRPr lang="en-US" altLang="ko-KR"/>
          </a:p>
          <a:p>
            <a:pPr marL="0" indent="0">
              <a:buNone/>
            </a:pPr>
            <a:r>
              <a:rPr lang="en-US" altLang="ko-KR" smtClean="0"/>
              <a:t>-   </a:t>
            </a:r>
            <a:r>
              <a:rPr lang="ko-KR" altLang="en-US" smtClean="0"/>
              <a:t>클릭 시 낱말 익히기 노출</a:t>
            </a:r>
            <a:r>
              <a:rPr lang="en-US" altLang="ko-KR" smtClean="0"/>
              <a:t>/ </a:t>
            </a:r>
            <a:r>
              <a:rPr lang="ko-KR" altLang="en-US" smtClean="0"/>
              <a:t>재클릭 시 낱말 익히기 사라짐</a:t>
            </a:r>
            <a:r>
              <a:rPr lang="en-US" altLang="ko-KR" smtClean="0"/>
              <a:t>.</a:t>
            </a:r>
            <a:r>
              <a:rPr lang="ko-KR" altLang="en-US" smtClean="0"/>
              <a:t> </a:t>
            </a:r>
            <a:endParaRPr lang="en-US" altLang="ko-KR" smtClean="0"/>
          </a:p>
          <a:p>
            <a:pPr marL="0" indent="0">
              <a:buNone/>
            </a:pPr>
            <a:r>
              <a:rPr lang="en-US" altLang="ko-KR" smtClean="0"/>
              <a:t>3.   </a:t>
            </a:r>
            <a:r>
              <a:rPr lang="ko-KR" altLang="en-US"/>
              <a:t>말풍선 버튼 클릭 시 각자 </a:t>
            </a:r>
            <a:r>
              <a:rPr lang="en-US" altLang="ko-KR" smtClean="0"/>
              <a:t>3-1</a:t>
            </a:r>
            <a:r>
              <a:rPr lang="ko-KR" altLang="en-US" smtClean="0"/>
              <a:t>말풍선 </a:t>
            </a:r>
            <a:r>
              <a:rPr lang="ko-KR" altLang="en-US"/>
              <a:t>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/>
              <a:t>X</a:t>
            </a:r>
            <a:r>
              <a:rPr lang="ko-KR" altLang="en-US"/>
              <a:t>버튼 </a:t>
            </a:r>
            <a:r>
              <a:rPr lang="en-US" altLang="ko-KR"/>
              <a:t>or  </a:t>
            </a:r>
            <a:r>
              <a:rPr lang="ko-KR" altLang="en-US"/>
              <a:t>캐릭터 클릭 시 말풍선 사라짐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 smtClean="0"/>
              <a:t>음성과 </a:t>
            </a:r>
            <a:r>
              <a:rPr lang="ko-KR" altLang="en-US"/>
              <a:t>모션이 없는 말풍선 입니다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/>
              <a:t>4</a:t>
            </a:r>
            <a:r>
              <a:rPr lang="en-US" altLang="ko-KR" smtClean="0"/>
              <a:t>. </a:t>
            </a:r>
            <a:r>
              <a:rPr lang="ko-KR" altLang="en-US"/>
              <a:t>말풍선 버튼 클릭 시 각자 </a:t>
            </a:r>
            <a:r>
              <a:rPr lang="en-US" altLang="ko-KR" smtClean="0"/>
              <a:t>4-1</a:t>
            </a:r>
            <a:r>
              <a:rPr lang="ko-KR" altLang="en-US"/>
              <a:t>말풍선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/>
              <a:t>X</a:t>
            </a:r>
            <a:r>
              <a:rPr lang="ko-KR" altLang="en-US"/>
              <a:t>버튼 </a:t>
            </a:r>
            <a:r>
              <a:rPr lang="en-US" altLang="ko-KR"/>
              <a:t>or  </a:t>
            </a:r>
            <a:r>
              <a:rPr lang="ko-KR" altLang="en-US"/>
              <a:t>캐릭터 클릭 시 말풍선 사라짐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음성과 모션이 없는 말풍선 입니다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 smtClean="0"/>
              <a:t>5. </a:t>
            </a:r>
            <a:r>
              <a:rPr lang="ko-KR" altLang="en-US"/>
              <a:t>말풍선 버튼 클릭 시 각자 </a:t>
            </a:r>
            <a:r>
              <a:rPr lang="en-US" altLang="ko-KR" smtClean="0"/>
              <a:t>5-1</a:t>
            </a:r>
            <a:r>
              <a:rPr lang="ko-KR" altLang="en-US"/>
              <a:t>말풍선 노출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en-US" altLang="ko-KR"/>
              <a:t>X</a:t>
            </a:r>
            <a:r>
              <a:rPr lang="ko-KR" altLang="en-US"/>
              <a:t>버튼 </a:t>
            </a:r>
            <a:r>
              <a:rPr lang="en-US" altLang="ko-KR"/>
              <a:t>or  </a:t>
            </a:r>
            <a:r>
              <a:rPr lang="ko-KR" altLang="en-US"/>
              <a:t>캐릭터 클릭 시 말풍선 사라짐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음성과 모션이 없는 말풍선 입니다</a:t>
            </a:r>
            <a:r>
              <a:rPr lang="en-US" altLang="ko-KR" smtClean="0"/>
              <a:t>.</a:t>
            </a:r>
          </a:p>
          <a:p>
            <a:pPr marL="171450" indent="-171450">
              <a:buFontTx/>
              <a:buChar char="-"/>
            </a:pPr>
            <a:endParaRPr lang="ko-KR" altLang="en-US"/>
          </a:p>
          <a:p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38263" y="361129"/>
            <a:ext cx="1713645" cy="332376"/>
          </a:xfrm>
          <a:prstGeom prst="rect">
            <a:avLst/>
          </a:prstGeom>
          <a:solidFill>
            <a:srgbClr val="EC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rgbClr val="7030A0"/>
                </a:solidFill>
              </a:rPr>
              <a:t>디지털 예절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pic>
        <p:nvPicPr>
          <p:cNvPr id="35" name="Picture 2" descr="C:\Users\석혜린\Desktop\w\★2020_2학기\10_차시개발\00) Prototype\proto_A\common\images\click_induced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7738" y="630532"/>
            <a:ext cx="249920" cy="2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타원 66"/>
          <p:cNvSpPr/>
          <p:nvPr/>
        </p:nvSpPr>
        <p:spPr>
          <a:xfrm>
            <a:off x="7286916" y="4205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913684" y="7130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8F51F788-3C19-4BBD-AB54-9CF98E4EC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19" y="3241784"/>
            <a:ext cx="1476000" cy="14760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C4A7A8FC-D04B-475A-A7C9-4308817D0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844" y="3241784"/>
            <a:ext cx="1476000" cy="1476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8E38F22B-8879-48EA-946D-89548F76F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794" y="3241784"/>
            <a:ext cx="1476000" cy="1476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61509" y="3510921"/>
            <a:ext cx="394335" cy="394335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23305" y="3510920"/>
            <a:ext cx="394335" cy="394335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04954" y="3510919"/>
            <a:ext cx="394335" cy="394335"/>
          </a:xfrm>
          <a:prstGeom prst="rect">
            <a:avLst/>
          </a:prstGeom>
        </p:spPr>
      </p:pic>
      <p:grpSp>
        <p:nvGrpSpPr>
          <p:cNvPr id="75" name="그룹 74"/>
          <p:cNvGrpSpPr/>
          <p:nvPr/>
        </p:nvGrpSpPr>
        <p:grpSpPr>
          <a:xfrm>
            <a:off x="277960" y="1403602"/>
            <a:ext cx="3269643" cy="1758692"/>
            <a:chOff x="77670" y="-194256"/>
            <a:chExt cx="3269643" cy="1758692"/>
          </a:xfrm>
          <a:solidFill>
            <a:srgbClr val="FFDBDF"/>
          </a:solidFill>
        </p:grpSpPr>
        <p:grpSp>
          <p:nvGrpSpPr>
            <p:cNvPr id="76" name="그룹 75"/>
            <p:cNvGrpSpPr/>
            <p:nvPr/>
          </p:nvGrpSpPr>
          <p:grpSpPr>
            <a:xfrm>
              <a:off x="77670" y="-194256"/>
              <a:ext cx="3094257" cy="1758692"/>
              <a:chOff x="3724505" y="888794"/>
              <a:chExt cx="3094257" cy="1758692"/>
            </a:xfrm>
            <a:grpFill/>
          </p:grpSpPr>
          <p:sp>
            <p:nvSpPr>
              <p:cNvPr id="78" name="모서리가 둥근 직사각형 77"/>
              <p:cNvSpPr/>
              <p:nvPr/>
            </p:nvSpPr>
            <p:spPr>
              <a:xfrm>
                <a:off x="3724505" y="888794"/>
                <a:ext cx="3094257" cy="1608555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</a:t>
                </a:r>
                <a:r>
                  <a:rPr lang="ko-KR" altLang="en-US" sz="2300" spc="-15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사람에게 </a:t>
                </a:r>
                <a:endParaRPr lang="en-US" altLang="ko-KR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나쁜 </a:t>
                </a:r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말을 해도 나를 찾지 못하던걸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그러니까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</a:t>
                </a:r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예절은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없어도 </a:t>
                </a:r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돼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79" name="이등변 삼각형 78"/>
              <p:cNvSpPr/>
              <p:nvPr/>
            </p:nvSpPr>
            <p:spPr>
              <a:xfrm flipV="1">
                <a:off x="5217634" y="2503486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634" y="-194256"/>
              <a:ext cx="142679" cy="1426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" name="그룹 79"/>
          <p:cNvGrpSpPr/>
          <p:nvPr/>
        </p:nvGrpSpPr>
        <p:grpSpPr>
          <a:xfrm>
            <a:off x="3216070" y="1409029"/>
            <a:ext cx="3133860" cy="1792442"/>
            <a:chOff x="149220" y="-218862"/>
            <a:chExt cx="3133860" cy="1792442"/>
          </a:xfrm>
        </p:grpSpPr>
        <p:grpSp>
          <p:nvGrpSpPr>
            <p:cNvPr id="81" name="그룹 80"/>
            <p:cNvGrpSpPr/>
            <p:nvPr/>
          </p:nvGrpSpPr>
          <p:grpSpPr>
            <a:xfrm>
              <a:off x="149220" y="-213190"/>
              <a:ext cx="2958474" cy="1786770"/>
              <a:chOff x="3796055" y="869860"/>
              <a:chExt cx="2958474" cy="1786770"/>
            </a:xfrm>
          </p:grpSpPr>
          <p:sp>
            <p:nvSpPr>
              <p:cNvPr id="83" name="모서리가 둥근 직사각형 82"/>
              <p:cNvSpPr/>
              <p:nvPr/>
            </p:nvSpPr>
            <p:spPr>
              <a:xfrm>
                <a:off x="3796055" y="869860"/>
                <a:ext cx="2958474" cy="1614692"/>
              </a:xfrm>
              <a:prstGeom prst="roundRect">
                <a:avLst>
                  <a:gd name="adj" fmla="val 9509"/>
                </a:avLst>
              </a:prstGeom>
              <a:solidFill>
                <a:srgbClr val="FDF3E7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공간에서는 </a:t>
                </a:r>
                <a:endParaRPr lang="en-US" altLang="ko-KR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사람들끼리 직접 만나지 않으니까 디지털 예절은 현실의 예절과 달라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84" name="이등변 삼각형 83"/>
              <p:cNvSpPr/>
              <p:nvPr/>
            </p:nvSpPr>
            <p:spPr>
              <a:xfrm flipV="1">
                <a:off x="5217634" y="2512630"/>
                <a:ext cx="108000" cy="144000"/>
              </a:xfrm>
              <a:prstGeom prst="triangle">
                <a:avLst/>
              </a:prstGeom>
              <a:solidFill>
                <a:srgbClr val="FFD89F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0401" y="-218862"/>
              <a:ext cx="142679" cy="142679"/>
            </a:xfrm>
            <a:prstGeom prst="rect">
              <a:avLst/>
            </a:prstGeom>
          </p:spPr>
        </p:pic>
      </p:grpSp>
      <p:grpSp>
        <p:nvGrpSpPr>
          <p:cNvPr id="85" name="그룹 84"/>
          <p:cNvGrpSpPr/>
          <p:nvPr/>
        </p:nvGrpSpPr>
        <p:grpSpPr>
          <a:xfrm>
            <a:off x="6045075" y="1403602"/>
            <a:ext cx="3302151" cy="1774613"/>
            <a:chOff x="-118516" y="-208222"/>
            <a:chExt cx="3302151" cy="1774613"/>
          </a:xfrm>
        </p:grpSpPr>
        <p:grpSp>
          <p:nvGrpSpPr>
            <p:cNvPr id="86" name="그룹 85"/>
            <p:cNvGrpSpPr/>
            <p:nvPr/>
          </p:nvGrpSpPr>
          <p:grpSpPr>
            <a:xfrm>
              <a:off x="-118516" y="-208222"/>
              <a:ext cx="3111533" cy="1774613"/>
              <a:chOff x="3528319" y="874828"/>
              <a:chExt cx="3111533" cy="1774613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3528319" y="874828"/>
                <a:ext cx="3111533" cy="1630613"/>
              </a:xfrm>
              <a:prstGeom prst="roundRect">
                <a:avLst>
                  <a:gd name="adj" fmla="val 9509"/>
                </a:avLst>
              </a:prstGeom>
              <a:solidFill>
                <a:srgbClr val="F6EFFB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공간도 사람들이 모이는 곳이야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디지털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예절은 </a:t>
                </a:r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필요하지만 </a:t>
                </a:r>
                <a:endParaRPr lang="en-US" altLang="ko-KR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현실의 예절과 같아</a:t>
                </a:r>
                <a:r>
                  <a:rPr lang="en-US" altLang="ko-KR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89" name="이등변 삼각형 88"/>
              <p:cNvSpPr/>
              <p:nvPr/>
            </p:nvSpPr>
            <p:spPr>
              <a:xfrm flipV="1">
                <a:off x="5030085" y="2505441"/>
                <a:ext cx="108000" cy="144000"/>
              </a:xfrm>
              <a:prstGeom prst="triangle">
                <a:avLst/>
              </a:prstGeom>
              <a:solidFill>
                <a:srgbClr val="CABFE0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87" name="그림 8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0956" y="-200207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92" name="타원 91"/>
          <p:cNvSpPr/>
          <p:nvPr/>
        </p:nvSpPr>
        <p:spPr>
          <a:xfrm>
            <a:off x="277960" y="1295096"/>
            <a:ext cx="65659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3136657" y="1306703"/>
            <a:ext cx="65659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6050523" y="1306680"/>
            <a:ext cx="65659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3510107" y="30504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586915" y="29872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6509203" y="30838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89173"/>
              </p:ext>
            </p:extLst>
          </p:nvPr>
        </p:nvGraphicFramePr>
        <p:xfrm>
          <a:off x="5958728" y="5522371"/>
          <a:ext cx="3174776" cy="96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4776">
                  <a:extLst>
                    <a:ext uri="{9D8B030D-6E8A-4147-A177-3AD203B41FA5}">
                      <a16:colId xmlns:a16="http://schemas.microsoft.com/office/drawing/2014/main" val="2599701126"/>
                    </a:ext>
                  </a:extLst>
                </a:gridCol>
              </a:tblGrid>
              <a:tr h="117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낱말 익히기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84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49123"/>
                  </a:ext>
                </a:extLst>
              </a:tr>
              <a:tr h="12562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디지털 예절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50246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디지털 사회에서 지켜야 할 예절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15540"/>
                  </a:ext>
                </a:extLst>
              </a:tr>
            </a:tbl>
          </a:graphicData>
        </a:graphic>
      </p:graphicFrame>
      <p:grpSp>
        <p:nvGrpSpPr>
          <p:cNvPr id="101" name="그룹 100"/>
          <p:cNvGrpSpPr/>
          <p:nvPr/>
        </p:nvGrpSpPr>
        <p:grpSpPr>
          <a:xfrm>
            <a:off x="8869841" y="5603223"/>
            <a:ext cx="139023" cy="132496"/>
            <a:chOff x="8976515" y="5612690"/>
            <a:chExt cx="139023" cy="132496"/>
          </a:xfrm>
        </p:grpSpPr>
        <p:cxnSp>
          <p:nvCxnSpPr>
            <p:cNvPr id="102" name="직선 연결선 101"/>
            <p:cNvCxnSpPr/>
            <p:nvPr/>
          </p:nvCxnSpPr>
          <p:spPr>
            <a:xfrm flipH="1"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8976515" y="5612690"/>
              <a:ext cx="139023" cy="13249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12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2822</Words>
  <Application>Microsoft Office PowerPoint</Application>
  <PresentationFormat>와이드스크린</PresentationFormat>
  <Paragraphs>624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633</cp:revision>
  <dcterms:created xsi:type="dcterms:W3CDTF">2024-10-14T06:06:43Z</dcterms:created>
  <dcterms:modified xsi:type="dcterms:W3CDTF">2025-05-22T04:28:57Z</dcterms:modified>
</cp:coreProperties>
</file>