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58" r:id="rId6"/>
    <p:sldId id="265" r:id="rId7"/>
    <p:sldId id="273" r:id="rId8"/>
    <p:sldId id="261" r:id="rId9"/>
    <p:sldId id="266" r:id="rId10"/>
    <p:sldId id="267" r:id="rId11"/>
    <p:sldId id="268" r:id="rId12"/>
    <p:sldId id="269" r:id="rId13"/>
    <p:sldId id="270" r:id="rId14"/>
    <p:sldId id="262" r:id="rId15"/>
    <p:sldId id="271" r:id="rId16"/>
    <p:sldId id="276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생각 똑똑_한반도 분단에 대해 알고 있는 것 말하기" id="{52524436-81AE-47B2-B8E1-E70F1709BC8F}">
          <p14:sldIdLst>
            <p14:sldId id="259"/>
          </p14:sldIdLst>
        </p14:section>
        <p14:section name="102_이번 시간 안내" id="{CB33F508-AA9A-4778-92C4-B03F03F9B86B}">
          <p14:sldIdLst>
            <p14:sldId id="258"/>
          </p14:sldIdLst>
        </p14:section>
        <p14:section name="201_생각 쑥쑥_남북 분단 과정 알아보기" id="{71AD074F-2B57-4892-9167-6B974AA21505}">
          <p14:sldIdLst>
            <p14:sldId id="265"/>
            <p14:sldId id="273"/>
            <p14:sldId id="261"/>
            <p14:sldId id="266"/>
            <p14:sldId id="267"/>
            <p14:sldId id="268"/>
            <p14:sldId id="269"/>
            <p14:sldId id="270"/>
          </p14:sldIdLst>
        </p14:section>
        <p14:section name="301_생각 탄탄_남북 분단이 주는 아픔과 어려움을 더 찾아보기" id="{0F244F6D-04F6-47D1-AABD-DA7102AD4628}">
          <p14:sldIdLst>
            <p14:sldId id="262"/>
            <p14:sldId id="271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6EE6"/>
    <a:srgbClr val="A6A6A6"/>
    <a:srgbClr val="D8D7D7"/>
    <a:srgbClr val="CDCBCB"/>
    <a:srgbClr val="AFABAB"/>
    <a:srgbClr val="12807B"/>
    <a:srgbClr val="1BC0B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655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23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5" Type="http://schemas.openxmlformats.org/officeDocument/2006/relationships/image" Target="../media/image24.jpg"/><Relationship Id="rId4" Type="http://schemas.openxmlformats.org/officeDocument/2006/relationships/image" Target="../media/image19.png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5.png"/><Relationship Id="rId11" Type="http://schemas.openxmlformats.org/officeDocument/2006/relationships/image" Target="../media/image13.png"/><Relationship Id="rId5" Type="http://schemas.openxmlformats.org/officeDocument/2006/relationships/image" Target="../media/image27.jpg"/><Relationship Id="rId10" Type="http://schemas.openxmlformats.org/officeDocument/2006/relationships/image" Target="../media/image12.png"/><Relationship Id="rId4" Type="http://schemas.openxmlformats.org/officeDocument/2006/relationships/image" Target="../media/image19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15.png"/><Relationship Id="rId7" Type="http://schemas.microsoft.com/office/2007/relationships/hdphoto" Target="../media/hdphoto5.wdp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png"/><Relationship Id="rId11" Type="http://schemas.microsoft.com/office/2007/relationships/hdphoto" Target="../media/hdphoto7.wdp"/><Relationship Id="rId5" Type="http://schemas.microsoft.com/office/2007/relationships/hdphoto" Target="../media/hdphoto4.wdp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microsoft.com/office/2007/relationships/hdphoto" Target="../media/hdphoto6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8.png"/><Relationship Id="rId7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2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duk_04_06_0001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김나영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둘로 갈라진 우리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779421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2025.05.12.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2025.05.16.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임서진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2025.05.20.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2025.05.22.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2025.05.22.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김나영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남북 분단 과정 알아보기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201_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4]</a:t>
            </a:r>
            <a:endParaRPr lang="en-US" altLang="ko-KR" dirty="0"/>
          </a:p>
          <a:p>
            <a:r>
              <a:rPr lang="ko-KR" altLang="en-US" dirty="0"/>
              <a:t>타이틀</a:t>
            </a:r>
            <a:endParaRPr lang="en-US" altLang="ko-KR" dirty="0"/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 smtClean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버튼 클릭 시 </a:t>
            </a:r>
            <a:r>
              <a:rPr lang="en-US" altLang="ko-KR" dirty="0" smtClean="0"/>
              <a:t>6</a:t>
            </a:r>
            <a:r>
              <a:rPr lang="ko-KR" altLang="en-US" dirty="0" smtClean="0"/>
              <a:t>번 슬라이드로 이동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전쟁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849" y="234000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6</a:t>
                </a:r>
                <a:r>
                  <a:rPr lang="en-US" altLang="ko-KR" sz="2400" dirty="0"/>
                  <a:t>·</a:t>
                </a:r>
                <a:r>
                  <a:rPr lang="en-US" altLang="ko-KR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25 </a:t>
                </a:r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전쟁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445091" y="1305664"/>
            <a:ext cx="8414641" cy="3043953"/>
            <a:chOff x="445091" y="1670070"/>
            <a:chExt cx="8311987" cy="304395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45091" y="1670070"/>
              <a:ext cx="8311987" cy="3043953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07593" y="1769149"/>
              <a:ext cx="3248031" cy="2878598"/>
            </a:xfrm>
            <a:prstGeom prst="roundRect">
              <a:avLst>
                <a:gd name="adj" fmla="val 7164"/>
              </a:avLst>
            </a:prstGeom>
            <a:solidFill>
              <a:schemeClr val="bg1"/>
            </a:solidFill>
            <a:ln w="28575">
              <a:solidFill>
                <a:srgbClr val="FDF3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900" spc="-150" dirty="0">
                <a:solidFill>
                  <a:schemeClr val="tx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텍스트 개체 틀 3071"/>
            <p:cNvSpPr txBox="1">
              <a:spLocks/>
            </p:cNvSpPr>
            <p:nvPr/>
          </p:nvSpPr>
          <p:spPr>
            <a:xfrm>
              <a:off x="4173618" y="1769149"/>
              <a:ext cx="4422447" cy="2878598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1950</a:t>
              </a: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년 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6</a:t>
              </a: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월 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25</a:t>
              </a: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일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북한이 남침해 한반도에 전쟁이 일어났습니다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r>
                <a:rPr lang="en-US" altLang="ko-KR" sz="250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/>
              </a:r>
              <a:b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</a:b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3</a:t>
              </a: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년에 걸친 전쟁과 전쟁 끝의 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/>
              </a:r>
              <a:b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</a:b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휴전으로 남북 분단의 골은 더욱 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/>
              </a:r>
              <a:b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</a:b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깊어졌습니다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10" y="1465655"/>
            <a:ext cx="2916765" cy="291676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2523586" y="347952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630449" y="1424607"/>
            <a:ext cx="224675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2981670" y="451792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8718053" y="30133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2523586" y="365440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718053" y="318824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8" name="그룹 47"/>
          <p:cNvGrpSpPr/>
          <p:nvPr/>
        </p:nvGrpSpPr>
        <p:grpSpPr>
          <a:xfrm flipH="1">
            <a:off x="3360000" y="4473172"/>
            <a:ext cx="2937422" cy="323133"/>
            <a:chOff x="483312" y="4043793"/>
            <a:chExt cx="2937422" cy="323133"/>
          </a:xfrm>
        </p:grpSpPr>
        <p:grpSp>
          <p:nvGrpSpPr>
            <p:cNvPr id="49" name="그룹 48"/>
            <p:cNvGrpSpPr/>
            <p:nvPr/>
          </p:nvGrpSpPr>
          <p:grpSpPr>
            <a:xfrm>
              <a:off x="788787" y="4043793"/>
              <a:ext cx="2631947" cy="321266"/>
              <a:chOff x="780049" y="3619518"/>
              <a:chExt cx="2631947" cy="321266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F20C434D-110D-4330-B043-743B69B0CE75}"/>
                  </a:ext>
                </a:extLst>
              </p:cNvPr>
              <p:cNvGrpSpPr/>
              <p:nvPr/>
            </p:nvGrpSpPr>
            <p:grpSpPr>
              <a:xfrm>
                <a:off x="1527151" y="3620229"/>
                <a:ext cx="1884845" cy="320555"/>
                <a:chOff x="3398024" y="4724676"/>
                <a:chExt cx="1884845" cy="320555"/>
              </a:xfrm>
            </p:grpSpPr>
            <p:grpSp>
              <p:nvGrpSpPr>
                <p:cNvPr id="54" name="그룹 53">
                  <a:extLst>
                    <a:ext uri="{FF2B5EF4-FFF2-40B4-BE49-F238E27FC236}">
                      <a16:creationId xmlns:a16="http://schemas.microsoft.com/office/drawing/2014/main" id="{65676AA2-3794-41AD-B593-2487EDDDB780}"/>
                    </a:ext>
                  </a:extLst>
                </p:cNvPr>
                <p:cNvGrpSpPr/>
                <p:nvPr/>
              </p:nvGrpSpPr>
              <p:grpSpPr>
                <a:xfrm>
                  <a:off x="3398024" y="4724676"/>
                  <a:ext cx="1884845" cy="320041"/>
                  <a:chOff x="3732761" y="4659361"/>
                  <a:chExt cx="1884845" cy="320041"/>
                </a:xfrm>
              </p:grpSpPr>
              <p:grpSp>
                <p:nvGrpSpPr>
                  <p:cNvPr id="56" name="그룹 55">
                    <a:extLst>
                      <a:ext uri="{FF2B5EF4-FFF2-40B4-BE49-F238E27FC236}">
                        <a16:creationId xmlns:a16="http://schemas.microsoft.com/office/drawing/2014/main" id="{3809E1E3-ABFB-439D-AFD7-435529553586}"/>
                      </a:ext>
                    </a:extLst>
                  </p:cNvPr>
                  <p:cNvGrpSpPr/>
                  <p:nvPr/>
                </p:nvGrpSpPr>
                <p:grpSpPr>
                  <a:xfrm>
                    <a:off x="3732761" y="4659361"/>
                    <a:ext cx="1884845" cy="320041"/>
                    <a:chOff x="3864841" y="4679681"/>
                    <a:chExt cx="1884845" cy="320041"/>
                  </a:xfrm>
                </p:grpSpPr>
                <p:grpSp>
                  <p:nvGrpSpPr>
                    <p:cNvPr id="66" name="그룹 65">
                      <a:extLst>
                        <a:ext uri="{FF2B5EF4-FFF2-40B4-BE49-F238E27FC236}">
                          <a16:creationId xmlns:a16="http://schemas.microsoft.com/office/drawing/2014/main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4841" y="4679681"/>
                      <a:ext cx="1884845" cy="320041"/>
                      <a:chOff x="3041685" y="5006256"/>
                      <a:chExt cx="1884845" cy="320041"/>
                    </a:xfrm>
                  </p:grpSpPr>
                  <p:pic>
                    <p:nvPicPr>
                      <p:cNvPr id="68" name="그림 67">
                        <a:extLst>
                          <a:ext uri="{FF2B5EF4-FFF2-40B4-BE49-F238E27FC236}">
                            <a16:creationId xmlns:a16="http://schemas.microsoft.com/office/drawing/2014/main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l="26319" t="87963" r="67585" b="4606"/>
                      <a:stretch/>
                    </p:blipFill>
                    <p:spPr>
                      <a:xfrm>
                        <a:off x="3041685" y="5007613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9" name="그림 68">
                        <a:extLst>
                          <a:ext uri="{FF2B5EF4-FFF2-40B4-BE49-F238E27FC236}">
                            <a16:creationId xmlns:a16="http://schemas.microsoft.com/office/drawing/2014/main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73283" t="87905" r="21923" b="4606"/>
                      <a:stretch/>
                    </p:blipFill>
                    <p:spPr>
                      <a:xfrm>
                        <a:off x="4612522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7" name="그림 66">
                      <a:extLst>
                        <a:ext uri="{FF2B5EF4-FFF2-40B4-BE49-F238E27FC236}">
                          <a16:creationId xmlns:a16="http://schemas.microsoft.com/office/drawing/2014/main" id="{AB94DE46-1F62-4D31-B946-007B35573E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38316" t="87963" r="55878" b="4606"/>
                    <a:stretch/>
                  </p:blipFill>
                  <p:spPr>
                    <a:xfrm>
                      <a:off x="4261681" y="4682156"/>
                      <a:ext cx="380243" cy="31756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5" name="그림 64">
                    <a:extLst>
                      <a:ext uri="{FF2B5EF4-FFF2-40B4-BE49-F238E27FC236}">
                        <a16:creationId xmlns:a16="http://schemas.microsoft.com/office/drawing/2014/main" id="{81D9B469-39BD-47B3-ABCB-C98990509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8316" t="87963" r="55878" b="4606"/>
                  <a:stretch/>
                </p:blipFill>
                <p:spPr>
                  <a:xfrm>
                    <a:off x="4506823" y="466183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5" name="그림 54">
                  <a:extLst>
                    <a:ext uri="{FF2B5EF4-FFF2-40B4-BE49-F238E27FC236}">
                      <a16:creationId xmlns:a16="http://schemas.microsoft.com/office/drawing/2014/main" id="{93093C50-114E-425C-A1D8-61E723940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8316" t="87963" r="55878" b="4606"/>
                <a:stretch/>
              </p:blipFill>
              <p:spPr>
                <a:xfrm>
                  <a:off x="4561371" y="4727665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1152671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sp>
        <p:nvSpPr>
          <p:cNvPr id="70" name="타원 69"/>
          <p:cNvSpPr/>
          <p:nvPr/>
        </p:nvSpPr>
        <p:spPr>
          <a:xfrm>
            <a:off x="3932673" y="1833839"/>
            <a:ext cx="224675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413412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남북 분단 과정 알아보기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5]</a:t>
            </a:r>
            <a:endParaRPr lang="en-US" altLang="ko-KR" dirty="0"/>
          </a:p>
          <a:p>
            <a:r>
              <a:rPr lang="ko-KR" altLang="en-US" dirty="0"/>
              <a:t>타이틀</a:t>
            </a:r>
            <a:endParaRPr lang="en-US" altLang="ko-KR" dirty="0"/>
          </a:p>
          <a:p>
            <a:r>
              <a:rPr lang="ko-KR" altLang="en-US" dirty="0" smtClean="0"/>
              <a:t>삽화</a:t>
            </a:r>
            <a:endParaRPr lang="en-US" altLang="ko-KR" dirty="0"/>
          </a:p>
          <a:p>
            <a:r>
              <a:rPr lang="ko-KR" altLang="en-US" dirty="0" smtClean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버튼 클릭 시 </a:t>
            </a:r>
            <a:r>
              <a:rPr lang="en-US" altLang="ko-KR" dirty="0"/>
              <a:t>6</a:t>
            </a:r>
            <a:r>
              <a:rPr lang="ko-KR" altLang="en-US" dirty="0" smtClean="0"/>
              <a:t>번 슬라이드로 이동</a:t>
            </a:r>
            <a:endParaRPr lang="en-US" altLang="ko-KR" dirty="0" smtClean="0"/>
          </a:p>
          <a:p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클릭 시 </a:t>
            </a:r>
            <a:r>
              <a:rPr lang="ko-KR" altLang="en-US" dirty="0" err="1" smtClean="0"/>
              <a:t>미니팝업</a:t>
            </a:r>
            <a:r>
              <a:rPr lang="ko-KR" altLang="en-US" dirty="0" smtClean="0"/>
              <a:t> 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 T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재클릭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X</a:t>
            </a:r>
            <a:r>
              <a:rPr lang="ko-KR" altLang="en-US" dirty="0" smtClean="0"/>
              <a:t>버튼 클릭 시 닫힘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이산가족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849" y="234000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분단으로 인한 아픔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445091" y="1305664"/>
            <a:ext cx="8414641" cy="3043953"/>
            <a:chOff x="445091" y="1670070"/>
            <a:chExt cx="8311987" cy="304395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45091" y="1670070"/>
              <a:ext cx="8311987" cy="3043953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07593" y="1769149"/>
              <a:ext cx="3248031" cy="2878598"/>
            </a:xfrm>
            <a:prstGeom prst="roundRect">
              <a:avLst>
                <a:gd name="adj" fmla="val 7164"/>
              </a:avLst>
            </a:prstGeom>
            <a:solidFill>
              <a:schemeClr val="bg1"/>
            </a:solidFill>
            <a:ln w="28575">
              <a:solidFill>
                <a:srgbClr val="FDF3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900" spc="-150" dirty="0">
                <a:solidFill>
                  <a:schemeClr val="tx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텍스트 개체 틀 3071"/>
            <p:cNvSpPr txBox="1">
              <a:spLocks/>
            </p:cNvSpPr>
            <p:nvPr/>
          </p:nvSpPr>
          <p:spPr>
            <a:xfrm>
              <a:off x="4173618" y="1769149"/>
              <a:ext cx="4422447" cy="2878598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이산가족의 슬픔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전쟁의 두려움 등으로 남북 모두는 긴장과 갈등 속에서 살아왔습니다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"/>
          <a:stretch/>
        </p:blipFill>
        <p:spPr>
          <a:xfrm>
            <a:off x="843247" y="1530862"/>
            <a:ext cx="2647875" cy="2626360"/>
          </a:xfrm>
          <a:prstGeom prst="rect">
            <a:avLst/>
          </a:prstGeom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6384FDC8-CD61-466C-B599-1B36E8AF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9212" y="663510"/>
            <a:ext cx="722543" cy="6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타원 53"/>
          <p:cNvSpPr/>
          <p:nvPr/>
        </p:nvSpPr>
        <p:spPr>
          <a:xfrm>
            <a:off x="2523586" y="347952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480000" y="1424607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981670" y="451792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8718053" y="30133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8216451" y="70172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3855764" y="2282535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4477087" y="4925793"/>
            <a:ext cx="4629766" cy="1884745"/>
            <a:chOff x="6365476" y="2279387"/>
            <a:chExt cx="4104324" cy="1944672"/>
          </a:xfrm>
        </p:grpSpPr>
        <p:grpSp>
          <p:nvGrpSpPr>
            <p:cNvPr id="45" name="그룹 44"/>
            <p:cNvGrpSpPr/>
            <p:nvPr/>
          </p:nvGrpSpPr>
          <p:grpSpPr>
            <a:xfrm>
              <a:off x="6365476" y="2279387"/>
              <a:ext cx="4104324" cy="1944672"/>
              <a:chOff x="9101268" y="2823846"/>
              <a:chExt cx="3801747" cy="1944672"/>
            </a:xfrm>
          </p:grpSpPr>
          <p:grpSp>
            <p:nvGrpSpPr>
              <p:cNvPr id="49" name="그룹 48"/>
              <p:cNvGrpSpPr/>
              <p:nvPr/>
            </p:nvGrpSpPr>
            <p:grpSpPr>
              <a:xfrm>
                <a:off x="9101268" y="2868398"/>
                <a:ext cx="3801746" cy="1900120"/>
                <a:chOff x="4964908" y="6091378"/>
                <a:chExt cx="3801746" cy="1900120"/>
              </a:xfrm>
            </p:grpSpPr>
            <p:pic>
              <p:nvPicPr>
                <p:cNvPr id="52" name="그림 5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53" name="TextBox 52"/>
                <p:cNvSpPr txBox="1"/>
                <p:nvPr/>
              </p:nvSpPr>
              <p:spPr>
                <a:xfrm>
                  <a:off x="4964908" y="6149167"/>
                  <a:ext cx="3801746" cy="1842331"/>
                </a:xfrm>
                <a:prstGeom prst="roundRect">
                  <a:avLst>
                    <a:gd name="adj" fmla="val 8471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이산가족 문제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: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사람들은 자기가 살던 고장을 </a:t>
                  </a:r>
                  <a:r>
                    <a:rPr lang="en-US" altLang="ko-KR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떠나야 했고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사랑하는 가족들과도 헤어지게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되었습니다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전쟁 위협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: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휴전 이후에도 전쟁의 위험을 안고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살아가고 있으며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군사적 위협이 있어 불안을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느낍니다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50" name="TextBox 49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6" name="그룹 45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47" name="직선 연결선 46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" name="그룹 67"/>
          <p:cNvGrpSpPr/>
          <p:nvPr/>
        </p:nvGrpSpPr>
        <p:grpSpPr>
          <a:xfrm flipH="1">
            <a:off x="3344917" y="4475736"/>
            <a:ext cx="2937422" cy="323133"/>
            <a:chOff x="483312" y="4043793"/>
            <a:chExt cx="2937422" cy="323133"/>
          </a:xfrm>
        </p:grpSpPr>
        <p:grpSp>
          <p:nvGrpSpPr>
            <p:cNvPr id="69" name="그룹 68"/>
            <p:cNvGrpSpPr/>
            <p:nvPr/>
          </p:nvGrpSpPr>
          <p:grpSpPr>
            <a:xfrm>
              <a:off x="788787" y="4043793"/>
              <a:ext cx="2631947" cy="321266"/>
              <a:chOff x="780049" y="3619518"/>
              <a:chExt cx="2631947" cy="321266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F20C434D-110D-4330-B043-743B69B0CE75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2271344" cy="320555"/>
                <a:chOff x="3011525" y="4724676"/>
                <a:chExt cx="2271344" cy="320555"/>
              </a:xfrm>
            </p:grpSpPr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65676AA2-3794-41AD-B593-2487EDDDB780}"/>
                    </a:ext>
                  </a:extLst>
                </p:cNvPr>
                <p:cNvGrpSpPr/>
                <p:nvPr/>
              </p:nvGrpSpPr>
              <p:grpSpPr>
                <a:xfrm>
                  <a:off x="3011525" y="4724676"/>
                  <a:ext cx="2271344" cy="320041"/>
                  <a:chOff x="3346262" y="4659361"/>
                  <a:chExt cx="2271344" cy="320041"/>
                </a:xfrm>
              </p:grpSpPr>
              <p:grpSp>
                <p:nvGrpSpPr>
                  <p:cNvPr id="76" name="그룹 75">
                    <a:extLst>
                      <a:ext uri="{FF2B5EF4-FFF2-40B4-BE49-F238E27FC236}">
                        <a16:creationId xmlns:a16="http://schemas.microsoft.com/office/drawing/2014/main" id="{3809E1E3-ABFB-439D-AFD7-435529553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46262" y="4659361"/>
                    <a:ext cx="2271344" cy="320041"/>
                    <a:chOff x="3478342" y="4679681"/>
                    <a:chExt cx="2271344" cy="320041"/>
                  </a:xfrm>
                </p:grpSpPr>
                <p:grpSp>
                  <p:nvGrpSpPr>
                    <p:cNvPr id="78" name="그룹 77">
                      <a:extLst>
                        <a:ext uri="{FF2B5EF4-FFF2-40B4-BE49-F238E27FC236}">
                          <a16:creationId xmlns:a16="http://schemas.microsoft.com/office/drawing/2014/main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78342" y="4679681"/>
                      <a:ext cx="2271344" cy="320041"/>
                      <a:chOff x="2655186" y="5006256"/>
                      <a:chExt cx="2271344" cy="320041"/>
                    </a:xfrm>
                  </p:grpSpPr>
                  <p:pic>
                    <p:nvPicPr>
                      <p:cNvPr id="80" name="그림 79">
                        <a:extLst>
                          <a:ext uri="{FF2B5EF4-FFF2-40B4-BE49-F238E27FC236}">
                            <a16:creationId xmlns:a16="http://schemas.microsoft.com/office/drawing/2014/main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8"/>
                      <a:srcRect l="26319" t="87963" r="67585" b="4606"/>
                      <a:stretch/>
                    </p:blipFill>
                    <p:spPr>
                      <a:xfrm>
                        <a:off x="2655186" y="5007613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81" name="그림 80">
                        <a:extLst>
                          <a:ext uri="{FF2B5EF4-FFF2-40B4-BE49-F238E27FC236}">
                            <a16:creationId xmlns:a16="http://schemas.microsoft.com/office/drawing/2014/main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9"/>
                      <a:srcRect l="73283" t="87905" r="21923" b="4606"/>
                      <a:stretch/>
                    </p:blipFill>
                    <p:spPr>
                      <a:xfrm>
                        <a:off x="4612522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79" name="그림 78">
                      <a:extLst>
                        <a:ext uri="{FF2B5EF4-FFF2-40B4-BE49-F238E27FC236}">
                          <a16:creationId xmlns:a16="http://schemas.microsoft.com/office/drawing/2014/main" id="{AB94DE46-1F62-4D31-B946-007B35573E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8"/>
                    <a:srcRect l="38316" t="87963" r="55878" b="4606"/>
                    <a:stretch/>
                  </p:blipFill>
                  <p:spPr>
                    <a:xfrm>
                      <a:off x="4261681" y="4682156"/>
                      <a:ext cx="380243" cy="31756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77" name="그림 76">
                    <a:extLst>
                      <a:ext uri="{FF2B5EF4-FFF2-40B4-BE49-F238E27FC236}">
                        <a16:creationId xmlns:a16="http://schemas.microsoft.com/office/drawing/2014/main" id="{81D9B469-39BD-47B3-ABCB-C98990509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8"/>
                  <a:srcRect l="38316" t="87963" r="55878" b="4606"/>
                  <a:stretch/>
                </p:blipFill>
                <p:spPr>
                  <a:xfrm>
                    <a:off x="4506823" y="466183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75" name="그림 74">
                  <a:extLst>
                    <a:ext uri="{FF2B5EF4-FFF2-40B4-BE49-F238E27FC236}">
                      <a16:creationId xmlns:a16="http://schemas.microsoft.com/office/drawing/2014/main" id="{93093C50-114E-425C-A1D8-61E723940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8"/>
                <a:srcRect l="38316" t="87963" r="55878" b="4606"/>
                <a:stretch/>
              </p:blipFill>
              <p:spPr>
                <a:xfrm>
                  <a:off x="4561371" y="4727665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72" name="그림 71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73" name="그림 72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3794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남북 분단 과정 알아보기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altLang="ko-KR" dirty="0"/>
              <a:t>[201_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6]</a:t>
            </a:r>
            <a:endParaRPr lang="en-US" altLang="ko-KR" dirty="0"/>
          </a:p>
          <a:p>
            <a:pPr algn="l"/>
            <a:r>
              <a:rPr lang="ko-KR" altLang="en-US" dirty="0"/>
              <a:t>타이틀</a:t>
            </a:r>
            <a:endParaRPr lang="en-US" altLang="ko-KR" dirty="0"/>
          </a:p>
          <a:p>
            <a:pPr algn="l"/>
            <a:r>
              <a:rPr lang="ko-KR" altLang="en-US" dirty="0" smtClean="0"/>
              <a:t>삽화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고정 텍스트</a:t>
            </a:r>
            <a:endParaRPr lang="en-US" altLang="ko-KR" dirty="0"/>
          </a:p>
          <a:p>
            <a:pPr algn="l"/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  <a:p>
            <a:pPr algn="l"/>
            <a:r>
              <a:rPr lang="en-US" altLang="ko-KR" dirty="0"/>
              <a:t>X</a:t>
            </a:r>
            <a:r>
              <a:rPr lang="ko-KR" altLang="en-US" dirty="0"/>
              <a:t>버튼 클릭 시 </a:t>
            </a:r>
            <a:r>
              <a:rPr lang="en-US" altLang="ko-KR" dirty="0"/>
              <a:t>6</a:t>
            </a:r>
            <a:r>
              <a:rPr lang="ko-KR" altLang="en-US" dirty="0" smtClean="0"/>
              <a:t>번 슬라이드로 </a:t>
            </a:r>
            <a:r>
              <a:rPr lang="ko-KR" altLang="en-US" dirty="0"/>
              <a:t>이동</a:t>
            </a:r>
            <a:endParaRPr lang="en-US" altLang="ko-KR" dirty="0"/>
          </a:p>
          <a:p>
            <a:pPr algn="l"/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ko-KR" altLang="en-US" dirty="0" smtClean="0"/>
              <a:t>클릭 시 미니 팝업 노출</a:t>
            </a:r>
            <a:endParaRPr lang="en-US" altLang="ko-KR" dirty="0" smtClean="0"/>
          </a:p>
          <a:p>
            <a:pPr marL="171450" indent="-171450" algn="l">
              <a:buFontTx/>
              <a:buChar char="-"/>
            </a:pPr>
            <a:r>
              <a:rPr lang="en-US" altLang="ko-KR" dirty="0" smtClean="0"/>
              <a:t>X </a:t>
            </a:r>
            <a:r>
              <a:rPr lang="ko-KR" altLang="en-US" dirty="0" smtClean="0"/>
              <a:t>버튼 및 팁 버튼 </a:t>
            </a:r>
            <a:r>
              <a:rPr lang="ko-KR" altLang="en-US" dirty="0" err="1" smtClean="0"/>
              <a:t>재클릭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r>
              <a:rPr lang="ko-KR" altLang="en-US" dirty="0" smtClean="0"/>
              <a:t>시 닫힘  </a:t>
            </a:r>
            <a:endParaRPr lang="en-US" altLang="ko-KR" dirty="0" smtClean="0"/>
          </a:p>
          <a:p>
            <a:pPr algn="l">
              <a:buAutoNum type="arabicPeriod" startAt="6"/>
            </a:pPr>
            <a:r>
              <a:rPr lang="ko-KR" altLang="en-US" dirty="0" smtClean="0"/>
              <a:t>클릭 시 참고 영상 재생됨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방식</a:t>
            </a:r>
            <a:r>
              <a:rPr lang="en-US" altLang="ko-KR" dirty="0" smtClean="0"/>
              <a:t>)</a:t>
            </a:r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>
          <a:xfrm>
            <a:off x="131745" y="5270915"/>
            <a:ext cx="9118182" cy="234000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]</a:t>
            </a:r>
            <a:r>
              <a:rPr lang="ko-KR" altLang="en-US" dirty="0"/>
              <a:t> </a:t>
            </a:r>
            <a:r>
              <a:rPr lang="ko-KR" altLang="en-US" dirty="0" smtClean="0"/>
              <a:t>남북교류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en-US" altLang="ko-KR" dirty="0" smtClean="0"/>
              <a:t>[</a:t>
            </a:r>
            <a:r>
              <a:rPr lang="ko-KR" altLang="en-US" dirty="0" smtClean="0"/>
              <a:t>참고 영상</a:t>
            </a:r>
            <a:r>
              <a:rPr lang="en-US" altLang="ko-KR" dirty="0" smtClean="0"/>
              <a:t>] https</a:t>
            </a:r>
            <a:r>
              <a:rPr lang="en-US" altLang="ko-KR" dirty="0"/>
              <a:t>://</a:t>
            </a:r>
            <a:r>
              <a:rPr lang="en-US" altLang="ko-KR" dirty="0" smtClean="0"/>
              <a:t>www.youtube.com/embed/l7L5mUuz9og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849" y="234000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통일을 위한 노력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445091" y="1305664"/>
            <a:ext cx="8414641" cy="3043953"/>
            <a:chOff x="445091" y="1670070"/>
            <a:chExt cx="8311987" cy="304395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45091" y="1670070"/>
              <a:ext cx="8311987" cy="3043953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81104" y="1698646"/>
              <a:ext cx="3090991" cy="2949102"/>
            </a:xfrm>
            <a:prstGeom prst="roundRect">
              <a:avLst>
                <a:gd name="adj" fmla="val 7164"/>
              </a:avLst>
            </a:prstGeom>
            <a:solidFill>
              <a:schemeClr val="bg1"/>
            </a:solidFill>
            <a:ln w="28575">
              <a:solidFill>
                <a:srgbClr val="FDF3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900" spc="-150" dirty="0">
                <a:solidFill>
                  <a:schemeClr val="tx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텍스트 개체 틀 3071"/>
            <p:cNvSpPr txBox="1">
              <a:spLocks/>
            </p:cNvSpPr>
            <p:nvPr/>
          </p:nvSpPr>
          <p:spPr>
            <a:xfrm>
              <a:off x="3660119" y="1845088"/>
              <a:ext cx="5008935" cy="2802660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지금도 한반도는 분단되어 있습니다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 </a:t>
              </a:r>
              <a:b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</a:b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하지만 통일을 이루려는 많은 사람의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/>
              </a:r>
              <a:b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</a:b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노력은 계속 되고 있죠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 </a:t>
              </a: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우리는 언제 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/>
              </a:r>
              <a:b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</a:b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다시 하나가 될 수 있을까요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en-US" altLang="ko-KR" sz="25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24" t="8190" r="11950" b="5605"/>
          <a:stretch/>
        </p:blipFill>
        <p:spPr>
          <a:xfrm>
            <a:off x="825204" y="1468078"/>
            <a:ext cx="2415666" cy="2780936"/>
          </a:xfrm>
          <a:prstGeom prst="rect">
            <a:avLst/>
          </a:prstGeom>
        </p:spPr>
      </p:pic>
      <p:pic>
        <p:nvPicPr>
          <p:cNvPr id="36" name="Picture 2">
            <a:extLst>
              <a:ext uri="{FF2B5EF4-FFF2-40B4-BE49-F238E27FC236}">
                <a16:creationId xmlns:a16="http://schemas.microsoft.com/office/drawing/2014/main" id="{6384FDC8-CD61-466C-B599-1B36E8AF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815" y="664216"/>
            <a:ext cx="722543" cy="6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그룹 60"/>
          <p:cNvGrpSpPr/>
          <p:nvPr/>
        </p:nvGrpSpPr>
        <p:grpSpPr>
          <a:xfrm>
            <a:off x="7354669" y="4420418"/>
            <a:ext cx="4629766" cy="2407394"/>
            <a:chOff x="6365476" y="2279387"/>
            <a:chExt cx="4104324" cy="2407394"/>
          </a:xfrm>
        </p:grpSpPr>
        <p:grpSp>
          <p:nvGrpSpPr>
            <p:cNvPr id="62" name="그룹 61"/>
            <p:cNvGrpSpPr/>
            <p:nvPr/>
          </p:nvGrpSpPr>
          <p:grpSpPr>
            <a:xfrm>
              <a:off x="6365476" y="2279387"/>
              <a:ext cx="4104324" cy="2407394"/>
              <a:chOff x="9101268" y="2823846"/>
              <a:chExt cx="3801747" cy="2407394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9101268" y="2868398"/>
                <a:ext cx="3801746" cy="2362842"/>
                <a:chOff x="4964908" y="6091378"/>
                <a:chExt cx="3801746" cy="2362842"/>
              </a:xfrm>
            </p:grpSpPr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70" name="TextBox 69"/>
                <p:cNvSpPr txBox="1"/>
                <p:nvPr/>
              </p:nvSpPr>
              <p:spPr>
                <a:xfrm>
                  <a:off x="4964908" y="6216279"/>
                  <a:ext cx="3801746" cy="2237941"/>
                </a:xfrm>
                <a:prstGeom prst="roundRect">
                  <a:avLst>
                    <a:gd name="adj" fmla="val 4079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통일을 위해 남과 북은 다음과 같이 노력해 왔습니다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평화 추구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: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남북 모두가 자유롭고 평화로운 삶을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누리도록 한반도 평화 체제를 구축하려고 노력해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왔음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자유 민주적 통일 추구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: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자유 민주적 기본 질서에 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입각해 통일돼야 함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문화 교류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: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남북이 교류에 힘써 왔으며 지속적으로 노력해 왔음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E480F677-4276-4889-9A0C-6325AE98D4F6}"/>
              </a:ext>
            </a:extLst>
          </p:cNvPr>
          <p:cNvGrpSpPr/>
          <p:nvPr/>
        </p:nvGrpSpPr>
        <p:grpSpPr>
          <a:xfrm>
            <a:off x="499825" y="863972"/>
            <a:ext cx="1406624" cy="346990"/>
            <a:chOff x="10123134" y="4771710"/>
            <a:chExt cx="1406624" cy="346990"/>
          </a:xfrm>
        </p:grpSpPr>
        <p:sp>
          <p:nvSpPr>
            <p:cNvPr id="58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0123134" y="4771710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참고 </a:t>
              </a:r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영상</a:t>
              </a:r>
            </a:p>
          </p:txBody>
        </p:sp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A15588AA-8379-42A5-9E20-A76CE4AB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267735" y="4828129"/>
              <a:ext cx="234634" cy="234634"/>
            </a:xfrm>
            <a:prstGeom prst="rect">
              <a:avLst/>
            </a:prstGeom>
          </p:spPr>
        </p:pic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C8D9BA91-423E-4089-B307-5FD6E6ED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232589" y="4828129"/>
              <a:ext cx="322061" cy="234634"/>
            </a:xfrm>
            <a:prstGeom prst="rect">
              <a:avLst/>
            </a:prstGeom>
          </p:spPr>
        </p:pic>
      </p:grpSp>
      <p:sp>
        <p:nvSpPr>
          <p:cNvPr id="71" name="타원 70"/>
          <p:cNvSpPr/>
          <p:nvPr/>
        </p:nvSpPr>
        <p:spPr>
          <a:xfrm>
            <a:off x="480000" y="1424607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2981670" y="451792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523586" y="365440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718053" y="318824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8317091" y="80968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304874" y="785511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75" name="그룹 74"/>
          <p:cNvGrpSpPr/>
          <p:nvPr/>
        </p:nvGrpSpPr>
        <p:grpSpPr>
          <a:xfrm flipH="1">
            <a:off x="3290754" y="4509845"/>
            <a:ext cx="2944469" cy="321266"/>
            <a:chOff x="476955" y="3619518"/>
            <a:chExt cx="2944469" cy="321266"/>
          </a:xfrm>
        </p:grpSpPr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F20C434D-110D-4330-B043-743B69B0CE75}"/>
                </a:ext>
              </a:extLst>
            </p:cNvPr>
            <p:cNvGrpSpPr/>
            <p:nvPr/>
          </p:nvGrpSpPr>
          <p:grpSpPr>
            <a:xfrm>
              <a:off x="476955" y="3620229"/>
              <a:ext cx="2944469" cy="320555"/>
              <a:chOff x="2347828" y="4724676"/>
              <a:chExt cx="2944469" cy="320555"/>
            </a:xfrm>
          </p:grpSpPr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65676AA2-3794-41AD-B593-2487EDDDB780}"/>
                  </a:ext>
                </a:extLst>
              </p:cNvPr>
              <p:cNvGrpSpPr/>
              <p:nvPr/>
            </p:nvGrpSpPr>
            <p:grpSpPr>
              <a:xfrm>
                <a:off x="2347828" y="4724676"/>
                <a:ext cx="2944469" cy="320042"/>
                <a:chOff x="2682565" y="4659361"/>
                <a:chExt cx="2944469" cy="320042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3809E1E3-ABFB-439D-AFD7-435529553586}"/>
                    </a:ext>
                  </a:extLst>
                </p:cNvPr>
                <p:cNvGrpSpPr/>
                <p:nvPr/>
              </p:nvGrpSpPr>
              <p:grpSpPr>
                <a:xfrm>
                  <a:off x="2682565" y="4659361"/>
                  <a:ext cx="2944469" cy="320042"/>
                  <a:chOff x="2814645" y="4679681"/>
                  <a:chExt cx="2944469" cy="320042"/>
                </a:xfrm>
              </p:grpSpPr>
              <p:grpSp>
                <p:nvGrpSpPr>
                  <p:cNvPr id="85" name="그룹 84">
                    <a:extLst>
                      <a:ext uri="{FF2B5EF4-FFF2-40B4-BE49-F238E27FC236}">
                        <a16:creationId xmlns:a16="http://schemas.microsoft.com/office/drawing/2014/main" id="{88F4B5F2-A678-4116-A1E7-8342722B11CA}"/>
                      </a:ext>
                    </a:extLst>
                  </p:cNvPr>
                  <p:cNvGrpSpPr/>
                  <p:nvPr/>
                </p:nvGrpSpPr>
                <p:grpSpPr>
                  <a:xfrm>
                    <a:off x="2814645" y="4679681"/>
                    <a:ext cx="2944469" cy="320042"/>
                    <a:chOff x="4915693" y="4615244"/>
                    <a:chExt cx="2944469" cy="320042"/>
                  </a:xfrm>
                </p:grpSpPr>
                <p:grpSp>
                  <p:nvGrpSpPr>
                    <p:cNvPr id="87" name="그룹 86">
                      <a:extLst>
                        <a:ext uri="{FF2B5EF4-FFF2-40B4-BE49-F238E27FC236}">
                          <a16:creationId xmlns:a16="http://schemas.microsoft.com/office/drawing/2014/main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96841" y="4615244"/>
                      <a:ext cx="2663321" cy="320042"/>
                      <a:chOff x="2272637" y="5006256"/>
                      <a:chExt cx="2663321" cy="320042"/>
                    </a:xfrm>
                  </p:grpSpPr>
                  <p:pic>
                    <p:nvPicPr>
                      <p:cNvPr id="89" name="그림 88">
                        <a:extLst>
                          <a:ext uri="{FF2B5EF4-FFF2-40B4-BE49-F238E27FC236}">
                            <a16:creationId xmlns:a16="http://schemas.microsoft.com/office/drawing/2014/main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0"/>
                      <a:srcRect l="26319" t="87963" r="67585" b="4606"/>
                      <a:stretch/>
                    </p:blipFill>
                    <p:spPr>
                      <a:xfrm>
                        <a:off x="2272637" y="5008732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90" name="그림 89">
                        <a:extLst>
                          <a:ext uri="{FF2B5EF4-FFF2-40B4-BE49-F238E27FC236}">
                            <a16:creationId xmlns:a16="http://schemas.microsoft.com/office/drawing/2014/main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11"/>
                      <a:srcRect l="73283" t="87905" r="21923" b="4606"/>
                      <a:stretch/>
                    </p:blipFill>
                    <p:spPr>
                      <a:xfrm>
                        <a:off x="4621950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88" name="그림 87">
                      <a:extLst>
                        <a:ext uri="{FF2B5EF4-FFF2-40B4-BE49-F238E27FC236}">
                          <a16:creationId xmlns:a16="http://schemas.microsoft.com/office/drawing/2014/main" id="{B06C8D2F-1CF8-4064-B7D6-109EA4A898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10"/>
                    <a:srcRect l="22010" t="87905" r="73334" b="4704"/>
                    <a:stretch/>
                  </p:blipFill>
                  <p:spPr>
                    <a:xfrm>
                      <a:off x="4915693" y="4619435"/>
                      <a:ext cx="304932" cy="315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86" name="그림 85">
                    <a:extLst>
                      <a:ext uri="{FF2B5EF4-FFF2-40B4-BE49-F238E27FC236}">
                        <a16:creationId xmlns:a16="http://schemas.microsoft.com/office/drawing/2014/main" id="{AB94DE46-1F62-4D31-B946-007B35573E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10"/>
                  <a:srcRect l="38316" t="87963" r="55878" b="4606"/>
                  <a:stretch/>
                </p:blipFill>
                <p:spPr>
                  <a:xfrm>
                    <a:off x="4261681" y="468215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84" name="그림 83">
                  <a:extLst>
                    <a:ext uri="{FF2B5EF4-FFF2-40B4-BE49-F238E27FC236}">
                      <a16:creationId xmlns:a16="http://schemas.microsoft.com/office/drawing/2014/main" id="{81D9B469-39BD-47B3-ABCB-C98990509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0"/>
                <a:srcRect l="38316" t="87963" r="55878" b="4606"/>
                <a:stretch/>
              </p:blipFill>
              <p:spPr>
                <a:xfrm>
                  <a:off x="4506823" y="466183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82" name="그림 81">
                <a:extLst>
                  <a:ext uri="{FF2B5EF4-FFF2-40B4-BE49-F238E27FC236}">
                    <a16:creationId xmlns:a16="http://schemas.microsoft.com/office/drawing/2014/main" id="{93093C50-114E-425C-A1D8-61E7239401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38316" t="87963" r="55878" b="4606"/>
              <a:stretch/>
            </p:blipFill>
            <p:spPr>
              <a:xfrm>
                <a:off x="4561371" y="4727665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79" name="그림 78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80" name="그림 79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06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텍스트 개체 틀 12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b="1" kern="900" spc="-40" dirty="0">
                <a:solidFill>
                  <a:srgbClr val="FF6600"/>
                </a:solidFill>
                <a:latin typeface="+mj-ea"/>
                <a:ea typeface="+mj-ea"/>
              </a:rPr>
              <a:t>활</a:t>
            </a:r>
            <a:r>
              <a:rPr lang="ko-KR" altLang="en-US" kern="900" spc="-40" dirty="0">
                <a:solidFill>
                  <a:srgbClr val="FF6600"/>
                </a:solidFill>
                <a:latin typeface="+mj-ea"/>
                <a:ea typeface="+mj-ea"/>
              </a:rPr>
              <a:t>동</a:t>
            </a:r>
            <a:r>
              <a:rPr lang="ko-KR" altLang="en-US" dirty="0" smtClean="0">
                <a:latin typeface="+mj-ea"/>
                <a:ea typeface="+mj-ea"/>
              </a:rPr>
              <a:t> </a:t>
            </a:r>
            <a:r>
              <a:rPr lang="en-US" altLang="ko-KR" dirty="0" smtClean="0">
                <a:latin typeface="+mj-ea"/>
                <a:ea typeface="+mj-ea"/>
              </a:rPr>
              <a:t>/ </a:t>
            </a:r>
            <a:r>
              <a:rPr lang="ko-KR" altLang="en-US" dirty="0" smtClean="0">
                <a:latin typeface="+mj-ea"/>
                <a:ea typeface="+mj-ea"/>
              </a:rPr>
              <a:t>자기 점검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남북 분단이 우리에게 주는 아픔과 어려움을 더 </a:t>
            </a:r>
            <a:r>
              <a:rPr lang="ko-KR" altLang="en-US" dirty="0" smtClean="0"/>
              <a:t>찾아봅시다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남북 분단이 주는 아픔과 어려움을 더 찾아보기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duk_04_06_0001_301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활동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메모지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 </a:t>
            </a:r>
            <a:r>
              <a:rPr lang="en-US" altLang="ko-KR" dirty="0" smtClean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 쓰기 가능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직접 쓰기 밑줄 넣어주세요</a:t>
            </a:r>
            <a:r>
              <a:rPr lang="en-US" altLang="ko-KR" dirty="0" smtClean="0"/>
              <a:t>.</a:t>
            </a:r>
          </a:p>
          <a:p>
            <a:pPr>
              <a:buFont typeface="+mj-lt"/>
              <a:buAutoNum type="arabicPeriod" startAt="2"/>
            </a:pPr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노출</a:t>
            </a:r>
            <a:r>
              <a:rPr lang="en-US" altLang="ko-KR" dirty="0"/>
              <a:t>(</a:t>
            </a:r>
            <a:r>
              <a:rPr lang="ko-KR" altLang="en-US" dirty="0"/>
              <a:t>파란 글씨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smtClean="0"/>
              <a:t>직접 쓰기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</a:t>
            </a:r>
            <a:r>
              <a:rPr lang="ko-KR" altLang="en-US" dirty="0" err="1" smtClean="0"/>
              <a:t>재클릭</a:t>
            </a:r>
            <a:r>
              <a:rPr lang="ko-KR" altLang="en-US" dirty="0" smtClean="0"/>
              <a:t> 시 직접 쓰기 내용 노출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endParaRPr lang="en-US" altLang="ko-KR" dirty="0"/>
          </a:p>
          <a:p>
            <a:pPr>
              <a:buFont typeface="+mj-lt"/>
              <a:buAutoNum type="arabicPeriod" startAt="3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 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및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버튼 클릭 시 닫힘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5" name="그룹 34"/>
          <p:cNvGrpSpPr/>
          <p:nvPr/>
        </p:nvGrpSpPr>
        <p:grpSpPr>
          <a:xfrm>
            <a:off x="496847" y="1527820"/>
            <a:ext cx="8455089" cy="2767343"/>
            <a:chOff x="651844" y="1661020"/>
            <a:chExt cx="8455089" cy="3172317"/>
          </a:xfrm>
        </p:grpSpPr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7" name="직선 연결선 36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직선 연결선 37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직선 연결선 38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직선 연결선 39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왼쪽 대괄호 40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왼쪽 대괄호 41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왼쪽 대괄호 42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자유형 43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655003" y="1694839"/>
            <a:ext cx="8202963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rgbClr val="006EE6"/>
                </a:solidFill>
              </a:rPr>
              <a:t>전쟁의 위협으로 불안해요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이산가족이 만날 수 없어요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자유롭게 이동하기 어려워요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dirty="0">
                <a:solidFill>
                  <a:srgbClr val="006EE6"/>
                </a:solidFill>
              </a:rPr>
              <a:t>사람들 사이에 갈등이 생겨요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</a:rPr>
              <a:t>군대를 유지하려면 많은 돈이 필요해요</a:t>
            </a:r>
            <a:r>
              <a:rPr lang="en-US" altLang="ko-KR" sz="2500" dirty="0" smtClean="0">
                <a:solidFill>
                  <a:srgbClr val="006EE6"/>
                </a:solidFill>
              </a:rPr>
              <a:t>.</a:t>
            </a:r>
          </a:p>
        </p:txBody>
      </p:sp>
      <p:pic>
        <p:nvPicPr>
          <p:cNvPr id="56" name="Picture 2">
            <a:extLst>
              <a:ext uri="{FF2B5EF4-FFF2-40B4-BE49-F238E27FC236}">
                <a16:creationId xmlns:a16="http://schemas.microsoft.com/office/drawing/2014/main" id="{6384FDC8-CD61-466C-B599-1B36E8AF4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0074" y="917165"/>
            <a:ext cx="722543" cy="67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7" name="그룹 56"/>
          <p:cNvGrpSpPr/>
          <p:nvPr/>
        </p:nvGrpSpPr>
        <p:grpSpPr>
          <a:xfrm>
            <a:off x="3732537" y="5050117"/>
            <a:ext cx="4104324" cy="1776526"/>
            <a:chOff x="6365476" y="2279387"/>
            <a:chExt cx="4104324" cy="1776526"/>
          </a:xfrm>
        </p:grpSpPr>
        <p:grpSp>
          <p:nvGrpSpPr>
            <p:cNvPr id="58" name="그룹 57"/>
            <p:cNvGrpSpPr/>
            <p:nvPr/>
          </p:nvGrpSpPr>
          <p:grpSpPr>
            <a:xfrm>
              <a:off x="6365476" y="2279387"/>
              <a:ext cx="4104324" cy="1776526"/>
              <a:chOff x="9101268" y="2823846"/>
              <a:chExt cx="3801747" cy="1776526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9101268" y="2868398"/>
                <a:ext cx="3801746" cy="1731974"/>
                <a:chOff x="4964908" y="6091378"/>
                <a:chExt cx="3801746" cy="1731974"/>
              </a:xfrm>
            </p:grpSpPr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4964908" y="6191113"/>
                  <a:ext cx="3801746" cy="1632239"/>
                </a:xfrm>
                <a:prstGeom prst="roundRect">
                  <a:avLst>
                    <a:gd name="adj" fmla="val 5360"/>
                  </a:avLst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분단의 현실을 알 수 있는 자료를 직접 조사해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볼 수 있습니다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  <a:p>
                  <a:pPr marL="285750" indent="-285750" algn="just">
                    <a:buFont typeface="Arial" panose="020B0604020202020204" pitchFamily="34" charset="0"/>
                    <a:buChar char="•"/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분단을 표현하는 사진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영상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글 등을 찾아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온라인 게시판에 공유하고 어떤 내용인지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/>
                  </a:r>
                  <a:b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</a:b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소개합니다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60" name="직선 연결선 59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9" name="타원 48"/>
          <p:cNvSpPr/>
          <p:nvPr/>
        </p:nvSpPr>
        <p:spPr>
          <a:xfrm>
            <a:off x="473163" y="1680961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0970" y="4607438"/>
            <a:ext cx="997200" cy="313585"/>
          </a:xfrm>
          <a:prstGeom prst="rect">
            <a:avLst/>
          </a:prstGeom>
        </p:spPr>
      </p:pic>
      <p:pic>
        <p:nvPicPr>
          <p:cNvPr id="51" name="그림 5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1234" y="5020749"/>
            <a:ext cx="997200" cy="313585"/>
          </a:xfrm>
          <a:prstGeom prst="rect">
            <a:avLst/>
          </a:prstGeom>
        </p:spPr>
      </p:pic>
      <p:sp>
        <p:nvSpPr>
          <p:cNvPr id="67" name="타원 66"/>
          <p:cNvSpPr/>
          <p:nvPr/>
        </p:nvSpPr>
        <p:spPr>
          <a:xfrm>
            <a:off x="7771770" y="4491280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8444698" y="983443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텍스트 개체 틀 1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</a:t>
            </a:r>
            <a:r>
              <a:rPr lang="ko-KR" altLang="en-US" dirty="0"/>
              <a:t>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FF6600"/>
                </a:solidFill>
              </a:rPr>
              <a:t>자기 </a:t>
            </a:r>
            <a:r>
              <a:rPr lang="ko-KR" altLang="en-US" dirty="0" smtClean="0">
                <a:solidFill>
                  <a:srgbClr val="FF6600"/>
                </a:solidFill>
              </a:rPr>
              <a:t>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남북 분단이 주는 아픔과 어려움을 더 찾아보기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duk_04_06_0001_301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자기 점검 탭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표 형태</a:t>
            </a:r>
            <a:endParaRPr lang="en-US" altLang="ko-KR" dirty="0"/>
          </a:p>
          <a:p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</a:t>
            </a:r>
            <a:r>
              <a:rPr lang="ko-KR" altLang="en-US" dirty="0" smtClean="0"/>
              <a:t>위치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ko-KR" altLang="en-US" dirty="0" smtClean="0"/>
              <a:t>핵심 정리 버튼</a:t>
            </a:r>
            <a:endParaRPr lang="en-US" altLang="ko-KR" dirty="0" smtClean="0"/>
          </a:p>
          <a:p>
            <a:pPr marL="171450" indent="-171450">
              <a:buFontTx/>
              <a:buChar char="‒"/>
            </a:pPr>
            <a:r>
              <a:rPr lang="ko-KR" altLang="en-US" dirty="0" smtClean="0"/>
              <a:t>버튼 클릭 시 핵심 정리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노출</a:t>
            </a:r>
            <a:r>
              <a:rPr lang="en-US" altLang="ko-KR" dirty="0" smtClean="0"/>
              <a:t>(15</a:t>
            </a:r>
            <a:r>
              <a:rPr lang="ko-KR" altLang="en-US" dirty="0" smtClean="0"/>
              <a:t>페이지 참고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8" y="3656295"/>
            <a:ext cx="3053074" cy="337759"/>
          </a:xfrm>
          <a:prstGeom prst="rect">
            <a:avLst/>
          </a:prstGeom>
        </p:spPr>
      </p:pic>
      <p:grpSp>
        <p:nvGrpSpPr>
          <p:cNvPr id="51" name="그룹 50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786139" y="1382088"/>
            <a:ext cx="1271141" cy="226833"/>
            <a:chOff x="5349044" y="2096438"/>
            <a:chExt cx="1125268" cy="223294"/>
          </a:xfrm>
        </p:grpSpPr>
        <p:sp>
          <p:nvSpPr>
            <p:cNvPr id="118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125268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119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7" name="그룹 66"/>
          <p:cNvGrpSpPr/>
          <p:nvPr/>
        </p:nvGrpSpPr>
        <p:grpSpPr>
          <a:xfrm>
            <a:off x="445091" y="1818288"/>
            <a:ext cx="8604181" cy="682626"/>
            <a:chOff x="296416" y="1865240"/>
            <a:chExt cx="8604181" cy="682626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96416" y="1865240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078" y="1978092"/>
              <a:ext cx="6265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한반도의 분단 현실을 </a:t>
              </a:r>
              <a:r>
                <a:rPr lang="ko-KR" altLang="en-US" sz="250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이해했나요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110" name="그룹 109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15" name="그림 114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111" name="그룹 110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68" name="그룹 67"/>
          <p:cNvGrpSpPr/>
          <p:nvPr/>
        </p:nvGrpSpPr>
        <p:grpSpPr>
          <a:xfrm>
            <a:off x="445090" y="2644988"/>
            <a:ext cx="8604181" cy="682626"/>
            <a:chOff x="296416" y="1865240"/>
            <a:chExt cx="8604181" cy="682626"/>
          </a:xfrm>
        </p:grpSpPr>
        <p:sp>
          <p:nvSpPr>
            <p:cNvPr id="96" name="모서리가 둥근 직사각형 95"/>
            <p:cNvSpPr/>
            <p:nvPr/>
          </p:nvSpPr>
          <p:spPr>
            <a:xfrm>
              <a:off x="296416" y="1865240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502078" y="1978092"/>
              <a:ext cx="6265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분단의 아픔과 어려움에 공감하나요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98" name="그룹 97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105" name="모서리가 둥근 직사각형 104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06" name="그림 105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99" name="그룹 98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103" name="모서리가 둥근 직사각형 102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04" name="그림 103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100" name="그룹 99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101" name="모서리가 둥근 직사각형 100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02" name="그림 101"/>
              <p:cNvPicPr>
                <a:picLocks noChangeAspect="1"/>
              </p:cNvPicPr>
              <p:nvPr/>
            </p:nvPicPr>
            <p:blipFill>
              <a:blip r:embed="rId8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sp>
        <p:nvSpPr>
          <p:cNvPr id="71" name="타원 70"/>
          <p:cNvSpPr/>
          <p:nvPr/>
        </p:nvSpPr>
        <p:spPr>
          <a:xfrm>
            <a:off x="7553108" y="135970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379453" y="16719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80798" y="35703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95734" y="3416831"/>
            <a:ext cx="982036" cy="887868"/>
          </a:xfrm>
          <a:prstGeom prst="rect">
            <a:avLst/>
          </a:prstGeom>
        </p:spPr>
      </p:pic>
      <p:sp>
        <p:nvSpPr>
          <p:cNvPr id="41" name="타원 40"/>
          <p:cNvSpPr/>
          <p:nvPr/>
        </p:nvSpPr>
        <p:spPr>
          <a:xfrm>
            <a:off x="8323941" y="35659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08105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남북 분단이 주는 아픔과 어려움을 더 찾아보기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duk_04_06_0001_301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</a:t>
            </a:r>
            <a:r>
              <a:rPr lang="en-US" altLang="ko-KR" dirty="0" smtClean="0"/>
              <a:t>_</a:t>
            </a:r>
            <a:r>
              <a:rPr lang="ko-KR" altLang="en-US" dirty="0" smtClean="0"/>
              <a:t>핵심 정리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smtClean="0"/>
              <a:t>제목 </a:t>
            </a:r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 smtClean="0"/>
              <a:t>회색 텍스트 박스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물음표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물음표 버튼 클릭 시 정답 텍스트 노출됨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물음표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X</a:t>
            </a:r>
            <a:r>
              <a:rPr lang="ko-KR" altLang="en-US" dirty="0"/>
              <a:t>버튼 클릭 시 이전 슬라이드 </a:t>
            </a:r>
            <a:r>
              <a:rPr lang="en-US" altLang="ko-KR" dirty="0" smtClean="0">
                <a:solidFill>
                  <a:schemeClr val="tx1"/>
                </a:solidFill>
              </a:rPr>
              <a:t>14</a:t>
            </a:r>
            <a:r>
              <a:rPr lang="en-US" altLang="ko-KR" dirty="0" smtClean="0"/>
              <a:t>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아래 방향 </a:t>
            </a:r>
            <a:r>
              <a:rPr lang="ko-KR" altLang="en-US" dirty="0" err="1" smtClean="0"/>
              <a:t>블릿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227200"/>
                <a:ext cx="9353974" cy="4749246"/>
              </a:xfrm>
              <a:prstGeom prst="rect">
                <a:avLst/>
              </a:prstGeom>
              <a:solidFill>
                <a:srgbClr val="F6E7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227889" y="699937"/>
                <a:ext cx="8910057" cy="4273061"/>
              </a:xfrm>
              <a:prstGeom prst="round2SameRect">
                <a:avLst>
                  <a:gd name="adj1" fmla="val 709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0320" y="226414"/>
                <a:ext cx="1701484" cy="399194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5285" y="234000"/>
                <a:ext cx="476281" cy="476281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863" y="4596273"/>
                <a:ext cx="997200" cy="313585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863" y="4996072"/>
                <a:ext cx="997200" cy="313585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3696012" y="938232"/>
                <a:ext cx="2358338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lvl="0">
                  <a:defRPr/>
                </a:pPr>
                <a:r>
                  <a:rPr lang="en-US" altLang="ko-KR" sz="2500" spc="-150" dirty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남북 분단 과정</a:t>
                </a:r>
                <a:r>
                  <a:rPr lang="en-US" altLang="ko-KR" sz="2500" spc="-150" dirty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2378053" y="1450492"/>
              <a:ext cx="4593199" cy="3320818"/>
              <a:chOff x="2378053" y="1476868"/>
              <a:chExt cx="4593199" cy="3320818"/>
            </a:xfrm>
          </p:grpSpPr>
          <p:sp>
            <p:nvSpPr>
              <p:cNvPr id="15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2378053" y="1476868"/>
                <a:ext cx="4593199" cy="487427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1945</a:t>
                </a:r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년 광복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16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2378053" y="2185215"/>
                <a:ext cx="4593199" cy="487427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모스크바 </a:t>
                </a:r>
                <a:r>
                  <a:rPr lang="en-US" altLang="ko-KR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3</a:t>
                </a:r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국 </a:t>
                </a:r>
                <a:r>
                  <a:rPr lang="ko-KR" altLang="en-US" sz="2500" spc="-150" dirty="0" err="1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외상회의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F2497A17-F546-4351-80CF-291C28B9A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04" t="63789" r="32535" b="13368"/>
              <a:stretch/>
            </p:blipFill>
            <p:spPr>
              <a:xfrm>
                <a:off x="4509347" y="1965181"/>
                <a:ext cx="335280" cy="219148"/>
              </a:xfrm>
              <a:prstGeom prst="rect">
                <a:avLst/>
              </a:prstGeom>
            </p:spPr>
          </p:pic>
          <p:sp>
            <p:nvSpPr>
              <p:cNvPr id="20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2378053" y="2893562"/>
                <a:ext cx="4593199" cy="487427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남북 분단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1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2378053" y="3601909"/>
                <a:ext cx="4593199" cy="487427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ko-KR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6</a:t>
                </a:r>
                <a:r>
                  <a:rPr lang="en-US" altLang="ko-KR" sz="2500" dirty="0">
                    <a:solidFill>
                      <a:srgbClr val="006EE6"/>
                    </a:solidFill>
                  </a:rPr>
                  <a:t>·</a:t>
                </a:r>
                <a:r>
                  <a:rPr lang="en-US" altLang="ko-KR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25 </a:t>
                </a:r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전쟁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F2497A17-F546-4351-80CF-291C28B9A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04" t="63789" r="32535" b="13368"/>
              <a:stretch/>
            </p:blipFill>
            <p:spPr>
              <a:xfrm>
                <a:off x="4509347" y="3381875"/>
                <a:ext cx="335280" cy="219148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F2497A17-F546-4351-80CF-291C28B9A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04" t="63789" r="32535" b="13368"/>
              <a:stretch/>
            </p:blipFill>
            <p:spPr>
              <a:xfrm>
                <a:off x="4509347" y="2673528"/>
                <a:ext cx="335280" cy="219148"/>
              </a:xfrm>
              <a:prstGeom prst="rect">
                <a:avLst/>
              </a:prstGeom>
            </p:spPr>
          </p:pic>
          <p:sp>
            <p:nvSpPr>
              <p:cNvPr id="34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2378053" y="4310259"/>
                <a:ext cx="4593199" cy="487427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분단으로 인한 아픔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F2497A17-F546-4351-80CF-291C28B9A27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0704" t="63789" r="32535" b="13368"/>
              <a:stretch/>
            </p:blipFill>
            <p:spPr>
              <a:xfrm>
                <a:off x="4509347" y="4090222"/>
                <a:ext cx="335280" cy="219148"/>
              </a:xfrm>
              <a:prstGeom prst="rect">
                <a:avLst/>
              </a:prstGeom>
            </p:spPr>
          </p:pic>
        </p:grpSp>
      </p:grpSp>
      <p:sp>
        <p:nvSpPr>
          <p:cNvPr id="29" name="타원 28"/>
          <p:cNvSpPr/>
          <p:nvPr/>
        </p:nvSpPr>
        <p:spPr>
          <a:xfrm>
            <a:off x="3475224" y="10555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726035" y="1451540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322038" y="1900410"/>
            <a:ext cx="177037" cy="194741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2857" y="1504801"/>
            <a:ext cx="388259" cy="3350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2857" y="2219120"/>
            <a:ext cx="388259" cy="335073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2857" y="2940618"/>
            <a:ext cx="388259" cy="33507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2857" y="3653203"/>
            <a:ext cx="388259" cy="335073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482857" y="4373682"/>
            <a:ext cx="388259" cy="3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848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1907893"/>
              </p:ext>
            </p:extLst>
          </p:nvPr>
        </p:nvGraphicFramePr>
        <p:xfrm>
          <a:off x="239349" y="393459"/>
          <a:ext cx="11713302" cy="2902634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한반도 분단에 대해 알고 있는 것 말하기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duk_04_06_0001_101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 안내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duk_04_06_0001_102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39812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남북 분단 과정 알아보기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duk_04_06_0001_201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smtClean="0"/>
                        <a:t>남북 분단이 주는 아픔과 어려움을 더 찾아보기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duk_04_06_0001_301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한반도 분단에 대해 알고 있는 것을 말해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한반도 분단에 대해 알고 있는 것 말하기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duk_04_06_0001_101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그룹 삽화 삽입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삽화 크기는 전체 화면에 맞춤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모서리 </a:t>
            </a:r>
            <a:r>
              <a:rPr lang="ko-KR" altLang="en-US" dirty="0" err="1"/>
              <a:t>라운딩</a:t>
            </a:r>
            <a:r>
              <a:rPr lang="ko-KR" altLang="en-US" dirty="0"/>
              <a:t> 없음 </a:t>
            </a:r>
            <a:r>
              <a:rPr lang="en-US" altLang="ko-KR" dirty="0"/>
              <a:t>-&gt; </a:t>
            </a:r>
            <a:r>
              <a:rPr lang="ko-KR" altLang="en-US" dirty="0"/>
              <a:t>꽉 차게 해주세요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말풍선</a:t>
            </a:r>
            <a:r>
              <a:rPr lang="ko-KR" altLang="en-US" dirty="0"/>
              <a:t> 버튼 클릭 시 각자 </a:t>
            </a:r>
            <a:r>
              <a:rPr lang="en-US" altLang="ko-KR" dirty="0"/>
              <a:t>2-1/2-2 </a:t>
            </a:r>
            <a:r>
              <a:rPr lang="ko-KR" altLang="en-US" dirty="0" err="1"/>
              <a:t>말풍선</a:t>
            </a:r>
            <a:r>
              <a:rPr lang="ko-KR" altLang="en-US" dirty="0"/>
              <a:t>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버튼 </a:t>
            </a:r>
            <a:r>
              <a:rPr lang="en-US" altLang="ko-KR" dirty="0"/>
              <a:t>or  </a:t>
            </a:r>
            <a:r>
              <a:rPr lang="ko-KR" altLang="en-US" dirty="0"/>
              <a:t>캐릭터 클릭 시 </a:t>
            </a:r>
            <a:r>
              <a:rPr lang="ko-KR" altLang="en-US" dirty="0" err="1"/>
              <a:t>말풍선</a:t>
            </a:r>
            <a:r>
              <a:rPr lang="ko-KR" altLang="en-US" dirty="0"/>
              <a:t> 사라짐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0" y="829005"/>
            <a:ext cx="9353974" cy="4156015"/>
            <a:chOff x="0" y="829222"/>
            <a:chExt cx="9353974" cy="4156015"/>
          </a:xfrm>
        </p:grpSpPr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829222"/>
              <a:ext cx="9353974" cy="4156015"/>
            </a:xfrm>
            <a:prstGeom prst="rect">
              <a:avLst/>
            </a:prstGeom>
          </p:spPr>
        </p:pic>
        <p:grpSp>
          <p:nvGrpSpPr>
            <p:cNvPr id="15" name="그룹 14"/>
            <p:cNvGrpSpPr/>
            <p:nvPr/>
          </p:nvGrpSpPr>
          <p:grpSpPr>
            <a:xfrm>
              <a:off x="1661022" y="1375554"/>
              <a:ext cx="3550394" cy="1013834"/>
              <a:chOff x="-103959" y="550602"/>
              <a:chExt cx="3550394" cy="1013834"/>
            </a:xfrm>
            <a:solidFill>
              <a:srgbClr val="FFDBDF"/>
            </a:solidFill>
          </p:grpSpPr>
          <p:grpSp>
            <p:nvGrpSpPr>
              <p:cNvPr id="28" name="그룹 27"/>
              <p:cNvGrpSpPr/>
              <p:nvPr/>
            </p:nvGrpSpPr>
            <p:grpSpPr>
              <a:xfrm>
                <a:off x="-103959" y="550602"/>
                <a:ext cx="3440926" cy="1013834"/>
                <a:chOff x="3542876" y="1633652"/>
                <a:chExt cx="3440926" cy="1013834"/>
              </a:xfrm>
              <a:grpFill/>
            </p:grpSpPr>
            <p:sp>
              <p:nvSpPr>
                <p:cNvPr id="30" name="모서리가 둥근 직사각형 29"/>
                <p:cNvSpPr/>
                <p:nvPr/>
              </p:nvSpPr>
              <p:spPr>
                <a:xfrm>
                  <a:off x="3542876" y="1633652"/>
                  <a:ext cx="3440926" cy="863697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FEEF3"/>
                </a:solidFill>
                <a:ln w="28575">
                  <a:solidFill>
                    <a:srgbClr val="FFC4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한반도는 광복 이후에 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남과 북으로 분단되었습니다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31" name="이등변 삼각형 30"/>
                <p:cNvSpPr/>
                <p:nvPr/>
              </p:nvSpPr>
              <p:spPr>
                <a:xfrm flipV="1">
                  <a:off x="5217634" y="2503486"/>
                  <a:ext cx="108000" cy="144000"/>
                </a:xfrm>
                <a:prstGeom prst="triangle">
                  <a:avLst/>
                </a:prstGeom>
                <a:solidFill>
                  <a:srgbClr val="FFC2C7"/>
                </a:solidFill>
                <a:ln w="28575">
                  <a:solidFill>
                    <a:srgbClr val="FFC4C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29" name="그림 2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03756" y="550850"/>
                <a:ext cx="142679" cy="14267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그룹 15"/>
            <p:cNvGrpSpPr/>
            <p:nvPr/>
          </p:nvGrpSpPr>
          <p:grpSpPr>
            <a:xfrm>
              <a:off x="4071622" y="1440674"/>
              <a:ext cx="3050926" cy="939213"/>
              <a:chOff x="194670" y="616079"/>
              <a:chExt cx="3050926" cy="939213"/>
            </a:xfrm>
          </p:grpSpPr>
          <p:grpSp>
            <p:nvGrpSpPr>
              <p:cNvPr id="24" name="그룹 23"/>
              <p:cNvGrpSpPr/>
              <p:nvPr/>
            </p:nvGrpSpPr>
            <p:grpSpPr>
              <a:xfrm>
                <a:off x="194670" y="616079"/>
                <a:ext cx="2833961" cy="939213"/>
                <a:chOff x="3841505" y="1699129"/>
                <a:chExt cx="2833961" cy="939213"/>
              </a:xfrm>
            </p:grpSpPr>
            <p:sp>
              <p:nvSpPr>
                <p:cNvPr id="26" name="모서리가 둥근 직사각형 25"/>
                <p:cNvSpPr/>
                <p:nvPr/>
              </p:nvSpPr>
              <p:spPr>
                <a:xfrm>
                  <a:off x="3841505" y="1699129"/>
                  <a:ext cx="2833961" cy="798080"/>
                </a:xfrm>
                <a:prstGeom prst="roundRect">
                  <a:avLst>
                    <a:gd name="adj" fmla="val 9509"/>
                  </a:avLst>
                </a:prstGeom>
                <a:solidFill>
                  <a:srgbClr val="FDF3E7"/>
                </a:solidFill>
                <a:ln w="28575">
                  <a:solidFill>
                    <a:srgbClr val="FFD8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이산가족에 대한 영상을 </a:t>
                  </a:r>
                  <a:endPara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ctr"/>
                  <a:r>
                    <a:rPr lang="ko-KR" altLang="en-US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본 적이 있습니다</a:t>
                  </a:r>
                  <a:r>
                    <a:rPr lang="en-US" altLang="ko-KR" sz="2300" spc="-150" dirty="0" smtClean="0">
                      <a:solidFill>
                        <a:schemeClr val="tx1"/>
                      </a:solidFill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endParaRPr lang="ko-KR" altLang="en-US" sz="2300" spc="-15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sp>
              <p:nvSpPr>
                <p:cNvPr id="27" name="이등변 삼각형 26"/>
                <p:cNvSpPr/>
                <p:nvPr/>
              </p:nvSpPr>
              <p:spPr>
                <a:xfrm flipV="1">
                  <a:off x="5217634" y="2494342"/>
                  <a:ext cx="108000" cy="144000"/>
                </a:xfrm>
                <a:prstGeom prst="triangle">
                  <a:avLst/>
                </a:prstGeom>
                <a:solidFill>
                  <a:srgbClr val="FFD89F"/>
                </a:solidFill>
                <a:ln w="28575">
                  <a:solidFill>
                    <a:srgbClr val="FFD89E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ko-KR"/>
                  </a:defPPr>
                  <a:lvl1pPr marL="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1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ko-KR" altLang="en-US" spc="-150">
                    <a:latin typeface="+mn-ea"/>
                  </a:endParaRPr>
                </a:p>
              </p:txBody>
            </p:sp>
          </p:grpSp>
          <p:pic>
            <p:nvPicPr>
              <p:cNvPr id="25" name="그림 24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02917" y="652983"/>
                <a:ext cx="142679" cy="142679"/>
              </a:xfrm>
              <a:prstGeom prst="rect">
                <a:avLst/>
              </a:prstGeom>
            </p:spPr>
          </p:pic>
        </p:grpSp>
        <p:grpSp>
          <p:nvGrpSpPr>
            <p:cNvPr id="17" name="그룹 16"/>
            <p:cNvGrpSpPr/>
            <p:nvPr/>
          </p:nvGrpSpPr>
          <p:grpSpPr>
            <a:xfrm>
              <a:off x="1617051" y="1341210"/>
              <a:ext cx="412846" cy="263076"/>
              <a:chOff x="-755548" y="2795257"/>
              <a:chExt cx="412846" cy="263076"/>
            </a:xfrm>
          </p:grpSpPr>
          <p:sp>
            <p:nvSpPr>
              <p:cNvPr id="22" name="타원 21"/>
              <p:cNvSpPr/>
              <p:nvPr/>
            </p:nvSpPr>
            <p:spPr>
              <a:xfrm>
                <a:off x="-678725" y="2795257"/>
                <a:ext cx="259200" cy="259200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97280"/>
                <a:endParaRPr lang="ko-KR" altLang="en-US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23" name="TextBox 26"/>
              <p:cNvSpPr txBox="1"/>
              <p:nvPr/>
            </p:nvSpPr>
            <p:spPr>
              <a:xfrm>
                <a:off x="-755548" y="2796723"/>
                <a:ext cx="412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100" dirty="0" smtClean="0">
                    <a:solidFill>
                      <a:schemeClr val="bg1"/>
                    </a:solidFill>
                  </a:rPr>
                  <a:t>2-1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타원 17"/>
            <p:cNvSpPr/>
            <p:nvPr/>
          </p:nvSpPr>
          <p:spPr>
            <a:xfrm>
              <a:off x="108818" y="907152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grpSp>
          <p:nvGrpSpPr>
            <p:cNvPr id="19" name="그룹 18"/>
            <p:cNvGrpSpPr/>
            <p:nvPr/>
          </p:nvGrpSpPr>
          <p:grpSpPr>
            <a:xfrm>
              <a:off x="3817930" y="1318072"/>
              <a:ext cx="412846" cy="262815"/>
              <a:chOff x="-695706" y="2796717"/>
              <a:chExt cx="412846" cy="262815"/>
            </a:xfrm>
          </p:grpSpPr>
          <p:sp>
            <p:nvSpPr>
              <p:cNvPr id="20" name="타원 19"/>
              <p:cNvSpPr/>
              <p:nvPr/>
            </p:nvSpPr>
            <p:spPr>
              <a:xfrm>
                <a:off x="-648437" y="2800332"/>
                <a:ext cx="259200" cy="259200"/>
              </a:xfrm>
              <a:prstGeom prst="ellipse">
                <a:avLst/>
              </a:prstGeom>
              <a:solidFill>
                <a:srgbClr val="FF0000"/>
              </a:solidFill>
              <a:ln w="19050">
                <a:noFill/>
              </a:ln>
            </p:spPr>
            <p:txBody>
              <a:bodyPr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1097280"/>
                <a:endParaRPr lang="ko-KR" altLang="en-US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endParaRPr>
              </a:p>
            </p:txBody>
          </p:sp>
          <p:sp>
            <p:nvSpPr>
              <p:cNvPr id="21" name="TextBox 30"/>
              <p:cNvSpPr txBox="1"/>
              <p:nvPr/>
            </p:nvSpPr>
            <p:spPr>
              <a:xfrm>
                <a:off x="-695706" y="2796717"/>
                <a:ext cx="41284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ko-KR" sz="1100" dirty="0" smtClean="0">
                    <a:solidFill>
                      <a:schemeClr val="bg1"/>
                    </a:solidFill>
                  </a:rPr>
                  <a:t>2-2</a:t>
                </a:r>
                <a:endParaRPr lang="ko-KR" altLang="en-US" sz="1100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이번 시간 안내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duk_04_06_0001_102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 smtClean="0"/>
              <a:t>제목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일부 </a:t>
            </a:r>
            <a:r>
              <a:rPr lang="ko-KR" altLang="en-US" dirty="0"/>
              <a:t>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</a:t>
            </a:r>
            <a:r>
              <a:rPr lang="en-US" altLang="ko-KR" dirty="0" smtClean="0"/>
              <a:t>FF6600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 </a:t>
            </a:r>
            <a:r>
              <a:rPr lang="ko-KR" altLang="en-US" dirty="0" smtClean="0"/>
              <a:t>도덕 </a:t>
            </a:r>
            <a:r>
              <a:rPr lang="en-US" altLang="ko-KR" dirty="0"/>
              <a:t>/ </a:t>
            </a:r>
            <a:r>
              <a:rPr lang="ko-KR" altLang="en-US" dirty="0"/>
              <a:t>페이지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직접 쓰기 </a:t>
            </a:r>
            <a:r>
              <a:rPr lang="ko-KR" altLang="en-US" dirty="0"/>
              <a:t>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분단의 과정</a:t>
            </a:r>
            <a:r>
              <a:rPr lang="ko-KR" altLang="en-US" dirty="0" smtClean="0"/>
              <a:t>을 살펴보고</a:t>
            </a:r>
            <a:r>
              <a:rPr lang="en-US" altLang="ko-KR" dirty="0" smtClean="0"/>
              <a:t>, </a:t>
            </a:r>
          </a:p>
          <a:p>
            <a:r>
              <a:rPr lang="ko-KR" altLang="en-US" dirty="0" smtClean="0">
                <a:solidFill>
                  <a:srgbClr val="FF6600"/>
                </a:solidFill>
              </a:rPr>
              <a:t>분단의 아픔과 어려움</a:t>
            </a:r>
            <a:r>
              <a:rPr lang="ko-KR" altLang="en-US" dirty="0" smtClean="0">
                <a:solidFill>
                  <a:schemeClr val="tx1"/>
                </a:solidFill>
              </a:rPr>
              <a:t>을</a:t>
            </a:r>
            <a:r>
              <a:rPr lang="ko-KR" altLang="en-US" dirty="0" smtClean="0">
                <a:solidFill>
                  <a:srgbClr val="FF6600"/>
                </a:solidFill>
              </a:rPr>
              <a:t> </a:t>
            </a:r>
            <a:r>
              <a:rPr lang="ko-KR" altLang="en-US" dirty="0" smtClean="0"/>
              <a:t>이해해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86~87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11" name="타원 10"/>
          <p:cNvSpPr/>
          <p:nvPr/>
        </p:nvSpPr>
        <p:spPr>
          <a:xfrm>
            <a:off x="7898561" y="97515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2471933" y="1436460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3394302" y="27497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/>
          <p:cNvCxnSpPr>
            <a:stCxn id="11" idx="4"/>
            <a:endCxn id="18" idx="1"/>
          </p:cNvCxnSpPr>
          <p:nvPr/>
        </p:nvCxnSpPr>
        <p:spPr>
          <a:xfrm>
            <a:off x="1991524" y="2215376"/>
            <a:ext cx="25617" cy="1255549"/>
          </a:xfrm>
          <a:prstGeom prst="line">
            <a:avLst/>
          </a:prstGeom>
          <a:ln w="76200">
            <a:solidFill>
              <a:srgbClr val="1BC0B8"/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>
            <a:stCxn id="15" idx="4"/>
          </p:cNvCxnSpPr>
          <p:nvPr/>
        </p:nvCxnSpPr>
        <p:spPr>
          <a:xfrm>
            <a:off x="4115460" y="1856820"/>
            <a:ext cx="0" cy="683987"/>
          </a:xfrm>
          <a:prstGeom prst="line">
            <a:avLst/>
          </a:prstGeom>
          <a:ln w="76200">
            <a:solidFill>
              <a:srgbClr val="1BC0B8"/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그림 38" descr="만화 영화, 미소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60E0C124-73AF-E059-7DBF-92319B188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47" y="3057260"/>
            <a:ext cx="2319442" cy="1847865"/>
          </a:xfrm>
          <a:prstGeom prst="rect">
            <a:avLst/>
          </a:prstGeom>
        </p:spPr>
      </p:pic>
      <p:sp>
        <p:nvSpPr>
          <p:cNvPr id="24" name="텍스트 개체 틀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분단 과정을 살펴보고 분단된 현실을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9353974" y="4557522"/>
            <a:ext cx="2826000" cy="2300477"/>
          </a:xfrm>
        </p:spPr>
        <p:txBody>
          <a:bodyPr/>
          <a:lstStyle/>
          <a:p>
            <a:r>
              <a:rPr lang="en-US" altLang="ko-KR" dirty="0" smtClean="0"/>
              <a:t>[</a:t>
            </a:r>
            <a:r>
              <a:rPr lang="ko-KR" altLang="en-US" dirty="0" smtClean="0"/>
              <a:t>마우스 오버 참고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남북 분단 과정 알아보기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duk_04_06_0001_201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122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/>
              <a:t>삽화 </a:t>
            </a:r>
            <a:r>
              <a:rPr lang="ko-KR" altLang="en-US" dirty="0" smtClean="0"/>
              <a:t>삽입</a:t>
            </a:r>
            <a:r>
              <a:rPr lang="en-US" altLang="ko-KR" dirty="0" smtClean="0">
                <a:solidFill>
                  <a:schemeClr val="tx1"/>
                </a:solidFill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</a:rPr>
              <a:t>추후 변경 예정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dirty="0" smtClean="0"/>
              <a:t>삽화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대시선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/>
              <a:t>클릭 시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▸</a:t>
            </a:r>
            <a:r>
              <a:rPr lang="en-US" altLang="ko-KR" dirty="0" smtClean="0"/>
              <a:t>7</a:t>
            </a:r>
            <a:r>
              <a:rPr lang="ko-KR" altLang="en-US" dirty="0" smtClean="0"/>
              <a:t>번 </a:t>
            </a:r>
            <a:r>
              <a:rPr lang="ko-KR" altLang="en-US" dirty="0"/>
              <a:t>슬라이드 </a:t>
            </a:r>
            <a:r>
              <a:rPr lang="ko-KR" altLang="en-US" dirty="0" smtClean="0"/>
              <a:t>노출</a:t>
            </a:r>
            <a:endParaRPr lang="en-US" altLang="ko-KR" dirty="0" smtClean="0"/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dirty="0" smtClean="0"/>
              <a:t> 마우스 오버 효과 </a:t>
            </a:r>
            <a:r>
              <a:rPr lang="en-US" altLang="ko-KR" dirty="0" smtClean="0"/>
              <a:t>(</a:t>
            </a:r>
            <a:r>
              <a:rPr lang="ko-KR" altLang="en-US" dirty="0" smtClean="0"/>
              <a:t>하단 예시 참고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색상값</a:t>
            </a:r>
            <a:r>
              <a:rPr lang="ko-KR" altLang="en-US" dirty="0" smtClean="0"/>
              <a:t> </a:t>
            </a:r>
            <a:r>
              <a:rPr lang="en-US" altLang="ko-KR" dirty="0" smtClean="0"/>
              <a:t>#</a:t>
            </a:r>
            <a:r>
              <a:rPr lang="en-US" altLang="ko-KR" dirty="0"/>
              <a:t>A6A6A6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삽화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대시선</a:t>
            </a:r>
            <a:r>
              <a:rPr lang="ko-KR" altLang="en-US" dirty="0" smtClean="0"/>
              <a:t> 삽입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클릭 시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▸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ko-KR" altLang="en-US" dirty="0"/>
              <a:t>슬라이드 </a:t>
            </a:r>
            <a:r>
              <a:rPr lang="ko-KR" altLang="en-US" dirty="0" smtClean="0"/>
              <a:t>노출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마우스 오버 효과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색상값</a:t>
            </a:r>
            <a:r>
              <a:rPr lang="en-US" altLang="ko-KR" dirty="0" smtClean="0"/>
              <a:t> </a:t>
            </a:r>
            <a:r>
              <a:rPr lang="en-US" altLang="ko-KR" dirty="0"/>
              <a:t>#A6A6A6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삽화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대시선</a:t>
            </a:r>
            <a:r>
              <a:rPr lang="ko-KR" altLang="en-US" dirty="0" smtClean="0"/>
              <a:t> 삽입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클릭 </a:t>
            </a:r>
            <a:r>
              <a:rPr lang="ko-KR" altLang="en-US" dirty="0" smtClean="0"/>
              <a:t>시 </a:t>
            </a:r>
            <a:r>
              <a:rPr lang="ko-KR" altLang="en-US" dirty="0" err="1"/>
              <a:t>풀</a:t>
            </a:r>
            <a:r>
              <a:rPr lang="ko-KR" altLang="en-US" dirty="0" err="1" smtClean="0"/>
              <a:t>팝업</a:t>
            </a:r>
            <a:r>
              <a:rPr lang="ko-KR" altLang="en-US" dirty="0" smtClean="0"/>
              <a:t>  ▸</a:t>
            </a:r>
            <a:r>
              <a:rPr lang="en-US" altLang="ko-KR" dirty="0" smtClean="0"/>
              <a:t>9</a:t>
            </a:r>
            <a:r>
              <a:rPr lang="ko-KR" altLang="en-US" dirty="0" smtClean="0"/>
              <a:t>번 슬라이드 노출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마우스 오버 효과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색상값</a:t>
            </a:r>
            <a:r>
              <a:rPr lang="en-US" altLang="ko-KR" dirty="0" smtClean="0"/>
              <a:t> </a:t>
            </a:r>
            <a:r>
              <a:rPr lang="en-US" altLang="ko-KR" dirty="0"/>
              <a:t>#A6A6A6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삽화 </a:t>
            </a:r>
            <a:r>
              <a:rPr lang="ko-KR" altLang="en-US" dirty="0" smtClean="0">
                <a:solidFill>
                  <a:schemeClr val="tx1"/>
                </a:solidFill>
              </a:rPr>
              <a:t>삽입</a:t>
            </a: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ko-KR" altLang="en-US" dirty="0">
                <a:solidFill>
                  <a:schemeClr val="tx1"/>
                </a:solidFill>
              </a:rPr>
              <a:t>추후 변경 예정</a:t>
            </a:r>
            <a:r>
              <a:rPr lang="en-US" altLang="ko-KR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지시문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BOLD: </a:t>
            </a:r>
            <a:r>
              <a:rPr lang="ko-KR" altLang="en-US" dirty="0" smtClean="0"/>
              <a:t>연표의 각 원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 2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삽화 </a:t>
            </a:r>
            <a:r>
              <a:rPr lang="en-US" altLang="ko-KR" dirty="0" smtClean="0"/>
              <a:t>1 : </a:t>
            </a:r>
            <a:r>
              <a:rPr lang="ko-KR" altLang="en-US" dirty="0" smtClean="0"/>
              <a:t>유관순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smtClean="0"/>
              <a:t>삽화 </a:t>
            </a:r>
            <a:r>
              <a:rPr lang="en-US" altLang="ko-KR" dirty="0" smtClean="0"/>
              <a:t>2 : </a:t>
            </a:r>
            <a:r>
              <a:rPr lang="ko-KR" altLang="en-US" dirty="0" smtClean="0"/>
              <a:t>입체 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연도용</a:t>
            </a:r>
            <a:r>
              <a:rPr lang="en-US" altLang="ko-KR" dirty="0" smtClean="0"/>
              <a:t>).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3 :</a:t>
            </a:r>
            <a:r>
              <a:rPr lang="ko-KR" altLang="en-US" dirty="0"/>
              <a:t> 입체 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내용용</a:t>
            </a:r>
            <a:r>
              <a:rPr lang="en-US" altLang="ko-KR" dirty="0" smtClean="0"/>
              <a:t>).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4 : </a:t>
            </a:r>
            <a:r>
              <a:rPr lang="ko-KR" altLang="en-US" dirty="0" smtClean="0"/>
              <a:t>모스크바 </a:t>
            </a:r>
            <a:r>
              <a:rPr lang="en-US" altLang="ko-KR" dirty="0" smtClean="0"/>
              <a:t>3</a:t>
            </a:r>
            <a:r>
              <a:rPr lang="ko-KR" altLang="en-US" dirty="0" smtClean="0"/>
              <a:t>국 </a:t>
            </a:r>
            <a:r>
              <a:rPr lang="ko-KR" altLang="en-US" dirty="0" err="1" smtClean="0"/>
              <a:t>외상회의</a:t>
            </a:r>
            <a:endParaRPr lang="en-US" altLang="ko-KR" dirty="0" smtClean="0"/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5 : </a:t>
            </a:r>
            <a:r>
              <a:rPr lang="ko-KR" altLang="en-US" dirty="0" smtClean="0"/>
              <a:t>남북 분단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610103"/>
            <a:ext cx="9249927" cy="37117"/>
          </a:xfrm>
          <a:prstGeom prst="line">
            <a:avLst/>
          </a:prstGeom>
          <a:ln w="254000">
            <a:solidFill>
              <a:srgbClr val="1BC0B8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1357376" y="939026"/>
            <a:ext cx="1268296" cy="1276350"/>
            <a:chOff x="1357376" y="1115195"/>
            <a:chExt cx="1268296" cy="1276350"/>
          </a:xfrm>
        </p:grpSpPr>
        <p:sp>
          <p:nvSpPr>
            <p:cNvPr id="11" name="타원 10"/>
            <p:cNvSpPr/>
            <p:nvPr/>
          </p:nvSpPr>
          <p:spPr>
            <a:xfrm>
              <a:off x="1391449" y="1115195"/>
              <a:ext cx="1200150" cy="1276350"/>
            </a:xfrm>
            <a:prstGeom prst="ellipse">
              <a:avLst/>
            </a:prstGeom>
            <a:solidFill>
              <a:srgbClr val="1BC0B8"/>
            </a:solidFill>
            <a:ln w="762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357376" y="1494538"/>
              <a:ext cx="126829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</a:rPr>
                <a:t>1945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년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" name="타원 14"/>
          <p:cNvSpPr/>
          <p:nvPr/>
        </p:nvSpPr>
        <p:spPr>
          <a:xfrm>
            <a:off x="3911939" y="1428222"/>
            <a:ext cx="407041" cy="42859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BC0B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2017141" y="3232398"/>
            <a:ext cx="22012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dirty="0" smtClean="0"/>
              <a:t>  8</a:t>
            </a:r>
            <a:r>
              <a:rPr lang="ko-KR" altLang="en-US" sz="2500" dirty="0" smtClean="0"/>
              <a:t>월 </a:t>
            </a:r>
            <a:r>
              <a:rPr lang="en-US" altLang="ko-KR" sz="2500" dirty="0" smtClean="0"/>
              <a:t>15</a:t>
            </a:r>
            <a:r>
              <a:rPr lang="ko-KR" altLang="en-US" sz="2500" dirty="0" smtClean="0"/>
              <a:t>일 광복</a:t>
            </a:r>
            <a:endParaRPr lang="ko-KR" altLang="en-US" sz="2500" dirty="0"/>
          </a:p>
        </p:txBody>
      </p:sp>
      <p:sp>
        <p:nvSpPr>
          <p:cNvPr id="28" name="TextBox 27"/>
          <p:cNvSpPr txBox="1"/>
          <p:nvPr/>
        </p:nvSpPr>
        <p:spPr>
          <a:xfrm>
            <a:off x="4123806" y="2301970"/>
            <a:ext cx="213071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 </a:t>
            </a:r>
            <a:r>
              <a:rPr lang="ko-KR" altLang="en-US" sz="2500" dirty="0" smtClean="0"/>
              <a:t> 모스크바 </a:t>
            </a:r>
            <a:r>
              <a:rPr lang="en-US" altLang="ko-KR" sz="2500" dirty="0" smtClean="0"/>
              <a:t>3</a:t>
            </a:r>
            <a:r>
              <a:rPr lang="ko-KR" altLang="en-US" sz="2500" dirty="0" smtClean="0"/>
              <a:t>국 </a:t>
            </a:r>
            <a:endParaRPr lang="en-US" altLang="ko-KR" sz="2500" dirty="0" smtClean="0"/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</a:t>
            </a:r>
            <a:r>
              <a:rPr lang="ko-KR" altLang="en-US" sz="2500" dirty="0" err="1" smtClean="0"/>
              <a:t>외상회의</a:t>
            </a:r>
            <a:endParaRPr lang="ko-KR" altLang="en-US" sz="2500" dirty="0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00" b="100000" l="0" r="100000">
                        <a14:foregroundMark x1="86250" y1="43100" x2="84688" y2="94000"/>
                        <a14:foregroundMark x1="86250" y1="43500" x2="86250" y2="43500"/>
                        <a14:foregroundMark x1="83563" y1="65200" x2="83563" y2="6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9415" y="3159361"/>
            <a:ext cx="1990250" cy="1243906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239415" y="4557523"/>
            <a:ext cx="1402415" cy="320042"/>
            <a:chOff x="4915693" y="4615244"/>
            <a:chExt cx="1402415" cy="320042"/>
          </a:xfrm>
        </p:grpSpPr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5" name="타원 44"/>
          <p:cNvSpPr/>
          <p:nvPr/>
        </p:nvSpPr>
        <p:spPr>
          <a:xfrm>
            <a:off x="180566" y="2089558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1331002" y="1049943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4" name="그림 33" descr="클립아트, 의류, 만화 영화이(가) 표시된 사진&#10;&#10;자동 생성된 설명">
            <a:extLst>
              <a:ext uri="{FF2B5EF4-FFF2-40B4-BE49-F238E27FC236}">
                <a16:creationId xmlns:a16="http://schemas.microsoft.com/office/drawing/2014/main" id="{B6620973-3C52-E1D6-20AE-F0288C6E70D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06" y="2035579"/>
            <a:ext cx="1559472" cy="2338109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6495934" y="2301970"/>
            <a:ext cx="283282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/>
              <a:t> </a:t>
            </a:r>
            <a:r>
              <a:rPr lang="ko-KR" altLang="en-US" sz="2500" dirty="0" smtClean="0"/>
              <a:t> 대한민국 정부 수립</a:t>
            </a:r>
            <a:endParaRPr lang="en-US" altLang="ko-KR" sz="2500" dirty="0" smtClean="0"/>
          </a:p>
          <a:p>
            <a:r>
              <a:rPr lang="en-US" altLang="ko-KR" sz="2500" dirty="0"/>
              <a:t> </a:t>
            </a:r>
            <a:r>
              <a:rPr lang="en-US" altLang="ko-KR" sz="2500" dirty="0" smtClean="0"/>
              <a:t> </a:t>
            </a:r>
            <a:r>
              <a:rPr lang="ko-KR" altLang="en-US" sz="2500" dirty="0" smtClean="0"/>
              <a:t>북한 정권 수립</a:t>
            </a:r>
            <a:endParaRPr lang="ko-KR" altLang="en-US" sz="2500" dirty="0"/>
          </a:p>
        </p:txBody>
      </p:sp>
      <p:sp>
        <p:nvSpPr>
          <p:cNvPr id="52" name="타원 51"/>
          <p:cNvSpPr/>
          <p:nvPr/>
        </p:nvSpPr>
        <p:spPr>
          <a:xfrm>
            <a:off x="3678018" y="1351254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353866" y="1056133"/>
            <a:ext cx="1730326" cy="226833"/>
            <a:chOff x="5349044" y="2096438"/>
            <a:chExt cx="1114730" cy="223294"/>
          </a:xfrm>
        </p:grpSpPr>
        <p:sp>
          <p:nvSpPr>
            <p:cNvPr id="60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114730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연표의 각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원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61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96" y="2146260"/>
              <a:ext cx="105459" cy="12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65" name="직선 연결선 64"/>
          <p:cNvCxnSpPr>
            <a:stCxn id="66" idx="4"/>
          </p:cNvCxnSpPr>
          <p:nvPr/>
        </p:nvCxnSpPr>
        <p:spPr>
          <a:xfrm>
            <a:off x="6464441" y="1856820"/>
            <a:ext cx="0" cy="683987"/>
          </a:xfrm>
          <a:prstGeom prst="line">
            <a:avLst/>
          </a:prstGeom>
          <a:ln w="76200">
            <a:solidFill>
              <a:srgbClr val="1BC0B8"/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6260920" y="1428222"/>
            <a:ext cx="407041" cy="42859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1BC0B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타원 66"/>
          <p:cNvSpPr/>
          <p:nvPr/>
        </p:nvSpPr>
        <p:spPr>
          <a:xfrm>
            <a:off x="6131320" y="139297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2059366" y="320526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4177586" y="2307181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6515996" y="2315060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142028" y="3270308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557993" y="3117908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6949040" y="1037713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cxnSp>
        <p:nvCxnSpPr>
          <p:cNvPr id="78" name="직선 연결선 77"/>
          <p:cNvCxnSpPr>
            <a:stCxn id="80" idx="4"/>
          </p:cNvCxnSpPr>
          <p:nvPr/>
        </p:nvCxnSpPr>
        <p:spPr>
          <a:xfrm>
            <a:off x="10033402" y="6321183"/>
            <a:ext cx="25617" cy="1255549"/>
          </a:xfrm>
          <a:prstGeom prst="line">
            <a:avLst/>
          </a:prstGeom>
          <a:ln w="76200">
            <a:solidFill>
              <a:srgbClr val="A6A6A6"/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/>
          <p:cNvGrpSpPr/>
          <p:nvPr/>
        </p:nvGrpSpPr>
        <p:grpSpPr>
          <a:xfrm>
            <a:off x="9399254" y="5044833"/>
            <a:ext cx="1268296" cy="1276350"/>
            <a:chOff x="1357376" y="1115195"/>
            <a:chExt cx="1268296" cy="1276350"/>
          </a:xfrm>
          <a:solidFill>
            <a:schemeClr val="bg2">
              <a:lumMod val="75000"/>
            </a:schemeClr>
          </a:solidFill>
        </p:grpSpPr>
        <p:sp>
          <p:nvSpPr>
            <p:cNvPr id="80" name="타원 79"/>
            <p:cNvSpPr/>
            <p:nvPr/>
          </p:nvSpPr>
          <p:spPr>
            <a:xfrm>
              <a:off x="1391449" y="1115195"/>
              <a:ext cx="1200150" cy="1276350"/>
            </a:xfrm>
            <a:prstGeom prst="ellipse">
              <a:avLst/>
            </a:prstGeom>
            <a:solidFill>
              <a:srgbClr val="A6A6A6"/>
            </a:solidFill>
            <a:ln w="762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1" name="직사각형 80"/>
            <p:cNvSpPr/>
            <p:nvPr/>
          </p:nvSpPr>
          <p:spPr>
            <a:xfrm>
              <a:off x="1357376" y="1494538"/>
              <a:ext cx="1268296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sz="3200" dirty="0" smtClean="0">
                  <a:solidFill>
                    <a:schemeClr val="bg1"/>
                  </a:solidFill>
                </a:rPr>
                <a:t>1945</a:t>
              </a:r>
              <a:r>
                <a:rPr lang="ko-KR" altLang="en-US" sz="1400" dirty="0" smtClean="0">
                  <a:solidFill>
                    <a:schemeClr val="bg1"/>
                  </a:solidFill>
                </a:rPr>
                <a:t>년</a:t>
              </a:r>
              <a:endParaRPr lang="ko-KR" altLang="en-US" sz="32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4" name="직선 연결선 83"/>
          <p:cNvCxnSpPr>
            <a:stCxn id="85" idx="4"/>
          </p:cNvCxnSpPr>
          <p:nvPr/>
        </p:nvCxnSpPr>
        <p:spPr>
          <a:xfrm>
            <a:off x="11084993" y="5555765"/>
            <a:ext cx="0" cy="683987"/>
          </a:xfrm>
          <a:prstGeom prst="line">
            <a:avLst/>
          </a:prstGeom>
          <a:ln w="76200">
            <a:solidFill>
              <a:srgbClr val="A6A6A6"/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/>
          <p:cNvSpPr/>
          <p:nvPr/>
        </p:nvSpPr>
        <p:spPr>
          <a:xfrm>
            <a:off x="10881472" y="5127167"/>
            <a:ext cx="407041" cy="428598"/>
          </a:xfrm>
          <a:prstGeom prst="ellipse">
            <a:avLst/>
          </a:prstGeom>
          <a:solidFill>
            <a:schemeClr val="bg1"/>
          </a:solidFill>
          <a:ln w="127000">
            <a:solidFill>
              <a:srgbClr val="A6A6A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672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텍스트 개체 틀 2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분단 과정을 살펴보고 분단된 현실을 알아봅시다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1"/>
          </p:nvPr>
        </p:nvSpPr>
        <p:spPr>
          <a:xfrm>
            <a:off x="9353974" y="4966282"/>
            <a:ext cx="2826000" cy="189171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남북 분단 과정 알아보기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duk_04_06_0001_201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12272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201_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smtClean="0"/>
              <a:t>삽화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대시선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클릭 시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10</a:t>
            </a:r>
            <a:r>
              <a:rPr lang="ko-KR" altLang="en-US" dirty="0" smtClean="0"/>
              <a:t>번 </a:t>
            </a:r>
            <a:r>
              <a:rPr lang="ko-KR" altLang="en-US" dirty="0"/>
              <a:t>슬라이드 </a:t>
            </a:r>
            <a:r>
              <a:rPr lang="ko-KR" altLang="en-US" dirty="0" smtClean="0"/>
              <a:t>노출</a:t>
            </a:r>
            <a:endParaRPr lang="en-US" altLang="ko-KR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 smtClean="0"/>
              <a:t>마우스 오버 효과 </a:t>
            </a:r>
            <a:r>
              <a:rPr lang="en-US" altLang="ko-KR" dirty="0" smtClean="0"/>
              <a:t>(5</a:t>
            </a:r>
            <a:r>
              <a:rPr lang="ko-KR" altLang="en-US" dirty="0" smtClean="0"/>
              <a:t>번 슬라이드와 동일</a:t>
            </a:r>
            <a:r>
              <a:rPr lang="en-US" altLang="ko-KR" dirty="0" smtClean="0"/>
              <a:t>), </a:t>
            </a:r>
            <a:r>
              <a:rPr lang="ko-KR" altLang="en-US" dirty="0" err="1" smtClean="0"/>
              <a:t>색상값</a:t>
            </a:r>
            <a:r>
              <a:rPr lang="ko-KR" altLang="en-US" dirty="0" smtClean="0"/>
              <a:t> </a:t>
            </a:r>
            <a:r>
              <a:rPr lang="en-US" altLang="ko-KR" dirty="0"/>
              <a:t>#A6A6A6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삽화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대시선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/>
              <a:t>클릭 시 </a:t>
            </a:r>
            <a:r>
              <a:rPr lang="ko-KR" altLang="en-US" dirty="0" err="1"/>
              <a:t>풀팝업</a:t>
            </a:r>
            <a:r>
              <a:rPr lang="ko-KR" altLang="en-US" dirty="0"/>
              <a:t> 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11</a:t>
            </a:r>
            <a:r>
              <a:rPr lang="ko-KR" altLang="en-US" dirty="0" smtClean="0"/>
              <a:t>번 </a:t>
            </a:r>
            <a:r>
              <a:rPr lang="ko-KR" altLang="en-US" dirty="0"/>
              <a:t>슬라이드 </a:t>
            </a:r>
            <a:r>
              <a:rPr lang="ko-KR" altLang="en-US" dirty="0" smtClean="0"/>
              <a:t>노출</a:t>
            </a:r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dirty="0" smtClean="0"/>
              <a:t>마우스 오버 </a:t>
            </a:r>
            <a:r>
              <a:rPr lang="ko-KR" altLang="en-US" dirty="0"/>
              <a:t>효과 </a:t>
            </a:r>
            <a:r>
              <a:rPr lang="en-US" altLang="ko-KR" dirty="0" smtClean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색상값</a:t>
            </a:r>
            <a:r>
              <a:rPr lang="ko-KR" altLang="en-US" dirty="0"/>
              <a:t> </a:t>
            </a:r>
            <a:r>
              <a:rPr lang="en-US" altLang="ko-KR" dirty="0"/>
              <a:t>#A6A6A6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고정 텍스트 </a:t>
            </a:r>
            <a:r>
              <a:rPr lang="en-US" altLang="ko-KR" dirty="0"/>
              <a:t>: </a:t>
            </a:r>
            <a:r>
              <a:rPr lang="en-US" altLang="ko-KR" dirty="0" smtClean="0"/>
              <a:t>YGAL(</a:t>
            </a:r>
            <a:r>
              <a:rPr lang="ko-KR" altLang="en-US" dirty="0" smtClean="0"/>
              <a:t>색상</a:t>
            </a:r>
            <a:r>
              <a:rPr lang="en-US" altLang="ko-KR" dirty="0" smtClean="0"/>
              <a:t>:#1BC0B8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삽화</a:t>
            </a:r>
            <a:r>
              <a:rPr lang="en-US" altLang="ko-KR" dirty="0"/>
              <a:t>+</a:t>
            </a:r>
            <a:r>
              <a:rPr lang="ko-KR" altLang="en-US" dirty="0" smtClean="0"/>
              <a:t>고정 텍스트 </a:t>
            </a:r>
            <a:r>
              <a:rPr lang="en-US" altLang="ko-KR" dirty="0" smtClean="0"/>
              <a:t>+ </a:t>
            </a:r>
            <a:r>
              <a:rPr lang="ko-KR" altLang="en-US" dirty="0" err="1" smtClean="0"/>
              <a:t>대시선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클릭 시 </a:t>
            </a:r>
            <a:r>
              <a:rPr lang="ko-KR" altLang="en-US" dirty="0" err="1"/>
              <a:t>풀팝업</a:t>
            </a:r>
            <a:r>
              <a:rPr lang="ko-KR" altLang="en-US" dirty="0"/>
              <a:t> </a:t>
            </a:r>
            <a:r>
              <a:rPr lang="en-US" altLang="ko-KR" dirty="0" smtClean="0"/>
              <a:t>. 12</a:t>
            </a:r>
            <a:r>
              <a:rPr lang="ko-KR" altLang="en-US" dirty="0" smtClean="0"/>
              <a:t>번 </a:t>
            </a:r>
            <a:r>
              <a:rPr lang="ko-KR" altLang="en-US" dirty="0"/>
              <a:t>슬라이드 노출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마우스 오버 </a:t>
            </a:r>
            <a:r>
              <a:rPr lang="ko-KR" altLang="en-US" dirty="0" smtClean="0"/>
              <a:t>효과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 err="1"/>
              <a:t>색상값</a:t>
            </a:r>
            <a:r>
              <a:rPr lang="ko-KR" altLang="en-US" dirty="0"/>
              <a:t> </a:t>
            </a:r>
            <a:r>
              <a:rPr lang="en-US" altLang="ko-KR" dirty="0"/>
              <a:t>#A6A6A6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고정 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삽화 삽입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추후 교체 예정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7. </a:t>
            </a:r>
            <a:r>
              <a:rPr lang="ko-KR" altLang="en-US" dirty="0" err="1" smtClean="0"/>
              <a:t>지시문</a:t>
            </a:r>
            <a:r>
              <a:rPr lang="ko-KR" altLang="en-US" dirty="0" smtClean="0"/>
              <a:t> </a:t>
            </a:r>
            <a:r>
              <a:rPr lang="en-US" altLang="ko-KR" dirty="0" smtClean="0"/>
              <a:t>BOLD: </a:t>
            </a:r>
            <a:r>
              <a:rPr lang="ko-KR" altLang="en-US" dirty="0" smtClean="0"/>
              <a:t>연표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클릭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8. </a:t>
            </a:r>
            <a:r>
              <a:rPr lang="ko-KR" altLang="en-US" dirty="0" err="1" smtClean="0"/>
              <a:t>이너탭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삽화 </a:t>
            </a:r>
            <a:r>
              <a:rPr lang="en-US" altLang="ko-KR" dirty="0"/>
              <a:t>1</a:t>
            </a:r>
            <a:r>
              <a:rPr lang="en-US" altLang="ko-KR" dirty="0" smtClean="0"/>
              <a:t> : </a:t>
            </a:r>
            <a:r>
              <a:rPr lang="ko-KR" altLang="en-US" dirty="0" smtClean="0"/>
              <a:t>입체 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연도용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삽화</a:t>
            </a:r>
            <a:r>
              <a:rPr lang="en-US" altLang="ko-KR" dirty="0"/>
              <a:t> </a:t>
            </a:r>
            <a:r>
              <a:rPr lang="en-US" altLang="ko-KR" dirty="0" smtClean="0"/>
              <a:t>2 :</a:t>
            </a:r>
            <a:r>
              <a:rPr lang="ko-KR" altLang="en-US" dirty="0" smtClean="0"/>
              <a:t> </a:t>
            </a:r>
            <a:r>
              <a:rPr lang="ko-KR" altLang="en-US" dirty="0"/>
              <a:t>입체 원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내용용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삽화 </a:t>
            </a:r>
            <a:r>
              <a:rPr lang="en-US" altLang="ko-KR" dirty="0" smtClean="0"/>
              <a:t>3 : </a:t>
            </a:r>
            <a:r>
              <a:rPr lang="ko-KR" altLang="en-US" dirty="0" smtClean="0"/>
              <a:t>통일 염원</a:t>
            </a:r>
            <a:endParaRPr lang="ko-KR" altLang="en-US" dirty="0"/>
          </a:p>
        </p:txBody>
      </p:sp>
      <p:cxnSp>
        <p:nvCxnSpPr>
          <p:cNvPr id="9" name="직선 연결선 8"/>
          <p:cNvCxnSpPr/>
          <p:nvPr/>
        </p:nvCxnSpPr>
        <p:spPr>
          <a:xfrm>
            <a:off x="0" y="1610103"/>
            <a:ext cx="6886575" cy="0"/>
          </a:xfrm>
          <a:prstGeom prst="line">
            <a:avLst/>
          </a:prstGeom>
          <a:ln w="254000">
            <a:solidFill>
              <a:srgbClr val="1BC0B8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그룹 3"/>
          <p:cNvGrpSpPr/>
          <p:nvPr/>
        </p:nvGrpSpPr>
        <p:grpSpPr>
          <a:xfrm>
            <a:off x="530159" y="937824"/>
            <a:ext cx="6727180" cy="2770426"/>
            <a:chOff x="1348559" y="939026"/>
            <a:chExt cx="6727180" cy="2770426"/>
          </a:xfrm>
        </p:grpSpPr>
        <p:cxnSp>
          <p:nvCxnSpPr>
            <p:cNvPr id="10" name="직선 연결선 9"/>
            <p:cNvCxnSpPr>
              <a:stCxn id="11" idx="4"/>
              <a:endCxn id="18" idx="1"/>
            </p:cNvCxnSpPr>
            <p:nvPr/>
          </p:nvCxnSpPr>
          <p:spPr>
            <a:xfrm>
              <a:off x="1991524" y="2215376"/>
              <a:ext cx="25617" cy="1255549"/>
            </a:xfrm>
            <a:prstGeom prst="line">
              <a:avLst/>
            </a:prstGeom>
            <a:ln w="76200">
              <a:solidFill>
                <a:srgbClr val="1BC0B8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그룹 5"/>
            <p:cNvGrpSpPr/>
            <p:nvPr/>
          </p:nvGrpSpPr>
          <p:grpSpPr>
            <a:xfrm>
              <a:off x="1348559" y="939026"/>
              <a:ext cx="6727180" cy="1276350"/>
              <a:chOff x="1348559" y="1115195"/>
              <a:chExt cx="6727180" cy="1276350"/>
            </a:xfrm>
          </p:grpSpPr>
          <p:sp>
            <p:nvSpPr>
              <p:cNvPr id="11" name="타원 10"/>
              <p:cNvSpPr/>
              <p:nvPr/>
            </p:nvSpPr>
            <p:spPr>
              <a:xfrm>
                <a:off x="1391449" y="1115195"/>
                <a:ext cx="1200150" cy="1276350"/>
              </a:xfrm>
              <a:prstGeom prst="ellipse">
                <a:avLst/>
              </a:prstGeom>
              <a:solidFill>
                <a:srgbClr val="1BC0B8"/>
              </a:solidFill>
              <a:ln w="762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1348559" y="1494538"/>
                <a:ext cx="128592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3200" dirty="0" smtClean="0">
                    <a:solidFill>
                      <a:schemeClr val="bg1"/>
                    </a:solidFill>
                  </a:rPr>
                  <a:t>1950</a:t>
                </a:r>
                <a:r>
                  <a:rPr lang="ko-KR" altLang="en-US" sz="1400" dirty="0" smtClean="0">
                    <a:solidFill>
                      <a:schemeClr val="bg1"/>
                    </a:solidFill>
                  </a:rPr>
                  <a:t>년</a:t>
                </a:r>
                <a:endParaRPr lang="ko-KR" altLang="en-US" sz="3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타원 57"/>
              <p:cNvSpPr/>
              <p:nvPr/>
            </p:nvSpPr>
            <p:spPr>
              <a:xfrm>
                <a:off x="6875589" y="1115195"/>
                <a:ext cx="1200150" cy="1276350"/>
              </a:xfrm>
              <a:prstGeom prst="ellipse">
                <a:avLst/>
              </a:prstGeom>
              <a:solidFill>
                <a:srgbClr val="1BC0B8"/>
              </a:solidFill>
              <a:ln w="76200"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7047426" y="1494538"/>
                <a:ext cx="94128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ko-KR" altLang="en-US" sz="3200" dirty="0" smtClean="0">
                    <a:solidFill>
                      <a:schemeClr val="bg1"/>
                    </a:solidFill>
                  </a:rPr>
                  <a:t>현재</a:t>
                </a:r>
                <a:endParaRPr lang="ko-KR" altLang="en-US" sz="32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017141" y="3232398"/>
              <a:ext cx="172354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dirty="0" smtClean="0"/>
                <a:t>  6·25 </a:t>
              </a:r>
              <a:r>
                <a:rPr lang="ko-KR" altLang="en-US" sz="2500" dirty="0"/>
                <a:t>전쟁</a:t>
              </a:r>
            </a:p>
          </p:txBody>
        </p:sp>
      </p:grpSp>
      <p:grpSp>
        <p:nvGrpSpPr>
          <p:cNvPr id="7" name="그룹 6"/>
          <p:cNvGrpSpPr/>
          <p:nvPr/>
        </p:nvGrpSpPr>
        <p:grpSpPr>
          <a:xfrm>
            <a:off x="2711789" y="1428222"/>
            <a:ext cx="2404455" cy="1961424"/>
            <a:chOff x="3911939" y="1428222"/>
            <a:chExt cx="2404455" cy="1961424"/>
          </a:xfrm>
        </p:grpSpPr>
        <p:cxnSp>
          <p:nvCxnSpPr>
            <p:cNvPr id="46" name="직선 연결선 45"/>
            <p:cNvCxnSpPr>
              <a:stCxn id="15" idx="4"/>
              <a:endCxn id="28" idx="1"/>
            </p:cNvCxnSpPr>
            <p:nvPr/>
          </p:nvCxnSpPr>
          <p:spPr>
            <a:xfrm>
              <a:off x="4115460" y="1856820"/>
              <a:ext cx="8346" cy="876037"/>
            </a:xfrm>
            <a:prstGeom prst="line">
              <a:avLst/>
            </a:prstGeom>
            <a:ln w="76200">
              <a:solidFill>
                <a:srgbClr val="1BC0B8"/>
              </a:solidFill>
              <a:prstDash val="sysDash"/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타원 14"/>
            <p:cNvSpPr/>
            <p:nvPr/>
          </p:nvSpPr>
          <p:spPr>
            <a:xfrm>
              <a:off x="3911939" y="1428222"/>
              <a:ext cx="407041" cy="428598"/>
            </a:xfrm>
            <a:prstGeom prst="ellipse">
              <a:avLst/>
            </a:prstGeom>
            <a:solidFill>
              <a:schemeClr val="bg1"/>
            </a:solidFill>
            <a:ln w="127000">
              <a:solidFill>
                <a:srgbClr val="1BC0B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072106" y="2527872"/>
              <a:ext cx="2244288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/>
                <a:t> </a:t>
              </a:r>
              <a:r>
                <a:rPr lang="ko-KR" altLang="en-US" sz="2500" dirty="0" smtClean="0"/>
                <a:t> 분단으로 인한 </a:t>
              </a:r>
              <a:endParaRPr lang="en-US" altLang="ko-KR" sz="2500" dirty="0" smtClean="0"/>
            </a:p>
            <a:p>
              <a:r>
                <a:rPr lang="en-US" altLang="ko-KR" sz="2500" dirty="0"/>
                <a:t> </a:t>
              </a:r>
              <a:r>
                <a:rPr lang="en-US" altLang="ko-KR" sz="2500" dirty="0" smtClean="0"/>
                <a:t> </a:t>
              </a:r>
              <a:r>
                <a:rPr lang="ko-KR" altLang="en-US" sz="2500" dirty="0" smtClean="0"/>
                <a:t>아픔</a:t>
              </a:r>
              <a:endParaRPr lang="ko-KR" altLang="en-US" sz="2500" dirty="0"/>
            </a:p>
          </p:txBody>
        </p:sp>
      </p:grpSp>
      <p:sp>
        <p:nvSpPr>
          <p:cNvPr id="49" name="타원 48"/>
          <p:cNvSpPr/>
          <p:nvPr/>
        </p:nvSpPr>
        <p:spPr>
          <a:xfrm>
            <a:off x="1331002" y="1049943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918805" y="1283418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cxnSp>
        <p:nvCxnSpPr>
          <p:cNvPr id="65" name="직선 연결선 64"/>
          <p:cNvCxnSpPr/>
          <p:nvPr/>
        </p:nvCxnSpPr>
        <p:spPr>
          <a:xfrm>
            <a:off x="6654230" y="2186980"/>
            <a:ext cx="8346" cy="876037"/>
          </a:xfrm>
          <a:prstGeom prst="line">
            <a:avLst/>
          </a:prstGeom>
          <a:ln w="76200">
            <a:solidFill>
              <a:srgbClr val="1BC0B8"/>
            </a:solidFill>
            <a:prstDash val="sysDash"/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3333579" y="1078732"/>
            <a:ext cx="2589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rgbClr val="1BC0B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70</a:t>
            </a:r>
            <a:r>
              <a:rPr lang="ko-KR" altLang="en-US" sz="2400" dirty="0" smtClean="0">
                <a:solidFill>
                  <a:srgbClr val="1BC0B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년이 넘는 세월</a:t>
            </a:r>
            <a:endParaRPr lang="ko-KR" altLang="en-US" sz="2400" dirty="0">
              <a:solidFill>
                <a:srgbClr val="1BC0B8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pic>
        <p:nvPicPr>
          <p:cNvPr id="63" name="그림 62" descr="그림, 아동 미술, 클립아트, 스케치이(가) 표시된 사진&#10;&#10;자동 생성된 설명">
            <a:extLst>
              <a:ext uri="{FF2B5EF4-FFF2-40B4-BE49-F238E27FC236}">
                <a16:creationId xmlns:a16="http://schemas.microsoft.com/office/drawing/2014/main" id="{7F7E1FD5-C051-EE77-6525-4CF54184DB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823"/>
          <a:stretch/>
        </p:blipFill>
        <p:spPr>
          <a:xfrm>
            <a:off x="7578581" y="1621962"/>
            <a:ext cx="1563479" cy="2993615"/>
          </a:xfrm>
          <a:prstGeom prst="rect">
            <a:avLst/>
          </a:prstGeom>
        </p:spPr>
      </p:pic>
      <p:sp>
        <p:nvSpPr>
          <p:cNvPr id="77" name="TextBox 76"/>
          <p:cNvSpPr txBox="1"/>
          <p:nvPr/>
        </p:nvSpPr>
        <p:spPr>
          <a:xfrm>
            <a:off x="6464128" y="3162507"/>
            <a:ext cx="143661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남북교류</a:t>
            </a:r>
            <a:endParaRPr lang="en-US" altLang="ko-KR" sz="2500" dirty="0" smtClean="0"/>
          </a:p>
          <a:p>
            <a:r>
              <a:rPr lang="ko-KR" altLang="en-US" sz="2500" dirty="0" smtClean="0"/>
              <a:t>통일 염원</a:t>
            </a:r>
            <a:endParaRPr lang="en-US" altLang="ko-KR" sz="2500" dirty="0" smtClean="0"/>
          </a:p>
        </p:txBody>
      </p:sp>
      <p:sp>
        <p:nvSpPr>
          <p:cNvPr id="79" name="타원 78"/>
          <p:cNvSpPr/>
          <p:nvPr/>
        </p:nvSpPr>
        <p:spPr>
          <a:xfrm>
            <a:off x="3306097" y="1007979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6008725" y="1201351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1285686" y="3211078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3027787" y="2258559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6166367" y="3282064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4" name="타원 83"/>
          <p:cNvSpPr/>
          <p:nvPr/>
        </p:nvSpPr>
        <p:spPr>
          <a:xfrm>
            <a:off x="7657084" y="2000045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4032221" y="4623060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8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64" name="그룹 63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226488" y="4555100"/>
            <a:ext cx="1402415" cy="320042"/>
            <a:chOff x="4915693" y="4615244"/>
            <a:chExt cx="1402415" cy="320042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68" name="그림 6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67" name="그림 6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353866" y="1056133"/>
            <a:ext cx="1730326" cy="226833"/>
            <a:chOff x="5349044" y="2096438"/>
            <a:chExt cx="1114730" cy="223294"/>
          </a:xfrm>
        </p:grpSpPr>
        <p:sp>
          <p:nvSpPr>
            <p:cNvPr id="47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114730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연표의 각 </a:t>
              </a:r>
              <a:r>
                <a:rPr kumimoji="0" lang="ko-KR" altLang="en-US" sz="900" i="0" u="none" strike="noStrike" kern="0" cap="none" spc="-50" normalizeH="0" noProof="0" dirty="0" err="1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원</a:t>
              </a:r>
              <a:r>
                <a:rPr kumimoji="0" lang="ko-KR" altLang="en-US" sz="900" b="1" i="0" u="none" strike="noStrike" kern="0" cap="none" spc="-50" normalizeH="0" noProof="0" dirty="0" err="1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</a:t>
              </a:r>
              <a:r>
                <a:rPr kumimoji="0" lang="ko-KR" altLang="en-US" sz="900" i="0" u="none" strike="noStrike" kern="0" cap="none" spc="-50" normalizeH="0" noProof="0" dirty="0" err="1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schemeClr val="bg1">
                      <a:lumMod val="65000"/>
                    </a:scheme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48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9696" y="2146260"/>
              <a:ext cx="105459" cy="127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5" name="타원 84"/>
          <p:cNvSpPr/>
          <p:nvPr/>
        </p:nvSpPr>
        <p:spPr>
          <a:xfrm>
            <a:off x="7060566" y="1012570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7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34948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남북 분단 과정 알아보기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타이틀</a:t>
            </a:r>
            <a:endParaRPr lang="en-US" altLang="ko-KR" dirty="0" smtClean="0"/>
          </a:p>
          <a:p>
            <a:r>
              <a:rPr lang="ko-KR" altLang="en-US" dirty="0" smtClean="0"/>
              <a:t>삽화</a:t>
            </a:r>
            <a:endParaRPr lang="en-US" altLang="ko-KR" dirty="0"/>
          </a:p>
          <a:p>
            <a:r>
              <a:rPr lang="ko-KR" altLang="en-US" dirty="0" err="1" smtClean="0"/>
              <a:t>고정텍스트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6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en-US" altLang="ko-KR" dirty="0" smtClean="0"/>
              <a:t>X</a:t>
            </a:r>
            <a:r>
              <a:rPr lang="ko-KR" altLang="en-US" dirty="0" smtClean="0"/>
              <a:t>버튼 클릭 시 </a:t>
            </a:r>
            <a:r>
              <a:rPr lang="en-US" altLang="ko-KR" dirty="0" smtClean="0"/>
              <a:t>5</a:t>
            </a:r>
            <a:r>
              <a:rPr lang="ko-KR" altLang="en-US" dirty="0" smtClean="0"/>
              <a:t>번 슬라이드로 이동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독립운동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-2929" y="217222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1945</a:t>
                </a:r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년 광복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445091" y="1305664"/>
            <a:ext cx="8414641" cy="3043953"/>
            <a:chOff x="445091" y="1670070"/>
            <a:chExt cx="8311987" cy="304395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45091" y="1670070"/>
              <a:ext cx="8311987" cy="3043953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발주 삽화 </a:t>
              </a:r>
              <a:r>
                <a:rPr lang="en-US" altLang="ko-KR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#6</a:t>
              </a: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81103" y="1698645"/>
              <a:ext cx="8237404" cy="2072995"/>
            </a:xfrm>
            <a:prstGeom prst="roundRect">
              <a:avLst>
                <a:gd name="adj" fmla="val 7164"/>
              </a:avLst>
            </a:prstGeom>
            <a:solidFill>
              <a:schemeClr val="bg1"/>
            </a:solidFill>
            <a:ln w="28575">
              <a:solidFill>
                <a:srgbClr val="FDF3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900" spc="-150" dirty="0">
                <a:solidFill>
                  <a:schemeClr val="tx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텍스트 개체 틀 3071"/>
            <p:cNvSpPr txBox="1">
              <a:spLocks/>
            </p:cNvSpPr>
            <p:nvPr/>
          </p:nvSpPr>
          <p:spPr>
            <a:xfrm>
              <a:off x="472782" y="3818007"/>
              <a:ext cx="8196271" cy="829740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1945</a:t>
              </a: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년 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8</a:t>
              </a: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월 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15</a:t>
              </a: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일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일제의 지배에서 벗어나</a:t>
              </a:r>
              <a:endPara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0000"/>
                </a:lnSpc>
              </a:pP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마침내 감격스러운 광복을 맞이했습니다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8400" y="1404743"/>
            <a:ext cx="3042935" cy="1901835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3218601" y="4517926"/>
            <a:ext cx="2944469" cy="321266"/>
            <a:chOff x="476955" y="3619518"/>
            <a:chExt cx="2944469" cy="321266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F20C434D-110D-4330-B043-743B69B0CE75}"/>
                </a:ext>
              </a:extLst>
            </p:cNvPr>
            <p:cNvGrpSpPr/>
            <p:nvPr/>
          </p:nvGrpSpPr>
          <p:grpSpPr>
            <a:xfrm>
              <a:off x="476955" y="3620229"/>
              <a:ext cx="2944469" cy="320555"/>
              <a:chOff x="2347828" y="4724676"/>
              <a:chExt cx="2944469" cy="320555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65676AA2-3794-41AD-B593-2487EDDDB780}"/>
                  </a:ext>
                </a:extLst>
              </p:cNvPr>
              <p:cNvGrpSpPr/>
              <p:nvPr/>
            </p:nvGrpSpPr>
            <p:grpSpPr>
              <a:xfrm>
                <a:off x="2347828" y="4724676"/>
                <a:ext cx="2944469" cy="320042"/>
                <a:chOff x="2682565" y="4659361"/>
                <a:chExt cx="2944469" cy="320042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3809E1E3-ABFB-439D-AFD7-435529553586}"/>
                    </a:ext>
                  </a:extLst>
                </p:cNvPr>
                <p:cNvGrpSpPr/>
                <p:nvPr/>
              </p:nvGrpSpPr>
              <p:grpSpPr>
                <a:xfrm>
                  <a:off x="2682565" y="4659361"/>
                  <a:ext cx="2944469" cy="320042"/>
                  <a:chOff x="2814645" y="4679681"/>
                  <a:chExt cx="2944469" cy="320042"/>
                </a:xfrm>
              </p:grpSpPr>
              <p:grpSp>
                <p:nvGrpSpPr>
                  <p:cNvPr id="40" name="그룹 39">
                    <a:extLst>
                      <a:ext uri="{FF2B5EF4-FFF2-40B4-BE49-F238E27FC236}">
                        <a16:creationId xmlns:a16="http://schemas.microsoft.com/office/drawing/2014/main" id="{88F4B5F2-A678-4116-A1E7-8342722B11CA}"/>
                      </a:ext>
                    </a:extLst>
                  </p:cNvPr>
                  <p:cNvGrpSpPr/>
                  <p:nvPr/>
                </p:nvGrpSpPr>
                <p:grpSpPr>
                  <a:xfrm>
                    <a:off x="2814645" y="4679681"/>
                    <a:ext cx="2944469" cy="320042"/>
                    <a:chOff x="4915693" y="4615244"/>
                    <a:chExt cx="2944469" cy="320042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196841" y="4615244"/>
                      <a:ext cx="2663321" cy="320042"/>
                      <a:chOff x="2272637" y="5006256"/>
                      <a:chExt cx="2663321" cy="320042"/>
                    </a:xfrm>
                  </p:grpSpPr>
                  <p:pic>
                    <p:nvPicPr>
                      <p:cNvPr id="44" name="그림 43">
                        <a:extLst>
                          <a:ext uri="{FF2B5EF4-FFF2-40B4-BE49-F238E27FC236}">
                            <a16:creationId xmlns:a16="http://schemas.microsoft.com/office/drawing/2014/main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l="26319" t="87963" r="67585" b="4606"/>
                      <a:stretch/>
                    </p:blipFill>
                    <p:spPr>
                      <a:xfrm>
                        <a:off x="2272637" y="5008732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45" name="그림 44">
                        <a:extLst>
                          <a:ext uri="{FF2B5EF4-FFF2-40B4-BE49-F238E27FC236}">
                            <a16:creationId xmlns:a16="http://schemas.microsoft.com/office/drawing/2014/main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73283" t="87905" r="21923" b="4606"/>
                      <a:stretch/>
                    </p:blipFill>
                    <p:spPr>
                      <a:xfrm>
                        <a:off x="4621950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43" name="그림 42">
                      <a:extLst>
                        <a:ext uri="{FF2B5EF4-FFF2-40B4-BE49-F238E27FC236}">
                          <a16:creationId xmlns:a16="http://schemas.microsoft.com/office/drawing/2014/main" id="{B06C8D2F-1CF8-4064-B7D6-109EA4A898B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22010" t="87905" r="73334" b="4704"/>
                    <a:stretch/>
                  </p:blipFill>
                  <p:spPr>
                    <a:xfrm>
                      <a:off x="4915693" y="4619435"/>
                      <a:ext cx="304932" cy="315850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41" name="그림 40">
                    <a:extLst>
                      <a:ext uri="{FF2B5EF4-FFF2-40B4-BE49-F238E27FC236}">
                        <a16:creationId xmlns:a16="http://schemas.microsoft.com/office/drawing/2014/main" id="{AB94DE46-1F62-4D31-B946-007B35573E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8316" t="87963" r="55878" b="4606"/>
                  <a:stretch/>
                </p:blipFill>
                <p:spPr>
                  <a:xfrm>
                    <a:off x="4261681" y="468215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9" name="그림 38">
                  <a:extLst>
                    <a:ext uri="{FF2B5EF4-FFF2-40B4-BE49-F238E27FC236}">
                      <a16:creationId xmlns:a16="http://schemas.microsoft.com/office/drawing/2014/main" id="{81D9B469-39BD-47B3-ABCB-C989905096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8316" t="87963" r="55878" b="4606"/>
                <a:stretch/>
              </p:blipFill>
              <p:spPr>
                <a:xfrm>
                  <a:off x="4506823" y="466183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37" name="그림 36">
                <a:extLst>
                  <a:ext uri="{FF2B5EF4-FFF2-40B4-BE49-F238E27FC236}">
                    <a16:creationId xmlns:a16="http://schemas.microsoft.com/office/drawing/2014/main" id="{93093C50-114E-425C-A1D8-61E7239401D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4561371" y="4727665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46" name="타원 45"/>
          <p:cNvSpPr/>
          <p:nvPr/>
        </p:nvSpPr>
        <p:spPr>
          <a:xfrm>
            <a:off x="2523586" y="347952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2945987" y="1833839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981670" y="451792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8718053" y="30133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8" name="타원 47"/>
          <p:cNvSpPr/>
          <p:nvPr/>
        </p:nvSpPr>
        <p:spPr>
          <a:xfrm>
            <a:off x="1672259" y="3556024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7888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남북 분단 과정 알아보기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타이틀</a:t>
            </a:r>
            <a:endParaRPr lang="en-US" altLang="ko-KR" dirty="0"/>
          </a:p>
          <a:p>
            <a:r>
              <a:rPr lang="ko-KR" altLang="en-US" dirty="0" smtClean="0"/>
              <a:t>삽화</a:t>
            </a:r>
            <a:endParaRPr lang="en-US" altLang="ko-KR" dirty="0"/>
          </a:p>
          <a:p>
            <a:r>
              <a:rPr lang="ko-KR" altLang="en-US" dirty="0" smtClean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버튼 클릭 시 </a:t>
            </a:r>
            <a:r>
              <a:rPr lang="en-US" altLang="ko-KR" dirty="0"/>
              <a:t>5</a:t>
            </a:r>
            <a:r>
              <a:rPr lang="ko-KR" altLang="en-US" dirty="0"/>
              <a:t>번슬라이드로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849" y="234000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모스크바 </a:t>
                </a:r>
                <a:r>
                  <a:rPr lang="en-US" altLang="ko-KR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국 </a:t>
                </a:r>
                <a:r>
                  <a:rPr lang="ko-KR" altLang="en-US" sz="2200" spc="-150" dirty="0" err="1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외상회의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445091" y="1305664"/>
            <a:ext cx="8414641" cy="3043953"/>
            <a:chOff x="445091" y="1670070"/>
            <a:chExt cx="8311987" cy="304395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45091" y="1670070"/>
              <a:ext cx="8311987" cy="3043953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발주 삽화 </a:t>
              </a:r>
              <a:r>
                <a:rPr lang="en-US" altLang="ko-KR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rPr>
                <a:t>#6</a:t>
              </a: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481103" y="1698645"/>
              <a:ext cx="8237404" cy="2072995"/>
            </a:xfrm>
            <a:prstGeom prst="roundRect">
              <a:avLst>
                <a:gd name="adj" fmla="val 7164"/>
              </a:avLst>
            </a:prstGeom>
            <a:solidFill>
              <a:schemeClr val="bg1"/>
            </a:solidFill>
            <a:ln w="28575">
              <a:solidFill>
                <a:srgbClr val="FDF3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900" spc="-150" dirty="0">
                <a:solidFill>
                  <a:schemeClr val="tx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텍스트 개체 틀 3071"/>
            <p:cNvSpPr txBox="1">
              <a:spLocks/>
            </p:cNvSpPr>
            <p:nvPr/>
          </p:nvSpPr>
          <p:spPr>
            <a:xfrm>
              <a:off x="472782" y="3818007"/>
              <a:ext cx="8196271" cy="829740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그러나 우리나라가 힘이 약해 큰 나라들 사이에서</a:t>
              </a:r>
              <a:endParaRPr lang="en-US" altLang="ko-KR" sz="250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0000"/>
                </a:lnSpc>
              </a:pP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나라가 둘로 갈라질 위기에 놓였습니다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en-US" altLang="ko-KR" sz="25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24" name="그림 23"/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00" b="100000" l="0" r="100000">
                        <a14:foregroundMark x1="86250" y1="43100" x2="84688" y2="94000"/>
                        <a14:foregroundMark x1="86250" y1="43500" x2="86250" y2="43500"/>
                        <a14:foregroundMark x1="83563" y1="65200" x2="83563" y2="65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6669" y="1404743"/>
            <a:ext cx="3311896" cy="1982581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3073906" y="4509335"/>
            <a:ext cx="2937422" cy="323133"/>
            <a:chOff x="483312" y="4043793"/>
            <a:chExt cx="2937422" cy="323133"/>
          </a:xfrm>
        </p:grpSpPr>
        <p:grpSp>
          <p:nvGrpSpPr>
            <p:cNvPr id="44" name="그룹 43"/>
            <p:cNvGrpSpPr/>
            <p:nvPr/>
          </p:nvGrpSpPr>
          <p:grpSpPr>
            <a:xfrm>
              <a:off x="788787" y="4043793"/>
              <a:ext cx="2631947" cy="321266"/>
              <a:chOff x="780049" y="3619518"/>
              <a:chExt cx="2631947" cy="321266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F20C434D-110D-4330-B043-743B69B0CE75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2271344" cy="320555"/>
                <a:chOff x="3011525" y="4724676"/>
                <a:chExt cx="2271344" cy="320555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65676AA2-3794-41AD-B593-2487EDDDB780}"/>
                    </a:ext>
                  </a:extLst>
                </p:cNvPr>
                <p:cNvGrpSpPr/>
                <p:nvPr/>
              </p:nvGrpSpPr>
              <p:grpSpPr>
                <a:xfrm>
                  <a:off x="3011525" y="4724676"/>
                  <a:ext cx="2271344" cy="320041"/>
                  <a:chOff x="3346262" y="4659361"/>
                  <a:chExt cx="2271344" cy="320041"/>
                </a:xfrm>
              </p:grpSpPr>
              <p:grpSp>
                <p:nvGrpSpPr>
                  <p:cNvPr id="51" name="그룹 50">
                    <a:extLst>
                      <a:ext uri="{FF2B5EF4-FFF2-40B4-BE49-F238E27FC236}">
                        <a16:creationId xmlns:a16="http://schemas.microsoft.com/office/drawing/2014/main" id="{3809E1E3-ABFB-439D-AFD7-435529553586}"/>
                      </a:ext>
                    </a:extLst>
                  </p:cNvPr>
                  <p:cNvGrpSpPr/>
                  <p:nvPr/>
                </p:nvGrpSpPr>
                <p:grpSpPr>
                  <a:xfrm>
                    <a:off x="3346262" y="4659361"/>
                    <a:ext cx="2271344" cy="320041"/>
                    <a:chOff x="3478342" y="4679681"/>
                    <a:chExt cx="2271344" cy="320041"/>
                  </a:xfrm>
                </p:grpSpPr>
                <p:grpSp>
                  <p:nvGrpSpPr>
                    <p:cNvPr id="53" name="그룹 52">
                      <a:extLst>
                        <a:ext uri="{FF2B5EF4-FFF2-40B4-BE49-F238E27FC236}">
                          <a16:creationId xmlns:a16="http://schemas.microsoft.com/office/drawing/2014/main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78342" y="4679681"/>
                      <a:ext cx="2271344" cy="320041"/>
                      <a:chOff x="2655186" y="5006256"/>
                      <a:chExt cx="2271344" cy="320041"/>
                    </a:xfrm>
                  </p:grpSpPr>
                  <p:pic>
                    <p:nvPicPr>
                      <p:cNvPr id="55" name="그림 54">
                        <a:extLst>
                          <a:ext uri="{FF2B5EF4-FFF2-40B4-BE49-F238E27FC236}">
                            <a16:creationId xmlns:a16="http://schemas.microsoft.com/office/drawing/2014/main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26319" t="87963" r="67585" b="4606"/>
                      <a:stretch/>
                    </p:blipFill>
                    <p:spPr>
                      <a:xfrm>
                        <a:off x="2655186" y="5007613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56" name="그림 55">
                        <a:extLst>
                          <a:ext uri="{FF2B5EF4-FFF2-40B4-BE49-F238E27FC236}">
                            <a16:creationId xmlns:a16="http://schemas.microsoft.com/office/drawing/2014/main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8"/>
                      <a:srcRect l="73283" t="87905" r="21923" b="4606"/>
                      <a:stretch/>
                    </p:blipFill>
                    <p:spPr>
                      <a:xfrm>
                        <a:off x="4612522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54" name="그림 53">
                      <a:extLst>
                        <a:ext uri="{FF2B5EF4-FFF2-40B4-BE49-F238E27FC236}">
                          <a16:creationId xmlns:a16="http://schemas.microsoft.com/office/drawing/2014/main" id="{AB94DE46-1F62-4D31-B946-007B35573E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7"/>
                    <a:srcRect l="38316" t="87963" r="55878" b="4606"/>
                    <a:stretch/>
                  </p:blipFill>
                  <p:spPr>
                    <a:xfrm>
                      <a:off x="4261681" y="4682156"/>
                      <a:ext cx="380243" cy="31756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id="{81D9B469-39BD-47B3-ABCB-C98990509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7"/>
                  <a:srcRect l="38316" t="87963" r="55878" b="4606"/>
                  <a:stretch/>
                </p:blipFill>
                <p:spPr>
                  <a:xfrm>
                    <a:off x="4506823" y="466183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93093C50-114E-425C-A1D8-61E723940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38316" t="87963" r="55878" b="4606"/>
                <a:stretch/>
              </p:blipFill>
              <p:spPr>
                <a:xfrm>
                  <a:off x="4561371" y="4727665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sp>
        <p:nvSpPr>
          <p:cNvPr id="2" name="텍스트 개체 틀 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모스크바 </a:t>
            </a:r>
            <a:r>
              <a:rPr lang="en-US" altLang="ko-KR" dirty="0"/>
              <a:t>3</a:t>
            </a:r>
            <a:r>
              <a:rPr lang="ko-KR" altLang="en-US" dirty="0"/>
              <a:t>국 </a:t>
            </a:r>
            <a:r>
              <a:rPr lang="ko-KR" altLang="en-US" dirty="0" err="1"/>
              <a:t>외상회의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ko-KR" altLang="en-US" dirty="0"/>
          </a:p>
        </p:txBody>
      </p:sp>
      <p:sp>
        <p:nvSpPr>
          <p:cNvPr id="36" name="타원 35"/>
          <p:cNvSpPr/>
          <p:nvPr/>
        </p:nvSpPr>
        <p:spPr>
          <a:xfrm>
            <a:off x="2523586" y="347952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2945987" y="1833839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2981670" y="451792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8718053" y="30133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118586" y="3453601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99594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남북 분단 과정 알아보기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duk_04_06_0001_201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/>
              <a:t>타이틀</a:t>
            </a:r>
            <a:endParaRPr lang="en-US" altLang="ko-KR" dirty="0"/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추후변경예정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       </a:t>
            </a:r>
            <a:r>
              <a:rPr lang="ko-KR" altLang="en-US" dirty="0" smtClean="0"/>
              <a:t>하단 </a:t>
            </a:r>
            <a:r>
              <a:rPr lang="en-US" altLang="ko-KR" dirty="0" smtClean="0"/>
              <a:t>2</a:t>
            </a:r>
            <a:r>
              <a:rPr lang="ko-KR" altLang="en-US" dirty="0" smtClean="0"/>
              <a:t>줄은 </a:t>
            </a:r>
            <a:r>
              <a:rPr lang="ko-KR" altLang="en-US" dirty="0" err="1" smtClean="0"/>
              <a:t>블릿</a:t>
            </a:r>
            <a:r>
              <a:rPr lang="en-US" altLang="ko-KR" dirty="0"/>
              <a:t> </a:t>
            </a:r>
            <a:r>
              <a:rPr lang="ko-KR" altLang="en-US" dirty="0" smtClean="0"/>
              <a:t>구분 필요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  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6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   X</a:t>
            </a:r>
            <a:r>
              <a:rPr lang="ko-KR" altLang="en-US" dirty="0"/>
              <a:t>버튼 클릭 시 </a:t>
            </a:r>
            <a:r>
              <a:rPr lang="en-US" altLang="ko-KR" dirty="0"/>
              <a:t>5</a:t>
            </a:r>
            <a:r>
              <a:rPr lang="ko-KR" altLang="en-US" dirty="0"/>
              <a:t>번슬라이드로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남북 분단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13849" y="234000"/>
            <a:ext cx="9353974" cy="4773502"/>
            <a:chOff x="0" y="216508"/>
            <a:chExt cx="9353974" cy="4773502"/>
          </a:xfrm>
        </p:grpSpPr>
        <p:sp>
          <p:nvSpPr>
            <p:cNvPr id="10" name="직사각형 9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2" name="그룹 11"/>
            <p:cNvGrpSpPr/>
            <p:nvPr/>
          </p:nvGrpSpPr>
          <p:grpSpPr>
            <a:xfrm>
              <a:off x="2820960" y="216508"/>
              <a:ext cx="3590134" cy="495487"/>
              <a:chOff x="2145174" y="796814"/>
              <a:chExt cx="1963746" cy="324196"/>
            </a:xfrm>
          </p:grpSpPr>
          <p:grpSp>
            <p:nvGrpSpPr>
              <p:cNvPr id="13" name="그룹 12"/>
              <p:cNvGrpSpPr/>
              <p:nvPr/>
            </p:nvGrpSpPr>
            <p:grpSpPr>
              <a:xfrm>
                <a:off x="2145174" y="796814"/>
                <a:ext cx="1963746" cy="324196"/>
                <a:chOff x="2114549" y="792163"/>
                <a:chExt cx="1963746" cy="324196"/>
              </a:xfrm>
            </p:grpSpPr>
            <p:pic>
              <p:nvPicPr>
                <p:cNvPr id="22" name="그림 21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114549" y="792163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3" name="그림 22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30645" y="7921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4" name="직사각형 13"/>
              <p:cNvSpPr/>
              <p:nvPr/>
            </p:nvSpPr>
            <p:spPr>
              <a:xfrm>
                <a:off x="2390328" y="796880"/>
                <a:ext cx="1475229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남북 분단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grpSp>
        <p:nvGrpSpPr>
          <p:cNvPr id="28" name="그룹 27"/>
          <p:cNvGrpSpPr/>
          <p:nvPr/>
        </p:nvGrpSpPr>
        <p:grpSpPr>
          <a:xfrm>
            <a:off x="445091" y="1305664"/>
            <a:ext cx="8414641" cy="3043953"/>
            <a:chOff x="445091" y="1670070"/>
            <a:chExt cx="8311987" cy="3043953"/>
          </a:xfrm>
        </p:grpSpPr>
        <p:sp>
          <p:nvSpPr>
            <p:cNvPr id="29" name="모서리가 둥근 직사각형 28"/>
            <p:cNvSpPr/>
            <p:nvPr/>
          </p:nvSpPr>
          <p:spPr>
            <a:xfrm>
              <a:off x="445091" y="1670070"/>
              <a:ext cx="8311987" cy="3043953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>
              <a:off x="607593" y="1769149"/>
              <a:ext cx="3248031" cy="2878598"/>
            </a:xfrm>
            <a:prstGeom prst="roundRect">
              <a:avLst>
                <a:gd name="adj" fmla="val 7164"/>
              </a:avLst>
            </a:prstGeom>
            <a:solidFill>
              <a:schemeClr val="bg1"/>
            </a:solidFill>
            <a:ln w="28575">
              <a:solidFill>
                <a:srgbClr val="FDF3E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900" spc="-150" dirty="0">
                <a:solidFill>
                  <a:schemeClr val="tx1">
                    <a:lumMod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텍스트 개체 틀 3071"/>
            <p:cNvSpPr txBox="1">
              <a:spLocks/>
            </p:cNvSpPr>
            <p:nvPr/>
          </p:nvSpPr>
          <p:spPr>
            <a:xfrm>
              <a:off x="4173618" y="1769149"/>
              <a:ext cx="4422447" cy="2878598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00000"/>
                </a:lnSpc>
              </a:pP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우리나라 안에서도 서로 의견이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/>
              </a:r>
              <a:b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</a:b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달라 뜻을 하나로 모으지 못하고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</a:t>
              </a:r>
              <a:b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</a:b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결국 남과 북으로 갈라지고</a:t>
              </a:r>
              <a:r>
                <a:rPr lang="en-US" altLang="ko-KR" sz="250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</a:t>
              </a:r>
            </a:p>
            <a:p>
              <a:pPr algn="l">
                <a:lnSpc>
                  <a:spcPct val="100000"/>
                </a:lnSpc>
              </a:pP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말았습니다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marL="3429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대한민국 정부 수립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(1948. 8.15)</a:t>
              </a:r>
            </a:p>
            <a:p>
              <a:pPr marL="342900" indent="-342900">
                <a:lnSpc>
                  <a:spcPct val="100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북한 정권 수립</a:t>
              </a:r>
              <a:r>
                <a:rPr lang="en-US" altLang="ko-KR" sz="25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(1948. 9. 9.)</a:t>
              </a:r>
              <a:endParaRPr lang="en-US" altLang="ko-KR" sz="25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36" name="그림 35" descr="만화 영화, 미소, 애니메이션, 클립아트이(가) 표시된 사진&#10;&#10;자동 생성된 설명">
            <a:extLst>
              <a:ext uri="{FF2B5EF4-FFF2-40B4-BE49-F238E27FC236}">
                <a16:creationId xmlns:a16="http://schemas.microsoft.com/office/drawing/2014/main" id="{60E0C124-73AF-E059-7DBF-92319B1887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64" y="1541421"/>
            <a:ext cx="3502272" cy="2691849"/>
          </a:xfrm>
          <a:prstGeom prst="rect">
            <a:avLst/>
          </a:prstGeom>
        </p:spPr>
      </p:pic>
      <p:grpSp>
        <p:nvGrpSpPr>
          <p:cNvPr id="37" name="그룹 36"/>
          <p:cNvGrpSpPr/>
          <p:nvPr/>
        </p:nvGrpSpPr>
        <p:grpSpPr>
          <a:xfrm>
            <a:off x="3283001" y="4516993"/>
            <a:ext cx="2937422" cy="323133"/>
            <a:chOff x="483312" y="4043793"/>
            <a:chExt cx="2937422" cy="323133"/>
          </a:xfrm>
        </p:grpSpPr>
        <p:grpSp>
          <p:nvGrpSpPr>
            <p:cNvPr id="38" name="그룹 37"/>
            <p:cNvGrpSpPr/>
            <p:nvPr/>
          </p:nvGrpSpPr>
          <p:grpSpPr>
            <a:xfrm>
              <a:off x="788787" y="4043793"/>
              <a:ext cx="2631947" cy="321266"/>
              <a:chOff x="780049" y="3619518"/>
              <a:chExt cx="2631947" cy="321266"/>
            </a:xfrm>
          </p:grpSpPr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F20C434D-110D-4330-B043-743B69B0CE75}"/>
                  </a:ext>
                </a:extLst>
              </p:cNvPr>
              <p:cNvGrpSpPr/>
              <p:nvPr/>
            </p:nvGrpSpPr>
            <p:grpSpPr>
              <a:xfrm>
                <a:off x="1527151" y="3620229"/>
                <a:ext cx="1884845" cy="320555"/>
                <a:chOff x="3398024" y="4724676"/>
                <a:chExt cx="1884845" cy="320555"/>
              </a:xfrm>
            </p:grpSpPr>
            <p:grpSp>
              <p:nvGrpSpPr>
                <p:cNvPr id="57" name="그룹 56">
                  <a:extLst>
                    <a:ext uri="{FF2B5EF4-FFF2-40B4-BE49-F238E27FC236}">
                      <a16:creationId xmlns:a16="http://schemas.microsoft.com/office/drawing/2014/main" id="{65676AA2-3794-41AD-B593-2487EDDDB780}"/>
                    </a:ext>
                  </a:extLst>
                </p:cNvPr>
                <p:cNvGrpSpPr/>
                <p:nvPr/>
              </p:nvGrpSpPr>
              <p:grpSpPr>
                <a:xfrm>
                  <a:off x="3398024" y="4724676"/>
                  <a:ext cx="1884845" cy="320041"/>
                  <a:chOff x="3732761" y="4659361"/>
                  <a:chExt cx="1884845" cy="320041"/>
                </a:xfrm>
              </p:grpSpPr>
              <p:grpSp>
                <p:nvGrpSpPr>
                  <p:cNvPr id="59" name="그룹 58">
                    <a:extLst>
                      <a:ext uri="{FF2B5EF4-FFF2-40B4-BE49-F238E27FC236}">
                        <a16:creationId xmlns:a16="http://schemas.microsoft.com/office/drawing/2014/main" id="{3809E1E3-ABFB-439D-AFD7-435529553586}"/>
                      </a:ext>
                    </a:extLst>
                  </p:cNvPr>
                  <p:cNvGrpSpPr/>
                  <p:nvPr/>
                </p:nvGrpSpPr>
                <p:grpSpPr>
                  <a:xfrm>
                    <a:off x="3732761" y="4659361"/>
                    <a:ext cx="1884845" cy="320041"/>
                    <a:chOff x="3864841" y="4679681"/>
                    <a:chExt cx="1884845" cy="320041"/>
                  </a:xfrm>
                </p:grpSpPr>
                <p:grpSp>
                  <p:nvGrpSpPr>
                    <p:cNvPr id="61" name="그룹 60">
                      <a:extLst>
                        <a:ext uri="{FF2B5EF4-FFF2-40B4-BE49-F238E27FC236}">
                          <a16:creationId xmlns:a16="http://schemas.microsoft.com/office/drawing/2014/main" id="{462CD07A-A27E-43D3-978C-1D1830C0694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864841" y="4679681"/>
                      <a:ext cx="1884845" cy="320041"/>
                      <a:chOff x="3041685" y="5006256"/>
                      <a:chExt cx="1884845" cy="320041"/>
                    </a:xfrm>
                  </p:grpSpPr>
                  <p:pic>
                    <p:nvPicPr>
                      <p:cNvPr id="63" name="그림 62">
                        <a:extLst>
                          <a:ext uri="{FF2B5EF4-FFF2-40B4-BE49-F238E27FC236}">
                            <a16:creationId xmlns:a16="http://schemas.microsoft.com/office/drawing/2014/main" id="{76FC359C-CAF7-4B21-AA02-F088F1AF48B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6"/>
                      <a:srcRect l="26319" t="87963" r="67585" b="4606"/>
                      <a:stretch/>
                    </p:blipFill>
                    <p:spPr>
                      <a:xfrm>
                        <a:off x="3041685" y="5007613"/>
                        <a:ext cx="399186" cy="317566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64" name="그림 63">
                        <a:extLst>
                          <a:ext uri="{FF2B5EF4-FFF2-40B4-BE49-F238E27FC236}">
                            <a16:creationId xmlns:a16="http://schemas.microsoft.com/office/drawing/2014/main" id="{9F92D818-C425-45EA-9EBE-EE7AD4265E6C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 rotWithShape="1">
                      <a:blip r:embed="rId7"/>
                      <a:srcRect l="73283" t="87905" r="21923" b="4606"/>
                      <a:stretch/>
                    </p:blipFill>
                    <p:spPr>
                      <a:xfrm>
                        <a:off x="4612522" y="5006256"/>
                        <a:ext cx="314008" cy="320041"/>
                      </a:xfrm>
                      <a:prstGeom prst="rect">
                        <a:avLst/>
                      </a:prstGeom>
                    </p:spPr>
                  </p:pic>
                </p:grpSp>
                <p:pic>
                  <p:nvPicPr>
                    <p:cNvPr id="62" name="그림 61">
                      <a:extLst>
                        <a:ext uri="{FF2B5EF4-FFF2-40B4-BE49-F238E27FC236}">
                          <a16:creationId xmlns:a16="http://schemas.microsoft.com/office/drawing/2014/main" id="{AB94DE46-1F62-4D31-B946-007B35573E2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6"/>
                    <a:srcRect l="38316" t="87963" r="55878" b="4606"/>
                    <a:stretch/>
                  </p:blipFill>
                  <p:spPr>
                    <a:xfrm>
                      <a:off x="4261681" y="4682156"/>
                      <a:ext cx="380243" cy="317566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60" name="그림 59">
                    <a:extLst>
                      <a:ext uri="{FF2B5EF4-FFF2-40B4-BE49-F238E27FC236}">
                        <a16:creationId xmlns:a16="http://schemas.microsoft.com/office/drawing/2014/main" id="{81D9B469-39BD-47B3-ABCB-C989905096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38316" t="87963" r="55878" b="4606"/>
                  <a:stretch/>
                </p:blipFill>
                <p:spPr>
                  <a:xfrm>
                    <a:off x="4506823" y="4661836"/>
                    <a:ext cx="380243" cy="317566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8" name="그림 57">
                  <a:extLst>
                    <a:ext uri="{FF2B5EF4-FFF2-40B4-BE49-F238E27FC236}">
                      <a16:creationId xmlns:a16="http://schemas.microsoft.com/office/drawing/2014/main" id="{93093C50-114E-425C-A1D8-61E7239401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38316" t="87963" r="55878" b="4606"/>
                <a:stretch/>
              </p:blipFill>
              <p:spPr>
                <a:xfrm>
                  <a:off x="4561371" y="4727665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41" name="그림 40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1152671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42" name="그림 41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sp>
        <p:nvSpPr>
          <p:cNvPr id="43" name="타원 42"/>
          <p:cNvSpPr/>
          <p:nvPr/>
        </p:nvSpPr>
        <p:spPr>
          <a:xfrm>
            <a:off x="2523586" y="347952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480000" y="1424607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2981670" y="451792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8718053" y="301336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3923537" y="1424607"/>
            <a:ext cx="259200" cy="233626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97375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</TotalTime>
  <Words>1324</Words>
  <Application>Microsoft Office PowerPoint</Application>
  <PresentationFormat>와이드스크린</PresentationFormat>
  <Paragraphs>369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128</cp:revision>
  <dcterms:created xsi:type="dcterms:W3CDTF">2024-10-14T06:06:43Z</dcterms:created>
  <dcterms:modified xsi:type="dcterms:W3CDTF">2025-05-22T05:58:16Z</dcterms:modified>
</cp:coreProperties>
</file>