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73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실천 똑똑_통일의 필요성 생각하기" id="{27C6F1D5-8E54-483E-AB5E-57B6D1F80B56}">
          <p14:sldIdLst>
            <p14:sldId id="259"/>
          </p14:sldIdLst>
        </p14:section>
        <p14:section name="102_이번 시간 안내" id="{47A704C9-04AB-484B-A369-7FF6755412DD}">
          <p14:sldIdLst>
            <p14:sldId id="258"/>
          </p14:sldIdLst>
        </p14:section>
        <p14:section name="201_실천 쑥쑥_낱말을 떠올리고 통일이 필요한 까닭 쓰기" id="{C8060989-F229-4C1E-937D-84058917DBED}">
          <p14:sldIdLst>
            <p14:sldId id="260"/>
            <p14:sldId id="261"/>
            <p14:sldId id="262"/>
            <p14:sldId id="263"/>
            <p14:sldId id="265"/>
            <p14:sldId id="273"/>
          </p14:sldIdLst>
        </p14:section>
        <p14:section name="202_실천 쑥쑥_작품을 만들고 통일이 필요한 까닭 설명하기" id="{E1445ECC-6C98-41AD-90B3-C40833479829}">
          <p14:sldIdLst>
            <p14:sldId id="268"/>
            <p14:sldId id="269"/>
          </p14:sldIdLst>
        </p14:section>
        <p14:section name="301_실천 탄탄_새롭게 알게 된 점 정리하기" id="{27F83A0B-5879-4CCF-B726-1848A761D65D}">
          <p14:sldIdLst>
            <p14:sldId id="271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FFB"/>
    <a:srgbClr val="F5F7E5"/>
    <a:srgbClr val="FFEEF3"/>
    <a:srgbClr val="66CCFF"/>
    <a:srgbClr val="FF6600"/>
    <a:srgbClr val="006EE6"/>
    <a:srgbClr val="DFF3F5"/>
    <a:srgbClr val="ABDFE3"/>
    <a:srgbClr val="F7F7F7"/>
    <a:srgbClr val="7F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66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microsoft.com/office/2007/relationships/hdphoto" Target="../media/hdphoto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duk_04_06_0002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김나영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8" y="3922174"/>
            <a:ext cx="3168682" cy="436562"/>
          </a:xfrm>
        </p:spPr>
        <p:txBody>
          <a:bodyPr/>
          <a:lstStyle/>
          <a:p>
            <a:r>
              <a:rPr lang="ko-KR" altLang="en-US" dirty="0" smtClean="0"/>
              <a:t>통일의 필요성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12803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25.05.12.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25.05.19.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임서진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v3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2025.05.20.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2025.05.22.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영현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v5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2025.05.22.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나영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방법 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FF9933"/>
                </a:solidFill>
              </a:rPr>
              <a:t> </a:t>
            </a:r>
            <a:r>
              <a:rPr lang="ko-KR" altLang="en-US" dirty="0"/>
              <a:t>활동 </a:t>
            </a:r>
            <a:r>
              <a:rPr lang="en-US" altLang="ko-KR" dirty="0" smtClean="0"/>
              <a:t>1 /  </a:t>
            </a:r>
            <a:r>
              <a:rPr lang="en-US" altLang="ko-KR" dirty="0">
                <a:solidFill>
                  <a:srgbClr val="FF9933"/>
                </a:solidFill>
              </a:rPr>
              <a:t> 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/</a:t>
            </a:r>
            <a:r>
              <a:rPr lang="en-US" altLang="ko-KR" dirty="0" smtClean="0">
                <a:solidFill>
                  <a:srgbClr val="FF660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1038263" y="311991"/>
            <a:ext cx="8170085" cy="491355"/>
          </a:xfrm>
        </p:spPr>
        <p:txBody>
          <a:bodyPr/>
          <a:lstStyle/>
          <a:p>
            <a:r>
              <a:rPr lang="ko-KR" altLang="en-US" spc="0" dirty="0" smtClean="0"/>
              <a:t>친구들과 이야기하며 통일이 필요한 까닭을 더 생각해 봅시다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낱말을 떠올리고 통일이 필요한 까닭 쓰기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duk_04_06_0002_201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 smtClean="0"/>
              <a:t>3 </a:t>
            </a:r>
            <a:r>
              <a:rPr lang="ko-KR" altLang="en-US" dirty="0" smtClean="0"/>
              <a:t>탭</a:t>
            </a:r>
            <a:r>
              <a:rPr lang="en-US" altLang="ko-KR" dirty="0"/>
              <a:t>]</a:t>
            </a:r>
            <a:endParaRPr lang="en-US" altLang="ko-KR" dirty="0" smtClean="0"/>
          </a:p>
          <a:p>
            <a:r>
              <a:rPr lang="ko-KR" altLang="en-US" dirty="0" smtClean="0"/>
              <a:t>도형 삽입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모서리 </a:t>
            </a:r>
            <a:r>
              <a:rPr lang="ko-KR" altLang="en-US" dirty="0" err="1" smtClean="0"/>
              <a:t>라운딩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삽화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</a:t>
            </a:r>
            <a:endParaRPr lang="en-US" altLang="ko-KR" dirty="0" smtClean="0"/>
          </a:p>
          <a:p>
            <a:r>
              <a:rPr lang="ko-KR" altLang="en-US" dirty="0" smtClean="0"/>
              <a:t>직접 쓰기 영역</a:t>
            </a:r>
            <a:r>
              <a:rPr lang="en-US" altLang="ko-KR" dirty="0" smtClean="0"/>
              <a:t>+</a:t>
            </a:r>
            <a:r>
              <a:rPr lang="ko-KR" altLang="en-US" dirty="0" smtClean="0"/>
              <a:t>밑줄</a:t>
            </a:r>
            <a:endParaRPr lang="en-US" altLang="ko-KR" dirty="0" smtClean="0"/>
          </a:p>
          <a:p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쓰기 버튼 </a:t>
            </a:r>
            <a:r>
              <a:rPr lang="ko-KR" altLang="en-US" dirty="0" err="1" smtClean="0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초기 노출은 예 보기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클릭 시 파란 예문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클릭 시 직접 쓰기 내용 노출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92194" y="1123714"/>
            <a:ext cx="9188967" cy="3155699"/>
          </a:xfrm>
          <a:prstGeom prst="roundRect">
            <a:avLst>
              <a:gd name="adj" fmla="val 20336"/>
            </a:avLst>
          </a:prstGeom>
          <a:solidFill>
            <a:srgbClr val="DF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637737" y="2473168"/>
            <a:ext cx="829871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557350" y="2908805"/>
            <a:ext cx="1538188" cy="4759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32293" y="2925527"/>
            <a:ext cx="166423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smtClean="0"/>
              <a:t>(</a:t>
            </a:r>
            <a:r>
              <a:rPr lang="ko-KR" altLang="en-US" sz="2500" dirty="0" smtClean="0"/>
              <a:t>이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의 생각</a:t>
            </a:r>
            <a:endParaRPr lang="ko-KR" altLang="en-US" sz="25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637737" y="3982931"/>
            <a:ext cx="829871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02695" y="2925527"/>
            <a:ext cx="7745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 smtClean="0"/>
              <a:t>친구</a:t>
            </a:r>
            <a:endParaRPr lang="ko-KR" altLang="en-US" sz="25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557350" y="1442341"/>
            <a:ext cx="1538188" cy="4759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32293" y="1459063"/>
            <a:ext cx="166423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smtClean="0"/>
              <a:t>(</a:t>
            </a:r>
            <a:r>
              <a:rPr lang="ko-KR" altLang="en-US" sz="2500" dirty="0" smtClean="0"/>
              <a:t>이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의 생각</a:t>
            </a:r>
            <a:endParaRPr lang="ko-KR" altLang="en-US" sz="2500" dirty="0"/>
          </a:p>
        </p:txBody>
      </p:sp>
      <p:sp>
        <p:nvSpPr>
          <p:cNvPr id="60" name="직사각형 59"/>
          <p:cNvSpPr/>
          <p:nvPr/>
        </p:nvSpPr>
        <p:spPr>
          <a:xfrm>
            <a:off x="802695" y="1459063"/>
            <a:ext cx="7745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 smtClean="0"/>
              <a:t>친구</a:t>
            </a:r>
            <a:endParaRPr lang="ko-KR" altLang="en-US" sz="25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513581" y="444186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8" y="1618951"/>
            <a:ext cx="108000" cy="108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8" y="3092785"/>
            <a:ext cx="108000" cy="1080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60113" y="3491851"/>
            <a:ext cx="8276334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주위 여러 나라도 전쟁 위협이 줄어들어 평화로워질 수 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31004" y="1467029"/>
            <a:ext cx="1501289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규리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31004" y="2925041"/>
            <a:ext cx="1501289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재율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7737" y="1991285"/>
            <a:ext cx="8276334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이산가족이 슬픔과 고통에서 벗어날 수 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185" y="4529311"/>
            <a:ext cx="997200" cy="31358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40" y="5126863"/>
            <a:ext cx="997200" cy="3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2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통일이 필요한 까닭을 설명하는 작품을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ko-KR" altLang="en-US" dirty="0" smtClean="0">
                <a:solidFill>
                  <a:srgbClr val="FF6600"/>
                </a:solidFill>
              </a:rPr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작품을 만들고 통일이 필요한 까닭 설명하기</a:t>
            </a: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duk_04_06_0002_202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[202_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활동 방법 아이콘</a:t>
            </a:r>
            <a:endParaRPr lang="en-US" altLang="ko-KR" dirty="0" smtClean="0"/>
          </a:p>
          <a:p>
            <a:r>
              <a:rPr lang="ko-KR" altLang="en-US" dirty="0" smtClean="0"/>
              <a:t>숫자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>
              <a:buFont typeface="Noto Sans KR Medium" panose="020B0200000000000000" pitchFamily="50" charset="-127"/>
              <a:buChar char="-"/>
            </a:pPr>
            <a:r>
              <a:rPr lang="ko-KR" altLang="en-US" dirty="0" smtClean="0"/>
              <a:t>클릭 시 미니 팝업 노출</a:t>
            </a:r>
            <a:endParaRPr lang="en-US" altLang="ko-KR" dirty="0"/>
          </a:p>
          <a:p>
            <a:pPr>
              <a:buFont typeface="Noto Sans KR Medium" panose="020B0200000000000000" pitchFamily="50" charset="-127"/>
              <a:buChar char="-"/>
            </a:pPr>
            <a:r>
              <a:rPr lang="en-US" altLang="ko-KR" dirty="0" smtClean="0"/>
              <a:t>X</a:t>
            </a:r>
            <a:r>
              <a:rPr lang="ko-KR" altLang="en-US" dirty="0" smtClean="0"/>
              <a:t>버튼 및 </a:t>
            </a:r>
            <a:r>
              <a:rPr lang="en-US" altLang="ko-KR" dirty="0" smtClean="0"/>
              <a:t>Tip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재클릭</a:t>
            </a:r>
            <a:r>
              <a:rPr lang="ko-KR" altLang="en-US" dirty="0" smtClean="0"/>
              <a:t> 시 닫힘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37350" y="1312739"/>
            <a:ext cx="8819930" cy="461891"/>
            <a:chOff x="237350" y="1064910"/>
            <a:chExt cx="8819930" cy="4618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16522" y="1441937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064910"/>
              <a:ext cx="1675126" cy="461891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525654" y="2051970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1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5654" y="2609698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2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4890" y="3187104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3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4853" y="1948283"/>
            <a:ext cx="837625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붙임 </a:t>
            </a:r>
            <a:r>
              <a:rPr lang="ko-KR" altLang="en-US" sz="2500" dirty="0" err="1" smtClean="0"/>
              <a:t>자료</a:t>
            </a:r>
            <a:r>
              <a:rPr lang="ko-KR" altLang="en-US" sz="2500" dirty="0" err="1" smtClean="0">
                <a:latin typeface="+mn-ea"/>
              </a:rPr>
              <a:t>⑤</a:t>
            </a:r>
            <a:r>
              <a:rPr lang="ko-KR" altLang="en-US" sz="2500" dirty="0" err="1" smtClean="0"/>
              <a:t>의</a:t>
            </a:r>
            <a:r>
              <a:rPr lang="ko-KR" altLang="en-US" sz="2500" dirty="0" smtClean="0"/>
              <a:t> 도안을 활용합니다</a:t>
            </a:r>
            <a:r>
              <a:rPr lang="en-US" altLang="ko-KR" sz="25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2500" dirty="0" smtClean="0"/>
              <a:t>붙임 </a:t>
            </a:r>
            <a:r>
              <a:rPr lang="ko-KR" altLang="en-US" sz="2500" dirty="0" err="1" smtClean="0"/>
              <a:t>자료</a:t>
            </a:r>
            <a:r>
              <a:rPr lang="ko-KR" altLang="en-US" sz="2500" dirty="0" err="1" smtClean="0">
                <a:latin typeface="+mn-ea"/>
              </a:rPr>
              <a:t>⑤</a:t>
            </a:r>
            <a:r>
              <a:rPr lang="ko-KR" altLang="en-US" sz="2500" dirty="0" err="1" smtClean="0"/>
              <a:t>에</a:t>
            </a:r>
            <a:r>
              <a:rPr lang="ko-KR" altLang="en-US" sz="2500" dirty="0" smtClean="0"/>
              <a:t> 통일이 필요한 까닭을 적습니다</a:t>
            </a:r>
            <a:r>
              <a:rPr lang="en-US" altLang="ko-KR" sz="25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2500" dirty="0" smtClean="0"/>
              <a:t>적은 내용에 어울리는 그림을 그리거나 사진을 붙여 완성합니다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16" y="1103803"/>
            <a:ext cx="750030" cy="55647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427813" y="5130522"/>
            <a:ext cx="3629467" cy="1491833"/>
            <a:chOff x="6365476" y="2279387"/>
            <a:chExt cx="4104324" cy="1612963"/>
          </a:xfrm>
        </p:grpSpPr>
        <p:grpSp>
          <p:nvGrpSpPr>
            <p:cNvPr id="18" name="그룹 17"/>
            <p:cNvGrpSpPr/>
            <p:nvPr/>
          </p:nvGrpSpPr>
          <p:grpSpPr>
            <a:xfrm>
              <a:off x="6365476" y="2279387"/>
              <a:ext cx="4104324" cy="1612963"/>
              <a:chOff x="9101268" y="2823846"/>
              <a:chExt cx="3801747" cy="161296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9101268" y="2868398"/>
                <a:ext cx="3801746" cy="1568411"/>
                <a:chOff x="4964908" y="6091378"/>
                <a:chExt cx="3801746" cy="1568411"/>
              </a:xfrm>
            </p:grpSpPr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4964908" y="6191113"/>
                  <a:ext cx="3801746" cy="1468676"/>
                </a:xfrm>
                <a:prstGeom prst="roundRect">
                  <a:avLst>
                    <a:gd name="adj" fmla="val 8442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모양이 다른 작품을 만들어도 좋습니다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디지털 기기를 활용해 통일의 필요성을 정리해 보고 이를 발표하는 설명회를 해볼</a:t>
                  </a:r>
                  <a:r>
                    <a:rPr lang="en-US" altLang="ko-KR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수도 있습니다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41417" y="112371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66453" y="20578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581872" y="9155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23" y="3694689"/>
            <a:ext cx="1735635" cy="11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통일이 필요한 까닭을 설명해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 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작품을 만들고 통일이 필요한 까닭 설명하기</a:t>
            </a: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duk_04_06_0002_202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[202_</a:t>
            </a:r>
            <a:r>
              <a:rPr lang="ko-KR" altLang="en-US" dirty="0"/>
              <a:t>활동 </a:t>
            </a:r>
            <a:r>
              <a:rPr lang="en-US" altLang="ko-KR" dirty="0" smtClean="0"/>
              <a:t>2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활동 방법 아이콘</a:t>
            </a:r>
            <a:endParaRPr lang="en-US" altLang="ko-KR" dirty="0"/>
          </a:p>
          <a:p>
            <a:r>
              <a:rPr lang="ko-KR" altLang="en-US" dirty="0"/>
              <a:t>숫자 </a:t>
            </a:r>
            <a:r>
              <a:rPr lang="ko-KR" altLang="en-US" dirty="0" err="1"/>
              <a:t>블릿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en-US" altLang="ko-KR" dirty="0"/>
              <a:t>Tip </a:t>
            </a:r>
            <a:r>
              <a:rPr lang="ko-KR" altLang="en-US" dirty="0"/>
              <a:t>버튼</a:t>
            </a:r>
            <a:endParaRPr lang="en-US" altLang="ko-KR" dirty="0"/>
          </a:p>
          <a:p>
            <a:pPr>
              <a:buFont typeface="Noto Sans KR Medium" panose="020B0200000000000000" pitchFamily="50" charset="-127"/>
              <a:buChar char="-"/>
            </a:pPr>
            <a:r>
              <a:rPr lang="ko-KR" altLang="en-US" dirty="0"/>
              <a:t>클릭 시 </a:t>
            </a:r>
            <a:r>
              <a:rPr lang="ko-KR" altLang="en-US" dirty="0" smtClean="0"/>
              <a:t>미니 팝업 </a:t>
            </a:r>
            <a:r>
              <a:rPr lang="ko-KR" altLang="en-US" dirty="0"/>
              <a:t>노출</a:t>
            </a:r>
            <a:endParaRPr lang="en-US" altLang="ko-KR" dirty="0"/>
          </a:p>
          <a:p>
            <a:pPr>
              <a:buFont typeface="Noto Sans KR Medium" panose="020B0200000000000000" pitchFamily="50" charset="-127"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버튼 및 </a:t>
            </a:r>
            <a:r>
              <a:rPr lang="en-US" altLang="ko-KR" dirty="0" smtClean="0"/>
              <a:t>Tip </a:t>
            </a:r>
            <a:r>
              <a:rPr lang="ko-KR" altLang="en-US" dirty="0" smtClean="0"/>
              <a:t>버튼 </a:t>
            </a:r>
            <a:r>
              <a:rPr lang="ko-KR" altLang="en-US" dirty="0" err="1"/>
              <a:t>재클릭</a:t>
            </a:r>
            <a:r>
              <a:rPr lang="ko-KR" altLang="en-US" dirty="0"/>
              <a:t> 시 닫힘</a:t>
            </a:r>
          </a:p>
          <a:p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37350" y="1312739"/>
            <a:ext cx="8819930" cy="461891"/>
            <a:chOff x="237350" y="1064910"/>
            <a:chExt cx="8819930" cy="4618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16522" y="1441937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064910"/>
              <a:ext cx="1675126" cy="461891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525654" y="2051970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1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5654" y="2749032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2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4890" y="3430943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3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16" y="1103803"/>
            <a:ext cx="750030" cy="55647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34853" y="1948283"/>
            <a:ext cx="83762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만든 작품의 중요한 내용을 설명합니다</a:t>
            </a:r>
            <a:r>
              <a:rPr lang="en-US" altLang="ko-KR" sz="25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500" dirty="0" smtClean="0"/>
              <a:t>작품에 그림이나 사진이 있다면 무엇을 뜻하는지 설명합니다</a:t>
            </a:r>
            <a:r>
              <a:rPr lang="en-US" altLang="ko-KR" sz="25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500" dirty="0" smtClean="0"/>
              <a:t>설명이 끝나면 친구들에게 질문을 받고 친절하게 답해 줍니다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32571" y="4528141"/>
            <a:ext cx="4104324" cy="1970325"/>
            <a:chOff x="6365476" y="2279387"/>
            <a:chExt cx="4104324" cy="2130307"/>
          </a:xfrm>
        </p:grpSpPr>
        <p:grpSp>
          <p:nvGrpSpPr>
            <p:cNvPr id="18" name="그룹 17"/>
            <p:cNvGrpSpPr/>
            <p:nvPr/>
          </p:nvGrpSpPr>
          <p:grpSpPr>
            <a:xfrm>
              <a:off x="6365476" y="2279387"/>
              <a:ext cx="4104324" cy="2130307"/>
              <a:chOff x="9101268" y="2823846"/>
              <a:chExt cx="3801747" cy="2130307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9101268" y="2868398"/>
                <a:ext cx="3801746" cy="2085755"/>
                <a:chOff x="4964908" y="6091378"/>
                <a:chExt cx="3801746" cy="2085755"/>
              </a:xfrm>
            </p:grpSpPr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4964908" y="6191112"/>
                  <a:ext cx="3801746" cy="1986021"/>
                </a:xfrm>
                <a:prstGeom prst="roundRect">
                  <a:avLst>
                    <a:gd name="adj" fmla="val 8442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완성한 작품을 친구들에게 설명할 때는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err="1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모둠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내에서 설명하거나 반 전체를 대상으로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설명할 수 있습니다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통일이 필요한 까닭에 관해 고민한 내용을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설명하고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질문을 주고 받으며 생각을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키웁니다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41417" y="112371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66453" y="20578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581872" y="9155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9777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통일의 필요성에 대해 알게 된 점을 정리해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7F4C00"/>
                </a:solidFill>
              </a:rPr>
              <a:t>/ </a:t>
            </a:r>
            <a:r>
              <a:rPr lang="ko-KR" altLang="en-US" dirty="0" smtClean="0">
                <a:solidFill>
                  <a:srgbClr val="7F4C00"/>
                </a:solidFill>
              </a:rPr>
              <a:t>자기 점검</a:t>
            </a:r>
            <a:endParaRPr lang="ko-KR" altLang="en-US" dirty="0">
              <a:solidFill>
                <a:srgbClr val="7F4C00"/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새롭게 </a:t>
            </a:r>
            <a:r>
              <a:rPr lang="ko-KR" altLang="en-US" dirty="0" smtClean="0"/>
              <a:t>알게 된 </a:t>
            </a:r>
            <a:r>
              <a:rPr lang="ko-KR" altLang="en-US" dirty="0"/>
              <a:t>점 정리하기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duk_04_06_0002_301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활동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삽화 삽입</a:t>
            </a:r>
            <a:endParaRPr lang="en-US" altLang="ko-KR" dirty="0" smtClean="0"/>
          </a:p>
          <a:p>
            <a:r>
              <a:rPr lang="ko-KR" altLang="en-US" dirty="0"/>
              <a:t>회색 텍스트 박스</a:t>
            </a:r>
            <a:r>
              <a:rPr lang="en-US" altLang="ko-KR" dirty="0"/>
              <a:t>+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파란 예문 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예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일괄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가리기 버튼 클릭 시 예문 일괄 가려짐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노트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376238" y="1027611"/>
            <a:ext cx="8634876" cy="3391989"/>
            <a:chOff x="376238" y="1326880"/>
            <a:chExt cx="8634876" cy="3092720"/>
          </a:xfrm>
        </p:grpSpPr>
        <p:grpSp>
          <p:nvGrpSpPr>
            <p:cNvPr id="47" name="그룹 46"/>
            <p:cNvGrpSpPr/>
            <p:nvPr/>
          </p:nvGrpSpPr>
          <p:grpSpPr>
            <a:xfrm>
              <a:off x="376238" y="1326880"/>
              <a:ext cx="8634876" cy="3092720"/>
              <a:chOff x="1071562" y="2091892"/>
              <a:chExt cx="10086975" cy="4121500"/>
            </a:xfrm>
            <a:pattFill prst="trellis">
              <a:fgClr>
                <a:srgbClr val="ABDFE3"/>
              </a:fgClr>
              <a:bgClr>
                <a:schemeClr val="bg1"/>
              </a:bgClr>
            </a:pattFill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1071562" y="2091892"/>
                <a:ext cx="10086975" cy="4121500"/>
              </a:xfrm>
              <a:prstGeom prst="roundRect">
                <a:avLst>
                  <a:gd name="adj" fmla="val 4806"/>
                </a:avLst>
              </a:prstGeom>
              <a:pattFill prst="openDmnd">
                <a:fgClr>
                  <a:srgbClr val="CCECFF"/>
                </a:fgClr>
                <a:bgClr>
                  <a:srgbClr val="ABDFE3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1828800" y="2329687"/>
                <a:ext cx="8972550" cy="3604110"/>
              </a:xfrm>
              <a:prstGeom prst="roundRect">
                <a:avLst>
                  <a:gd name="adj" fmla="val 713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타원 52"/>
            <p:cNvSpPr/>
            <p:nvPr/>
          </p:nvSpPr>
          <p:spPr>
            <a:xfrm>
              <a:off x="529122" y="1883858"/>
              <a:ext cx="342460" cy="3424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529122" y="2685972"/>
              <a:ext cx="342460" cy="3424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529122" y="3487788"/>
              <a:ext cx="342460" cy="3424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516529" y="1501314"/>
            <a:ext cx="6348613" cy="1017771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우리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삶의 공간이 남북 모든 곳으로 확대돼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한반도 전체가 자유로운 생활 무대가 될 것입니다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516529" y="2765733"/>
            <a:ext cx="6348613" cy="471837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안전하고 자유로운 세상에서 살 수 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4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516529" y="3568401"/>
            <a:ext cx="6348613" cy="471837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교육의 기회가 더 많아지고 다양해질 수 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654" y1="50847" x2="74691" y2="50847"/>
                        <a14:foregroundMark x1="53086" y1="38983" x2="76543" y2="38983"/>
                        <a14:foregroundMark x1="59259" y1="57627" x2="67901" y2="57627"/>
                        <a14:foregroundMark x1="53086" y1="62712" x2="69136" y2="64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4549" y="1847366"/>
            <a:ext cx="840067" cy="30595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654" y1="50847" x2="74691" y2="50847"/>
                        <a14:foregroundMark x1="53086" y1="38983" x2="76543" y2="38983"/>
                        <a14:foregroundMark x1="59259" y1="57627" x2="67901" y2="57627"/>
                        <a14:foregroundMark x1="53086" y1="62712" x2="69136" y2="64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4549" y="2865940"/>
            <a:ext cx="840067" cy="30595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654" y1="50847" x2="74691" y2="50847"/>
                        <a14:foregroundMark x1="53086" y1="38983" x2="76543" y2="38983"/>
                        <a14:foregroundMark x1="59259" y1="57627" x2="67901" y2="57627"/>
                        <a14:foregroundMark x1="53086" y1="62712" x2="69136" y2="64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4549" y="3698470"/>
            <a:ext cx="840067" cy="30595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22" y="4537138"/>
            <a:ext cx="997200" cy="313585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22" y="4955387"/>
            <a:ext cx="997200" cy="313585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41417" y="112371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516529" y="171451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448864" y="455789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52537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내용을 되돌아보며 자기 점검을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/ </a:t>
            </a:r>
            <a:r>
              <a:rPr lang="ko-KR" altLang="en-US" dirty="0" smtClean="0">
                <a:solidFill>
                  <a:srgbClr val="FF6600"/>
                </a:solidFill>
              </a:rPr>
              <a:t>자기 점검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새롭게 </a:t>
            </a:r>
            <a:r>
              <a:rPr lang="ko-KR" altLang="en-US" dirty="0" smtClean="0"/>
              <a:t>알게 된 </a:t>
            </a:r>
            <a:r>
              <a:rPr lang="ko-KR" altLang="en-US" dirty="0"/>
              <a:t>점 정리하기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 duk_04_06_0002_301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301_</a:t>
            </a:r>
            <a:r>
              <a:rPr lang="ko-KR" altLang="en-US" dirty="0"/>
              <a:t>자기 점검 탭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>
              <a:buAutoNum type="arabicPeriod" startAt="3"/>
            </a:pP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/>
              <a:t>핵심 정리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 smtClean="0"/>
              <a:t>(14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8" y="3501589"/>
            <a:ext cx="3053074" cy="337759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786139" y="1337556"/>
            <a:ext cx="1271141" cy="226833"/>
            <a:chOff x="5349044" y="2096438"/>
            <a:chExt cx="1125268" cy="223294"/>
          </a:xfrm>
        </p:grpSpPr>
        <p:sp>
          <p:nvSpPr>
            <p:cNvPr id="136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349044" y="2096438"/>
              <a:ext cx="1125268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얼굴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137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893" y="2136075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그룹 84"/>
          <p:cNvGrpSpPr/>
          <p:nvPr/>
        </p:nvGrpSpPr>
        <p:grpSpPr>
          <a:xfrm>
            <a:off x="445091" y="1773756"/>
            <a:ext cx="8604181" cy="682626"/>
            <a:chOff x="296416" y="1865240"/>
            <a:chExt cx="8604181" cy="682626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296416" y="1865240"/>
              <a:ext cx="8604181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02078" y="1978092"/>
              <a:ext cx="6265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통일이 되면 좋은 점을 설명할 수 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6854132" y="1906772"/>
              <a:ext cx="583983" cy="586617"/>
              <a:chOff x="6545486" y="1915758"/>
              <a:chExt cx="583983" cy="586617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6545486" y="191575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35" name="그림 134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1942354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128" name="그룹 127"/>
            <p:cNvGrpSpPr/>
            <p:nvPr/>
          </p:nvGrpSpPr>
          <p:grpSpPr>
            <a:xfrm>
              <a:off x="7536335" y="1901523"/>
              <a:ext cx="583983" cy="586617"/>
              <a:chOff x="7536335" y="1901523"/>
              <a:chExt cx="583983" cy="586617"/>
            </a:xfrm>
          </p:grpSpPr>
          <p:sp>
            <p:nvSpPr>
              <p:cNvPr id="132" name="모서리가 둥근 직사각형 131"/>
              <p:cNvSpPr/>
              <p:nvPr/>
            </p:nvSpPr>
            <p:spPr>
              <a:xfrm>
                <a:off x="7536335" y="19015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33" name="그림 132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195211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129" name="그룹 128"/>
            <p:cNvGrpSpPr/>
            <p:nvPr/>
          </p:nvGrpSpPr>
          <p:grpSpPr>
            <a:xfrm>
              <a:off x="8218538" y="1903011"/>
              <a:ext cx="595051" cy="624338"/>
              <a:chOff x="8218538" y="1903011"/>
              <a:chExt cx="595051" cy="624338"/>
            </a:xfrm>
          </p:grpSpPr>
          <p:sp>
            <p:nvSpPr>
              <p:cNvPr id="130" name="모서리가 둥근 직사각형 129"/>
              <p:cNvSpPr/>
              <p:nvPr/>
            </p:nvSpPr>
            <p:spPr>
              <a:xfrm>
                <a:off x="8218538" y="19061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31" name="그림 130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1903011"/>
                <a:ext cx="566529" cy="624338"/>
              </a:xfrm>
              <a:prstGeom prst="rect">
                <a:avLst/>
              </a:prstGeom>
            </p:spPr>
          </p:pic>
        </p:grpSp>
      </p:grpSp>
      <p:grpSp>
        <p:nvGrpSpPr>
          <p:cNvPr id="86" name="그룹 85"/>
          <p:cNvGrpSpPr/>
          <p:nvPr/>
        </p:nvGrpSpPr>
        <p:grpSpPr>
          <a:xfrm>
            <a:off x="445090" y="2566900"/>
            <a:ext cx="8604181" cy="682626"/>
            <a:chOff x="296416" y="1865240"/>
            <a:chExt cx="8604181" cy="682626"/>
          </a:xfrm>
        </p:grpSpPr>
        <p:sp>
          <p:nvSpPr>
            <p:cNvPr id="114" name="모서리가 둥근 직사각형 113"/>
            <p:cNvSpPr/>
            <p:nvPr/>
          </p:nvSpPr>
          <p:spPr>
            <a:xfrm>
              <a:off x="296416" y="1865240"/>
              <a:ext cx="8604181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02078" y="1978092"/>
              <a:ext cx="6265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한반도에 통일이 필요한 까닭을 설명할 수 있나요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6854132" y="1906772"/>
              <a:ext cx="583983" cy="586617"/>
              <a:chOff x="6545486" y="1915758"/>
              <a:chExt cx="583983" cy="586617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6545486" y="191575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24" name="그림 1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1942354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117" name="그룹 116"/>
            <p:cNvGrpSpPr/>
            <p:nvPr/>
          </p:nvGrpSpPr>
          <p:grpSpPr>
            <a:xfrm>
              <a:off x="7536335" y="1901523"/>
              <a:ext cx="583983" cy="586617"/>
              <a:chOff x="7536335" y="1901523"/>
              <a:chExt cx="583983" cy="586617"/>
            </a:xfrm>
          </p:grpSpPr>
          <p:sp>
            <p:nvSpPr>
              <p:cNvPr id="121" name="모서리가 둥근 직사각형 120"/>
              <p:cNvSpPr/>
              <p:nvPr/>
            </p:nvSpPr>
            <p:spPr>
              <a:xfrm>
                <a:off x="7536335" y="19015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22" name="그림 121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195211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118" name="그룹 117"/>
            <p:cNvGrpSpPr/>
            <p:nvPr/>
          </p:nvGrpSpPr>
          <p:grpSpPr>
            <a:xfrm>
              <a:off x="8218538" y="1903011"/>
              <a:ext cx="595051" cy="624338"/>
              <a:chOff x="8218538" y="1903011"/>
              <a:chExt cx="595051" cy="624338"/>
            </a:xfrm>
          </p:grpSpPr>
          <p:sp>
            <p:nvSpPr>
              <p:cNvPr id="119" name="모서리가 둥근 직사각형 118"/>
              <p:cNvSpPr/>
              <p:nvPr/>
            </p:nvSpPr>
            <p:spPr>
              <a:xfrm>
                <a:off x="8218538" y="19061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20" name="그림 1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1903011"/>
                <a:ext cx="566529" cy="624338"/>
              </a:xfrm>
              <a:prstGeom prst="rect">
                <a:avLst/>
              </a:prstGeom>
            </p:spPr>
          </p:pic>
        </p:grpSp>
      </p:grpSp>
      <p:sp>
        <p:nvSpPr>
          <p:cNvPr id="89" name="타원 88"/>
          <p:cNvSpPr/>
          <p:nvPr/>
        </p:nvSpPr>
        <p:spPr>
          <a:xfrm>
            <a:off x="7553108" y="131517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379453" y="16274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389855" y="326468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1851" y="3607536"/>
            <a:ext cx="840823" cy="760196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8559113" y="374373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38401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새롭게 </a:t>
            </a:r>
            <a:r>
              <a:rPr lang="ko-KR" altLang="en-US" dirty="0" smtClean="0"/>
              <a:t>알게 된 </a:t>
            </a:r>
            <a:r>
              <a:rPr lang="ko-KR" altLang="en-US" dirty="0"/>
              <a:t>점 정리하기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 duk_04_06_0002_301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핵심 정리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제목 텍스트</a:t>
            </a:r>
            <a:endParaRPr lang="en-US" altLang="ko-KR" dirty="0" smtClean="0"/>
          </a:p>
          <a:p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ko-KR" altLang="en-US" dirty="0"/>
              <a:t>회색 텍스트 박스</a:t>
            </a:r>
            <a:r>
              <a:rPr lang="en-US" altLang="ko-KR" dirty="0" smtClean="0"/>
              <a:t>+</a:t>
            </a:r>
            <a:r>
              <a:rPr lang="ko-KR" altLang="en-US" dirty="0" smtClean="0"/>
              <a:t>물음표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물음표 </a:t>
            </a:r>
            <a:r>
              <a:rPr lang="ko-KR" altLang="en-US" dirty="0"/>
              <a:t>버튼 클릭 시 파란 </a:t>
            </a:r>
            <a:r>
              <a:rPr lang="ko-KR" altLang="en-US" dirty="0" smtClean="0"/>
              <a:t>정답 </a:t>
            </a:r>
            <a:r>
              <a:rPr lang="ko-KR" altLang="en-US" dirty="0"/>
              <a:t>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smtClean="0"/>
              <a:t>정답 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정답 </a:t>
            </a:r>
            <a:r>
              <a:rPr lang="ko-KR" altLang="en-US" dirty="0"/>
              <a:t>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정답 확인 </a:t>
            </a:r>
            <a:r>
              <a:rPr lang="ko-KR" altLang="en-US" dirty="0"/>
              <a:t>버튼 클릭 시 정답</a:t>
            </a:r>
            <a:r>
              <a:rPr lang="ko-KR" altLang="en-US" dirty="0" smtClean="0"/>
              <a:t> </a:t>
            </a:r>
            <a:r>
              <a:rPr lang="ko-KR" altLang="en-US" dirty="0"/>
              <a:t>일괄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정답 가리기 </a:t>
            </a:r>
            <a:r>
              <a:rPr lang="ko-KR" altLang="en-US" dirty="0"/>
              <a:t>버튼 클릭 시 정답</a:t>
            </a:r>
            <a:r>
              <a:rPr lang="ko-KR" altLang="en-US" dirty="0" smtClean="0"/>
              <a:t> </a:t>
            </a:r>
            <a:r>
              <a:rPr lang="ko-KR" altLang="en-US" dirty="0"/>
              <a:t>일괄 가려짐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227200"/>
            <a:ext cx="9353974" cy="5083243"/>
            <a:chOff x="0" y="226414"/>
            <a:chExt cx="9353974" cy="5083243"/>
          </a:xfrm>
        </p:grpSpPr>
        <p:sp>
          <p:nvSpPr>
            <p:cNvPr id="10" name="직사각형 9"/>
            <p:cNvSpPr/>
            <p:nvPr/>
          </p:nvSpPr>
          <p:spPr>
            <a:xfrm>
              <a:off x="0" y="227200"/>
              <a:ext cx="9353974" cy="4749246"/>
            </a:xfrm>
            <a:prstGeom prst="rect">
              <a:avLst/>
            </a:prstGeom>
            <a:solidFill>
              <a:srgbClr val="F6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227889" y="699937"/>
              <a:ext cx="8910057" cy="4273061"/>
            </a:xfrm>
            <a:prstGeom prst="round2SameRect">
              <a:avLst>
                <a:gd name="adj1" fmla="val 709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20" y="226414"/>
              <a:ext cx="1701484" cy="39919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285" y="234000"/>
              <a:ext cx="476281" cy="47628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596273"/>
              <a:ext cx="997200" cy="31358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996072"/>
              <a:ext cx="997200" cy="31358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196453" y="905166"/>
              <a:ext cx="296106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[</a:t>
              </a:r>
              <a:r>
                <a:rPr lang="ko-KR" altLang="en-US" sz="2500" spc="-15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통일이 필요한 까닭</a:t>
              </a:r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]</a:t>
              </a:r>
              <a:endParaRPr lang="ko-KR" altLang="en-US" sz="2500" spc="-150" dirty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7" y="1790977"/>
            <a:ext cx="108000" cy="10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46650" y="1624016"/>
            <a:ext cx="638124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 남북한을                 롭게 오갈 수 있습니다</a:t>
            </a:r>
            <a:r>
              <a:rPr lang="en-US" altLang="ko-KR" sz="2500" spc="-150" dirty="0" smtClean="0">
                <a:latin typeface="+mn-ea"/>
              </a:rPr>
              <a:t>.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46650" y="2238205"/>
            <a:ext cx="638124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 남북한이 서로                하지 않아도 됩니다</a:t>
            </a:r>
            <a:r>
              <a:rPr lang="en-US" altLang="ko-KR" sz="2500" spc="-150" dirty="0" smtClean="0">
                <a:latin typeface="+mn-ea"/>
              </a:rPr>
              <a:t>.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46650" y="2852394"/>
            <a:ext cx="721625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 </a:t>
            </a:r>
            <a:r>
              <a:rPr lang="ko-KR" altLang="en-US" sz="2500" spc="-150" dirty="0">
                <a:latin typeface="+mn-ea"/>
              </a:rPr>
              <a:t>한반도 전체가 자유로운 생활 무대가 됩니다</a:t>
            </a:r>
            <a:r>
              <a:rPr lang="en-US" altLang="ko-KR" sz="2500" spc="-150" dirty="0" smtClean="0">
                <a:latin typeface="+mn-ea"/>
              </a:rPr>
              <a:t>.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46650" y="3466583"/>
            <a:ext cx="638124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                 의 </a:t>
            </a:r>
            <a:r>
              <a:rPr lang="ko-KR" altLang="en-US" sz="2500" spc="-150" dirty="0">
                <a:latin typeface="+mn-ea"/>
              </a:rPr>
              <a:t>기회가 더 많아지고 다양해질 수 있습니다</a:t>
            </a:r>
            <a:r>
              <a:rPr lang="en-US" altLang="ko-KR" sz="2500" spc="-150" dirty="0">
                <a:latin typeface="+mn-ea"/>
              </a:rPr>
              <a:t>.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46650" y="4080772"/>
            <a:ext cx="765059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>
                <a:latin typeface="+mn-ea"/>
              </a:rPr>
              <a:t> </a:t>
            </a:r>
            <a:r>
              <a:rPr lang="ko-KR" altLang="en-US" sz="2500" spc="-150" dirty="0" smtClean="0">
                <a:latin typeface="+mn-ea"/>
              </a:rPr>
              <a:t>                의 </a:t>
            </a:r>
            <a:r>
              <a:rPr lang="ko-KR" altLang="en-US" sz="2500" spc="-150" dirty="0">
                <a:latin typeface="+mn-ea"/>
              </a:rPr>
              <a:t>위협 없이 </a:t>
            </a:r>
            <a:r>
              <a:rPr lang="ko-KR" altLang="en-US" sz="2500" spc="-150" dirty="0" smtClean="0">
                <a:latin typeface="+mn-ea"/>
              </a:rPr>
              <a:t>                롭고 </a:t>
            </a:r>
            <a:r>
              <a:rPr lang="ko-KR" altLang="en-US" sz="2500" spc="-150" dirty="0">
                <a:latin typeface="+mn-ea"/>
              </a:rPr>
              <a:t>안전한 삶을 살 수 있습니다</a:t>
            </a:r>
            <a:r>
              <a:rPr lang="en-US" altLang="ko-KR" sz="2500" spc="-150" dirty="0">
                <a:latin typeface="+mn-ea"/>
              </a:rPr>
              <a:t>.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7" y="2403954"/>
            <a:ext cx="108000" cy="108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7" y="3016931"/>
            <a:ext cx="108000" cy="108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7" y="3629908"/>
            <a:ext cx="108000" cy="108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7" y="4242884"/>
            <a:ext cx="108000" cy="108000"/>
          </a:xfrm>
          <a:prstGeom prst="rect">
            <a:avLst/>
          </a:prstGeom>
        </p:spPr>
      </p:pic>
      <p:sp>
        <p:nvSpPr>
          <p:cNvPr id="54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2038004" y="1669099"/>
            <a:ext cx="845602" cy="343234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자유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78358" y="1665810"/>
            <a:ext cx="388259" cy="335073"/>
          </a:xfrm>
          <a:prstGeom prst="rect">
            <a:avLst/>
          </a:prstGeom>
        </p:spPr>
      </p:pic>
      <p:sp>
        <p:nvSpPr>
          <p:cNvPr id="56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89608" y="3535001"/>
            <a:ext cx="787541" cy="343234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교육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29962" y="3531712"/>
            <a:ext cx="388259" cy="335073"/>
          </a:xfrm>
          <a:prstGeom prst="rect">
            <a:avLst/>
          </a:prstGeom>
        </p:spPr>
      </p:pic>
      <p:sp>
        <p:nvSpPr>
          <p:cNvPr id="59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89608" y="4151544"/>
            <a:ext cx="787541" cy="343234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전쟁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50751" y="4170386"/>
            <a:ext cx="388259" cy="335073"/>
          </a:xfrm>
          <a:prstGeom prst="rect">
            <a:avLst/>
          </a:prstGeom>
        </p:spPr>
      </p:pic>
      <p:sp>
        <p:nvSpPr>
          <p:cNvPr id="61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3302925" y="4151544"/>
            <a:ext cx="781396" cy="343234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평화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43278" y="4148255"/>
            <a:ext cx="388259" cy="335073"/>
          </a:xfrm>
          <a:prstGeom prst="rect">
            <a:avLst/>
          </a:prstGeom>
        </p:spPr>
      </p:pic>
      <p:sp>
        <p:nvSpPr>
          <p:cNvPr id="35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2643252" y="2309182"/>
            <a:ext cx="787541" cy="343234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비난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883606" y="2305893"/>
            <a:ext cx="388259" cy="335073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99762" y="1732943"/>
            <a:ext cx="24702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020919" y="1045700"/>
            <a:ext cx="24702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995919" y="1458317"/>
            <a:ext cx="24702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1589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31496"/>
              </p:ext>
            </p:extLst>
          </p:nvPr>
        </p:nvGraphicFramePr>
        <p:xfrm>
          <a:off x="239349" y="393459"/>
          <a:ext cx="11713302" cy="3299133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통일의 필요성 생각하기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duk_04_06_0002_101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 안내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duk_04_06_0002_102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38134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낱말을 떠올리고 통일이 필요한 까닭 쓰기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duk_04_06_0002_201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2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작품을 만들고</a:t>
                      </a:r>
                      <a:r>
                        <a:rPr lang="ko-KR" altLang="en-US" sz="1100" baseline="0" dirty="0" smtClean="0"/>
                        <a:t> 통일이 필요한 까닭 설명하기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duk_04_06_0002_202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140065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새롭게 알게 된 점 정리하기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duk_04_06_0002_301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분단의 아픔과 어려움을 해결하려면 무엇이 필요할지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통일의 필요성 생각하기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duk_04_06_0002_101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그룹 삽화</a:t>
            </a:r>
            <a:r>
              <a:rPr lang="en-US" altLang="ko-KR" dirty="0"/>
              <a:t>_2</a:t>
            </a:r>
            <a:r>
              <a:rPr lang="ko-KR" altLang="en-US" dirty="0"/>
              <a:t>인 교실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그룹 삽화 삽입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삽화 크기는 전체 화면에 맞춤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모서리 </a:t>
            </a:r>
            <a:r>
              <a:rPr lang="ko-KR" altLang="en-US" dirty="0" err="1"/>
              <a:t>라운딩</a:t>
            </a:r>
            <a:r>
              <a:rPr lang="ko-KR" altLang="en-US" dirty="0"/>
              <a:t> 없음 </a:t>
            </a:r>
            <a:r>
              <a:rPr lang="en-US" altLang="ko-KR" dirty="0"/>
              <a:t>-&gt; </a:t>
            </a:r>
            <a:r>
              <a:rPr lang="ko-KR" altLang="en-US" dirty="0"/>
              <a:t>꽉 차게 해주세요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말풍선</a:t>
            </a:r>
            <a:r>
              <a:rPr lang="ko-KR" altLang="en-US" dirty="0"/>
              <a:t> 버튼 클릭 시 각자 </a:t>
            </a:r>
            <a:r>
              <a:rPr lang="en-US" altLang="ko-KR" dirty="0"/>
              <a:t>2-1/2-2 </a:t>
            </a:r>
            <a:r>
              <a:rPr lang="ko-KR" altLang="en-US" dirty="0" err="1"/>
              <a:t>말풍선</a:t>
            </a:r>
            <a:r>
              <a:rPr lang="ko-KR" altLang="en-US" dirty="0"/>
              <a:t>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버튼 </a:t>
            </a:r>
            <a:r>
              <a:rPr lang="en-US" altLang="ko-KR" dirty="0"/>
              <a:t>or  </a:t>
            </a:r>
            <a:r>
              <a:rPr lang="ko-KR" altLang="en-US" dirty="0"/>
              <a:t>캐릭터 클릭 시 </a:t>
            </a:r>
            <a:r>
              <a:rPr lang="ko-KR" altLang="en-US" dirty="0" err="1"/>
              <a:t>말풍선</a:t>
            </a:r>
            <a:r>
              <a:rPr lang="ko-KR" altLang="en-US" dirty="0"/>
              <a:t> 사라짐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222"/>
            <a:ext cx="9353974" cy="4156015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837000" y="1040351"/>
            <a:ext cx="3107015" cy="1349037"/>
            <a:chOff x="72019" y="215399"/>
            <a:chExt cx="3107015" cy="1349037"/>
          </a:xfrm>
          <a:solidFill>
            <a:srgbClr val="FFDBDF"/>
          </a:solidFill>
        </p:grpSpPr>
        <p:grpSp>
          <p:nvGrpSpPr>
            <p:cNvPr id="23" name="그룹 22"/>
            <p:cNvGrpSpPr/>
            <p:nvPr/>
          </p:nvGrpSpPr>
          <p:grpSpPr>
            <a:xfrm>
              <a:off x="72019" y="215399"/>
              <a:ext cx="2932027" cy="1349037"/>
              <a:chOff x="3718854" y="1298449"/>
              <a:chExt cx="2932027" cy="1349037"/>
            </a:xfrm>
            <a:grpFill/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3718854" y="1298449"/>
                <a:ext cx="2932027" cy="1191561"/>
              </a:xfrm>
              <a:prstGeom prst="roundRect">
                <a:avLst>
                  <a:gd name="adj" fmla="val 9509"/>
                </a:avLst>
              </a:prstGeom>
              <a:solidFill>
                <a:srgbClr val="FFEEF3"/>
              </a:solidFill>
              <a:ln w="28575">
                <a:solidFill>
                  <a:srgbClr val="FFC4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전쟁의 공포에서 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벗어나기</a:t>
                </a:r>
                <a:r>
                  <a:rPr lang="en-US" altLang="ko-KR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 </a:t>
                </a:r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위해서는 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평화 통일이 필요합니다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26" name="이등변 삼각형 25"/>
              <p:cNvSpPr/>
              <p:nvPr/>
            </p:nvSpPr>
            <p:spPr>
              <a:xfrm flipV="1">
                <a:off x="5217634" y="2503486"/>
                <a:ext cx="108000" cy="144000"/>
              </a:xfrm>
              <a:prstGeom prst="triangle">
                <a:avLst/>
              </a:prstGeom>
              <a:solidFill>
                <a:srgbClr val="FFC2C7"/>
              </a:solidFill>
              <a:ln w="28575">
                <a:solidFill>
                  <a:srgbClr val="FFC4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6355" y="215399"/>
              <a:ext cx="142679" cy="142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그룹 10"/>
          <p:cNvGrpSpPr/>
          <p:nvPr/>
        </p:nvGrpSpPr>
        <p:grpSpPr>
          <a:xfrm>
            <a:off x="3955064" y="1457583"/>
            <a:ext cx="3238216" cy="932993"/>
            <a:chOff x="2129157" y="622299"/>
            <a:chExt cx="3147127" cy="932993"/>
          </a:xfrm>
        </p:grpSpPr>
        <p:grpSp>
          <p:nvGrpSpPr>
            <p:cNvPr id="19" name="그룹 18"/>
            <p:cNvGrpSpPr/>
            <p:nvPr/>
          </p:nvGrpSpPr>
          <p:grpSpPr>
            <a:xfrm>
              <a:off x="2129157" y="622299"/>
              <a:ext cx="2935943" cy="932993"/>
              <a:chOff x="5775992" y="1705349"/>
              <a:chExt cx="2935943" cy="932993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5775992" y="1705349"/>
                <a:ext cx="2935943" cy="792000"/>
              </a:xfrm>
              <a:prstGeom prst="roundRect">
                <a:avLst>
                  <a:gd name="adj" fmla="val 9509"/>
                </a:avLst>
              </a:prstGeom>
              <a:solidFill>
                <a:srgbClr val="FDF3E7"/>
              </a:solidFill>
              <a:ln w="28575">
                <a:solidFill>
                  <a:srgbClr val="FFD8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통일을 통해 이산가족의 슬픔을 달랠 수 있습니다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22" name="이등변 삼각형 21"/>
              <p:cNvSpPr/>
              <p:nvPr/>
            </p:nvSpPr>
            <p:spPr>
              <a:xfrm flipV="1">
                <a:off x="7197438" y="2494342"/>
                <a:ext cx="108000" cy="144000"/>
              </a:xfrm>
              <a:prstGeom prst="triangle">
                <a:avLst/>
              </a:prstGeom>
              <a:solidFill>
                <a:srgbClr val="FFD89F"/>
              </a:solidFill>
              <a:ln w="28575">
                <a:solidFill>
                  <a:srgbClr val="FFD8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605" y="634849"/>
              <a:ext cx="142679" cy="142679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1693957" y="1011863"/>
            <a:ext cx="412846" cy="261610"/>
            <a:chOff x="-410194" y="2927305"/>
            <a:chExt cx="412846" cy="261610"/>
          </a:xfrm>
        </p:grpSpPr>
        <p:sp>
          <p:nvSpPr>
            <p:cNvPr id="17" name="타원 16"/>
            <p:cNvSpPr/>
            <p:nvPr/>
          </p:nvSpPr>
          <p:spPr>
            <a:xfrm>
              <a:off x="-332805" y="292730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410194" y="2927305"/>
              <a:ext cx="4128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2-1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108818" y="90715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751104" y="1322825"/>
            <a:ext cx="412846" cy="261610"/>
            <a:chOff x="1569610" y="2927305"/>
            <a:chExt cx="412846" cy="261610"/>
          </a:xfrm>
        </p:grpSpPr>
        <p:sp>
          <p:nvSpPr>
            <p:cNvPr id="15" name="타원 14"/>
            <p:cNvSpPr/>
            <p:nvPr/>
          </p:nvSpPr>
          <p:spPr>
            <a:xfrm>
              <a:off x="1630221" y="292730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69610" y="2927305"/>
              <a:ext cx="4128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2-2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5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시간 안내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duk_04_06_0002_102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일부 </a:t>
            </a:r>
            <a:r>
              <a:rPr lang="ko-KR" altLang="en-US" dirty="0"/>
              <a:t>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직접 쓰기 영역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직접 쓰기 가능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통일이 필요한 까닭</a:t>
            </a:r>
            <a:r>
              <a:rPr lang="ko-KR" altLang="en-US" dirty="0" smtClean="0"/>
              <a:t>을 이해하고</a:t>
            </a:r>
            <a:endParaRPr lang="en-US" altLang="ko-KR" dirty="0" smtClean="0"/>
          </a:p>
          <a:p>
            <a:r>
              <a:rPr lang="ko-KR" altLang="en-US" dirty="0" smtClean="0"/>
              <a:t>주위에 </a:t>
            </a:r>
            <a:r>
              <a:rPr lang="ko-KR" altLang="en-US" dirty="0" smtClean="0">
                <a:solidFill>
                  <a:srgbClr val="FF6600"/>
                </a:solidFill>
              </a:rPr>
              <a:t>설명</a:t>
            </a:r>
            <a:r>
              <a:rPr lang="ko-KR" altLang="en-US" dirty="0" smtClean="0"/>
              <a:t>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ko-KR" dirty="0" smtClean="0"/>
              <a:t>88~91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824406" y="156900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876864" y="9855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 방법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/ 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분단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통일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생각하면 떠오르는 낱말을 자유롭게 써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낱말을 떠올리고 통일이 필요한 까닭 쓰기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duk_04_06_0002_201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활동 방법</a:t>
            </a:r>
            <a:r>
              <a:rPr lang="en-US" altLang="ko-KR" dirty="0" smtClean="0"/>
              <a:t>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</a:p>
          <a:p>
            <a:r>
              <a:rPr lang="ko-KR" altLang="en-US" dirty="0" smtClean="0"/>
              <a:t>활동 방법 아이콘</a:t>
            </a:r>
            <a:endParaRPr lang="en-US" altLang="ko-KR" dirty="0" smtClean="0"/>
          </a:p>
          <a:p>
            <a:r>
              <a:rPr lang="ko-KR" altLang="en-US" dirty="0" smtClean="0"/>
              <a:t>고정 텍스트 </a:t>
            </a:r>
            <a:r>
              <a:rPr lang="ko-KR" altLang="en-US" dirty="0" smtClean="0">
                <a:solidFill>
                  <a:srgbClr val="006EE6"/>
                </a:solidFill>
              </a:rPr>
              <a:t>준비물 </a:t>
            </a:r>
            <a:r>
              <a:rPr lang="en-US" altLang="ko-KR" dirty="0" smtClean="0">
                <a:solidFill>
                  <a:srgbClr val="006EE6"/>
                </a:solidFill>
              </a:rPr>
              <a:t>| </a:t>
            </a:r>
            <a:r>
              <a:rPr lang="ko-KR" altLang="en-US" dirty="0" err="1" smtClean="0"/>
              <a:t>별색</a:t>
            </a:r>
            <a:r>
              <a:rPr lang="ko-KR" altLang="en-US" dirty="0" smtClean="0"/>
              <a:t> 처리</a:t>
            </a:r>
            <a:endParaRPr lang="en-US" altLang="ko-KR" dirty="0"/>
          </a:p>
          <a:p>
            <a:r>
              <a:rPr lang="ko-KR" altLang="en-US" dirty="0" smtClean="0"/>
              <a:t>숫자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ko-KR" altLang="en-US" dirty="0" smtClean="0"/>
              <a:t>클릭 시 영상 팝업</a:t>
            </a:r>
            <a:endParaRPr lang="en-US" altLang="ko-KR" dirty="0" smtClean="0"/>
          </a:p>
          <a:p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    </a:t>
            </a:r>
            <a:r>
              <a:rPr lang="ko-KR" altLang="en-US" dirty="0" smtClean="0"/>
              <a:t>클릭 시 미니 팝업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    X</a:t>
            </a:r>
            <a:r>
              <a:rPr lang="ko-KR" altLang="en-US" dirty="0" smtClean="0"/>
              <a:t>버튼 및 </a:t>
            </a:r>
            <a:r>
              <a:rPr lang="ko-KR" altLang="en-US" dirty="0" err="1" smtClean="0"/>
              <a:t>팁버튼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재클릭</a:t>
            </a:r>
            <a:r>
              <a:rPr lang="ko-KR" altLang="en-US" dirty="0" smtClean="0"/>
              <a:t> 시 닫힘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영상 링크 </a:t>
            </a:r>
            <a:r>
              <a:rPr lang="en-US" altLang="ko-KR" dirty="0" smtClean="0"/>
              <a:t>: https</a:t>
            </a:r>
            <a:r>
              <a:rPr lang="en-US" altLang="ko-KR" dirty="0"/>
              <a:t>://www.youtube.com/embed/J5AivH_jO8k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37350" y="1582716"/>
            <a:ext cx="8819930" cy="496554"/>
            <a:chOff x="237350" y="1221670"/>
            <a:chExt cx="8819930" cy="49655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16522" y="1650945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221670"/>
              <a:ext cx="1675126" cy="461891"/>
            </a:xfrm>
            <a:prstGeom prst="rect">
              <a:avLst/>
            </a:prstGeom>
          </p:spPr>
        </p:pic>
      </p:grpSp>
      <p:sp>
        <p:nvSpPr>
          <p:cNvPr id="18" name="모서리가 둥근 직사각형 17"/>
          <p:cNvSpPr/>
          <p:nvPr/>
        </p:nvSpPr>
        <p:spPr>
          <a:xfrm>
            <a:off x="534363" y="2763971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1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5654" y="3324069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2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654" y="4190705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3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853" y="2689573"/>
            <a:ext cx="8376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분단과 통일을 생각하면 떠오르는 낱말은 무엇인가요</a:t>
            </a:r>
            <a:r>
              <a:rPr lang="en-US" altLang="ko-KR" sz="2500" dirty="0" smtClean="0"/>
              <a:t>?</a:t>
            </a:r>
          </a:p>
          <a:p>
            <a:endParaRPr lang="en-US" altLang="ko-KR" sz="1000" dirty="0"/>
          </a:p>
          <a:p>
            <a:r>
              <a:rPr lang="ko-KR" altLang="en-US" sz="2500" dirty="0" smtClean="0"/>
              <a:t>떠올린 낱말을 </a:t>
            </a:r>
            <a:r>
              <a:rPr lang="ko-KR" altLang="en-US" sz="2500" dirty="0" err="1" smtClean="0"/>
              <a:t>붙임쪽지</a:t>
            </a:r>
            <a:r>
              <a:rPr lang="ko-KR" altLang="en-US" sz="2500" dirty="0" smtClean="0"/>
              <a:t> 한 장에 하나씩 적어 봅니다</a:t>
            </a:r>
            <a:r>
              <a:rPr lang="en-US" altLang="ko-KR" sz="2500" dirty="0" smtClean="0"/>
              <a:t>. </a:t>
            </a:r>
            <a:br>
              <a:rPr lang="en-US" altLang="ko-KR" sz="2500" dirty="0" smtClean="0"/>
            </a:br>
            <a:r>
              <a:rPr lang="ko-KR" altLang="en-US" sz="2500" dirty="0" smtClean="0"/>
              <a:t>최대한 많이 적습니다</a:t>
            </a:r>
            <a:r>
              <a:rPr lang="en-US" altLang="ko-KR" sz="25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2500" dirty="0" err="1" smtClean="0"/>
              <a:t>붙임쪽지를</a:t>
            </a:r>
            <a:r>
              <a:rPr lang="ko-KR" altLang="en-US" sz="2500" dirty="0" smtClean="0"/>
              <a:t> 칠판에 붙이고 친구들의 생각을 살펴봅니다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22" name="TextBox 21"/>
          <p:cNvSpPr txBox="1"/>
          <p:nvPr/>
        </p:nvSpPr>
        <p:spPr>
          <a:xfrm>
            <a:off x="525654" y="2154689"/>
            <a:ext cx="35846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rgbClr val="006EE6"/>
                </a:solidFill>
              </a:rPr>
              <a:t>준비물 </a:t>
            </a:r>
            <a:r>
              <a:rPr lang="en-US" altLang="ko-KR" sz="2500" b="1" dirty="0" smtClean="0">
                <a:solidFill>
                  <a:srgbClr val="006EE6"/>
                </a:solidFill>
              </a:rPr>
              <a:t>|  </a:t>
            </a:r>
            <a:r>
              <a:rPr lang="ko-KR" altLang="en-US" sz="2500" dirty="0" err="1" smtClean="0"/>
              <a:t>붙임쪽지</a:t>
            </a:r>
            <a:r>
              <a:rPr lang="ko-KR" altLang="en-US" sz="2500" dirty="0" smtClean="0"/>
              <a:t> 여러 장</a:t>
            </a:r>
            <a:endParaRPr lang="ko-KR" altLang="en-US" sz="25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77912" y="1168776"/>
            <a:ext cx="1835376" cy="346990"/>
            <a:chOff x="7553893" y="1195350"/>
            <a:chExt cx="1835376" cy="346990"/>
          </a:xfrm>
        </p:grpSpPr>
        <p:sp>
          <p:nvSpPr>
            <p:cNvPr id="24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7553893" y="1195350"/>
              <a:ext cx="1835376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   통일이 된다면</a:t>
              </a:r>
              <a:r>
                <a:rPr lang="en-US" altLang="ko-KR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15588AA-8379-42A5-9E20-A76CE4AB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8494" y="1251769"/>
              <a:ext cx="234634" cy="234634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8D9BA91-423E-4089-B307-5FD6E6EDB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3348" y="1251769"/>
              <a:ext cx="322061" cy="234634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132" y="1373753"/>
            <a:ext cx="750030" cy="556474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5104024" y="5099806"/>
            <a:ext cx="4104324" cy="959705"/>
            <a:chOff x="6365476" y="2279387"/>
            <a:chExt cx="4104324" cy="959705"/>
          </a:xfrm>
        </p:grpSpPr>
        <p:grpSp>
          <p:nvGrpSpPr>
            <p:cNvPr id="31" name="그룹 30"/>
            <p:cNvGrpSpPr/>
            <p:nvPr/>
          </p:nvGrpSpPr>
          <p:grpSpPr>
            <a:xfrm>
              <a:off x="6365476" y="2279387"/>
              <a:ext cx="4104324" cy="959705"/>
              <a:chOff x="9101268" y="2823846"/>
              <a:chExt cx="3801747" cy="959705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9101268" y="2868398"/>
                <a:ext cx="3801746" cy="915153"/>
                <a:chOff x="4964908" y="6091378"/>
                <a:chExt cx="3801746" cy="915153"/>
              </a:xfrm>
            </p:grpSpPr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39" name="TextBox 38"/>
                <p:cNvSpPr txBox="1"/>
                <p:nvPr/>
              </p:nvSpPr>
              <p:spPr>
                <a:xfrm>
                  <a:off x="4964908" y="6191113"/>
                  <a:ext cx="3801746" cy="81541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부정적인 낱말은 분단 상태에서 우리가 겪어야 하는 </a:t>
                  </a:r>
                  <a:r>
                    <a:rPr lang="ko-KR" altLang="en-US" sz="1600" dirty="0" err="1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불편함이며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이를 해소해야 합니다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33" name="직선 연결선 32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타원 39"/>
          <p:cNvSpPr/>
          <p:nvPr/>
        </p:nvSpPr>
        <p:spPr>
          <a:xfrm flipH="1">
            <a:off x="123129" y="1618891"/>
            <a:ext cx="224367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5168" y="210363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65168" y="272269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878" y="108705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442140" y="104868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00305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7778" y="1106523"/>
            <a:ext cx="8907668" cy="3247764"/>
            <a:chOff x="168966" y="1072093"/>
            <a:chExt cx="8907668" cy="3596636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7" t="6584" r="2643" b="10694"/>
            <a:stretch/>
          </p:blipFill>
          <p:spPr>
            <a:xfrm>
              <a:off x="168966" y="1072093"/>
              <a:ext cx="8907668" cy="359663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85226" y="1249960"/>
              <a:ext cx="219321" cy="3045203"/>
            </a:xfrm>
            <a:prstGeom prst="rect">
              <a:avLst/>
            </a:prstGeom>
            <a:solidFill>
              <a:srgbClr val="66A4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flipV="1">
              <a:off x="268636" y="1154114"/>
              <a:ext cx="8717182" cy="181134"/>
            </a:xfrm>
            <a:prstGeom prst="rect">
              <a:avLst/>
            </a:prstGeom>
            <a:solidFill>
              <a:srgbClr val="66A4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900964" y="1249960"/>
              <a:ext cx="101444" cy="3045203"/>
            </a:xfrm>
            <a:prstGeom prst="rect">
              <a:avLst/>
            </a:prstGeom>
            <a:solidFill>
              <a:srgbClr val="66A4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방법 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FF9933"/>
                </a:solidFill>
              </a:rPr>
              <a:t> 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 </a:t>
            </a:r>
            <a:r>
              <a:rPr lang="en-US" altLang="ko-KR" dirty="0" smtClean="0"/>
              <a:t>/ 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1038263" y="311991"/>
            <a:ext cx="8170085" cy="491355"/>
          </a:xfrm>
        </p:spPr>
        <p:txBody>
          <a:bodyPr/>
          <a:lstStyle/>
          <a:p>
            <a:r>
              <a:rPr lang="en-US" altLang="ko-KR" spc="-150" dirty="0" smtClean="0"/>
              <a:t>‘</a:t>
            </a:r>
            <a:r>
              <a:rPr lang="ko-KR" altLang="en-US" spc="-150" dirty="0" smtClean="0"/>
              <a:t>분단</a:t>
            </a:r>
            <a:r>
              <a:rPr lang="en-US" altLang="ko-KR" spc="-150" dirty="0" smtClean="0"/>
              <a:t>’</a:t>
            </a:r>
            <a:r>
              <a:rPr lang="ko-KR" altLang="en-US" spc="-150" dirty="0" smtClean="0"/>
              <a:t>과 </a:t>
            </a:r>
            <a:r>
              <a:rPr lang="en-US" altLang="ko-KR" spc="-150" dirty="0" smtClean="0"/>
              <a:t>‘</a:t>
            </a:r>
            <a:r>
              <a:rPr lang="ko-KR" altLang="en-US" spc="-150" dirty="0" smtClean="0"/>
              <a:t>통일</a:t>
            </a:r>
            <a:r>
              <a:rPr lang="en-US" altLang="ko-KR" spc="-150" dirty="0" smtClean="0"/>
              <a:t>’</a:t>
            </a:r>
            <a:r>
              <a:rPr lang="ko-KR" altLang="en-US" spc="-150" dirty="0"/>
              <a:t> </a:t>
            </a:r>
            <a:r>
              <a:rPr lang="ko-KR" altLang="en-US" spc="-150" dirty="0" smtClean="0"/>
              <a:t>관련 낱말 중 가장 많이 등장하는 낱말은 무엇인가요</a:t>
            </a:r>
            <a:r>
              <a:rPr lang="en-US" altLang="ko-KR" spc="-150" dirty="0" smtClean="0"/>
              <a:t>?</a:t>
            </a:r>
            <a:endParaRPr lang="ko-KR" altLang="en-US" spc="-15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낱말을 떠올리고 통일이 필요한 까닭 쓰기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duk_04_06_0002_201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</a:t>
            </a:r>
            <a:r>
              <a:rPr lang="en-US" altLang="ko-KR" dirty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삽화</a:t>
            </a:r>
            <a:endParaRPr lang="en-US" altLang="ko-KR" dirty="0"/>
          </a:p>
          <a:p>
            <a:r>
              <a:rPr lang="ko-KR" altLang="en-US" dirty="0" smtClean="0"/>
              <a:t>회색 텍스트 </a:t>
            </a:r>
            <a:r>
              <a:rPr lang="ko-KR" altLang="en-US" dirty="0"/>
              <a:t>박스</a:t>
            </a:r>
            <a:r>
              <a:rPr lang="en-US" altLang="ko-KR" dirty="0"/>
              <a:t>+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파란 예문 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예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일괄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가리기 버튼 클릭 시 예문 일괄 </a:t>
            </a:r>
            <a:r>
              <a:rPr lang="ko-KR" altLang="en-US" dirty="0" smtClean="0"/>
              <a:t>가려짐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</a:t>
            </a:r>
            <a:r>
              <a:rPr lang="en-US" altLang="ko-KR" dirty="0" smtClean="0"/>
              <a:t>(YGAL)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텍스트 박스 </a:t>
            </a:r>
            <a:r>
              <a:rPr lang="en-US" altLang="ko-KR" dirty="0" smtClean="0"/>
              <a:t>+</a:t>
            </a:r>
            <a:r>
              <a:rPr lang="ko-KR" altLang="en-US" dirty="0" smtClean="0"/>
              <a:t>직접 쓰기 영역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칠판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 err="1" smtClean="0"/>
              <a:t>붙임종이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649204" y="1832222"/>
            <a:ext cx="6053365" cy="1682765"/>
            <a:chOff x="2666999" y="3017449"/>
            <a:chExt cx="8233401" cy="2176852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99" y="3017449"/>
              <a:ext cx="1955801" cy="217685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2" name="직사각형 41"/>
            <p:cNvSpPr/>
            <p:nvPr/>
          </p:nvSpPr>
          <p:spPr>
            <a:xfrm>
              <a:off x="3091827" y="3796873"/>
              <a:ext cx="1123293" cy="6171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5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통일</a:t>
              </a:r>
              <a:endParaRPr lang="ko-KR" altLang="en-US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4599" y="3017449"/>
              <a:ext cx="1955801" cy="217685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3" name="직사각형 52"/>
            <p:cNvSpPr/>
            <p:nvPr/>
          </p:nvSpPr>
          <p:spPr>
            <a:xfrm>
              <a:off x="9369427" y="3796873"/>
              <a:ext cx="1123292" cy="6171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5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분단</a:t>
              </a:r>
              <a:endParaRPr lang="ko-KR" altLang="en-US" sz="25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3191196" y="2554074"/>
            <a:ext cx="1634016" cy="5307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직접 쓰기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403578" y="1593161"/>
            <a:ext cx="1634016" cy="530721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mtClean="0">
                <a:solidFill>
                  <a:srgbClr val="006EE6"/>
                </a:solidFill>
              </a:rPr>
              <a:t>평화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12936" y="1643542"/>
            <a:ext cx="1634016" cy="530721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풍요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9911" y="1755928"/>
            <a:ext cx="840067" cy="305950"/>
          </a:xfrm>
          <a:prstGeom prst="rect">
            <a:avLst/>
          </a:prstGeom>
        </p:spPr>
      </p:pic>
      <p:sp>
        <p:nvSpPr>
          <p:cNvPr id="70" name="모서리가 둥근 직사각형 69"/>
          <p:cNvSpPr/>
          <p:nvPr/>
        </p:nvSpPr>
        <p:spPr>
          <a:xfrm>
            <a:off x="6742868" y="3295776"/>
            <a:ext cx="1634016" cy="5307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직접 쓰기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00553" y="1705547"/>
            <a:ext cx="840067" cy="305950"/>
          </a:xfrm>
          <a:prstGeom prst="rect">
            <a:avLst/>
          </a:prstGeom>
        </p:spPr>
      </p:pic>
      <p:sp>
        <p:nvSpPr>
          <p:cNvPr id="76" name="모서리가 둥근 직사각형 75"/>
          <p:cNvSpPr/>
          <p:nvPr/>
        </p:nvSpPr>
        <p:spPr>
          <a:xfrm>
            <a:off x="789623" y="3325920"/>
            <a:ext cx="1634016" cy="530721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자유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6598" y="3438306"/>
            <a:ext cx="840067" cy="305950"/>
          </a:xfrm>
          <a:prstGeom prst="rect">
            <a:avLst/>
          </a:prstGeom>
        </p:spPr>
      </p:pic>
      <p:sp>
        <p:nvSpPr>
          <p:cNvPr id="78" name="모서리가 둥근 직사각형 77"/>
          <p:cNvSpPr/>
          <p:nvPr/>
        </p:nvSpPr>
        <p:spPr>
          <a:xfrm>
            <a:off x="5234801" y="1593161"/>
            <a:ext cx="1634016" cy="530721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고통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48519" y="1705547"/>
            <a:ext cx="840067" cy="305950"/>
          </a:xfrm>
          <a:prstGeom prst="rect">
            <a:avLst/>
          </a:prstGeom>
        </p:spPr>
      </p:pic>
      <p:sp>
        <p:nvSpPr>
          <p:cNvPr id="80" name="모서리가 둥근 직사각형 79"/>
          <p:cNvSpPr/>
          <p:nvPr/>
        </p:nvSpPr>
        <p:spPr>
          <a:xfrm>
            <a:off x="7147345" y="1467326"/>
            <a:ext cx="1634016" cy="530721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전쟁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53897" y="1569494"/>
            <a:ext cx="840067" cy="305950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9545555" y="4945369"/>
            <a:ext cx="1634016" cy="5307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mtClean="0">
                <a:solidFill>
                  <a:srgbClr val="006EE6"/>
                </a:solidFill>
              </a:rPr>
              <a:t>평화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524112" y="4292509"/>
            <a:ext cx="1634016" cy="5307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풍요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524112" y="5629748"/>
            <a:ext cx="1634016" cy="5307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자유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268290" y="4278319"/>
            <a:ext cx="1634016" cy="5307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고통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281323" y="4878995"/>
            <a:ext cx="1634016" cy="5307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전쟁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67448" y="11712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900334" y="348937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81824" y="176680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410644" y="172892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331109" y="17557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300676" y="164062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880" y="4596797"/>
            <a:ext cx="997200" cy="31358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880" y="5015046"/>
            <a:ext cx="997200" cy="313585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874680" y="462191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646527" y="23629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6254279" y="23629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056424" y="2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6609617" y="34315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4658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방법 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FF9933"/>
                </a:solidFill>
              </a:rPr>
              <a:t> </a:t>
            </a:r>
            <a:r>
              <a:rPr lang="ko-KR" altLang="en-US" dirty="0"/>
              <a:t>활동 </a:t>
            </a:r>
            <a:r>
              <a:rPr lang="en-US" altLang="ko-KR" dirty="0" smtClean="0"/>
              <a:t>1 /  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1038263" y="311991"/>
            <a:ext cx="8170085" cy="491355"/>
          </a:xfrm>
        </p:spPr>
        <p:txBody>
          <a:bodyPr/>
          <a:lstStyle/>
          <a:p>
            <a:r>
              <a:rPr lang="ko-KR" altLang="en-US" spc="0" dirty="0" smtClean="0"/>
              <a:t>떠올린 낱말을 사용해 우리에게 통일이 필요한 까닭을 써 봅시다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낱말을 떠올리고 통일이 필요한 까닭 쓰기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duk_04_06_0002_201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 smtClean="0"/>
              <a:t>삽화 삽입</a:t>
            </a:r>
            <a:endParaRPr lang="en-US" altLang="ko-KR" dirty="0" smtClean="0"/>
          </a:p>
          <a:p>
            <a:r>
              <a:rPr lang="ko-KR" altLang="en-US" dirty="0" err="1" smtClean="0"/>
              <a:t>말풍선</a:t>
            </a:r>
            <a:r>
              <a:rPr lang="ko-KR" altLang="en-US" dirty="0" smtClean="0"/>
              <a:t> 고정</a:t>
            </a:r>
            <a:endParaRPr lang="en-US" altLang="ko-KR" dirty="0" smtClean="0"/>
          </a:p>
          <a:p>
            <a:r>
              <a:rPr lang="ko-KR" altLang="en-US" dirty="0" err="1" smtClean="0"/>
              <a:t>말풍선</a:t>
            </a:r>
            <a:r>
              <a:rPr lang="ko-KR" altLang="en-US" dirty="0" smtClean="0"/>
              <a:t> 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 텍스트 </a:t>
            </a:r>
            <a:r>
              <a:rPr lang="ko-KR" altLang="en-US" dirty="0" err="1" smtClean="0"/>
              <a:t>별색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1] </a:t>
            </a:r>
            <a:r>
              <a:rPr lang="ko-KR" altLang="en-US" dirty="0" smtClean="0"/>
              <a:t>토의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pic>
        <p:nvPicPr>
          <p:cNvPr id="31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96"/>
          <a:stretch/>
        </p:blipFill>
        <p:spPr>
          <a:xfrm>
            <a:off x="1818065" y="2263433"/>
            <a:ext cx="5606397" cy="2040041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64076" y="3065335"/>
            <a:ext cx="1932473" cy="792000"/>
            <a:chOff x="4868489" y="1705349"/>
            <a:chExt cx="1932473" cy="79200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4868489" y="1705349"/>
              <a:ext cx="1771363" cy="792000"/>
            </a:xfrm>
            <a:prstGeom prst="roundRect">
              <a:avLst>
                <a:gd name="adj" fmla="val 9509"/>
              </a:avLst>
            </a:prstGeom>
            <a:solidFill>
              <a:srgbClr val="E7F4F9"/>
            </a:solidFill>
            <a:ln w="28575">
              <a:solidFill>
                <a:srgbClr val="A8D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통일은</a:t>
              </a:r>
              <a:endPara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왜 필요할까</a:t>
              </a:r>
              <a:r>
                <a: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36" name="이등변 삼각형 35"/>
            <p:cNvSpPr/>
            <p:nvPr/>
          </p:nvSpPr>
          <p:spPr>
            <a:xfrm rot="16200000" flipV="1">
              <a:off x="6674962" y="2102997"/>
              <a:ext cx="108000" cy="144000"/>
            </a:xfrm>
            <a:prstGeom prst="triangle">
              <a:avLst/>
            </a:prstGeom>
            <a:solidFill>
              <a:srgbClr val="A8D6F6"/>
            </a:solidFill>
            <a:ln w="28575">
              <a:solidFill>
                <a:srgbClr val="A8D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276475" y="1341139"/>
            <a:ext cx="2926471" cy="942137"/>
            <a:chOff x="3713381" y="1705349"/>
            <a:chExt cx="2926471" cy="942137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3713381" y="1705349"/>
              <a:ext cx="2926471" cy="792000"/>
            </a:xfrm>
            <a:prstGeom prst="roundRect">
              <a:avLst>
                <a:gd name="adj" fmla="val 9509"/>
              </a:avLst>
            </a:prstGeom>
            <a:solidFill>
              <a:srgbClr val="FFEEF3"/>
            </a:solidFill>
            <a:ln w="28575">
              <a:solidFill>
                <a:srgbClr val="FFC4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남북한을</a:t>
              </a:r>
              <a:endPara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en-US" altLang="ko-KR" sz="23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‘</a:t>
              </a:r>
              <a:r>
                <a:rPr lang="ko-KR" altLang="en-US" sz="23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자유</a:t>
              </a:r>
              <a:r>
                <a:rPr lang="en-US" altLang="ko-KR" sz="23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’</a:t>
              </a:r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롭게 오갈 수 있어</a:t>
              </a:r>
              <a:r>
                <a: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44" name="이등변 삼각형 43"/>
            <p:cNvSpPr/>
            <p:nvPr/>
          </p:nvSpPr>
          <p:spPr>
            <a:xfrm flipV="1">
              <a:off x="5217634" y="2503486"/>
              <a:ext cx="108000" cy="144000"/>
            </a:xfrm>
            <a:prstGeom prst="triangle">
              <a:avLst/>
            </a:prstGeom>
            <a:solidFill>
              <a:srgbClr val="F7C1C9"/>
            </a:solidFill>
            <a:ln w="28575">
              <a:solidFill>
                <a:srgbClr val="FFC4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396074" y="1365800"/>
            <a:ext cx="2731849" cy="941702"/>
            <a:chOff x="3908003" y="1705349"/>
            <a:chExt cx="2731849" cy="941702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3908003" y="1705349"/>
              <a:ext cx="2731849" cy="792000"/>
            </a:xfrm>
            <a:prstGeom prst="roundRect">
              <a:avLst>
                <a:gd name="adj" fmla="val 9509"/>
              </a:avLst>
            </a:prstGeom>
            <a:solidFill>
              <a:srgbClr val="F5F7E5"/>
            </a:solidFill>
            <a:ln w="28575">
              <a:solidFill>
                <a:srgbClr val="D7D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남북한이 서로 </a:t>
              </a:r>
              <a:endPara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en-US" altLang="ko-KR" sz="23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‘</a:t>
              </a:r>
              <a:r>
                <a:rPr lang="ko-KR" altLang="en-US" sz="23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비난</a:t>
              </a:r>
              <a:r>
                <a:rPr lang="en-US" altLang="ko-KR" sz="23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’</a:t>
              </a:r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하지 않아도 돼</a:t>
              </a:r>
              <a:r>
                <a: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50" name="이등변 삼각형 49"/>
            <p:cNvSpPr/>
            <p:nvPr/>
          </p:nvSpPr>
          <p:spPr>
            <a:xfrm flipV="1">
              <a:off x="4331809" y="2503051"/>
              <a:ext cx="108000" cy="144000"/>
            </a:xfrm>
            <a:prstGeom prst="triangle">
              <a:avLst/>
            </a:prstGeom>
            <a:solidFill>
              <a:srgbClr val="D7DEA3"/>
            </a:solidFill>
            <a:ln w="28575">
              <a:solidFill>
                <a:srgbClr val="D7D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741641" y="2308251"/>
            <a:ext cx="2360162" cy="950855"/>
            <a:chOff x="3822279" y="1705349"/>
            <a:chExt cx="2360162" cy="950855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822279" y="1705349"/>
              <a:ext cx="2360162" cy="792000"/>
            </a:xfrm>
            <a:prstGeom prst="roundRect">
              <a:avLst>
                <a:gd name="adj" fmla="val 9509"/>
              </a:avLst>
            </a:prstGeom>
            <a:solidFill>
              <a:srgbClr val="F6EFFB"/>
            </a:solidFill>
            <a:ln w="28575">
              <a:solidFill>
                <a:srgbClr val="CABF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‘</a:t>
              </a:r>
              <a:r>
                <a:rPr lang="ko-KR" altLang="en-US" sz="23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전쟁</a:t>
              </a:r>
              <a:r>
                <a:rPr lang="en-US" altLang="ko-KR" sz="23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’</a:t>
              </a:r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의 </a:t>
              </a:r>
              <a:r>
                <a:rPr lang="en-US" altLang="ko-KR" sz="23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‘</a:t>
              </a:r>
              <a:r>
                <a:rPr lang="ko-KR" altLang="en-US" sz="23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위협</a:t>
              </a:r>
              <a:r>
                <a:rPr lang="en-US" altLang="ko-KR" sz="23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’</a:t>
              </a:r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에서</a:t>
              </a:r>
              <a:endPara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벗어날 수 있어</a:t>
              </a:r>
              <a:r>
                <a: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flipV="1">
              <a:off x="4068127" y="2512204"/>
              <a:ext cx="108000" cy="144000"/>
            </a:xfrm>
            <a:prstGeom prst="triangle">
              <a:avLst/>
            </a:prstGeom>
            <a:solidFill>
              <a:srgbClr val="CABFE0"/>
            </a:solidFill>
            <a:ln w="28575">
              <a:solidFill>
                <a:srgbClr val="CABF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275942" y="4449095"/>
            <a:ext cx="1402415" cy="320042"/>
            <a:chOff x="4915693" y="4615244"/>
            <a:chExt cx="1402415" cy="32004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035439" y="238846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31538" y="305750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235041" y="12710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325517" y="128760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6639101" y="2215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4095526" y="447951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05370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방법 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FF9933"/>
                </a:solidFill>
              </a:rPr>
              <a:t> </a:t>
            </a:r>
            <a:r>
              <a:rPr lang="ko-KR" altLang="en-US" dirty="0"/>
              <a:t>활동 </a:t>
            </a:r>
            <a:r>
              <a:rPr lang="en-US" altLang="ko-KR" dirty="0" smtClean="0"/>
              <a:t>1 /  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1038263" y="311991"/>
            <a:ext cx="8170085" cy="491355"/>
          </a:xfrm>
        </p:spPr>
        <p:txBody>
          <a:bodyPr/>
          <a:lstStyle/>
          <a:p>
            <a:r>
              <a:rPr lang="ko-KR" altLang="en-US" spc="0" dirty="0" smtClean="0"/>
              <a:t>떠올린 낱말을 사용해 우리에게 통일이 필요한 까닭을 써 봅시다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낱말을 떠올리고 통일이 필요한 까닭 쓰기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duk_04_06_0002_201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smtClean="0"/>
              <a:t>삽화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</a:t>
            </a:r>
            <a:endParaRPr lang="en-US" altLang="ko-KR" dirty="0"/>
          </a:p>
          <a:p>
            <a:r>
              <a:rPr lang="ko-KR" altLang="en-US" dirty="0" smtClean="0"/>
              <a:t>삽화</a:t>
            </a:r>
            <a:r>
              <a:rPr lang="en-US" altLang="ko-KR" dirty="0" smtClean="0"/>
              <a:t>+</a:t>
            </a:r>
            <a:r>
              <a:rPr lang="ko-KR" altLang="en-US" dirty="0" smtClean="0"/>
              <a:t>직접 쓰기 영역</a:t>
            </a:r>
            <a:endParaRPr lang="en-US" altLang="ko-KR" dirty="0" smtClean="0"/>
          </a:p>
          <a:p>
            <a:r>
              <a:rPr lang="ko-KR" altLang="en-US" dirty="0"/>
              <a:t>삽화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/>
              <a:t>삽화</a:t>
            </a:r>
            <a:r>
              <a:rPr lang="en-US" altLang="ko-KR" dirty="0"/>
              <a:t>+</a:t>
            </a:r>
            <a:r>
              <a:rPr lang="ko-KR" altLang="en-US" dirty="0"/>
              <a:t>직접 쓰기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+</a:t>
            </a:r>
            <a:r>
              <a:rPr lang="ko-KR" altLang="en-US" dirty="0" smtClean="0"/>
              <a:t>밑줄</a:t>
            </a:r>
            <a:endParaRPr lang="en-US" altLang="ko-KR" dirty="0"/>
          </a:p>
          <a:p>
            <a:pPr algn="l"/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</a:t>
            </a:r>
            <a:endParaRPr lang="en-US" altLang="ko-KR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예 보기 버튼 클릭 시 파란 예문 노출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+ </a:t>
            </a:r>
            <a:r>
              <a:rPr lang="ko-KR" altLang="en-US" dirty="0" smtClean="0"/>
              <a:t>직접 쓰기 버튼으로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직접 쓰기 버튼 클릭 시 직접 쓰기 내용 노출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+ </a:t>
            </a:r>
            <a:r>
              <a:rPr lang="ko-KR" altLang="en-US" dirty="0" smtClean="0"/>
              <a:t>예 보기 버튼으로 </a:t>
            </a:r>
            <a:r>
              <a:rPr lang="ko-KR" altLang="en-US" dirty="0" err="1" smtClean="0"/>
              <a:t>토글</a:t>
            </a:r>
            <a:endParaRPr lang="en-US" altLang="ko-KR" dirty="0"/>
          </a:p>
          <a:p>
            <a:pPr algn="l">
              <a:buAutoNum type="arabicPeriod" startAt="6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1] </a:t>
            </a:r>
            <a:r>
              <a:rPr lang="ko-KR" altLang="en-US" dirty="0" smtClean="0"/>
              <a:t>푸른 원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2] </a:t>
            </a:r>
            <a:r>
              <a:rPr lang="ko-KR" altLang="en-US" dirty="0" smtClean="0"/>
              <a:t>직접 쓰기 영역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3989628" y="4558621"/>
            <a:ext cx="1402415" cy="320042"/>
            <a:chOff x="4915693" y="4615244"/>
            <a:chExt cx="1402415" cy="320042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1609726" y="1238715"/>
            <a:ext cx="7334250" cy="1323510"/>
          </a:xfrm>
          <a:prstGeom prst="roundRect">
            <a:avLst>
              <a:gd name="adj" fmla="val 50000"/>
            </a:avLst>
          </a:prstGeom>
          <a:solidFill>
            <a:srgbClr val="CD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90701" y="1347000"/>
            <a:ext cx="7060946" cy="1091400"/>
          </a:xfrm>
          <a:prstGeom prst="roundRect">
            <a:avLst>
              <a:gd name="adj" fmla="val 46589"/>
            </a:avLst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타원 9"/>
          <p:cNvSpPr/>
          <p:nvPr/>
        </p:nvSpPr>
        <p:spPr>
          <a:xfrm>
            <a:off x="466725" y="1344421"/>
            <a:ext cx="1933575" cy="1055879"/>
          </a:xfrm>
          <a:custGeom>
            <a:avLst/>
            <a:gdLst>
              <a:gd name="connsiteX0" fmla="*/ 0 w 2657475"/>
              <a:gd name="connsiteY0" fmla="*/ 676275 h 1352550"/>
              <a:gd name="connsiteX1" fmla="*/ 1328738 w 2657475"/>
              <a:gd name="connsiteY1" fmla="*/ 0 h 1352550"/>
              <a:gd name="connsiteX2" fmla="*/ 2657476 w 2657475"/>
              <a:gd name="connsiteY2" fmla="*/ 676275 h 1352550"/>
              <a:gd name="connsiteX3" fmla="*/ 1328738 w 2657475"/>
              <a:gd name="connsiteY3" fmla="*/ 1352550 h 1352550"/>
              <a:gd name="connsiteX4" fmla="*/ 0 w 2657475"/>
              <a:gd name="connsiteY4" fmla="*/ 676275 h 1352550"/>
              <a:gd name="connsiteX0" fmla="*/ 0 w 2543176"/>
              <a:gd name="connsiteY0" fmla="*/ 676275 h 1352550"/>
              <a:gd name="connsiteX1" fmla="*/ 1328738 w 2543176"/>
              <a:gd name="connsiteY1" fmla="*/ 0 h 1352550"/>
              <a:gd name="connsiteX2" fmla="*/ 2543176 w 2543176"/>
              <a:gd name="connsiteY2" fmla="*/ 676275 h 1352550"/>
              <a:gd name="connsiteX3" fmla="*/ 1328738 w 2543176"/>
              <a:gd name="connsiteY3" fmla="*/ 1352550 h 1352550"/>
              <a:gd name="connsiteX4" fmla="*/ 0 w 2543176"/>
              <a:gd name="connsiteY4" fmla="*/ 676275 h 1352550"/>
              <a:gd name="connsiteX0" fmla="*/ 0 w 2543176"/>
              <a:gd name="connsiteY0" fmla="*/ 676275 h 1352550"/>
              <a:gd name="connsiteX1" fmla="*/ 1328738 w 2543176"/>
              <a:gd name="connsiteY1" fmla="*/ 0 h 1352550"/>
              <a:gd name="connsiteX2" fmla="*/ 2543176 w 2543176"/>
              <a:gd name="connsiteY2" fmla="*/ 676275 h 1352550"/>
              <a:gd name="connsiteX3" fmla="*/ 1328738 w 2543176"/>
              <a:gd name="connsiteY3" fmla="*/ 1352550 h 1352550"/>
              <a:gd name="connsiteX4" fmla="*/ 0 w 2543176"/>
              <a:gd name="connsiteY4" fmla="*/ 676275 h 1352550"/>
              <a:gd name="connsiteX0" fmla="*/ 0 w 2590783"/>
              <a:gd name="connsiteY0" fmla="*/ 676275 h 1352550"/>
              <a:gd name="connsiteX1" fmla="*/ 1328738 w 2590783"/>
              <a:gd name="connsiteY1" fmla="*/ 0 h 1352550"/>
              <a:gd name="connsiteX2" fmla="*/ 2543176 w 2590783"/>
              <a:gd name="connsiteY2" fmla="*/ 676275 h 1352550"/>
              <a:gd name="connsiteX3" fmla="*/ 1328738 w 2590783"/>
              <a:gd name="connsiteY3" fmla="*/ 1352550 h 1352550"/>
              <a:gd name="connsiteX4" fmla="*/ 0 w 2590783"/>
              <a:gd name="connsiteY4" fmla="*/ 676275 h 1352550"/>
              <a:gd name="connsiteX0" fmla="*/ 0 w 2595997"/>
              <a:gd name="connsiteY0" fmla="*/ 676275 h 1352550"/>
              <a:gd name="connsiteX1" fmla="*/ 1328738 w 2595997"/>
              <a:gd name="connsiteY1" fmla="*/ 0 h 1352550"/>
              <a:gd name="connsiteX2" fmla="*/ 2543176 w 2595997"/>
              <a:gd name="connsiteY2" fmla="*/ 676275 h 1352550"/>
              <a:gd name="connsiteX3" fmla="*/ 1328738 w 2595997"/>
              <a:gd name="connsiteY3" fmla="*/ 1352550 h 1352550"/>
              <a:gd name="connsiteX4" fmla="*/ 0 w 2595997"/>
              <a:gd name="connsiteY4" fmla="*/ 676275 h 1352550"/>
              <a:gd name="connsiteX0" fmla="*/ 0 w 2590783"/>
              <a:gd name="connsiteY0" fmla="*/ 676275 h 1352550"/>
              <a:gd name="connsiteX1" fmla="*/ 1328738 w 2590783"/>
              <a:gd name="connsiteY1" fmla="*/ 0 h 1352550"/>
              <a:gd name="connsiteX2" fmla="*/ 2543176 w 2590783"/>
              <a:gd name="connsiteY2" fmla="*/ 676275 h 1352550"/>
              <a:gd name="connsiteX3" fmla="*/ 1328738 w 2590783"/>
              <a:gd name="connsiteY3" fmla="*/ 1352550 h 1352550"/>
              <a:gd name="connsiteX4" fmla="*/ 0 w 2590783"/>
              <a:gd name="connsiteY4" fmla="*/ 676275 h 1352550"/>
              <a:gd name="connsiteX0" fmla="*/ 0 w 2265117"/>
              <a:gd name="connsiteY0" fmla="*/ 657251 h 1352604"/>
              <a:gd name="connsiteX1" fmla="*/ 1004888 w 2265117"/>
              <a:gd name="connsiteY1" fmla="*/ 26 h 1352604"/>
              <a:gd name="connsiteX2" fmla="*/ 2219326 w 2265117"/>
              <a:gd name="connsiteY2" fmla="*/ 676301 h 1352604"/>
              <a:gd name="connsiteX3" fmla="*/ 1004888 w 2265117"/>
              <a:gd name="connsiteY3" fmla="*/ 1352576 h 1352604"/>
              <a:gd name="connsiteX4" fmla="*/ 0 w 2265117"/>
              <a:gd name="connsiteY4" fmla="*/ 657251 h 1352604"/>
              <a:gd name="connsiteX0" fmla="*/ 0 w 2422865"/>
              <a:gd name="connsiteY0" fmla="*/ 657450 h 1353063"/>
              <a:gd name="connsiteX1" fmla="*/ 1004888 w 2422865"/>
              <a:gd name="connsiteY1" fmla="*/ 225 h 1353063"/>
              <a:gd name="connsiteX2" fmla="*/ 2381251 w 2422865"/>
              <a:gd name="connsiteY2" fmla="*/ 714600 h 1353063"/>
              <a:gd name="connsiteX3" fmla="*/ 1004888 w 2422865"/>
              <a:gd name="connsiteY3" fmla="*/ 1352775 h 1353063"/>
              <a:gd name="connsiteX4" fmla="*/ 0 w 2422865"/>
              <a:gd name="connsiteY4" fmla="*/ 657450 h 1353063"/>
              <a:gd name="connsiteX0" fmla="*/ 0 w 2381251"/>
              <a:gd name="connsiteY0" fmla="*/ 660046 h 1355659"/>
              <a:gd name="connsiteX1" fmla="*/ 1004888 w 2381251"/>
              <a:gd name="connsiteY1" fmla="*/ 2821 h 1355659"/>
              <a:gd name="connsiteX2" fmla="*/ 2381251 w 2381251"/>
              <a:gd name="connsiteY2" fmla="*/ 717196 h 1355659"/>
              <a:gd name="connsiteX3" fmla="*/ 1004888 w 2381251"/>
              <a:gd name="connsiteY3" fmla="*/ 1355371 h 1355659"/>
              <a:gd name="connsiteX4" fmla="*/ 0 w 2381251"/>
              <a:gd name="connsiteY4" fmla="*/ 660046 h 1355659"/>
              <a:gd name="connsiteX0" fmla="*/ 0 w 2381319"/>
              <a:gd name="connsiteY0" fmla="*/ 660046 h 1357384"/>
              <a:gd name="connsiteX1" fmla="*/ 1004888 w 2381319"/>
              <a:gd name="connsiteY1" fmla="*/ 2821 h 1357384"/>
              <a:gd name="connsiteX2" fmla="*/ 2381251 w 2381319"/>
              <a:gd name="connsiteY2" fmla="*/ 717196 h 1357384"/>
              <a:gd name="connsiteX3" fmla="*/ 1004888 w 2381319"/>
              <a:gd name="connsiteY3" fmla="*/ 1355371 h 1357384"/>
              <a:gd name="connsiteX4" fmla="*/ 0 w 2381319"/>
              <a:gd name="connsiteY4" fmla="*/ 660046 h 1357384"/>
              <a:gd name="connsiteX0" fmla="*/ 0 w 2295593"/>
              <a:gd name="connsiteY0" fmla="*/ 649886 h 1357174"/>
              <a:gd name="connsiteX1" fmla="*/ 919163 w 2295593"/>
              <a:gd name="connsiteY1" fmla="*/ 2186 h 1357174"/>
              <a:gd name="connsiteX2" fmla="*/ 2295526 w 2295593"/>
              <a:gd name="connsiteY2" fmla="*/ 716561 h 1357174"/>
              <a:gd name="connsiteX3" fmla="*/ 919163 w 2295593"/>
              <a:gd name="connsiteY3" fmla="*/ 1354736 h 1357174"/>
              <a:gd name="connsiteX4" fmla="*/ 0 w 2295593"/>
              <a:gd name="connsiteY4" fmla="*/ 649886 h 1357174"/>
              <a:gd name="connsiteX0" fmla="*/ 0 w 2257492"/>
              <a:gd name="connsiteY0" fmla="*/ 761774 h 1361975"/>
              <a:gd name="connsiteX1" fmla="*/ 881063 w 2257492"/>
              <a:gd name="connsiteY1" fmla="*/ 9299 h 1361975"/>
              <a:gd name="connsiteX2" fmla="*/ 2257426 w 2257492"/>
              <a:gd name="connsiteY2" fmla="*/ 723674 h 1361975"/>
              <a:gd name="connsiteX3" fmla="*/ 881063 w 2257492"/>
              <a:gd name="connsiteY3" fmla="*/ 1361849 h 1361975"/>
              <a:gd name="connsiteX4" fmla="*/ 0 w 2257492"/>
              <a:gd name="connsiteY4" fmla="*/ 761774 h 1361975"/>
              <a:gd name="connsiteX0" fmla="*/ 2885 w 2260377"/>
              <a:gd name="connsiteY0" fmla="*/ 761774 h 1362044"/>
              <a:gd name="connsiteX1" fmla="*/ 883948 w 2260377"/>
              <a:gd name="connsiteY1" fmla="*/ 9299 h 1362044"/>
              <a:gd name="connsiteX2" fmla="*/ 2260311 w 2260377"/>
              <a:gd name="connsiteY2" fmla="*/ 723674 h 1362044"/>
              <a:gd name="connsiteX3" fmla="*/ 883948 w 2260377"/>
              <a:gd name="connsiteY3" fmla="*/ 1361849 h 1362044"/>
              <a:gd name="connsiteX4" fmla="*/ 2885 w 2260377"/>
              <a:gd name="connsiteY4" fmla="*/ 761774 h 136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377" h="1362044">
                <a:moveTo>
                  <a:pt x="2885" y="761774"/>
                </a:moveTo>
                <a:cubicBezTo>
                  <a:pt x="-44740" y="302553"/>
                  <a:pt x="507710" y="15649"/>
                  <a:pt x="883948" y="9299"/>
                </a:cubicBezTo>
                <a:cubicBezTo>
                  <a:pt x="1260186" y="2949"/>
                  <a:pt x="2165061" y="-116547"/>
                  <a:pt x="2260311" y="723674"/>
                </a:cubicBezTo>
                <a:cubicBezTo>
                  <a:pt x="2269836" y="1373395"/>
                  <a:pt x="1260186" y="1355499"/>
                  <a:pt x="883948" y="1361849"/>
                </a:cubicBezTo>
                <a:cubicBezTo>
                  <a:pt x="507710" y="1368199"/>
                  <a:pt x="50510" y="1220995"/>
                  <a:pt x="2885" y="761774"/>
                </a:cubicBezTo>
                <a:close/>
              </a:path>
            </a:pathLst>
          </a:custGeom>
          <a:pattFill prst="lgGrid">
            <a:fgClr>
              <a:srgbClr val="8DEFEA"/>
            </a:fgClr>
            <a:bgClr>
              <a:srgbClr val="CDECEE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내가</a:t>
            </a:r>
            <a:endParaRPr lang="en-US" altLang="ko-KR" sz="2400" dirty="0" smtClean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선택한</a:t>
            </a:r>
            <a:r>
              <a:rPr lang="en-US" altLang="ko-KR" sz="24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낱말</a:t>
            </a:r>
            <a:endParaRPr lang="ko-KR" altLang="en-US" sz="24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609725" y="2757952"/>
            <a:ext cx="7334251" cy="1323510"/>
          </a:xfrm>
          <a:prstGeom prst="roundRect">
            <a:avLst>
              <a:gd name="adj" fmla="val 50000"/>
            </a:avLst>
          </a:prstGeom>
          <a:solidFill>
            <a:srgbClr val="CD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90700" y="2866237"/>
            <a:ext cx="7060947" cy="1091400"/>
          </a:xfrm>
          <a:prstGeom prst="roundRect">
            <a:avLst>
              <a:gd name="adj" fmla="val 46589"/>
            </a:avLst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타원 9"/>
          <p:cNvSpPr/>
          <p:nvPr/>
        </p:nvSpPr>
        <p:spPr>
          <a:xfrm>
            <a:off x="466725" y="2853057"/>
            <a:ext cx="1933575" cy="1055879"/>
          </a:xfrm>
          <a:custGeom>
            <a:avLst/>
            <a:gdLst>
              <a:gd name="connsiteX0" fmla="*/ 0 w 2657475"/>
              <a:gd name="connsiteY0" fmla="*/ 676275 h 1352550"/>
              <a:gd name="connsiteX1" fmla="*/ 1328738 w 2657475"/>
              <a:gd name="connsiteY1" fmla="*/ 0 h 1352550"/>
              <a:gd name="connsiteX2" fmla="*/ 2657476 w 2657475"/>
              <a:gd name="connsiteY2" fmla="*/ 676275 h 1352550"/>
              <a:gd name="connsiteX3" fmla="*/ 1328738 w 2657475"/>
              <a:gd name="connsiteY3" fmla="*/ 1352550 h 1352550"/>
              <a:gd name="connsiteX4" fmla="*/ 0 w 2657475"/>
              <a:gd name="connsiteY4" fmla="*/ 676275 h 1352550"/>
              <a:gd name="connsiteX0" fmla="*/ 0 w 2543176"/>
              <a:gd name="connsiteY0" fmla="*/ 676275 h 1352550"/>
              <a:gd name="connsiteX1" fmla="*/ 1328738 w 2543176"/>
              <a:gd name="connsiteY1" fmla="*/ 0 h 1352550"/>
              <a:gd name="connsiteX2" fmla="*/ 2543176 w 2543176"/>
              <a:gd name="connsiteY2" fmla="*/ 676275 h 1352550"/>
              <a:gd name="connsiteX3" fmla="*/ 1328738 w 2543176"/>
              <a:gd name="connsiteY3" fmla="*/ 1352550 h 1352550"/>
              <a:gd name="connsiteX4" fmla="*/ 0 w 2543176"/>
              <a:gd name="connsiteY4" fmla="*/ 676275 h 1352550"/>
              <a:gd name="connsiteX0" fmla="*/ 0 w 2543176"/>
              <a:gd name="connsiteY0" fmla="*/ 676275 h 1352550"/>
              <a:gd name="connsiteX1" fmla="*/ 1328738 w 2543176"/>
              <a:gd name="connsiteY1" fmla="*/ 0 h 1352550"/>
              <a:gd name="connsiteX2" fmla="*/ 2543176 w 2543176"/>
              <a:gd name="connsiteY2" fmla="*/ 676275 h 1352550"/>
              <a:gd name="connsiteX3" fmla="*/ 1328738 w 2543176"/>
              <a:gd name="connsiteY3" fmla="*/ 1352550 h 1352550"/>
              <a:gd name="connsiteX4" fmla="*/ 0 w 2543176"/>
              <a:gd name="connsiteY4" fmla="*/ 676275 h 1352550"/>
              <a:gd name="connsiteX0" fmla="*/ 0 w 2590783"/>
              <a:gd name="connsiteY0" fmla="*/ 676275 h 1352550"/>
              <a:gd name="connsiteX1" fmla="*/ 1328738 w 2590783"/>
              <a:gd name="connsiteY1" fmla="*/ 0 h 1352550"/>
              <a:gd name="connsiteX2" fmla="*/ 2543176 w 2590783"/>
              <a:gd name="connsiteY2" fmla="*/ 676275 h 1352550"/>
              <a:gd name="connsiteX3" fmla="*/ 1328738 w 2590783"/>
              <a:gd name="connsiteY3" fmla="*/ 1352550 h 1352550"/>
              <a:gd name="connsiteX4" fmla="*/ 0 w 2590783"/>
              <a:gd name="connsiteY4" fmla="*/ 676275 h 1352550"/>
              <a:gd name="connsiteX0" fmla="*/ 0 w 2595997"/>
              <a:gd name="connsiteY0" fmla="*/ 676275 h 1352550"/>
              <a:gd name="connsiteX1" fmla="*/ 1328738 w 2595997"/>
              <a:gd name="connsiteY1" fmla="*/ 0 h 1352550"/>
              <a:gd name="connsiteX2" fmla="*/ 2543176 w 2595997"/>
              <a:gd name="connsiteY2" fmla="*/ 676275 h 1352550"/>
              <a:gd name="connsiteX3" fmla="*/ 1328738 w 2595997"/>
              <a:gd name="connsiteY3" fmla="*/ 1352550 h 1352550"/>
              <a:gd name="connsiteX4" fmla="*/ 0 w 2595997"/>
              <a:gd name="connsiteY4" fmla="*/ 676275 h 1352550"/>
              <a:gd name="connsiteX0" fmla="*/ 0 w 2590783"/>
              <a:gd name="connsiteY0" fmla="*/ 676275 h 1352550"/>
              <a:gd name="connsiteX1" fmla="*/ 1328738 w 2590783"/>
              <a:gd name="connsiteY1" fmla="*/ 0 h 1352550"/>
              <a:gd name="connsiteX2" fmla="*/ 2543176 w 2590783"/>
              <a:gd name="connsiteY2" fmla="*/ 676275 h 1352550"/>
              <a:gd name="connsiteX3" fmla="*/ 1328738 w 2590783"/>
              <a:gd name="connsiteY3" fmla="*/ 1352550 h 1352550"/>
              <a:gd name="connsiteX4" fmla="*/ 0 w 2590783"/>
              <a:gd name="connsiteY4" fmla="*/ 676275 h 1352550"/>
              <a:gd name="connsiteX0" fmla="*/ 0 w 2265117"/>
              <a:gd name="connsiteY0" fmla="*/ 657251 h 1352604"/>
              <a:gd name="connsiteX1" fmla="*/ 1004888 w 2265117"/>
              <a:gd name="connsiteY1" fmla="*/ 26 h 1352604"/>
              <a:gd name="connsiteX2" fmla="*/ 2219326 w 2265117"/>
              <a:gd name="connsiteY2" fmla="*/ 676301 h 1352604"/>
              <a:gd name="connsiteX3" fmla="*/ 1004888 w 2265117"/>
              <a:gd name="connsiteY3" fmla="*/ 1352576 h 1352604"/>
              <a:gd name="connsiteX4" fmla="*/ 0 w 2265117"/>
              <a:gd name="connsiteY4" fmla="*/ 657251 h 1352604"/>
              <a:gd name="connsiteX0" fmla="*/ 0 w 2422865"/>
              <a:gd name="connsiteY0" fmla="*/ 657450 h 1353063"/>
              <a:gd name="connsiteX1" fmla="*/ 1004888 w 2422865"/>
              <a:gd name="connsiteY1" fmla="*/ 225 h 1353063"/>
              <a:gd name="connsiteX2" fmla="*/ 2381251 w 2422865"/>
              <a:gd name="connsiteY2" fmla="*/ 714600 h 1353063"/>
              <a:gd name="connsiteX3" fmla="*/ 1004888 w 2422865"/>
              <a:gd name="connsiteY3" fmla="*/ 1352775 h 1353063"/>
              <a:gd name="connsiteX4" fmla="*/ 0 w 2422865"/>
              <a:gd name="connsiteY4" fmla="*/ 657450 h 1353063"/>
              <a:gd name="connsiteX0" fmla="*/ 0 w 2381251"/>
              <a:gd name="connsiteY0" fmla="*/ 660046 h 1355659"/>
              <a:gd name="connsiteX1" fmla="*/ 1004888 w 2381251"/>
              <a:gd name="connsiteY1" fmla="*/ 2821 h 1355659"/>
              <a:gd name="connsiteX2" fmla="*/ 2381251 w 2381251"/>
              <a:gd name="connsiteY2" fmla="*/ 717196 h 1355659"/>
              <a:gd name="connsiteX3" fmla="*/ 1004888 w 2381251"/>
              <a:gd name="connsiteY3" fmla="*/ 1355371 h 1355659"/>
              <a:gd name="connsiteX4" fmla="*/ 0 w 2381251"/>
              <a:gd name="connsiteY4" fmla="*/ 660046 h 1355659"/>
              <a:gd name="connsiteX0" fmla="*/ 0 w 2381319"/>
              <a:gd name="connsiteY0" fmla="*/ 660046 h 1357384"/>
              <a:gd name="connsiteX1" fmla="*/ 1004888 w 2381319"/>
              <a:gd name="connsiteY1" fmla="*/ 2821 h 1357384"/>
              <a:gd name="connsiteX2" fmla="*/ 2381251 w 2381319"/>
              <a:gd name="connsiteY2" fmla="*/ 717196 h 1357384"/>
              <a:gd name="connsiteX3" fmla="*/ 1004888 w 2381319"/>
              <a:gd name="connsiteY3" fmla="*/ 1355371 h 1357384"/>
              <a:gd name="connsiteX4" fmla="*/ 0 w 2381319"/>
              <a:gd name="connsiteY4" fmla="*/ 660046 h 1357384"/>
              <a:gd name="connsiteX0" fmla="*/ 0 w 2295593"/>
              <a:gd name="connsiteY0" fmla="*/ 649886 h 1357174"/>
              <a:gd name="connsiteX1" fmla="*/ 919163 w 2295593"/>
              <a:gd name="connsiteY1" fmla="*/ 2186 h 1357174"/>
              <a:gd name="connsiteX2" fmla="*/ 2295526 w 2295593"/>
              <a:gd name="connsiteY2" fmla="*/ 716561 h 1357174"/>
              <a:gd name="connsiteX3" fmla="*/ 919163 w 2295593"/>
              <a:gd name="connsiteY3" fmla="*/ 1354736 h 1357174"/>
              <a:gd name="connsiteX4" fmla="*/ 0 w 2295593"/>
              <a:gd name="connsiteY4" fmla="*/ 649886 h 1357174"/>
              <a:gd name="connsiteX0" fmla="*/ 0 w 2257492"/>
              <a:gd name="connsiteY0" fmla="*/ 761774 h 1361975"/>
              <a:gd name="connsiteX1" fmla="*/ 881063 w 2257492"/>
              <a:gd name="connsiteY1" fmla="*/ 9299 h 1361975"/>
              <a:gd name="connsiteX2" fmla="*/ 2257426 w 2257492"/>
              <a:gd name="connsiteY2" fmla="*/ 723674 h 1361975"/>
              <a:gd name="connsiteX3" fmla="*/ 881063 w 2257492"/>
              <a:gd name="connsiteY3" fmla="*/ 1361849 h 1361975"/>
              <a:gd name="connsiteX4" fmla="*/ 0 w 2257492"/>
              <a:gd name="connsiteY4" fmla="*/ 761774 h 1361975"/>
              <a:gd name="connsiteX0" fmla="*/ 2885 w 2260377"/>
              <a:gd name="connsiteY0" fmla="*/ 761774 h 1362044"/>
              <a:gd name="connsiteX1" fmla="*/ 883948 w 2260377"/>
              <a:gd name="connsiteY1" fmla="*/ 9299 h 1362044"/>
              <a:gd name="connsiteX2" fmla="*/ 2260311 w 2260377"/>
              <a:gd name="connsiteY2" fmla="*/ 723674 h 1362044"/>
              <a:gd name="connsiteX3" fmla="*/ 883948 w 2260377"/>
              <a:gd name="connsiteY3" fmla="*/ 1361849 h 1362044"/>
              <a:gd name="connsiteX4" fmla="*/ 2885 w 2260377"/>
              <a:gd name="connsiteY4" fmla="*/ 761774 h 136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377" h="1362044">
                <a:moveTo>
                  <a:pt x="2885" y="761774"/>
                </a:moveTo>
                <a:cubicBezTo>
                  <a:pt x="-44740" y="302553"/>
                  <a:pt x="507710" y="15649"/>
                  <a:pt x="883948" y="9299"/>
                </a:cubicBezTo>
                <a:cubicBezTo>
                  <a:pt x="1260186" y="2949"/>
                  <a:pt x="2165061" y="-116547"/>
                  <a:pt x="2260311" y="723674"/>
                </a:cubicBezTo>
                <a:cubicBezTo>
                  <a:pt x="2269836" y="1373395"/>
                  <a:pt x="1260186" y="1355499"/>
                  <a:pt x="883948" y="1361849"/>
                </a:cubicBezTo>
                <a:cubicBezTo>
                  <a:pt x="507710" y="1368199"/>
                  <a:pt x="50510" y="1220995"/>
                  <a:pt x="2885" y="761774"/>
                </a:cubicBezTo>
                <a:close/>
              </a:path>
            </a:pathLst>
          </a:custGeom>
          <a:pattFill prst="lgGrid">
            <a:fgClr>
              <a:srgbClr val="8DEFEA"/>
            </a:fgClr>
            <a:bgClr>
              <a:srgbClr val="CDECEE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통일이</a:t>
            </a:r>
            <a:endParaRPr lang="en-US" altLang="ko-KR" sz="2400" dirty="0" smtClean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필요한 이유</a:t>
            </a:r>
            <a:endParaRPr lang="ko-KR" altLang="en-US" sz="2400" dirty="0">
              <a:solidFill>
                <a:schemeClr val="tx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90700" y="1623506"/>
            <a:ext cx="7060947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평화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90700" y="3011369"/>
            <a:ext cx="7153276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전쟁 위협이 없이 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평화롭고 편안한 삶을 살 수 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185" y="4529311"/>
            <a:ext cx="997200" cy="313585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40" y="5126863"/>
            <a:ext cx="997200" cy="313585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400300" y="1657268"/>
            <a:ext cx="6555393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34747" y="3004903"/>
            <a:ext cx="6555393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549047" y="3380996"/>
            <a:ext cx="5867400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549047" y="3807716"/>
            <a:ext cx="5867400" cy="0"/>
          </a:xfrm>
          <a:prstGeom prst="line">
            <a:avLst/>
          </a:prstGeom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53642" y="148268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057665" y="116121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53642" y="309166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057665" y="277019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732985" y="454735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767937" y="457785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46610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방법 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FF9933"/>
                </a:solidFill>
              </a:rPr>
              <a:t> </a:t>
            </a:r>
            <a:r>
              <a:rPr lang="ko-KR" altLang="en-US" dirty="0"/>
              <a:t>활동 </a:t>
            </a:r>
            <a:r>
              <a:rPr lang="en-US" altLang="ko-KR" dirty="0" smtClean="0"/>
              <a:t>1 /  </a:t>
            </a:r>
            <a:r>
              <a:rPr lang="en-US" altLang="ko-KR" dirty="0">
                <a:solidFill>
                  <a:srgbClr val="FF9933"/>
                </a:solidFill>
              </a:rPr>
              <a:t> 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/</a:t>
            </a:r>
            <a:r>
              <a:rPr lang="en-US" altLang="ko-KR" dirty="0" smtClean="0">
                <a:solidFill>
                  <a:srgbClr val="FF6600"/>
                </a:solidFill>
              </a:rPr>
              <a:t> </a:t>
            </a:r>
            <a:r>
              <a:rPr lang="en-US" altLang="ko-KR" dirty="0" smtClean="0"/>
              <a:t>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1038263" y="311991"/>
            <a:ext cx="8170085" cy="491355"/>
          </a:xfrm>
        </p:spPr>
        <p:txBody>
          <a:bodyPr/>
          <a:lstStyle/>
          <a:p>
            <a:r>
              <a:rPr lang="ko-KR" altLang="en-US" spc="0" dirty="0" smtClean="0"/>
              <a:t>친구들과 이야기하며 통일이 필요한 까닭을 더 생각해 봅시다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낱말을 떠올리고 통일이 필요한 까닭 쓰기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duk_04_06_0002_201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 smtClean="0"/>
              <a:t>3 </a:t>
            </a:r>
            <a:r>
              <a:rPr lang="ko-KR" altLang="en-US" dirty="0" smtClean="0"/>
              <a:t>탭</a:t>
            </a:r>
            <a:r>
              <a:rPr lang="en-US" altLang="ko-KR" dirty="0"/>
              <a:t>]</a:t>
            </a:r>
            <a:endParaRPr lang="en-US" altLang="ko-KR" dirty="0" smtClean="0"/>
          </a:p>
          <a:p>
            <a:r>
              <a:rPr lang="ko-KR" altLang="en-US" dirty="0" smtClean="0"/>
              <a:t>도형 삽입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모서리 </a:t>
            </a:r>
            <a:r>
              <a:rPr lang="ko-KR" altLang="en-US" dirty="0" err="1" smtClean="0"/>
              <a:t>라운딩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삽화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</a:t>
            </a:r>
            <a:endParaRPr lang="en-US" altLang="ko-KR" dirty="0" smtClean="0"/>
          </a:p>
          <a:p>
            <a:r>
              <a:rPr lang="ko-KR" altLang="en-US" dirty="0" smtClean="0"/>
              <a:t>직접 쓰기 영역</a:t>
            </a:r>
            <a:r>
              <a:rPr lang="en-US" altLang="ko-KR" dirty="0" smtClean="0"/>
              <a:t>+</a:t>
            </a:r>
            <a:r>
              <a:rPr lang="ko-KR" altLang="en-US" dirty="0" smtClean="0"/>
              <a:t>밑줄</a:t>
            </a:r>
            <a:endParaRPr lang="en-US" altLang="ko-KR" dirty="0" smtClean="0"/>
          </a:p>
          <a:p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기본 노출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 보기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클릭 시 직접 쓰기로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쓴 내용 가려짐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예시 텍스트 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클릭 시  예 보기로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예시 텍스트 가려짐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내용 노출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92194" y="1123714"/>
            <a:ext cx="9188967" cy="3155699"/>
          </a:xfrm>
          <a:prstGeom prst="roundRect">
            <a:avLst>
              <a:gd name="adj" fmla="val 20336"/>
            </a:avLst>
          </a:prstGeom>
          <a:solidFill>
            <a:srgbClr val="DF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637737" y="2473168"/>
            <a:ext cx="829871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557350" y="2908805"/>
            <a:ext cx="1538188" cy="4759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32293" y="2925527"/>
            <a:ext cx="166423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smtClean="0"/>
              <a:t>(</a:t>
            </a:r>
            <a:r>
              <a:rPr lang="ko-KR" altLang="en-US" sz="2500" dirty="0" smtClean="0"/>
              <a:t>이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의 생각</a:t>
            </a:r>
            <a:endParaRPr lang="ko-KR" altLang="en-US" sz="25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637737" y="3982931"/>
            <a:ext cx="829871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802695" y="2925527"/>
            <a:ext cx="7745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 smtClean="0"/>
              <a:t>친구</a:t>
            </a:r>
            <a:endParaRPr lang="ko-KR" altLang="en-US" sz="25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557350" y="1442341"/>
            <a:ext cx="1538188" cy="4759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032293" y="1459063"/>
            <a:ext cx="166423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 smtClean="0"/>
              <a:t>(</a:t>
            </a:r>
            <a:r>
              <a:rPr lang="ko-KR" altLang="en-US" sz="2500" dirty="0" smtClean="0"/>
              <a:t>이</a:t>
            </a:r>
            <a:r>
              <a:rPr lang="en-US" altLang="ko-KR" sz="2500" dirty="0" smtClean="0"/>
              <a:t>)</a:t>
            </a:r>
            <a:r>
              <a:rPr lang="ko-KR" altLang="en-US" sz="2500" dirty="0" smtClean="0"/>
              <a:t>의 생각</a:t>
            </a:r>
            <a:endParaRPr lang="ko-KR" altLang="en-US" sz="2500" dirty="0"/>
          </a:p>
        </p:txBody>
      </p:sp>
      <p:sp>
        <p:nvSpPr>
          <p:cNvPr id="60" name="직사각형 59"/>
          <p:cNvSpPr/>
          <p:nvPr/>
        </p:nvSpPr>
        <p:spPr>
          <a:xfrm>
            <a:off x="802695" y="1459063"/>
            <a:ext cx="7745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 smtClean="0"/>
              <a:t>친구</a:t>
            </a:r>
            <a:endParaRPr lang="ko-KR" altLang="en-US" sz="2500" dirty="0"/>
          </a:p>
        </p:txBody>
      </p:sp>
      <p:sp>
        <p:nvSpPr>
          <p:cNvPr id="64" name="TextBox 63"/>
          <p:cNvSpPr txBox="1"/>
          <p:nvPr/>
        </p:nvSpPr>
        <p:spPr>
          <a:xfrm>
            <a:off x="637737" y="1988020"/>
            <a:ext cx="6555393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7736" y="3530368"/>
            <a:ext cx="6555393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57350" y="1478565"/>
            <a:ext cx="6555393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57350" y="2947831"/>
            <a:ext cx="6555393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41417" y="112371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02414" y="15440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410440" y="146114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456114" y="201871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19520" y="302508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410440" y="301079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456114" y="356835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513581" y="444186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8" y="1618951"/>
            <a:ext cx="108000" cy="108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98" y="3092785"/>
            <a:ext cx="108000" cy="108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185" y="4529311"/>
            <a:ext cx="997200" cy="31358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40" y="5126863"/>
            <a:ext cx="997200" cy="3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2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1454</Words>
  <Application>Microsoft Office PowerPoint</Application>
  <PresentationFormat>와이드스크린</PresentationFormat>
  <Paragraphs>392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140</cp:revision>
  <dcterms:created xsi:type="dcterms:W3CDTF">2024-10-14T06:06:43Z</dcterms:created>
  <dcterms:modified xsi:type="dcterms:W3CDTF">2025-05-22T05:59:12Z</dcterms:modified>
</cp:coreProperties>
</file>