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4" r:id="rId3"/>
    <p:sldId id="265" r:id="rId4"/>
    <p:sldId id="266" r:id="rId5"/>
    <p:sldId id="267" r:id="rId6"/>
    <p:sldId id="268" r:id="rId7"/>
    <p:sldId id="315" r:id="rId8"/>
    <p:sldId id="269" r:id="rId9"/>
    <p:sldId id="270" r:id="rId10"/>
    <p:sldId id="308" r:id="rId11"/>
    <p:sldId id="307" r:id="rId12"/>
    <p:sldId id="324" r:id="rId13"/>
    <p:sldId id="272" r:id="rId14"/>
    <p:sldId id="328" r:id="rId15"/>
    <p:sldId id="273" r:id="rId16"/>
    <p:sldId id="293" r:id="rId17"/>
    <p:sldId id="294" r:id="rId18"/>
    <p:sldId id="312" r:id="rId19"/>
    <p:sldId id="295" r:id="rId20"/>
    <p:sldId id="296" r:id="rId21"/>
    <p:sldId id="297" r:id="rId22"/>
    <p:sldId id="298" r:id="rId23"/>
    <p:sldId id="299" r:id="rId24"/>
    <p:sldId id="300" r:id="rId25"/>
    <p:sldId id="316" r:id="rId26"/>
    <p:sldId id="301" r:id="rId27"/>
    <p:sldId id="302" r:id="rId28"/>
    <p:sldId id="305" r:id="rId29"/>
    <p:sldId id="274" r:id="rId30"/>
    <p:sldId id="326" r:id="rId31"/>
    <p:sldId id="275" r:id="rId32"/>
    <p:sldId id="261" r:id="rId33"/>
    <p:sldId id="325" r:id="rId34"/>
    <p:sldId id="310" r:id="rId35"/>
    <p:sldId id="309" r:id="rId36"/>
    <p:sldId id="262" r:id="rId37"/>
    <p:sldId id="311" r:id="rId38"/>
    <p:sldId id="276" r:id="rId39"/>
    <p:sldId id="317" r:id="rId40"/>
    <p:sldId id="263" r:id="rId41"/>
    <p:sldId id="32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E064-93B4-4542-A3A4-5AF93943AA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3A251A40-4F63-4AD6-B68C-B7A23FAD9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74F1646B-0826-48B2-8805-256B3665915F}"/>
              </a:ext>
            </a:extLst>
          </p:cNvPr>
          <p:cNvSpPr>
            <a:spLocks noGrp="1"/>
          </p:cNvSpPr>
          <p:nvPr>
            <p:ph type="dt" sz="half" idx="10"/>
          </p:nvPr>
        </p:nvSpPr>
        <p:spPr/>
        <p:txBody>
          <a:bodyPr/>
          <a:lstStyle/>
          <a:p>
            <a:fld id="{8619BDF9-C151-40F0-B66D-6273D4E01649}" type="datetimeFigureOut">
              <a:rPr lang="vi-VN" smtClean="0"/>
              <a:t>03/05/2020</a:t>
            </a:fld>
            <a:endParaRPr lang="vi-VN"/>
          </a:p>
        </p:txBody>
      </p:sp>
      <p:sp>
        <p:nvSpPr>
          <p:cNvPr id="5" name="Footer Placeholder 4">
            <a:extLst>
              <a:ext uri="{FF2B5EF4-FFF2-40B4-BE49-F238E27FC236}">
                <a16:creationId xmlns:a16="http://schemas.microsoft.com/office/drawing/2014/main" id="{7EB9E2B1-82A2-45CB-8225-A240E8E31F9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B9D5172-B8D7-4450-BB07-AD2B754EE95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109673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5CCA-2C78-4D75-9B7B-E0137A7F659B}"/>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34A7F47-43F7-4540-A828-D422E8D62A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58F8CD6-A20A-4C38-B476-7E7E2884D7F0}"/>
              </a:ext>
            </a:extLst>
          </p:cNvPr>
          <p:cNvSpPr>
            <a:spLocks noGrp="1"/>
          </p:cNvSpPr>
          <p:nvPr>
            <p:ph type="dt" sz="half" idx="10"/>
          </p:nvPr>
        </p:nvSpPr>
        <p:spPr/>
        <p:txBody>
          <a:bodyPr/>
          <a:lstStyle/>
          <a:p>
            <a:fld id="{8619BDF9-C151-40F0-B66D-6273D4E01649}" type="datetimeFigureOut">
              <a:rPr lang="vi-VN" smtClean="0"/>
              <a:t>03/05/2020</a:t>
            </a:fld>
            <a:endParaRPr lang="vi-VN"/>
          </a:p>
        </p:txBody>
      </p:sp>
      <p:sp>
        <p:nvSpPr>
          <p:cNvPr id="5" name="Footer Placeholder 4">
            <a:extLst>
              <a:ext uri="{FF2B5EF4-FFF2-40B4-BE49-F238E27FC236}">
                <a16:creationId xmlns:a16="http://schemas.microsoft.com/office/drawing/2014/main" id="{3375D3BD-F92A-4986-9857-5BE66468FA8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4AB595D-D509-4EB1-98A7-D880EFCBC58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244619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429B47-AD0A-4FEB-AA30-37BE10674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2574634-6BC8-474C-BC4E-D9FC0CF518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459564D-CEAA-475A-844F-E7C74BEF6906}"/>
              </a:ext>
            </a:extLst>
          </p:cNvPr>
          <p:cNvSpPr>
            <a:spLocks noGrp="1"/>
          </p:cNvSpPr>
          <p:nvPr>
            <p:ph type="dt" sz="half" idx="10"/>
          </p:nvPr>
        </p:nvSpPr>
        <p:spPr/>
        <p:txBody>
          <a:bodyPr/>
          <a:lstStyle/>
          <a:p>
            <a:fld id="{8619BDF9-C151-40F0-B66D-6273D4E01649}" type="datetimeFigureOut">
              <a:rPr lang="vi-VN" smtClean="0"/>
              <a:t>03/05/2020</a:t>
            </a:fld>
            <a:endParaRPr lang="vi-VN"/>
          </a:p>
        </p:txBody>
      </p:sp>
      <p:sp>
        <p:nvSpPr>
          <p:cNvPr id="5" name="Footer Placeholder 4">
            <a:extLst>
              <a:ext uri="{FF2B5EF4-FFF2-40B4-BE49-F238E27FC236}">
                <a16:creationId xmlns:a16="http://schemas.microsoft.com/office/drawing/2014/main" id="{F187C0D9-AE3C-4BC8-8A5C-DFEE02436AE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C997422-A670-43D6-9BF9-7B8F14B5A5EE}"/>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313938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99E0-024D-4AA1-876B-DED52CA687AA}"/>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0C95FD6-BC85-4C1D-B28A-F13B5A04BC1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a:extLst>
              <a:ext uri="{FF2B5EF4-FFF2-40B4-BE49-F238E27FC236}">
                <a16:creationId xmlns:a16="http://schemas.microsoft.com/office/drawing/2014/main" id="{B1409DB4-B403-4E0A-8784-0BBEECF18FD8}"/>
              </a:ext>
            </a:extLst>
          </p:cNvPr>
          <p:cNvSpPr>
            <a:spLocks noGrp="1"/>
          </p:cNvSpPr>
          <p:nvPr>
            <p:ph type="dt" sz="half" idx="10"/>
          </p:nvPr>
        </p:nvSpPr>
        <p:spPr/>
        <p:txBody>
          <a:bodyPr/>
          <a:lstStyle/>
          <a:p>
            <a:fld id="{8619BDF9-C151-40F0-B66D-6273D4E01649}" type="datetimeFigureOut">
              <a:rPr lang="vi-VN" smtClean="0"/>
              <a:t>03/05/2020</a:t>
            </a:fld>
            <a:endParaRPr lang="vi-VN"/>
          </a:p>
        </p:txBody>
      </p:sp>
      <p:sp>
        <p:nvSpPr>
          <p:cNvPr id="5" name="Footer Placeholder 4">
            <a:extLst>
              <a:ext uri="{FF2B5EF4-FFF2-40B4-BE49-F238E27FC236}">
                <a16:creationId xmlns:a16="http://schemas.microsoft.com/office/drawing/2014/main" id="{7D4E05B3-D64B-45D1-BB63-09239C0126A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59942F1B-F895-4B29-9D12-1DAB8ED6FB7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76948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A9D1-5EF4-4685-B2D6-3B8744F69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CB2B21AF-6844-4FC5-8435-C3B2081E7E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7150A1-2BC6-43E7-BCB7-B3C66B84FB74}"/>
              </a:ext>
            </a:extLst>
          </p:cNvPr>
          <p:cNvSpPr>
            <a:spLocks noGrp="1"/>
          </p:cNvSpPr>
          <p:nvPr>
            <p:ph type="dt" sz="half" idx="10"/>
          </p:nvPr>
        </p:nvSpPr>
        <p:spPr/>
        <p:txBody>
          <a:bodyPr/>
          <a:lstStyle/>
          <a:p>
            <a:fld id="{8619BDF9-C151-40F0-B66D-6273D4E01649}" type="datetimeFigureOut">
              <a:rPr lang="vi-VN" smtClean="0"/>
              <a:t>03/05/2020</a:t>
            </a:fld>
            <a:endParaRPr lang="vi-VN"/>
          </a:p>
        </p:txBody>
      </p:sp>
      <p:sp>
        <p:nvSpPr>
          <p:cNvPr id="5" name="Footer Placeholder 4">
            <a:extLst>
              <a:ext uri="{FF2B5EF4-FFF2-40B4-BE49-F238E27FC236}">
                <a16:creationId xmlns:a16="http://schemas.microsoft.com/office/drawing/2014/main" id="{9C3C6D2B-9C0D-417A-A91C-EA83D00AE82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E4D808C-DD94-43A6-AA2F-C86ADB088A9F}"/>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175268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20E0-6F2C-484D-B0CF-2D67384C29A6}"/>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E364B231-1680-4A00-ACD3-5AD0D13E0B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AECA921B-BFC2-43A0-94AD-66CD7CB7EF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FA710196-0CE3-4AB6-B0FC-D46D21248E5D}"/>
              </a:ext>
            </a:extLst>
          </p:cNvPr>
          <p:cNvSpPr>
            <a:spLocks noGrp="1"/>
          </p:cNvSpPr>
          <p:nvPr>
            <p:ph type="dt" sz="half" idx="10"/>
          </p:nvPr>
        </p:nvSpPr>
        <p:spPr/>
        <p:txBody>
          <a:bodyPr/>
          <a:lstStyle/>
          <a:p>
            <a:fld id="{8619BDF9-C151-40F0-B66D-6273D4E01649}" type="datetimeFigureOut">
              <a:rPr lang="vi-VN" smtClean="0"/>
              <a:t>03/05/2020</a:t>
            </a:fld>
            <a:endParaRPr lang="vi-VN"/>
          </a:p>
        </p:txBody>
      </p:sp>
      <p:sp>
        <p:nvSpPr>
          <p:cNvPr id="6" name="Footer Placeholder 5">
            <a:extLst>
              <a:ext uri="{FF2B5EF4-FFF2-40B4-BE49-F238E27FC236}">
                <a16:creationId xmlns:a16="http://schemas.microsoft.com/office/drawing/2014/main" id="{63778A55-E044-4B7D-99A7-E9F989338EB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D45F08F-E1F8-4FB8-9CE7-EA34A9359513}"/>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290871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96FC-B512-419D-8174-F92B2DB43079}"/>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F4D2A92-1373-4D8B-9C48-8D49489B7A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6607A5-E8A8-4CDD-8750-5072AE4571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331C7D76-C4D4-4C94-BF6C-AE5DB8828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D462A7-C064-4102-BC1F-7FBD28D5E2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F560AF71-5B9A-4CD8-B997-BA8A862D5C7B}"/>
              </a:ext>
            </a:extLst>
          </p:cNvPr>
          <p:cNvSpPr>
            <a:spLocks noGrp="1"/>
          </p:cNvSpPr>
          <p:nvPr>
            <p:ph type="dt" sz="half" idx="10"/>
          </p:nvPr>
        </p:nvSpPr>
        <p:spPr/>
        <p:txBody>
          <a:bodyPr/>
          <a:lstStyle/>
          <a:p>
            <a:fld id="{8619BDF9-C151-40F0-B66D-6273D4E01649}" type="datetimeFigureOut">
              <a:rPr lang="vi-VN" smtClean="0"/>
              <a:t>03/05/2020</a:t>
            </a:fld>
            <a:endParaRPr lang="vi-VN"/>
          </a:p>
        </p:txBody>
      </p:sp>
      <p:sp>
        <p:nvSpPr>
          <p:cNvPr id="8" name="Footer Placeholder 7">
            <a:extLst>
              <a:ext uri="{FF2B5EF4-FFF2-40B4-BE49-F238E27FC236}">
                <a16:creationId xmlns:a16="http://schemas.microsoft.com/office/drawing/2014/main" id="{C519E323-6FFF-490A-9182-58DC2414BF9B}"/>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7A95D229-BDC6-4518-90C1-6E30C15A7D88}"/>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309661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6F51-F255-4A9A-815D-FBC18B07C332}"/>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E0299396-A93A-4151-801F-936C9C9D1EEF}"/>
              </a:ext>
            </a:extLst>
          </p:cNvPr>
          <p:cNvSpPr>
            <a:spLocks noGrp="1"/>
          </p:cNvSpPr>
          <p:nvPr>
            <p:ph type="dt" sz="half" idx="10"/>
          </p:nvPr>
        </p:nvSpPr>
        <p:spPr/>
        <p:txBody>
          <a:bodyPr/>
          <a:lstStyle/>
          <a:p>
            <a:fld id="{8619BDF9-C151-40F0-B66D-6273D4E01649}" type="datetimeFigureOut">
              <a:rPr lang="vi-VN" smtClean="0"/>
              <a:t>03/05/2020</a:t>
            </a:fld>
            <a:endParaRPr lang="vi-VN"/>
          </a:p>
        </p:txBody>
      </p:sp>
      <p:sp>
        <p:nvSpPr>
          <p:cNvPr id="4" name="Footer Placeholder 3">
            <a:extLst>
              <a:ext uri="{FF2B5EF4-FFF2-40B4-BE49-F238E27FC236}">
                <a16:creationId xmlns:a16="http://schemas.microsoft.com/office/drawing/2014/main" id="{EE3E27B7-8C32-4EA6-9B7D-3B677BF4F307}"/>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B7A45023-9937-4532-B025-646E1F67FC4E}"/>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86116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1B4C2-25C1-47CB-91DB-130E29D26F06}"/>
              </a:ext>
            </a:extLst>
          </p:cNvPr>
          <p:cNvSpPr>
            <a:spLocks noGrp="1"/>
          </p:cNvSpPr>
          <p:nvPr>
            <p:ph type="dt" sz="half" idx="10"/>
          </p:nvPr>
        </p:nvSpPr>
        <p:spPr/>
        <p:txBody>
          <a:bodyPr/>
          <a:lstStyle/>
          <a:p>
            <a:fld id="{8619BDF9-C151-40F0-B66D-6273D4E01649}" type="datetimeFigureOut">
              <a:rPr lang="vi-VN" smtClean="0"/>
              <a:t>03/05/2020</a:t>
            </a:fld>
            <a:endParaRPr lang="vi-VN"/>
          </a:p>
        </p:txBody>
      </p:sp>
      <p:sp>
        <p:nvSpPr>
          <p:cNvPr id="3" name="Footer Placeholder 2">
            <a:extLst>
              <a:ext uri="{FF2B5EF4-FFF2-40B4-BE49-F238E27FC236}">
                <a16:creationId xmlns:a16="http://schemas.microsoft.com/office/drawing/2014/main" id="{30F72A9E-876D-4942-A1E4-654049023842}"/>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A8620F7A-FE63-406B-A7CB-D979F804A772}"/>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51301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E2CC-2F2A-4994-88C1-F64117D0F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FDED3DF-10BF-4A83-AB86-E04982897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1743AD65-F6BB-4AC3-8EB4-F0B19050D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F25826-4337-4041-B655-AE39FE6A66EA}"/>
              </a:ext>
            </a:extLst>
          </p:cNvPr>
          <p:cNvSpPr>
            <a:spLocks noGrp="1"/>
          </p:cNvSpPr>
          <p:nvPr>
            <p:ph type="dt" sz="half" idx="10"/>
          </p:nvPr>
        </p:nvSpPr>
        <p:spPr/>
        <p:txBody>
          <a:bodyPr/>
          <a:lstStyle/>
          <a:p>
            <a:fld id="{8619BDF9-C151-40F0-B66D-6273D4E01649}" type="datetimeFigureOut">
              <a:rPr lang="vi-VN" smtClean="0"/>
              <a:t>03/05/2020</a:t>
            </a:fld>
            <a:endParaRPr lang="vi-VN"/>
          </a:p>
        </p:txBody>
      </p:sp>
      <p:sp>
        <p:nvSpPr>
          <p:cNvPr id="6" name="Footer Placeholder 5">
            <a:extLst>
              <a:ext uri="{FF2B5EF4-FFF2-40B4-BE49-F238E27FC236}">
                <a16:creationId xmlns:a16="http://schemas.microsoft.com/office/drawing/2014/main" id="{1B44BE03-9CA5-40FC-9594-666990B115E5}"/>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D80F580-FD65-48CA-94F0-930C6E4D13FA}"/>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56956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8BA3-43AC-4125-BD8F-FD3F51666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807AD516-CDE8-4392-9D4F-EFFC30DB04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E38342AE-4400-43C2-AB39-95B0E6726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703DBB-ED1B-45EA-AE5D-3CDC770C244B}"/>
              </a:ext>
            </a:extLst>
          </p:cNvPr>
          <p:cNvSpPr>
            <a:spLocks noGrp="1"/>
          </p:cNvSpPr>
          <p:nvPr>
            <p:ph type="dt" sz="half" idx="10"/>
          </p:nvPr>
        </p:nvSpPr>
        <p:spPr/>
        <p:txBody>
          <a:bodyPr/>
          <a:lstStyle/>
          <a:p>
            <a:fld id="{8619BDF9-C151-40F0-B66D-6273D4E01649}" type="datetimeFigureOut">
              <a:rPr lang="vi-VN" smtClean="0"/>
              <a:t>03/05/2020</a:t>
            </a:fld>
            <a:endParaRPr lang="vi-VN"/>
          </a:p>
        </p:txBody>
      </p:sp>
      <p:sp>
        <p:nvSpPr>
          <p:cNvPr id="6" name="Footer Placeholder 5">
            <a:extLst>
              <a:ext uri="{FF2B5EF4-FFF2-40B4-BE49-F238E27FC236}">
                <a16:creationId xmlns:a16="http://schemas.microsoft.com/office/drawing/2014/main" id="{FBC76565-9B1C-41C3-A4C0-8752D0FE07E1}"/>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9518648-B52E-4A02-8505-98E250820665}"/>
              </a:ext>
            </a:extLst>
          </p:cNvPr>
          <p:cNvSpPr>
            <a:spLocks noGrp="1"/>
          </p:cNvSpPr>
          <p:nvPr>
            <p:ph type="sldNum" sz="quarter" idx="12"/>
          </p:nvPr>
        </p:nvSpPr>
        <p:spPr/>
        <p:txBody>
          <a:bodyPr/>
          <a:lstStyle/>
          <a:p>
            <a:fld id="{F06F880C-D26E-43AE-98AD-8100FAC9386C}" type="slidenum">
              <a:rPr lang="vi-VN" smtClean="0"/>
              <a:t>‹#›</a:t>
            </a:fld>
            <a:endParaRPr lang="vi-VN"/>
          </a:p>
        </p:txBody>
      </p:sp>
    </p:spTree>
    <p:extLst>
      <p:ext uri="{BB962C8B-B14F-4D97-AF65-F5344CB8AC3E}">
        <p14:creationId xmlns:p14="http://schemas.microsoft.com/office/powerpoint/2010/main" val="194910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3D2215-BEBC-4D9D-AF6E-57A5BBA77C7F}"/>
              </a:ext>
            </a:extLst>
          </p:cNvPr>
          <p:cNvSpPr>
            <a:spLocks noGrp="1"/>
          </p:cNvSpPr>
          <p:nvPr>
            <p:ph type="title"/>
          </p:nvPr>
        </p:nvSpPr>
        <p:spPr>
          <a:xfrm flipV="1">
            <a:off x="838200" y="287384"/>
            <a:ext cx="10515600" cy="77742"/>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F0EE658C-20A7-47C5-A36D-5653822C88B3}"/>
              </a:ext>
            </a:extLst>
          </p:cNvPr>
          <p:cNvSpPr>
            <a:spLocks noGrp="1"/>
          </p:cNvSpPr>
          <p:nvPr>
            <p:ph type="body" idx="1"/>
          </p:nvPr>
        </p:nvSpPr>
        <p:spPr>
          <a:xfrm>
            <a:off x="537754" y="365126"/>
            <a:ext cx="11231880" cy="635634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endParaRPr lang="vi-VN" dirty="0"/>
          </a:p>
        </p:txBody>
      </p:sp>
      <p:sp>
        <p:nvSpPr>
          <p:cNvPr id="4" name="Date Placeholder 3">
            <a:extLst>
              <a:ext uri="{FF2B5EF4-FFF2-40B4-BE49-F238E27FC236}">
                <a16:creationId xmlns:a16="http://schemas.microsoft.com/office/drawing/2014/main" id="{7FAC9C16-577B-418B-95C5-6647B9CB0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9BDF9-C151-40F0-B66D-6273D4E01649}" type="datetimeFigureOut">
              <a:rPr lang="vi-VN" smtClean="0"/>
              <a:t>03/05/2020</a:t>
            </a:fld>
            <a:endParaRPr lang="vi-VN"/>
          </a:p>
        </p:txBody>
      </p:sp>
      <p:sp>
        <p:nvSpPr>
          <p:cNvPr id="5" name="Footer Placeholder 4">
            <a:extLst>
              <a:ext uri="{FF2B5EF4-FFF2-40B4-BE49-F238E27FC236}">
                <a16:creationId xmlns:a16="http://schemas.microsoft.com/office/drawing/2014/main" id="{205C8609-77B9-4637-91A0-A79973342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1EA50881-A761-491A-BA27-0290FD48FC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F880C-D26E-43AE-98AD-8100FAC9386C}" type="slidenum">
              <a:rPr lang="vi-VN" smtClean="0"/>
              <a:t>‹#›</a:t>
            </a:fld>
            <a:endParaRPr lang="vi-VN"/>
          </a:p>
        </p:txBody>
      </p:sp>
    </p:spTree>
    <p:extLst>
      <p:ext uri="{BB962C8B-B14F-4D97-AF65-F5344CB8AC3E}">
        <p14:creationId xmlns:p14="http://schemas.microsoft.com/office/powerpoint/2010/main" val="1332005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0" indent="0" algn="just" defTabSz="914400" rtl="0" eaLnBrk="1" latinLnBrk="0" hangingPunct="1">
        <a:lnSpc>
          <a:spcPct val="100000"/>
        </a:lnSpc>
        <a:spcBef>
          <a:spcPts val="10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ctr">
              <a:lnSpc>
                <a:spcPct val="150000"/>
              </a:lnSpc>
              <a:buNone/>
            </a:pPr>
            <a:r>
              <a:rPr lang="en-US" sz="2800" b="1" dirty="0">
                <a:latin typeface="Arial" panose="020B0604020202020204" pitchFamily="34" charset="0"/>
                <a:cs typeface="Arial" panose="020B0604020202020204" pitchFamily="34" charset="0"/>
              </a:rPr>
              <a:t>Ch</a:t>
            </a:r>
            <a:r>
              <a:rPr lang="vi-VN" sz="2800" b="1" dirty="0">
                <a:latin typeface="Arial" panose="020B0604020202020204" pitchFamily="34" charset="0"/>
                <a:cs typeface="Arial" panose="020B0604020202020204" pitchFamily="34" charset="0"/>
              </a:rPr>
              <a:t>ư</a:t>
            </a:r>
            <a:r>
              <a:rPr lang="en-US" sz="2800" b="1" dirty="0" err="1">
                <a:latin typeface="Arial" panose="020B0604020202020204" pitchFamily="34" charset="0"/>
                <a:cs typeface="Arial" panose="020B0604020202020204" pitchFamily="34" charset="0"/>
              </a:rPr>
              <a:t>ơng</a:t>
            </a:r>
            <a:r>
              <a:rPr lang="en-US" sz="2800" b="1" dirty="0">
                <a:latin typeface="Arial" panose="020B0604020202020204" pitchFamily="34" charset="0"/>
                <a:cs typeface="Arial" panose="020B0604020202020204" pitchFamily="34" charset="0"/>
              </a:rPr>
              <a:t> 5. </a:t>
            </a:r>
            <a:r>
              <a:rPr lang="en-US" sz="2800" b="1" dirty="0" err="1">
                <a:latin typeface="Arial" panose="020B0604020202020204" pitchFamily="34" charset="0"/>
                <a:cs typeface="Arial" panose="020B0604020202020204" pitchFamily="34" charset="0"/>
              </a:rPr>
              <a:t>Phân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loại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cây</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quyết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định</a:t>
            </a:r>
            <a:endParaRPr lang="en-US" sz="2800" b="1" dirty="0">
              <a:latin typeface="Arial" panose="020B0604020202020204" pitchFamily="34" charset="0"/>
              <a:cs typeface="Arial" panose="020B0604020202020204" pitchFamily="34" charset="0"/>
            </a:endParaRPr>
          </a:p>
          <a:p>
            <a:pPr marL="457200" indent="-457200" algn="just">
              <a:lnSpc>
                <a:spcPct val="150000"/>
              </a:lnSpc>
              <a:buAutoNum type="arabicPeriod"/>
            </a:pPr>
            <a:r>
              <a:rPr lang="en-US" sz="2400" b="1" dirty="0" err="1"/>
              <a:t>Khái</a:t>
            </a:r>
            <a:r>
              <a:rPr lang="en-US" sz="2400" b="1" dirty="0"/>
              <a:t> </a:t>
            </a:r>
            <a:r>
              <a:rPr lang="en-US" sz="2400" b="1" dirty="0" err="1"/>
              <a:t>niệm</a:t>
            </a:r>
            <a:r>
              <a:rPr lang="en-US" sz="2400" b="1" dirty="0"/>
              <a:t> </a:t>
            </a:r>
            <a:r>
              <a:rPr lang="en-US" sz="2400" b="1" dirty="0" err="1"/>
              <a:t>cây</a:t>
            </a:r>
            <a:r>
              <a:rPr lang="en-US" sz="2400" b="1" dirty="0"/>
              <a:t> </a:t>
            </a:r>
            <a:r>
              <a:rPr lang="en-US" sz="2400" b="1" dirty="0" err="1"/>
              <a:t>quyết</a:t>
            </a:r>
            <a:r>
              <a:rPr lang="en-US" sz="2400" b="1" dirty="0"/>
              <a:t> </a:t>
            </a:r>
            <a:r>
              <a:rPr lang="en-US" sz="2400" b="1" dirty="0" err="1"/>
              <a:t>định</a:t>
            </a:r>
            <a:endParaRPr lang="en-US" sz="2400" b="1" dirty="0"/>
          </a:p>
          <a:p>
            <a:pPr marL="0" indent="0" algn="just">
              <a:lnSpc>
                <a:spcPct val="150000"/>
              </a:lnSpc>
              <a:buNone/>
            </a:pPr>
            <a:r>
              <a:rPr lang="vi-VN" sz="2000" dirty="0"/>
              <a:t>Trong khi phải quyết định giữa một số lời mời làm việc với các mức lương và lợi ích khác nhau, nhiều người bắt đầu bằng cách lập danh sách ưu và nhược điểm, và loại bỏ các tùy chọn dựa trên các quy tắc đơn giản. Ví dụ, '' nếu tôi tốn hơn một giờ để đi đến chỗ làm, tôi sẽ không hài lòng''. Hoặc, '' nếu tôi kiếm được ít hơn $ 50k, tôi sẽ không thể hỗ trợ gia đình tôi ''. Bằng cách này, quyết định phức tạp và khó khăn của việc dự đoán sự thỏa mãn trong tương lai có thể được rút xuống thành một loạt các quyết định đơn giản.</a:t>
            </a:r>
          </a:p>
          <a:p>
            <a:pPr algn="just">
              <a:lnSpc>
                <a:spcPct val="150000"/>
              </a:lnSpc>
            </a:pPr>
            <a:r>
              <a:rPr lang="vi-VN" sz="2000" dirty="0"/>
              <a:t>Phương </a:t>
            </a:r>
            <a:r>
              <a:rPr lang="vi-VN" sz="2000"/>
              <a:t>pháp </a:t>
            </a:r>
            <a:r>
              <a:rPr lang="en-US" sz="2000"/>
              <a:t>ra quyết định </a:t>
            </a:r>
            <a:r>
              <a:rPr lang="vi-VN" sz="2000"/>
              <a:t>này </a:t>
            </a:r>
            <a:r>
              <a:rPr lang="en-US" sz="2000"/>
              <a:t>biểu diễn </a:t>
            </a:r>
            <a:r>
              <a:rPr lang="vi-VN" sz="2000"/>
              <a:t>kiến thức dưới </a:t>
            </a:r>
            <a:r>
              <a:rPr lang="vi-VN" sz="2000" dirty="0"/>
              <a:t>dạng các cấu trúc logic có thể hiểu được mà không cần kiến thức thống kê. Điều này làm cho các mô hình đặc biệt hữu ích cho chiến lược kinh doanh và cải tiến qui trình.</a:t>
            </a:r>
          </a:p>
          <a:p>
            <a:pPr algn="just">
              <a:lnSpc>
                <a:spcPct val="150000"/>
              </a:lnSpc>
            </a:pPr>
            <a:r>
              <a:rPr lang="vi-VN" sz="2000"/>
              <a:t>Phương pháp </a:t>
            </a:r>
            <a:r>
              <a:rPr lang="en-US" sz="2000"/>
              <a:t>này đ</a:t>
            </a:r>
            <a:r>
              <a:rPr lang="vi-VN" sz="2000"/>
              <a:t>ư</a:t>
            </a:r>
            <a:r>
              <a:rPr lang="en-US" sz="2000"/>
              <a:t>ợc gọi là cây quyết định </a:t>
            </a:r>
            <a:r>
              <a:rPr lang="vi-VN" sz="2000"/>
              <a:t>sử dụng kỹ thuật chia để trị.</a:t>
            </a:r>
            <a:endParaRPr lang="vi-VN" sz="2000" dirty="0"/>
          </a:p>
          <a:p>
            <a:pPr marL="0" indent="0" algn="just">
              <a:lnSpc>
                <a:spcPct val="150000"/>
              </a:lnSpc>
              <a:buNone/>
            </a:pPr>
            <a:endParaRPr lang="en-US" sz="2000" dirty="0"/>
          </a:p>
          <a:p>
            <a:pPr marL="0" indent="0" algn="just">
              <a:lnSpc>
                <a:spcPct val="150000"/>
              </a:lnSpc>
              <a:buNone/>
            </a:pPr>
            <a:endParaRPr lang="vi-VN" sz="2000" dirty="0"/>
          </a:p>
        </p:txBody>
      </p:sp>
    </p:spTree>
    <p:extLst>
      <p:ext uri="{BB962C8B-B14F-4D97-AF65-F5344CB8AC3E}">
        <p14:creationId xmlns:p14="http://schemas.microsoft.com/office/powerpoint/2010/main" val="353842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2E9B-5F3D-483C-9BBD-D0713AEBFBB1}"/>
              </a:ext>
            </a:extLst>
          </p:cNvPr>
          <p:cNvSpPr>
            <a:spLocks noGrp="1"/>
          </p:cNvSpPr>
          <p:nvPr>
            <p:ph type="title"/>
          </p:nvPr>
        </p:nvSpPr>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7D5B1-DFB2-4C87-B478-25C98D983D76}"/>
                  </a:ext>
                </a:extLst>
              </p:cNvPr>
              <p:cNvSpPr>
                <a:spLocks noGrp="1"/>
              </p:cNvSpPr>
              <p:nvPr>
                <p:ph idx="1"/>
              </p:nvPr>
            </p:nvSpPr>
            <p:spPr/>
            <p:txBody>
              <a:bodyPr>
                <a:normAutofit lnSpcReduction="10000"/>
              </a:bodyPr>
              <a:lstStyle/>
              <a:p>
                <a:r>
                  <a:rPr lang="vi-VN" b="1" dirty="0"/>
                  <a:t>Chia để trị</a:t>
                </a:r>
              </a:p>
              <a:p>
                <a:r>
                  <a:rPr lang="vi-VN" dirty="0"/>
                  <a:t>Giả sử có tập </a:t>
                </a:r>
                <a:r>
                  <a:rPr lang="vi-VN"/>
                  <a:t>huấn luyện</a:t>
                </a:r>
                <a:r>
                  <a:rPr lang="en-US"/>
                  <a:t> tại nút gốc</a:t>
                </a:r>
                <a:r>
                  <a:rPr lang="vi-VN"/>
                  <a:t> </a:t>
                </a:r>
                <a:r>
                  <a:rPr lang="vi-VN" dirty="0"/>
                  <a:t>T bao gồm N dữ liệu cần phân loại thành k lớp </a:t>
                </a:r>
                <a14:m>
                  <m:oMath xmlns:m="http://schemas.openxmlformats.org/officeDocument/2006/math">
                    <m:r>
                      <a:rPr lang="vi-VN" i="1" dirty="0" smtClean="0">
                        <a:latin typeface="Cambria Math" panose="02040503050406030204" pitchFamily="18" charset="0"/>
                      </a:rPr>
                      <m:t>{</m:t>
                    </m:r>
                    <m:r>
                      <a:rPr lang="vi-VN" i="1" dirty="0" smtClean="0">
                        <a:latin typeface="Cambria Math" panose="02040503050406030204" pitchFamily="18" charset="0"/>
                      </a:rPr>
                      <m:t>𝐶</m:t>
                    </m:r>
                    <m:r>
                      <a:rPr lang="vi-VN" i="1" baseline="-25000" dirty="0">
                        <a:latin typeface="Cambria Math" panose="02040503050406030204" pitchFamily="18" charset="0"/>
                      </a:rPr>
                      <m:t>1</m:t>
                    </m:r>
                    <m:r>
                      <a:rPr lang="vi-VN" i="1" dirty="0">
                        <a:latin typeface="Cambria Math" panose="02040503050406030204" pitchFamily="18" charset="0"/>
                      </a:rPr>
                      <m:t>,</m:t>
                    </m:r>
                    <m:r>
                      <a:rPr lang="vi-VN" i="1" dirty="0">
                        <a:latin typeface="Cambria Math" panose="02040503050406030204" pitchFamily="18" charset="0"/>
                      </a:rPr>
                      <m:t>𝐶</m:t>
                    </m:r>
                    <m:r>
                      <a:rPr lang="vi-VN" i="1" baseline="-25000" dirty="0">
                        <a:latin typeface="Cambria Math" panose="02040503050406030204" pitchFamily="18" charset="0"/>
                      </a:rPr>
                      <m:t>2</m:t>
                    </m:r>
                    <m:r>
                      <a:rPr lang="vi-VN" i="1" dirty="0">
                        <a:latin typeface="Cambria Math" panose="02040503050406030204" pitchFamily="18" charset="0"/>
                      </a:rPr>
                      <m:t>,…,</m:t>
                    </m:r>
                    <m:sSub>
                      <m:sSubPr>
                        <m:ctrlPr>
                          <a:rPr lang="vi-VN"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𝑘</m:t>
                        </m:r>
                      </m:sub>
                    </m:sSub>
                    <m:r>
                      <a:rPr lang="vi-VN" i="1" dirty="0">
                        <a:latin typeface="Cambria Math" panose="02040503050406030204" pitchFamily="18" charset="0"/>
                      </a:rPr>
                      <m:t>}.</m:t>
                    </m:r>
                  </m:oMath>
                </a14:m>
                <a:endParaRPr lang="vi-VN" dirty="0"/>
              </a:p>
              <a:p>
                <a:r>
                  <a:rPr lang="vi-VN" dirty="0"/>
                  <a:t>Khi đó tại nút quyết định có 3 trường hợp xẩy ra:</a:t>
                </a:r>
              </a:p>
              <a:p>
                <a:pPr marL="457200" indent="-457200">
                  <a:buFont typeface="+mj-lt"/>
                  <a:buAutoNum type="arabicPeriod"/>
                </a:pPr>
                <a:r>
                  <a:rPr lang="vi-VN" dirty="0"/>
                  <a:t>Toàn bộ tập dữ liệu thuộc về một lớp </a:t>
                </a:r>
                <a14:m>
                  <m:oMath xmlns:m="http://schemas.openxmlformats.org/officeDocument/2006/math">
                    <m:r>
                      <a:rPr lang="vi-VN" i="1" dirty="0" smtClean="0">
                        <a:latin typeface="Cambria Math" panose="02040503050406030204" pitchFamily="18" charset="0"/>
                      </a:rPr>
                      <m:t>𝐶</m:t>
                    </m:r>
                    <m:r>
                      <a:rPr lang="vi-VN" i="1" baseline="-25000" dirty="0">
                        <a:latin typeface="Cambria Math" panose="02040503050406030204" pitchFamily="18" charset="0"/>
                      </a:rPr>
                      <m:t>𝑖</m:t>
                    </m:r>
                  </m:oMath>
                </a14:m>
                <a:r>
                  <a:rPr lang="vi-VN" dirty="0"/>
                  <a:t> . Khi đó nút này là nút lá và cây quyết định chỉ có một nút lá xác định dữ liệu thuộc lớp </a:t>
                </a:r>
                <a14:m>
                  <m:oMath xmlns:m="http://schemas.openxmlformats.org/officeDocument/2006/math">
                    <m:r>
                      <a:rPr lang="vi-VN" i="1" dirty="0">
                        <a:latin typeface="Cambria Math" panose="02040503050406030204" pitchFamily="18" charset="0"/>
                      </a:rPr>
                      <m:t>𝐶</m:t>
                    </m:r>
                    <m:r>
                      <a:rPr lang="vi-VN" i="1" baseline="-25000" dirty="0">
                        <a:latin typeface="Cambria Math" panose="02040503050406030204" pitchFamily="18" charset="0"/>
                      </a:rPr>
                      <m:t>𝑖</m:t>
                    </m:r>
                  </m:oMath>
                </a14:m>
                <a:r>
                  <a:rPr lang="vi-VN" baseline="-25000" dirty="0"/>
                  <a:t>.</a:t>
                </a:r>
                <a:r>
                  <a:rPr lang="vi-VN" dirty="0"/>
                  <a:t> </a:t>
                </a:r>
              </a:p>
              <a:p>
                <a:pPr marL="457200" indent="-457200">
                  <a:buFont typeface="+mj-lt"/>
                  <a:buAutoNum type="arabicPeriod"/>
                </a:pPr>
                <a:r>
                  <a:rPr lang="vi-VN" dirty="0"/>
                  <a:t>Không có dữ liệu nào thuộc vào bất kỳ một lớp nào trong k lớp. Đây cũng là nút lá nhưng dữ liệu thuộc về một lớp không được xác định trong k lớp đã xác định.</a:t>
                </a:r>
              </a:p>
              <a:p>
                <a:pPr marL="457200" indent="-457200">
                  <a:buFont typeface="+mj-lt"/>
                  <a:buAutoNum type="arabicPeriod"/>
                </a:pPr>
                <a:r>
                  <a:rPr lang="vi-VN" dirty="0"/>
                  <a:t>T chứa dữ liệu hỗn hợp của các lớp khác nhau. Khi đó chọn một đặc tính để phân chia nút T thành n tập con trong đó chứa các đầu ra </a:t>
                </a:r>
                <a14:m>
                  <m:oMath xmlns:m="http://schemas.openxmlformats.org/officeDocument/2006/math">
                    <m:d>
                      <m:dPr>
                        <m:begChr m:val="{"/>
                        <m:endChr m:val="}"/>
                        <m:ctrlPr>
                          <a:rPr lang="vi-VN" b="0" i="1" smtClean="0">
                            <a:latin typeface="Cambria Math" panose="02040503050406030204" pitchFamily="18" charset="0"/>
                          </a:rPr>
                        </m:ctrlPr>
                      </m:dPr>
                      <m:e>
                        <m:sSub>
                          <m:sSubPr>
                            <m:ctrlPr>
                              <a:rPr lang="vi-VN" b="0" i="1" smtClean="0">
                                <a:latin typeface="Cambria Math" panose="02040503050406030204" pitchFamily="18" charset="0"/>
                              </a:rPr>
                            </m:ctrlPr>
                          </m:sSubPr>
                          <m:e>
                            <m:r>
                              <a:rPr lang="vi-VN" b="0" i="1" smtClean="0">
                                <a:latin typeface="Cambria Math" panose="02040503050406030204" pitchFamily="18" charset="0"/>
                              </a:rPr>
                              <m:t>𝑂</m:t>
                            </m:r>
                          </m:e>
                          <m:sub>
                            <m:r>
                              <a:rPr lang="vi-VN" b="0" i="1" smtClean="0">
                                <a:latin typeface="Cambria Math" panose="02040503050406030204" pitchFamily="18" charset="0"/>
                              </a:rPr>
                              <m:t>1</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𝑂</m:t>
                            </m:r>
                          </m:e>
                          <m:sub>
                            <m:r>
                              <a:rPr lang="vi-VN" b="0" i="1" smtClean="0">
                                <a:latin typeface="Cambria Math" panose="02040503050406030204" pitchFamily="18" charset="0"/>
                              </a:rPr>
                              <m:t>2</m:t>
                            </m:r>
                          </m:sub>
                        </m:sSub>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a:rPr lang="vi-VN" b="0" i="1" smtClean="0">
                                <a:latin typeface="Cambria Math" panose="02040503050406030204" pitchFamily="18" charset="0"/>
                              </a:rPr>
                              <m:t>𝑂</m:t>
                            </m:r>
                          </m:e>
                          <m:sub>
                            <m:r>
                              <a:rPr lang="vi-VN" b="0" i="1" smtClean="0">
                                <a:latin typeface="Cambria Math" panose="02040503050406030204" pitchFamily="18" charset="0"/>
                              </a:rPr>
                              <m:t>𝑛</m:t>
                            </m:r>
                          </m:sub>
                        </m:sSub>
                      </m:e>
                    </m:d>
                    <m:r>
                      <a:rPr lang="vi-VN" b="0" i="1" smtClean="0">
                        <a:latin typeface="Cambria Math" panose="02040503050406030204" pitchFamily="18" charset="0"/>
                      </a:rPr>
                      <m:t> </m:t>
                    </m:r>
                  </m:oMath>
                </a14:m>
                <a:r>
                  <a:rPr lang="vi-VN" dirty="0"/>
                  <a:t>trong đó nhánh T</a:t>
                </a:r>
                <a:r>
                  <a:rPr lang="vi-VN" baseline="-25000" dirty="0"/>
                  <a:t>i</a:t>
                </a:r>
                <a:r>
                  <a:rPr lang="vi-VN" dirty="0"/>
                  <a:t> chứa tập đầu ra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𝑂</m:t>
                        </m:r>
                      </m:e>
                      <m:sub>
                        <m:r>
                          <a:rPr lang="vi-VN" b="0" i="1" smtClean="0">
                            <a:latin typeface="Cambria Math" panose="02040503050406030204" pitchFamily="18" charset="0"/>
                          </a:rPr>
                          <m:t>𝑖</m:t>
                        </m:r>
                      </m:sub>
                    </m:sSub>
                    <m:r>
                      <a:rPr lang="vi-VN" b="0" i="1" smtClean="0">
                        <a:latin typeface="Cambria Math" panose="02040503050406030204" pitchFamily="18" charset="0"/>
                      </a:rPr>
                      <m:t>. </m:t>
                    </m:r>
                  </m:oMath>
                </a14:m>
                <a:r>
                  <a:rPr lang="vi-VN" dirty="0"/>
                  <a:t>Như vậy cây quyết định chứa một nút quyết định với lựa chọn đặc tính phân chia và các nhánh ứng với một khả năng của đầu ra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𝑂</m:t>
                        </m:r>
                      </m:e>
                      <m:sub>
                        <m:r>
                          <a:rPr lang="vi-VN" i="1">
                            <a:latin typeface="Cambria Math" panose="02040503050406030204" pitchFamily="18" charset="0"/>
                          </a:rPr>
                          <m:t>𝑖</m:t>
                        </m:r>
                      </m:sub>
                    </m:sSub>
                  </m:oMath>
                </a14:m>
                <a:r>
                  <a:rPr lang="vi-VN" dirty="0"/>
                  <a:t>.</a:t>
                </a:r>
              </a:p>
              <a:p>
                <a:pPr marL="457200" indent="-457200">
                  <a:buFont typeface="+mj-lt"/>
                  <a:buAutoNum type="arabicPeriod"/>
                </a:pPr>
                <a:r>
                  <a:rPr lang="vi-VN" dirty="0"/>
                  <a:t>Cây tiếp tục được xây dựng đệ quy với mỗi nút quyết định T</a:t>
                </a:r>
                <a:r>
                  <a:rPr lang="vi-VN" baseline="-25000" dirty="0"/>
                  <a:t>i </a:t>
                </a:r>
                <a:r>
                  <a:rPr lang="vi-VN" dirty="0"/>
                  <a:t> và dữ liệu </a:t>
                </a: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𝑂</m:t>
                        </m:r>
                      </m:e>
                      <m:sub>
                        <m:r>
                          <a:rPr lang="vi-VN" i="1">
                            <a:latin typeface="Cambria Math" panose="02040503050406030204" pitchFamily="18" charset="0"/>
                          </a:rPr>
                          <m:t>𝑖</m:t>
                        </m:r>
                      </m:sub>
                    </m:sSub>
                  </m:oMath>
                </a14:m>
                <a:r>
                  <a:rPr lang="vi-VN" dirty="0"/>
                  <a:t>. Và xét lần lượt các tập trong đầu ra và cây chỉ còn các nút lá.</a:t>
                </a:r>
              </a:p>
              <a:p>
                <a:r>
                  <a:rPr lang="vi-VN" dirty="0"/>
                  <a:t>Vấn đề là lựa chọn đặc tính để phân chia tại những nút quyết định.</a:t>
                </a:r>
              </a:p>
              <a:p>
                <a:r>
                  <a:rPr lang="vi-VN" dirty="0"/>
                  <a:t>Định hướng chia để trị tại đây là phân nhỏ các tập dữ liệu ra để tìm những quyết định hợp </a:t>
                </a:r>
                <a:r>
                  <a:rPr lang="vi-VN"/>
                  <a:t>lý.</a:t>
                </a:r>
                <a:r>
                  <a:rPr lang="en-US"/>
                  <a:t> Đây chính là nội dung </a:t>
                </a:r>
                <a:r>
                  <a:rPr lang="en-US" b="1" i="1"/>
                  <a:t>Thuật toán CLS (Concept Learning System) </a:t>
                </a:r>
                <a:r>
                  <a:rPr lang="en-US"/>
                  <a:t>do Holland và Hill đề xuất vào những năm 50 của thế kỷ XX.</a:t>
                </a:r>
                <a:endParaRPr lang="vi-VN" dirty="0"/>
              </a:p>
              <a:p>
                <a:pPr marL="457200" indent="-457200">
                  <a:buFont typeface="+mj-lt"/>
                  <a:buAutoNum type="arabicPeriod"/>
                </a:pPr>
                <a:endParaRPr lang="vi-VN" dirty="0"/>
              </a:p>
            </p:txBody>
          </p:sp>
        </mc:Choice>
        <mc:Fallback xmlns="">
          <p:sp>
            <p:nvSpPr>
              <p:cNvPr id="3" name="Content Placeholder 2">
                <a:extLst>
                  <a:ext uri="{FF2B5EF4-FFF2-40B4-BE49-F238E27FC236}">
                    <a16:creationId xmlns:a16="http://schemas.microsoft.com/office/drawing/2014/main" id="{6C77D5B1-DFB2-4C87-B478-25C98D983D76}"/>
                  </a:ext>
                </a:extLst>
              </p:cNvPr>
              <p:cNvSpPr>
                <a:spLocks noGrp="1" noRot="1" noChangeAspect="1" noMove="1" noResize="1" noEditPoints="1" noAdjustHandles="1" noChangeArrowheads="1" noChangeShapeType="1" noTextEdit="1"/>
              </p:cNvSpPr>
              <p:nvPr>
                <p:ph idx="1"/>
              </p:nvPr>
            </p:nvSpPr>
            <p:spPr>
              <a:blipFill>
                <a:blip r:embed="rId2"/>
                <a:stretch>
                  <a:fillRect l="-705" t="-1630" r="-1302"/>
                </a:stretch>
              </a:blipFill>
            </p:spPr>
            <p:txBody>
              <a:bodyPr/>
              <a:lstStyle/>
              <a:p>
                <a:r>
                  <a:rPr lang="en-US">
                    <a:noFill/>
                  </a:rPr>
                  <a:t> </a:t>
                </a:r>
              </a:p>
            </p:txBody>
          </p:sp>
        </mc:Fallback>
      </mc:AlternateContent>
    </p:spTree>
    <p:extLst>
      <p:ext uri="{BB962C8B-B14F-4D97-AF65-F5344CB8AC3E}">
        <p14:creationId xmlns:p14="http://schemas.microsoft.com/office/powerpoint/2010/main" val="1177282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AD3A-A441-4210-A7EE-2E1BCA64D813}"/>
              </a:ext>
            </a:extLst>
          </p:cNvPr>
          <p:cNvSpPr>
            <a:spLocks noGrp="1"/>
          </p:cNvSpPr>
          <p:nvPr>
            <p:ph type="title"/>
          </p:nvPr>
        </p:nvSpPr>
        <p:spPr/>
        <p:txBody>
          <a:bodyPr>
            <a:normAutofit fontScale="90000"/>
          </a:bodyPr>
          <a:lstStyle/>
          <a:p>
            <a:endParaRPr lang="vi-V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850DE9-7B82-4962-91E9-1843C8A61874}"/>
                  </a:ext>
                </a:extLst>
              </p:cNvPr>
              <p:cNvSpPr>
                <a:spLocks noGrp="1"/>
              </p:cNvSpPr>
              <p:nvPr>
                <p:ph idx="1"/>
              </p:nvPr>
            </p:nvSpPr>
            <p:spPr/>
            <p:txBody>
              <a:bodyPr>
                <a:normAutofit lnSpcReduction="10000"/>
              </a:bodyPr>
              <a:lstStyle/>
              <a:p>
                <a:r>
                  <a:rPr lang="vi-VN" b="1" dirty="0"/>
                  <a:t>Độ </a:t>
                </a:r>
                <a:r>
                  <a:rPr lang="vi-VN" b="1"/>
                  <a:t>đo </a:t>
                </a:r>
                <a:r>
                  <a:rPr lang="en-US" b="1"/>
                  <a:t>không tinh khiết (</a:t>
                </a:r>
                <a:r>
                  <a:rPr lang="vi-VN" b="1"/>
                  <a:t>pha trộn</a:t>
                </a:r>
                <a:r>
                  <a:rPr lang="en-US" b="1"/>
                  <a:t>)</a:t>
                </a:r>
                <a:endParaRPr lang="vi-VN" b="1" dirty="0"/>
              </a:p>
              <a:p>
                <a:pPr>
                  <a:lnSpc>
                    <a:spcPct val="100000"/>
                  </a:lnSpc>
                  <a:spcBef>
                    <a:spcPts val="600"/>
                  </a:spcBef>
                </a:pPr>
                <a:r>
                  <a:rPr lang="en-US"/>
                  <a:t>Thách </a:t>
                </a:r>
                <a:r>
                  <a:rPr lang="en-US" dirty="0" err="1"/>
                  <a:t>thức</a:t>
                </a:r>
                <a:r>
                  <a:rPr lang="en-US" dirty="0"/>
                  <a:t> </a:t>
                </a:r>
                <a:r>
                  <a:rPr lang="en-US" dirty="0" err="1"/>
                  <a:t>đầu</a:t>
                </a:r>
                <a:r>
                  <a:rPr lang="en-US" dirty="0"/>
                  <a:t> </a:t>
                </a:r>
                <a:r>
                  <a:rPr lang="en-US" dirty="0" err="1"/>
                  <a:t>tiên</a:t>
                </a:r>
                <a:r>
                  <a:rPr lang="en-US" dirty="0"/>
                  <a:t> </a:t>
                </a:r>
                <a:r>
                  <a:rPr lang="en-US" dirty="0" err="1"/>
                  <a:t>mà</a:t>
                </a:r>
                <a:r>
                  <a:rPr lang="en-US" dirty="0"/>
                  <a:t> </a:t>
                </a:r>
                <a:r>
                  <a:rPr lang="en-US" dirty="0" err="1"/>
                  <a:t>cây</a:t>
                </a:r>
                <a:r>
                  <a:rPr lang="en-US" dirty="0"/>
                  <a:t> </a:t>
                </a:r>
                <a:r>
                  <a:rPr lang="en-US" dirty="0" err="1"/>
                  <a:t>quyết</a:t>
                </a:r>
                <a:r>
                  <a:rPr lang="en-US" dirty="0"/>
                  <a:t> </a:t>
                </a:r>
                <a:r>
                  <a:rPr lang="en-US" dirty="0" err="1"/>
                  <a:t>định</a:t>
                </a:r>
                <a:r>
                  <a:rPr lang="en-US" dirty="0"/>
                  <a:t> </a:t>
                </a:r>
                <a:r>
                  <a:rPr lang="en-US" dirty="0" err="1"/>
                  <a:t>sẽ</a:t>
                </a:r>
                <a:r>
                  <a:rPr lang="en-US" dirty="0"/>
                  <a:t> </a:t>
                </a:r>
                <a:r>
                  <a:rPr lang="en-US" dirty="0" err="1"/>
                  <a:t>phải</a:t>
                </a:r>
                <a:r>
                  <a:rPr lang="en-US" dirty="0"/>
                  <a:t> </a:t>
                </a:r>
                <a:r>
                  <a:rPr lang="en-US" dirty="0" err="1"/>
                  <a:t>đối</a:t>
                </a:r>
                <a:r>
                  <a:rPr lang="en-US" dirty="0"/>
                  <a:t> </a:t>
                </a:r>
                <a:r>
                  <a:rPr lang="en-US" dirty="0" err="1"/>
                  <a:t>mặt</a:t>
                </a:r>
                <a:r>
                  <a:rPr lang="en-US" dirty="0"/>
                  <a:t> </a:t>
                </a:r>
                <a:r>
                  <a:rPr lang="en-US" dirty="0" err="1"/>
                  <a:t>là</a:t>
                </a:r>
                <a:r>
                  <a:rPr lang="en-US" dirty="0"/>
                  <a:t> </a:t>
                </a:r>
                <a:r>
                  <a:rPr lang="en-US" dirty="0" err="1"/>
                  <a:t>xác</a:t>
                </a:r>
                <a:r>
                  <a:rPr lang="en-US" dirty="0"/>
                  <a:t> </a:t>
                </a:r>
                <a:r>
                  <a:rPr lang="en-US" dirty="0" err="1"/>
                  <a:t>định</a:t>
                </a:r>
                <a:r>
                  <a:rPr lang="en-US" dirty="0"/>
                  <a:t> </a:t>
                </a:r>
                <a:r>
                  <a:rPr lang="en-US" dirty="0" err="1"/>
                  <a:t>đặc</a:t>
                </a:r>
                <a:r>
                  <a:rPr lang="en-US" dirty="0"/>
                  <a:t> </a:t>
                </a:r>
                <a:r>
                  <a:rPr lang="en-US" dirty="0" err="1"/>
                  <a:t>tính</a:t>
                </a:r>
                <a:r>
                  <a:rPr lang="en-US" dirty="0"/>
                  <a:t> </a:t>
                </a:r>
                <a:r>
                  <a:rPr lang="en-US" dirty="0" err="1"/>
                  <a:t>nào</a:t>
                </a:r>
                <a:r>
                  <a:rPr lang="en-US" dirty="0"/>
                  <a:t> </a:t>
                </a:r>
                <a:r>
                  <a:rPr lang="en-US" dirty="0" err="1"/>
                  <a:t>sẽ</a:t>
                </a:r>
                <a:r>
                  <a:rPr lang="en-US" dirty="0"/>
                  <a:t> </a:t>
                </a:r>
                <a:r>
                  <a:rPr lang="en-US" dirty="0" err="1"/>
                  <a:t>được</a:t>
                </a:r>
                <a:r>
                  <a:rPr lang="en-US" dirty="0"/>
                  <a:t> chia </a:t>
                </a:r>
                <a:r>
                  <a:rPr lang="en-US" dirty="0" err="1"/>
                  <a:t>nhỏ</a:t>
                </a:r>
                <a:r>
                  <a:rPr lang="en-US"/>
                  <a:t>. </a:t>
                </a:r>
                <a:r>
                  <a:rPr lang="vi-VN"/>
                  <a:t>Để xem xét sự không thuần nhất của dữ liệu tại một nút, cần phải đưa vào một độ đo.</a:t>
                </a:r>
              </a:p>
              <a:p>
                <a:pPr>
                  <a:lnSpc>
                    <a:spcPct val="100000"/>
                  </a:lnSpc>
                  <a:spcBef>
                    <a:spcPts val="600"/>
                  </a:spcBef>
                </a:pPr>
                <a:r>
                  <a:rPr lang="en-US"/>
                  <a:t>Thông th</a:t>
                </a:r>
                <a:r>
                  <a:rPr lang="vi-VN"/>
                  <a:t>ư</a:t>
                </a:r>
                <a:r>
                  <a:rPr lang="en-US"/>
                  <a:t>ờng, </a:t>
                </a:r>
                <a:r>
                  <a:rPr lang="en-US" dirty="0" err="1"/>
                  <a:t>chúng</a:t>
                </a:r>
                <a:r>
                  <a:rPr lang="en-US" dirty="0"/>
                  <a:t> ta </a:t>
                </a:r>
                <a:r>
                  <a:rPr lang="en-US" dirty="0" err="1"/>
                  <a:t>đã</a:t>
                </a:r>
                <a:r>
                  <a:rPr lang="en-US" dirty="0"/>
                  <a:t> </a:t>
                </a:r>
                <a:r>
                  <a:rPr lang="en-US" dirty="0" err="1"/>
                  <a:t>tìm</a:t>
                </a:r>
                <a:r>
                  <a:rPr lang="en-US" dirty="0"/>
                  <a:t> </a:t>
                </a:r>
                <a:r>
                  <a:rPr lang="en-US" dirty="0" err="1"/>
                  <a:t>cách</a:t>
                </a:r>
                <a:r>
                  <a:rPr lang="en-US" dirty="0"/>
                  <a:t> </a:t>
                </a:r>
                <a:r>
                  <a:rPr lang="en-US" dirty="0" err="1"/>
                  <a:t>tách</a:t>
                </a:r>
                <a:r>
                  <a:rPr lang="en-US" dirty="0"/>
                  <a:t> </a:t>
                </a:r>
                <a:r>
                  <a:rPr lang="en-US" dirty="0" err="1"/>
                  <a:t>dữ</a:t>
                </a:r>
                <a:r>
                  <a:rPr lang="en-US" dirty="0"/>
                  <a:t> </a:t>
                </a:r>
                <a:r>
                  <a:rPr lang="en-US" dirty="0" err="1"/>
                  <a:t>liệu</a:t>
                </a:r>
                <a:r>
                  <a:rPr lang="en-US" dirty="0"/>
                  <a:t> </a:t>
                </a:r>
                <a:r>
                  <a:rPr lang="en-US" dirty="0" err="1"/>
                  <a:t>sao</a:t>
                </a:r>
                <a:r>
                  <a:rPr lang="en-US" dirty="0"/>
                  <a:t> </a:t>
                </a:r>
                <a:r>
                  <a:rPr lang="en-US" dirty="0" err="1"/>
                  <a:t>cho</a:t>
                </a:r>
                <a:r>
                  <a:rPr lang="en-US" dirty="0"/>
                  <a:t> </a:t>
                </a:r>
                <a:r>
                  <a:rPr lang="en-US" dirty="0" err="1"/>
                  <a:t>các</a:t>
                </a:r>
                <a:r>
                  <a:rPr lang="en-US" dirty="0"/>
                  <a:t> </a:t>
                </a:r>
                <a:r>
                  <a:rPr lang="en-US" dirty="0" err="1"/>
                  <a:t>phân</a:t>
                </a:r>
                <a:r>
                  <a:rPr lang="en-US" dirty="0"/>
                  <a:t> </a:t>
                </a:r>
                <a:r>
                  <a:rPr lang="en-US" dirty="0" err="1"/>
                  <a:t>vùng</a:t>
                </a:r>
                <a:r>
                  <a:rPr lang="en-US" dirty="0"/>
                  <a:t> </a:t>
                </a:r>
                <a:r>
                  <a:rPr lang="en-US" dirty="0" err="1"/>
                  <a:t>kết</a:t>
                </a:r>
                <a:r>
                  <a:rPr lang="en-US" dirty="0"/>
                  <a:t> </a:t>
                </a:r>
                <a:r>
                  <a:rPr lang="en-US" dirty="0" err="1"/>
                  <a:t>quả</a:t>
                </a:r>
                <a:r>
                  <a:rPr lang="en-US" dirty="0"/>
                  <a:t> </a:t>
                </a:r>
                <a:r>
                  <a:rPr lang="en-US" dirty="0" err="1"/>
                  <a:t>chứa</a:t>
                </a:r>
                <a:r>
                  <a:rPr lang="en-US" dirty="0"/>
                  <a:t> </a:t>
                </a:r>
                <a:r>
                  <a:rPr lang="en-US" dirty="0" err="1"/>
                  <a:t>các</a:t>
                </a:r>
                <a:r>
                  <a:rPr lang="en-US" dirty="0"/>
                  <a:t> </a:t>
                </a:r>
                <a:r>
                  <a:rPr lang="en-US" dirty="0" err="1"/>
                  <a:t>mẫu</a:t>
                </a:r>
                <a:r>
                  <a:rPr lang="en-US" dirty="0"/>
                  <a:t> </a:t>
                </a:r>
                <a:r>
                  <a:rPr lang="en-US" dirty="0" err="1"/>
                  <a:t>chủ</a:t>
                </a:r>
                <a:r>
                  <a:rPr lang="en-US" dirty="0"/>
                  <a:t> </a:t>
                </a:r>
                <a:r>
                  <a:rPr lang="en-US" dirty="0" err="1"/>
                  <a:t>yếu</a:t>
                </a:r>
                <a:r>
                  <a:rPr lang="en-US" dirty="0"/>
                  <a:t> </a:t>
                </a:r>
                <a:r>
                  <a:rPr lang="en-US" dirty="0" err="1"/>
                  <a:t>của</a:t>
                </a:r>
                <a:r>
                  <a:rPr lang="en-US" dirty="0"/>
                  <a:t> </a:t>
                </a:r>
                <a:r>
                  <a:rPr lang="en-US" dirty="0" err="1"/>
                  <a:t>cùng</a:t>
                </a:r>
                <a:r>
                  <a:rPr lang="en-US" dirty="0"/>
                  <a:t> </a:t>
                </a:r>
                <a:r>
                  <a:rPr lang="en-US" dirty="0" err="1"/>
                  <a:t>một</a:t>
                </a:r>
                <a:r>
                  <a:rPr lang="en-US" dirty="0"/>
                  <a:t> </a:t>
                </a:r>
                <a:r>
                  <a:rPr lang="en-US" dirty="0" err="1"/>
                  <a:t>lớp</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một</a:t>
                </a:r>
                <a:r>
                  <a:rPr lang="en-US" dirty="0"/>
                  <a:t> </a:t>
                </a:r>
                <a:r>
                  <a:rPr lang="en-US" dirty="0" err="1"/>
                  <a:t>tập</a:t>
                </a:r>
                <a:r>
                  <a:rPr lang="en-US" dirty="0"/>
                  <a:t> con </a:t>
                </a:r>
                <a:r>
                  <a:rPr lang="en-US" dirty="0" err="1"/>
                  <a:t>của</a:t>
                </a:r>
                <a:r>
                  <a:rPr lang="en-US" dirty="0"/>
                  <a:t> </a:t>
                </a:r>
                <a:r>
                  <a:rPr lang="en-US" dirty="0" err="1"/>
                  <a:t>các</a:t>
                </a:r>
                <a:r>
                  <a:rPr lang="en-US" dirty="0"/>
                  <a:t> </a:t>
                </a:r>
                <a:r>
                  <a:rPr lang="en-US" dirty="0" err="1"/>
                  <a:t>mẫu</a:t>
                </a:r>
                <a:r>
                  <a:rPr lang="en-US" dirty="0"/>
                  <a:t> </a:t>
                </a:r>
                <a:r>
                  <a:rPr lang="en-US" dirty="0" err="1"/>
                  <a:t>chỉ</a:t>
                </a:r>
                <a:r>
                  <a:rPr lang="en-US" dirty="0"/>
                  <a:t> </a:t>
                </a:r>
                <a:r>
                  <a:rPr lang="en-US" dirty="0" err="1"/>
                  <a:t>chứa</a:t>
                </a:r>
                <a:r>
                  <a:rPr lang="en-US" dirty="0"/>
                  <a:t> </a:t>
                </a:r>
                <a:r>
                  <a:rPr lang="en-US" dirty="0" err="1"/>
                  <a:t>một</a:t>
                </a:r>
                <a:r>
                  <a:rPr lang="en-US" dirty="0"/>
                  <a:t> </a:t>
                </a:r>
                <a:r>
                  <a:rPr lang="en-US" dirty="0" err="1"/>
                  <a:t>lớp</a:t>
                </a:r>
                <a:r>
                  <a:rPr lang="en-US" dirty="0"/>
                  <a:t> </a:t>
                </a:r>
                <a:r>
                  <a:rPr lang="en-US" dirty="0" err="1"/>
                  <a:t>duy</a:t>
                </a:r>
                <a:r>
                  <a:rPr lang="en-US" dirty="0"/>
                  <a:t> </a:t>
                </a:r>
                <a:r>
                  <a:rPr lang="en-US" dirty="0" err="1"/>
                  <a:t>nhất</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b="1" i="1" dirty="0" err="1"/>
                  <a:t>độ</a:t>
                </a:r>
                <a:r>
                  <a:rPr lang="en-US" b="1" i="1" dirty="0"/>
                  <a:t> </a:t>
                </a:r>
                <a:r>
                  <a:rPr lang="en-US" b="1" i="1" dirty="0" err="1"/>
                  <a:t>tinh</a:t>
                </a:r>
                <a:r>
                  <a:rPr lang="en-US" b="1" i="1" dirty="0"/>
                  <a:t> </a:t>
                </a:r>
                <a:r>
                  <a:rPr lang="en-US" b="1" i="1" dirty="0" err="1"/>
                  <a:t>khiết</a:t>
                </a:r>
                <a:r>
                  <a:rPr lang="en-US" dirty="0"/>
                  <a:t> </a:t>
                </a:r>
                <a:r>
                  <a:rPr lang="en-US" dirty="0" err="1"/>
                  <a:t>và</a:t>
                </a:r>
                <a:r>
                  <a:rPr lang="en-US" dirty="0"/>
                  <a:t> </a:t>
                </a:r>
                <a:r>
                  <a:rPr lang="en-US" dirty="0" err="1"/>
                  <a:t>bất</a:t>
                </a:r>
                <a:r>
                  <a:rPr lang="en-US" dirty="0"/>
                  <a:t> </a:t>
                </a:r>
                <a:r>
                  <a:rPr lang="en-US" dirty="0" err="1"/>
                  <a:t>kỳ</a:t>
                </a:r>
                <a:r>
                  <a:rPr lang="en-US" dirty="0"/>
                  <a:t> </a:t>
                </a:r>
                <a:r>
                  <a:rPr lang="en-US" dirty="0" err="1"/>
                  <a:t>tập</a:t>
                </a:r>
                <a:r>
                  <a:rPr lang="en-US" dirty="0"/>
                  <a:t> con </a:t>
                </a:r>
                <a:r>
                  <a:rPr lang="en-US" dirty="0" err="1"/>
                  <a:t>nào</a:t>
                </a:r>
                <a:r>
                  <a:rPr lang="en-US" dirty="0"/>
                  <a:t> </a:t>
                </a:r>
                <a:r>
                  <a:rPr lang="en-US" dirty="0" err="1"/>
                  <a:t>chỉ</a:t>
                </a:r>
                <a:r>
                  <a:rPr lang="en-US" dirty="0"/>
                  <a:t> </a:t>
                </a:r>
                <a:r>
                  <a:rPr lang="en-US" dirty="0" err="1"/>
                  <a:t>chưa</a:t>
                </a:r>
                <a:r>
                  <a:rPr lang="en-US" dirty="0"/>
                  <a:t> </a:t>
                </a:r>
                <a:r>
                  <a:rPr lang="en-US" dirty="0" err="1"/>
                  <a:t>một</a:t>
                </a:r>
                <a:r>
                  <a:rPr lang="en-US" dirty="0"/>
                  <a:t> </a:t>
                </a:r>
                <a:r>
                  <a:rPr lang="en-US" dirty="0" err="1"/>
                  <a:t>lớp</a:t>
                </a:r>
                <a:r>
                  <a:rPr lang="en-US" dirty="0"/>
                  <a:t> </a:t>
                </a:r>
                <a:r>
                  <a:rPr lang="en-US" dirty="0" err="1"/>
                  <a:t>duy</a:t>
                </a:r>
                <a:r>
                  <a:rPr lang="en-US" dirty="0"/>
                  <a:t> </a:t>
                </a:r>
                <a:r>
                  <a:rPr lang="en-US" dirty="0" err="1"/>
                  <a:t>nhất</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b="1" i="1" dirty="0" err="1"/>
                  <a:t>Tinh</a:t>
                </a:r>
                <a:r>
                  <a:rPr lang="en-US" b="1" i="1" dirty="0"/>
                  <a:t> </a:t>
                </a:r>
                <a:r>
                  <a:rPr lang="en-US" b="1" i="1" dirty="0" err="1"/>
                  <a:t>khiết</a:t>
                </a:r>
                <a:r>
                  <a:rPr lang="en-US" dirty="0"/>
                  <a:t>. </a:t>
                </a:r>
                <a:r>
                  <a:rPr lang="en-US" dirty="0" err="1"/>
                  <a:t>Còn</a:t>
                </a:r>
                <a:r>
                  <a:rPr lang="en-US" dirty="0"/>
                  <a:t> </a:t>
                </a:r>
                <a:r>
                  <a:rPr lang="en-US" dirty="0" err="1"/>
                  <a:t>nếu</a:t>
                </a:r>
                <a:r>
                  <a:rPr lang="en-US" dirty="0"/>
                  <a:t> </a:t>
                </a:r>
                <a:r>
                  <a:rPr lang="en-US" dirty="0" err="1"/>
                  <a:t>tại</a:t>
                </a:r>
                <a:r>
                  <a:rPr lang="en-US" dirty="0"/>
                  <a:t> </a:t>
                </a:r>
                <a:r>
                  <a:rPr lang="en-US" dirty="0" err="1"/>
                  <a:t>nút</a:t>
                </a:r>
                <a:r>
                  <a:rPr lang="en-US" dirty="0"/>
                  <a:t> </a:t>
                </a:r>
                <a:r>
                  <a:rPr lang="en-US" dirty="0" err="1"/>
                  <a:t>đó</a:t>
                </a:r>
                <a:r>
                  <a:rPr lang="en-US" dirty="0"/>
                  <a:t> </a:t>
                </a:r>
                <a:r>
                  <a:rPr lang="en-US" dirty="0" err="1"/>
                  <a:t>các</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lẫn</a:t>
                </a:r>
                <a:r>
                  <a:rPr lang="en-US" dirty="0"/>
                  <a:t> </a:t>
                </a:r>
                <a:r>
                  <a:rPr lang="en-US" dirty="0" err="1"/>
                  <a:t>lộn</a:t>
                </a:r>
                <a:r>
                  <a:rPr lang="en-US" dirty="0"/>
                  <a:t> </a:t>
                </a:r>
                <a:r>
                  <a:rPr lang="en-US" dirty="0" err="1"/>
                  <a:t>nhiều</a:t>
                </a:r>
                <a:r>
                  <a:rPr lang="en-US" dirty="0"/>
                  <a:t> </a:t>
                </a:r>
                <a:r>
                  <a:rPr lang="en-US" dirty="0" err="1"/>
                  <a:t>lớp</a:t>
                </a:r>
                <a:r>
                  <a:rPr lang="en-US" dirty="0"/>
                  <a:t> </a:t>
                </a:r>
                <a:r>
                  <a:rPr lang="en-US" dirty="0" err="1"/>
                  <a:t>khác</a:t>
                </a:r>
                <a:r>
                  <a:rPr lang="en-US" dirty="0"/>
                  <a:t> </a:t>
                </a:r>
                <a:r>
                  <a:rPr lang="en-US" dirty="0" err="1"/>
                  <a:t>nhau</a:t>
                </a:r>
                <a:r>
                  <a:rPr lang="en-US" dirty="0"/>
                  <a:t> </a:t>
                </a:r>
                <a:r>
                  <a:rPr lang="en-US" dirty="0" err="1"/>
                  <a:t>thì</a:t>
                </a:r>
                <a:r>
                  <a:rPr lang="en-US" dirty="0"/>
                  <a:t> </a:t>
                </a:r>
                <a:r>
                  <a:rPr lang="en-US" dirty="0" err="1"/>
                  <a:t>nút</a:t>
                </a:r>
                <a:r>
                  <a:rPr lang="en-US" dirty="0"/>
                  <a:t> </a:t>
                </a:r>
                <a:r>
                  <a:rPr lang="en-US" dirty="0" err="1"/>
                  <a:t>đó</a:t>
                </a:r>
                <a:r>
                  <a:rPr lang="en-US" dirty="0"/>
                  <a:t> </a:t>
                </a:r>
                <a:r>
                  <a:rPr lang="en-US" dirty="0" err="1"/>
                  <a:t>không</a:t>
                </a:r>
                <a:r>
                  <a:rPr lang="en-US" dirty="0"/>
                  <a:t> </a:t>
                </a:r>
                <a:r>
                  <a:rPr lang="en-US" dirty="0" err="1"/>
                  <a:t>tinh</a:t>
                </a:r>
                <a:r>
                  <a:rPr lang="en-US" dirty="0"/>
                  <a:t> </a:t>
                </a:r>
                <a:r>
                  <a:rPr lang="en-US" dirty="0" err="1"/>
                  <a:t>khiết</a:t>
                </a:r>
                <a:r>
                  <a:rPr lang="en-US" dirty="0"/>
                  <a:t> hay </a:t>
                </a:r>
                <a:r>
                  <a:rPr lang="en-US" err="1"/>
                  <a:t>bị</a:t>
                </a:r>
                <a:r>
                  <a:rPr lang="en-US"/>
                  <a:t> </a:t>
                </a:r>
                <a:r>
                  <a:rPr lang="en-US" b="1" i="1"/>
                  <a:t>pha trộn (impurity</a:t>
                </a:r>
                <a:r>
                  <a:rPr lang="en-US" b="1"/>
                  <a:t>)</a:t>
                </a:r>
                <a:r>
                  <a:rPr lang="en-US"/>
                  <a:t>.</a:t>
                </a:r>
                <a:endParaRPr lang="en-US" dirty="0"/>
              </a:p>
              <a:p>
                <a:pPr>
                  <a:lnSpc>
                    <a:spcPct val="100000"/>
                  </a:lnSpc>
                  <a:spcBef>
                    <a:spcPts val="600"/>
                  </a:spcBef>
                </a:pPr>
                <a:r>
                  <a:rPr lang="en-US" dirty="0"/>
                  <a:t>Ta </a:t>
                </a:r>
                <a:r>
                  <a:rPr lang="en-US" dirty="0" err="1"/>
                  <a:t>cần</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hàm</a:t>
                </a:r>
                <a:r>
                  <a:rPr lang="en-US" dirty="0"/>
                  <a:t> </a:t>
                </a:r>
                <a:r>
                  <a:rPr lang="en-US" dirty="0" err="1"/>
                  <a:t>để</a:t>
                </a:r>
                <a:r>
                  <a:rPr lang="en-US" dirty="0"/>
                  <a:t> </a:t>
                </a:r>
                <a:r>
                  <a:rPr lang="en-US" dirty="0" err="1"/>
                  <a:t>đo</a:t>
                </a:r>
                <a:r>
                  <a:rPr lang="en-US" dirty="0"/>
                  <a:t> </a:t>
                </a:r>
                <a:r>
                  <a:rPr lang="en-US" err="1"/>
                  <a:t>độ</a:t>
                </a:r>
                <a:r>
                  <a:rPr lang="en-US"/>
                  <a:t> pha trộn </a:t>
                </a:r>
                <a:r>
                  <a:rPr lang="en-US" dirty="0" err="1"/>
                  <a:t>đó</a:t>
                </a:r>
                <a:r>
                  <a:rPr lang="en-US" dirty="0"/>
                  <a:t>.</a:t>
                </a:r>
              </a:p>
              <a:p>
                <a:pPr>
                  <a:lnSpc>
                    <a:spcPct val="100000"/>
                  </a:lnSpc>
                  <a:spcBef>
                    <a:spcPts val="600"/>
                  </a:spcBef>
                </a:pPr>
                <a:r>
                  <a:rPr lang="vi-VN" dirty="0"/>
                  <a:t>Cho một biến ngẫu nhiên x với k giá trị rời rạc, phân bố theo </a:t>
                </a:r>
                <a14:m>
                  <m:oMath xmlns:m="http://schemas.openxmlformats.org/officeDocument/2006/math">
                    <m:r>
                      <a:rPr lang="vi-VN" i="1" dirty="0" smtClean="0">
                        <a:latin typeface="Cambria Math" panose="02040503050406030204" pitchFamily="18" charset="0"/>
                      </a:rPr>
                      <m:t>𝑃</m:t>
                    </m:r>
                    <m:r>
                      <a:rPr lang="vi-VN" i="1" dirty="0" smtClean="0">
                        <a:latin typeface="Cambria Math" panose="02040503050406030204" pitchFamily="18" charset="0"/>
                      </a:rPr>
                      <m:t> = (</m:t>
                    </m:r>
                    <m:r>
                      <a:rPr lang="vi-VN" i="1" dirty="0" smtClean="0">
                        <a:latin typeface="Cambria Math" panose="02040503050406030204" pitchFamily="18" charset="0"/>
                      </a:rPr>
                      <m:t>𝑝</m:t>
                    </m:r>
                    <m:r>
                      <a:rPr lang="vi-VN" i="1" baseline="-25000" dirty="0">
                        <a:latin typeface="Cambria Math" panose="02040503050406030204" pitchFamily="18" charset="0"/>
                      </a:rPr>
                      <m:t>1</m:t>
                    </m:r>
                    <m:r>
                      <a:rPr lang="vi-VN" i="1" dirty="0">
                        <a:latin typeface="Cambria Math" panose="02040503050406030204" pitchFamily="18" charset="0"/>
                      </a:rPr>
                      <m:t>, </m:t>
                    </m:r>
                    <m:r>
                      <a:rPr lang="vi-VN" i="1" dirty="0">
                        <a:latin typeface="Cambria Math" panose="02040503050406030204" pitchFamily="18" charset="0"/>
                      </a:rPr>
                      <m:t>𝑝</m:t>
                    </m:r>
                    <m:r>
                      <a:rPr lang="vi-VN" i="1" baseline="-25000" dirty="0">
                        <a:latin typeface="Cambria Math" panose="02040503050406030204" pitchFamily="18" charset="0"/>
                      </a:rPr>
                      <m:t>2</m:t>
                    </m:r>
                    <m:r>
                      <a:rPr lang="vi-VN" i="1" dirty="0">
                        <a:latin typeface="Cambria Math" panose="02040503050406030204" pitchFamily="18" charset="0"/>
                      </a:rPr>
                      <m:t>, …, </m:t>
                    </m:r>
                    <m:r>
                      <a:rPr lang="vi-VN" i="1" dirty="0">
                        <a:latin typeface="Cambria Math" panose="02040503050406030204" pitchFamily="18" charset="0"/>
                      </a:rPr>
                      <m:t>𝑝𝑘</m:t>
                    </m:r>
                    <m:r>
                      <a:rPr lang="vi-VN" i="1" dirty="0">
                        <a:latin typeface="Cambria Math" panose="02040503050406030204" pitchFamily="18" charset="0"/>
                      </a:rPr>
                      <m:t>)</m:t>
                    </m:r>
                  </m:oMath>
                </a14:m>
                <a:r>
                  <a:rPr lang="vi-VN" dirty="0"/>
                  <a:t>, một phép đo tạp chất là một hàm </a:t>
                </a:r>
                <a14:m>
                  <m:oMath xmlns:m="http://schemas.openxmlformats.org/officeDocument/2006/math">
                    <m:r>
                      <a:rPr lang="en-US" i="1" dirty="0" smtClean="0">
                        <a:latin typeface="Cambria Math" panose="02040503050406030204" pitchFamily="18" charset="0"/>
                      </a:rPr>
                      <m:t>𝜑</m:t>
                    </m:r>
                    <m:r>
                      <a:rPr lang="vi-VN" i="1" dirty="0">
                        <a:latin typeface="Cambria Math" panose="02040503050406030204" pitchFamily="18" charset="0"/>
                      </a:rPr>
                      <m:t>: [0, 1]</m:t>
                    </m:r>
                    <m:r>
                      <a:rPr lang="vi-VN" i="1" baseline="30000" dirty="0">
                        <a:latin typeface="Cambria Math" panose="02040503050406030204" pitchFamily="18" charset="0"/>
                      </a:rPr>
                      <m:t>𝑘</m:t>
                    </m:r>
                    <m:r>
                      <a:rPr lang="vi-VN" i="1" dirty="0">
                        <a:latin typeface="Cambria Math" panose="02040503050406030204" pitchFamily="18" charset="0"/>
                      </a:rPr>
                      <m:t> → </m:t>
                    </m:r>
                    <m:r>
                      <a:rPr lang="vi-VN" i="1" dirty="0">
                        <a:latin typeface="Cambria Math" panose="02040503050406030204" pitchFamily="18" charset="0"/>
                      </a:rPr>
                      <m:t>𝑅</m:t>
                    </m:r>
                    <m:r>
                      <a:rPr lang="vi-VN" i="1" dirty="0">
                        <a:latin typeface="Cambria Math" panose="02040503050406030204" pitchFamily="18" charset="0"/>
                      </a:rPr>
                      <m:t> </m:t>
                    </m:r>
                  </m:oMath>
                </a14:m>
                <a:r>
                  <a:rPr lang="vi-VN" dirty="0"/>
                  <a:t>thỏa mãn các điều kiện sau: </a:t>
                </a:r>
              </a:p>
              <a:p>
                <a:pPr marL="342900" lvl="0" indent="-342900">
                  <a:buFont typeface="Arial" panose="020B0604020202020204" pitchFamily="34" charset="0"/>
                  <a:buChar char="•"/>
                </a:pPr>
                <a14:m>
                  <m:oMath xmlns:m="http://schemas.openxmlformats.org/officeDocument/2006/math">
                    <m:r>
                      <a:rPr lang="en-US" i="1" dirty="0" smtClean="0">
                        <a:latin typeface="Cambria Math" panose="02040503050406030204" pitchFamily="18" charset="0"/>
                      </a:rPr>
                      <m:t>𝜑</m:t>
                    </m:r>
                    <m:r>
                      <a:rPr lang="en-US" i="1" dirty="0" smtClean="0">
                        <a:latin typeface="Cambria Math" panose="02040503050406030204" pitchFamily="18" charset="0"/>
                      </a:rPr>
                      <m:t> (</m:t>
                    </m:r>
                    <m:r>
                      <a:rPr lang="en-US" i="1" dirty="0" smtClean="0">
                        <a:latin typeface="Cambria Math" panose="02040503050406030204" pitchFamily="18" charset="0"/>
                      </a:rPr>
                      <m:t>𝑃</m:t>
                    </m:r>
                    <m:r>
                      <a:rPr lang="en-US" i="1" dirty="0" smtClean="0">
                        <a:latin typeface="Cambria Math" panose="02040503050406030204" pitchFamily="18" charset="0"/>
                      </a:rPr>
                      <m:t>) ≥0</m:t>
                    </m:r>
                  </m:oMath>
                </a14:m>
                <a:endParaRPr lang="vi-VN" dirty="0"/>
              </a:p>
              <a:p>
                <a:pPr marL="342900" lvl="0" indent="-342900">
                  <a:buFont typeface="Arial" panose="020B0604020202020204" pitchFamily="34" charset="0"/>
                  <a:buChar char="•"/>
                </a:pPr>
                <a14:m>
                  <m:oMath xmlns:m="http://schemas.openxmlformats.org/officeDocument/2006/math">
                    <m:r>
                      <a:rPr lang="en-US" i="1" dirty="0">
                        <a:latin typeface="Cambria Math" panose="02040503050406030204" pitchFamily="18" charset="0"/>
                      </a:rPr>
                      <m:t>𝜑</m:t>
                    </m:r>
                    <m:r>
                      <a:rPr lang="en-US" i="1" dirty="0">
                        <a:latin typeface="Cambria Math" panose="02040503050406030204" pitchFamily="18" charset="0"/>
                      </a:rPr>
                      <m:t> (</m:t>
                    </m:r>
                    <m:r>
                      <a:rPr lang="en-US" i="1" dirty="0">
                        <a:latin typeface="Cambria Math" panose="02040503050406030204" pitchFamily="18" charset="0"/>
                      </a:rPr>
                      <m:t>𝑃</m:t>
                    </m:r>
                    <m:r>
                      <a:rPr lang="en-US" i="1" dirty="0">
                        <a:latin typeface="Cambria Math" panose="02040503050406030204" pitchFamily="18" charset="0"/>
                      </a:rPr>
                      <m:t>)</m:t>
                    </m:r>
                  </m:oMath>
                </a14:m>
                <a:r>
                  <a:rPr lang="en-US" dirty="0"/>
                  <a:t> </a:t>
                </a:r>
                <a:r>
                  <a:rPr lang="en-US" dirty="0" err="1"/>
                  <a:t>là</a:t>
                </a:r>
                <a:r>
                  <a:rPr lang="en-US" dirty="0"/>
                  <a:t> </a:t>
                </a:r>
                <a:r>
                  <a:rPr lang="en-US" dirty="0" err="1"/>
                  <a:t>cực</a:t>
                </a:r>
                <a:r>
                  <a:rPr lang="en-US" dirty="0"/>
                  <a:t> </a:t>
                </a:r>
                <a:r>
                  <a:rPr lang="en-US" dirty="0" err="1"/>
                  <a:t>tiểu</a:t>
                </a:r>
                <a:r>
                  <a:rPr lang="en-US" dirty="0"/>
                  <a:t> </a:t>
                </a:r>
                <a:r>
                  <a:rPr lang="en-US" dirty="0" err="1"/>
                  <a:t>nêu</a:t>
                </a:r>
                <a:r>
                  <a:rPr lang="en-US" dirty="0"/>
                  <a:t> ∃</a:t>
                </a:r>
                <a:r>
                  <a:rPr lang="en-US" dirty="0" err="1"/>
                  <a:t>i</a:t>
                </a:r>
                <a:r>
                  <a:rPr lang="en-US" dirty="0"/>
                  <a:t> </a:t>
                </a:r>
                <a:r>
                  <a:rPr lang="en-US" dirty="0" err="1"/>
                  <a:t>thành</a:t>
                </a:r>
                <a:r>
                  <a:rPr lang="en-US" dirty="0"/>
                  <a:t> </a:t>
                </a:r>
                <a:r>
                  <a:rPr lang="en-US" dirty="0" err="1"/>
                  <a:t>phần</a:t>
                </a:r>
                <a:r>
                  <a:rPr lang="en-US" dirty="0"/>
                  <a:t> </a:t>
                </a:r>
                <a:r>
                  <a:rPr lang="en-US" dirty="0" err="1"/>
                  <a:t>mà</a:t>
                </a:r>
                <a:r>
                  <a:rPr lang="en-US" dirty="0"/>
                  <a:t> </a:t>
                </a:r>
                <a14:m>
                  <m:oMath xmlns:m="http://schemas.openxmlformats.org/officeDocument/2006/math">
                    <m:r>
                      <a:rPr lang="en-US" i="1" dirty="0" smtClean="0">
                        <a:latin typeface="Cambria Math" panose="02040503050406030204" pitchFamily="18" charset="0"/>
                      </a:rPr>
                      <m:t>𝑝</m:t>
                    </m:r>
                    <m:r>
                      <a:rPr lang="en-US" i="1" baseline="-25000" dirty="0">
                        <a:latin typeface="Cambria Math" panose="02040503050406030204" pitchFamily="18" charset="0"/>
                      </a:rPr>
                      <m:t>𝑖</m:t>
                    </m:r>
                    <m:r>
                      <a:rPr lang="en-US" i="1" dirty="0">
                        <a:latin typeface="Cambria Math" panose="02040503050406030204" pitchFamily="18" charset="0"/>
                      </a:rPr>
                      <m:t> = 1</m:t>
                    </m:r>
                  </m:oMath>
                </a14:m>
                <a:endParaRPr lang="vi-VN" dirty="0"/>
              </a:p>
              <a:p>
                <a:pPr marL="342900" lvl="0" indent="-342900">
                  <a:buFont typeface="Arial" panose="020B0604020202020204" pitchFamily="34" charset="0"/>
                  <a:buChar char="•"/>
                </a:pPr>
                <a14:m>
                  <m:oMath xmlns:m="http://schemas.openxmlformats.org/officeDocument/2006/math">
                    <m:r>
                      <a:rPr lang="en-US" i="1" dirty="0">
                        <a:latin typeface="Cambria Math" panose="02040503050406030204" pitchFamily="18" charset="0"/>
                      </a:rPr>
                      <m:t>𝜑</m:t>
                    </m:r>
                    <m:r>
                      <a:rPr lang="en-US" i="1" dirty="0">
                        <a:latin typeface="Cambria Math" panose="02040503050406030204" pitchFamily="18" charset="0"/>
                      </a:rPr>
                      <m:t> (</m:t>
                    </m:r>
                    <m:r>
                      <a:rPr lang="en-US" i="1" dirty="0">
                        <a:latin typeface="Cambria Math" panose="02040503050406030204" pitchFamily="18" charset="0"/>
                      </a:rPr>
                      <m:t>𝑃</m:t>
                    </m:r>
                    <m:r>
                      <a:rPr lang="en-US" i="1" dirty="0">
                        <a:latin typeface="Cambria Math" panose="02040503050406030204" pitchFamily="18" charset="0"/>
                      </a:rPr>
                      <m:t>)</m:t>
                    </m:r>
                  </m:oMath>
                </a14:m>
                <a:r>
                  <a:rPr lang="en-US" dirty="0"/>
                  <a:t> </a:t>
                </a:r>
                <a:r>
                  <a:rPr lang="en-US" dirty="0" err="1"/>
                  <a:t>là</a:t>
                </a:r>
                <a:r>
                  <a:rPr lang="en-US" dirty="0"/>
                  <a:t> </a:t>
                </a:r>
                <a:r>
                  <a:rPr lang="en-US" dirty="0" err="1"/>
                  <a:t>cực</a:t>
                </a:r>
                <a:r>
                  <a:rPr lang="en-US" dirty="0"/>
                  <a:t> </a:t>
                </a:r>
                <a:r>
                  <a:rPr lang="en-US" dirty="0" err="1"/>
                  <a:t>đại</a:t>
                </a:r>
                <a:r>
                  <a:rPr lang="en-US" dirty="0"/>
                  <a:t> </a:t>
                </a:r>
                <a:r>
                  <a:rPr lang="en-US" dirty="0" err="1"/>
                  <a:t>nếu</a:t>
                </a:r>
                <a:r>
                  <a:rPr lang="en-US" dirty="0"/>
                  <a:t>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𝑖</m:t>
                    </m:r>
                    <m:r>
                      <a:rPr lang="en-US" i="1" dirty="0">
                        <a:latin typeface="Cambria Math" panose="02040503050406030204" pitchFamily="18" charset="0"/>
                      </a:rPr>
                      <m:t>, 1≤</m:t>
                    </m:r>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 </m:t>
                    </m:r>
                    <m:r>
                      <a:rPr lang="en-US" i="1" dirty="0">
                        <a:latin typeface="Cambria Math" panose="02040503050406030204" pitchFamily="18" charset="0"/>
                      </a:rPr>
                      <m:t>𝑝𝑖</m:t>
                    </m:r>
                    <m:r>
                      <a:rPr lang="en-US" i="1" dirty="0">
                        <a:latin typeface="Cambria Math" panose="02040503050406030204" pitchFamily="18" charset="0"/>
                      </a:rPr>
                      <m:t> = 1 / </m:t>
                    </m:r>
                    <m:r>
                      <a:rPr lang="en-US" i="1" dirty="0">
                        <a:latin typeface="Cambria Math" panose="02040503050406030204" pitchFamily="18" charset="0"/>
                      </a:rPr>
                      <m:t>𝑘</m:t>
                    </m:r>
                    <m:r>
                      <a:rPr lang="en-US" i="1" dirty="0">
                        <a:latin typeface="Cambria Math" panose="02040503050406030204" pitchFamily="18" charset="0"/>
                      </a:rPr>
                      <m:t>. </m:t>
                    </m:r>
                  </m:oMath>
                </a14:m>
                <a:endParaRPr lang="vi-VN" dirty="0"/>
              </a:p>
              <a:p>
                <a:pPr marL="342900" lvl="0" indent="-342900">
                  <a:buFont typeface="Arial" panose="020B0604020202020204" pitchFamily="34" charset="0"/>
                  <a:buChar char="•"/>
                </a:pPr>
                <a14:m>
                  <m:oMath xmlns:m="http://schemas.openxmlformats.org/officeDocument/2006/math">
                    <m:r>
                      <a:rPr lang="en-US" i="1" dirty="0">
                        <a:latin typeface="Cambria Math" panose="02040503050406030204" pitchFamily="18" charset="0"/>
                      </a:rPr>
                      <m:t>𝜑</m:t>
                    </m:r>
                    <m:r>
                      <a:rPr lang="en-US" i="1" dirty="0">
                        <a:latin typeface="Cambria Math" panose="02040503050406030204" pitchFamily="18" charset="0"/>
                      </a:rPr>
                      <m:t> (</m:t>
                    </m:r>
                    <m:r>
                      <a:rPr lang="en-US" i="1" dirty="0">
                        <a:latin typeface="Cambria Math" panose="02040503050406030204" pitchFamily="18" charset="0"/>
                      </a:rPr>
                      <m:t>𝑃</m:t>
                    </m:r>
                    <m:r>
                      <a:rPr lang="en-US" i="1" dirty="0">
                        <a:latin typeface="Cambria Math" panose="02040503050406030204" pitchFamily="18" charset="0"/>
                      </a:rPr>
                      <m:t>)</m:t>
                    </m:r>
                  </m:oMath>
                </a14:m>
                <a:r>
                  <a:rPr lang="en-US" dirty="0"/>
                  <a:t> </a:t>
                </a:r>
                <a:r>
                  <a:rPr lang="en-US" dirty="0" err="1"/>
                  <a:t>là</a:t>
                </a:r>
                <a:r>
                  <a:rPr lang="en-US" dirty="0"/>
                  <a:t> </a:t>
                </a:r>
                <a:r>
                  <a:rPr lang="en-US" dirty="0" err="1"/>
                  <a:t>đối</a:t>
                </a:r>
                <a:r>
                  <a:rPr lang="en-US" dirty="0"/>
                  <a:t> </a:t>
                </a:r>
                <a:r>
                  <a:rPr lang="en-US" dirty="0" err="1"/>
                  <a:t>xứng</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P</a:t>
                </a:r>
                <a:endParaRPr lang="vi-VN" dirty="0"/>
              </a:p>
              <a:p>
                <a:pPr marL="342900" lvl="0" indent="-342900">
                  <a:buFont typeface="Arial" panose="020B0604020202020204" pitchFamily="34" charset="0"/>
                  <a:buChar char="•"/>
                </a:pPr>
                <a14:m>
                  <m:oMath xmlns:m="http://schemas.openxmlformats.org/officeDocument/2006/math">
                    <m:r>
                      <a:rPr lang="en-US" i="1" dirty="0">
                        <a:latin typeface="Cambria Math" panose="02040503050406030204" pitchFamily="18" charset="0"/>
                      </a:rPr>
                      <m:t>𝜑</m:t>
                    </m:r>
                    <m:r>
                      <a:rPr lang="en-US" i="1" dirty="0">
                        <a:latin typeface="Cambria Math" panose="02040503050406030204" pitchFamily="18" charset="0"/>
                      </a:rPr>
                      <m:t> (</m:t>
                    </m:r>
                    <m:r>
                      <a:rPr lang="en-US" i="1" dirty="0">
                        <a:latin typeface="Cambria Math" panose="02040503050406030204" pitchFamily="18" charset="0"/>
                      </a:rPr>
                      <m:t>𝑃</m:t>
                    </m:r>
                    <m:r>
                      <a:rPr lang="en-US" i="1" dirty="0">
                        <a:latin typeface="Cambria Math" panose="02040503050406030204" pitchFamily="18" charset="0"/>
                      </a:rPr>
                      <m:t>)</m:t>
                    </m:r>
                  </m:oMath>
                </a14:m>
                <a:r>
                  <a:rPr lang="en-US" dirty="0"/>
                  <a:t> </a:t>
                </a:r>
                <a:r>
                  <a:rPr lang="en-US" dirty="0" err="1"/>
                  <a:t>là</a:t>
                </a:r>
                <a:r>
                  <a:rPr lang="en-US" dirty="0"/>
                  <a:t> </a:t>
                </a:r>
                <a:r>
                  <a:rPr lang="en-US" dirty="0" err="1"/>
                  <a:t>trơn</a:t>
                </a:r>
                <a:r>
                  <a:rPr lang="en-US" dirty="0"/>
                  <a:t> (</a:t>
                </a:r>
                <a:r>
                  <a:rPr lang="en-US" dirty="0" err="1"/>
                  <a:t>khả</a:t>
                </a:r>
                <a:r>
                  <a:rPr lang="en-US" dirty="0"/>
                  <a:t> vi </a:t>
                </a:r>
                <a:r>
                  <a:rPr lang="en-US" dirty="0" err="1"/>
                  <a:t>tại</a:t>
                </a:r>
                <a:r>
                  <a:rPr lang="en-US" dirty="0"/>
                  <a:t> </a:t>
                </a:r>
                <a:r>
                  <a:rPr lang="en-US" dirty="0" err="1"/>
                  <a:t>mọi</a:t>
                </a:r>
                <a:r>
                  <a:rPr lang="en-US" dirty="0"/>
                  <a:t> </a:t>
                </a:r>
                <a:r>
                  <a:rPr lang="en-US" dirty="0" err="1"/>
                  <a:t>điểm</a:t>
                </a:r>
                <a:r>
                  <a:rPr lang="en-US" dirty="0"/>
                  <a:t>) </a:t>
                </a:r>
                <a:r>
                  <a:rPr lang="en-US" dirty="0" err="1"/>
                  <a:t>trong</a:t>
                </a:r>
                <a:r>
                  <a:rPr lang="en-US" dirty="0"/>
                  <a:t> </a:t>
                </a:r>
                <a:r>
                  <a:rPr lang="en-US" dirty="0" err="1"/>
                  <a:t>phạm</a:t>
                </a:r>
                <a:r>
                  <a:rPr lang="en-US" dirty="0"/>
                  <a:t> vi </a:t>
                </a:r>
                <a:r>
                  <a:rPr lang="en-US" dirty="0" err="1"/>
                  <a:t>của</a:t>
                </a:r>
                <a:r>
                  <a:rPr lang="en-US" dirty="0"/>
                  <a:t> </a:t>
                </a:r>
                <a:r>
                  <a:rPr lang="en-US" dirty="0" err="1"/>
                  <a:t>nó</a:t>
                </a:r>
                <a:r>
                  <a:rPr lang="en-US" dirty="0"/>
                  <a:t>.</a:t>
                </a:r>
                <a:endParaRPr lang="vi-VN" dirty="0"/>
              </a:p>
              <a:p>
                <a:pPr marL="342900" indent="-342900">
                  <a:buFont typeface="Arial" panose="020B0604020202020204" pitchFamily="34" charset="0"/>
                  <a:buChar char="•"/>
                </a:pPr>
                <a:endParaRPr lang="vi-VN" dirty="0"/>
              </a:p>
              <a:p>
                <a:endParaRPr lang="vi-VN" dirty="0"/>
              </a:p>
            </p:txBody>
          </p:sp>
        </mc:Choice>
        <mc:Fallback xmlns="">
          <p:sp>
            <p:nvSpPr>
              <p:cNvPr id="3" name="Content Placeholder 2">
                <a:extLst>
                  <a:ext uri="{FF2B5EF4-FFF2-40B4-BE49-F238E27FC236}">
                    <a16:creationId xmlns:a16="http://schemas.microsoft.com/office/drawing/2014/main" id="{E8850DE9-7B82-4962-91E9-1843C8A61874}"/>
                  </a:ext>
                </a:extLst>
              </p:cNvPr>
              <p:cNvSpPr>
                <a:spLocks noGrp="1" noRot="1" noChangeAspect="1" noMove="1" noResize="1" noEditPoints="1" noAdjustHandles="1" noChangeArrowheads="1" noChangeShapeType="1" noTextEdit="1"/>
              </p:cNvSpPr>
              <p:nvPr>
                <p:ph idx="1"/>
              </p:nvPr>
            </p:nvSpPr>
            <p:spPr>
              <a:blipFill>
                <a:blip r:embed="rId2"/>
                <a:stretch>
                  <a:fillRect l="-705" t="-1630" r="-760"/>
                </a:stretch>
              </a:blipFill>
            </p:spPr>
            <p:txBody>
              <a:bodyPr/>
              <a:lstStyle/>
              <a:p>
                <a:r>
                  <a:rPr lang="en-US">
                    <a:noFill/>
                  </a:rPr>
                  <a:t> </a:t>
                </a:r>
              </a:p>
            </p:txBody>
          </p:sp>
        </mc:Fallback>
      </mc:AlternateContent>
    </p:spTree>
    <p:extLst>
      <p:ext uri="{BB962C8B-B14F-4D97-AF65-F5344CB8AC3E}">
        <p14:creationId xmlns:p14="http://schemas.microsoft.com/office/powerpoint/2010/main" val="233688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fontScale="92500"/>
              </a:bodyPr>
              <a:lstStyle/>
              <a:p>
                <a:pPr marL="0" indent="0" algn="just">
                  <a:lnSpc>
                    <a:spcPct val="100000"/>
                  </a:lnSpc>
                  <a:buNone/>
                </a:pPr>
                <a:r>
                  <a:rPr lang="vi-VN" sz="2200" b="1" dirty="0"/>
                  <a:t>Hàm số Entropy </a:t>
                </a:r>
              </a:p>
              <a:p>
                <a:pPr marL="0" indent="0" algn="just">
                  <a:lnSpc>
                    <a:spcPct val="100000"/>
                  </a:lnSpc>
                  <a:buNone/>
                </a:pPr>
                <a:r>
                  <a:rPr lang="en-US" sz="2200"/>
                  <a:t>N</a:t>
                </a:r>
                <a:r>
                  <a:rPr lang="vi-VN" sz="2200"/>
                  <a:t>ếu </a:t>
                </a:r>
                <a:r>
                  <a:rPr lang="en-US" sz="2200"/>
                  <a:t>tại một </a:t>
                </a:r>
                <a:r>
                  <a:rPr lang="vi-VN" sz="2200"/>
                  <a:t>nút </a:t>
                </a:r>
                <a:r>
                  <a:rPr lang="en-US" sz="2200"/>
                  <a:t>toàn bộ</a:t>
                </a:r>
                <a:r>
                  <a:rPr lang="vi-VN" sz="2200"/>
                  <a:t> </a:t>
                </a:r>
                <a:r>
                  <a:rPr lang="vi-VN" sz="2200" dirty="0"/>
                  <a:t>dữ liệu thuộc về một lớp thì gọi nút đó là </a:t>
                </a:r>
                <a:r>
                  <a:rPr lang="vi-VN" sz="2200" b="1" dirty="0"/>
                  <a:t>tinh khiết</a:t>
                </a:r>
                <a:r>
                  <a:rPr lang="vi-VN" sz="2200" dirty="0"/>
                  <a:t>. Còn nếu trong nút này dữ liệu có lẫn nhiều lớp khác nhau thì nút </a:t>
                </a:r>
                <a:r>
                  <a:rPr lang="vi-VN" sz="2200"/>
                  <a:t>bị </a:t>
                </a:r>
                <a:r>
                  <a:rPr lang="vi-VN" sz="2200" b="1"/>
                  <a:t>pha trộn</a:t>
                </a:r>
                <a:r>
                  <a:rPr lang="vi-VN" sz="2200"/>
                  <a:t>.  </a:t>
                </a:r>
                <a:r>
                  <a:rPr lang="vi-VN" sz="2200" dirty="0"/>
                  <a:t>Quan trọng là cần xác định một hàm đo </a:t>
                </a:r>
                <a:r>
                  <a:rPr lang="vi-VN" sz="2200"/>
                  <a:t>độ </a:t>
                </a:r>
                <a:r>
                  <a:rPr lang="en-US" sz="2200"/>
                  <a:t>pha trộn </a:t>
                </a:r>
                <a:r>
                  <a:rPr lang="vi-VN" sz="2200"/>
                  <a:t>của</a:t>
                </a:r>
                <a:r>
                  <a:rPr lang="en-US" sz="2200"/>
                  <a:t> </a:t>
                </a:r>
                <a:r>
                  <a:rPr lang="vi-VN" sz="2200"/>
                  <a:t>nút. </a:t>
                </a:r>
                <a:r>
                  <a:rPr lang="en-US" sz="2200"/>
                  <a:t>Nếu chọn</a:t>
                </a:r>
                <a:r>
                  <a:rPr lang="vi-VN" sz="2200"/>
                  <a:t> </a:t>
                </a:r>
                <a:r>
                  <a:rPr lang="vi-VN" sz="2200" dirty="0"/>
                  <a:t>nút nào có độ đồng nhất cao tức </a:t>
                </a:r>
                <a:r>
                  <a:rPr lang="vi-VN" sz="2200"/>
                  <a:t>là độ pha trộn</a:t>
                </a:r>
                <a:r>
                  <a:rPr lang="en-US" sz="2200"/>
                  <a:t> nhỏ</a:t>
                </a:r>
                <a:r>
                  <a:rPr lang="vi-VN" sz="2200"/>
                  <a:t> </a:t>
                </a:r>
                <a:r>
                  <a:rPr lang="vi-VN" sz="2200" dirty="0"/>
                  <a:t>là tốt nhất</a:t>
                </a:r>
                <a:r>
                  <a:rPr lang="vi-VN" sz="2200"/>
                  <a:t>. </a:t>
                </a:r>
                <a:r>
                  <a:rPr lang="en-US" sz="2200"/>
                  <a:t>Cần tìm hàm xác định độ đo tinh khiết.  Một trong nh</a:t>
                </a:r>
                <a:r>
                  <a:rPr lang="en-US"/>
                  <a:t>ững h</a:t>
                </a:r>
                <a:r>
                  <a:rPr lang="vi-VN" sz="2200"/>
                  <a:t>àm </a:t>
                </a:r>
                <a:r>
                  <a:rPr lang="vi-VN" sz="2200" dirty="0"/>
                  <a:t>đó lấy từ lý thuyết thông tin là hàm </a:t>
                </a:r>
                <a:r>
                  <a:rPr lang="vi-VN" sz="2200" b="1" dirty="0"/>
                  <a:t>Entropy.</a:t>
                </a:r>
              </a:p>
              <a:p>
                <a:pPr marL="0" indent="0" algn="just">
                  <a:lnSpc>
                    <a:spcPct val="100000"/>
                  </a:lnSpc>
                  <a:buNone/>
                </a:pPr>
                <a:r>
                  <a:rPr lang="vi-VN" sz="2200" dirty="0"/>
                  <a:t>Giả sử có một nút không phải là nút </a:t>
                </a:r>
                <a:r>
                  <a:rPr lang="vi-VN" sz="2200"/>
                  <a:t>lá </a:t>
                </a:r>
                <a:r>
                  <a:rPr lang="en-US" sz="2200"/>
                  <a:t>và</a:t>
                </a:r>
                <a:r>
                  <a:rPr lang="vi-VN" sz="2200"/>
                  <a:t> </a:t>
                </a:r>
                <a:r>
                  <a:rPr lang="vi-VN" sz="2200" dirty="0"/>
                  <a:t>tập S chứa N điểm </a:t>
                </a:r>
                <a:r>
                  <a:rPr lang="vi-VN" sz="2200"/>
                  <a:t>dữ li</a:t>
                </a:r>
                <a:r>
                  <a:rPr lang="en-US" sz="2200"/>
                  <a:t>ệ</a:t>
                </a:r>
                <a:r>
                  <a:rPr lang="vi-VN" sz="2200"/>
                  <a:t>u </a:t>
                </a:r>
                <a:r>
                  <a:rPr lang="vi-VN" sz="2200" dirty="0"/>
                  <a:t>thuộc C lớp. </a:t>
                </a:r>
                <a14:m>
                  <m:oMath xmlns:m="http://schemas.openxmlformats.org/officeDocument/2006/math">
                    <m:r>
                      <a:rPr lang="vi-VN" sz="2200" i="1" dirty="0" smtClean="0">
                        <a:latin typeface="Cambria Math" panose="02040503050406030204" pitchFamily="18" charset="0"/>
                      </a:rPr>
                      <m:t>𝑃</m:t>
                    </m:r>
                    <m:r>
                      <a:rPr lang="vi-VN" sz="2200" i="1" baseline="-25000" dirty="0">
                        <a:latin typeface="Cambria Math" panose="02040503050406030204" pitchFamily="18" charset="0"/>
                      </a:rPr>
                      <m:t>𝑖</m:t>
                    </m:r>
                  </m:oMath>
                </a14:m>
                <a:r>
                  <a:rPr lang="vi-VN" sz="2200" dirty="0"/>
                  <a:t> là tỉ lệ số lượng dữ liệu rơi vào lớp </a:t>
                </a:r>
                <a14:m>
                  <m:oMath xmlns:m="http://schemas.openxmlformats.org/officeDocument/2006/math">
                    <m:r>
                      <a:rPr lang="vi-VN" sz="2200" i="1" dirty="0" smtClean="0">
                        <a:latin typeface="Cambria Math" panose="02040503050406030204" pitchFamily="18" charset="0"/>
                      </a:rPr>
                      <m:t>𝐶</m:t>
                    </m:r>
                    <m:r>
                      <a:rPr lang="vi-VN" sz="2200" i="1" baseline="-25000" dirty="0">
                        <a:latin typeface="Cambria Math" panose="02040503050406030204" pitchFamily="18" charset="0"/>
                      </a:rPr>
                      <m:t>𝑖</m:t>
                    </m:r>
                    <m:r>
                      <a:rPr lang="vi-VN" sz="2200" i="1" baseline="-25000" dirty="0">
                        <a:latin typeface="Cambria Math" panose="02040503050406030204" pitchFamily="18" charset="0"/>
                      </a:rPr>
                      <m:t>.</m:t>
                    </m:r>
                  </m:oMath>
                </a14:m>
                <a:r>
                  <a:rPr lang="vi-VN" sz="2200" dirty="0"/>
                  <a:t> Như vậy hàm Entropy tại nút này </a:t>
                </a:r>
                <a:r>
                  <a:rPr lang="vi-VN" sz="2200"/>
                  <a:t>xác đ</a:t>
                </a:r>
                <a:r>
                  <a:rPr lang="en-US"/>
                  <a:t>ị</a:t>
                </a:r>
                <a:r>
                  <a:rPr lang="vi-VN" sz="2200"/>
                  <a:t>nh </a:t>
                </a:r>
                <a:r>
                  <a:rPr lang="vi-VN" sz="2200" dirty="0"/>
                  <a:t>như sau:</a:t>
                </a:r>
              </a:p>
              <a:p>
                <a:pPr marL="0" indent="0" algn="just">
                  <a:lnSpc>
                    <a:spcPct val="100000"/>
                  </a:lnSpc>
                  <a:buNone/>
                </a:pPr>
                <a:r>
                  <a:rPr lang="vi-VN" sz="2200" dirty="0"/>
                  <a:t>		</a:t>
                </a:r>
                <a14:m>
                  <m:oMath xmlns:m="http://schemas.openxmlformats.org/officeDocument/2006/math">
                    <m:r>
                      <a:rPr lang="en-US" sz="2200" i="1">
                        <a:latin typeface="Cambria Math" panose="02040503050406030204" pitchFamily="18" charset="0"/>
                      </a:rPr>
                      <m:t>𝐸𝑛𝑡𝑟𝑜𝑝𝑦</m:t>
                    </m:r>
                    <m:r>
                      <a:rPr lang="en-US" sz="2200" i="1">
                        <a:latin typeface="Cambria Math" panose="02040503050406030204" pitchFamily="18" charset="0"/>
                      </a:rPr>
                      <m:t>(</m:t>
                    </m:r>
                    <m:r>
                      <a:rPr lang="en-US" sz="2200" i="1">
                        <a:latin typeface="Cambria Math" panose="02040503050406030204" pitchFamily="18" charset="0"/>
                      </a:rPr>
                      <m:t>𝑆</m:t>
                    </m:r>
                    <m:r>
                      <a:rPr lang="en-US" sz="2200" i="1">
                        <a:latin typeface="Cambria Math" panose="02040503050406030204" pitchFamily="18" charset="0"/>
                      </a:rPr>
                      <m:t>)=</m:t>
                    </m:r>
                    <m:r>
                      <a:rPr lang="en-US" sz="2200" i="1">
                        <a:latin typeface="Cambria Math" panose="02040503050406030204" pitchFamily="18" charset="0"/>
                      </a:rPr>
                      <m:t>𝐻</m:t>
                    </m:r>
                    <m:d>
                      <m:dPr>
                        <m:ctrlPr>
                          <a:rPr lang="vi-VN" sz="2200" i="1">
                            <a:latin typeface="Cambria Math" panose="02040503050406030204" pitchFamily="18" charset="0"/>
                          </a:rPr>
                        </m:ctrlPr>
                      </m:dPr>
                      <m:e>
                        <m:r>
                          <a:rPr lang="en-US" sz="2200" i="1">
                            <a:latin typeface="Cambria Math" panose="02040503050406030204" pitchFamily="18" charset="0"/>
                          </a:rPr>
                          <m:t>𝑆</m:t>
                        </m:r>
                      </m:e>
                    </m:d>
                    <m:r>
                      <a:rPr lang="en-US" sz="2200" i="1">
                        <a:latin typeface="Cambria Math" panose="02040503050406030204" pitchFamily="18" charset="0"/>
                      </a:rPr>
                      <m:t>=</m:t>
                    </m:r>
                    <m:nary>
                      <m:naryPr>
                        <m:chr m:val="∑"/>
                        <m:grow m:val="on"/>
                        <m:ctrlPr>
                          <a:rPr lang="vi-VN"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𝑐</m:t>
                        </m:r>
                      </m:sup>
                      <m:e>
                        <m:sSub>
                          <m:sSubPr>
                            <m:ctrlPr>
                              <a:rPr lang="vi-VN"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rPr>
                              <m:t>𝑃</m:t>
                            </m:r>
                          </m:e>
                          <m:sub>
                            <m:r>
                              <a:rPr lang="en-US" sz="2200" i="1">
                                <a:latin typeface="Cambria Math" panose="02040503050406030204" pitchFamily="18" charset="0"/>
                              </a:rPr>
                              <m:t>𝑖</m:t>
                            </m:r>
                          </m:sub>
                        </m:sSub>
                        <m:sSub>
                          <m:sSubPr>
                            <m:ctrlPr>
                              <a:rPr lang="vi-VN" sz="2200" i="1">
                                <a:latin typeface="Cambria Math" panose="02040503050406030204" pitchFamily="18" charset="0"/>
                              </a:rPr>
                            </m:ctrlPr>
                          </m:sSubPr>
                          <m:e>
                            <m:r>
                              <a:rPr lang="en-US" sz="2200" i="1">
                                <a:latin typeface="Cambria Math" panose="02040503050406030204" pitchFamily="18" charset="0"/>
                              </a:rPr>
                              <m:t>𝑙𝑜𝑔</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𝑖</m:t>
                            </m:r>
                          </m:sub>
                        </m:sSub>
                        <m:r>
                          <a:rPr lang="en-US" sz="2200" i="1">
                            <a:latin typeface="Cambria Math" panose="02040503050406030204" pitchFamily="18" charset="0"/>
                          </a:rPr>
                          <m:t>)</m:t>
                        </m:r>
                      </m:e>
                    </m:nary>
                  </m:oMath>
                </a14:m>
                <a:r>
                  <a:rPr lang="vi-VN" dirty="0"/>
                  <a:t> </a:t>
                </a:r>
                <a:r>
                  <a:rPr lang="vi-VN" sz="2200" dirty="0"/>
                  <a:t> </a:t>
                </a:r>
              </a:p>
              <a:p>
                <a:pPr algn="just">
                  <a:lnSpc>
                    <a:spcPct val="100000"/>
                  </a:lnSpc>
                </a:pPr>
                <a:r>
                  <a:rPr lang="vi-VN"/>
                  <a:t>Entropy trong lý thuyết thông tin chỉ định mức tối thiểu số bit cần thiết để mã hóa mã lớp của một mẫu</a:t>
                </a:r>
                <a:r>
                  <a:rPr lang="en-US"/>
                  <a:t>.</a:t>
                </a:r>
              </a:p>
              <a:p>
                <a:pPr algn="just">
                  <a:lnSpc>
                    <a:spcPct val="100000"/>
                  </a:lnSpc>
                </a:pPr>
                <a:r>
                  <a:rPr lang="en-US" sz="2200"/>
                  <a:t>X</a:t>
                </a:r>
                <a:r>
                  <a:rPr lang="vi-VN" sz="2200"/>
                  <a:t>ét </a:t>
                </a:r>
                <a:r>
                  <a:rPr lang="vi-VN" sz="2200" dirty="0"/>
                  <a:t>dữ liệu chỉ phân theo </a:t>
                </a:r>
                <a:r>
                  <a:rPr lang="vi-VN" sz="2200"/>
                  <a:t>2 lớp</a:t>
                </a:r>
                <a:r>
                  <a:rPr lang="en-US" sz="2200"/>
                  <a:t>.</a:t>
                </a:r>
                <a:r>
                  <a:rPr lang="vi-VN" sz="2200"/>
                  <a:t> </a:t>
                </a:r>
                <a:endParaRPr lang="vi-VN" sz="2200" dirty="0"/>
              </a:p>
              <a:p>
                <a:pPr marL="342900" indent="-342900" algn="just">
                  <a:lnSpc>
                    <a:spcPct val="100000"/>
                  </a:lnSpc>
                  <a:buFontTx/>
                  <a:buChar char="-"/>
                </a:pPr>
                <a:r>
                  <a:rPr lang="vi-VN" dirty="0"/>
                  <a:t>Nếu tỉ lệ rơi vào lớp 1 là </a:t>
                </a:r>
                <a14:m>
                  <m:oMath xmlns:m="http://schemas.openxmlformats.org/officeDocument/2006/math">
                    <m:r>
                      <a:rPr lang="vi-VN" i="1">
                        <a:latin typeface="Cambria Math" panose="02040503050406030204" pitchFamily="18" charset="0"/>
                      </a:rPr>
                      <m:t>𝑥</m:t>
                    </m:r>
                  </m:oMath>
                </a14:m>
                <a:r>
                  <a:rPr lang="vi-VN" dirty="0"/>
                  <a:t> thì tỉ lệ rơi vào lớp kia </a:t>
                </a:r>
              </a:p>
              <a:p>
                <a:pPr algn="just">
                  <a:lnSpc>
                    <a:spcPct val="100000"/>
                  </a:lnSpc>
                </a:pPr>
                <a:r>
                  <a:rPr lang="vi-VN" dirty="0"/>
                  <a:t>sẽ là </a:t>
                </a:r>
                <a14:m>
                  <m:oMath xmlns:m="http://schemas.openxmlformats.org/officeDocument/2006/math">
                    <m:r>
                      <a:rPr lang="vi-VN" i="1" dirty="0" smtClean="0">
                        <a:latin typeface="Cambria Math" panose="02040503050406030204" pitchFamily="18" charset="0"/>
                      </a:rPr>
                      <m:t>1−</m:t>
                    </m:r>
                    <m:r>
                      <a:rPr lang="vi-VN" i="1" dirty="0" smtClean="0">
                        <a:latin typeface="Cambria Math" panose="02040503050406030204" pitchFamily="18" charset="0"/>
                      </a:rPr>
                      <m:t>𝑥</m:t>
                    </m:r>
                  </m:oMath>
                </a14:m>
                <a:r>
                  <a:rPr lang="vi-VN" dirty="0"/>
                  <a:t>; Đồ thị </a:t>
                </a:r>
                <a14:m>
                  <m:oMath xmlns:m="http://schemas.openxmlformats.org/officeDocument/2006/math">
                    <m:r>
                      <a:rPr lang="vi-VN" b="0" i="1" smtClean="0">
                        <a:latin typeface="Cambria Math" panose="02040503050406030204" pitchFamily="18" charset="0"/>
                      </a:rPr>
                      <m:t>𝑦</m:t>
                    </m:r>
                    <m:r>
                      <a:rPr lang="vi-VN" b="0" i="1" smtClean="0">
                        <a:latin typeface="Cambria Math" panose="02040503050406030204" pitchFamily="18" charset="0"/>
                      </a:rPr>
                      <m:t>=−</m:t>
                    </m:r>
                    <m:r>
                      <a:rPr lang="vi-VN" b="0" i="1" smtClean="0">
                        <a:latin typeface="Cambria Math" panose="02040503050406030204" pitchFamily="18" charset="0"/>
                      </a:rPr>
                      <m:t>𝑥</m:t>
                    </m:r>
                    <m:func>
                      <m:funcPr>
                        <m:ctrlPr>
                          <a:rPr lang="vi-VN" b="0" i="1" smtClean="0">
                            <a:latin typeface="Cambria Math" panose="02040503050406030204" pitchFamily="18" charset="0"/>
                          </a:rPr>
                        </m:ctrlPr>
                      </m:funcPr>
                      <m:fName>
                        <m:sSub>
                          <m:sSubPr>
                            <m:ctrlPr>
                              <a:rPr lang="vi-VN" b="0" i="1" smtClean="0">
                                <a:latin typeface="Cambria Math" panose="02040503050406030204" pitchFamily="18" charset="0"/>
                              </a:rPr>
                            </m:ctrlPr>
                          </m:sSubPr>
                          <m:e>
                            <m:r>
                              <m:rPr>
                                <m:sty m:val="p"/>
                              </m:rPr>
                              <a:rPr lang="vi-VN" b="0" i="0" smtClean="0">
                                <a:latin typeface="Cambria Math" panose="02040503050406030204" pitchFamily="18" charset="0"/>
                              </a:rPr>
                              <m:t>log</m:t>
                            </m:r>
                          </m:e>
                          <m:sub>
                            <m:r>
                              <a:rPr lang="vi-VN" b="0" i="1" smtClean="0">
                                <a:latin typeface="Cambria Math" panose="02040503050406030204" pitchFamily="18" charset="0"/>
                              </a:rPr>
                              <m:t>2</m:t>
                            </m:r>
                          </m:sub>
                        </m:sSub>
                      </m:fName>
                      <m:e>
                        <m:r>
                          <a:rPr lang="vi-VN" b="0" i="1" smtClean="0">
                            <a:latin typeface="Cambria Math" panose="02040503050406030204" pitchFamily="18" charset="0"/>
                          </a:rPr>
                          <m:t>𝑥</m:t>
                        </m:r>
                        <m:r>
                          <a:rPr lang="vi-VN" b="0" i="1" smtClean="0">
                            <a:latin typeface="Cambria Math" panose="02040503050406030204" pitchFamily="18" charset="0"/>
                          </a:rPr>
                          <m:t>−(1−</m:t>
                        </m:r>
                        <m:r>
                          <a:rPr lang="vi-VN" b="0" i="1" smtClean="0">
                            <a:latin typeface="Cambria Math" panose="02040503050406030204" pitchFamily="18" charset="0"/>
                          </a:rPr>
                          <m:t>𝑥</m:t>
                        </m:r>
                        <m:r>
                          <a:rPr lang="vi-VN" b="0" i="1" smtClean="0">
                            <a:latin typeface="Cambria Math" panose="02040503050406030204" pitchFamily="18" charset="0"/>
                          </a:rPr>
                          <m:t>)</m:t>
                        </m:r>
                        <m:func>
                          <m:funcPr>
                            <m:ctrlPr>
                              <a:rPr lang="vi-VN" b="0" i="1" smtClean="0">
                                <a:latin typeface="Cambria Math" panose="02040503050406030204" pitchFamily="18" charset="0"/>
                              </a:rPr>
                            </m:ctrlPr>
                          </m:funcPr>
                          <m:fName>
                            <m:sSub>
                              <m:sSubPr>
                                <m:ctrlPr>
                                  <a:rPr lang="vi-VN" b="0" i="1" smtClean="0">
                                    <a:latin typeface="Cambria Math" panose="02040503050406030204" pitchFamily="18" charset="0"/>
                                  </a:rPr>
                                </m:ctrlPr>
                              </m:sSubPr>
                              <m:e>
                                <m:r>
                                  <m:rPr>
                                    <m:sty m:val="p"/>
                                  </m:rPr>
                                  <a:rPr lang="vi-VN" b="0" i="0" smtClean="0">
                                    <a:latin typeface="Cambria Math" panose="02040503050406030204" pitchFamily="18" charset="0"/>
                                  </a:rPr>
                                  <m:t>log</m:t>
                                </m:r>
                              </m:e>
                              <m:sub>
                                <m:r>
                                  <a:rPr lang="vi-VN" b="0" i="1" smtClean="0">
                                    <a:latin typeface="Cambria Math" panose="02040503050406030204" pitchFamily="18" charset="0"/>
                                  </a:rPr>
                                  <m:t>2</m:t>
                                </m:r>
                              </m:sub>
                            </m:sSub>
                          </m:fName>
                          <m:e>
                            <m:r>
                              <a:rPr lang="vi-VN" b="0" i="1" smtClean="0">
                                <a:latin typeface="Cambria Math" panose="02040503050406030204" pitchFamily="18" charset="0"/>
                              </a:rPr>
                              <m:t>(1−</m:t>
                            </m:r>
                            <m:r>
                              <a:rPr lang="vi-VN" b="0" i="1" smtClean="0">
                                <a:latin typeface="Cambria Math" panose="02040503050406030204" pitchFamily="18" charset="0"/>
                              </a:rPr>
                              <m:t>𝑥</m:t>
                            </m:r>
                            <m:r>
                              <a:rPr lang="vi-VN" b="0" i="1" smtClean="0">
                                <a:latin typeface="Cambria Math" panose="02040503050406030204" pitchFamily="18" charset="0"/>
                              </a:rPr>
                              <m:t>)</m:t>
                            </m:r>
                          </m:e>
                        </m:func>
                      </m:e>
                    </m:func>
                  </m:oMath>
                </a14:m>
                <a:endParaRPr lang="vi-VN" sz="2200" dirty="0"/>
              </a:p>
              <a:p>
                <a:pPr algn="just">
                  <a:lnSpc>
                    <a:spcPct val="100000"/>
                  </a:lnSpc>
                </a:pPr>
                <a:r>
                  <a:rPr lang="vi-VN" dirty="0"/>
                  <a:t>như hình bên.</a:t>
                </a:r>
                <a:endParaRPr lang="vi-VN" sz="2200" dirty="0"/>
              </a:p>
              <a:p>
                <a:pPr algn="just">
                  <a:lnSpc>
                    <a:spcPct val="100000"/>
                  </a:lnSpc>
                  <a:buFontTx/>
                  <a:buChar char="-"/>
                </a:pPr>
                <a:r>
                  <a:rPr lang="vi-VN" sz="2200" dirty="0"/>
                  <a:t>Hàm đạt giá trị nhỏ nhất khi </a:t>
                </a:r>
                <a14:m>
                  <m:oMath xmlns:m="http://schemas.openxmlformats.org/officeDocument/2006/math">
                    <m:r>
                      <a:rPr lang="vi-VN" sz="2200" i="1" dirty="0" smtClean="0">
                        <a:latin typeface="Cambria Math" panose="02040503050406030204" pitchFamily="18" charset="0"/>
                      </a:rPr>
                      <m:t>𝑃</m:t>
                    </m:r>
                    <m:r>
                      <a:rPr lang="vi-VN" sz="2200" i="1" baseline="-25000" dirty="0">
                        <a:latin typeface="Cambria Math" panose="02040503050406030204" pitchFamily="18" charset="0"/>
                      </a:rPr>
                      <m:t>𝑖</m:t>
                    </m:r>
                    <m:r>
                      <a:rPr lang="vi-VN" sz="2200" i="1" dirty="0">
                        <a:latin typeface="Cambria Math" panose="02040503050406030204" pitchFamily="18" charset="0"/>
                      </a:rPr>
                      <m:t> =0</m:t>
                    </m:r>
                  </m:oMath>
                </a14:m>
                <a:r>
                  <a:rPr lang="vi-VN" sz="2200" dirty="0"/>
                  <a:t> hay 1.</a:t>
                </a:r>
              </a:p>
              <a:p>
                <a:pPr algn="just">
                  <a:lnSpc>
                    <a:spcPct val="100000"/>
                  </a:lnSpc>
                  <a:buFontTx/>
                  <a:buChar char="-"/>
                </a:pPr>
                <a:r>
                  <a:rPr lang="vi-VN" sz="2200" dirty="0"/>
                  <a:t>Giá trị max khi </a:t>
                </a:r>
                <a14:m>
                  <m:oMath xmlns:m="http://schemas.openxmlformats.org/officeDocument/2006/math">
                    <m:r>
                      <a:rPr lang="vi-VN" sz="2200" i="1" dirty="0" smtClean="0">
                        <a:latin typeface="Cambria Math" panose="02040503050406030204" pitchFamily="18" charset="0"/>
                      </a:rPr>
                      <m:t>𝑃</m:t>
                    </m:r>
                    <m:r>
                      <a:rPr lang="vi-VN" sz="2200" i="1" baseline="-25000" dirty="0">
                        <a:latin typeface="Cambria Math" panose="02040503050406030204" pitchFamily="18" charset="0"/>
                      </a:rPr>
                      <m:t>1</m:t>
                    </m:r>
                    <m:r>
                      <a:rPr lang="vi-VN" sz="2200" i="1" dirty="0">
                        <a:latin typeface="Cambria Math" panose="02040503050406030204" pitchFamily="18" charset="0"/>
                      </a:rPr>
                      <m:t> = </m:t>
                    </m:r>
                    <m:r>
                      <a:rPr lang="vi-VN" sz="2200" i="1" dirty="0">
                        <a:latin typeface="Cambria Math" panose="02040503050406030204" pitchFamily="18" charset="0"/>
                      </a:rPr>
                      <m:t>𝑃</m:t>
                    </m:r>
                    <m:r>
                      <a:rPr lang="vi-VN" sz="2200" i="1" baseline="-25000" dirty="0">
                        <a:latin typeface="Cambria Math" panose="02040503050406030204" pitchFamily="18" charset="0"/>
                      </a:rPr>
                      <m:t>2</m:t>
                    </m:r>
                    <m:r>
                      <a:rPr lang="vi-VN" sz="2200" i="1" dirty="0">
                        <a:latin typeface="Cambria Math" panose="02040503050406030204" pitchFamily="18" charset="0"/>
                      </a:rPr>
                      <m:t> =1/2</m:t>
                    </m:r>
                  </m:oMath>
                </a14:m>
                <a:r>
                  <a:rPr lang="vi-VN" sz="2200" dirty="0"/>
                  <a:t>.           </a:t>
                </a:r>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537" t="-473" r="-591" b="-9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91D5D43-2A82-4904-821F-6EAAB1228ABD}"/>
              </a:ext>
            </a:extLst>
          </p:cNvPr>
          <p:cNvPicPr/>
          <p:nvPr/>
        </p:nvPicPr>
        <p:blipFill>
          <a:blip r:embed="rId3" cstate="print"/>
          <a:srcRect/>
          <a:stretch>
            <a:fillRect/>
          </a:stretch>
        </p:blipFill>
        <p:spPr bwMode="auto">
          <a:xfrm>
            <a:off x="7304210" y="3995419"/>
            <a:ext cx="4791075" cy="2543175"/>
          </a:xfrm>
          <a:prstGeom prst="rect">
            <a:avLst/>
          </a:prstGeom>
          <a:noFill/>
          <a:ln w="9525">
            <a:noFill/>
            <a:miter lim="800000"/>
            <a:headEnd/>
            <a:tailEnd/>
          </a:ln>
        </p:spPr>
      </p:pic>
    </p:spTree>
    <p:extLst>
      <p:ext uri="{BB962C8B-B14F-4D97-AF65-F5344CB8AC3E}">
        <p14:creationId xmlns:p14="http://schemas.microsoft.com/office/powerpoint/2010/main" val="417709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228599"/>
            <a:ext cx="10515600" cy="136524"/>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24069" y="365125"/>
                <a:ext cx="11343861" cy="6447155"/>
              </a:xfrm>
            </p:spPr>
            <p:txBody>
              <a:bodyPr>
                <a:normAutofit/>
              </a:bodyPr>
              <a:lstStyle/>
              <a:p>
                <a:pPr marL="0" indent="0" algn="just">
                  <a:lnSpc>
                    <a:spcPct val="150000"/>
                  </a:lnSpc>
                  <a:buNone/>
                </a:pPr>
                <a:r>
                  <a:rPr lang="vi-VN" sz="2200" b="1" dirty="0"/>
                  <a:t>Hàm đo </a:t>
                </a:r>
                <a:r>
                  <a:rPr lang="vi-VN" sz="2200" b="1"/>
                  <a:t>độ pha trộn  </a:t>
                </a:r>
                <a:r>
                  <a:rPr lang="vi-VN" sz="2200" b="1" dirty="0"/>
                  <a:t>InforGain và phương pháp chọn thuộc tính</a:t>
                </a:r>
              </a:p>
              <a:p>
                <a:pPr algn="just">
                  <a:lnSpc>
                    <a:spcPct val="100000"/>
                  </a:lnSpc>
                </a:pPr>
                <a:r>
                  <a:rPr lang="vi-VN" sz="2200" dirty="0"/>
                  <a:t>Xét một bài toán có C lớp. Tại một nút quyết định không phải là nút lá, cần dựng hàm</a:t>
                </a:r>
              </a:p>
              <a:p>
                <a:pPr marL="0" indent="0" algn="just">
                  <a:lnSpc>
                    <a:spcPct val="100000"/>
                  </a:lnSpc>
                  <a:buNone/>
                </a:pPr>
                <a:r>
                  <a:rPr lang="en-US" sz="2200" dirty="0"/>
                  <a:t>			 </a:t>
                </a:r>
                <a14:m>
                  <m:oMath xmlns:m="http://schemas.openxmlformats.org/officeDocument/2006/math">
                    <m:r>
                      <a:rPr lang="en-US" sz="2200" i="1">
                        <a:latin typeface="Cambria Math" panose="02040503050406030204" pitchFamily="18" charset="0"/>
                      </a:rPr>
                      <m:t>𝐸𝑛𝑡𝑟𝑜𝑝𝑦</m:t>
                    </m:r>
                    <m:r>
                      <a:rPr lang="en-US" sz="2200" i="1">
                        <a:latin typeface="Cambria Math" panose="02040503050406030204" pitchFamily="18" charset="0"/>
                      </a:rPr>
                      <m:t>(</m:t>
                    </m:r>
                    <m:r>
                      <a:rPr lang="en-US" sz="2200" i="1">
                        <a:latin typeface="Cambria Math" panose="02040503050406030204" pitchFamily="18" charset="0"/>
                      </a:rPr>
                      <m:t>𝑆</m:t>
                    </m:r>
                    <m:r>
                      <a:rPr lang="en-US" sz="2200" i="1">
                        <a:latin typeface="Cambria Math" panose="02040503050406030204" pitchFamily="18" charset="0"/>
                      </a:rPr>
                      <m:t>)=</m:t>
                    </m:r>
                    <m:r>
                      <a:rPr lang="en-US" sz="2200" i="1">
                        <a:latin typeface="Cambria Math" panose="02040503050406030204" pitchFamily="18" charset="0"/>
                      </a:rPr>
                      <m:t>𝐻</m:t>
                    </m:r>
                    <m:d>
                      <m:dPr>
                        <m:ctrlPr>
                          <a:rPr lang="vi-VN" sz="2200" i="1">
                            <a:latin typeface="Cambria Math" panose="02040503050406030204" pitchFamily="18" charset="0"/>
                          </a:rPr>
                        </m:ctrlPr>
                      </m:dPr>
                      <m:e>
                        <m:r>
                          <a:rPr lang="en-US" sz="2200" i="1">
                            <a:latin typeface="Cambria Math" panose="02040503050406030204" pitchFamily="18" charset="0"/>
                          </a:rPr>
                          <m:t>𝑆</m:t>
                        </m:r>
                      </m:e>
                    </m:d>
                    <m:r>
                      <a:rPr lang="en-US" sz="2200" i="1">
                        <a:latin typeface="Cambria Math" panose="02040503050406030204" pitchFamily="18" charset="0"/>
                      </a:rPr>
                      <m:t>=</m:t>
                    </m:r>
                    <m:nary>
                      <m:naryPr>
                        <m:chr m:val="∑"/>
                        <m:grow m:val="on"/>
                        <m:ctrlPr>
                          <a:rPr lang="vi-VN" sz="2200" i="1">
                            <a:latin typeface="Cambria Math" panose="02040503050406030204" pitchFamily="18" charset="0"/>
                          </a:rPr>
                        </m:ctrlPr>
                      </m:naryPr>
                      <m:sub>
                        <m: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𝑐</m:t>
                        </m:r>
                      </m:sup>
                      <m:e>
                        <m:sSub>
                          <m:sSubPr>
                            <m:ctrlPr>
                              <a:rPr lang="vi-VN" sz="2200" i="1">
                                <a:latin typeface="Cambria Math" panose="02040503050406030204" pitchFamily="18" charset="0"/>
                              </a:rPr>
                            </m:ctrlPr>
                          </m:sSubPr>
                          <m:e>
                            <m:r>
                              <a:rPr lang="en-US" sz="2200" i="1">
                                <a:latin typeface="Cambria Math" panose="02040503050406030204" pitchFamily="18" charset="0"/>
                              </a:rPr>
                              <m:t>−</m:t>
                            </m:r>
                            <m:r>
                              <a:rPr lang="en-US" sz="2200" i="1">
                                <a:latin typeface="Cambria Math" panose="02040503050406030204" pitchFamily="18" charset="0"/>
                              </a:rPr>
                              <m:t>𝑃</m:t>
                            </m:r>
                          </m:e>
                          <m:sub>
                            <m:r>
                              <a:rPr lang="en-US" sz="2200" i="1">
                                <a:latin typeface="Cambria Math" panose="02040503050406030204" pitchFamily="18" charset="0"/>
                              </a:rPr>
                              <m:t>𝑖</m:t>
                            </m:r>
                          </m:sub>
                        </m:sSub>
                        <m:sSub>
                          <m:sSubPr>
                            <m:ctrlPr>
                              <a:rPr lang="vi-VN" sz="2200" i="1">
                                <a:latin typeface="Cambria Math" panose="02040503050406030204" pitchFamily="18" charset="0"/>
                              </a:rPr>
                            </m:ctrlPr>
                          </m:sSubPr>
                          <m:e>
                            <m:r>
                              <a:rPr lang="en-US" sz="2200" i="1">
                                <a:latin typeface="Cambria Math" panose="02040503050406030204" pitchFamily="18" charset="0"/>
                              </a:rPr>
                              <m:t>𝑙𝑜𝑔</m:t>
                            </m:r>
                          </m:e>
                          <m:sub>
                            <m:r>
                              <a:rPr lang="en-US" sz="2200" i="1">
                                <a:latin typeface="Cambria Math" panose="02040503050406030204" pitchFamily="18" charset="0"/>
                              </a:rPr>
                              <m:t>2</m:t>
                            </m:r>
                          </m:sub>
                        </m:sSub>
                        <m:r>
                          <a:rPr lang="en-US" sz="2200" i="1">
                            <a:latin typeface="Cambria Math" panose="02040503050406030204" pitchFamily="18" charset="0"/>
                          </a:rPr>
                          <m:t>(</m:t>
                        </m:r>
                        <m:sSub>
                          <m:sSubPr>
                            <m:ctrlPr>
                              <a:rPr lang="vi-VN"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𝑖</m:t>
                            </m:r>
                          </m:sub>
                        </m:sSub>
                        <m:r>
                          <a:rPr lang="en-US" sz="2200" i="1">
                            <a:latin typeface="Cambria Math" panose="02040503050406030204" pitchFamily="18" charset="0"/>
                          </a:rPr>
                          <m:t>)</m:t>
                        </m:r>
                      </m:e>
                    </m:nary>
                  </m:oMath>
                </a14:m>
                <a:r>
                  <a:rPr lang="vi-VN" sz="2400" dirty="0"/>
                  <a:t> </a:t>
                </a:r>
                <a:endParaRPr lang="en-US" sz="2400" dirty="0"/>
              </a:p>
              <a:p>
                <a:pPr algn="just">
                  <a:lnSpc>
                    <a:spcPct val="100000"/>
                  </a:lnSpc>
                  <a:buFontTx/>
                  <a:buChar char="-"/>
                </a:pPr>
                <a:r>
                  <a:rPr lang="vi-VN" sz="2200" dirty="0"/>
                  <a:t>Tại nút này giả sử thuộc tính được chọn là </a:t>
                </a:r>
                <a14:m>
                  <m:oMath xmlns:m="http://schemas.openxmlformats.org/officeDocument/2006/math">
                    <m:r>
                      <a:rPr lang="vi-VN" sz="2000" i="1">
                        <a:latin typeface="Cambria Math" panose="02040503050406030204" pitchFamily="18" charset="0"/>
                      </a:rPr>
                      <m:t>𝑥</m:t>
                    </m:r>
                  </m:oMath>
                </a14:m>
                <a:r>
                  <a:rPr lang="vi-VN" sz="2200" dirty="0"/>
                  <a:t> và tập dữ liệu S có N dữ liệu được phân thành n nút con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b="0" i="1" smtClean="0">
                            <a:latin typeface="Cambria Math" panose="02040503050406030204" pitchFamily="18" charset="0"/>
                          </a:rPr>
                          <m:t>1</m:t>
                        </m:r>
                      </m:sub>
                    </m:sSub>
                    <m:r>
                      <a:rPr lang="vi-VN" sz="2000" i="1">
                        <a:latin typeface="Cambria Math" panose="02040503050406030204" pitchFamily="18" charset="0"/>
                      </a:rPr>
                      <m:t> </m:t>
                    </m:r>
                  </m:oMath>
                </a14:m>
                <a:r>
                  <a:rPr lang="vi-VN" sz="2200" dirty="0"/>
                  <a:t>,</a:t>
                </a:r>
                <a:r>
                  <a:rPr lang="vi-VN" sz="2000" dirty="0"/>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b="0" i="1" smtClean="0">
                            <a:latin typeface="Cambria Math" panose="02040503050406030204" pitchFamily="18" charset="0"/>
                          </a:rPr>
                          <m:t>2</m:t>
                        </m:r>
                      </m:sub>
                    </m:sSub>
                    <m:r>
                      <a:rPr lang="vi-VN" sz="2000" i="1">
                        <a:latin typeface="Cambria Math" panose="02040503050406030204" pitchFamily="18" charset="0"/>
                      </a:rPr>
                      <m:t> </m:t>
                    </m:r>
                  </m:oMath>
                </a14:m>
                <a:r>
                  <a:rPr lang="vi-VN" sz="2200" dirty="0"/>
                  <a:t>,...,</a:t>
                </a:r>
                <a:r>
                  <a:rPr lang="vi-VN" sz="2000" dirty="0"/>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b="0" i="1" smtClean="0">
                            <a:latin typeface="Cambria Math" panose="02040503050406030204" pitchFamily="18" charset="0"/>
                          </a:rPr>
                          <m:t>𝑛</m:t>
                        </m:r>
                      </m:sub>
                    </m:sSub>
                    <m:r>
                      <a:rPr lang="vi-VN" sz="2000" i="1">
                        <a:latin typeface="Cambria Math" panose="02040503050406030204" pitchFamily="18" charset="0"/>
                      </a:rPr>
                      <m:t> </m:t>
                    </m:r>
                  </m:oMath>
                </a14:m>
                <a:r>
                  <a:rPr lang="vi-VN" sz="2200" dirty="0"/>
                  <a:t>mỗi nút con có chứa lần lượt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𝑚</m:t>
                        </m:r>
                      </m:e>
                      <m:sub>
                        <m:r>
                          <a:rPr lang="vi-VN" sz="2000" b="0" i="1" smtClean="0">
                            <a:latin typeface="Cambria Math" panose="02040503050406030204" pitchFamily="18" charset="0"/>
                          </a:rPr>
                          <m:t>1</m:t>
                        </m:r>
                      </m:sub>
                    </m:sSub>
                  </m:oMath>
                </a14:m>
                <a:r>
                  <a:rPr lang="vi-VN" sz="2200" dirty="0"/>
                  <a:t>,</a:t>
                </a:r>
                <a:r>
                  <a:rPr lang="vi-VN" sz="2000" dirty="0"/>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𝑚</m:t>
                        </m:r>
                      </m:e>
                      <m:sub>
                        <m:r>
                          <a:rPr lang="vi-VN" sz="2000" b="0" i="1" smtClean="0">
                            <a:latin typeface="Cambria Math" panose="02040503050406030204" pitchFamily="18" charset="0"/>
                          </a:rPr>
                          <m:t>2</m:t>
                        </m:r>
                      </m:sub>
                    </m:sSub>
                  </m:oMath>
                </a14:m>
                <a:r>
                  <a:rPr lang="vi-VN" sz="2200" dirty="0"/>
                  <a:t>,...</a:t>
                </a:r>
                <a:r>
                  <a:rPr lang="vi-VN" sz="2000" dirty="0"/>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𝑚</m:t>
                        </m:r>
                      </m:e>
                      <m:sub>
                        <m:r>
                          <a:rPr lang="vi-VN" sz="2000" b="0" i="1" smtClean="0">
                            <a:latin typeface="Cambria Math" panose="02040503050406030204" pitchFamily="18" charset="0"/>
                          </a:rPr>
                          <m:t>𝑛</m:t>
                        </m:r>
                      </m:sub>
                    </m:sSub>
                  </m:oMath>
                </a14:m>
                <a:r>
                  <a:rPr lang="vi-VN" sz="2200" dirty="0"/>
                  <a:t> điểm dữ liệu. </a:t>
                </a:r>
              </a:p>
              <a:p>
                <a:pPr algn="just">
                  <a:lnSpc>
                    <a:spcPct val="100000"/>
                  </a:lnSpc>
                  <a:buFontTx/>
                  <a:buChar char="-"/>
                </a:pPr>
                <a:r>
                  <a:rPr lang="vi-VN" sz="2200" dirty="0"/>
                  <a:t>Xây dựng hàm </a:t>
                </a:r>
                <a14:m>
                  <m:oMath xmlns:m="http://schemas.openxmlformats.org/officeDocument/2006/math">
                    <m:r>
                      <a:rPr lang="vi-VN" sz="2400" i="1">
                        <a:latin typeface="Cambria Math" panose="02040503050406030204" pitchFamily="18" charset="0"/>
                      </a:rPr>
                      <m:t>𝐻</m:t>
                    </m:r>
                    <m:d>
                      <m:dPr>
                        <m:ctrlPr>
                          <a:rPr lang="vi-VN" sz="2400" i="1">
                            <a:latin typeface="Cambria Math" panose="02040503050406030204" pitchFamily="18" charset="0"/>
                          </a:rPr>
                        </m:ctrlPr>
                      </m:dPr>
                      <m:e>
                        <m:r>
                          <a:rPr lang="vi-VN" sz="2400" i="1">
                            <a:latin typeface="Cambria Math" panose="02040503050406030204" pitchFamily="18" charset="0"/>
                          </a:rPr>
                          <m:t>𝑥</m:t>
                        </m:r>
                        <m:r>
                          <a:rPr lang="vi-VN" sz="2400" i="1">
                            <a:latin typeface="Cambria Math" panose="02040503050406030204" pitchFamily="18" charset="0"/>
                          </a:rPr>
                          <m:t>,</m:t>
                        </m:r>
                        <m:r>
                          <a:rPr lang="vi-VN" sz="2400" i="1">
                            <a:latin typeface="Cambria Math" panose="02040503050406030204" pitchFamily="18" charset="0"/>
                          </a:rPr>
                          <m:t>𝑆</m:t>
                        </m:r>
                      </m:e>
                    </m:d>
                    <m:r>
                      <a:rPr lang="vi-VN" sz="2400" i="1">
                        <a:latin typeface="Cambria Math" panose="02040503050406030204" pitchFamily="18" charset="0"/>
                      </a:rPr>
                      <m:t>=</m:t>
                    </m:r>
                    <m:nary>
                      <m:naryPr>
                        <m:chr m:val="∑"/>
                        <m:limLoc m:val="undOvr"/>
                        <m:ctrlPr>
                          <a:rPr lang="vi-VN" sz="2400" i="1">
                            <a:latin typeface="Cambria Math" panose="02040503050406030204" pitchFamily="18" charset="0"/>
                          </a:rPr>
                        </m:ctrlPr>
                      </m:naryPr>
                      <m:sub>
                        <m:r>
                          <a:rPr lang="vi-VN" sz="2400" i="1">
                            <a:latin typeface="Cambria Math" panose="02040503050406030204" pitchFamily="18" charset="0"/>
                          </a:rPr>
                          <m:t>𝑖</m:t>
                        </m:r>
                        <m:r>
                          <a:rPr lang="vi-VN" sz="2400" i="1">
                            <a:latin typeface="Cambria Math" panose="02040503050406030204" pitchFamily="18" charset="0"/>
                          </a:rPr>
                          <m:t>=1</m:t>
                        </m:r>
                      </m:sub>
                      <m:sup>
                        <m:r>
                          <a:rPr lang="vi-VN" sz="2400" b="0" i="1" smtClean="0">
                            <a:latin typeface="Cambria Math" panose="02040503050406030204" pitchFamily="18" charset="0"/>
                          </a:rPr>
                          <m:t>𝑛</m:t>
                        </m:r>
                      </m:sup>
                      <m:e>
                        <m:f>
                          <m:fPr>
                            <m:ctrlPr>
                              <a:rPr lang="vi-VN" sz="2400" i="1">
                                <a:latin typeface="Cambria Math" panose="02040503050406030204" pitchFamily="18" charset="0"/>
                              </a:rPr>
                            </m:ctrlPr>
                          </m:fPr>
                          <m:num>
                            <m:sSub>
                              <m:sSubPr>
                                <m:ctrlPr>
                                  <a:rPr lang="vi-VN" sz="2400" i="1">
                                    <a:latin typeface="Cambria Math" panose="02040503050406030204" pitchFamily="18" charset="0"/>
                                  </a:rPr>
                                </m:ctrlPr>
                              </m:sSubPr>
                              <m:e>
                                <m:r>
                                  <a:rPr lang="vi-VN" sz="2400" i="1">
                                    <a:latin typeface="Cambria Math" panose="02040503050406030204" pitchFamily="18" charset="0"/>
                                  </a:rPr>
                                  <m:t>𝑚</m:t>
                                </m:r>
                              </m:e>
                              <m:sub>
                                <m:r>
                                  <a:rPr lang="vi-VN" sz="2400" i="1">
                                    <a:latin typeface="Cambria Math" panose="02040503050406030204" pitchFamily="18" charset="0"/>
                                  </a:rPr>
                                  <m:t>𝑖</m:t>
                                </m:r>
                              </m:sub>
                            </m:sSub>
                          </m:num>
                          <m:den>
                            <m:r>
                              <a:rPr lang="vi-VN" sz="2400" i="1">
                                <a:latin typeface="Cambria Math" panose="02040503050406030204" pitchFamily="18" charset="0"/>
                              </a:rPr>
                              <m:t>𝑁</m:t>
                            </m:r>
                          </m:den>
                        </m:f>
                        <m:r>
                          <a:rPr lang="vi-VN" sz="2400" i="1">
                            <a:latin typeface="Cambria Math" panose="02040503050406030204" pitchFamily="18" charset="0"/>
                          </a:rPr>
                          <m:t>𝐻</m:t>
                        </m:r>
                        <m:r>
                          <a:rPr lang="vi-VN" sz="2400" i="1">
                            <a:latin typeface="Cambria Math" panose="02040503050406030204" pitchFamily="18" charset="0"/>
                          </a:rPr>
                          <m:t>(</m:t>
                        </m:r>
                        <m:sSub>
                          <m:sSubPr>
                            <m:ctrlPr>
                              <a:rPr lang="vi-VN" sz="2400" i="1">
                                <a:latin typeface="Cambria Math" panose="02040503050406030204" pitchFamily="18" charset="0"/>
                              </a:rPr>
                            </m:ctrlPr>
                          </m:sSubPr>
                          <m:e>
                            <m:r>
                              <a:rPr lang="vi-VN" sz="2400" i="1">
                                <a:latin typeface="Cambria Math" panose="02040503050406030204" pitchFamily="18" charset="0"/>
                              </a:rPr>
                              <m:t>𝑆</m:t>
                            </m:r>
                          </m:e>
                          <m:sub>
                            <m:r>
                              <a:rPr lang="vi-VN" sz="2400" i="1">
                                <a:latin typeface="Cambria Math" panose="02040503050406030204" pitchFamily="18" charset="0"/>
                              </a:rPr>
                              <m:t>𝑖</m:t>
                            </m:r>
                          </m:sub>
                        </m:sSub>
                      </m:e>
                    </m:nary>
                    <m:r>
                      <a:rPr lang="vi-VN" sz="2400" i="1">
                        <a:latin typeface="Cambria Math" panose="02040503050406030204" pitchFamily="18" charset="0"/>
                      </a:rPr>
                      <m:t>)</m:t>
                    </m:r>
                  </m:oMath>
                </a14:m>
                <a:r>
                  <a:rPr lang="vi-VN" sz="2400" dirty="0"/>
                  <a:t>. </a:t>
                </a:r>
                <a:r>
                  <a:rPr lang="vi-VN" dirty="0"/>
                  <a:t>Đây là giá trị trung bình có trọng của </a:t>
                </a:r>
                <a:r>
                  <a:rPr lang="vi-VN"/>
                  <a:t>phân chia</a:t>
                </a:r>
                <a:r>
                  <a:rPr lang="en-US"/>
                  <a:t> các </a:t>
                </a:r>
                <a:r>
                  <a:rPr lang="en-US" i="1"/>
                  <a:t>entropy</a:t>
                </a:r>
                <a:r>
                  <a:rPr lang="vi-VN"/>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i="1">
                            <a:latin typeface="Cambria Math" panose="02040503050406030204" pitchFamily="18" charset="0"/>
                          </a:rPr>
                          <m:t>𝑖</m:t>
                        </m:r>
                      </m:sub>
                    </m:sSub>
                  </m:oMath>
                </a14:m>
                <a:r>
                  <a:rPr lang="vi-VN" sz="2400" dirty="0"/>
                  <a:t>.</a:t>
                </a:r>
              </a:p>
              <a:p>
                <a:pPr algn="just">
                  <a:lnSpc>
                    <a:spcPct val="100000"/>
                  </a:lnSpc>
                  <a:buFontTx/>
                  <a:buChar char="-"/>
                </a:pPr>
                <a:r>
                  <a:rPr lang="vi-VN" sz="2200" dirty="0"/>
                  <a:t>Tính </a:t>
                </a:r>
                <a:r>
                  <a:rPr lang="vi-VN" sz="2200" i="1" dirty="0"/>
                  <a:t>Information Gain - </a:t>
                </a:r>
                <a:r>
                  <a:rPr lang="vi-VN" dirty="0"/>
                  <a:t>lượng thông tin trước và sau khi chia</a:t>
                </a:r>
                <a:r>
                  <a:rPr lang="vi-VN" sz="2200" i="1" dirty="0"/>
                  <a:t> </a:t>
                </a:r>
                <a:r>
                  <a:rPr lang="vi-VN" sz="2200" dirty="0"/>
                  <a:t>của thuộc tính được tính </a:t>
                </a:r>
                <a:r>
                  <a:rPr lang="vi-VN" sz="2200"/>
                  <a:t>như sau</a:t>
                </a:r>
                <a:r>
                  <a:rPr lang="en-US" sz="2200"/>
                  <a:t> (</a:t>
                </a:r>
                <a14:m>
                  <m:oMath xmlns:m="http://schemas.openxmlformats.org/officeDocument/2006/math">
                    <m:r>
                      <a:rPr lang="vi-VN" sz="2000" i="1">
                        <a:latin typeface="Cambria Math" panose="02040503050406030204" pitchFamily="18" charset="0"/>
                      </a:rPr>
                      <m:t>𝑥</m:t>
                    </m:r>
                    <m:r>
                      <a:rPr lang="vi-VN" sz="2000" i="1">
                        <a:latin typeface="Cambria Math" panose="02040503050406030204" pitchFamily="18" charset="0"/>
                      </a:rPr>
                      <m:t> </m:t>
                    </m:r>
                  </m:oMath>
                </a14:m>
                <a:r>
                  <a:rPr lang="en-US" sz="2200"/>
                  <a:t>là một thuộc tính)</a:t>
                </a:r>
                <a:r>
                  <a:rPr lang="vi-VN" sz="2200"/>
                  <a:t>:</a:t>
                </a:r>
                <a:endParaRPr lang="vi-VN" sz="2200" dirty="0"/>
              </a:p>
              <a:p>
                <a:pPr marL="1828800" lvl="4" indent="0" algn="just">
                  <a:lnSpc>
                    <a:spcPct val="100000"/>
                  </a:lnSpc>
                  <a:buNone/>
                </a:pPr>
                <a14:m>
                  <m:oMathPara xmlns:m="http://schemas.openxmlformats.org/officeDocument/2006/math">
                    <m:oMathParaPr>
                      <m:jc m:val="centerGroup"/>
                    </m:oMathParaPr>
                    <m:oMath xmlns:m="http://schemas.openxmlformats.org/officeDocument/2006/math">
                      <m:r>
                        <a:rPr lang="vi-VN" sz="2400" i="1">
                          <a:latin typeface="Cambria Math" panose="02040503050406030204" pitchFamily="18" charset="0"/>
                        </a:rPr>
                        <m:t>𝐺</m:t>
                      </m:r>
                      <m:d>
                        <m:dPr>
                          <m:ctrlPr>
                            <a:rPr lang="vi-VN" sz="2400" i="1">
                              <a:latin typeface="Cambria Math" panose="02040503050406030204" pitchFamily="18" charset="0"/>
                            </a:rPr>
                          </m:ctrlPr>
                        </m:dPr>
                        <m:e>
                          <m:r>
                            <a:rPr lang="vi-VN" sz="2400" i="1">
                              <a:latin typeface="Cambria Math" panose="02040503050406030204" pitchFamily="18" charset="0"/>
                            </a:rPr>
                            <m:t>𝑥</m:t>
                          </m:r>
                          <m:r>
                            <a:rPr lang="vi-VN" sz="2400" i="1">
                              <a:latin typeface="Cambria Math" panose="02040503050406030204" pitchFamily="18" charset="0"/>
                            </a:rPr>
                            <m:t>,</m:t>
                          </m:r>
                          <m:r>
                            <a:rPr lang="vi-VN" sz="2400" i="1">
                              <a:latin typeface="Cambria Math" panose="02040503050406030204" pitchFamily="18" charset="0"/>
                            </a:rPr>
                            <m:t>𝑆</m:t>
                          </m:r>
                        </m:e>
                      </m:d>
                      <m:r>
                        <a:rPr lang="vi-VN" sz="2400" i="1">
                          <a:latin typeface="Cambria Math" panose="02040503050406030204" pitchFamily="18" charset="0"/>
                        </a:rPr>
                        <m:t>=</m:t>
                      </m:r>
                      <m:r>
                        <a:rPr lang="vi-VN" sz="2400" i="1">
                          <a:latin typeface="Cambria Math" panose="02040503050406030204" pitchFamily="18" charset="0"/>
                        </a:rPr>
                        <m:t>𝐻</m:t>
                      </m:r>
                      <m:d>
                        <m:dPr>
                          <m:ctrlPr>
                            <a:rPr lang="vi-VN" sz="2400" i="1">
                              <a:latin typeface="Cambria Math" panose="02040503050406030204" pitchFamily="18" charset="0"/>
                            </a:rPr>
                          </m:ctrlPr>
                        </m:dPr>
                        <m:e>
                          <m:r>
                            <a:rPr lang="vi-VN" sz="2400" i="1">
                              <a:latin typeface="Cambria Math" panose="02040503050406030204" pitchFamily="18" charset="0"/>
                            </a:rPr>
                            <m:t>𝑠</m:t>
                          </m:r>
                        </m:e>
                      </m:d>
                      <m:r>
                        <a:rPr lang="vi-VN" sz="2400" i="1">
                          <a:latin typeface="Cambria Math" panose="02040503050406030204" pitchFamily="18" charset="0"/>
                        </a:rPr>
                        <m:t>−</m:t>
                      </m:r>
                      <m:r>
                        <a:rPr lang="vi-VN" sz="2400" i="1">
                          <a:latin typeface="Cambria Math" panose="02040503050406030204" pitchFamily="18" charset="0"/>
                        </a:rPr>
                        <m:t>𝐻</m:t>
                      </m:r>
                      <m:r>
                        <a:rPr lang="vi-VN" sz="2400" i="1">
                          <a:latin typeface="Cambria Math" panose="02040503050406030204" pitchFamily="18" charset="0"/>
                        </a:rPr>
                        <m:t>(</m:t>
                      </m:r>
                      <m:r>
                        <a:rPr lang="vi-VN" sz="2400" i="1">
                          <a:latin typeface="Cambria Math" panose="02040503050406030204" pitchFamily="18" charset="0"/>
                        </a:rPr>
                        <m:t>𝑥</m:t>
                      </m:r>
                      <m:r>
                        <a:rPr lang="vi-VN" sz="2400" i="1">
                          <a:latin typeface="Cambria Math" panose="02040503050406030204" pitchFamily="18" charset="0"/>
                        </a:rPr>
                        <m:t>,</m:t>
                      </m:r>
                      <m:r>
                        <a:rPr lang="vi-VN" sz="2400" i="1">
                          <a:latin typeface="Cambria Math" panose="02040503050406030204" pitchFamily="18" charset="0"/>
                        </a:rPr>
                        <m:t>𝑆</m:t>
                      </m:r>
                      <m:r>
                        <a:rPr lang="vi-VN" sz="2400" i="1">
                          <a:latin typeface="Cambria Math" panose="02040503050406030204" pitchFamily="18" charset="0"/>
                        </a:rPr>
                        <m:t>)</m:t>
                      </m:r>
                    </m:oMath>
                  </m:oMathPara>
                </a14:m>
                <a:endParaRPr lang="vi-VN" sz="2400" dirty="0"/>
              </a:p>
              <a:p>
                <a:pPr algn="just">
                  <a:lnSpc>
                    <a:spcPct val="100000"/>
                  </a:lnSpc>
                  <a:buFontTx/>
                  <a:buChar char="-"/>
                </a:pPr>
                <a:r>
                  <a:rPr lang="vi-VN" sz="2200" dirty="0"/>
                  <a:t>Thuộc tính được chọn khi  làm cực đại </a:t>
                </a:r>
                <a:r>
                  <a:rPr lang="vi-VN" sz="2200" i="1" dirty="0"/>
                  <a:t>Information Gain </a:t>
                </a:r>
                <a:r>
                  <a:rPr lang="vi-VN" sz="2200" dirty="0"/>
                  <a:t>hay cực tiểu Entropy</a:t>
                </a:r>
              </a:p>
              <a:p>
                <a:pPr lvl="2"/>
                <a14:m>
                  <m:oMathPara xmlns:m="http://schemas.openxmlformats.org/officeDocument/2006/math">
                    <m:oMathParaPr>
                      <m:jc m:val="centerGroup"/>
                    </m:oMathParaPr>
                    <m:oMath xmlns:m="http://schemas.openxmlformats.org/officeDocument/2006/math">
                      <m:sSup>
                        <m:sSupPr>
                          <m:ctrlPr>
                            <a:rPr lang="vi-VN" i="1">
                              <a:latin typeface="Cambria Math" panose="02040503050406030204" pitchFamily="18" charset="0"/>
                            </a:rPr>
                          </m:ctrlPr>
                        </m:sSupPr>
                        <m:e>
                          <m:r>
                            <a:rPr lang="vi-VN" i="1">
                              <a:latin typeface="Cambria Math" panose="02040503050406030204" pitchFamily="18" charset="0"/>
                            </a:rPr>
                            <m:t>𝑥</m:t>
                          </m:r>
                        </m:e>
                        <m:sup>
                          <m:r>
                            <a:rPr lang="vi-VN" i="1">
                              <a:latin typeface="Cambria Math" panose="02040503050406030204" pitchFamily="18" charset="0"/>
                            </a:rPr>
                            <m:t>∗</m:t>
                          </m:r>
                        </m:sup>
                      </m:sSup>
                      <m:r>
                        <a:rPr lang="vi-VN" i="1">
                          <a:latin typeface="Cambria Math" panose="02040503050406030204" pitchFamily="18" charset="0"/>
                        </a:rPr>
                        <m:t>=</m:t>
                      </m:r>
                      <m:r>
                        <a:rPr lang="vi-VN" i="1">
                          <a:latin typeface="Cambria Math" panose="02040503050406030204" pitchFamily="18" charset="0"/>
                        </a:rPr>
                        <m:t>𝑎𝑟𝑔</m:t>
                      </m:r>
                      <m:func>
                        <m:funcPr>
                          <m:ctrlPr>
                            <a:rPr lang="vi-VN" i="1">
                              <a:latin typeface="Cambria Math" panose="02040503050406030204" pitchFamily="18" charset="0"/>
                            </a:rPr>
                          </m:ctrlPr>
                        </m:funcPr>
                        <m:fName>
                          <m:limLow>
                            <m:limLowPr>
                              <m:ctrlPr>
                                <a:rPr lang="vi-VN" i="1">
                                  <a:latin typeface="Cambria Math" panose="02040503050406030204" pitchFamily="18" charset="0"/>
                                </a:rPr>
                              </m:ctrlPr>
                            </m:limLowPr>
                            <m:e>
                              <m:r>
                                <m:rPr>
                                  <m:sty m:val="p"/>
                                </m:rPr>
                                <a:rPr lang="vi-VN">
                                  <a:latin typeface="Cambria Math" panose="02040503050406030204" pitchFamily="18" charset="0"/>
                                </a:rPr>
                                <m:t>max</m:t>
                              </m:r>
                            </m:e>
                            <m:lim>
                              <m:r>
                                <a:rPr lang="vi-VN" i="1">
                                  <a:latin typeface="Cambria Math" panose="02040503050406030204" pitchFamily="18" charset="0"/>
                                </a:rPr>
                                <m:t>𝑥</m:t>
                              </m:r>
                            </m:lim>
                          </m:limLow>
                        </m:fName>
                        <m:e>
                          <m:r>
                            <a:rPr lang="vi-VN" i="1">
                              <a:latin typeface="Cambria Math" panose="02040503050406030204" pitchFamily="18" charset="0"/>
                            </a:rPr>
                            <m:t>𝐺</m:t>
                          </m:r>
                          <m:d>
                            <m:dPr>
                              <m:ctrlPr>
                                <a:rPr lang="vi-VN" i="1">
                                  <a:latin typeface="Cambria Math" panose="02040503050406030204" pitchFamily="18" charset="0"/>
                                </a:rPr>
                              </m:ctrlPr>
                            </m:dPr>
                            <m:e>
                              <m:r>
                                <a:rPr lang="vi-VN" i="1">
                                  <a:latin typeface="Cambria Math" panose="02040503050406030204" pitchFamily="18" charset="0"/>
                                </a:rPr>
                                <m:t>𝑥</m:t>
                              </m:r>
                              <m:r>
                                <a:rPr lang="vi-VN" i="1">
                                  <a:latin typeface="Cambria Math" panose="02040503050406030204" pitchFamily="18" charset="0"/>
                                </a:rPr>
                                <m:t>,</m:t>
                              </m:r>
                              <m:r>
                                <a:rPr lang="vi-VN" i="1">
                                  <a:latin typeface="Cambria Math" panose="02040503050406030204" pitchFamily="18" charset="0"/>
                                </a:rPr>
                                <m:t>𝑆</m:t>
                              </m:r>
                            </m:e>
                          </m:d>
                          <m:r>
                            <a:rPr lang="vi-VN" i="1">
                              <a:latin typeface="Cambria Math" panose="02040503050406030204" pitchFamily="18" charset="0"/>
                            </a:rPr>
                            <m:t>=</m:t>
                          </m:r>
                          <m:func>
                            <m:funcPr>
                              <m:ctrlPr>
                                <a:rPr lang="vi-VN" i="1">
                                  <a:latin typeface="Cambria Math" panose="02040503050406030204" pitchFamily="18" charset="0"/>
                                </a:rPr>
                              </m:ctrlPr>
                            </m:funcPr>
                            <m:fName>
                              <m:r>
                                <m:rPr>
                                  <m:sty m:val="p"/>
                                </m:rPr>
                                <a:rPr lang="vi-VN">
                                  <a:latin typeface="Cambria Math" panose="02040503050406030204" pitchFamily="18" charset="0"/>
                                </a:rPr>
                                <m:t>arg</m:t>
                              </m:r>
                            </m:fName>
                            <m:e>
                              <m:func>
                                <m:funcPr>
                                  <m:ctrlPr>
                                    <a:rPr lang="vi-VN" i="1">
                                      <a:latin typeface="Cambria Math" panose="02040503050406030204" pitchFamily="18" charset="0"/>
                                    </a:rPr>
                                  </m:ctrlPr>
                                </m:funcPr>
                                <m:fName>
                                  <m:limLow>
                                    <m:limLowPr>
                                      <m:ctrlPr>
                                        <a:rPr lang="vi-VN" i="1">
                                          <a:latin typeface="Cambria Math" panose="02040503050406030204" pitchFamily="18" charset="0"/>
                                        </a:rPr>
                                      </m:ctrlPr>
                                    </m:limLowPr>
                                    <m:e>
                                      <m:r>
                                        <m:rPr>
                                          <m:sty m:val="p"/>
                                        </m:rPr>
                                        <a:rPr lang="vi-VN">
                                          <a:latin typeface="Cambria Math" panose="02040503050406030204" pitchFamily="18" charset="0"/>
                                        </a:rPr>
                                        <m:t>min</m:t>
                                      </m:r>
                                    </m:e>
                                    <m:lim>
                                      <m:r>
                                        <a:rPr lang="vi-VN" i="1">
                                          <a:latin typeface="Cambria Math" panose="02040503050406030204" pitchFamily="18" charset="0"/>
                                        </a:rPr>
                                        <m:t>𝑥</m:t>
                                      </m:r>
                                    </m:lim>
                                  </m:limLow>
                                </m:fName>
                                <m:e>
                                  <m:r>
                                    <a:rPr lang="vi-VN" i="1">
                                      <a:latin typeface="Cambria Math" panose="02040503050406030204" pitchFamily="18" charset="0"/>
                                    </a:rPr>
                                    <m:t>𝐻</m:t>
                                  </m:r>
                                  <m:r>
                                    <a:rPr lang="vi-VN" i="1">
                                      <a:latin typeface="Cambria Math" panose="02040503050406030204" pitchFamily="18" charset="0"/>
                                    </a:rPr>
                                    <m:t>(</m:t>
                                  </m:r>
                                  <m:r>
                                    <a:rPr lang="vi-VN" i="1">
                                      <a:latin typeface="Cambria Math" panose="02040503050406030204" pitchFamily="18" charset="0"/>
                                    </a:rPr>
                                    <m:t>𝑥</m:t>
                                  </m:r>
                                  <m:r>
                                    <a:rPr lang="vi-VN" i="1">
                                      <a:latin typeface="Cambria Math" panose="02040503050406030204" pitchFamily="18" charset="0"/>
                                    </a:rPr>
                                    <m:t>,</m:t>
                                  </m:r>
                                  <m:r>
                                    <a:rPr lang="vi-VN" i="1">
                                      <a:latin typeface="Cambria Math" panose="02040503050406030204" pitchFamily="18" charset="0"/>
                                    </a:rPr>
                                    <m:t>𝑆</m:t>
                                  </m:r>
                                  <m:r>
                                    <a:rPr lang="vi-VN" i="1">
                                      <a:latin typeface="Cambria Math" panose="02040503050406030204" pitchFamily="18" charset="0"/>
                                    </a:rPr>
                                    <m:t>)</m:t>
                                  </m:r>
                                </m:e>
                              </m:func>
                            </m:e>
                          </m:func>
                        </m:e>
                      </m:func>
                    </m:oMath>
                  </m:oMathPara>
                </a14:m>
                <a:endParaRPr lang="vi-VN" dirty="0"/>
              </a:p>
              <a:p>
                <a:pPr algn="just">
                  <a:lnSpc>
                    <a:spcPct val="100000"/>
                  </a:lnSpc>
                  <a:buFontTx/>
                  <a:buChar char="-"/>
                </a:pPr>
                <a:r>
                  <a:rPr lang="vi-VN" sz="2200" dirty="0"/>
                  <a:t>Ngoài hàm Gain, người ta còn sử dụng hàm </a:t>
                </a:r>
                <a:r>
                  <a:rPr lang="vi-VN" sz="2200" b="1" i="1" dirty="0"/>
                  <a:t>Gini Index</a:t>
                </a:r>
              </a:p>
              <a:p>
                <a:pPr marL="1828800" lvl="4" indent="0" algn="just">
                  <a:lnSpc>
                    <a:spcPct val="100000"/>
                  </a:lnSpc>
                  <a:buNone/>
                </a:pPr>
                <a:r>
                  <a:rPr lang="vi-VN" sz="2200" dirty="0"/>
                  <a:t>	</a:t>
                </a:r>
                <a14:m>
                  <m:oMath xmlns:m="http://schemas.openxmlformats.org/officeDocument/2006/math">
                    <m:r>
                      <a:rPr lang="vi-VN" sz="2200" b="0" i="1" smtClean="0">
                        <a:latin typeface="Cambria Math" panose="02040503050406030204" pitchFamily="18" charset="0"/>
                      </a:rPr>
                      <m:t>𝐺𝑖𝑛𝑖</m:t>
                    </m:r>
                    <m:d>
                      <m:dPr>
                        <m:ctrlPr>
                          <a:rPr lang="vi-VN" sz="2200" b="0" i="1" smtClean="0">
                            <a:latin typeface="Cambria Math" panose="02040503050406030204" pitchFamily="18" charset="0"/>
                          </a:rPr>
                        </m:ctrlPr>
                      </m:dPr>
                      <m:e>
                        <m:r>
                          <a:rPr lang="vi-VN" sz="2200" b="0" i="1" smtClean="0">
                            <a:latin typeface="Cambria Math" panose="02040503050406030204" pitchFamily="18" charset="0"/>
                          </a:rPr>
                          <m:t>𝑆</m:t>
                        </m:r>
                      </m:e>
                    </m:d>
                    <m:r>
                      <a:rPr lang="vi-VN" sz="2200" b="0" i="1" smtClean="0">
                        <a:latin typeface="Cambria Math" panose="02040503050406030204" pitchFamily="18" charset="0"/>
                      </a:rPr>
                      <m:t>=1−</m:t>
                    </m:r>
                    <m:nary>
                      <m:naryPr>
                        <m:chr m:val="∑"/>
                        <m:ctrlPr>
                          <a:rPr lang="vi-VN" sz="2200" b="0" i="1" smtClean="0">
                            <a:latin typeface="Cambria Math" panose="02040503050406030204" pitchFamily="18" charset="0"/>
                          </a:rPr>
                        </m:ctrlPr>
                      </m:naryPr>
                      <m:sub>
                        <m:r>
                          <m:rPr>
                            <m:brk m:alnAt="23"/>
                          </m:rPr>
                          <a:rPr lang="vi-VN" sz="2200" b="0" i="1" smtClean="0">
                            <a:latin typeface="Cambria Math" panose="02040503050406030204" pitchFamily="18" charset="0"/>
                          </a:rPr>
                          <m:t>𝑖</m:t>
                        </m:r>
                        <m:r>
                          <a:rPr lang="vi-VN" sz="2200" b="0" i="1" smtClean="0">
                            <a:latin typeface="Cambria Math" panose="02040503050406030204" pitchFamily="18" charset="0"/>
                          </a:rPr>
                          <m:t>=1</m:t>
                        </m:r>
                      </m:sub>
                      <m:sup>
                        <m:r>
                          <a:rPr lang="vi-VN" sz="2200" b="0" i="1" smtClean="0">
                            <a:latin typeface="Cambria Math" panose="02040503050406030204" pitchFamily="18" charset="0"/>
                          </a:rPr>
                          <m:t>𝑛</m:t>
                        </m:r>
                      </m:sup>
                      <m:e>
                        <m:sSubSup>
                          <m:sSubSupPr>
                            <m:ctrlPr>
                              <a:rPr lang="vi-VN" sz="2200" b="0" i="1" smtClean="0">
                                <a:latin typeface="Cambria Math" panose="02040503050406030204" pitchFamily="18" charset="0"/>
                              </a:rPr>
                            </m:ctrlPr>
                          </m:sSubSupPr>
                          <m:e>
                            <m:r>
                              <a:rPr lang="vi-VN" sz="2200" b="0" i="1" smtClean="0">
                                <a:latin typeface="Cambria Math" panose="02040503050406030204" pitchFamily="18" charset="0"/>
                              </a:rPr>
                              <m:t>𝑝</m:t>
                            </m:r>
                          </m:e>
                          <m:sub>
                            <m:r>
                              <a:rPr lang="vi-VN" sz="2200" b="0" i="1" smtClean="0">
                                <a:latin typeface="Cambria Math" panose="02040503050406030204" pitchFamily="18" charset="0"/>
                              </a:rPr>
                              <m:t>𝑖</m:t>
                            </m:r>
                          </m:sub>
                          <m:sup>
                            <m:r>
                              <a:rPr lang="vi-VN" sz="2200" b="0" i="1" smtClean="0">
                                <a:latin typeface="Cambria Math" panose="02040503050406030204" pitchFamily="18" charset="0"/>
                              </a:rPr>
                              <m:t>2</m:t>
                            </m:r>
                          </m:sup>
                        </m:sSubSup>
                      </m:e>
                    </m:nary>
                    <m:r>
                      <a:rPr lang="vi-VN" sz="2200" b="0" i="1" smtClean="0">
                        <a:latin typeface="Cambria Math" panose="02040503050406030204" pitchFamily="18" charset="0"/>
                      </a:rPr>
                      <m:t>=1−</m:t>
                    </m:r>
                    <m:nary>
                      <m:naryPr>
                        <m:chr m:val="∑"/>
                        <m:limLoc m:val="undOvr"/>
                        <m:ctrlPr>
                          <a:rPr lang="vi-VN" sz="2000" i="1" smtClean="0">
                            <a:latin typeface="Cambria Math" panose="02040503050406030204" pitchFamily="18" charset="0"/>
                          </a:rPr>
                        </m:ctrlPr>
                      </m:naryPr>
                      <m:sub>
                        <m:r>
                          <a:rPr lang="vi-VN" sz="2000" i="1">
                            <a:latin typeface="Cambria Math" panose="02040503050406030204" pitchFamily="18" charset="0"/>
                          </a:rPr>
                          <m:t>𝑖</m:t>
                        </m:r>
                        <m:r>
                          <a:rPr lang="vi-VN" sz="2000" i="1">
                            <a:latin typeface="Cambria Math" panose="02040503050406030204" pitchFamily="18" charset="0"/>
                          </a:rPr>
                          <m:t>=1</m:t>
                        </m:r>
                      </m:sub>
                      <m:sup>
                        <m:r>
                          <a:rPr lang="vi-VN" sz="2000" i="1">
                            <a:latin typeface="Cambria Math" panose="02040503050406030204" pitchFamily="18" charset="0"/>
                          </a:rPr>
                          <m:t>𝑛</m:t>
                        </m:r>
                      </m:sup>
                      <m:e>
                        <m:r>
                          <a:rPr lang="vi-VN" sz="2000" b="0" i="1" smtClean="0">
                            <a:latin typeface="Cambria Math" panose="02040503050406030204" pitchFamily="18" charset="0"/>
                          </a:rPr>
                          <m:t>(</m:t>
                        </m:r>
                        <m:f>
                          <m:fPr>
                            <m:ctrlPr>
                              <a:rPr lang="vi-VN" sz="2000" i="1">
                                <a:latin typeface="Cambria Math" panose="02040503050406030204" pitchFamily="18" charset="0"/>
                              </a:rPr>
                            </m:ctrlPr>
                          </m:fPr>
                          <m:num>
                            <m:sSub>
                              <m:sSubPr>
                                <m:ctrlPr>
                                  <a:rPr lang="vi-VN" sz="2000" i="1">
                                    <a:latin typeface="Cambria Math" panose="02040503050406030204" pitchFamily="18" charset="0"/>
                                  </a:rPr>
                                </m:ctrlPr>
                              </m:sSubPr>
                              <m:e>
                                <m:r>
                                  <a:rPr lang="vi-VN" sz="2000" i="1">
                                    <a:latin typeface="Cambria Math" panose="02040503050406030204" pitchFamily="18" charset="0"/>
                                  </a:rPr>
                                  <m:t>𝑚</m:t>
                                </m:r>
                              </m:e>
                              <m:sub>
                                <m:r>
                                  <a:rPr lang="vi-VN" sz="2000" i="1">
                                    <a:latin typeface="Cambria Math" panose="02040503050406030204" pitchFamily="18" charset="0"/>
                                  </a:rPr>
                                  <m:t>𝑖</m:t>
                                </m:r>
                              </m:sub>
                            </m:sSub>
                          </m:num>
                          <m:den>
                            <m:r>
                              <a:rPr lang="vi-VN" sz="2000" i="1">
                                <a:latin typeface="Cambria Math" panose="02040503050406030204" pitchFamily="18" charset="0"/>
                              </a:rPr>
                              <m:t>𝑁</m:t>
                            </m:r>
                          </m:den>
                        </m:f>
                        <m:sSup>
                          <m:sSupPr>
                            <m:ctrlPr>
                              <a:rPr lang="vi-VN" sz="2000" i="1" smtClean="0">
                                <a:latin typeface="Cambria Math" panose="02040503050406030204" pitchFamily="18" charset="0"/>
                              </a:rPr>
                            </m:ctrlPr>
                          </m:sSupPr>
                          <m:e>
                            <m:r>
                              <a:rPr lang="vi-VN" sz="2000" b="0" i="1" smtClean="0">
                                <a:latin typeface="Cambria Math" panose="02040503050406030204" pitchFamily="18" charset="0"/>
                              </a:rPr>
                              <m:t>)</m:t>
                            </m:r>
                          </m:e>
                          <m:sup>
                            <m:r>
                              <a:rPr lang="vi-VN" sz="2000" b="0" i="1" smtClean="0">
                                <a:latin typeface="Cambria Math" panose="02040503050406030204" pitchFamily="18" charset="0"/>
                              </a:rPr>
                              <m:t>2</m:t>
                            </m:r>
                          </m:sup>
                        </m:sSup>
                      </m:e>
                    </m:nary>
                  </m:oMath>
                </a14:m>
                <a:endParaRPr lang="vi-VN" sz="2200" dirty="0"/>
              </a:p>
              <a:p>
                <a:pPr marL="1828800" lvl="4" indent="0" algn="just">
                  <a:lnSpc>
                    <a:spcPct val="100000"/>
                  </a:lnSpc>
                  <a:buNone/>
                </a:pPr>
                <a:endParaRPr lang="vi-VN" sz="2200" dirty="0"/>
              </a:p>
              <a:p>
                <a:pPr lvl="4" algn="just">
                  <a:lnSpc>
                    <a:spcPct val="100000"/>
                  </a:lnSpc>
                  <a:buFontTx/>
                  <a:buChar char="-"/>
                </a:pPr>
                <a:endParaRPr lang="vi-VN" sz="22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24069" y="365125"/>
                <a:ext cx="11343861" cy="6447155"/>
              </a:xfrm>
              <a:blipFill>
                <a:blip r:embed="rId2"/>
                <a:stretch>
                  <a:fillRect l="-699" r="-753" b="-10775"/>
                </a:stretch>
              </a:blipFill>
            </p:spPr>
            <p:txBody>
              <a:bodyPr/>
              <a:lstStyle/>
              <a:p>
                <a:r>
                  <a:rPr lang="en-US">
                    <a:noFill/>
                  </a:rPr>
                  <a:t> </a:t>
                </a:r>
              </a:p>
            </p:txBody>
          </p:sp>
        </mc:Fallback>
      </mc:AlternateContent>
    </p:spTree>
    <p:extLst>
      <p:ext uri="{BB962C8B-B14F-4D97-AF65-F5344CB8AC3E}">
        <p14:creationId xmlns:p14="http://schemas.microsoft.com/office/powerpoint/2010/main" val="3465888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DFEB-3D26-4451-BFF4-46FA375A7F70}"/>
              </a:ext>
            </a:extLst>
          </p:cNvPr>
          <p:cNvSpPr>
            <a:spLocks noGrp="1"/>
          </p:cNvSpPr>
          <p:nvPr>
            <p:ph type="title"/>
          </p:nvPr>
        </p:nvSpPr>
        <p:spPr/>
        <p:txBody>
          <a:bodyPr>
            <a:normAutofit fontScale="90000"/>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459FEA6-5100-47A5-8B97-2B81EFC3C56F}"/>
                  </a:ext>
                </a:extLst>
              </p:cNvPr>
              <p:cNvSpPr>
                <a:spLocks noGrp="1"/>
              </p:cNvSpPr>
              <p:nvPr>
                <p:ph idx="1"/>
              </p:nvPr>
            </p:nvSpPr>
            <p:spPr/>
            <p:txBody>
              <a:bodyPr>
                <a:normAutofit lnSpcReduction="10000"/>
              </a:bodyPr>
              <a:lstStyle/>
              <a:p>
                <a:r>
                  <a:rPr lang="en-US" b="1"/>
                  <a:t>Thuật toán phân chia dữ liệu tại một nút theo thuộc tính</a:t>
                </a:r>
              </a:p>
              <a:p>
                <a:pPr>
                  <a:lnSpc>
                    <a:spcPct val="150000"/>
                  </a:lnSpc>
                </a:pPr>
                <a:r>
                  <a:rPr lang="en-US" sz="2000"/>
                  <a:t>Xét tr</a:t>
                </a:r>
                <a:r>
                  <a:rPr lang="vi-VN" sz="2000"/>
                  <a:t>ư</a:t>
                </a:r>
                <a:r>
                  <a:rPr lang="en-US" sz="2000"/>
                  <a:t>ờng hợp điển hình dữ liệu chỉ phân loại theo C lớp:</a:t>
                </a:r>
                <a:endParaRPr lang="en-US" sz="2000" i="1"/>
              </a:p>
              <a:p>
                <a:pPr marL="457200" indent="-457200">
                  <a:lnSpc>
                    <a:spcPct val="150000"/>
                  </a:lnSpc>
                  <a:buFont typeface="+mj-lt"/>
                  <a:buAutoNum type="arabicPeriod"/>
                </a:pPr>
                <a:r>
                  <a:rPr lang="en-US" sz="2000"/>
                  <a:t>Tính toán entropy của tập huấn luyện, S, sử dụng tỷ lệ phần trăm, của các ví dụ</a:t>
                </a:r>
              </a:p>
              <a:p>
                <a:pPr>
                  <a:lnSpc>
                    <a:spcPct val="150000"/>
                  </a:lnSpc>
                </a:pPr>
                <a:r>
                  <a:rPr lang="en-US" sz="2000"/>
                  <a:t>	 </a:t>
                </a:r>
                <a14:m>
                  <m:oMath xmlns:m="http://schemas.openxmlformats.org/officeDocument/2006/math">
                    <m:r>
                      <a:rPr lang="en-US" sz="2000" i="1">
                        <a:latin typeface="Cambria Math" panose="02040503050406030204" pitchFamily="18" charset="0"/>
                      </a:rPr>
                      <m:t>𝐸𝑛𝑡𝑟𝑜𝑝𝑦</m:t>
                    </m:r>
                    <m:r>
                      <a:rPr lang="en-US" sz="2000" i="1">
                        <a:latin typeface="Cambria Math" panose="02040503050406030204" pitchFamily="18" charset="0"/>
                      </a:rPr>
                      <m:t>(</m:t>
                    </m:r>
                    <m:r>
                      <a:rPr lang="en-US" sz="2000" i="1">
                        <a:latin typeface="Cambria Math" panose="02040503050406030204" pitchFamily="18" charset="0"/>
                      </a:rPr>
                      <m:t>𝑆</m:t>
                    </m:r>
                    <m:r>
                      <a:rPr lang="en-US" sz="2000" i="1">
                        <a:latin typeface="Cambria Math" panose="02040503050406030204" pitchFamily="18" charset="0"/>
                      </a:rPr>
                      <m:t>)=</m:t>
                    </m:r>
                    <m:r>
                      <a:rPr lang="en-US" sz="2000" i="1">
                        <a:latin typeface="Cambria Math" panose="02040503050406030204" pitchFamily="18" charset="0"/>
                      </a:rPr>
                      <m:t>𝐻</m:t>
                    </m:r>
                    <m:d>
                      <m:dPr>
                        <m:ctrlPr>
                          <a:rPr lang="vi-VN" sz="2000" i="1">
                            <a:latin typeface="Cambria Math" panose="02040503050406030204" pitchFamily="18" charset="0"/>
                          </a:rPr>
                        </m:ctrlPr>
                      </m:dPr>
                      <m:e>
                        <m:r>
                          <a:rPr lang="en-US" sz="2000" i="1">
                            <a:latin typeface="Cambria Math" panose="02040503050406030204" pitchFamily="18" charset="0"/>
                          </a:rPr>
                          <m:t>𝑆</m:t>
                        </m:r>
                      </m:e>
                    </m:d>
                    <m:r>
                      <a:rPr lang="en-US" sz="2000" i="1">
                        <a:latin typeface="Cambria Math" panose="02040503050406030204" pitchFamily="18" charset="0"/>
                      </a:rPr>
                      <m:t>=</m:t>
                    </m:r>
                    <m:nary>
                      <m:naryPr>
                        <m:chr m:val="∑"/>
                        <m:grow m:val="on"/>
                        <m:ctrlPr>
                          <a:rPr lang="vi-VN" sz="2000" i="1">
                            <a:latin typeface="Cambria Math" panose="02040503050406030204" pitchFamily="18" charset="0"/>
                          </a:rPr>
                        </m:ctrlPr>
                      </m:naryPr>
                      <m:sub>
                        <m: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𝑐</m:t>
                        </m:r>
                      </m:sup>
                      <m:e>
                        <m:sSub>
                          <m:sSubPr>
                            <m:ctrlPr>
                              <a:rPr lang="vi-VN"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𝑃</m:t>
                            </m:r>
                          </m:e>
                          <m:sub>
                            <m:r>
                              <a:rPr lang="en-US" sz="2000" i="1">
                                <a:latin typeface="Cambria Math" panose="02040503050406030204" pitchFamily="18" charset="0"/>
                              </a:rPr>
                              <m:t>𝑖</m:t>
                            </m:r>
                          </m:sub>
                        </m:sSub>
                        <m:sSub>
                          <m:sSubPr>
                            <m:ctrlPr>
                              <a:rPr lang="vi-VN" sz="2000" i="1">
                                <a:latin typeface="Cambria Math" panose="02040503050406030204" pitchFamily="18" charset="0"/>
                              </a:rPr>
                            </m:ctrlPr>
                          </m:sSubPr>
                          <m:e>
                            <m:r>
                              <a:rPr lang="en-US" sz="2000" i="1">
                                <a:latin typeface="Cambria Math" panose="02040503050406030204" pitchFamily="18" charset="0"/>
                              </a:rPr>
                              <m:t>𝑙𝑜𝑔</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vi-VN"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𝑖</m:t>
                            </m:r>
                          </m:sub>
                        </m:sSub>
                        <m:r>
                          <a:rPr lang="en-US" sz="2000" i="1">
                            <a:latin typeface="Cambria Math" panose="02040503050406030204" pitchFamily="18" charset="0"/>
                          </a:rPr>
                          <m:t>)</m:t>
                        </m:r>
                      </m:e>
                    </m:nary>
                  </m:oMath>
                </a14:m>
                <a:r>
                  <a:rPr lang="vi-VN" sz="2000" dirty="0"/>
                  <a:t> </a:t>
                </a:r>
                <a:endParaRPr lang="en-US" sz="2000" dirty="0"/>
              </a:p>
              <a:p>
                <a:pPr>
                  <a:lnSpc>
                    <a:spcPct val="150000"/>
                  </a:lnSpc>
                </a:pPr>
                <a:r>
                  <a:rPr lang="en-US" sz="2000"/>
                  <a:t>2. </a:t>
                </a:r>
                <a:r>
                  <a:rPr lang="vi-VN" sz="2000"/>
                  <a:t>Với mỗi thuộc tính, at, chia </a:t>
                </a:r>
                <a:r>
                  <a:rPr lang="en-US" sz="2000"/>
                  <a:t>S</a:t>
                </a:r>
                <a:r>
                  <a:rPr lang="vi-VN" sz="2000"/>
                  <a:t> </a:t>
                </a:r>
                <a:r>
                  <a:rPr lang="en-US" sz="2000"/>
                  <a:t>có N phần tử </a:t>
                </a:r>
                <a:r>
                  <a:rPr lang="vi-VN" sz="2000"/>
                  <a:t>thành các tập con, </a:t>
                </a:r>
                <a:r>
                  <a:rPr lang="en-US" sz="2000"/>
                  <a:t>S</a:t>
                </a:r>
                <a:r>
                  <a:rPr lang="vi-VN" sz="2000"/>
                  <a:t>i,</a:t>
                </a:r>
                <a:r>
                  <a:rPr lang="en-US" sz="2000"/>
                  <a:t> mỗi tập con có </a:t>
                </a:r>
                <a:r>
                  <a:rPr lang="vi-VN" sz="2000"/>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𝑚</m:t>
                        </m:r>
                      </m:e>
                      <m:sub>
                        <m:r>
                          <a:rPr lang="vi-VN" sz="2000" i="1">
                            <a:latin typeface="Cambria Math" panose="02040503050406030204" pitchFamily="18" charset="0"/>
                          </a:rPr>
                          <m:t>1</m:t>
                        </m:r>
                      </m:sub>
                    </m:sSub>
                  </m:oMath>
                </a14:m>
                <a:r>
                  <a:rPr lang="vi-VN" dirty="0"/>
                  <a:t>,</a:t>
                </a:r>
                <a:r>
                  <a:rPr lang="vi-VN" sz="2000" dirty="0"/>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𝑚</m:t>
                        </m:r>
                      </m:e>
                      <m:sub>
                        <m:r>
                          <a:rPr lang="vi-VN" sz="2000" i="1">
                            <a:latin typeface="Cambria Math" panose="02040503050406030204" pitchFamily="18" charset="0"/>
                          </a:rPr>
                          <m:t>2</m:t>
                        </m:r>
                      </m:sub>
                    </m:sSub>
                  </m:oMath>
                </a14:m>
                <a:r>
                  <a:rPr lang="vi-VN" dirty="0"/>
                  <a:t>,...</a:t>
                </a:r>
                <a:r>
                  <a:rPr lang="vi-VN" sz="2000" dirty="0"/>
                  <a:t> </a:t>
                </a:r>
                <a14:m>
                  <m:oMath xmlns:m="http://schemas.openxmlformats.org/officeDocument/2006/math">
                    <m:sSub>
                      <m:sSubPr>
                        <m:ctrlPr>
                          <a:rPr lang="vi-VN" sz="2000" i="1">
                            <a:latin typeface="Cambria Math" panose="02040503050406030204" pitchFamily="18" charset="0"/>
                          </a:rPr>
                        </m:ctrlPr>
                      </m:sSubPr>
                      <m:e>
                        <m:r>
                          <a:rPr lang="vi-VN" sz="2000" i="1">
                            <a:latin typeface="Cambria Math" panose="02040503050406030204" pitchFamily="18" charset="0"/>
                          </a:rPr>
                          <m:t>𝑚</m:t>
                        </m:r>
                      </m:e>
                      <m:sub>
                        <m:r>
                          <a:rPr lang="vi-VN" sz="2000" i="1">
                            <a:latin typeface="Cambria Math" panose="02040503050406030204" pitchFamily="18" charset="0"/>
                          </a:rPr>
                          <m:t>𝑛</m:t>
                        </m:r>
                      </m:sub>
                    </m:sSub>
                  </m:oMath>
                </a14:m>
                <a:r>
                  <a:rPr lang="vi-VN" dirty="0"/>
                  <a:t> </a:t>
                </a:r>
                <a:r>
                  <a:rPr lang="en-US" sz="2000"/>
                  <a:t>dữ liệu và tính tỉ lệ tương đối </a:t>
                </a:r>
                <a14:m>
                  <m:oMath xmlns:m="http://schemas.openxmlformats.org/officeDocument/2006/math">
                    <m:f>
                      <m:fPr>
                        <m:ctrlPr>
                          <a:rPr lang="vi-VN" sz="2000" i="1">
                            <a:latin typeface="Cambria Math" panose="02040503050406030204" pitchFamily="18" charset="0"/>
                          </a:rPr>
                        </m:ctrlPr>
                      </m:fPr>
                      <m:num>
                        <m:sSub>
                          <m:sSubPr>
                            <m:ctrlPr>
                              <a:rPr lang="vi-VN" sz="2000" i="1">
                                <a:latin typeface="Cambria Math" panose="02040503050406030204" pitchFamily="18" charset="0"/>
                              </a:rPr>
                            </m:ctrlPr>
                          </m:sSubPr>
                          <m:e>
                            <m:r>
                              <a:rPr lang="vi-VN" sz="2000" i="1">
                                <a:latin typeface="Cambria Math" panose="02040503050406030204" pitchFamily="18" charset="0"/>
                              </a:rPr>
                              <m:t>𝑚</m:t>
                            </m:r>
                          </m:e>
                          <m:sub>
                            <m:r>
                              <a:rPr lang="vi-VN" sz="2000" i="1">
                                <a:latin typeface="Cambria Math" panose="02040503050406030204" pitchFamily="18" charset="0"/>
                              </a:rPr>
                              <m:t>𝑖</m:t>
                            </m:r>
                          </m:sub>
                        </m:sSub>
                      </m:num>
                      <m:den>
                        <m:r>
                          <a:rPr lang="vi-VN" sz="2000" i="1">
                            <a:latin typeface="Cambria Math" panose="02040503050406030204" pitchFamily="18" charset="0"/>
                          </a:rPr>
                          <m:t>𝑁</m:t>
                        </m:r>
                      </m:den>
                    </m:f>
                  </m:oMath>
                </a14:m>
                <a:r>
                  <a:rPr lang="vi-VN" sz="2000"/>
                  <a:t> thực hiện</a:t>
                </a:r>
                <a:r>
                  <a:rPr lang="en-US" sz="2000"/>
                  <a:t> </a:t>
                </a:r>
                <a:r>
                  <a:rPr lang="vi-VN" sz="2000"/>
                  <a:t>tiếp theo:</a:t>
                </a:r>
                <a:endParaRPr lang="en-US" sz="2000"/>
              </a:p>
              <a:p>
                <a:pPr marL="342900" indent="-342900">
                  <a:lnSpc>
                    <a:spcPct val="100000"/>
                  </a:lnSpc>
                  <a:buFont typeface="Arial" panose="020B0604020202020204" pitchFamily="34" charset="0"/>
                  <a:buChar char="•"/>
                </a:pPr>
                <a:r>
                  <a:rPr lang="en-US" sz="2000"/>
                  <a:t>Tính toán entropy của mỗi tập hợp con </a:t>
                </a:r>
                <a14:m>
                  <m:oMath xmlns:m="http://schemas.openxmlformats.org/officeDocument/2006/math">
                    <m:r>
                      <a:rPr lang="vi-VN" sz="2000" i="1">
                        <a:latin typeface="Cambria Math" panose="02040503050406030204" pitchFamily="18" charset="0"/>
                      </a:rPr>
                      <m:t>𝐻</m:t>
                    </m:r>
                    <m:r>
                      <a:rPr lang="vi-VN" sz="2000" i="1">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i="1">
                            <a:latin typeface="Cambria Math" panose="02040503050406030204" pitchFamily="18" charset="0"/>
                          </a:rPr>
                          <m:t>𝑖</m:t>
                        </m:r>
                      </m:sub>
                    </m:sSub>
                    <m:r>
                      <a:rPr lang="en-US" sz="2000" b="0" i="1" smtClean="0">
                        <a:latin typeface="Cambria Math" panose="02040503050406030204" pitchFamily="18" charset="0"/>
                      </a:rPr>
                      <m:t>)</m:t>
                    </m:r>
                  </m:oMath>
                </a14:m>
                <a:endParaRPr lang="en-US" sz="2000"/>
              </a:p>
              <a:p>
                <a:pPr marL="342900" indent="-342900">
                  <a:lnSpc>
                    <a:spcPct val="100000"/>
                  </a:lnSpc>
                  <a:buFont typeface="Arial" panose="020B0604020202020204" pitchFamily="34" charset="0"/>
                  <a:buChar char="•"/>
                </a:pPr>
                <a:r>
                  <a:rPr lang="en-US" sz="2000"/>
                  <a:t>Tính toán entropy trung bình   </a:t>
                </a:r>
                <a14:m>
                  <m:oMath xmlns:m="http://schemas.openxmlformats.org/officeDocument/2006/math">
                    <m:r>
                      <a:rPr lang="vi-VN" sz="2000" i="1">
                        <a:latin typeface="Cambria Math" panose="02040503050406030204" pitchFamily="18" charset="0"/>
                      </a:rPr>
                      <m:t>𝐻</m:t>
                    </m:r>
                    <m:d>
                      <m:dPr>
                        <m:ctrlPr>
                          <a:rPr lang="vi-VN" sz="2000" i="1">
                            <a:latin typeface="Cambria Math" panose="02040503050406030204" pitchFamily="18" charset="0"/>
                          </a:rPr>
                        </m:ctrlPr>
                      </m:dPr>
                      <m:e>
                        <m:r>
                          <a:rPr lang="vi-VN" sz="2000" i="1">
                            <a:latin typeface="Cambria Math" panose="02040503050406030204" pitchFamily="18" charset="0"/>
                          </a:rPr>
                          <m:t>𝑥</m:t>
                        </m:r>
                        <m:r>
                          <a:rPr lang="vi-VN" sz="2000" i="1">
                            <a:latin typeface="Cambria Math" panose="02040503050406030204" pitchFamily="18" charset="0"/>
                          </a:rPr>
                          <m:t>,</m:t>
                        </m:r>
                        <m:r>
                          <a:rPr lang="vi-VN" sz="2000" i="1">
                            <a:latin typeface="Cambria Math" panose="02040503050406030204" pitchFamily="18" charset="0"/>
                          </a:rPr>
                          <m:t>𝑆</m:t>
                        </m:r>
                      </m:e>
                    </m:d>
                    <m:r>
                      <a:rPr lang="vi-VN" sz="2000" i="1">
                        <a:latin typeface="Cambria Math" panose="02040503050406030204" pitchFamily="18" charset="0"/>
                      </a:rPr>
                      <m:t>=</m:t>
                    </m:r>
                    <m:nary>
                      <m:naryPr>
                        <m:chr m:val="∑"/>
                        <m:limLoc m:val="undOvr"/>
                        <m:ctrlPr>
                          <a:rPr lang="vi-VN" sz="2000" i="1">
                            <a:latin typeface="Cambria Math" panose="02040503050406030204" pitchFamily="18" charset="0"/>
                          </a:rPr>
                        </m:ctrlPr>
                      </m:naryPr>
                      <m:sub>
                        <m:r>
                          <a:rPr lang="vi-VN" sz="2000" i="1">
                            <a:latin typeface="Cambria Math" panose="02040503050406030204" pitchFamily="18" charset="0"/>
                          </a:rPr>
                          <m:t>𝑖</m:t>
                        </m:r>
                        <m:r>
                          <a:rPr lang="vi-VN" sz="2000" i="1">
                            <a:latin typeface="Cambria Math" panose="02040503050406030204" pitchFamily="18" charset="0"/>
                          </a:rPr>
                          <m:t>=1</m:t>
                        </m:r>
                      </m:sub>
                      <m:sup>
                        <m:r>
                          <a:rPr lang="vi-VN" sz="2000" i="1">
                            <a:latin typeface="Cambria Math" panose="02040503050406030204" pitchFamily="18" charset="0"/>
                          </a:rPr>
                          <m:t>𝑛</m:t>
                        </m:r>
                      </m:sup>
                      <m:e>
                        <m:f>
                          <m:fPr>
                            <m:ctrlPr>
                              <a:rPr lang="vi-VN" sz="2000" i="1">
                                <a:latin typeface="Cambria Math" panose="02040503050406030204" pitchFamily="18" charset="0"/>
                              </a:rPr>
                            </m:ctrlPr>
                          </m:fPr>
                          <m:num>
                            <m:sSub>
                              <m:sSubPr>
                                <m:ctrlPr>
                                  <a:rPr lang="vi-VN" sz="2000" i="1">
                                    <a:latin typeface="Cambria Math" panose="02040503050406030204" pitchFamily="18" charset="0"/>
                                  </a:rPr>
                                </m:ctrlPr>
                              </m:sSubPr>
                              <m:e>
                                <m:r>
                                  <a:rPr lang="vi-VN" sz="2000" i="1">
                                    <a:latin typeface="Cambria Math" panose="02040503050406030204" pitchFamily="18" charset="0"/>
                                  </a:rPr>
                                  <m:t>𝑚</m:t>
                                </m:r>
                              </m:e>
                              <m:sub>
                                <m:r>
                                  <a:rPr lang="vi-VN" sz="2000" i="1">
                                    <a:latin typeface="Cambria Math" panose="02040503050406030204" pitchFamily="18" charset="0"/>
                                  </a:rPr>
                                  <m:t>𝑖</m:t>
                                </m:r>
                              </m:sub>
                            </m:sSub>
                          </m:num>
                          <m:den>
                            <m:r>
                              <a:rPr lang="vi-VN" sz="2000" i="1">
                                <a:latin typeface="Cambria Math" panose="02040503050406030204" pitchFamily="18" charset="0"/>
                              </a:rPr>
                              <m:t>𝑁</m:t>
                            </m:r>
                          </m:den>
                        </m:f>
                        <m:r>
                          <a:rPr lang="vi-VN" sz="2000" i="1">
                            <a:latin typeface="Cambria Math" panose="02040503050406030204" pitchFamily="18" charset="0"/>
                          </a:rPr>
                          <m:t>𝐻</m:t>
                        </m:r>
                        <m:r>
                          <a:rPr lang="vi-VN" sz="2000" i="1">
                            <a:latin typeface="Cambria Math" panose="02040503050406030204" pitchFamily="18" charset="0"/>
                          </a:rPr>
                          <m:t>(</m:t>
                        </m:r>
                        <m:sSub>
                          <m:sSubPr>
                            <m:ctrlPr>
                              <a:rPr lang="vi-VN" sz="2000" i="1">
                                <a:latin typeface="Cambria Math" panose="02040503050406030204" pitchFamily="18" charset="0"/>
                              </a:rPr>
                            </m:ctrlPr>
                          </m:sSubPr>
                          <m:e>
                            <m:r>
                              <a:rPr lang="vi-VN" sz="2000" i="1">
                                <a:latin typeface="Cambria Math" panose="02040503050406030204" pitchFamily="18" charset="0"/>
                              </a:rPr>
                              <m:t>𝑆</m:t>
                            </m:r>
                          </m:e>
                          <m:sub>
                            <m:r>
                              <a:rPr lang="vi-VN" sz="2000" i="1">
                                <a:latin typeface="Cambria Math" panose="02040503050406030204" pitchFamily="18" charset="0"/>
                              </a:rPr>
                              <m:t>𝑖</m:t>
                            </m:r>
                          </m:sub>
                        </m:sSub>
                      </m:e>
                    </m:nary>
                    <m:r>
                      <a:rPr lang="vi-VN" sz="2000" i="1">
                        <a:latin typeface="Cambria Math" panose="02040503050406030204" pitchFamily="18" charset="0"/>
                      </a:rPr>
                      <m:t>)</m:t>
                    </m:r>
                  </m:oMath>
                </a14:m>
                <a:endParaRPr lang="en-US" sz="2000"/>
              </a:p>
              <a:p>
                <a:pPr marL="342900" indent="-342900">
                  <a:lnSpc>
                    <a:spcPct val="100000"/>
                  </a:lnSpc>
                  <a:buFont typeface="Arial" panose="020B0604020202020204" pitchFamily="34" charset="0"/>
                  <a:buChar char="•"/>
                </a:pPr>
                <a:r>
                  <a:rPr lang="en-US" sz="2000"/>
                  <a:t>Tính toán </a:t>
                </a:r>
                <a:r>
                  <a:rPr lang="en-US" sz="2000" i="1"/>
                  <a:t>Information Gain</a:t>
                </a:r>
                <a:r>
                  <a:rPr lang="en-US" sz="2000"/>
                  <a:t>: </a:t>
                </a:r>
                <a14:m>
                  <m:oMath xmlns:m="http://schemas.openxmlformats.org/officeDocument/2006/math">
                    <m:r>
                      <a:rPr lang="vi-VN" sz="2000" i="1">
                        <a:latin typeface="Cambria Math" panose="02040503050406030204" pitchFamily="18" charset="0"/>
                      </a:rPr>
                      <m:t>𝐺</m:t>
                    </m:r>
                    <m:d>
                      <m:dPr>
                        <m:ctrlPr>
                          <a:rPr lang="vi-VN" sz="2000" i="1">
                            <a:latin typeface="Cambria Math" panose="02040503050406030204" pitchFamily="18" charset="0"/>
                          </a:rPr>
                        </m:ctrlPr>
                      </m:dPr>
                      <m:e>
                        <m:r>
                          <a:rPr lang="vi-VN" sz="2000" i="1">
                            <a:latin typeface="Cambria Math" panose="02040503050406030204" pitchFamily="18" charset="0"/>
                          </a:rPr>
                          <m:t>𝑥</m:t>
                        </m:r>
                        <m:r>
                          <a:rPr lang="vi-VN" sz="2000" i="1">
                            <a:latin typeface="Cambria Math" panose="02040503050406030204" pitchFamily="18" charset="0"/>
                          </a:rPr>
                          <m:t>,</m:t>
                        </m:r>
                        <m:r>
                          <a:rPr lang="vi-VN" sz="2000" i="1">
                            <a:latin typeface="Cambria Math" panose="02040503050406030204" pitchFamily="18" charset="0"/>
                          </a:rPr>
                          <m:t>𝑆</m:t>
                        </m:r>
                      </m:e>
                    </m:d>
                    <m:r>
                      <a:rPr lang="vi-VN" sz="2000" i="1">
                        <a:latin typeface="Cambria Math" panose="02040503050406030204" pitchFamily="18" charset="0"/>
                      </a:rPr>
                      <m:t>=</m:t>
                    </m:r>
                    <m:r>
                      <a:rPr lang="vi-VN" sz="2000" i="1">
                        <a:latin typeface="Cambria Math" panose="02040503050406030204" pitchFamily="18" charset="0"/>
                      </a:rPr>
                      <m:t>𝐻</m:t>
                    </m:r>
                    <m:d>
                      <m:dPr>
                        <m:ctrlPr>
                          <a:rPr lang="vi-VN" sz="2000" i="1">
                            <a:latin typeface="Cambria Math" panose="02040503050406030204" pitchFamily="18" charset="0"/>
                          </a:rPr>
                        </m:ctrlPr>
                      </m:dPr>
                      <m:e>
                        <m:r>
                          <a:rPr lang="vi-VN" sz="2000" i="1">
                            <a:latin typeface="Cambria Math" panose="02040503050406030204" pitchFamily="18" charset="0"/>
                          </a:rPr>
                          <m:t>𝑠</m:t>
                        </m:r>
                      </m:e>
                    </m:d>
                    <m:r>
                      <a:rPr lang="vi-VN" sz="2000" i="1">
                        <a:latin typeface="Cambria Math" panose="02040503050406030204" pitchFamily="18" charset="0"/>
                      </a:rPr>
                      <m:t>−</m:t>
                    </m:r>
                    <m:r>
                      <a:rPr lang="vi-VN" sz="2000" i="1">
                        <a:latin typeface="Cambria Math" panose="02040503050406030204" pitchFamily="18" charset="0"/>
                      </a:rPr>
                      <m:t>𝐻</m:t>
                    </m:r>
                    <m:r>
                      <a:rPr lang="vi-VN" sz="2000" i="1">
                        <a:latin typeface="Cambria Math" panose="02040503050406030204" pitchFamily="18" charset="0"/>
                      </a:rPr>
                      <m:t>(</m:t>
                    </m:r>
                    <m:r>
                      <a:rPr lang="vi-VN" sz="2000" i="1">
                        <a:latin typeface="Cambria Math" panose="02040503050406030204" pitchFamily="18" charset="0"/>
                      </a:rPr>
                      <m:t>𝑥</m:t>
                    </m:r>
                    <m:r>
                      <a:rPr lang="vi-VN" sz="2000" i="1">
                        <a:latin typeface="Cambria Math" panose="02040503050406030204" pitchFamily="18" charset="0"/>
                      </a:rPr>
                      <m:t>,</m:t>
                    </m:r>
                    <m:r>
                      <a:rPr lang="vi-VN" sz="2000" i="1">
                        <a:latin typeface="Cambria Math" panose="02040503050406030204" pitchFamily="18" charset="0"/>
                      </a:rPr>
                      <m:t>𝑆</m:t>
                    </m:r>
                    <m:r>
                      <a:rPr lang="vi-VN" sz="2000" i="1">
                        <a:latin typeface="Cambria Math" panose="02040503050406030204" pitchFamily="18" charset="0"/>
                      </a:rPr>
                      <m:t>)</m:t>
                    </m:r>
                  </m:oMath>
                </a14:m>
                <a:endParaRPr lang="en-US" sz="2000" dirty="0"/>
              </a:p>
              <a:p>
                <a:pPr>
                  <a:lnSpc>
                    <a:spcPct val="100000"/>
                  </a:lnSpc>
                </a:pPr>
                <a:r>
                  <a:rPr lang="en-US" sz="2000"/>
                  <a:t>B</a:t>
                </a:r>
                <a:r>
                  <a:rPr lang="vi-VN" sz="2000"/>
                  <a:t>ư</a:t>
                </a:r>
                <a:r>
                  <a:rPr lang="en-US" sz="2000"/>
                  <a:t>ớc này thực hiện với toàn bộ thuộc tính của dữ liệu</a:t>
                </a:r>
                <a:endParaRPr lang="en-US" sz="2000" dirty="0"/>
              </a:p>
              <a:p>
                <a:pPr>
                  <a:lnSpc>
                    <a:spcPct val="100000"/>
                  </a:lnSpc>
                </a:pPr>
                <a:r>
                  <a:rPr lang="en-US" sz="2000"/>
                  <a:t>3. </a:t>
                </a:r>
                <a:r>
                  <a:rPr lang="vi-VN" sz="2000"/>
                  <a:t>Chọn thuộc tính có giá trị </a:t>
                </a:r>
                <a:r>
                  <a:rPr lang="en-US" sz="2000" i="1"/>
                  <a:t>Information Gain </a:t>
                </a:r>
                <a:r>
                  <a:rPr lang="vi-VN" sz="2000"/>
                  <a:t>cao nhất</a:t>
                </a:r>
                <a:endParaRPr lang="en-US" sz="2000"/>
              </a:p>
              <a:p>
                <a:pPr>
                  <a:lnSpc>
                    <a:spcPct val="100000"/>
                  </a:lnSpc>
                </a:pPr>
                <a:r>
                  <a:rPr lang="en-US" sz="2000"/>
                  <a:t>Sau khi chọn đ</a:t>
                </a:r>
                <a:r>
                  <a:rPr lang="vi-VN" sz="2000"/>
                  <a:t>ư</a:t>
                </a:r>
                <a:r>
                  <a:rPr lang="en-US" sz="2000"/>
                  <a:t>ợc thuộc tính cần phân chia và chia nhỏ dữ liệu theo thuộc tính sẽ hình thành các nút mới ch</a:t>
                </a:r>
                <a:r>
                  <a:rPr lang="vi-VN" sz="2000"/>
                  <a:t>ư</a:t>
                </a:r>
                <a:r>
                  <a:rPr lang="en-US" sz="2000"/>
                  <a:t>a số l</a:t>
                </a:r>
                <a:r>
                  <a:rPr lang="vi-VN" sz="2000"/>
                  <a:t>ư</a:t>
                </a:r>
                <a:r>
                  <a:rPr lang="en-US" sz="2000"/>
                  <a:t>ợng dữ liệu nhất định, ta tiếp tục tiến hành chọn tính chất dữ liệu nh</a:t>
                </a:r>
                <a:r>
                  <a:rPr lang="vi-VN" sz="2000"/>
                  <a:t>ư</a:t>
                </a:r>
                <a:r>
                  <a:rPr lang="en-US" sz="2000"/>
                  <a:t> trên. </a:t>
                </a:r>
                <a:endParaRPr lang="vi-VN" sz="2000"/>
              </a:p>
              <a:p>
                <a:pPr>
                  <a:lnSpc>
                    <a:spcPct val="100000"/>
                  </a:lnSpc>
                </a:pPr>
                <a:endParaRPr lang="vi-VN" sz="2000" dirty="0"/>
              </a:p>
            </p:txBody>
          </p:sp>
        </mc:Choice>
        <mc:Fallback>
          <p:sp>
            <p:nvSpPr>
              <p:cNvPr id="3" name="Content Placeholder 2">
                <a:extLst>
                  <a:ext uri="{FF2B5EF4-FFF2-40B4-BE49-F238E27FC236}">
                    <a16:creationId xmlns:a16="http://schemas.microsoft.com/office/drawing/2014/main" id="{6459FEA6-5100-47A5-8B97-2B81EFC3C56F}"/>
                  </a:ext>
                </a:extLst>
              </p:cNvPr>
              <p:cNvSpPr>
                <a:spLocks noGrp="1" noRot="1" noChangeAspect="1" noMove="1" noResize="1" noEditPoints="1" noAdjustHandles="1" noChangeArrowheads="1" noChangeShapeType="1" noTextEdit="1"/>
              </p:cNvSpPr>
              <p:nvPr>
                <p:ph idx="1"/>
              </p:nvPr>
            </p:nvSpPr>
            <p:spPr>
              <a:blipFill>
                <a:blip r:embed="rId2"/>
                <a:stretch>
                  <a:fillRect l="-705" t="-1630" r="-868"/>
                </a:stretch>
              </a:blipFill>
            </p:spPr>
            <p:txBody>
              <a:bodyPr/>
              <a:lstStyle/>
              <a:p>
                <a:r>
                  <a:rPr lang="en-US">
                    <a:noFill/>
                  </a:rPr>
                  <a:t> </a:t>
                </a:r>
              </a:p>
            </p:txBody>
          </p:sp>
        </mc:Fallback>
      </mc:AlternateContent>
    </p:spTree>
    <p:extLst>
      <p:ext uri="{BB962C8B-B14F-4D97-AF65-F5344CB8AC3E}">
        <p14:creationId xmlns:p14="http://schemas.microsoft.com/office/powerpoint/2010/main" val="134643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vi-VN" sz="2400" b="1" dirty="0"/>
              <a:t>4.Tiêu chuẩn dừng</a:t>
            </a:r>
          </a:p>
          <a:p>
            <a:pPr marL="0" indent="0" algn="just">
              <a:lnSpc>
                <a:spcPct val="100000"/>
              </a:lnSpc>
              <a:buNone/>
            </a:pPr>
            <a:r>
              <a:rPr lang="vi-VN" sz="2400" dirty="0"/>
              <a:t>Tại một node, nếu một trong số các điều kiện sau đây xảy ra, ta không tiếp tục phân chia node đó và coi nó là một nút lá:</a:t>
            </a:r>
          </a:p>
          <a:p>
            <a:pPr marL="342900" lvl="0" indent="-342900">
              <a:buFont typeface="Arial" panose="020B0604020202020204" pitchFamily="34" charset="0"/>
              <a:buChar char="•"/>
            </a:pPr>
            <a:r>
              <a:rPr lang="vi-VN" sz="2400" dirty="0"/>
              <a:t>Nếu nút đó có entropy bằng 0, tức mọi điểm trong nút đều thuộc một class.</a:t>
            </a:r>
          </a:p>
          <a:p>
            <a:pPr marL="342900" lvl="0" indent="-342900">
              <a:buFont typeface="Arial" panose="020B0604020202020204" pitchFamily="34" charset="0"/>
              <a:buChar char="•"/>
            </a:pPr>
            <a:r>
              <a:rPr lang="vi-VN" sz="2400" dirty="0"/>
              <a:t>Nếu nút đó có số phần tử nhỏ hơn một ngưỡng nào đó. Trong trường hợp này, ta chấp nhận có một số điểm bị phân lớp sai để tránh overfitting. Class cho nút lá này này có thể được xác định dựa trên class có số lượng ví dụ chiếm đa số trong nút.</a:t>
            </a:r>
          </a:p>
          <a:p>
            <a:pPr marL="342900" lvl="0" indent="-342900">
              <a:buFont typeface="Arial" panose="020B0604020202020204" pitchFamily="34" charset="0"/>
              <a:buChar char="•"/>
            </a:pPr>
            <a:r>
              <a:rPr lang="vi-VN" sz="2400" dirty="0"/>
              <a:t>Nếu khoảng cách từ nút đó đến nút gốc đạt tới một giá trị nào đó. Việc hạn chế </a:t>
            </a:r>
            <a:r>
              <a:rPr lang="vi-VN" sz="2400" i="1" dirty="0"/>
              <a:t>chiều sâu của tree</a:t>
            </a:r>
            <a:r>
              <a:rPr lang="vi-VN" sz="2400" dirty="0"/>
              <a:t> này làm giảm độ phức tạp của tree và phần nào giúp tránh overfitting.</a:t>
            </a:r>
          </a:p>
          <a:p>
            <a:pPr marL="342900" lvl="0" indent="-342900">
              <a:buFont typeface="Arial" panose="020B0604020202020204" pitchFamily="34" charset="0"/>
              <a:buChar char="•"/>
            </a:pPr>
            <a:r>
              <a:rPr lang="vi-VN" sz="2400" dirty="0"/>
              <a:t>Nếu tổng số nút lá vượt quá một ngưỡng nào đó.</a:t>
            </a:r>
          </a:p>
          <a:p>
            <a:pPr marL="342900" lvl="0" indent="-342900">
              <a:buFont typeface="Arial" panose="020B0604020202020204" pitchFamily="34" charset="0"/>
              <a:buChar char="•"/>
            </a:pPr>
            <a:r>
              <a:rPr lang="vi-VN" sz="2400" dirty="0"/>
              <a:t>Nếu việc phân chia node đó không làm giảm entropy quá nhiều (information gain nhỏ hơn một ngưỡng nào đó).</a:t>
            </a:r>
          </a:p>
          <a:p>
            <a:pPr marL="342900" indent="-342900" algn="just">
              <a:lnSpc>
                <a:spcPct val="100000"/>
              </a:lnSpc>
              <a:buFont typeface="Arial" panose="020B0604020202020204" pitchFamily="34" charset="0"/>
              <a:buChar char="•"/>
            </a:pPr>
            <a:endParaRPr lang="vi-VN" sz="2400" dirty="0"/>
          </a:p>
          <a:p>
            <a:pPr marL="0" indent="0" algn="just">
              <a:lnSpc>
                <a:spcPct val="100000"/>
              </a:lnSpc>
              <a:buNone/>
            </a:pPr>
            <a:endParaRPr lang="vi-VN" sz="2200" dirty="0"/>
          </a:p>
        </p:txBody>
      </p:sp>
    </p:spTree>
    <p:extLst>
      <p:ext uri="{BB962C8B-B14F-4D97-AF65-F5344CB8AC3E}">
        <p14:creationId xmlns:p14="http://schemas.microsoft.com/office/powerpoint/2010/main" val="135732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pPr marL="0" indent="0">
              <a:lnSpc>
                <a:spcPct val="100000"/>
              </a:lnSpc>
              <a:buNone/>
            </a:pPr>
            <a:r>
              <a:rPr lang="en-US" sz="2400" b="1" dirty="0"/>
              <a:t>5. </a:t>
            </a:r>
            <a:r>
              <a:rPr lang="en-US" sz="2400" b="1" dirty="0" err="1"/>
              <a:t>Ví</a:t>
            </a:r>
            <a:r>
              <a:rPr lang="en-US" sz="2400" b="1" dirty="0"/>
              <a:t> </a:t>
            </a:r>
            <a:r>
              <a:rPr lang="en-US" sz="2400" b="1" dirty="0" err="1"/>
              <a:t>dụ</a:t>
            </a:r>
            <a:endParaRPr lang="en-US" sz="2400" b="1" dirty="0"/>
          </a:p>
          <a:p>
            <a:pPr>
              <a:lnSpc>
                <a:spcPct val="100000"/>
              </a:lnSpc>
            </a:pPr>
            <a:r>
              <a:rPr lang="en-US" dirty="0"/>
              <a:t>Cho b</a:t>
            </a:r>
            <a:r>
              <a:rPr lang="vi-VN" dirty="0"/>
              <a:t>ảng dữ liệu mô tả mối quan hệ giữa thời tiết trong 14 ngày (bốn cột đầu, không tính cột id) và việc một đội bóng có chơi bóng hay không (cột cuối cùng). Nói cách khác, ta phải dự đoán giá trị ở cột cuối cùng nếu biết giá trị của bốn cột còn lại. Đây là một thí dụ khá nổi tiếng có trong các tài liệu về cây quyết định</a:t>
            </a:r>
          </a:p>
          <a:p>
            <a:pPr marL="0" indent="0">
              <a:lnSpc>
                <a:spcPct val="100000"/>
              </a:lnSpc>
              <a:buNone/>
            </a:pPr>
            <a:endParaRPr lang="vi-VN" sz="2200" dirty="0"/>
          </a:p>
        </p:txBody>
      </p:sp>
      <p:graphicFrame>
        <p:nvGraphicFramePr>
          <p:cNvPr id="4" name="Table 3">
            <a:extLst>
              <a:ext uri="{FF2B5EF4-FFF2-40B4-BE49-F238E27FC236}">
                <a16:creationId xmlns:a16="http://schemas.microsoft.com/office/drawing/2014/main" id="{6A297BE3-DB3A-41D7-9937-95A9A4E9BBAC}"/>
              </a:ext>
            </a:extLst>
          </p:cNvPr>
          <p:cNvGraphicFramePr>
            <a:graphicFrameLocks noGrp="1"/>
          </p:cNvGraphicFramePr>
          <p:nvPr/>
        </p:nvGraphicFramePr>
        <p:xfrm>
          <a:off x="2584174" y="2253932"/>
          <a:ext cx="6586330" cy="4385400"/>
        </p:xfrm>
        <a:graphic>
          <a:graphicData uri="http://schemas.openxmlformats.org/drawingml/2006/table">
            <a:tbl>
              <a:tblPr firstRow="1" firstCol="1" bandRow="1">
                <a:tableStyleId>{5C22544A-7EE6-4342-B048-85BDC9FD1C3A}</a:tableStyleId>
              </a:tblPr>
              <a:tblGrid>
                <a:gridCol w="709862">
                  <a:extLst>
                    <a:ext uri="{9D8B030D-6E8A-4147-A177-3AD203B41FA5}">
                      <a16:colId xmlns:a16="http://schemas.microsoft.com/office/drawing/2014/main" val="3368401724"/>
                    </a:ext>
                  </a:extLst>
                </a:gridCol>
                <a:gridCol w="1110978">
                  <a:extLst>
                    <a:ext uri="{9D8B030D-6E8A-4147-A177-3AD203B41FA5}">
                      <a16:colId xmlns:a16="http://schemas.microsoft.com/office/drawing/2014/main" val="4246372442"/>
                    </a:ext>
                  </a:extLst>
                </a:gridCol>
                <a:gridCol w="1487291">
                  <a:extLst>
                    <a:ext uri="{9D8B030D-6E8A-4147-A177-3AD203B41FA5}">
                      <a16:colId xmlns:a16="http://schemas.microsoft.com/office/drawing/2014/main" val="19075094"/>
                    </a:ext>
                  </a:extLst>
                </a:gridCol>
                <a:gridCol w="1212754">
                  <a:extLst>
                    <a:ext uri="{9D8B030D-6E8A-4147-A177-3AD203B41FA5}">
                      <a16:colId xmlns:a16="http://schemas.microsoft.com/office/drawing/2014/main" val="2669923489"/>
                    </a:ext>
                  </a:extLst>
                </a:gridCol>
                <a:gridCol w="1090452">
                  <a:extLst>
                    <a:ext uri="{9D8B030D-6E8A-4147-A177-3AD203B41FA5}">
                      <a16:colId xmlns:a16="http://schemas.microsoft.com/office/drawing/2014/main" val="2500529387"/>
                    </a:ext>
                  </a:extLst>
                </a:gridCol>
                <a:gridCol w="974993">
                  <a:extLst>
                    <a:ext uri="{9D8B030D-6E8A-4147-A177-3AD203B41FA5}">
                      <a16:colId xmlns:a16="http://schemas.microsoft.com/office/drawing/2014/main" val="3780358724"/>
                    </a:ext>
                  </a:extLst>
                </a:gridCol>
              </a:tblGrid>
              <a:tr h="424394">
                <a:tc>
                  <a:txBody>
                    <a:bodyPr/>
                    <a:lstStyle/>
                    <a:p>
                      <a:pPr algn="just">
                        <a:lnSpc>
                          <a:spcPct val="107000"/>
                        </a:lnSpc>
                        <a:spcBef>
                          <a:spcPts val="600"/>
                        </a:spcBef>
                        <a:spcAft>
                          <a:spcPts val="0"/>
                        </a:spcAft>
                      </a:pPr>
                      <a:r>
                        <a:rPr lang="vi-VN" sz="1100">
                          <a:effectLst/>
                        </a:rPr>
                        <a:t>id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outlook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temperature</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humidity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wind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play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283828344"/>
                  </a:ext>
                </a:extLst>
              </a:tr>
              <a:tr h="282929">
                <a:tc>
                  <a:txBody>
                    <a:bodyPr/>
                    <a:lstStyle/>
                    <a:p>
                      <a:pPr algn="just">
                        <a:lnSpc>
                          <a:spcPct val="107000"/>
                        </a:lnSpc>
                        <a:spcBef>
                          <a:spcPts val="600"/>
                        </a:spcBef>
                        <a:spcAft>
                          <a:spcPts val="0"/>
                        </a:spcAft>
                      </a:pPr>
                      <a:r>
                        <a:rPr lang="vi-VN" sz="1100">
                          <a:effectLst/>
                        </a:rPr>
                        <a:t>1</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601222406"/>
                  </a:ext>
                </a:extLst>
              </a:tr>
              <a:tr h="282929">
                <a:tc>
                  <a:txBody>
                    <a:bodyPr/>
                    <a:lstStyle/>
                    <a:p>
                      <a:pPr algn="just">
                        <a:lnSpc>
                          <a:spcPct val="107000"/>
                        </a:lnSpc>
                        <a:spcBef>
                          <a:spcPts val="600"/>
                        </a:spcBef>
                        <a:spcAft>
                          <a:spcPts val="0"/>
                        </a:spcAft>
                      </a:pPr>
                      <a:r>
                        <a:rPr lang="vi-VN" sz="1100">
                          <a:effectLst/>
                        </a:rPr>
                        <a:t>2</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330303817"/>
                  </a:ext>
                </a:extLst>
              </a:tr>
              <a:tr h="282929">
                <a:tc>
                  <a:txBody>
                    <a:bodyPr/>
                    <a:lstStyle/>
                    <a:p>
                      <a:pPr algn="just">
                        <a:lnSpc>
                          <a:spcPct val="107000"/>
                        </a:lnSpc>
                        <a:spcBef>
                          <a:spcPts val="600"/>
                        </a:spcBef>
                        <a:spcAft>
                          <a:spcPts val="0"/>
                        </a:spcAft>
                      </a:pPr>
                      <a:r>
                        <a:rPr lang="vi-VN" sz="1100">
                          <a:effectLst/>
                        </a:rPr>
                        <a:t>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297558623"/>
                  </a:ext>
                </a:extLst>
              </a:tr>
              <a:tr h="282929">
                <a:tc>
                  <a:txBody>
                    <a:bodyPr/>
                    <a:lstStyle/>
                    <a:p>
                      <a:pPr algn="just">
                        <a:lnSpc>
                          <a:spcPct val="107000"/>
                        </a:lnSpc>
                        <a:spcBef>
                          <a:spcPts val="600"/>
                        </a:spcBef>
                        <a:spcAft>
                          <a:spcPts val="0"/>
                        </a:spcAft>
                      </a:pPr>
                      <a:r>
                        <a:rPr lang="vi-VN" sz="1100">
                          <a:effectLst/>
                        </a:rPr>
                        <a:t>4</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4100121102"/>
                  </a:ext>
                </a:extLst>
              </a:tr>
              <a:tr h="282929">
                <a:tc>
                  <a:txBody>
                    <a:bodyPr/>
                    <a:lstStyle/>
                    <a:p>
                      <a:pPr algn="just">
                        <a:lnSpc>
                          <a:spcPct val="107000"/>
                        </a:lnSpc>
                        <a:spcBef>
                          <a:spcPts val="600"/>
                        </a:spcBef>
                        <a:spcAft>
                          <a:spcPts val="0"/>
                        </a:spcAft>
                      </a:pPr>
                      <a:r>
                        <a:rPr lang="vi-VN" sz="1100">
                          <a:effectLst/>
                        </a:rPr>
                        <a:t>5</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21813152"/>
                  </a:ext>
                </a:extLst>
              </a:tr>
              <a:tr h="282929">
                <a:tc>
                  <a:txBody>
                    <a:bodyPr/>
                    <a:lstStyle/>
                    <a:p>
                      <a:pPr algn="just">
                        <a:lnSpc>
                          <a:spcPct val="107000"/>
                        </a:lnSpc>
                        <a:spcBef>
                          <a:spcPts val="600"/>
                        </a:spcBef>
                        <a:spcAft>
                          <a:spcPts val="0"/>
                        </a:spcAft>
                      </a:pPr>
                      <a:r>
                        <a:rPr lang="vi-VN" sz="1100">
                          <a:effectLst/>
                        </a:rPr>
                        <a:t>6</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437903876"/>
                  </a:ext>
                </a:extLst>
              </a:tr>
              <a:tr h="282929">
                <a:tc>
                  <a:txBody>
                    <a:bodyPr/>
                    <a:lstStyle/>
                    <a:p>
                      <a:pPr algn="just">
                        <a:lnSpc>
                          <a:spcPct val="107000"/>
                        </a:lnSpc>
                        <a:spcBef>
                          <a:spcPts val="600"/>
                        </a:spcBef>
                        <a:spcAft>
                          <a:spcPts val="0"/>
                        </a:spcAft>
                      </a:pPr>
                      <a:r>
                        <a:rPr lang="vi-VN" sz="1100">
                          <a:effectLst/>
                        </a:rPr>
                        <a:t>7</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12878294"/>
                  </a:ext>
                </a:extLst>
              </a:tr>
              <a:tr h="282929">
                <a:tc>
                  <a:txBody>
                    <a:bodyPr/>
                    <a:lstStyle/>
                    <a:p>
                      <a:pPr algn="just">
                        <a:lnSpc>
                          <a:spcPct val="107000"/>
                        </a:lnSpc>
                        <a:spcBef>
                          <a:spcPts val="600"/>
                        </a:spcBef>
                        <a:spcAft>
                          <a:spcPts val="0"/>
                        </a:spcAft>
                      </a:pPr>
                      <a:r>
                        <a:rPr lang="vi-VN" sz="1100">
                          <a:effectLst/>
                        </a:rPr>
                        <a:t>8</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dirty="0">
                          <a:effectLst/>
                        </a:rPr>
                        <a:t>mild</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538341968"/>
                  </a:ext>
                </a:extLst>
              </a:tr>
              <a:tr h="282929">
                <a:tc>
                  <a:txBody>
                    <a:bodyPr/>
                    <a:lstStyle/>
                    <a:p>
                      <a:pPr algn="just">
                        <a:lnSpc>
                          <a:spcPct val="107000"/>
                        </a:lnSpc>
                        <a:spcBef>
                          <a:spcPts val="600"/>
                        </a:spcBef>
                        <a:spcAft>
                          <a:spcPts val="0"/>
                        </a:spcAft>
                      </a:pPr>
                      <a:r>
                        <a:rPr lang="vi-VN" sz="1100">
                          <a:effectLst/>
                        </a:rPr>
                        <a:t>9</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016169735"/>
                  </a:ext>
                </a:extLst>
              </a:tr>
              <a:tr h="282929">
                <a:tc>
                  <a:txBody>
                    <a:bodyPr/>
                    <a:lstStyle/>
                    <a:p>
                      <a:pPr algn="just">
                        <a:lnSpc>
                          <a:spcPct val="107000"/>
                        </a:lnSpc>
                        <a:spcBef>
                          <a:spcPts val="600"/>
                        </a:spcBef>
                        <a:spcAft>
                          <a:spcPts val="0"/>
                        </a:spcAft>
                      </a:pPr>
                      <a:r>
                        <a:rPr lang="vi-VN" sz="1100">
                          <a:effectLst/>
                        </a:rPr>
                        <a:t>10</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137112546"/>
                  </a:ext>
                </a:extLst>
              </a:tr>
              <a:tr h="282929">
                <a:tc>
                  <a:txBody>
                    <a:bodyPr/>
                    <a:lstStyle/>
                    <a:p>
                      <a:pPr algn="just">
                        <a:lnSpc>
                          <a:spcPct val="107000"/>
                        </a:lnSpc>
                        <a:spcBef>
                          <a:spcPts val="600"/>
                        </a:spcBef>
                        <a:spcAft>
                          <a:spcPts val="0"/>
                        </a:spcAft>
                      </a:pPr>
                      <a:r>
                        <a:rPr lang="vi-VN" sz="1100">
                          <a:effectLst/>
                        </a:rPr>
                        <a:t>11</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602547689"/>
                  </a:ext>
                </a:extLst>
              </a:tr>
              <a:tr h="282929">
                <a:tc>
                  <a:txBody>
                    <a:bodyPr/>
                    <a:lstStyle/>
                    <a:p>
                      <a:pPr algn="just">
                        <a:lnSpc>
                          <a:spcPct val="107000"/>
                        </a:lnSpc>
                        <a:spcBef>
                          <a:spcPts val="600"/>
                        </a:spcBef>
                        <a:spcAft>
                          <a:spcPts val="0"/>
                        </a:spcAft>
                      </a:pPr>
                      <a:r>
                        <a:rPr lang="vi-VN" sz="1100">
                          <a:effectLst/>
                        </a:rPr>
                        <a:t>12</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976368217"/>
                  </a:ext>
                </a:extLst>
              </a:tr>
              <a:tr h="282929">
                <a:tc>
                  <a:txBody>
                    <a:bodyPr/>
                    <a:lstStyle/>
                    <a:p>
                      <a:pPr algn="just">
                        <a:lnSpc>
                          <a:spcPct val="107000"/>
                        </a:lnSpc>
                        <a:spcBef>
                          <a:spcPts val="600"/>
                        </a:spcBef>
                        <a:spcAft>
                          <a:spcPts val="0"/>
                        </a:spcAft>
                      </a:pPr>
                      <a:r>
                        <a:rPr lang="vi-VN" sz="1100">
                          <a:effectLst/>
                        </a:rPr>
                        <a:t>13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764291840"/>
                  </a:ext>
                </a:extLst>
              </a:tr>
              <a:tr h="282929">
                <a:tc>
                  <a:txBody>
                    <a:bodyPr/>
                    <a:lstStyle/>
                    <a:p>
                      <a:pPr algn="just">
                        <a:lnSpc>
                          <a:spcPct val="107000"/>
                        </a:lnSpc>
                        <a:spcBef>
                          <a:spcPts val="600"/>
                        </a:spcBef>
                        <a:spcAft>
                          <a:spcPts val="0"/>
                        </a:spcAft>
                      </a:pPr>
                      <a:r>
                        <a:rPr lang="vi-VN" sz="1100">
                          <a:effectLst/>
                        </a:rPr>
                        <a:t>14</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dirty="0">
                          <a:effectLst/>
                        </a:rPr>
                        <a:t>no</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850226899"/>
                  </a:ext>
                </a:extLst>
              </a:tr>
            </a:tbl>
          </a:graphicData>
        </a:graphic>
      </p:graphicFrame>
      <p:graphicFrame>
        <p:nvGraphicFramePr>
          <p:cNvPr id="5" name="Table 4">
            <a:extLst>
              <a:ext uri="{FF2B5EF4-FFF2-40B4-BE49-F238E27FC236}">
                <a16:creationId xmlns:a16="http://schemas.microsoft.com/office/drawing/2014/main" id="{FF6B6847-5DB5-461E-BC9A-5F89D45F960A}"/>
              </a:ext>
            </a:extLst>
          </p:cNvPr>
          <p:cNvGraphicFramePr>
            <a:graphicFrameLocks noGrp="1"/>
          </p:cNvGraphicFramePr>
          <p:nvPr/>
        </p:nvGraphicFramePr>
        <p:xfrm>
          <a:off x="2584174" y="2253939"/>
          <a:ext cx="6586330" cy="4385400"/>
        </p:xfrm>
        <a:graphic>
          <a:graphicData uri="http://schemas.openxmlformats.org/drawingml/2006/table">
            <a:tbl>
              <a:tblPr firstRow="1" firstCol="1" bandRow="1">
                <a:tableStyleId>{5C22544A-7EE6-4342-B048-85BDC9FD1C3A}</a:tableStyleId>
              </a:tblPr>
              <a:tblGrid>
                <a:gridCol w="709862">
                  <a:extLst>
                    <a:ext uri="{9D8B030D-6E8A-4147-A177-3AD203B41FA5}">
                      <a16:colId xmlns:a16="http://schemas.microsoft.com/office/drawing/2014/main" val="3368401724"/>
                    </a:ext>
                  </a:extLst>
                </a:gridCol>
                <a:gridCol w="1110978">
                  <a:extLst>
                    <a:ext uri="{9D8B030D-6E8A-4147-A177-3AD203B41FA5}">
                      <a16:colId xmlns:a16="http://schemas.microsoft.com/office/drawing/2014/main" val="4246372442"/>
                    </a:ext>
                  </a:extLst>
                </a:gridCol>
                <a:gridCol w="1487291">
                  <a:extLst>
                    <a:ext uri="{9D8B030D-6E8A-4147-A177-3AD203B41FA5}">
                      <a16:colId xmlns:a16="http://schemas.microsoft.com/office/drawing/2014/main" val="19075094"/>
                    </a:ext>
                  </a:extLst>
                </a:gridCol>
                <a:gridCol w="1212754">
                  <a:extLst>
                    <a:ext uri="{9D8B030D-6E8A-4147-A177-3AD203B41FA5}">
                      <a16:colId xmlns:a16="http://schemas.microsoft.com/office/drawing/2014/main" val="2669923489"/>
                    </a:ext>
                  </a:extLst>
                </a:gridCol>
                <a:gridCol w="1090452">
                  <a:extLst>
                    <a:ext uri="{9D8B030D-6E8A-4147-A177-3AD203B41FA5}">
                      <a16:colId xmlns:a16="http://schemas.microsoft.com/office/drawing/2014/main" val="2500529387"/>
                    </a:ext>
                  </a:extLst>
                </a:gridCol>
                <a:gridCol w="974993">
                  <a:extLst>
                    <a:ext uri="{9D8B030D-6E8A-4147-A177-3AD203B41FA5}">
                      <a16:colId xmlns:a16="http://schemas.microsoft.com/office/drawing/2014/main" val="3780358724"/>
                    </a:ext>
                  </a:extLst>
                </a:gridCol>
              </a:tblGrid>
              <a:tr h="424394">
                <a:tc>
                  <a:txBody>
                    <a:bodyPr/>
                    <a:lstStyle/>
                    <a:p>
                      <a:pPr algn="just">
                        <a:lnSpc>
                          <a:spcPct val="107000"/>
                        </a:lnSpc>
                        <a:spcBef>
                          <a:spcPts val="600"/>
                        </a:spcBef>
                        <a:spcAft>
                          <a:spcPts val="0"/>
                        </a:spcAft>
                      </a:pPr>
                      <a:r>
                        <a:rPr lang="vi-VN" sz="1100">
                          <a:effectLst/>
                        </a:rPr>
                        <a:t>id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outlook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temperature</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humidity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wind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play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283828344"/>
                  </a:ext>
                </a:extLst>
              </a:tr>
              <a:tr h="282929">
                <a:tc>
                  <a:txBody>
                    <a:bodyPr/>
                    <a:lstStyle/>
                    <a:p>
                      <a:pPr algn="just">
                        <a:lnSpc>
                          <a:spcPct val="107000"/>
                        </a:lnSpc>
                        <a:spcBef>
                          <a:spcPts val="600"/>
                        </a:spcBef>
                        <a:spcAft>
                          <a:spcPts val="0"/>
                        </a:spcAft>
                      </a:pPr>
                      <a:r>
                        <a:rPr lang="vi-VN" sz="1100">
                          <a:effectLst/>
                        </a:rPr>
                        <a:t>1</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601222406"/>
                  </a:ext>
                </a:extLst>
              </a:tr>
              <a:tr h="282929">
                <a:tc>
                  <a:txBody>
                    <a:bodyPr/>
                    <a:lstStyle/>
                    <a:p>
                      <a:pPr algn="just">
                        <a:lnSpc>
                          <a:spcPct val="107000"/>
                        </a:lnSpc>
                        <a:spcBef>
                          <a:spcPts val="600"/>
                        </a:spcBef>
                        <a:spcAft>
                          <a:spcPts val="0"/>
                        </a:spcAft>
                      </a:pPr>
                      <a:r>
                        <a:rPr lang="vi-VN" sz="1100">
                          <a:effectLst/>
                        </a:rPr>
                        <a:t>2</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330303817"/>
                  </a:ext>
                </a:extLst>
              </a:tr>
              <a:tr h="282929">
                <a:tc>
                  <a:txBody>
                    <a:bodyPr/>
                    <a:lstStyle/>
                    <a:p>
                      <a:pPr algn="just">
                        <a:lnSpc>
                          <a:spcPct val="107000"/>
                        </a:lnSpc>
                        <a:spcBef>
                          <a:spcPts val="600"/>
                        </a:spcBef>
                        <a:spcAft>
                          <a:spcPts val="0"/>
                        </a:spcAft>
                      </a:pPr>
                      <a:r>
                        <a:rPr lang="vi-VN" sz="1100">
                          <a:effectLst/>
                        </a:rPr>
                        <a:t>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297558623"/>
                  </a:ext>
                </a:extLst>
              </a:tr>
              <a:tr h="282929">
                <a:tc>
                  <a:txBody>
                    <a:bodyPr/>
                    <a:lstStyle/>
                    <a:p>
                      <a:pPr algn="just">
                        <a:lnSpc>
                          <a:spcPct val="107000"/>
                        </a:lnSpc>
                        <a:spcBef>
                          <a:spcPts val="600"/>
                        </a:spcBef>
                        <a:spcAft>
                          <a:spcPts val="0"/>
                        </a:spcAft>
                      </a:pPr>
                      <a:r>
                        <a:rPr lang="vi-VN" sz="1100">
                          <a:effectLst/>
                        </a:rPr>
                        <a:t>4</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4100121102"/>
                  </a:ext>
                </a:extLst>
              </a:tr>
              <a:tr h="282929">
                <a:tc>
                  <a:txBody>
                    <a:bodyPr/>
                    <a:lstStyle/>
                    <a:p>
                      <a:pPr algn="just">
                        <a:lnSpc>
                          <a:spcPct val="107000"/>
                        </a:lnSpc>
                        <a:spcBef>
                          <a:spcPts val="600"/>
                        </a:spcBef>
                        <a:spcAft>
                          <a:spcPts val="0"/>
                        </a:spcAft>
                      </a:pPr>
                      <a:r>
                        <a:rPr lang="vi-VN" sz="1100">
                          <a:effectLst/>
                        </a:rPr>
                        <a:t>5</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21813152"/>
                  </a:ext>
                </a:extLst>
              </a:tr>
              <a:tr h="282929">
                <a:tc>
                  <a:txBody>
                    <a:bodyPr/>
                    <a:lstStyle/>
                    <a:p>
                      <a:pPr algn="just">
                        <a:lnSpc>
                          <a:spcPct val="107000"/>
                        </a:lnSpc>
                        <a:spcBef>
                          <a:spcPts val="600"/>
                        </a:spcBef>
                        <a:spcAft>
                          <a:spcPts val="0"/>
                        </a:spcAft>
                      </a:pPr>
                      <a:r>
                        <a:rPr lang="vi-VN" sz="1100">
                          <a:effectLst/>
                        </a:rPr>
                        <a:t>6</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437903876"/>
                  </a:ext>
                </a:extLst>
              </a:tr>
              <a:tr h="282929">
                <a:tc>
                  <a:txBody>
                    <a:bodyPr/>
                    <a:lstStyle/>
                    <a:p>
                      <a:pPr algn="just">
                        <a:lnSpc>
                          <a:spcPct val="107000"/>
                        </a:lnSpc>
                        <a:spcBef>
                          <a:spcPts val="600"/>
                        </a:spcBef>
                        <a:spcAft>
                          <a:spcPts val="0"/>
                        </a:spcAft>
                      </a:pPr>
                      <a:r>
                        <a:rPr lang="vi-VN" sz="1100">
                          <a:effectLst/>
                        </a:rPr>
                        <a:t>7</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12878294"/>
                  </a:ext>
                </a:extLst>
              </a:tr>
              <a:tr h="282929">
                <a:tc>
                  <a:txBody>
                    <a:bodyPr/>
                    <a:lstStyle/>
                    <a:p>
                      <a:pPr algn="just">
                        <a:lnSpc>
                          <a:spcPct val="107000"/>
                        </a:lnSpc>
                        <a:spcBef>
                          <a:spcPts val="600"/>
                        </a:spcBef>
                        <a:spcAft>
                          <a:spcPts val="0"/>
                        </a:spcAft>
                      </a:pPr>
                      <a:r>
                        <a:rPr lang="vi-VN" sz="1100">
                          <a:effectLst/>
                        </a:rPr>
                        <a:t>8</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dirty="0">
                          <a:effectLst/>
                        </a:rPr>
                        <a:t>mild</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538341968"/>
                  </a:ext>
                </a:extLst>
              </a:tr>
              <a:tr h="282929">
                <a:tc>
                  <a:txBody>
                    <a:bodyPr/>
                    <a:lstStyle/>
                    <a:p>
                      <a:pPr algn="just">
                        <a:lnSpc>
                          <a:spcPct val="107000"/>
                        </a:lnSpc>
                        <a:spcBef>
                          <a:spcPts val="600"/>
                        </a:spcBef>
                        <a:spcAft>
                          <a:spcPts val="0"/>
                        </a:spcAft>
                      </a:pPr>
                      <a:r>
                        <a:rPr lang="vi-VN" sz="1100">
                          <a:effectLst/>
                        </a:rPr>
                        <a:t>9</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cool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016169735"/>
                  </a:ext>
                </a:extLst>
              </a:tr>
              <a:tr h="282929">
                <a:tc>
                  <a:txBody>
                    <a:bodyPr/>
                    <a:lstStyle/>
                    <a:p>
                      <a:pPr algn="just">
                        <a:lnSpc>
                          <a:spcPct val="107000"/>
                        </a:lnSpc>
                        <a:spcBef>
                          <a:spcPts val="600"/>
                        </a:spcBef>
                        <a:spcAft>
                          <a:spcPts val="0"/>
                        </a:spcAft>
                      </a:pPr>
                      <a:r>
                        <a:rPr lang="vi-VN" sz="1100">
                          <a:effectLst/>
                        </a:rPr>
                        <a:t>10</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137112546"/>
                  </a:ext>
                </a:extLst>
              </a:tr>
              <a:tr h="282929">
                <a:tc>
                  <a:txBody>
                    <a:bodyPr/>
                    <a:lstStyle/>
                    <a:p>
                      <a:pPr algn="just">
                        <a:lnSpc>
                          <a:spcPct val="107000"/>
                        </a:lnSpc>
                        <a:spcBef>
                          <a:spcPts val="600"/>
                        </a:spcBef>
                        <a:spcAft>
                          <a:spcPts val="0"/>
                        </a:spcAft>
                      </a:pPr>
                      <a:r>
                        <a:rPr lang="vi-VN" sz="1100">
                          <a:effectLst/>
                        </a:rPr>
                        <a:t>11</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sunny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602547689"/>
                  </a:ext>
                </a:extLst>
              </a:tr>
              <a:tr h="282929">
                <a:tc>
                  <a:txBody>
                    <a:bodyPr/>
                    <a:lstStyle/>
                    <a:p>
                      <a:pPr algn="just">
                        <a:lnSpc>
                          <a:spcPct val="107000"/>
                        </a:lnSpc>
                        <a:spcBef>
                          <a:spcPts val="600"/>
                        </a:spcBef>
                        <a:spcAft>
                          <a:spcPts val="0"/>
                        </a:spcAft>
                      </a:pPr>
                      <a:r>
                        <a:rPr lang="vi-VN" sz="1100">
                          <a:effectLst/>
                        </a:rPr>
                        <a:t>12</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976368217"/>
                  </a:ext>
                </a:extLst>
              </a:tr>
              <a:tr h="282929">
                <a:tc>
                  <a:txBody>
                    <a:bodyPr/>
                    <a:lstStyle/>
                    <a:p>
                      <a:pPr algn="just">
                        <a:lnSpc>
                          <a:spcPct val="107000"/>
                        </a:lnSpc>
                        <a:spcBef>
                          <a:spcPts val="600"/>
                        </a:spcBef>
                        <a:spcAft>
                          <a:spcPts val="0"/>
                        </a:spcAft>
                      </a:pPr>
                      <a:r>
                        <a:rPr lang="vi-VN" sz="1100">
                          <a:effectLst/>
                        </a:rPr>
                        <a:t>13</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overcast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hot</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normal</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weak</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yes</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764291840"/>
                  </a:ext>
                </a:extLst>
              </a:tr>
              <a:tr h="282929">
                <a:tc>
                  <a:txBody>
                    <a:bodyPr/>
                    <a:lstStyle/>
                    <a:p>
                      <a:pPr algn="just">
                        <a:lnSpc>
                          <a:spcPct val="107000"/>
                        </a:lnSpc>
                        <a:spcBef>
                          <a:spcPts val="600"/>
                        </a:spcBef>
                        <a:spcAft>
                          <a:spcPts val="0"/>
                        </a:spcAft>
                      </a:pPr>
                      <a:r>
                        <a:rPr lang="vi-VN" sz="1100">
                          <a:effectLst/>
                        </a:rPr>
                        <a:t>14</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rainy</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mild</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high</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a:effectLst/>
                        </a:rPr>
                        <a:t>strong</a:t>
                      </a:r>
                      <a:endParaRPr lang="vi-VN" sz="11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100" dirty="0">
                          <a:effectLst/>
                        </a:rPr>
                        <a:t>no</a:t>
                      </a:r>
                      <a:endParaRPr lang="vi-VN" sz="11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850226899"/>
                  </a:ext>
                </a:extLst>
              </a:tr>
            </a:tbl>
          </a:graphicData>
        </a:graphic>
      </p:graphicFrame>
    </p:spTree>
    <p:extLst>
      <p:ext uri="{BB962C8B-B14F-4D97-AF65-F5344CB8AC3E}">
        <p14:creationId xmlns:p14="http://schemas.microsoft.com/office/powerpoint/2010/main" val="332112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lnSpcReduction="10000"/>
          </a:bodyPr>
          <a:lstStyle/>
          <a:p>
            <a:r>
              <a:rPr lang="vi-VN" dirty="0"/>
              <a:t>Có bốn thuộc tính thời tiết:</a:t>
            </a:r>
          </a:p>
          <a:p>
            <a:pPr marL="342900" lvl="0" indent="-342900">
              <a:buFont typeface="Arial" panose="020B0604020202020204" pitchFamily="34" charset="0"/>
              <a:buChar char="•"/>
            </a:pPr>
            <a:r>
              <a:rPr lang="vi-VN" i="1" dirty="0"/>
              <a:t>Outlook</a:t>
            </a:r>
            <a:r>
              <a:rPr lang="vi-VN" dirty="0"/>
              <a:t> (quang cảnh) nhận một trong ba giá trị: sunny, overcast, rainy (nắng, nhiều mây, mưa).</a:t>
            </a:r>
          </a:p>
          <a:p>
            <a:pPr marL="342900" lvl="0" indent="-342900">
              <a:buFont typeface="Arial" panose="020B0604020202020204" pitchFamily="34" charset="0"/>
              <a:buChar char="•"/>
            </a:pPr>
            <a:r>
              <a:rPr lang="vi-VN" i="1" dirty="0"/>
              <a:t>Temperature</a:t>
            </a:r>
            <a:r>
              <a:rPr lang="en-US" i="1" dirty="0"/>
              <a:t> (</a:t>
            </a:r>
            <a:r>
              <a:rPr lang="en-US" i="1" dirty="0" err="1"/>
              <a:t>nhiệt</a:t>
            </a:r>
            <a:r>
              <a:rPr lang="en-US" i="1" dirty="0"/>
              <a:t> </a:t>
            </a:r>
            <a:r>
              <a:rPr lang="en-US" i="1" dirty="0" err="1"/>
              <a:t>độ</a:t>
            </a:r>
            <a:r>
              <a:rPr lang="en-US" i="1" dirty="0"/>
              <a:t>)</a:t>
            </a:r>
            <a:r>
              <a:rPr lang="vi-VN" dirty="0"/>
              <a:t> nhận một trong ba giá trị: hot, cool, mild.</a:t>
            </a:r>
          </a:p>
          <a:p>
            <a:pPr marL="342900" lvl="0" indent="-342900">
              <a:buFont typeface="Arial" panose="020B0604020202020204" pitchFamily="34" charset="0"/>
              <a:buChar char="•"/>
            </a:pPr>
            <a:r>
              <a:rPr lang="vi-VN" i="1" dirty="0"/>
              <a:t>Humidity</a:t>
            </a:r>
            <a:r>
              <a:rPr lang="vi-VN" dirty="0"/>
              <a:t> (độ ẩm) nhận một trong hai giá trị: high, normal (cao, bình thường).</a:t>
            </a:r>
          </a:p>
          <a:p>
            <a:pPr marL="342900" lvl="0" indent="-342900">
              <a:buFont typeface="Arial" panose="020B0604020202020204" pitchFamily="34" charset="0"/>
              <a:buChar char="•"/>
            </a:pPr>
            <a:r>
              <a:rPr lang="vi-VN" i="1" dirty="0"/>
              <a:t>Wind</a:t>
            </a:r>
            <a:r>
              <a:rPr lang="vi-VN" dirty="0"/>
              <a:t> </a:t>
            </a:r>
            <a:r>
              <a:rPr lang="en-US" dirty="0"/>
              <a:t>(</a:t>
            </a:r>
            <a:r>
              <a:rPr lang="en-US" dirty="0" err="1"/>
              <a:t>gió</a:t>
            </a:r>
            <a:r>
              <a:rPr lang="en-US" dirty="0"/>
              <a:t>) </a:t>
            </a:r>
            <a:r>
              <a:rPr lang="vi-VN" dirty="0"/>
              <a:t>nhận một trong hai giá trị: weak, strong</a:t>
            </a:r>
            <a:r>
              <a:rPr lang="en-US" dirty="0"/>
              <a:t> (</a:t>
            </a:r>
            <a:r>
              <a:rPr lang="en-US" dirty="0" err="1"/>
              <a:t>nhẹ</a:t>
            </a:r>
            <a:r>
              <a:rPr lang="en-US" dirty="0"/>
              <a:t>, </a:t>
            </a:r>
            <a:r>
              <a:rPr lang="en-US" dirty="0" err="1"/>
              <a:t>mạnh</a:t>
            </a:r>
            <a:r>
              <a:rPr lang="en-US" dirty="0"/>
              <a:t>) </a:t>
            </a:r>
            <a:r>
              <a:rPr lang="vi-VN" dirty="0"/>
              <a:t>.</a:t>
            </a:r>
          </a:p>
          <a:p>
            <a:r>
              <a:rPr lang="vi-VN" dirty="0"/>
              <a:t>Tổng cộng có 3×3×2×2=36 loại thời tiết khác nhau, trong đó 14 loại được thể hiện trong bảng.</a:t>
            </a:r>
          </a:p>
          <a:p>
            <a:pPr>
              <a:lnSpc>
                <a:spcPct val="100000"/>
              </a:lnSpc>
            </a:pPr>
            <a:r>
              <a:rPr lang="vi-VN" dirty="0"/>
              <a:t>Đây có thể được coi là một bài toán dự đoán liệu đội bóng có chơi bóng không dựa trên các quan sát thời tiết. Ở đây, các quan sát đều </a:t>
            </a:r>
            <a:r>
              <a:rPr lang="vi-VN"/>
              <a:t>ở dạng</a:t>
            </a:r>
            <a:r>
              <a:rPr lang="en-US"/>
              <a:t> danh mục</a:t>
            </a:r>
            <a:r>
              <a:rPr lang="vi-VN"/>
              <a:t> </a:t>
            </a:r>
            <a:r>
              <a:rPr lang="en-US"/>
              <a:t>(</a:t>
            </a:r>
            <a:r>
              <a:rPr lang="vi-VN"/>
              <a:t>categorical</a:t>
            </a:r>
            <a:r>
              <a:rPr lang="en-US"/>
              <a:t>)</a:t>
            </a:r>
            <a:r>
              <a:rPr lang="vi-VN"/>
              <a:t>.</a:t>
            </a:r>
            <a:r>
              <a:rPr lang="en-US"/>
              <a:t> </a:t>
            </a:r>
            <a:r>
              <a:rPr lang="en-US" dirty="0"/>
              <a:t>Ta </a:t>
            </a:r>
            <a:r>
              <a:rPr lang="en-US" dirty="0" err="1"/>
              <a:t>dự</a:t>
            </a:r>
            <a:r>
              <a:rPr lang="en-US" dirty="0"/>
              <a:t> </a:t>
            </a:r>
            <a:r>
              <a:rPr lang="en-US" dirty="0" err="1"/>
              <a:t>báo</a:t>
            </a:r>
            <a:r>
              <a:rPr lang="en-US" dirty="0"/>
              <a:t> </a:t>
            </a:r>
            <a:r>
              <a:rPr lang="en-US" dirty="0" err="1"/>
              <a:t>phân</a:t>
            </a:r>
            <a:r>
              <a:rPr lang="en-US" dirty="0"/>
              <a:t> </a:t>
            </a:r>
            <a:r>
              <a:rPr lang="en-US" dirty="0" err="1"/>
              <a:t>loại</a:t>
            </a:r>
            <a:r>
              <a:rPr lang="en-US" dirty="0"/>
              <a:t> </a:t>
            </a:r>
            <a:r>
              <a:rPr lang="en-US" dirty="0" err="1"/>
              <a:t>dựa</a:t>
            </a:r>
            <a:r>
              <a:rPr lang="en-US" dirty="0"/>
              <a:t> </a:t>
            </a:r>
            <a:r>
              <a:rPr lang="en-US" dirty="0" err="1"/>
              <a:t>trên</a:t>
            </a:r>
            <a:r>
              <a:rPr lang="en-US" dirty="0"/>
              <a:t> </a:t>
            </a:r>
            <a:r>
              <a:rPr lang="en-US" dirty="0" err="1"/>
              <a:t>cây</a:t>
            </a:r>
            <a:r>
              <a:rPr lang="en-US" dirty="0"/>
              <a:t> </a:t>
            </a:r>
            <a:r>
              <a:rPr lang="en-US" dirty="0" err="1"/>
              <a:t>quyết</a:t>
            </a:r>
            <a:r>
              <a:rPr lang="en-US" dirty="0"/>
              <a:t> </a:t>
            </a:r>
            <a:r>
              <a:rPr lang="en-US" dirty="0" err="1"/>
              <a:t>định</a:t>
            </a:r>
            <a:r>
              <a:rPr lang="en-US" dirty="0"/>
              <a:t>.</a:t>
            </a:r>
            <a:endParaRPr lang="vi-VN" dirty="0"/>
          </a:p>
          <a:p>
            <a:r>
              <a:rPr lang="en-US" dirty="0" err="1"/>
              <a:t>Có</a:t>
            </a:r>
            <a:r>
              <a:rPr lang="en-US" dirty="0"/>
              <a:t> </a:t>
            </a:r>
            <a:r>
              <a:rPr lang="en-US" dirty="0" err="1"/>
              <a:t>thể</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luật</a:t>
            </a:r>
            <a:r>
              <a:rPr lang="en-US" dirty="0"/>
              <a:t> </a:t>
            </a:r>
            <a:r>
              <a:rPr lang="en-US" dirty="0" err="1"/>
              <a:t>khá</a:t>
            </a:r>
            <a:r>
              <a:rPr lang="en-US" dirty="0"/>
              <a:t> </a:t>
            </a:r>
            <a:r>
              <a:rPr lang="en-US" dirty="0" err="1"/>
              <a:t>đơn</a:t>
            </a:r>
            <a:r>
              <a:rPr lang="en-US" dirty="0"/>
              <a:t> </a:t>
            </a:r>
            <a:r>
              <a:rPr lang="en-US" dirty="0" err="1"/>
              <a:t>giản</a:t>
            </a:r>
            <a:r>
              <a:rPr lang="en-US" dirty="0"/>
              <a:t> </a:t>
            </a:r>
            <a:r>
              <a:rPr lang="en-US" dirty="0" err="1"/>
              <a:t>được</a:t>
            </a:r>
            <a:r>
              <a:rPr lang="en-US" dirty="0"/>
              <a:t> </a:t>
            </a:r>
            <a:r>
              <a:rPr lang="en-US" dirty="0" err="1"/>
              <a:t>đưa</a:t>
            </a:r>
            <a:r>
              <a:rPr lang="en-US" dirty="0"/>
              <a:t> ra:</a:t>
            </a:r>
            <a:endParaRPr lang="vi-VN" dirty="0"/>
          </a:p>
          <a:p>
            <a:pPr marL="342900" lvl="0" indent="-342900">
              <a:buFont typeface="Arial" panose="020B0604020202020204" pitchFamily="34" charset="0"/>
              <a:buChar char="•"/>
            </a:pPr>
            <a:r>
              <a:rPr lang="vi-VN" dirty="0"/>
              <a:t>Nếu </a:t>
            </a:r>
            <a:r>
              <a:rPr lang="vi-VN" i="1" dirty="0"/>
              <a:t>outlook = sunny</a:t>
            </a:r>
            <a:r>
              <a:rPr lang="vi-VN" dirty="0"/>
              <a:t> và </a:t>
            </a:r>
            <a:r>
              <a:rPr lang="vi-VN" i="1" dirty="0"/>
              <a:t>humidity = high</a:t>
            </a:r>
            <a:r>
              <a:rPr lang="vi-VN" dirty="0"/>
              <a:t> thì </a:t>
            </a:r>
            <a:r>
              <a:rPr lang="vi-VN" i="1" dirty="0"/>
              <a:t>play = no</a:t>
            </a:r>
            <a:r>
              <a:rPr lang="vi-VN" dirty="0"/>
              <a:t>.</a:t>
            </a:r>
          </a:p>
          <a:p>
            <a:pPr marL="342900" lvl="0" indent="-342900">
              <a:buFont typeface="Arial" panose="020B0604020202020204" pitchFamily="34" charset="0"/>
              <a:buChar char="•"/>
            </a:pPr>
            <a:r>
              <a:rPr lang="vi-VN" dirty="0"/>
              <a:t>Nếu </a:t>
            </a:r>
            <a:r>
              <a:rPr lang="vi-VN" i="1" dirty="0"/>
              <a:t>outlook = rainy</a:t>
            </a:r>
            <a:r>
              <a:rPr lang="vi-VN" dirty="0"/>
              <a:t> và </a:t>
            </a:r>
            <a:r>
              <a:rPr lang="vi-VN" i="1" dirty="0"/>
              <a:t>windy = true</a:t>
            </a:r>
            <a:r>
              <a:rPr lang="vi-VN" dirty="0"/>
              <a:t> thì </a:t>
            </a:r>
            <a:r>
              <a:rPr lang="vi-VN" i="1" dirty="0"/>
              <a:t>play = no</a:t>
            </a:r>
            <a:r>
              <a:rPr lang="vi-VN" dirty="0"/>
              <a:t>.</a:t>
            </a:r>
          </a:p>
          <a:p>
            <a:pPr marL="342900" lvl="0" indent="-342900">
              <a:buFont typeface="Arial" panose="020B0604020202020204" pitchFamily="34" charset="0"/>
              <a:buChar char="•"/>
            </a:pPr>
            <a:r>
              <a:rPr lang="vi-VN" dirty="0"/>
              <a:t>Nếu </a:t>
            </a:r>
            <a:r>
              <a:rPr lang="vi-VN" i="1" dirty="0"/>
              <a:t>outlook = overcast</a:t>
            </a:r>
            <a:r>
              <a:rPr lang="vi-VN" dirty="0"/>
              <a:t> thì </a:t>
            </a:r>
            <a:r>
              <a:rPr lang="vi-VN" i="1" dirty="0"/>
              <a:t>play = yes</a:t>
            </a:r>
            <a:r>
              <a:rPr lang="vi-VN" dirty="0"/>
              <a:t>.</a:t>
            </a:r>
          </a:p>
          <a:p>
            <a:pPr marL="342900" lvl="0" indent="-342900">
              <a:buFont typeface="Arial" panose="020B0604020202020204" pitchFamily="34" charset="0"/>
              <a:buChar char="•"/>
            </a:pPr>
            <a:r>
              <a:rPr lang="vi-VN" dirty="0"/>
              <a:t>Ngoài ra, nếu </a:t>
            </a:r>
            <a:r>
              <a:rPr lang="vi-VN" i="1" dirty="0"/>
              <a:t>humidity = normal</a:t>
            </a:r>
            <a:r>
              <a:rPr lang="vi-VN" dirty="0"/>
              <a:t> thì </a:t>
            </a:r>
            <a:r>
              <a:rPr lang="vi-VN" i="1" dirty="0"/>
              <a:t>play = yes</a:t>
            </a:r>
            <a:r>
              <a:rPr lang="vi-VN" dirty="0"/>
              <a:t>.</a:t>
            </a:r>
          </a:p>
          <a:p>
            <a:pPr>
              <a:lnSpc>
                <a:spcPct val="100000"/>
              </a:lnSpc>
            </a:pPr>
            <a:r>
              <a:rPr lang="vi-VN" dirty="0"/>
              <a:t>Sử dụng thuật toán ID3 để chọn các đặc tính phân chia tại các nút của cây quyết định.</a:t>
            </a:r>
          </a:p>
          <a:p>
            <a:pPr marL="0" indent="0">
              <a:lnSpc>
                <a:spcPct val="100000"/>
              </a:lnSpc>
              <a:buNone/>
            </a:pPr>
            <a:endParaRPr lang="vi-VN" sz="2200" dirty="0"/>
          </a:p>
        </p:txBody>
      </p:sp>
    </p:spTree>
    <p:extLst>
      <p:ext uri="{BB962C8B-B14F-4D97-AF65-F5344CB8AC3E}">
        <p14:creationId xmlns:p14="http://schemas.microsoft.com/office/powerpoint/2010/main" val="44137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887E-35DE-488E-9159-5C963D842936}"/>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42090D81-8548-45CE-B8FC-297F391EC3CD}"/>
              </a:ext>
            </a:extLst>
          </p:cNvPr>
          <p:cNvSpPr>
            <a:spLocks noGrp="1"/>
          </p:cNvSpPr>
          <p:nvPr>
            <p:ph idx="1"/>
          </p:nvPr>
        </p:nvSpPr>
        <p:spPr/>
        <p:txBody>
          <a:bodyPr/>
          <a:lstStyle/>
          <a:p>
            <a:endParaRPr lang="vi-VN" dirty="0"/>
          </a:p>
          <a:p>
            <a:r>
              <a:rPr lang="vi-VN" dirty="0"/>
              <a:t>		</a:t>
            </a:r>
          </a:p>
          <a:p>
            <a:endParaRPr lang="vi-VN" dirty="0"/>
          </a:p>
        </p:txBody>
      </p:sp>
      <p:graphicFrame>
        <p:nvGraphicFramePr>
          <p:cNvPr id="4" name="Table 3">
            <a:extLst>
              <a:ext uri="{FF2B5EF4-FFF2-40B4-BE49-F238E27FC236}">
                <a16:creationId xmlns:a16="http://schemas.microsoft.com/office/drawing/2014/main" id="{7BBA2638-BD94-4C93-A900-292AC73E5FA6}"/>
              </a:ext>
            </a:extLst>
          </p:cNvPr>
          <p:cNvGraphicFramePr>
            <a:graphicFrameLocks noGrp="1"/>
          </p:cNvGraphicFramePr>
          <p:nvPr>
            <p:extLst>
              <p:ext uri="{D42A27DB-BD31-4B8C-83A1-F6EECF244321}">
                <p14:modId xmlns:p14="http://schemas.microsoft.com/office/powerpoint/2010/main" val="427706221"/>
              </p:ext>
            </p:extLst>
          </p:nvPr>
        </p:nvGraphicFramePr>
        <p:xfrm>
          <a:off x="1749287" y="553915"/>
          <a:ext cx="8587408" cy="5938965"/>
        </p:xfrm>
        <a:graphic>
          <a:graphicData uri="http://schemas.openxmlformats.org/drawingml/2006/table">
            <a:tbl>
              <a:tblPr firstRow="1" firstCol="1" bandRow="1">
                <a:tableStyleId>{5C22544A-7EE6-4342-B048-85BDC9FD1C3A}</a:tableStyleId>
              </a:tblPr>
              <a:tblGrid>
                <a:gridCol w="925535">
                  <a:extLst>
                    <a:ext uri="{9D8B030D-6E8A-4147-A177-3AD203B41FA5}">
                      <a16:colId xmlns:a16="http://schemas.microsoft.com/office/drawing/2014/main" val="3368401724"/>
                    </a:ext>
                  </a:extLst>
                </a:gridCol>
                <a:gridCol w="1448518">
                  <a:extLst>
                    <a:ext uri="{9D8B030D-6E8A-4147-A177-3AD203B41FA5}">
                      <a16:colId xmlns:a16="http://schemas.microsoft.com/office/drawing/2014/main" val="4246372442"/>
                    </a:ext>
                  </a:extLst>
                </a:gridCol>
                <a:gridCol w="1939164">
                  <a:extLst>
                    <a:ext uri="{9D8B030D-6E8A-4147-A177-3AD203B41FA5}">
                      <a16:colId xmlns:a16="http://schemas.microsoft.com/office/drawing/2014/main" val="19075094"/>
                    </a:ext>
                  </a:extLst>
                </a:gridCol>
                <a:gridCol w="1581216">
                  <a:extLst>
                    <a:ext uri="{9D8B030D-6E8A-4147-A177-3AD203B41FA5}">
                      <a16:colId xmlns:a16="http://schemas.microsoft.com/office/drawing/2014/main" val="2669923489"/>
                    </a:ext>
                  </a:extLst>
                </a:gridCol>
                <a:gridCol w="1421756">
                  <a:extLst>
                    <a:ext uri="{9D8B030D-6E8A-4147-A177-3AD203B41FA5}">
                      <a16:colId xmlns:a16="http://schemas.microsoft.com/office/drawing/2014/main" val="2500529387"/>
                    </a:ext>
                  </a:extLst>
                </a:gridCol>
                <a:gridCol w="1271219">
                  <a:extLst>
                    <a:ext uri="{9D8B030D-6E8A-4147-A177-3AD203B41FA5}">
                      <a16:colId xmlns:a16="http://schemas.microsoft.com/office/drawing/2014/main" val="3780358724"/>
                    </a:ext>
                  </a:extLst>
                </a:gridCol>
              </a:tblGrid>
              <a:tr h="574739">
                <a:tc>
                  <a:txBody>
                    <a:bodyPr/>
                    <a:lstStyle/>
                    <a:p>
                      <a:pPr algn="just">
                        <a:lnSpc>
                          <a:spcPct val="107000"/>
                        </a:lnSpc>
                        <a:spcBef>
                          <a:spcPts val="600"/>
                        </a:spcBef>
                        <a:spcAft>
                          <a:spcPts val="0"/>
                        </a:spcAft>
                      </a:pPr>
                      <a:r>
                        <a:rPr lang="vi-VN" sz="1600" dirty="0">
                          <a:effectLst/>
                        </a:rPr>
                        <a:t>id</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outlook</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temperature</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humidity</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wind</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play</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283828344"/>
                  </a:ext>
                </a:extLst>
              </a:tr>
              <a:tr h="383159">
                <a:tc>
                  <a:txBody>
                    <a:bodyPr/>
                    <a:lstStyle/>
                    <a:p>
                      <a:pPr algn="just">
                        <a:lnSpc>
                          <a:spcPct val="107000"/>
                        </a:lnSpc>
                        <a:spcBef>
                          <a:spcPts val="600"/>
                        </a:spcBef>
                        <a:spcAft>
                          <a:spcPts val="0"/>
                        </a:spcAft>
                      </a:pPr>
                      <a:r>
                        <a:rPr lang="vi-VN" sz="1600">
                          <a:effectLst/>
                        </a:rPr>
                        <a:t>1</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sunny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Hot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no</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601222406"/>
                  </a:ext>
                </a:extLst>
              </a:tr>
              <a:tr h="383159">
                <a:tc>
                  <a:txBody>
                    <a:bodyPr/>
                    <a:lstStyle/>
                    <a:p>
                      <a:pPr algn="just">
                        <a:lnSpc>
                          <a:spcPct val="107000"/>
                        </a:lnSpc>
                        <a:spcBef>
                          <a:spcPts val="600"/>
                        </a:spcBef>
                        <a:spcAft>
                          <a:spcPts val="0"/>
                        </a:spcAft>
                      </a:pPr>
                      <a:r>
                        <a:rPr lang="vi-VN" sz="1600">
                          <a:effectLst/>
                        </a:rPr>
                        <a:t>2</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sunny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Hot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strong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no</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330303817"/>
                  </a:ext>
                </a:extLst>
              </a:tr>
              <a:tr h="383159">
                <a:tc>
                  <a:txBody>
                    <a:bodyPr/>
                    <a:lstStyle/>
                    <a:p>
                      <a:pPr algn="just">
                        <a:lnSpc>
                          <a:spcPct val="107000"/>
                        </a:lnSpc>
                        <a:spcBef>
                          <a:spcPts val="600"/>
                        </a:spcBef>
                        <a:spcAft>
                          <a:spcPts val="0"/>
                        </a:spcAft>
                      </a:pPr>
                      <a:r>
                        <a:rPr lang="vi-VN" sz="1600">
                          <a:effectLst/>
                        </a:rPr>
                        <a:t>3</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overcast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Hot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1297558623"/>
                  </a:ext>
                </a:extLst>
              </a:tr>
              <a:tr h="383159">
                <a:tc>
                  <a:txBody>
                    <a:bodyPr/>
                    <a:lstStyle/>
                    <a:p>
                      <a:pPr algn="just">
                        <a:lnSpc>
                          <a:spcPct val="107000"/>
                        </a:lnSpc>
                        <a:spcBef>
                          <a:spcPts val="600"/>
                        </a:spcBef>
                        <a:spcAft>
                          <a:spcPts val="0"/>
                        </a:spcAft>
                      </a:pPr>
                      <a:r>
                        <a:rPr lang="vi-VN" sz="1600">
                          <a:effectLst/>
                        </a:rPr>
                        <a:t>4</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rainy</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Mild</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4100121102"/>
                  </a:ext>
                </a:extLst>
              </a:tr>
              <a:tr h="383159">
                <a:tc>
                  <a:txBody>
                    <a:bodyPr/>
                    <a:lstStyle/>
                    <a:p>
                      <a:pPr algn="just">
                        <a:lnSpc>
                          <a:spcPct val="107000"/>
                        </a:lnSpc>
                        <a:spcBef>
                          <a:spcPts val="600"/>
                        </a:spcBef>
                        <a:spcAft>
                          <a:spcPts val="0"/>
                        </a:spcAft>
                      </a:pPr>
                      <a:r>
                        <a:rPr lang="vi-VN" sz="1600">
                          <a:effectLst/>
                        </a:rPr>
                        <a:t>5</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rainy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Cool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21813152"/>
                  </a:ext>
                </a:extLst>
              </a:tr>
              <a:tr h="383159">
                <a:tc>
                  <a:txBody>
                    <a:bodyPr/>
                    <a:lstStyle/>
                    <a:p>
                      <a:pPr algn="just">
                        <a:lnSpc>
                          <a:spcPct val="107000"/>
                        </a:lnSpc>
                        <a:spcBef>
                          <a:spcPts val="600"/>
                        </a:spcBef>
                        <a:spcAft>
                          <a:spcPts val="0"/>
                        </a:spcAft>
                      </a:pPr>
                      <a:r>
                        <a:rPr lang="vi-VN" sz="1600">
                          <a:effectLst/>
                        </a:rPr>
                        <a:t>6</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rainy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cool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strong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no</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437903876"/>
                  </a:ext>
                </a:extLst>
              </a:tr>
              <a:tr h="383159">
                <a:tc>
                  <a:txBody>
                    <a:bodyPr/>
                    <a:lstStyle/>
                    <a:p>
                      <a:pPr algn="just">
                        <a:lnSpc>
                          <a:spcPct val="107000"/>
                        </a:lnSpc>
                        <a:spcBef>
                          <a:spcPts val="600"/>
                        </a:spcBef>
                        <a:spcAft>
                          <a:spcPts val="0"/>
                        </a:spcAft>
                      </a:pPr>
                      <a:r>
                        <a:rPr lang="vi-VN" sz="1600">
                          <a:effectLst/>
                        </a:rPr>
                        <a:t>7</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overcast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cool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strong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712878294"/>
                  </a:ext>
                </a:extLst>
              </a:tr>
              <a:tr h="383159">
                <a:tc>
                  <a:txBody>
                    <a:bodyPr/>
                    <a:lstStyle/>
                    <a:p>
                      <a:pPr algn="just">
                        <a:lnSpc>
                          <a:spcPct val="107000"/>
                        </a:lnSpc>
                        <a:spcBef>
                          <a:spcPts val="600"/>
                        </a:spcBef>
                        <a:spcAft>
                          <a:spcPts val="0"/>
                        </a:spcAft>
                      </a:pPr>
                      <a:r>
                        <a:rPr lang="vi-VN" sz="1600">
                          <a:effectLst/>
                        </a:rPr>
                        <a:t>8</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sunny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mild</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no</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538341968"/>
                  </a:ext>
                </a:extLst>
              </a:tr>
              <a:tr h="383159">
                <a:tc>
                  <a:txBody>
                    <a:bodyPr/>
                    <a:lstStyle/>
                    <a:p>
                      <a:pPr algn="just">
                        <a:lnSpc>
                          <a:spcPct val="107000"/>
                        </a:lnSpc>
                        <a:spcBef>
                          <a:spcPts val="600"/>
                        </a:spcBef>
                        <a:spcAft>
                          <a:spcPts val="0"/>
                        </a:spcAft>
                      </a:pPr>
                      <a:r>
                        <a:rPr lang="vi-VN" sz="1600">
                          <a:effectLst/>
                        </a:rPr>
                        <a:t>9</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sunny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cool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016169735"/>
                  </a:ext>
                </a:extLst>
              </a:tr>
              <a:tr h="383159">
                <a:tc>
                  <a:txBody>
                    <a:bodyPr/>
                    <a:lstStyle/>
                    <a:p>
                      <a:pPr algn="just">
                        <a:lnSpc>
                          <a:spcPct val="107000"/>
                        </a:lnSpc>
                        <a:spcBef>
                          <a:spcPts val="600"/>
                        </a:spcBef>
                        <a:spcAft>
                          <a:spcPts val="0"/>
                        </a:spcAft>
                      </a:pPr>
                      <a:r>
                        <a:rPr lang="vi-VN" sz="1600">
                          <a:effectLst/>
                        </a:rPr>
                        <a:t>10</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rainy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mild</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137112546"/>
                  </a:ext>
                </a:extLst>
              </a:tr>
              <a:tr h="383159">
                <a:tc>
                  <a:txBody>
                    <a:bodyPr/>
                    <a:lstStyle/>
                    <a:p>
                      <a:pPr algn="just">
                        <a:lnSpc>
                          <a:spcPct val="107000"/>
                        </a:lnSpc>
                        <a:spcBef>
                          <a:spcPts val="600"/>
                        </a:spcBef>
                        <a:spcAft>
                          <a:spcPts val="0"/>
                        </a:spcAft>
                      </a:pPr>
                      <a:r>
                        <a:rPr lang="vi-VN" sz="1600">
                          <a:effectLst/>
                        </a:rPr>
                        <a:t>11</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sunny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mild</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strong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602547689"/>
                  </a:ext>
                </a:extLst>
              </a:tr>
              <a:tr h="383159">
                <a:tc>
                  <a:txBody>
                    <a:bodyPr/>
                    <a:lstStyle/>
                    <a:p>
                      <a:pPr algn="just">
                        <a:lnSpc>
                          <a:spcPct val="107000"/>
                        </a:lnSpc>
                        <a:spcBef>
                          <a:spcPts val="600"/>
                        </a:spcBef>
                        <a:spcAft>
                          <a:spcPts val="0"/>
                        </a:spcAft>
                      </a:pPr>
                      <a:r>
                        <a:rPr lang="vi-VN" sz="1600">
                          <a:effectLst/>
                        </a:rPr>
                        <a:t>12</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overcast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mild</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strong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976368217"/>
                  </a:ext>
                </a:extLst>
              </a:tr>
              <a:tr h="383159">
                <a:tc>
                  <a:txBody>
                    <a:bodyPr/>
                    <a:lstStyle/>
                    <a:p>
                      <a:pPr algn="just">
                        <a:lnSpc>
                          <a:spcPct val="107000"/>
                        </a:lnSpc>
                        <a:spcBef>
                          <a:spcPts val="600"/>
                        </a:spcBef>
                        <a:spcAft>
                          <a:spcPts val="0"/>
                        </a:spcAft>
                      </a:pPr>
                      <a:r>
                        <a:rPr lang="vi-VN" sz="1600">
                          <a:effectLst/>
                        </a:rPr>
                        <a:t>13</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overcast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hot</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normal</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weak</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yes</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2764291840"/>
                  </a:ext>
                </a:extLst>
              </a:tr>
              <a:tr h="383159">
                <a:tc>
                  <a:txBody>
                    <a:bodyPr/>
                    <a:lstStyle/>
                    <a:p>
                      <a:pPr algn="just">
                        <a:lnSpc>
                          <a:spcPct val="107000"/>
                        </a:lnSpc>
                        <a:spcBef>
                          <a:spcPts val="600"/>
                        </a:spcBef>
                        <a:spcAft>
                          <a:spcPts val="0"/>
                        </a:spcAft>
                      </a:pPr>
                      <a:r>
                        <a:rPr lang="vi-VN" sz="1600">
                          <a:effectLst/>
                        </a:rPr>
                        <a:t>14</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rainy</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mild</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high</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a:effectLst/>
                        </a:rPr>
                        <a:t>strong</a:t>
                      </a:r>
                      <a:endParaRPr lang="vi-VN" sz="160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tc>
                  <a:txBody>
                    <a:bodyPr/>
                    <a:lstStyle/>
                    <a:p>
                      <a:pPr algn="just">
                        <a:lnSpc>
                          <a:spcPct val="107000"/>
                        </a:lnSpc>
                        <a:spcBef>
                          <a:spcPts val="600"/>
                        </a:spcBef>
                        <a:spcAft>
                          <a:spcPts val="0"/>
                        </a:spcAft>
                      </a:pPr>
                      <a:r>
                        <a:rPr lang="vi-VN" sz="1600" dirty="0">
                          <a:effectLst/>
                        </a:rPr>
                        <a:t>no</a:t>
                      </a:r>
                      <a:endParaRPr lang="vi-VN" sz="1600" dirty="0">
                        <a:effectLst/>
                        <a:latin typeface="Arial" panose="020B0604020202020204" pitchFamily="34" charset="0"/>
                        <a:ea typeface="Arial" panose="020B0604020202020204" pitchFamily="34" charset="0"/>
                        <a:cs typeface="Times New Roman" panose="02020603050405020304" pitchFamily="18" charset="0"/>
                      </a:endParaRPr>
                    </a:p>
                  </a:txBody>
                  <a:tcPr marL="95250" marR="0" marT="0" marB="0" anchor="ctr"/>
                </a:tc>
                <a:extLst>
                  <a:ext uri="{0D108BD9-81ED-4DB2-BD59-A6C34878D82A}">
                    <a16:rowId xmlns:a16="http://schemas.microsoft.com/office/drawing/2014/main" val="3850226899"/>
                  </a:ext>
                </a:extLst>
              </a:tr>
            </a:tbl>
          </a:graphicData>
        </a:graphic>
      </p:graphicFrame>
    </p:spTree>
    <p:extLst>
      <p:ext uri="{BB962C8B-B14F-4D97-AF65-F5344CB8AC3E}">
        <p14:creationId xmlns:p14="http://schemas.microsoft.com/office/powerpoint/2010/main" val="559754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lnSpcReduction="10000"/>
              </a:bodyPr>
              <a:lstStyle/>
              <a:p>
                <a:pPr fontAlgn="base"/>
                <a:r>
                  <a:rPr lang="vi-VN" b="1" dirty="0"/>
                  <a:t>Lời giải</a:t>
                </a:r>
                <a:endParaRPr lang="vi-VN" dirty="0"/>
              </a:p>
              <a:p>
                <a:pPr fontAlgn="base"/>
                <a:r>
                  <a:rPr lang="vi-VN" b="1" dirty="0"/>
                  <a:t>Chọn nút gốc của cây quyết định</a:t>
                </a:r>
                <a:r>
                  <a:rPr lang="vi-VN" dirty="0"/>
                  <a:t>:</a:t>
                </a:r>
              </a:p>
              <a:p>
                <a:pPr fontAlgn="base"/>
                <a:r>
                  <a:rPr lang="vi-VN" dirty="0"/>
                  <a:t>Tập dữ liệu hiện tại có 9 kết </a:t>
                </a:r>
                <a:r>
                  <a:rPr lang="vi-VN"/>
                  <a:t>quả Yes</a:t>
                </a:r>
                <a:r>
                  <a:rPr lang="en-US"/>
                  <a:t> (+)</a:t>
                </a:r>
                <a:r>
                  <a:rPr lang="vi-VN"/>
                  <a:t> </a:t>
                </a:r>
                <a:r>
                  <a:rPr lang="vi-VN" dirty="0"/>
                  <a:t>và 5 kết </a:t>
                </a:r>
                <a:r>
                  <a:rPr lang="vi-VN"/>
                  <a:t>quả No</a:t>
                </a:r>
                <a:r>
                  <a:rPr lang="en-US"/>
                  <a:t> (-)</a:t>
                </a:r>
                <a:r>
                  <a:rPr lang="vi-VN"/>
                  <a:t>, </a:t>
                </a:r>
                <a:r>
                  <a:rPr lang="vi-VN" dirty="0"/>
                  <a:t>ta kí hiệu là S: [9+,5−].</a:t>
                </a:r>
              </a:p>
              <a:p>
                <a:pPr fontAlgn="base"/>
                <a:r>
                  <a:rPr lang="vi-VN" dirty="0"/>
                  <a:t>Theo công thức tính </a:t>
                </a:r>
                <a:r>
                  <a:rPr lang="vi-VN" i="1" dirty="0"/>
                  <a:t>Entropy</a:t>
                </a:r>
                <a:r>
                  <a:rPr lang="vi-VN" dirty="0"/>
                  <a:t> của một tập:</a:t>
                </a:r>
              </a:p>
              <a:p>
                <a:r>
                  <a:rPr lang="vi-VN" dirty="0"/>
                  <a:t>		</a:t>
                </a:r>
                <a14:m>
                  <m:oMath xmlns:m="http://schemas.openxmlformats.org/officeDocument/2006/math">
                    <m:r>
                      <a:rPr lang="en-US" i="1">
                        <a:latin typeface="Cambria Math" panose="02040503050406030204" pitchFamily="18" charset="0"/>
                      </a:rPr>
                      <m:t>𝐸𝑛𝑡𝑟𝑜𝑝𝑦</m:t>
                    </m:r>
                    <m:d>
                      <m:dPr>
                        <m:ctrlPr>
                          <a:rPr lang="vi-VN"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m:t>
                        </m:r>
                      </m:sub>
                    </m:sSub>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sSub>
                          <m:sSubPr>
                            <m:ctrlPr>
                              <a:rPr lang="vi-V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m:t>
                            </m:r>
                          </m:sub>
                        </m:sSub>
                      </m:e>
                    </m:func>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m:t>
                        </m:r>
                      </m:sub>
                    </m:sSub>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sSub>
                          <m:sSubPr>
                            <m:ctrlPr>
                              <a:rPr lang="vi-V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m:t>
                            </m:r>
                          </m:sub>
                        </m:sSub>
                      </m:e>
                    </m:func>
                  </m:oMath>
                </a14:m>
                <a:endParaRPr lang="vi-VN" dirty="0"/>
              </a:p>
              <a:p>
                <a:pPr fontAlgn="base"/>
                <a:r>
                  <a:rPr lang="vi-VN" dirty="0"/>
                  <a:t>trong đó:</a:t>
                </a:r>
              </a:p>
              <a:p>
                <a:pPr marL="342900" lvl="0" indent="-342900" fontAlgn="base">
                  <a:buFont typeface="Arial" panose="020B0604020202020204" pitchFamily="34" charset="0"/>
                  <a:buChar char="•"/>
                </a:pP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𝑝</m:t>
                        </m:r>
                      </m:e>
                      <m:sub>
                        <m:r>
                          <a:rPr lang="vi-VN" i="1">
                            <a:latin typeface="Cambria Math" panose="02040503050406030204" pitchFamily="18" charset="0"/>
                          </a:rPr>
                          <m:t>+</m:t>
                        </m:r>
                      </m:sub>
                    </m:sSub>
                  </m:oMath>
                </a14:m>
                <a:r>
                  <a:rPr lang="vi-VN" dirty="0"/>
                  <a:t> là tỷ lệ các mẫu thuộc lớp Yes trong tổng thể N mẫu thuộc S.</a:t>
                </a:r>
              </a:p>
              <a:p>
                <a:pPr marL="342900" lvl="0" indent="-342900" fontAlgn="base">
                  <a:buFont typeface="Arial" panose="020B0604020202020204" pitchFamily="34" charset="0"/>
                  <a:buChar char="•"/>
                </a:pP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𝑝</m:t>
                        </m:r>
                      </m:e>
                      <m:sub>
                        <m:r>
                          <a:rPr lang="vi-VN" i="1">
                            <a:latin typeface="Cambria Math" panose="02040503050406030204" pitchFamily="18" charset="0"/>
                          </a:rPr>
                          <m:t>−</m:t>
                        </m:r>
                      </m:sub>
                    </m:sSub>
                  </m:oMath>
                </a14:m>
                <a:r>
                  <a:rPr lang="vi-VN" dirty="0"/>
                  <a:t> là tỷ lệ các mẫu thuộc lớp No trong tổng thể N mẫu thuộc S.</a:t>
                </a:r>
              </a:p>
              <a:p>
                <a:pPr fontAlgn="base"/>
                <a:r>
                  <a:rPr lang="vi-VN" dirty="0"/>
                  <a:t>Tổng quát, nếu có c lớp trong tập S thì Entropy được tính như sau:</a:t>
                </a:r>
              </a:p>
              <a:p>
                <a:pPr fontAlgn="base"/>
                <a:r>
                  <a:rPr lang="vi-VN" dirty="0"/>
                  <a:t>		</a:t>
                </a:r>
                <a14:m>
                  <m:oMath xmlns:m="http://schemas.openxmlformats.org/officeDocument/2006/math">
                    <m:r>
                      <a:rPr lang="en-US" i="1">
                        <a:latin typeface="Cambria Math" panose="02040503050406030204" pitchFamily="18" charset="0"/>
                      </a:rPr>
                      <m:t>𝐸𝑛𝑡𝑟𝑜𝑝𝑦</m:t>
                    </m:r>
                    <m:d>
                      <m:dPr>
                        <m:ctrlPr>
                          <a:rPr lang="vi-VN" i="1">
                            <a:latin typeface="Cambria Math" panose="02040503050406030204" pitchFamily="18" charset="0"/>
                          </a:rPr>
                        </m:ctrlPr>
                      </m:dPr>
                      <m:e>
                        <m:r>
                          <a:rPr lang="en-US" i="1">
                            <a:latin typeface="Cambria Math" panose="02040503050406030204" pitchFamily="18" charset="0"/>
                          </a:rPr>
                          <m:t>𝑆</m:t>
                        </m:r>
                      </m:e>
                    </m:d>
                    <m:r>
                      <a:rPr lang="en-US" i="1">
                        <a:latin typeface="Cambria Math" panose="02040503050406030204" pitchFamily="18" charset="0"/>
                      </a:rPr>
                      <m:t>=</m:t>
                    </m:r>
                    <m:nary>
                      <m:naryPr>
                        <m:chr m:val="∑"/>
                        <m:ctrlPr>
                          <a:rPr lang="vi-VN"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𝑐</m:t>
                        </m:r>
                      </m:sup>
                      <m:e>
                        <m:r>
                          <a:rPr lang="en-US" i="1">
                            <a:latin typeface="Cambria Math" panose="02040503050406030204" pitchFamily="18" charset="0"/>
                          </a:rPr>
                          <m:t>−</m:t>
                        </m:r>
                        <m:sSub>
                          <m:sSubPr>
                            <m:ctrlPr>
                              <a:rPr lang="vi-V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nary>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sSub>
                          <m:sSubPr>
                            <m:ctrlPr>
                              <a:rPr lang="vi-VN"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e>
                    </m:func>
                  </m:oMath>
                </a14:m>
                <a:endParaRPr lang="vi-VN" dirty="0"/>
              </a:p>
              <a:p>
                <a:pPr fontAlgn="base"/>
                <a:r>
                  <a:rPr lang="vi-VN" dirty="0"/>
                  <a:t>Vậy:</a:t>
                </a:r>
              </a:p>
              <a:p>
                <a:pPr fontAlgn="base"/>
                <a:r>
                  <a:rPr lang="vi-VN"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r>
                          <a:rPr lang="vi-VN" i="1">
                            <a:latin typeface="Cambria Math" panose="02040503050406030204" pitchFamily="18" charset="0"/>
                          </a:rPr>
                          <m:t>𝑆</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d>
                          <m:dPr>
                            <m:begChr m:val="["/>
                            <m:endChr m:val="]"/>
                            <m:ctrlPr>
                              <a:rPr lang="vi-VN" i="1">
                                <a:latin typeface="Cambria Math" panose="02040503050406030204" pitchFamily="18" charset="0"/>
                              </a:rPr>
                            </m:ctrlPr>
                          </m:dPr>
                          <m:e>
                            <m:r>
                              <a:rPr lang="vi-VN" i="1">
                                <a:latin typeface="Cambria Math" panose="02040503050406030204" pitchFamily="18" charset="0"/>
                              </a:rPr>
                              <m:t>9+,5−</m:t>
                            </m:r>
                          </m:e>
                        </m:d>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9</m:t>
                        </m:r>
                      </m:num>
                      <m:den>
                        <m:r>
                          <a:rPr lang="vi-VN" i="1">
                            <a:latin typeface="Cambria Math" panose="02040503050406030204" pitchFamily="18" charset="0"/>
                          </a:rPr>
                          <m:t>14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9</m:t>
                            </m:r>
                          </m:num>
                          <m:den>
                            <m:r>
                              <a:rPr lang="vi-VN" i="1">
                                <a:latin typeface="Cambria Math" panose="02040503050406030204" pitchFamily="18" charset="0"/>
                              </a:rPr>
                              <m:t>14</m:t>
                            </m:r>
                          </m:den>
                        </m:f>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5</m:t>
                            </m:r>
                          </m:num>
                          <m:den>
                            <m:r>
                              <a:rPr lang="vi-VN" i="1">
                                <a:latin typeface="Cambria Math" panose="02040503050406030204" pitchFamily="18" charset="0"/>
                              </a:rPr>
                              <m:t>14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5</m:t>
                                </m:r>
                              </m:num>
                              <m:den>
                                <m:r>
                                  <a:rPr lang="vi-VN" i="1">
                                    <a:latin typeface="Cambria Math" panose="02040503050406030204" pitchFamily="18" charset="0"/>
                                  </a:rPr>
                                  <m:t>14</m:t>
                                </m:r>
                              </m:den>
                            </m:f>
                            <m:r>
                              <a:rPr lang="vi-VN" i="1">
                                <a:latin typeface="Cambria Math" panose="02040503050406030204" pitchFamily="18" charset="0"/>
                              </a:rPr>
                              <m:t>=0.94</m:t>
                            </m:r>
                          </m:e>
                        </m:func>
                      </m:e>
                    </m:func>
                  </m:oMath>
                </a14:m>
                <a:endParaRPr lang="vi-VN" dirty="0"/>
              </a:p>
              <a:p>
                <a:pPr fontAlgn="base"/>
                <a:r>
                  <a:rPr lang="vi-VN" b="1" dirty="0"/>
                  <a:t>Lưu ý</a:t>
                </a:r>
                <a:r>
                  <a:rPr lang="vi-VN" dirty="0"/>
                  <a:t>:</a:t>
                </a:r>
              </a:p>
              <a:p>
                <a:pPr marL="342900" lvl="0" indent="-342900" fontAlgn="base">
                  <a:buFont typeface="Arial" panose="020B0604020202020204" pitchFamily="34" charset="0"/>
                  <a:buChar char="•"/>
                </a:pPr>
                <a:r>
                  <a:rPr lang="vi-VN" dirty="0"/>
                  <a:t>Entropy là 0 nếu tất cả các thành viên của S đều thuộc về cùng một lớp.</a:t>
                </a:r>
              </a:p>
              <a:p>
                <a:pPr marL="342900" lvl="0" indent="-342900" fontAlgn="base">
                  <a:buFont typeface="Arial" panose="020B0604020202020204" pitchFamily="34" charset="0"/>
                  <a:buChar char="•"/>
                </a:pPr>
                <a:r>
                  <a:rPr lang="vi-VN" dirty="0"/>
                  <a:t>Entropy là 1 nếu tập hợp chứa số lượng bằng nhau các thành viên thuộc lớp âm và dương.</a:t>
                </a:r>
              </a:p>
              <a:p>
                <a:pPr marL="0" indent="0">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543" b="-1350"/>
                </a:stretch>
              </a:blipFill>
            </p:spPr>
            <p:txBody>
              <a:bodyPr/>
              <a:lstStyle/>
              <a:p>
                <a:r>
                  <a:rPr lang="en-US">
                    <a:noFill/>
                  </a:rPr>
                  <a:t> </a:t>
                </a:r>
              </a:p>
            </p:txBody>
          </p:sp>
        </mc:Fallback>
      </mc:AlternateContent>
    </p:spTree>
    <p:extLst>
      <p:ext uri="{BB962C8B-B14F-4D97-AF65-F5344CB8AC3E}">
        <p14:creationId xmlns:p14="http://schemas.microsoft.com/office/powerpoint/2010/main" val="181715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err="1">
                <a:solidFill>
                  <a:schemeClr val="bg1"/>
                </a:solidFill>
              </a:rPr>
              <a:t>Cấu</a:t>
            </a:r>
            <a:r>
              <a:rPr lang="en-US" sz="2800" b="1" dirty="0">
                <a:solidFill>
                  <a:schemeClr val="bg1"/>
                </a:solidFill>
              </a:rPr>
              <a:t> </a:t>
            </a:r>
            <a:r>
              <a:rPr lang="en-US" sz="2800" b="1" dirty="0" err="1">
                <a:solidFill>
                  <a:schemeClr val="bg1"/>
                </a:solidFill>
              </a:rPr>
              <a:t>trúc</a:t>
            </a:r>
            <a:r>
              <a:rPr lang="en-US" sz="2800" b="1" dirty="0">
                <a:solidFill>
                  <a:schemeClr val="bg1"/>
                </a:solidFill>
              </a:rPr>
              <a:t> </a:t>
            </a:r>
            <a:r>
              <a:rPr lang="en-US" sz="2800" b="1" dirty="0" err="1">
                <a:solidFill>
                  <a:schemeClr val="bg1"/>
                </a:solidFill>
              </a:rPr>
              <a:t>cây</a:t>
            </a:r>
            <a:r>
              <a:rPr lang="en-US" sz="2800" b="1" dirty="0">
                <a:solidFill>
                  <a:schemeClr val="bg1"/>
                </a:solidFill>
              </a:rPr>
              <a:t> </a:t>
            </a:r>
            <a:r>
              <a:rPr lang="en-US" sz="2800" b="1" dirty="0" err="1">
                <a:solidFill>
                  <a:schemeClr val="bg1"/>
                </a:solidFill>
              </a:rPr>
              <a:t>quyết</a:t>
            </a:r>
            <a:r>
              <a:rPr lang="en-US" sz="2800" b="1" dirty="0">
                <a:solidFill>
                  <a:schemeClr val="bg1"/>
                </a:solidFill>
              </a:rPr>
              <a:t> </a:t>
            </a:r>
            <a:r>
              <a:rPr lang="en-US" sz="2800" b="1" dirty="0" err="1">
                <a:solidFill>
                  <a:schemeClr val="bg1"/>
                </a:solidFill>
              </a:rPr>
              <a:t>định</a:t>
            </a:r>
            <a:endParaRPr lang="vi-VN" sz="2800" b="1" dirty="0">
              <a:solidFill>
                <a:schemeClr val="bg1"/>
              </a:solidFill>
            </a:endParaRPr>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643468" y="2638044"/>
            <a:ext cx="3363974" cy="3415622"/>
          </a:xfrm>
        </p:spPr>
        <p:txBody>
          <a:bodyPr>
            <a:normAutofit/>
          </a:bodyPr>
          <a:lstStyle/>
          <a:p>
            <a:pPr marL="0" indent="0">
              <a:buNone/>
            </a:pPr>
            <a:r>
              <a:rPr lang="en-US" sz="1700" dirty="0" err="1">
                <a:solidFill>
                  <a:schemeClr val="bg1"/>
                </a:solidFill>
              </a:rPr>
              <a:t>Cấu</a:t>
            </a:r>
            <a:r>
              <a:rPr lang="en-US" sz="1700" dirty="0">
                <a:solidFill>
                  <a:schemeClr val="bg1"/>
                </a:solidFill>
              </a:rPr>
              <a:t> </a:t>
            </a:r>
            <a:r>
              <a:rPr lang="en-US" sz="1700" dirty="0" err="1">
                <a:solidFill>
                  <a:schemeClr val="bg1"/>
                </a:solidFill>
              </a:rPr>
              <a:t>trúc</a:t>
            </a:r>
            <a:r>
              <a:rPr lang="en-US" sz="1700" dirty="0">
                <a:solidFill>
                  <a:schemeClr val="bg1"/>
                </a:solidFill>
              </a:rPr>
              <a:t> </a:t>
            </a:r>
            <a:r>
              <a:rPr lang="en-US" sz="1700" dirty="0" err="1">
                <a:solidFill>
                  <a:schemeClr val="bg1"/>
                </a:solidFill>
              </a:rPr>
              <a:t>cây</a:t>
            </a:r>
            <a:r>
              <a:rPr lang="en-US" sz="1700" dirty="0">
                <a:solidFill>
                  <a:schemeClr val="bg1"/>
                </a:solidFill>
              </a:rPr>
              <a:t> </a:t>
            </a:r>
            <a:r>
              <a:rPr lang="en-US" sz="1700" dirty="0" err="1">
                <a:solidFill>
                  <a:schemeClr val="bg1"/>
                </a:solidFill>
              </a:rPr>
              <a:t>quyết</a:t>
            </a:r>
            <a:r>
              <a:rPr lang="en-US" sz="1700" dirty="0">
                <a:solidFill>
                  <a:schemeClr val="bg1"/>
                </a:solidFill>
              </a:rPr>
              <a:t> </a:t>
            </a:r>
            <a:r>
              <a:rPr lang="en-US" sz="1700" dirty="0" err="1">
                <a:solidFill>
                  <a:schemeClr val="bg1"/>
                </a:solidFill>
              </a:rPr>
              <a:t>đinh</a:t>
            </a:r>
            <a:r>
              <a:rPr lang="en-US" sz="1700" dirty="0">
                <a:solidFill>
                  <a:schemeClr val="bg1"/>
                </a:solidFill>
              </a:rPr>
              <a:t>: </a:t>
            </a:r>
            <a:r>
              <a:rPr lang="en-US" sz="1700" dirty="0" err="1">
                <a:solidFill>
                  <a:schemeClr val="bg1"/>
                </a:solidFill>
              </a:rPr>
              <a:t>xét</a:t>
            </a:r>
            <a:r>
              <a:rPr lang="en-US" sz="1700" dirty="0">
                <a:solidFill>
                  <a:schemeClr val="bg1"/>
                </a:solidFill>
              </a:rPr>
              <a:t> </a:t>
            </a:r>
            <a:r>
              <a:rPr lang="en-US" sz="1700" dirty="0" err="1">
                <a:solidFill>
                  <a:schemeClr val="bg1"/>
                </a:solidFill>
              </a:rPr>
              <a:t>theo</a:t>
            </a:r>
            <a:r>
              <a:rPr lang="en-US" sz="1700" dirty="0">
                <a:solidFill>
                  <a:schemeClr val="bg1"/>
                </a:solidFill>
              </a:rPr>
              <a:t> </a:t>
            </a:r>
            <a:r>
              <a:rPr lang="en-US" sz="1700" dirty="0" err="1">
                <a:solidFill>
                  <a:schemeClr val="bg1"/>
                </a:solidFill>
              </a:rPr>
              <a:t>ví</a:t>
            </a:r>
            <a:r>
              <a:rPr lang="en-US" sz="1700" dirty="0">
                <a:solidFill>
                  <a:schemeClr val="bg1"/>
                </a:solidFill>
              </a:rPr>
              <a:t> </a:t>
            </a:r>
            <a:r>
              <a:rPr lang="en-US" sz="1700" dirty="0" err="1">
                <a:solidFill>
                  <a:schemeClr val="bg1"/>
                </a:solidFill>
              </a:rPr>
              <a:t>dụ</a:t>
            </a:r>
            <a:r>
              <a:rPr lang="en-US" sz="1700" dirty="0">
                <a:solidFill>
                  <a:schemeClr val="bg1"/>
                </a:solidFill>
              </a:rPr>
              <a:t> </a:t>
            </a:r>
            <a:r>
              <a:rPr lang="en-US" sz="1700" dirty="0" err="1">
                <a:solidFill>
                  <a:schemeClr val="bg1"/>
                </a:solidFill>
              </a:rPr>
              <a:t>đề</a:t>
            </a:r>
            <a:r>
              <a:rPr lang="en-US" sz="1700" dirty="0">
                <a:solidFill>
                  <a:schemeClr val="bg1"/>
                </a:solidFill>
              </a:rPr>
              <a:t> </a:t>
            </a:r>
            <a:r>
              <a:rPr lang="en-US" sz="1700" dirty="0" err="1">
                <a:solidFill>
                  <a:schemeClr val="bg1"/>
                </a:solidFill>
              </a:rPr>
              <a:t>nghị</a:t>
            </a:r>
            <a:r>
              <a:rPr lang="en-US" sz="1700" dirty="0">
                <a:solidFill>
                  <a:schemeClr val="bg1"/>
                </a:solidFill>
              </a:rPr>
              <a:t> </a:t>
            </a:r>
            <a:r>
              <a:rPr lang="en-US" sz="1700" dirty="0" err="1">
                <a:solidFill>
                  <a:schemeClr val="bg1"/>
                </a:solidFill>
              </a:rPr>
              <a:t>công</a:t>
            </a:r>
            <a:r>
              <a:rPr lang="en-US" sz="1700" dirty="0">
                <a:solidFill>
                  <a:schemeClr val="bg1"/>
                </a:solidFill>
              </a:rPr>
              <a:t> </a:t>
            </a:r>
            <a:r>
              <a:rPr lang="en-US" sz="1700" dirty="0" err="1">
                <a:solidFill>
                  <a:schemeClr val="bg1"/>
                </a:solidFill>
              </a:rPr>
              <a:t>viêc</a:t>
            </a:r>
            <a:r>
              <a:rPr lang="en-US" sz="1700" dirty="0">
                <a:solidFill>
                  <a:schemeClr val="bg1"/>
                </a:solidFill>
              </a:rPr>
              <a:t>.</a:t>
            </a:r>
          </a:p>
          <a:p>
            <a:pPr>
              <a:spcBef>
                <a:spcPts val="600"/>
              </a:spcBef>
            </a:pPr>
            <a:r>
              <a:rPr lang="en-US" sz="1700" dirty="0" err="1">
                <a:solidFill>
                  <a:schemeClr val="bg1"/>
                </a:solidFill>
              </a:rPr>
              <a:t>Nút</a:t>
            </a:r>
            <a:r>
              <a:rPr lang="en-US" sz="1700" dirty="0">
                <a:solidFill>
                  <a:schemeClr val="bg1"/>
                </a:solidFill>
              </a:rPr>
              <a:t> </a:t>
            </a:r>
            <a:r>
              <a:rPr lang="en-US" sz="1700" dirty="0" err="1">
                <a:solidFill>
                  <a:schemeClr val="bg1"/>
                </a:solidFill>
              </a:rPr>
              <a:t>gốc</a:t>
            </a:r>
            <a:r>
              <a:rPr lang="en-US" sz="1700" dirty="0">
                <a:solidFill>
                  <a:schemeClr val="bg1"/>
                </a:solidFill>
              </a:rPr>
              <a:t> . </a:t>
            </a:r>
            <a:r>
              <a:rPr lang="en-US" sz="1700" dirty="0" err="1">
                <a:solidFill>
                  <a:schemeClr val="bg1"/>
                </a:solidFill>
              </a:rPr>
              <a:t>Nút</a:t>
            </a:r>
            <a:r>
              <a:rPr lang="en-US" sz="1700" dirty="0">
                <a:solidFill>
                  <a:schemeClr val="bg1"/>
                </a:solidFill>
              </a:rPr>
              <a:t> </a:t>
            </a:r>
            <a:r>
              <a:rPr lang="en-US" sz="1700" dirty="0" err="1">
                <a:solidFill>
                  <a:schemeClr val="bg1"/>
                </a:solidFill>
              </a:rPr>
              <a:t>bắt</a:t>
            </a:r>
            <a:r>
              <a:rPr lang="en-US" sz="1700" dirty="0">
                <a:solidFill>
                  <a:schemeClr val="bg1"/>
                </a:solidFill>
              </a:rPr>
              <a:t> </a:t>
            </a:r>
            <a:r>
              <a:rPr lang="en-US" sz="1700" dirty="0" err="1">
                <a:solidFill>
                  <a:schemeClr val="bg1"/>
                </a:solidFill>
              </a:rPr>
              <a:t>đầu</a:t>
            </a:r>
            <a:r>
              <a:rPr lang="en-US" sz="1700" dirty="0">
                <a:solidFill>
                  <a:schemeClr val="bg1"/>
                </a:solidFill>
              </a:rPr>
              <a:t> </a:t>
            </a:r>
            <a:r>
              <a:rPr lang="en-US" sz="1700" dirty="0" err="1">
                <a:solidFill>
                  <a:schemeClr val="bg1"/>
                </a:solidFill>
              </a:rPr>
              <a:t>phân</a:t>
            </a:r>
            <a:r>
              <a:rPr lang="en-US" sz="1700" dirty="0">
                <a:solidFill>
                  <a:schemeClr val="bg1"/>
                </a:solidFill>
              </a:rPr>
              <a:t> </a:t>
            </a:r>
            <a:r>
              <a:rPr lang="en-US" sz="1700" dirty="0" err="1">
                <a:solidFill>
                  <a:schemeClr val="bg1"/>
                </a:solidFill>
              </a:rPr>
              <a:t>loại</a:t>
            </a:r>
            <a:r>
              <a:rPr lang="en-US" sz="1700" dirty="0">
                <a:solidFill>
                  <a:schemeClr val="bg1"/>
                </a:solidFill>
              </a:rPr>
              <a:t>: </a:t>
            </a:r>
            <a:r>
              <a:rPr lang="en-US" sz="1700" dirty="0" err="1">
                <a:solidFill>
                  <a:schemeClr val="bg1"/>
                </a:solidFill>
              </a:rPr>
              <a:t>đề</a:t>
            </a:r>
            <a:r>
              <a:rPr lang="en-US" sz="1700" dirty="0">
                <a:solidFill>
                  <a:schemeClr val="bg1"/>
                </a:solidFill>
              </a:rPr>
              <a:t> </a:t>
            </a:r>
            <a:r>
              <a:rPr lang="en-US" sz="1700" dirty="0" err="1">
                <a:solidFill>
                  <a:schemeClr val="bg1"/>
                </a:solidFill>
              </a:rPr>
              <a:t>xuất</a:t>
            </a:r>
            <a:r>
              <a:rPr lang="en-US" sz="1700" dirty="0">
                <a:solidFill>
                  <a:schemeClr val="bg1"/>
                </a:solidFill>
              </a:rPr>
              <a:t> </a:t>
            </a:r>
            <a:r>
              <a:rPr lang="en-US" sz="1700" dirty="0" err="1">
                <a:solidFill>
                  <a:schemeClr val="bg1"/>
                </a:solidFill>
              </a:rPr>
              <a:t>việc</a:t>
            </a:r>
            <a:r>
              <a:rPr lang="en-US" sz="1700" dirty="0">
                <a:solidFill>
                  <a:schemeClr val="bg1"/>
                </a:solidFill>
              </a:rPr>
              <a:t> </a:t>
            </a:r>
            <a:r>
              <a:rPr lang="en-US" sz="1700" dirty="0" err="1">
                <a:solidFill>
                  <a:schemeClr val="bg1"/>
                </a:solidFill>
              </a:rPr>
              <a:t>làm</a:t>
            </a:r>
            <a:r>
              <a:rPr lang="en-US" sz="1700" dirty="0">
                <a:solidFill>
                  <a:schemeClr val="bg1"/>
                </a:solidFill>
              </a:rPr>
              <a:t>.</a:t>
            </a:r>
          </a:p>
          <a:p>
            <a:pPr>
              <a:spcBef>
                <a:spcPts val="600"/>
              </a:spcBef>
            </a:pPr>
            <a:r>
              <a:rPr lang="en-US" sz="1700" dirty="0" err="1">
                <a:solidFill>
                  <a:schemeClr val="bg1"/>
                </a:solidFill>
              </a:rPr>
              <a:t>Nút</a:t>
            </a:r>
            <a:r>
              <a:rPr lang="en-US" sz="1700" dirty="0">
                <a:solidFill>
                  <a:schemeClr val="bg1"/>
                </a:solidFill>
              </a:rPr>
              <a:t> </a:t>
            </a:r>
            <a:r>
              <a:rPr lang="en-US" sz="1700" dirty="0" err="1">
                <a:solidFill>
                  <a:schemeClr val="bg1"/>
                </a:solidFill>
              </a:rPr>
              <a:t>quyết</a:t>
            </a:r>
            <a:r>
              <a:rPr lang="en-US" sz="1700" dirty="0">
                <a:solidFill>
                  <a:schemeClr val="bg1"/>
                </a:solidFill>
              </a:rPr>
              <a:t> </a:t>
            </a:r>
            <a:r>
              <a:rPr lang="en-US" sz="1700" dirty="0" err="1">
                <a:solidFill>
                  <a:schemeClr val="bg1"/>
                </a:solidFill>
              </a:rPr>
              <a:t>định</a:t>
            </a:r>
            <a:r>
              <a:rPr lang="en-US" sz="1700" dirty="0">
                <a:solidFill>
                  <a:schemeClr val="bg1"/>
                </a:solidFill>
              </a:rPr>
              <a:t>: </a:t>
            </a:r>
            <a:r>
              <a:rPr lang="en-US" sz="1700" dirty="0" err="1">
                <a:solidFill>
                  <a:schemeClr val="bg1"/>
                </a:solidFill>
              </a:rPr>
              <a:t>Thực</a:t>
            </a:r>
            <a:r>
              <a:rPr lang="en-US" sz="1700" dirty="0">
                <a:solidFill>
                  <a:schemeClr val="bg1"/>
                </a:solidFill>
              </a:rPr>
              <a:t> </a:t>
            </a:r>
            <a:r>
              <a:rPr lang="en-US" sz="1700" dirty="0" err="1">
                <a:solidFill>
                  <a:schemeClr val="bg1"/>
                </a:solidFill>
              </a:rPr>
              <a:t>hiện</a:t>
            </a:r>
            <a:r>
              <a:rPr lang="en-US" sz="1700" dirty="0">
                <a:solidFill>
                  <a:schemeClr val="bg1"/>
                </a:solidFill>
              </a:rPr>
              <a:t> </a:t>
            </a:r>
            <a:r>
              <a:rPr lang="en-US" sz="1700" dirty="0" err="1">
                <a:solidFill>
                  <a:schemeClr val="bg1"/>
                </a:solidFill>
              </a:rPr>
              <a:t>lựa</a:t>
            </a:r>
            <a:r>
              <a:rPr lang="en-US" sz="1700" dirty="0">
                <a:solidFill>
                  <a:schemeClr val="bg1"/>
                </a:solidFill>
              </a:rPr>
              <a:t> </a:t>
            </a:r>
            <a:r>
              <a:rPr lang="en-US" sz="1700" dirty="0" err="1">
                <a:solidFill>
                  <a:schemeClr val="bg1"/>
                </a:solidFill>
              </a:rPr>
              <a:t>chọn</a:t>
            </a:r>
            <a:r>
              <a:rPr lang="en-US" sz="1700" dirty="0">
                <a:solidFill>
                  <a:schemeClr val="bg1"/>
                </a:solidFill>
              </a:rPr>
              <a:t> </a:t>
            </a:r>
            <a:r>
              <a:rPr lang="en-US" sz="1700" dirty="0" err="1">
                <a:solidFill>
                  <a:schemeClr val="bg1"/>
                </a:solidFill>
              </a:rPr>
              <a:t>theo</a:t>
            </a:r>
            <a:r>
              <a:rPr lang="en-US" sz="1700" dirty="0">
                <a:solidFill>
                  <a:schemeClr val="bg1"/>
                </a:solidFill>
              </a:rPr>
              <a:t> </a:t>
            </a:r>
            <a:r>
              <a:rPr lang="en-US" sz="1700" dirty="0" err="1">
                <a:solidFill>
                  <a:schemeClr val="bg1"/>
                </a:solidFill>
              </a:rPr>
              <a:t>tính</a:t>
            </a:r>
            <a:r>
              <a:rPr lang="en-US" sz="1700" dirty="0">
                <a:solidFill>
                  <a:schemeClr val="bg1"/>
                </a:solidFill>
              </a:rPr>
              <a:t> </a:t>
            </a:r>
            <a:r>
              <a:rPr lang="en-US" sz="1700" dirty="0" err="1">
                <a:solidFill>
                  <a:schemeClr val="bg1"/>
                </a:solidFill>
              </a:rPr>
              <a:t>chất</a:t>
            </a:r>
            <a:r>
              <a:rPr lang="en-US" sz="1700" dirty="0">
                <a:solidFill>
                  <a:schemeClr val="bg1"/>
                </a:solidFill>
              </a:rPr>
              <a:t> </a:t>
            </a:r>
            <a:r>
              <a:rPr lang="en-US" sz="1700" dirty="0" err="1">
                <a:solidFill>
                  <a:schemeClr val="bg1"/>
                </a:solidFill>
              </a:rPr>
              <a:t>công</a:t>
            </a:r>
            <a:r>
              <a:rPr lang="en-US" sz="1700" dirty="0">
                <a:solidFill>
                  <a:schemeClr val="bg1"/>
                </a:solidFill>
              </a:rPr>
              <a:t> </a:t>
            </a:r>
            <a:r>
              <a:rPr lang="en-US" sz="1700" dirty="0" err="1">
                <a:solidFill>
                  <a:schemeClr val="bg1"/>
                </a:solidFill>
              </a:rPr>
              <a:t>việc</a:t>
            </a:r>
            <a:endParaRPr lang="en-US" sz="1700" dirty="0">
              <a:solidFill>
                <a:schemeClr val="bg1"/>
              </a:solidFill>
            </a:endParaRPr>
          </a:p>
          <a:p>
            <a:pPr>
              <a:spcBef>
                <a:spcPts val="600"/>
              </a:spcBef>
            </a:pPr>
            <a:r>
              <a:rPr lang="en-US" sz="1700" dirty="0" err="1">
                <a:solidFill>
                  <a:schemeClr val="bg1"/>
                </a:solidFill>
              </a:rPr>
              <a:t>Nhánh</a:t>
            </a:r>
            <a:r>
              <a:rPr lang="en-US" sz="1700" dirty="0">
                <a:solidFill>
                  <a:schemeClr val="bg1"/>
                </a:solidFill>
              </a:rPr>
              <a:t>: </a:t>
            </a:r>
            <a:r>
              <a:rPr lang="en-US" sz="1700" dirty="0" err="1">
                <a:solidFill>
                  <a:schemeClr val="bg1"/>
                </a:solidFill>
              </a:rPr>
              <a:t>Lựa</a:t>
            </a:r>
            <a:r>
              <a:rPr lang="en-US" sz="1700" dirty="0">
                <a:solidFill>
                  <a:schemeClr val="bg1"/>
                </a:solidFill>
              </a:rPr>
              <a:t> </a:t>
            </a:r>
            <a:r>
              <a:rPr lang="en-US" sz="1700" dirty="0" err="1">
                <a:solidFill>
                  <a:schemeClr val="bg1"/>
                </a:solidFill>
              </a:rPr>
              <a:t>chọn</a:t>
            </a:r>
            <a:r>
              <a:rPr lang="en-US" sz="1700" dirty="0">
                <a:solidFill>
                  <a:schemeClr val="bg1"/>
                </a:solidFill>
              </a:rPr>
              <a:t> chia </a:t>
            </a:r>
            <a:r>
              <a:rPr lang="en-US" sz="1700" dirty="0" err="1">
                <a:solidFill>
                  <a:schemeClr val="bg1"/>
                </a:solidFill>
              </a:rPr>
              <a:t>dữ</a:t>
            </a:r>
            <a:r>
              <a:rPr lang="en-US" sz="1700" dirty="0">
                <a:solidFill>
                  <a:schemeClr val="bg1"/>
                </a:solidFill>
              </a:rPr>
              <a:t> </a:t>
            </a:r>
            <a:r>
              <a:rPr lang="en-US" sz="1700" dirty="0" err="1">
                <a:solidFill>
                  <a:schemeClr val="bg1"/>
                </a:solidFill>
              </a:rPr>
              <a:t>liệu</a:t>
            </a:r>
            <a:r>
              <a:rPr lang="en-US" sz="1700" dirty="0">
                <a:solidFill>
                  <a:schemeClr val="bg1"/>
                </a:solidFill>
              </a:rPr>
              <a:t> </a:t>
            </a:r>
            <a:r>
              <a:rPr lang="en-US" sz="1700" dirty="0" err="1">
                <a:solidFill>
                  <a:schemeClr val="bg1"/>
                </a:solidFill>
              </a:rPr>
              <a:t>thành</a:t>
            </a:r>
            <a:r>
              <a:rPr lang="en-US" sz="1700" dirty="0">
                <a:solidFill>
                  <a:schemeClr val="bg1"/>
                </a:solidFill>
              </a:rPr>
              <a:t> </a:t>
            </a:r>
            <a:r>
              <a:rPr lang="en-US" sz="1700" dirty="0" err="1">
                <a:solidFill>
                  <a:schemeClr val="bg1"/>
                </a:solidFill>
              </a:rPr>
              <a:t>nhánh</a:t>
            </a:r>
            <a:r>
              <a:rPr lang="en-US" sz="1700" dirty="0">
                <a:solidFill>
                  <a:schemeClr val="bg1"/>
                </a:solidFill>
              </a:rPr>
              <a:t> </a:t>
            </a:r>
            <a:r>
              <a:rPr lang="en-US" sz="1700" dirty="0" err="1">
                <a:solidFill>
                  <a:schemeClr val="bg1"/>
                </a:solidFill>
              </a:rPr>
              <a:t>khác</a:t>
            </a:r>
            <a:r>
              <a:rPr lang="en-US" sz="1700" dirty="0">
                <a:solidFill>
                  <a:schemeClr val="bg1"/>
                </a:solidFill>
              </a:rPr>
              <a:t> </a:t>
            </a:r>
            <a:r>
              <a:rPr lang="en-US" sz="1700" dirty="0" err="1">
                <a:solidFill>
                  <a:schemeClr val="bg1"/>
                </a:solidFill>
              </a:rPr>
              <a:t>nhau</a:t>
            </a:r>
            <a:r>
              <a:rPr lang="en-US" sz="1700" dirty="0">
                <a:solidFill>
                  <a:schemeClr val="bg1"/>
                </a:solidFill>
              </a:rPr>
              <a:t> </a:t>
            </a:r>
            <a:r>
              <a:rPr lang="en-US" sz="1700" dirty="0" err="1">
                <a:solidFill>
                  <a:schemeClr val="bg1"/>
                </a:solidFill>
              </a:rPr>
              <a:t>để</a:t>
            </a:r>
            <a:r>
              <a:rPr lang="en-US" sz="1700" dirty="0">
                <a:solidFill>
                  <a:schemeClr val="bg1"/>
                </a:solidFill>
              </a:rPr>
              <a:t> </a:t>
            </a:r>
            <a:r>
              <a:rPr lang="en-US" sz="1700" dirty="0" err="1">
                <a:solidFill>
                  <a:schemeClr val="bg1"/>
                </a:solidFill>
              </a:rPr>
              <a:t>đi</a:t>
            </a:r>
            <a:r>
              <a:rPr lang="en-US" sz="1700" dirty="0">
                <a:solidFill>
                  <a:schemeClr val="bg1"/>
                </a:solidFill>
              </a:rPr>
              <a:t> </a:t>
            </a:r>
            <a:r>
              <a:rPr lang="en-US" sz="1700" dirty="0" err="1">
                <a:solidFill>
                  <a:schemeClr val="bg1"/>
                </a:solidFill>
              </a:rPr>
              <a:t>đến</a:t>
            </a:r>
            <a:r>
              <a:rPr lang="en-US" sz="1700" dirty="0">
                <a:solidFill>
                  <a:schemeClr val="bg1"/>
                </a:solidFill>
              </a:rPr>
              <a:t> </a:t>
            </a:r>
            <a:r>
              <a:rPr lang="en-US" sz="1700" dirty="0" err="1">
                <a:solidFill>
                  <a:schemeClr val="bg1"/>
                </a:solidFill>
              </a:rPr>
              <a:t>một</a:t>
            </a:r>
            <a:r>
              <a:rPr lang="en-US" sz="1700" dirty="0">
                <a:solidFill>
                  <a:schemeClr val="bg1"/>
                </a:solidFill>
              </a:rPr>
              <a:t> </a:t>
            </a:r>
            <a:r>
              <a:rPr lang="en-US" sz="1700" dirty="0" err="1">
                <a:solidFill>
                  <a:schemeClr val="bg1"/>
                </a:solidFill>
              </a:rPr>
              <a:t>nút</a:t>
            </a:r>
            <a:r>
              <a:rPr lang="en-US" sz="1700" dirty="0">
                <a:solidFill>
                  <a:schemeClr val="bg1"/>
                </a:solidFill>
              </a:rPr>
              <a:t> </a:t>
            </a:r>
            <a:r>
              <a:rPr lang="en-US" sz="1700" dirty="0" err="1">
                <a:solidFill>
                  <a:schemeClr val="bg1"/>
                </a:solidFill>
              </a:rPr>
              <a:t>quyết</a:t>
            </a:r>
            <a:r>
              <a:rPr lang="en-US" sz="1700" dirty="0">
                <a:solidFill>
                  <a:schemeClr val="bg1"/>
                </a:solidFill>
              </a:rPr>
              <a:t> </a:t>
            </a:r>
            <a:r>
              <a:rPr lang="en-US" sz="1700" dirty="0" err="1">
                <a:solidFill>
                  <a:schemeClr val="bg1"/>
                </a:solidFill>
              </a:rPr>
              <a:t>định</a:t>
            </a:r>
            <a:r>
              <a:rPr lang="en-US" sz="1700" dirty="0">
                <a:solidFill>
                  <a:schemeClr val="bg1"/>
                </a:solidFill>
              </a:rPr>
              <a:t> </a:t>
            </a:r>
            <a:r>
              <a:rPr lang="en-US" sz="1700" dirty="0" err="1">
                <a:solidFill>
                  <a:schemeClr val="bg1"/>
                </a:solidFill>
              </a:rPr>
              <a:t>khác</a:t>
            </a:r>
            <a:r>
              <a:rPr lang="en-US" sz="1700" dirty="0">
                <a:solidFill>
                  <a:schemeClr val="bg1"/>
                </a:solidFill>
              </a:rPr>
              <a:t> </a:t>
            </a:r>
          </a:p>
          <a:p>
            <a:pPr>
              <a:spcBef>
                <a:spcPts val="600"/>
              </a:spcBef>
            </a:pPr>
            <a:r>
              <a:rPr lang="en-US" sz="1700" dirty="0" err="1">
                <a:solidFill>
                  <a:schemeClr val="bg1"/>
                </a:solidFill>
              </a:rPr>
              <a:t>Nút</a:t>
            </a:r>
            <a:r>
              <a:rPr lang="en-US" sz="1700" dirty="0">
                <a:solidFill>
                  <a:schemeClr val="bg1"/>
                </a:solidFill>
              </a:rPr>
              <a:t> </a:t>
            </a:r>
            <a:r>
              <a:rPr lang="en-US" sz="1700" dirty="0" err="1">
                <a:solidFill>
                  <a:schemeClr val="bg1"/>
                </a:solidFill>
              </a:rPr>
              <a:t>lá</a:t>
            </a:r>
            <a:r>
              <a:rPr lang="en-US" sz="1700" dirty="0">
                <a:solidFill>
                  <a:schemeClr val="bg1"/>
                </a:solidFill>
              </a:rPr>
              <a:t>: N</a:t>
            </a:r>
            <a:r>
              <a:rPr lang="vi-VN" sz="1700" dirty="0">
                <a:solidFill>
                  <a:schemeClr val="bg1"/>
                </a:solidFill>
              </a:rPr>
              <a:t>ơ</a:t>
            </a:r>
            <a:r>
              <a:rPr lang="en-US" sz="1700" dirty="0" err="1">
                <a:solidFill>
                  <a:schemeClr val="bg1"/>
                </a:solidFill>
              </a:rPr>
              <a:t>i</a:t>
            </a:r>
            <a:r>
              <a:rPr lang="en-US" sz="1700" dirty="0">
                <a:solidFill>
                  <a:schemeClr val="bg1"/>
                </a:solidFill>
              </a:rPr>
              <a:t> đ</a:t>
            </a:r>
            <a:r>
              <a:rPr lang="vi-VN" sz="1700" dirty="0">
                <a:solidFill>
                  <a:schemeClr val="bg1"/>
                </a:solidFill>
              </a:rPr>
              <a:t>ư</a:t>
            </a:r>
            <a:r>
              <a:rPr lang="en-US" sz="1700" dirty="0">
                <a:solidFill>
                  <a:schemeClr val="bg1"/>
                </a:solidFill>
              </a:rPr>
              <a:t>a ra </a:t>
            </a:r>
            <a:r>
              <a:rPr lang="en-US" sz="1700" dirty="0" err="1">
                <a:solidFill>
                  <a:schemeClr val="bg1"/>
                </a:solidFill>
              </a:rPr>
              <a:t>kết</a:t>
            </a:r>
            <a:r>
              <a:rPr lang="en-US" sz="1700" dirty="0">
                <a:solidFill>
                  <a:schemeClr val="bg1"/>
                </a:solidFill>
              </a:rPr>
              <a:t> </a:t>
            </a:r>
            <a:r>
              <a:rPr lang="en-US" sz="1700" dirty="0" err="1">
                <a:solidFill>
                  <a:schemeClr val="bg1"/>
                </a:solidFill>
              </a:rPr>
              <a:t>quả</a:t>
            </a:r>
            <a:r>
              <a:rPr lang="en-US" sz="1700" dirty="0">
                <a:solidFill>
                  <a:schemeClr val="bg1"/>
                </a:solidFill>
              </a:rPr>
              <a:t> </a:t>
            </a:r>
            <a:r>
              <a:rPr lang="en-US" sz="1700" dirty="0" err="1">
                <a:solidFill>
                  <a:schemeClr val="bg1"/>
                </a:solidFill>
              </a:rPr>
              <a:t>cuối</a:t>
            </a:r>
            <a:r>
              <a:rPr lang="en-US" sz="1700" dirty="0">
                <a:solidFill>
                  <a:schemeClr val="bg1"/>
                </a:solidFill>
              </a:rPr>
              <a:t> </a:t>
            </a:r>
            <a:r>
              <a:rPr lang="en-US" sz="1700" dirty="0" err="1">
                <a:solidFill>
                  <a:schemeClr val="bg1"/>
                </a:solidFill>
              </a:rPr>
              <a:t>cùng</a:t>
            </a:r>
            <a:r>
              <a:rPr lang="en-US" sz="1700" dirty="0">
                <a:solidFill>
                  <a:schemeClr val="bg1"/>
                </a:solidFill>
              </a:rPr>
              <a:t> </a:t>
            </a:r>
            <a:r>
              <a:rPr lang="en-US" sz="1700" dirty="0" err="1">
                <a:solidFill>
                  <a:schemeClr val="bg1"/>
                </a:solidFill>
              </a:rPr>
              <a:t>kết</a:t>
            </a:r>
            <a:r>
              <a:rPr lang="en-US" sz="1700" dirty="0">
                <a:solidFill>
                  <a:schemeClr val="bg1"/>
                </a:solidFill>
              </a:rPr>
              <a:t> </a:t>
            </a:r>
            <a:r>
              <a:rPr lang="en-US" sz="1700" dirty="0" err="1">
                <a:solidFill>
                  <a:schemeClr val="bg1"/>
                </a:solidFill>
              </a:rPr>
              <a:t>thúc</a:t>
            </a:r>
            <a:r>
              <a:rPr lang="en-US" sz="1700" dirty="0">
                <a:solidFill>
                  <a:schemeClr val="bg1"/>
                </a:solidFill>
              </a:rPr>
              <a:t> </a:t>
            </a:r>
            <a:r>
              <a:rPr lang="en-US" sz="1700" dirty="0" err="1">
                <a:solidFill>
                  <a:schemeClr val="bg1"/>
                </a:solidFill>
              </a:rPr>
              <a:t>phân</a:t>
            </a:r>
            <a:r>
              <a:rPr lang="en-US" sz="1700" dirty="0">
                <a:solidFill>
                  <a:schemeClr val="bg1"/>
                </a:solidFill>
              </a:rPr>
              <a:t> </a:t>
            </a:r>
            <a:r>
              <a:rPr lang="en-US" sz="1700" dirty="0" err="1">
                <a:solidFill>
                  <a:schemeClr val="bg1"/>
                </a:solidFill>
              </a:rPr>
              <a:t>loại</a:t>
            </a:r>
            <a:r>
              <a:rPr lang="en-US" sz="1700" dirty="0">
                <a:solidFill>
                  <a:schemeClr val="bg1"/>
                </a:solidFill>
              </a:rPr>
              <a:t>. </a:t>
            </a:r>
            <a:r>
              <a:rPr lang="en-US" sz="1700" dirty="0" err="1">
                <a:solidFill>
                  <a:schemeClr val="bg1"/>
                </a:solidFill>
              </a:rPr>
              <a:t>Đây</a:t>
            </a:r>
            <a:r>
              <a:rPr lang="en-US" sz="1700" dirty="0">
                <a:solidFill>
                  <a:schemeClr val="bg1"/>
                </a:solidFill>
              </a:rPr>
              <a:t> </a:t>
            </a:r>
            <a:r>
              <a:rPr lang="en-US" sz="1700" dirty="0" err="1">
                <a:solidFill>
                  <a:schemeClr val="bg1"/>
                </a:solidFill>
              </a:rPr>
              <a:t>là</a:t>
            </a:r>
            <a:r>
              <a:rPr lang="en-US" sz="1700" dirty="0">
                <a:solidFill>
                  <a:schemeClr val="bg1"/>
                </a:solidFill>
              </a:rPr>
              <a:t> </a:t>
            </a:r>
            <a:r>
              <a:rPr lang="en-US" sz="1700" dirty="0" err="1">
                <a:solidFill>
                  <a:schemeClr val="bg1"/>
                </a:solidFill>
              </a:rPr>
              <a:t>kết</a:t>
            </a:r>
            <a:r>
              <a:rPr lang="en-US" sz="1700" dirty="0">
                <a:solidFill>
                  <a:schemeClr val="bg1"/>
                </a:solidFill>
              </a:rPr>
              <a:t> </a:t>
            </a:r>
            <a:r>
              <a:rPr lang="en-US" sz="1700" dirty="0" err="1">
                <a:solidFill>
                  <a:schemeClr val="bg1"/>
                </a:solidFill>
              </a:rPr>
              <a:t>quả</a:t>
            </a:r>
            <a:r>
              <a:rPr lang="en-US" sz="1700" dirty="0">
                <a:solidFill>
                  <a:schemeClr val="bg1"/>
                </a:solidFill>
              </a:rPr>
              <a:t> </a:t>
            </a:r>
            <a:r>
              <a:rPr lang="en-US" sz="1700" dirty="0" err="1">
                <a:solidFill>
                  <a:schemeClr val="bg1"/>
                </a:solidFill>
              </a:rPr>
              <a:t>của</a:t>
            </a:r>
            <a:r>
              <a:rPr lang="en-US" sz="1700" dirty="0">
                <a:solidFill>
                  <a:schemeClr val="bg1"/>
                </a:solidFill>
              </a:rPr>
              <a:t> </a:t>
            </a:r>
            <a:r>
              <a:rPr lang="en-US" sz="1700" dirty="0" err="1">
                <a:solidFill>
                  <a:schemeClr val="bg1"/>
                </a:solidFill>
              </a:rPr>
              <a:t>những</a:t>
            </a:r>
            <a:r>
              <a:rPr lang="en-US" sz="1700" dirty="0">
                <a:solidFill>
                  <a:schemeClr val="bg1"/>
                </a:solidFill>
              </a:rPr>
              <a:t> </a:t>
            </a:r>
            <a:r>
              <a:rPr lang="en-US" sz="1700" dirty="0" err="1">
                <a:solidFill>
                  <a:schemeClr val="bg1"/>
                </a:solidFill>
              </a:rPr>
              <a:t>suy</a:t>
            </a:r>
            <a:r>
              <a:rPr lang="en-US" sz="1700" dirty="0">
                <a:solidFill>
                  <a:schemeClr val="bg1"/>
                </a:solidFill>
              </a:rPr>
              <a:t> </a:t>
            </a:r>
            <a:r>
              <a:rPr lang="en-US" sz="1700" dirty="0" err="1">
                <a:solidFill>
                  <a:schemeClr val="bg1"/>
                </a:solidFill>
              </a:rPr>
              <a:t>luận</a:t>
            </a:r>
            <a:r>
              <a:rPr lang="en-US" sz="1700" dirty="0">
                <a:solidFill>
                  <a:schemeClr val="bg1"/>
                </a:solidFill>
              </a:rPr>
              <a:t> </a:t>
            </a:r>
            <a:r>
              <a:rPr lang="en-US" sz="1700" dirty="0" err="1">
                <a:solidFill>
                  <a:schemeClr val="bg1"/>
                </a:solidFill>
              </a:rPr>
              <a:t>trên</a:t>
            </a:r>
            <a:r>
              <a:rPr lang="en-US" sz="1700" dirty="0">
                <a:solidFill>
                  <a:schemeClr val="bg1"/>
                </a:solidFill>
              </a:rPr>
              <a:t>.</a:t>
            </a:r>
          </a:p>
          <a:p>
            <a:pPr>
              <a:spcBef>
                <a:spcPts val="600"/>
              </a:spcBef>
            </a:pPr>
            <a:endParaRPr lang="en-US" sz="1700" dirty="0">
              <a:solidFill>
                <a:schemeClr val="bg1"/>
              </a:solidFill>
            </a:endParaRPr>
          </a:p>
          <a:p>
            <a:pPr lvl="2">
              <a:spcBef>
                <a:spcPts val="600"/>
              </a:spcBef>
            </a:pPr>
            <a:endParaRPr lang="vi-VN" sz="1700" dirty="0">
              <a:solidFill>
                <a:schemeClr val="bg1"/>
              </a:solidFill>
            </a:endParaRPr>
          </a:p>
        </p:txBody>
      </p:sp>
      <p:pic>
        <p:nvPicPr>
          <p:cNvPr id="5" name="Picture 4">
            <a:extLst>
              <a:ext uri="{FF2B5EF4-FFF2-40B4-BE49-F238E27FC236}">
                <a16:creationId xmlns:a16="http://schemas.microsoft.com/office/drawing/2014/main" id="{0786C63B-7815-4D60-B786-23C5D44CE3BE}"/>
              </a:ext>
            </a:extLst>
          </p:cNvPr>
          <p:cNvPicPr/>
          <p:nvPr/>
        </p:nvPicPr>
        <p:blipFill>
          <a:blip r:embed="rId2" cstate="print"/>
          <a:srcRect/>
          <a:stretch>
            <a:fillRect/>
          </a:stretch>
        </p:blipFill>
        <p:spPr bwMode="auto">
          <a:xfrm>
            <a:off x="4886325" y="985839"/>
            <a:ext cx="7100888" cy="4929186"/>
          </a:xfrm>
          <a:prstGeom prst="rect">
            <a:avLst/>
          </a:prstGeom>
          <a:noFill/>
        </p:spPr>
      </p:pic>
    </p:spTree>
    <p:extLst>
      <p:ext uri="{BB962C8B-B14F-4D97-AF65-F5344CB8AC3E}">
        <p14:creationId xmlns:p14="http://schemas.microsoft.com/office/powerpoint/2010/main" val="291582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fontScale="92500"/>
              </a:bodyPr>
              <a:lstStyle/>
              <a:p>
                <a:r>
                  <a:rPr lang="vi-VN" dirty="0"/>
                  <a:t>Để chọn thuộc tính nào đưa vào nút gốc, ta cần phải tính Information Gain của các thuộc tính trên.</a:t>
                </a:r>
              </a:p>
              <a:p>
                <a:pPr fontAlgn="base"/>
                <a:r>
                  <a:rPr lang="vi-VN" dirty="0"/>
                  <a:t>a</a:t>
                </a:r>
                <a:r>
                  <a:rPr lang="en-US" dirty="0"/>
                  <a:t>) </a:t>
                </a:r>
                <a:r>
                  <a:rPr lang="vi-VN" dirty="0"/>
                  <a:t>Xét thuộc tính Outlook , thuộc tính này nhận 3 giá trị là Sunny, Overcast, Rain. Ứng với mỗi thuộc tính, ta có:</a:t>
                </a:r>
              </a:p>
              <a:p>
                <a:pPr marL="342900" lvl="0" indent="-342900" fontAlgn="base">
                  <a:buFont typeface="Arial" panose="020B0604020202020204" pitchFamily="34" charset="0"/>
                  <a:buChar char="•"/>
                </a:pPr>
                <a:r>
                  <a:rPr lang="vi-VN" dirty="0"/>
                  <a:t>S</a:t>
                </a:r>
                <a:r>
                  <a:rPr lang="vi-VN" baseline="-25000" dirty="0"/>
                  <a:t>Sunny</a:t>
                </a:r>
                <a:r>
                  <a:rPr lang="vi-VN" dirty="0"/>
                  <a:t>: [2+,3−] (có nghĩa là trong tập dữ liệu hiện tại (S), có 2 kết quả Yes và 3 kết quả No tại Outlook = Sunny). Tương tự:</a:t>
                </a:r>
              </a:p>
              <a:p>
                <a:pPr marL="342900" lvl="0" indent="-342900" fontAlgn="base">
                  <a:buFont typeface="Arial" panose="020B0604020202020204" pitchFamily="34" charset="0"/>
                  <a:buChar char="•"/>
                </a:pPr>
                <a:r>
                  <a:rPr lang="vi-VN" dirty="0"/>
                  <a:t>S</a:t>
                </a:r>
                <a:r>
                  <a:rPr lang="vi-VN" baseline="-25000" dirty="0"/>
                  <a:t>Overcast</a:t>
                </a:r>
                <a:r>
                  <a:rPr lang="vi-VN" dirty="0"/>
                  <a:t>: [4+,0−].</a:t>
                </a:r>
              </a:p>
              <a:p>
                <a:pPr marL="342900" lvl="0" indent="-342900" fontAlgn="base">
                  <a:buFont typeface="Arial" panose="020B0604020202020204" pitchFamily="34" charset="0"/>
                  <a:buChar char="•"/>
                </a:pPr>
                <a:r>
                  <a:rPr lang="vi-VN" dirty="0"/>
                  <a:t>S</a:t>
                </a:r>
                <a:r>
                  <a:rPr lang="vi-VN" baseline="-25000" dirty="0"/>
                  <a:t>Rain</a:t>
                </a:r>
                <a:r>
                  <a:rPr lang="vi-VN" dirty="0"/>
                  <a:t>: [3+,2−].</a:t>
                </a:r>
              </a:p>
              <a:p>
                <a:r>
                  <a:rPr lang="vi-VN" dirty="0"/>
                  <a:t>Công thức tính IG của thuộc tính A trên tập S như sau:</a:t>
                </a:r>
              </a:p>
              <a:p>
                <a:pPr>
                  <a:lnSpc>
                    <a:spcPct val="100000"/>
                  </a:lnSpc>
                </a:pPr>
                <a:r>
                  <a:rPr lang="vi-VN" sz="2200" dirty="0"/>
                  <a:t>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𝐴</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r>
                          <a:rPr lang="vi-VN" i="1">
                            <a:latin typeface="Cambria Math" panose="02040503050406030204" pitchFamily="18" charset="0"/>
                          </a:rPr>
                          <m:t>𝑆</m:t>
                        </m:r>
                      </m:e>
                    </m:d>
                    <m:r>
                      <a:rPr lang="vi-VN" i="1">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𝑣</m:t>
                        </m:r>
                        <m:r>
                          <a:rPr lang="vi-VN" i="1">
                            <a:latin typeface="Cambria Math" panose="02040503050406030204" pitchFamily="18" charset="0"/>
                          </a:rPr>
                          <m:t>∈</m:t>
                        </m:r>
                        <m:r>
                          <a:rPr lang="vi-VN" i="1">
                            <a:latin typeface="Cambria Math" panose="02040503050406030204" pitchFamily="18" charset="0"/>
                          </a:rPr>
                          <m:t>𝑉𝑎𝑙𝑢𝑒</m:t>
                        </m:r>
                        <m:r>
                          <a:rPr lang="vi-VN" i="1">
                            <a:latin typeface="Cambria Math" panose="02040503050406030204" pitchFamily="18" charset="0"/>
                          </a:rPr>
                          <m:t>(</m:t>
                        </m:r>
                        <m:r>
                          <a:rPr lang="vi-VN" i="1">
                            <a:latin typeface="Cambria Math" panose="02040503050406030204" pitchFamily="18" charset="0"/>
                          </a:rPr>
                          <m:t>𝐴</m:t>
                        </m:r>
                        <m:r>
                          <a:rPr lang="vi-VN" i="1">
                            <a:latin typeface="Cambria Math" panose="02040503050406030204" pitchFamily="18" charset="0"/>
                          </a:rPr>
                          <m:t>)</m:t>
                        </m:r>
                      </m:sub>
                      <m:sup/>
                      <m:e>
                        <m:f>
                          <m:fPr>
                            <m:ctrlPr>
                              <a:rPr lang="vi-VN" i="1">
                                <a:latin typeface="Cambria Math" panose="02040503050406030204" pitchFamily="18" charset="0"/>
                              </a:rPr>
                            </m:ctrlPr>
                          </m:fPr>
                          <m:num>
                            <m:d>
                              <m:dPr>
                                <m:begChr m:val="|"/>
                                <m:endChr m:val="|"/>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𝑣</m:t>
                                    </m:r>
                                  </m:sub>
                                </m:sSub>
                              </m:e>
                            </m:d>
                          </m:num>
                          <m:den>
                            <m:d>
                              <m:dPr>
                                <m:begChr m:val="|"/>
                                <m:endChr m:val="|"/>
                                <m:ctrlPr>
                                  <a:rPr lang="vi-VN" i="1">
                                    <a:latin typeface="Cambria Math" panose="02040503050406030204" pitchFamily="18" charset="0"/>
                                  </a:rPr>
                                </m:ctrlPr>
                              </m:dPr>
                              <m:e>
                                <m:r>
                                  <a:rPr lang="vi-VN" i="1">
                                    <a:latin typeface="Cambria Math" panose="02040503050406030204" pitchFamily="18" charset="0"/>
                                  </a:rPr>
                                  <m:t>𝑆</m:t>
                                </m:r>
                              </m:e>
                            </m:d>
                          </m:den>
                        </m:f>
                        <m:r>
                          <a:rPr lang="vi-VN" i="1">
                            <a:latin typeface="Cambria Math" panose="02040503050406030204" pitchFamily="18" charset="0"/>
                          </a:rPr>
                          <m:t>𝐸𝑛𝑡𝑟𝑜𝑝𝑦</m:t>
                        </m:r>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𝑣</m:t>
                            </m:r>
                          </m:sub>
                        </m:sSub>
                        <m:r>
                          <a:rPr lang="vi-VN" i="1">
                            <a:latin typeface="Cambria Math" panose="02040503050406030204" pitchFamily="18" charset="0"/>
                          </a:rPr>
                          <m:t>)</m:t>
                        </m:r>
                      </m:e>
                    </m:nary>
                  </m:oMath>
                </a14:m>
                <a:endParaRPr lang="vi-VN" dirty="0"/>
              </a:p>
              <a:p>
                <a:r>
                  <a:rPr lang="vi-VN" dirty="0"/>
                  <a:t>trong đó:</a:t>
                </a:r>
              </a:p>
              <a:p>
                <a:pPr marL="342900" lvl="0" indent="-342900">
                  <a:buFont typeface="Arial" panose="020B0604020202020204" pitchFamily="34" charset="0"/>
                  <a:buChar char="•"/>
                </a:pPr>
                <a14:m>
                  <m:oMath xmlns:m="http://schemas.openxmlformats.org/officeDocument/2006/math">
                    <m:r>
                      <a:rPr lang="vi-VN" i="1" dirty="0" smtClean="0">
                        <a:latin typeface="Cambria Math" panose="02040503050406030204" pitchFamily="18" charset="0"/>
                      </a:rPr>
                      <m:t>𝑉𝑎𝑙𝑢𝑒</m:t>
                    </m:r>
                    <m:r>
                      <a:rPr lang="vi-VN" i="1" dirty="0" smtClean="0">
                        <a:latin typeface="Cambria Math" panose="02040503050406030204" pitchFamily="18" charset="0"/>
                      </a:rPr>
                      <m:t>(</m:t>
                    </m:r>
                    <m:r>
                      <a:rPr lang="vi-VN" i="1" dirty="0" smtClean="0">
                        <a:latin typeface="Cambria Math" panose="02040503050406030204" pitchFamily="18" charset="0"/>
                      </a:rPr>
                      <m:t>𝐴</m:t>
                    </m:r>
                    <m:r>
                      <a:rPr lang="vi-VN" i="1" dirty="0" smtClean="0">
                        <a:latin typeface="Cambria Math" panose="02040503050406030204" pitchFamily="18" charset="0"/>
                      </a:rPr>
                      <m:t>)</m:t>
                    </m:r>
                  </m:oMath>
                </a14:m>
                <a:r>
                  <a:rPr lang="vi-VN" dirty="0"/>
                  <a:t> là tập các giá trị có thể cho thuộc tính </a:t>
                </a:r>
                <a:r>
                  <a:rPr lang="vi-VN"/>
                  <a:t>A.</a:t>
                </a:r>
                <a:r>
                  <a:rPr lang="en-US"/>
                  <a:t> Trong trường hợp này </a:t>
                </a:r>
                <a14:m>
                  <m:oMath xmlns:m="http://schemas.openxmlformats.org/officeDocument/2006/math">
                    <m:r>
                      <a:rPr lang="vi-VN" i="1" dirty="0">
                        <a:latin typeface="Cambria Math" panose="02040503050406030204" pitchFamily="18" charset="0"/>
                      </a:rPr>
                      <m:t>𝑉𝑎𝑙𝑢𝑒</m:t>
                    </m:r>
                    <m:r>
                      <a:rPr lang="vi-VN" i="1" dirty="0">
                        <a:latin typeface="Cambria Math" panose="02040503050406030204" pitchFamily="18" charset="0"/>
                      </a:rPr>
                      <m:t>(</m:t>
                    </m:r>
                    <m:r>
                      <a:rPr lang="vi-VN" i="1" dirty="0">
                        <a:latin typeface="Cambria Math" panose="02040503050406030204" pitchFamily="18" charset="0"/>
                      </a:rPr>
                      <m:t>𝐴</m:t>
                    </m:r>
                    <m:r>
                      <a:rPr lang="vi-VN" i="1" dirty="0">
                        <a:latin typeface="Cambria Math" panose="02040503050406030204" pitchFamily="18" charset="0"/>
                      </a:rPr>
                      <m:t>)</m:t>
                    </m:r>
                  </m:oMath>
                </a14:m>
                <a:r>
                  <a:rPr lang="vi-VN" dirty="0"/>
                  <a:t> </a:t>
                </a:r>
                <a14:m>
                  <m:oMath xmlns:m="http://schemas.openxmlformats.org/officeDocument/2006/math">
                    <m:r>
                      <a:rPr lang="en-US" i="1" smtClean="0">
                        <a:latin typeface="Cambria Math" panose="02040503050406030204" pitchFamily="18" charset="0"/>
                      </a:rPr>
                      <m:t>={ </m:t>
                    </m:r>
                    <m:r>
                      <a:rPr lang="en-US" i="1" smtClean="0">
                        <a:latin typeface="Cambria Math" panose="02040503050406030204" pitchFamily="18" charset="0"/>
                      </a:rPr>
                      <m:t>𝑆𝑢𝑛𝑛𝑦</m:t>
                    </m:r>
                    <m:r>
                      <a:rPr lang="en-US" i="1" smtClean="0">
                        <a:latin typeface="Cambria Math" panose="02040503050406030204" pitchFamily="18" charset="0"/>
                      </a:rPr>
                      <m:t>, </m:t>
                    </m:r>
                    <m:r>
                      <a:rPr lang="en-US" i="1" smtClean="0">
                        <a:latin typeface="Cambria Math" panose="02040503050406030204" pitchFamily="18" charset="0"/>
                      </a:rPr>
                      <m:t>𝑂𝑣𝑒𝑟𝑐𝑎𝑠𝑡</m:t>
                    </m:r>
                    <m:r>
                      <a:rPr lang="en-US" i="1" smtClean="0">
                        <a:latin typeface="Cambria Math" panose="02040503050406030204" pitchFamily="18" charset="0"/>
                      </a:rPr>
                      <m:t>, </m:t>
                    </m:r>
                    <m:r>
                      <a:rPr lang="en-US" i="1" smtClean="0">
                        <a:latin typeface="Cambria Math" panose="02040503050406030204" pitchFamily="18" charset="0"/>
                      </a:rPr>
                      <m:t>𝑅𝑎𝑖𝑛𝑛𝑦</m:t>
                    </m:r>
                    <m:r>
                      <a:rPr lang="en-US" i="1" smtClean="0">
                        <a:latin typeface="Cambria Math" panose="02040503050406030204" pitchFamily="18" charset="0"/>
                      </a:rPr>
                      <m:t>}</m:t>
                    </m:r>
                  </m:oMath>
                </a14:m>
                <a:endParaRPr lang="vi-VN" dirty="0"/>
              </a:p>
              <a:p>
                <a:pPr marL="342900" lvl="0" indent="-342900">
                  <a:buFont typeface="Arial" panose="020B0604020202020204" pitchFamily="34" charset="0"/>
                  <a:buChar char="•"/>
                </a:pPr>
                <a14:m>
                  <m:oMath xmlns:m="http://schemas.openxmlformats.org/officeDocument/2006/math">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𝑣</m:t>
                        </m:r>
                      </m:sub>
                    </m:sSub>
                    <m:r>
                      <a:rPr lang="vi-VN" i="1">
                        <a:latin typeface="Cambria Math" panose="02040503050406030204" pitchFamily="18" charset="0"/>
                      </a:rPr>
                      <m:t> </m:t>
                    </m:r>
                  </m:oMath>
                </a14:m>
                <a:r>
                  <a:rPr lang="vi-VN" dirty="0"/>
                  <a:t> là tập con của S mà A nhận giá trị v.</a:t>
                </a:r>
              </a:p>
              <a:p>
                <a:r>
                  <a:rPr lang="vi-VN" dirty="0"/>
                  <a:t>Do đó Gain của giá trị Outlook được tính như sau:</a:t>
                </a:r>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𝑂𝑢𝑡𝑙𝑜𝑜𝑘</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r>
                            <a:rPr lang="vi-VN" i="1">
                              <a:latin typeface="Cambria Math" panose="02040503050406030204" pitchFamily="18" charset="0"/>
                            </a:rPr>
                            <m:t>𝑆</m:t>
                          </m:r>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5</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𝑠𝑢𝑛𝑛𝑦</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en-US" b="0" i="1" smtClean="0">
                                  <a:latin typeface="Cambria Math" panose="02040503050406030204" pitchFamily="18" charset="0"/>
                                </a:rPr>
                                <m:t>𝑂</m:t>
                              </m:r>
                              <m:r>
                                <a:rPr lang="vi-VN" i="1">
                                  <a:latin typeface="Cambria Math" panose="02040503050406030204" pitchFamily="18" charset="0"/>
                                </a:rPr>
                                <m:t>𝑣𝑒𝑟</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5</m:t>
                          </m:r>
                        </m:num>
                        <m:den>
                          <m:r>
                            <a:rPr lang="vi-VN" i="1">
                              <a:latin typeface="Cambria Math" panose="02040503050406030204" pitchFamily="18" charset="0"/>
                            </a:rPr>
                            <m:t>14</m:t>
                          </m:r>
                        </m:den>
                      </m:f>
                      <m:r>
                        <a:rPr lang="vi-VN" i="1">
                          <a:latin typeface="Cambria Math" panose="02040503050406030204" pitchFamily="18" charset="0"/>
                        </a:rPr>
                        <m:t>𝐸𝑛𝑡𝑟𝑜𝑝𝑦</m:t>
                      </m:r>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𝑅𝑎𝑖𝑛</m:t>
                          </m:r>
                        </m:sub>
                      </m:sSub>
                      <m:r>
                        <a:rPr lang="vi-VN" i="1">
                          <a:latin typeface="Cambria Math" panose="02040503050406030204" pitchFamily="18" charset="0"/>
                        </a:rPr>
                        <m:t>)</m:t>
                      </m:r>
                    </m:oMath>
                  </m:oMathPara>
                </a14:m>
                <a:endParaRPr lang="vi-VN" sz="2200" dirty="0"/>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591" t="-868"/>
                </a:stretch>
              </a:blipFill>
            </p:spPr>
            <p:txBody>
              <a:bodyPr/>
              <a:lstStyle/>
              <a:p>
                <a:r>
                  <a:rPr lang="en-US">
                    <a:noFill/>
                  </a:rPr>
                  <a:t> </a:t>
                </a:r>
              </a:p>
            </p:txBody>
          </p:sp>
        </mc:Fallback>
      </mc:AlternateContent>
    </p:spTree>
    <p:extLst>
      <p:ext uri="{BB962C8B-B14F-4D97-AF65-F5344CB8AC3E}">
        <p14:creationId xmlns:p14="http://schemas.microsoft.com/office/powerpoint/2010/main" val="1933938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r>
                  <a:rPr lang="en-US" dirty="0" err="1"/>
                  <a:t>Lần</a:t>
                </a:r>
                <a:r>
                  <a:rPr lang="en-US" dirty="0"/>
                  <a:t> </a:t>
                </a:r>
                <a:r>
                  <a:rPr lang="en-US" dirty="0" err="1"/>
                  <a:t>lượt</a:t>
                </a:r>
                <a:r>
                  <a:rPr lang="en-US" dirty="0"/>
                  <a:t> </a:t>
                </a:r>
                <a:r>
                  <a:rPr lang="en-US" dirty="0" err="1"/>
                  <a:t>tính</a:t>
                </a:r>
                <a:r>
                  <a:rPr lang="en-US" dirty="0"/>
                  <a:t> </a:t>
                </a:r>
                <a:r>
                  <a:rPr lang="en-US" dirty="0" err="1"/>
                  <a:t>các</a:t>
                </a:r>
                <a:r>
                  <a:rPr lang="en-US" dirty="0"/>
                  <a:t> Entropy </a:t>
                </a:r>
                <a:r>
                  <a:rPr lang="en-US" dirty="0" err="1"/>
                  <a:t>đặc</a:t>
                </a:r>
                <a:r>
                  <a:rPr lang="en-US" dirty="0"/>
                  <a:t> </a:t>
                </a:r>
                <a:r>
                  <a:rPr lang="en-US" dirty="0" err="1"/>
                  <a:t>tính</a:t>
                </a:r>
                <a:r>
                  <a:rPr lang="en-US" dirty="0"/>
                  <a:t>:</a:t>
                </a:r>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𝑠𝑢𝑛𝑛𝑦</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5</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5</m:t>
                            </m:r>
                          </m:den>
                        </m:f>
                      </m:e>
                    </m:func>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5</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5</m:t>
                            </m:r>
                          </m:den>
                        </m:f>
                        <m:r>
                          <a:rPr lang="vi-VN" i="1">
                            <a:latin typeface="Cambria Math" panose="02040503050406030204" pitchFamily="18" charset="0"/>
                          </a:rPr>
                          <m:t>=0.5288+0.4422=</m:t>
                        </m:r>
                      </m:e>
                    </m:func>
                    <m:r>
                      <a:rPr lang="vi-VN" i="1">
                        <a:latin typeface="Cambria Math" panose="02040503050406030204" pitchFamily="18" charset="0"/>
                      </a:rPr>
                      <m:t>0.971</m:t>
                    </m:r>
                  </m:oMath>
                </a14:m>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𝑜𝑣𝑒𝑟𝑐𝑎𝑠𝑡</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4</m:t>
                            </m:r>
                          </m:den>
                        </m:f>
                      </m:e>
                    </m:func>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0</m:t>
                        </m:r>
                      </m:num>
                      <m:den>
                        <m:r>
                          <a:rPr lang="vi-VN" i="1">
                            <a:latin typeface="Cambria Math" panose="02040503050406030204" pitchFamily="18" charset="0"/>
                          </a:rPr>
                          <m:t>5</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0</m:t>
                            </m:r>
                          </m:num>
                          <m:den>
                            <m:r>
                              <a:rPr lang="vi-VN" i="1">
                                <a:latin typeface="Cambria Math" panose="02040503050406030204" pitchFamily="18" charset="0"/>
                              </a:rPr>
                              <m:t>5</m:t>
                            </m:r>
                          </m:den>
                        </m:f>
                        <m:r>
                          <a:rPr lang="vi-VN" i="1">
                            <a:latin typeface="Cambria Math" panose="02040503050406030204" pitchFamily="18" charset="0"/>
                          </a:rPr>
                          <m:t>=0+0=</m:t>
                        </m:r>
                      </m:e>
                    </m:func>
                    <m:r>
                      <a:rPr lang="vi-VN" i="1">
                        <a:latin typeface="Cambria Math" panose="02040503050406030204" pitchFamily="18" charset="0"/>
                      </a:rPr>
                      <m:t>0</m:t>
                    </m:r>
                  </m:oMath>
                </a14:m>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𝑟𝑎𝑖𝑛</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5</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5</m:t>
                            </m:r>
                          </m:den>
                        </m:f>
                      </m:e>
                    </m:func>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5</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5</m:t>
                            </m:r>
                          </m:den>
                        </m:f>
                        <m:r>
                          <a:rPr lang="vi-VN" i="1">
                            <a:latin typeface="Cambria Math" panose="02040503050406030204" pitchFamily="18" charset="0"/>
                          </a:rPr>
                          <m:t>=0.5288+0.4422=</m:t>
                        </m:r>
                      </m:e>
                    </m:func>
                    <m:r>
                      <a:rPr lang="vi-VN" i="1">
                        <a:latin typeface="Cambria Math" panose="02040503050406030204" pitchFamily="18" charset="0"/>
                      </a:rPr>
                      <m:t>0.971</m:t>
                    </m:r>
                  </m:oMath>
                </a14:m>
                <a:endParaRPr lang="vi-VN" dirty="0"/>
              </a:p>
              <a:p>
                <a:r>
                  <a:rPr lang="en-US" dirty="0" err="1"/>
                  <a:t>Suy</a:t>
                </a:r>
                <a:r>
                  <a:rPr lang="en-US" dirty="0"/>
                  <a:t> ra </a:t>
                </a:r>
                <a:endParaRPr lang="vi-VN" dirty="0"/>
              </a:p>
              <a:p>
                <a:r>
                  <a:rPr lang="en-US" dirty="0"/>
                  <a:t>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𝑂𝑢𝑡𝑙𝑜𝑜𝑘</m:t>
                        </m:r>
                      </m:e>
                    </m:d>
                    <m:r>
                      <a:rPr lang="vi-VN" i="1">
                        <a:latin typeface="Cambria Math" panose="02040503050406030204" pitchFamily="18" charset="0"/>
                      </a:rPr>
                      <m:t>=0.940−</m:t>
                    </m:r>
                    <m:f>
                      <m:fPr>
                        <m:ctrlPr>
                          <a:rPr lang="vi-VN" i="1">
                            <a:latin typeface="Cambria Math" panose="02040503050406030204" pitchFamily="18" charset="0"/>
                          </a:rPr>
                        </m:ctrlPr>
                      </m:fPr>
                      <m:num>
                        <m:r>
                          <a:rPr lang="vi-VN" i="1">
                            <a:latin typeface="Cambria Math" panose="02040503050406030204" pitchFamily="18" charset="0"/>
                          </a:rPr>
                          <m:t>5</m:t>
                        </m:r>
                      </m:num>
                      <m:den>
                        <m:r>
                          <a:rPr lang="vi-VN" i="1">
                            <a:latin typeface="Cambria Math" panose="02040503050406030204" pitchFamily="18" charset="0"/>
                          </a:rPr>
                          <m:t>14</m:t>
                        </m:r>
                      </m:den>
                    </m:f>
                    <m:r>
                      <a:rPr lang="vi-VN" i="1">
                        <a:latin typeface="Cambria Math" panose="02040503050406030204" pitchFamily="18" charset="0"/>
                      </a:rPr>
                      <m:t>∗0.971−</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14</m:t>
                        </m:r>
                      </m:den>
                    </m:f>
                    <m:r>
                      <a:rPr lang="vi-VN" i="1">
                        <a:latin typeface="Cambria Math" panose="02040503050406030204" pitchFamily="18" charset="0"/>
                      </a:rPr>
                      <m:t>∗0−</m:t>
                    </m:r>
                    <m:f>
                      <m:fPr>
                        <m:ctrlPr>
                          <a:rPr lang="vi-VN" i="1">
                            <a:latin typeface="Cambria Math" panose="02040503050406030204" pitchFamily="18" charset="0"/>
                          </a:rPr>
                        </m:ctrlPr>
                      </m:fPr>
                      <m:num>
                        <m:r>
                          <a:rPr lang="vi-VN" i="1">
                            <a:latin typeface="Cambria Math" panose="02040503050406030204" pitchFamily="18" charset="0"/>
                          </a:rPr>
                          <m:t>5</m:t>
                        </m:r>
                      </m:num>
                      <m:den>
                        <m:r>
                          <a:rPr lang="vi-VN" i="1">
                            <a:latin typeface="Cambria Math" panose="02040503050406030204" pitchFamily="18" charset="0"/>
                          </a:rPr>
                          <m:t>14</m:t>
                        </m:r>
                      </m:den>
                    </m:f>
                    <m:r>
                      <a:rPr lang="vi-VN" i="1">
                        <a:latin typeface="Cambria Math" panose="02040503050406030204" pitchFamily="18" charset="0"/>
                      </a:rPr>
                      <m:t>∗0.971=0.246</m:t>
                    </m:r>
                  </m:oMath>
                </a14:m>
                <a:endParaRPr lang="vi-VN" dirty="0"/>
              </a:p>
              <a:p>
                <a:r>
                  <a:rPr lang="en-US" dirty="0"/>
                  <a:t>b) </a:t>
                </a:r>
                <a:r>
                  <a:rPr lang="en-US" dirty="0" err="1"/>
                  <a:t>Thuộc</a:t>
                </a:r>
                <a:r>
                  <a:rPr lang="en-US" dirty="0"/>
                  <a:t> </a:t>
                </a:r>
                <a:r>
                  <a:rPr lang="en-US" dirty="0" err="1"/>
                  <a:t>tính</a:t>
                </a:r>
                <a:r>
                  <a:rPr lang="en-US" dirty="0"/>
                  <a:t> Temperature </a:t>
                </a:r>
                <a:r>
                  <a:rPr lang="en-US" dirty="0" err="1"/>
                  <a:t>có</a:t>
                </a:r>
                <a:r>
                  <a:rPr lang="en-US" dirty="0"/>
                  <a:t> 3 </a:t>
                </a:r>
                <a:r>
                  <a:rPr lang="en-US" dirty="0" err="1"/>
                  <a:t>giá</a:t>
                </a:r>
                <a:r>
                  <a:rPr lang="en-US" dirty="0"/>
                  <a:t> </a:t>
                </a:r>
                <a:r>
                  <a:rPr lang="en-US" dirty="0" err="1"/>
                  <a:t>trị</a:t>
                </a:r>
                <a:r>
                  <a:rPr lang="en-US" dirty="0"/>
                  <a:t> hot, mild, cool</a:t>
                </a:r>
                <a:endParaRPr lang="vi-VN" dirty="0"/>
              </a:p>
              <a:p>
                <a:pPr marL="342900" lvl="0" indent="-342900" fontAlgn="base">
                  <a:buFont typeface="Arial" panose="020B0604020202020204" pitchFamily="34" charset="0"/>
                  <a:buChar char="•"/>
                </a:pPr>
                <a:r>
                  <a:rPr lang="vi-VN" dirty="0"/>
                  <a:t>S</a:t>
                </a:r>
                <a:r>
                  <a:rPr lang="en-US" baseline="-25000" dirty="0"/>
                  <a:t>Hot</a:t>
                </a:r>
                <a:r>
                  <a:rPr lang="vi-VN" dirty="0"/>
                  <a:t>: [2+,</a:t>
                </a:r>
                <a:r>
                  <a:rPr lang="en-US" dirty="0"/>
                  <a:t>2</a:t>
                </a:r>
                <a:r>
                  <a:rPr lang="vi-VN" dirty="0"/>
                  <a:t>−] </a:t>
                </a:r>
              </a:p>
              <a:p>
                <a:pPr marL="342900" lvl="0" indent="-342900" fontAlgn="base">
                  <a:buFont typeface="Arial" panose="020B0604020202020204" pitchFamily="34" charset="0"/>
                  <a:buChar char="•"/>
                </a:pPr>
                <a:r>
                  <a:rPr lang="vi-VN" dirty="0"/>
                  <a:t>S</a:t>
                </a:r>
                <a:r>
                  <a:rPr lang="en-US" baseline="-25000" dirty="0"/>
                  <a:t>Mild</a:t>
                </a:r>
                <a:r>
                  <a:rPr lang="vi-VN" dirty="0"/>
                  <a:t> </a:t>
                </a:r>
                <a:r>
                  <a:rPr lang="en-US" dirty="0"/>
                  <a:t>: </a:t>
                </a:r>
                <a:r>
                  <a:rPr lang="vi-VN" dirty="0"/>
                  <a:t>[</a:t>
                </a:r>
                <a:r>
                  <a:rPr lang="vi-VN"/>
                  <a:t>4+,2−</a:t>
                </a:r>
                <a:r>
                  <a:rPr lang="vi-VN" dirty="0"/>
                  <a:t>].</a:t>
                </a:r>
              </a:p>
              <a:p>
                <a:pPr marL="342900" lvl="0" indent="-342900" fontAlgn="base">
                  <a:buFont typeface="Arial" panose="020B0604020202020204" pitchFamily="34" charset="0"/>
                  <a:buChar char="•"/>
                </a:pPr>
                <a:r>
                  <a:rPr lang="vi-VN" dirty="0"/>
                  <a:t>S</a:t>
                </a:r>
                <a:r>
                  <a:rPr lang="en-US" baseline="-25000" dirty="0"/>
                  <a:t>Cool</a:t>
                </a:r>
                <a:r>
                  <a:rPr lang="vi-VN" dirty="0"/>
                  <a:t>: [3+,</a:t>
                </a:r>
                <a:r>
                  <a:rPr lang="en-US" dirty="0"/>
                  <a:t>1</a:t>
                </a:r>
                <a:r>
                  <a:rPr lang="vi-VN" dirty="0"/>
                  <a:t>−].</a:t>
                </a:r>
              </a:p>
              <a:p>
                <a:r>
                  <a:rPr lang="en-US" dirty="0" err="1"/>
                  <a:t>Vậy</a:t>
                </a:r>
                <a:endParaRPr lang="vi-VN" dirty="0"/>
              </a:p>
              <a:p>
                <a:r>
                  <a:rPr lang="en-US" dirty="0"/>
                  <a:t>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𝑇𝑒𝑚𝑝</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r>
                          <a:rPr lang="vi-VN" i="1">
                            <a:latin typeface="Cambria Math" panose="02040503050406030204" pitchFamily="18" charset="0"/>
                          </a:rPr>
                          <m:t>𝑆</m:t>
                        </m:r>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h𝑜𝑡</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𝑀𝑖𝑙𝑑</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14</m:t>
                        </m:r>
                      </m:den>
                    </m:f>
                    <m:r>
                      <a:rPr lang="vi-VN" i="1">
                        <a:latin typeface="Cambria Math" panose="02040503050406030204" pitchFamily="18" charset="0"/>
                      </a:rPr>
                      <m:t>𝐸𝑛𝑡𝑟𝑜𝑝𝑦</m:t>
                    </m:r>
                    <m:r>
                      <a:rPr lang="vi-VN" i="1">
                        <a:latin typeface="Cambria Math" panose="02040503050406030204" pitchFamily="18" charset="0"/>
                      </a:rPr>
                      <m:t>(</m:t>
                    </m:r>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𝐶𝑜𝑜𝑙</m:t>
                        </m:r>
                      </m:sub>
                    </m:sSub>
                    <m:r>
                      <a:rPr lang="vi-VN" i="1">
                        <a:latin typeface="Cambria Math" panose="02040503050406030204" pitchFamily="18" charset="0"/>
                      </a:rPr>
                      <m:t>)</m:t>
                    </m:r>
                  </m:oMath>
                </a14:m>
                <a:endParaRPr lang="vi-VN" dirty="0"/>
              </a:p>
              <a:p>
                <a:r>
                  <a:rPr lang="en-US" dirty="0"/>
                  <a:t> </a:t>
                </a:r>
                <a:endParaRPr lang="vi-VN" dirty="0"/>
              </a:p>
              <a:p>
                <a:pPr marL="0" indent="0">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061"/>
                </a:stretch>
              </a:blipFill>
            </p:spPr>
            <p:txBody>
              <a:bodyPr/>
              <a:lstStyle/>
              <a:p>
                <a:r>
                  <a:rPr lang="vi-VN">
                    <a:noFill/>
                  </a:rPr>
                  <a:t> </a:t>
                </a:r>
              </a:p>
            </p:txBody>
          </p:sp>
        </mc:Fallback>
      </mc:AlternateContent>
    </p:spTree>
    <p:extLst>
      <p:ext uri="{BB962C8B-B14F-4D97-AF65-F5344CB8AC3E}">
        <p14:creationId xmlns:p14="http://schemas.microsoft.com/office/powerpoint/2010/main" val="360568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r>
                  <a:rPr lang="vi-VN" dirty="0"/>
                  <a:t>Dễ dàng tính được các Entropy thành phần như sau:</a:t>
                </a:r>
              </a:p>
              <a:p>
                <a:r>
                  <a:rPr lang="vi-VN"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𝐻𝑜𝑡</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4</m:t>
                            </m:r>
                          </m:den>
                        </m:f>
                      </m:e>
                    </m:func>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4</m:t>
                            </m:r>
                          </m:den>
                        </m:f>
                        <m:r>
                          <a:rPr lang="vi-VN" i="1">
                            <a:latin typeface="Cambria Math" panose="02040503050406030204" pitchFamily="18" charset="0"/>
                          </a:rPr>
                          <m:t>=0.5+0.5=</m:t>
                        </m:r>
                      </m:e>
                    </m:func>
                    <m:r>
                      <a:rPr lang="vi-VN" i="1">
                        <a:latin typeface="Cambria Math" panose="02040503050406030204" pitchFamily="18" charset="0"/>
                      </a:rPr>
                      <m:t>1</m:t>
                    </m:r>
                  </m:oMath>
                </a14:m>
                <a:endParaRPr lang="vi-VN" dirty="0"/>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𝑀𝑖𝑙𝑑</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6</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6</m:t>
                              </m:r>
                            </m:den>
                          </m:f>
                        </m:e>
                      </m:func>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6</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6</m:t>
                              </m:r>
                            </m:den>
                          </m:f>
                          <m:r>
                            <a:rPr lang="vi-VN" i="1">
                              <a:latin typeface="Cambria Math" panose="02040503050406030204" pitchFamily="18" charset="0"/>
                            </a:rPr>
                            <m:t>=0.3896+0.5282=</m:t>
                          </m:r>
                        </m:e>
                      </m:func>
                      <m:r>
                        <a:rPr lang="vi-VN" i="1">
                          <a:latin typeface="Cambria Math" panose="02040503050406030204" pitchFamily="18" charset="0"/>
                        </a:rPr>
                        <m:t>0.9178</m:t>
                      </m:r>
                    </m:oMath>
                  </m:oMathPara>
                </a14:m>
                <a:endParaRPr lang="vi-VN" dirty="0"/>
              </a:p>
              <a:p>
                <a:r>
                  <a:rPr lang="en-US" dirty="0"/>
                  <a:t>     	</a:t>
                </a:r>
                <a14:m>
                  <m:oMath xmlns:m="http://schemas.openxmlformats.org/officeDocument/2006/math">
                    <m:r>
                      <a:rPr lang="vi-VN" b="0" i="0" smtClean="0">
                        <a:latin typeface="Cambria Math" panose="02040503050406030204" pitchFamily="18" charset="0"/>
                      </a:rPr>
                      <m:t>       </m:t>
                    </m:r>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𝐶𝑜𝑜𝑙</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4</m:t>
                            </m:r>
                          </m:den>
                        </m:f>
                      </m:e>
                    </m:func>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4</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4</m:t>
                            </m:r>
                          </m:den>
                        </m:f>
                        <m:r>
                          <a:rPr lang="vi-VN" i="1">
                            <a:latin typeface="Cambria Math" panose="02040503050406030204" pitchFamily="18" charset="0"/>
                          </a:rPr>
                          <m:t>=0.3112+0.5=</m:t>
                        </m:r>
                      </m:e>
                    </m:func>
                    <m:r>
                      <a:rPr lang="vi-VN" i="1">
                        <a:latin typeface="Cambria Math" panose="02040503050406030204" pitchFamily="18" charset="0"/>
                      </a:rPr>
                      <m:t>0.8128</m:t>
                    </m:r>
                  </m:oMath>
                </a14:m>
                <a:endParaRPr lang="vi-VN" dirty="0"/>
              </a:p>
              <a:p>
                <a:r>
                  <a:rPr lang="en-US" dirty="0" err="1"/>
                  <a:t>Cuối</a:t>
                </a:r>
                <a:r>
                  <a:rPr lang="en-US" dirty="0"/>
                  <a:t> </a:t>
                </a:r>
                <a:r>
                  <a:rPr lang="en-US" dirty="0" err="1"/>
                  <a:t>cùng</a:t>
                </a:r>
                <a:r>
                  <a:rPr lang="en-US" dirty="0"/>
                  <a:t> </a:t>
                </a:r>
                <a:endParaRPr lang="vi-VN" dirty="0"/>
              </a:p>
              <a:p>
                <a:r>
                  <a:rPr lang="en-US" dirty="0"/>
                  <a:t>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𝑇𝑒𝑚𝑝</m:t>
                        </m:r>
                      </m:e>
                    </m:d>
                    <m:r>
                      <a:rPr lang="vi-VN" i="1">
                        <a:latin typeface="Cambria Math" panose="02040503050406030204" pitchFamily="18" charset="0"/>
                      </a:rPr>
                      <m:t>=0.940−</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14</m:t>
                        </m:r>
                      </m:den>
                    </m:f>
                    <m:r>
                      <a:rPr lang="vi-VN" i="1">
                        <a:latin typeface="Cambria Math" panose="02040503050406030204" pitchFamily="18" charset="0"/>
                      </a:rPr>
                      <m:t>∗1−</m:t>
                    </m:r>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14</m:t>
                        </m:r>
                      </m:den>
                    </m:f>
                    <m:r>
                      <a:rPr lang="vi-VN" i="1">
                        <a:latin typeface="Cambria Math" panose="02040503050406030204" pitchFamily="18" charset="0"/>
                      </a:rPr>
                      <m:t>∗0.9178−</m:t>
                    </m:r>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14</m:t>
                        </m:r>
                      </m:den>
                    </m:f>
                    <m:r>
                      <a:rPr lang="vi-VN" i="1">
                        <a:latin typeface="Cambria Math" panose="02040503050406030204" pitchFamily="18" charset="0"/>
                      </a:rPr>
                      <m:t>∗0.8128=0.029</m:t>
                    </m:r>
                  </m:oMath>
                </a14:m>
                <a:endParaRPr lang="vi-VN" dirty="0"/>
              </a:p>
              <a:p>
                <a:r>
                  <a:rPr lang="en-US" dirty="0"/>
                  <a:t>c) </a:t>
                </a:r>
                <a:r>
                  <a:rPr lang="en-US" dirty="0" err="1"/>
                  <a:t>Thuộc</a:t>
                </a:r>
                <a:r>
                  <a:rPr lang="en-US" dirty="0"/>
                  <a:t> </a:t>
                </a:r>
                <a:r>
                  <a:rPr lang="en-US" dirty="0" err="1"/>
                  <a:t>tính</a:t>
                </a:r>
                <a:r>
                  <a:rPr lang="en-US" dirty="0"/>
                  <a:t> Humidity </a:t>
                </a:r>
                <a:r>
                  <a:rPr lang="en-US" dirty="0" err="1"/>
                  <a:t>có</a:t>
                </a:r>
                <a:r>
                  <a:rPr lang="en-US" dirty="0"/>
                  <a:t> 2 </a:t>
                </a:r>
                <a:r>
                  <a:rPr lang="en-US" dirty="0" err="1"/>
                  <a:t>giá</a:t>
                </a:r>
                <a:r>
                  <a:rPr lang="en-US" dirty="0"/>
                  <a:t> </a:t>
                </a:r>
                <a:r>
                  <a:rPr lang="en-US" dirty="0" err="1"/>
                  <a:t>trị</a:t>
                </a:r>
                <a:r>
                  <a:rPr lang="en-US" dirty="0"/>
                  <a:t> Hight </a:t>
                </a:r>
                <a:r>
                  <a:rPr lang="en-US" dirty="0" err="1"/>
                  <a:t>và</a:t>
                </a:r>
                <a:r>
                  <a:rPr lang="en-US" dirty="0"/>
                  <a:t> Normal</a:t>
                </a:r>
                <a:endParaRPr lang="vi-VN" dirty="0"/>
              </a:p>
              <a:p>
                <a:pPr marL="342900" lvl="0" indent="-342900" fontAlgn="base">
                  <a:buFont typeface="Arial" panose="020B0604020202020204" pitchFamily="34" charset="0"/>
                  <a:buChar char="•"/>
                </a:pPr>
                <a:r>
                  <a:rPr lang="vi-VN" dirty="0"/>
                  <a:t>S</a:t>
                </a:r>
                <a:r>
                  <a:rPr lang="en-US" baseline="-25000" dirty="0"/>
                  <a:t>Hight</a:t>
                </a:r>
                <a:r>
                  <a:rPr lang="vi-VN" dirty="0"/>
                  <a:t>: [</a:t>
                </a:r>
                <a:r>
                  <a:rPr lang="en-US" dirty="0"/>
                  <a:t>3</a:t>
                </a:r>
                <a:r>
                  <a:rPr lang="vi-VN" dirty="0"/>
                  <a:t>+,</a:t>
                </a:r>
                <a:r>
                  <a:rPr lang="en-US" dirty="0"/>
                  <a:t>4</a:t>
                </a:r>
                <a:r>
                  <a:rPr lang="vi-VN" dirty="0"/>
                  <a:t>−] </a:t>
                </a:r>
              </a:p>
              <a:p>
                <a:pPr marL="342900" lvl="0" indent="-342900" fontAlgn="base">
                  <a:buFont typeface="Arial" panose="020B0604020202020204" pitchFamily="34" charset="0"/>
                  <a:buChar char="•"/>
                </a:pPr>
                <a:r>
                  <a:rPr lang="vi-VN" dirty="0"/>
                  <a:t>S</a:t>
                </a:r>
                <a:r>
                  <a:rPr lang="en-US" baseline="-25000" dirty="0"/>
                  <a:t>Normal</a:t>
                </a:r>
                <a:r>
                  <a:rPr lang="vi-VN" dirty="0"/>
                  <a:t> </a:t>
                </a:r>
                <a:r>
                  <a:rPr lang="en-US" dirty="0"/>
                  <a:t>: </a:t>
                </a:r>
                <a:r>
                  <a:rPr lang="vi-VN" dirty="0"/>
                  <a:t>[</a:t>
                </a:r>
                <a:r>
                  <a:rPr lang="en-US" dirty="0"/>
                  <a:t>6</a:t>
                </a:r>
                <a:r>
                  <a:rPr lang="vi-VN" dirty="0"/>
                  <a:t>+,</a:t>
                </a:r>
                <a:r>
                  <a:rPr lang="en-US" dirty="0"/>
                  <a:t>1</a:t>
                </a:r>
                <a:r>
                  <a:rPr lang="vi-VN" dirty="0"/>
                  <a:t>−].</a:t>
                </a:r>
              </a:p>
              <a:p>
                <a:r>
                  <a:rPr lang="en-US" dirty="0" err="1"/>
                  <a:t>Tính</a:t>
                </a:r>
                <a:r>
                  <a:rPr lang="en-US" dirty="0"/>
                  <a:t> </a:t>
                </a:r>
                <a:endParaRPr lang="vi-VN" dirty="0"/>
              </a:p>
              <a:p>
                <a:pPr>
                  <a:lnSpc>
                    <a:spcPct val="100000"/>
                  </a:lnSpc>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𝐻𝑢𝑚𝑖𝑑𝑖𝑡𝑦</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r>
                            <a:rPr lang="vi-VN" i="1">
                              <a:latin typeface="Cambria Math" panose="02040503050406030204" pitchFamily="18" charset="0"/>
                            </a:rPr>
                            <m:t>𝑆</m:t>
                          </m:r>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7</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h𝑖𝑔h𝑡</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7</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𝑁𝑜𝑟𝑚𝑎𝑙</m:t>
                              </m:r>
                            </m:sub>
                          </m:sSub>
                        </m:e>
                      </m:d>
                    </m:oMath>
                  </m:oMathPara>
                </a14:m>
                <a:endParaRPr lang="vi-VN" sz="2200" dirty="0"/>
              </a:p>
              <a:p>
                <a:pPr>
                  <a:lnSpc>
                    <a:spcPct val="100000"/>
                  </a:lnSpc>
                </a:pPr>
                <a:endParaRPr lang="vi-VN" sz="2200" dirty="0"/>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061"/>
                </a:stretch>
              </a:blipFill>
            </p:spPr>
            <p:txBody>
              <a:bodyPr/>
              <a:lstStyle/>
              <a:p>
                <a:r>
                  <a:rPr lang="vi-VN">
                    <a:noFill/>
                  </a:rPr>
                  <a:t> </a:t>
                </a:r>
              </a:p>
            </p:txBody>
          </p:sp>
        </mc:Fallback>
      </mc:AlternateContent>
    </p:spTree>
    <p:extLst>
      <p:ext uri="{BB962C8B-B14F-4D97-AF65-F5344CB8AC3E}">
        <p14:creationId xmlns:p14="http://schemas.microsoft.com/office/powerpoint/2010/main" val="2706136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r>
                  <a:rPr lang="en-US" dirty="0"/>
                  <a:t>Ta </a:t>
                </a:r>
                <a:r>
                  <a:rPr lang="en-US" dirty="0" err="1"/>
                  <a:t>lần</a:t>
                </a:r>
                <a:r>
                  <a:rPr lang="en-US" dirty="0"/>
                  <a:t> </a:t>
                </a:r>
                <a:r>
                  <a:rPr lang="en-US" dirty="0" err="1"/>
                  <a:t>lượt</a:t>
                </a:r>
                <a:r>
                  <a:rPr lang="en-US" dirty="0"/>
                  <a:t> </a:t>
                </a:r>
                <a:r>
                  <a:rPr lang="en-US" dirty="0" err="1"/>
                  <a:t>tính</a:t>
                </a:r>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h𝑖𝑔h𝑡</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7</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7</m:t>
                            </m:r>
                          </m:den>
                        </m:f>
                      </m:e>
                    </m:func>
                    <m:r>
                      <a:rPr lang="vi-VN" i="1">
                        <a:latin typeface="Cambria Math" panose="02040503050406030204" pitchFamily="18" charset="0"/>
                      </a:rPr>
                      <m:t>−</m:t>
                    </m:r>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7</m:t>
                                </m:r>
                              </m:den>
                            </m:f>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4</m:t>
                            </m:r>
                          </m:num>
                          <m:den>
                            <m:r>
                              <a:rPr lang="vi-VN" i="1">
                                <a:latin typeface="Cambria Math" panose="02040503050406030204" pitchFamily="18" charset="0"/>
                              </a:rPr>
                              <m:t>7</m:t>
                            </m:r>
                          </m:den>
                        </m:f>
                        <m:r>
                          <a:rPr lang="vi-VN" i="1">
                            <a:latin typeface="Cambria Math" panose="02040503050406030204" pitchFamily="18" charset="0"/>
                          </a:rPr>
                          <m:t>=0.5238+0.4613=0.9851</m:t>
                        </m:r>
                      </m:e>
                    </m:func>
                  </m:oMath>
                </a14:m>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𝑁𝑜𝑟𝑚𝑎𝑙</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7</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7</m:t>
                            </m:r>
                          </m:den>
                        </m:f>
                      </m:e>
                    </m:func>
                    <m:r>
                      <a:rPr lang="vi-VN" i="1">
                        <a:latin typeface="Cambria Math" panose="02040503050406030204" pitchFamily="18" charset="0"/>
                      </a:rPr>
                      <m:t>−</m:t>
                    </m:r>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7</m:t>
                                </m:r>
                              </m:den>
                            </m:f>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7</m:t>
                            </m:r>
                          </m:den>
                        </m:f>
                        <m:r>
                          <a:rPr lang="vi-VN" i="1">
                            <a:latin typeface="Cambria Math" panose="02040503050406030204" pitchFamily="18" charset="0"/>
                          </a:rPr>
                          <m:t>=0.1966+0.4010=0.5976</m:t>
                        </m:r>
                      </m:e>
                    </m:func>
                  </m:oMath>
                </a14:m>
                <a:endParaRPr lang="vi-VN" sz="2200" dirty="0"/>
              </a:p>
              <a:p>
                <a:r>
                  <a:rPr lang="en-US" dirty="0" err="1"/>
                  <a:t>Cuối</a:t>
                </a:r>
                <a:r>
                  <a:rPr lang="en-US" dirty="0"/>
                  <a:t> </a:t>
                </a:r>
                <a:r>
                  <a:rPr lang="en-US" dirty="0" err="1"/>
                  <a:t>cùng</a:t>
                </a:r>
                <a:r>
                  <a:rPr lang="en-US" dirty="0"/>
                  <a:t>:</a:t>
                </a:r>
                <a:endParaRPr lang="vi-VN" dirty="0"/>
              </a:p>
              <a:p>
                <a:r>
                  <a:rPr lang="en-US" dirty="0"/>
                  <a:t>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𝐻𝑢𝑚𝑖𝑑𝑖𝑡𝑦</m:t>
                        </m:r>
                      </m:e>
                    </m:d>
                    <m:r>
                      <a:rPr lang="vi-VN" i="1">
                        <a:latin typeface="Cambria Math" panose="02040503050406030204" pitchFamily="18" charset="0"/>
                      </a:rPr>
                      <m:t>=0.940−</m:t>
                    </m:r>
                    <m:f>
                      <m:fPr>
                        <m:ctrlPr>
                          <a:rPr lang="vi-VN" i="1">
                            <a:latin typeface="Cambria Math" panose="02040503050406030204" pitchFamily="18" charset="0"/>
                          </a:rPr>
                        </m:ctrlPr>
                      </m:fPr>
                      <m:num>
                        <m:r>
                          <a:rPr lang="vi-VN" i="1">
                            <a:latin typeface="Cambria Math" panose="02040503050406030204" pitchFamily="18" charset="0"/>
                          </a:rPr>
                          <m:t>7</m:t>
                        </m:r>
                      </m:num>
                      <m:den>
                        <m:r>
                          <a:rPr lang="vi-VN" i="1">
                            <a:latin typeface="Cambria Math" panose="02040503050406030204" pitchFamily="18" charset="0"/>
                          </a:rPr>
                          <m:t>14</m:t>
                        </m:r>
                      </m:den>
                    </m:f>
                    <m:r>
                      <a:rPr lang="vi-VN" i="1">
                        <a:latin typeface="Cambria Math" panose="02040503050406030204" pitchFamily="18" charset="0"/>
                      </a:rPr>
                      <m:t>∗0.9851−</m:t>
                    </m:r>
                    <m:f>
                      <m:fPr>
                        <m:ctrlPr>
                          <a:rPr lang="vi-VN" i="1">
                            <a:latin typeface="Cambria Math" panose="02040503050406030204" pitchFamily="18" charset="0"/>
                          </a:rPr>
                        </m:ctrlPr>
                      </m:fPr>
                      <m:num>
                        <m:r>
                          <a:rPr lang="vi-VN" i="1">
                            <a:latin typeface="Cambria Math" panose="02040503050406030204" pitchFamily="18" charset="0"/>
                          </a:rPr>
                          <m:t>7</m:t>
                        </m:r>
                      </m:num>
                      <m:den>
                        <m:r>
                          <a:rPr lang="vi-VN" i="1">
                            <a:latin typeface="Cambria Math" panose="02040503050406030204" pitchFamily="18" charset="0"/>
                          </a:rPr>
                          <m:t>14</m:t>
                        </m:r>
                      </m:den>
                    </m:f>
                    <m:r>
                      <a:rPr lang="vi-VN" i="1">
                        <a:latin typeface="Cambria Math" panose="02040503050406030204" pitchFamily="18" charset="0"/>
                      </a:rPr>
                      <m:t>∗0.5976=0.151</m:t>
                    </m:r>
                  </m:oMath>
                </a14:m>
                <a:endParaRPr lang="vi-VN" dirty="0"/>
              </a:p>
              <a:p>
                <a:r>
                  <a:rPr lang="vi-VN" dirty="0"/>
                  <a:t>d) Thuộc tính Wind có hai giá trị weak và strong với phân bố:</a:t>
                </a:r>
              </a:p>
              <a:p>
                <a:pPr marL="342900" lvl="0" indent="-342900" fontAlgn="base">
                  <a:buFont typeface="Arial" panose="020B0604020202020204" pitchFamily="34" charset="0"/>
                  <a:buChar char="•"/>
                </a:pPr>
                <a:r>
                  <a:rPr lang="vi-VN" dirty="0"/>
                  <a:t>S</a:t>
                </a:r>
                <a:r>
                  <a:rPr lang="en-US" baseline="-25000" dirty="0"/>
                  <a:t>weak</a:t>
                </a:r>
                <a:r>
                  <a:rPr lang="vi-VN" dirty="0"/>
                  <a:t>: [</a:t>
                </a:r>
                <a:r>
                  <a:rPr lang="en-US" dirty="0"/>
                  <a:t>6</a:t>
                </a:r>
                <a:r>
                  <a:rPr lang="vi-VN" dirty="0"/>
                  <a:t>+,</a:t>
                </a:r>
                <a:r>
                  <a:rPr lang="en-US" dirty="0"/>
                  <a:t>2</a:t>
                </a:r>
                <a:r>
                  <a:rPr lang="vi-VN" dirty="0"/>
                  <a:t>−] </a:t>
                </a:r>
              </a:p>
              <a:p>
                <a:pPr marL="342900" lvl="0" indent="-342900" fontAlgn="base">
                  <a:buFont typeface="Arial" panose="020B0604020202020204" pitchFamily="34" charset="0"/>
                  <a:buChar char="•"/>
                </a:pPr>
                <a:r>
                  <a:rPr lang="vi-VN" dirty="0"/>
                  <a:t>S</a:t>
                </a:r>
                <a:r>
                  <a:rPr lang="en-US" baseline="-25000" dirty="0"/>
                  <a:t>Strong</a:t>
                </a:r>
                <a:r>
                  <a:rPr lang="vi-VN" dirty="0"/>
                  <a:t> </a:t>
                </a:r>
                <a:r>
                  <a:rPr lang="en-US" dirty="0"/>
                  <a:t>: </a:t>
                </a:r>
                <a:r>
                  <a:rPr lang="vi-VN" dirty="0"/>
                  <a:t>[</a:t>
                </a:r>
                <a:r>
                  <a:rPr lang="en-US" dirty="0"/>
                  <a:t>3</a:t>
                </a:r>
                <a:r>
                  <a:rPr lang="vi-VN" dirty="0"/>
                  <a:t>+,</a:t>
                </a:r>
                <a:r>
                  <a:rPr lang="en-US" dirty="0"/>
                  <a:t>3</a:t>
                </a:r>
                <a:r>
                  <a:rPr lang="vi-VN" dirty="0"/>
                  <a:t>−].</a:t>
                </a:r>
              </a:p>
              <a:p>
                <a:r>
                  <a:rPr lang="en-US" dirty="0" err="1"/>
                  <a:t>Tính</a:t>
                </a:r>
                <a:r>
                  <a:rPr lang="en-US" dirty="0"/>
                  <a:t> </a:t>
                </a:r>
                <a:endParaRPr lang="vi-VN" dirty="0"/>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𝑊𝑖𝑛𝑑</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r>
                            <a:rPr lang="vi-VN" i="1">
                              <a:latin typeface="Cambria Math" panose="02040503050406030204" pitchFamily="18" charset="0"/>
                            </a:rPr>
                            <m:t>𝑆</m:t>
                          </m:r>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8</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𝑤𝑒𝑎𝑘</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14</m:t>
                          </m:r>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𝑆𝑡𝑟𝑜𝑛𝑔</m:t>
                              </m:r>
                            </m:sub>
                          </m:sSub>
                        </m:e>
                      </m:d>
                    </m:oMath>
                  </m:oMathPara>
                </a14:m>
                <a:endParaRPr lang="vi-VN" sz="2200" dirty="0"/>
              </a:p>
              <a:p>
                <a:r>
                  <a:rPr lang="en-US" dirty="0"/>
                  <a:t>Ta </a:t>
                </a:r>
                <a:r>
                  <a:rPr lang="en-US" dirty="0" err="1"/>
                  <a:t>lần</a:t>
                </a:r>
                <a:r>
                  <a:rPr lang="en-US" dirty="0"/>
                  <a:t> </a:t>
                </a:r>
                <a:r>
                  <a:rPr lang="en-US" dirty="0" err="1"/>
                  <a:t>lượt</a:t>
                </a:r>
                <a:r>
                  <a:rPr lang="en-US" dirty="0"/>
                  <a:t> </a:t>
                </a:r>
                <a:r>
                  <a:rPr lang="en-US" dirty="0" err="1"/>
                  <a:t>tính</a:t>
                </a:r>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𝑤𝑒𝑎𝑘</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8</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8</m:t>
                            </m:r>
                          </m:den>
                        </m:f>
                      </m:e>
                    </m:func>
                    <m:r>
                      <a:rPr lang="vi-VN" i="1">
                        <a:latin typeface="Cambria Math" panose="02040503050406030204" pitchFamily="18" charset="0"/>
                      </a:rPr>
                      <m:t>−</m:t>
                    </m:r>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8</m:t>
                                </m:r>
                              </m:den>
                            </m:f>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8</m:t>
                            </m:r>
                          </m:den>
                        </m:f>
                        <m:r>
                          <a:rPr lang="vi-VN" i="1">
                            <a:latin typeface="Cambria Math" panose="02040503050406030204" pitchFamily="18" charset="0"/>
                          </a:rPr>
                          <m:t>=0.3192+0.5=.8192</m:t>
                        </m:r>
                      </m:e>
                    </m:func>
                  </m:oMath>
                </a14:m>
                <a:endParaRPr lang="vi-VN" dirty="0"/>
              </a:p>
              <a:p>
                <a:r>
                  <a:rPr lang="en-US" dirty="0"/>
                  <a:t>	</a:t>
                </a:r>
                <a14:m>
                  <m:oMath xmlns:m="http://schemas.openxmlformats.org/officeDocument/2006/math">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𝑆𝑡𝑟𝑜𝑛𝑔</m:t>
                            </m:r>
                          </m:sub>
                        </m:sSub>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6</m:t>
                        </m:r>
                      </m:den>
                    </m:f>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6</m:t>
                            </m:r>
                          </m:den>
                        </m:f>
                      </m:e>
                    </m:func>
                    <m:r>
                      <a:rPr lang="vi-VN" i="1">
                        <a:latin typeface="Cambria Math" panose="02040503050406030204" pitchFamily="18" charset="0"/>
                      </a:rPr>
                      <m:t>−</m:t>
                    </m:r>
                    <m:func>
                      <m:funcPr>
                        <m:ctrlPr>
                          <a:rPr lang="vi-VN" i="1">
                            <a:latin typeface="Cambria Math" panose="02040503050406030204" pitchFamily="18" charset="0"/>
                          </a:rPr>
                        </m:ctrlPr>
                      </m:funcPr>
                      <m:fName>
                        <m:sSub>
                          <m:sSubPr>
                            <m:ctrlPr>
                              <a:rPr lang="vi-VN" i="1">
                                <a:latin typeface="Cambria Math" panose="02040503050406030204" pitchFamily="18" charset="0"/>
                              </a:rPr>
                            </m:ctrlPr>
                          </m:sSubPr>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6</m:t>
                                </m:r>
                              </m:den>
                            </m:f>
                            <m:r>
                              <m:rPr>
                                <m:sty m:val="p"/>
                              </m:rPr>
                              <a:rPr lang="vi-VN">
                                <a:latin typeface="Cambria Math" panose="02040503050406030204" pitchFamily="18" charset="0"/>
                              </a:rPr>
                              <m:t>log</m:t>
                            </m:r>
                          </m:e>
                          <m:sub>
                            <m:r>
                              <a:rPr lang="vi-VN" i="1">
                                <a:latin typeface="Cambria Math" panose="02040503050406030204" pitchFamily="18" charset="0"/>
                              </a:rPr>
                              <m:t>2</m:t>
                            </m:r>
                          </m:sub>
                        </m:sSub>
                      </m:fName>
                      <m:e>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6</m:t>
                            </m:r>
                          </m:den>
                        </m:f>
                        <m:r>
                          <a:rPr lang="vi-VN" i="1">
                            <a:latin typeface="Cambria Math" panose="02040503050406030204" pitchFamily="18" charset="0"/>
                          </a:rPr>
                          <m:t>=0.5+0.5=</m:t>
                        </m:r>
                      </m:e>
                    </m:func>
                    <m:r>
                      <a:rPr lang="vi-VN" i="1">
                        <a:latin typeface="Cambria Math" panose="02040503050406030204" pitchFamily="18" charset="0"/>
                      </a:rPr>
                      <m:t>1</m:t>
                    </m:r>
                  </m:oMath>
                </a14:m>
                <a:endParaRPr lang="vi-VN" dirty="0"/>
              </a:p>
              <a:p>
                <a:endParaRPr lang="vi-VN" sz="2200" dirty="0"/>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061"/>
                </a:stretch>
              </a:blipFill>
            </p:spPr>
            <p:txBody>
              <a:bodyPr/>
              <a:lstStyle/>
              <a:p>
                <a:r>
                  <a:rPr lang="vi-VN">
                    <a:noFill/>
                  </a:rPr>
                  <a:t> </a:t>
                </a:r>
              </a:p>
            </p:txBody>
          </p:sp>
        </mc:Fallback>
      </mc:AlternateContent>
    </p:spTree>
    <p:extLst>
      <p:ext uri="{BB962C8B-B14F-4D97-AF65-F5344CB8AC3E}">
        <p14:creationId xmlns:p14="http://schemas.microsoft.com/office/powerpoint/2010/main" val="3630167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r>
                  <a:rPr lang="en-US" dirty="0" err="1"/>
                  <a:t>Cuối</a:t>
                </a:r>
                <a:r>
                  <a:rPr lang="en-US" dirty="0"/>
                  <a:t> </a:t>
                </a:r>
                <a:r>
                  <a:rPr lang="en-US" dirty="0" err="1"/>
                  <a:t>cùng</a:t>
                </a:r>
                <a:r>
                  <a:rPr lang="en-US" dirty="0"/>
                  <a:t>:</a:t>
                </a:r>
                <a:endParaRPr lang="vi-VN" dirty="0"/>
              </a:p>
              <a:p>
                <a:r>
                  <a:rPr lang="en-US" dirty="0"/>
                  <a:t>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𝑊𝑖𝑛𝑑</m:t>
                        </m:r>
                      </m:e>
                    </m:d>
                    <m:r>
                      <a:rPr lang="vi-VN" i="1">
                        <a:latin typeface="Cambria Math" panose="02040503050406030204" pitchFamily="18" charset="0"/>
                      </a:rPr>
                      <m:t>=0.940−</m:t>
                    </m:r>
                    <m:f>
                      <m:fPr>
                        <m:ctrlPr>
                          <a:rPr lang="vi-VN" i="1">
                            <a:latin typeface="Cambria Math" panose="02040503050406030204" pitchFamily="18" charset="0"/>
                          </a:rPr>
                        </m:ctrlPr>
                      </m:fPr>
                      <m:num>
                        <m:r>
                          <a:rPr lang="vi-VN" i="1">
                            <a:latin typeface="Cambria Math" panose="02040503050406030204" pitchFamily="18" charset="0"/>
                          </a:rPr>
                          <m:t>8</m:t>
                        </m:r>
                      </m:num>
                      <m:den>
                        <m:r>
                          <a:rPr lang="vi-VN" i="1">
                            <a:latin typeface="Cambria Math" panose="02040503050406030204" pitchFamily="18" charset="0"/>
                          </a:rPr>
                          <m:t>14</m:t>
                        </m:r>
                      </m:den>
                    </m:f>
                    <m:r>
                      <a:rPr lang="vi-VN" i="1">
                        <a:latin typeface="Cambria Math" panose="02040503050406030204" pitchFamily="18" charset="0"/>
                      </a:rPr>
                      <m:t>∗0.8112−</m:t>
                    </m:r>
                    <m:f>
                      <m:fPr>
                        <m:ctrlPr>
                          <a:rPr lang="vi-VN" i="1">
                            <a:latin typeface="Cambria Math" panose="02040503050406030204" pitchFamily="18" charset="0"/>
                          </a:rPr>
                        </m:ctrlPr>
                      </m:fPr>
                      <m:num>
                        <m:r>
                          <a:rPr lang="vi-VN" i="1">
                            <a:latin typeface="Cambria Math" panose="02040503050406030204" pitchFamily="18" charset="0"/>
                          </a:rPr>
                          <m:t>6</m:t>
                        </m:r>
                      </m:num>
                      <m:den>
                        <m:r>
                          <a:rPr lang="vi-VN" i="1">
                            <a:latin typeface="Cambria Math" panose="02040503050406030204" pitchFamily="18" charset="0"/>
                          </a:rPr>
                          <m:t>14</m:t>
                        </m:r>
                      </m:den>
                    </m:f>
                    <m:r>
                      <a:rPr lang="vi-VN" i="1">
                        <a:latin typeface="Cambria Math" panose="02040503050406030204" pitchFamily="18" charset="0"/>
                      </a:rPr>
                      <m:t>∗1=0.048</m:t>
                    </m:r>
                  </m:oMath>
                </a14:m>
                <a:endParaRPr lang="vi-VN" dirty="0"/>
              </a:p>
              <a:p>
                <a:r>
                  <a:rPr lang="en-US" dirty="0" err="1"/>
                  <a:t>Như</a:t>
                </a:r>
                <a:r>
                  <a:rPr lang="en-US" dirty="0"/>
                  <a:t> </a:t>
                </a:r>
                <a:r>
                  <a:rPr lang="en-US" dirty="0" err="1"/>
                  <a:t>vậy</a:t>
                </a:r>
                <a:r>
                  <a:rPr lang="en-US" dirty="0"/>
                  <a:t> </a:t>
                </a:r>
                <a:endParaRPr lang="vi-VN" dirty="0"/>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𝑂𝑢𝑡𝑙𝑜𝑜𝑘</m:t>
                          </m:r>
                        </m:e>
                      </m:d>
                      <m:r>
                        <a:rPr lang="vi-VN" i="1">
                          <a:latin typeface="Cambria Math" panose="02040503050406030204" pitchFamily="18" charset="0"/>
                        </a:rPr>
                        <m:t>=0,246 ;</m:t>
                      </m:r>
                    </m:oMath>
                  </m:oMathPara>
                </a14:m>
                <a:endParaRPr lang="vi-VN" dirty="0"/>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 </m:t>
                      </m:r>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𝑇𝑒𝑚𝑝</m:t>
                          </m:r>
                        </m:e>
                      </m:d>
                      <m:r>
                        <a:rPr lang="vi-VN" i="1">
                          <a:latin typeface="Cambria Math" panose="02040503050406030204" pitchFamily="18" charset="0"/>
                        </a:rPr>
                        <m:t>=0.029; </m:t>
                      </m:r>
                    </m:oMath>
                  </m:oMathPara>
                </a14:m>
                <a:endParaRPr lang="vi-VN" dirty="0"/>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𝐻𝑢𝑚𝑖𝑑</m:t>
                          </m:r>
                        </m:e>
                      </m:d>
                      <m:r>
                        <a:rPr lang="vi-VN" i="1">
                          <a:latin typeface="Cambria Math" panose="02040503050406030204" pitchFamily="18" charset="0"/>
                        </a:rPr>
                        <m:t>=0.151;</m:t>
                      </m:r>
                    </m:oMath>
                  </m:oMathPara>
                </a14:m>
                <a:endParaRPr lang="vi-VN" dirty="0"/>
              </a:p>
              <a:p>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r>
                            <a:rPr lang="vi-VN" i="1">
                              <a:latin typeface="Cambria Math" panose="02040503050406030204" pitchFamily="18" charset="0"/>
                            </a:rPr>
                            <m:t>𝑆</m:t>
                          </m:r>
                          <m:r>
                            <a:rPr lang="vi-VN" i="1">
                              <a:latin typeface="Cambria Math" panose="02040503050406030204" pitchFamily="18" charset="0"/>
                            </a:rPr>
                            <m:t>,</m:t>
                          </m:r>
                          <m:r>
                            <a:rPr lang="vi-VN" i="1">
                              <a:latin typeface="Cambria Math" panose="02040503050406030204" pitchFamily="18" charset="0"/>
                            </a:rPr>
                            <m:t>𝑊𝑖𝑛𝑑</m:t>
                          </m:r>
                        </m:e>
                      </m:d>
                      <m:r>
                        <a:rPr lang="vi-VN" i="1">
                          <a:latin typeface="Cambria Math" panose="02040503050406030204" pitchFamily="18" charset="0"/>
                        </a:rPr>
                        <m:t>=0.048 </m:t>
                      </m:r>
                    </m:oMath>
                  </m:oMathPara>
                </a14:m>
                <a:endParaRPr lang="vi-VN" dirty="0"/>
              </a:p>
              <a:p>
                <a:r>
                  <a:rPr lang="en-US" dirty="0" err="1"/>
                  <a:t>Trong</a:t>
                </a:r>
                <a:r>
                  <a:rPr lang="en-US" dirty="0"/>
                  <a:t> 4 </a:t>
                </a:r>
                <a:r>
                  <a:rPr lang="en-US" dirty="0" err="1"/>
                  <a:t>đặc</a:t>
                </a:r>
                <a:r>
                  <a:rPr lang="en-US" dirty="0"/>
                  <a:t> </a:t>
                </a:r>
                <a:r>
                  <a:rPr lang="en-US" dirty="0" err="1"/>
                  <a:t>tính</a:t>
                </a:r>
                <a:r>
                  <a:rPr lang="en-US" dirty="0"/>
                  <a:t> </a:t>
                </a:r>
                <a:r>
                  <a:rPr lang="en-US" dirty="0" err="1"/>
                  <a:t>này</a:t>
                </a:r>
                <a:r>
                  <a:rPr lang="en-US" dirty="0"/>
                  <a:t>, Gain </a:t>
                </a:r>
                <a:r>
                  <a:rPr lang="en-US" dirty="0" err="1"/>
                  <a:t>của</a:t>
                </a:r>
                <a:r>
                  <a:rPr lang="en-US" dirty="0"/>
                  <a:t> Outlook </a:t>
                </a:r>
                <a:r>
                  <a:rPr lang="en-US" dirty="0" err="1"/>
                  <a:t>có</a:t>
                </a:r>
                <a:r>
                  <a:rPr lang="en-US" dirty="0"/>
                  <a:t> </a:t>
                </a:r>
                <a:r>
                  <a:rPr lang="en-US" dirty="0" err="1"/>
                  <a:t>giá</a:t>
                </a:r>
                <a:r>
                  <a:rPr lang="en-US" dirty="0"/>
                  <a:t> </a:t>
                </a:r>
                <a:r>
                  <a:rPr lang="en-US" dirty="0" err="1"/>
                  <a:t>trị</a:t>
                </a:r>
                <a:r>
                  <a:rPr lang="en-US" dirty="0"/>
                  <a:t> </a:t>
                </a:r>
                <a:r>
                  <a:rPr lang="en-US" dirty="0" err="1"/>
                  <a:t>lớn</a:t>
                </a:r>
                <a:r>
                  <a:rPr lang="en-US" dirty="0"/>
                  <a:t> </a:t>
                </a:r>
                <a:r>
                  <a:rPr lang="en-US" dirty="0" err="1"/>
                  <a:t>nhất</a:t>
                </a:r>
                <a:r>
                  <a:rPr lang="en-US" dirty="0"/>
                  <a:t> </a:t>
                </a:r>
                <a:r>
                  <a:rPr lang="en-US" dirty="0" err="1"/>
                  <a:t>nên</a:t>
                </a:r>
                <a:r>
                  <a:rPr lang="en-US" dirty="0"/>
                  <a:t> ta </a:t>
                </a:r>
                <a:r>
                  <a:rPr lang="en-US" dirty="0" err="1"/>
                  <a:t>chọn</a:t>
                </a:r>
                <a:r>
                  <a:rPr lang="en-US" dirty="0"/>
                  <a:t> Outlook </a:t>
                </a:r>
                <a:r>
                  <a:rPr lang="en-US" dirty="0" err="1"/>
                  <a:t>làm</a:t>
                </a:r>
                <a:r>
                  <a:rPr lang="en-US" dirty="0"/>
                  <a:t> </a:t>
                </a:r>
                <a:r>
                  <a:rPr lang="en-US" dirty="0" err="1"/>
                  <a:t>nút</a:t>
                </a:r>
                <a:r>
                  <a:rPr lang="en-US" dirty="0"/>
                  <a:t> </a:t>
                </a:r>
                <a:r>
                  <a:rPr lang="en-US" dirty="0" err="1"/>
                  <a:t>gốc</a:t>
                </a:r>
                <a:r>
                  <a:rPr lang="en-US" dirty="0"/>
                  <a:t>.</a:t>
                </a:r>
                <a:endParaRPr lang="vi-VN" dirty="0"/>
              </a:p>
              <a:p>
                <a:pPr marL="0" indent="0">
                  <a:lnSpc>
                    <a:spcPct val="100000"/>
                  </a:lnSpc>
                  <a:buNone/>
                </a:pPr>
                <a:r>
                  <a:rPr lang="vi-VN" sz="2200" dirty="0"/>
                  <a:t>			</a:t>
                </a:r>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061"/>
                </a:stretch>
              </a:blipFill>
            </p:spPr>
            <p:txBody>
              <a:bodyPr/>
              <a:lstStyle/>
              <a:p>
                <a:r>
                  <a:rPr lang="vi-VN">
                    <a:noFill/>
                  </a:rPr>
                  <a:t> </a:t>
                </a:r>
              </a:p>
            </p:txBody>
          </p:sp>
        </mc:Fallback>
      </mc:AlternateContent>
      <p:pic>
        <p:nvPicPr>
          <p:cNvPr id="4" name="Picture 3" descr="http://i.imgur.com/r2LMhyG.png">
            <a:extLst>
              <a:ext uri="{FF2B5EF4-FFF2-40B4-BE49-F238E27FC236}">
                <a16:creationId xmlns:a16="http://schemas.microsoft.com/office/drawing/2014/main" id="{090B7C23-08EA-404B-BD32-D8DA7E4DEB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60035" y="3525078"/>
            <a:ext cx="4850295" cy="3013516"/>
          </a:xfrm>
          <a:prstGeom prst="rect">
            <a:avLst/>
          </a:prstGeom>
          <a:noFill/>
          <a:ln>
            <a:noFill/>
          </a:ln>
        </p:spPr>
      </p:pic>
    </p:spTree>
    <p:extLst>
      <p:ext uri="{BB962C8B-B14F-4D97-AF65-F5344CB8AC3E}">
        <p14:creationId xmlns:p14="http://schemas.microsoft.com/office/powerpoint/2010/main" val="4085039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3BED-20AD-48B9-9BBD-599525DB2202}"/>
              </a:ext>
            </a:extLst>
          </p:cNvPr>
          <p:cNvSpPr>
            <a:spLocks noGrp="1"/>
          </p:cNvSpPr>
          <p:nvPr>
            <p:ph type="title"/>
          </p:nvPr>
        </p:nvSpPr>
        <p:spPr/>
        <p:txBody>
          <a:bodyPr>
            <a:normAutofit fontScale="90000"/>
          </a:bodyPr>
          <a:lstStyle/>
          <a:p>
            <a:endParaRPr lang="vi-VN"/>
          </a:p>
        </p:txBody>
      </p:sp>
      <p:graphicFrame>
        <p:nvGraphicFramePr>
          <p:cNvPr id="4" name="Content Placeholder 3">
            <a:extLst>
              <a:ext uri="{FF2B5EF4-FFF2-40B4-BE49-F238E27FC236}">
                <a16:creationId xmlns:a16="http://schemas.microsoft.com/office/drawing/2014/main" id="{01AF3C04-5D8D-45AE-A4B5-BFDD3571DD71}"/>
              </a:ext>
            </a:extLst>
          </p:cNvPr>
          <p:cNvGraphicFramePr>
            <a:graphicFrameLocks noGrp="1"/>
          </p:cNvGraphicFramePr>
          <p:nvPr>
            <p:ph idx="1"/>
          </p:nvPr>
        </p:nvGraphicFramePr>
        <p:xfrm>
          <a:off x="1302922" y="475118"/>
          <a:ext cx="9586155" cy="2468880"/>
        </p:xfrm>
        <a:graphic>
          <a:graphicData uri="http://schemas.openxmlformats.org/drawingml/2006/table">
            <a:tbl>
              <a:tblPr firstRow="1" bandRow="1">
                <a:tableStyleId>{5C22544A-7EE6-4342-B048-85BDC9FD1C3A}</a:tableStyleId>
              </a:tblPr>
              <a:tblGrid>
                <a:gridCol w="1917231">
                  <a:extLst>
                    <a:ext uri="{9D8B030D-6E8A-4147-A177-3AD203B41FA5}">
                      <a16:colId xmlns:a16="http://schemas.microsoft.com/office/drawing/2014/main" val="4010681550"/>
                    </a:ext>
                  </a:extLst>
                </a:gridCol>
                <a:gridCol w="1917231">
                  <a:extLst>
                    <a:ext uri="{9D8B030D-6E8A-4147-A177-3AD203B41FA5}">
                      <a16:colId xmlns:a16="http://schemas.microsoft.com/office/drawing/2014/main" val="3984252305"/>
                    </a:ext>
                  </a:extLst>
                </a:gridCol>
                <a:gridCol w="1917231">
                  <a:extLst>
                    <a:ext uri="{9D8B030D-6E8A-4147-A177-3AD203B41FA5}">
                      <a16:colId xmlns:a16="http://schemas.microsoft.com/office/drawing/2014/main" val="1118903591"/>
                    </a:ext>
                  </a:extLst>
                </a:gridCol>
                <a:gridCol w="1917231">
                  <a:extLst>
                    <a:ext uri="{9D8B030D-6E8A-4147-A177-3AD203B41FA5}">
                      <a16:colId xmlns:a16="http://schemas.microsoft.com/office/drawing/2014/main" val="2760426185"/>
                    </a:ext>
                  </a:extLst>
                </a:gridCol>
                <a:gridCol w="1917231">
                  <a:extLst>
                    <a:ext uri="{9D8B030D-6E8A-4147-A177-3AD203B41FA5}">
                      <a16:colId xmlns:a16="http://schemas.microsoft.com/office/drawing/2014/main" val="882157246"/>
                    </a:ext>
                  </a:extLst>
                </a:gridCol>
              </a:tblGrid>
              <a:tr h="5094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Sunny</a:t>
                      </a:r>
                    </a:p>
                    <a:p>
                      <a:endParaRPr lang="vi-VN" dirty="0"/>
                    </a:p>
                  </a:txBody>
                  <a:tcPr/>
                </a:tc>
                <a:tc>
                  <a:txBody>
                    <a:bodyPr/>
                    <a:lstStyle/>
                    <a:p>
                      <a:r>
                        <a:rPr lang="vi-VN" dirty="0"/>
                        <a:t>Temperature</a:t>
                      </a:r>
                    </a:p>
                  </a:txBody>
                  <a:tcPr/>
                </a:tc>
                <a:tc>
                  <a:txBody>
                    <a:bodyPr/>
                    <a:lstStyle/>
                    <a:p>
                      <a:r>
                        <a:rPr lang="vi-VN" dirty="0"/>
                        <a:t>Humidity</a:t>
                      </a:r>
                    </a:p>
                  </a:txBody>
                  <a:tcPr/>
                </a:tc>
                <a:tc>
                  <a:txBody>
                    <a:bodyPr/>
                    <a:lstStyle/>
                    <a:p>
                      <a:r>
                        <a:rPr lang="vi-VN" dirty="0"/>
                        <a:t>Wind</a:t>
                      </a:r>
                    </a:p>
                  </a:txBody>
                  <a:tcPr/>
                </a:tc>
                <a:tc>
                  <a:txBody>
                    <a:bodyPr/>
                    <a:lstStyle/>
                    <a:p>
                      <a:r>
                        <a:rPr lang="vi-VN" dirty="0"/>
                        <a:t>Play</a:t>
                      </a:r>
                    </a:p>
                  </a:txBody>
                  <a:tcPr/>
                </a:tc>
                <a:extLst>
                  <a:ext uri="{0D108BD9-81ED-4DB2-BD59-A6C34878D82A}">
                    <a16:rowId xmlns:a16="http://schemas.microsoft.com/office/drawing/2014/main" val="4111988469"/>
                  </a:ext>
                </a:extLst>
              </a:tr>
              <a:tr h="291119">
                <a:tc>
                  <a:txBody>
                    <a:bodyPr/>
                    <a:lstStyle/>
                    <a:p>
                      <a:r>
                        <a:rPr lang="vi-VN" dirty="0"/>
                        <a:t>1</a:t>
                      </a:r>
                    </a:p>
                  </a:txBody>
                  <a:tcPr/>
                </a:tc>
                <a:tc>
                  <a:txBody>
                    <a:bodyPr/>
                    <a:lstStyle/>
                    <a:p>
                      <a:r>
                        <a:rPr lang="vi-VN" dirty="0"/>
                        <a:t>Hot</a:t>
                      </a:r>
                    </a:p>
                  </a:txBody>
                  <a:tcPr/>
                </a:tc>
                <a:tc>
                  <a:txBody>
                    <a:bodyPr/>
                    <a:lstStyle/>
                    <a:p>
                      <a:r>
                        <a:rPr lang="vi-VN" dirty="0"/>
                        <a:t>Hight</a:t>
                      </a:r>
                    </a:p>
                  </a:txBody>
                  <a:tcPr/>
                </a:tc>
                <a:tc>
                  <a:txBody>
                    <a:bodyPr/>
                    <a:lstStyle/>
                    <a:p>
                      <a:r>
                        <a:rPr lang="vi-VN" dirty="0"/>
                        <a:t>Weak</a:t>
                      </a:r>
                    </a:p>
                  </a:txBody>
                  <a:tcPr/>
                </a:tc>
                <a:tc>
                  <a:txBody>
                    <a:bodyPr/>
                    <a:lstStyle/>
                    <a:p>
                      <a:r>
                        <a:rPr lang="vi-VN" dirty="0"/>
                        <a:t>no</a:t>
                      </a:r>
                    </a:p>
                  </a:txBody>
                  <a:tcPr/>
                </a:tc>
                <a:extLst>
                  <a:ext uri="{0D108BD9-81ED-4DB2-BD59-A6C34878D82A}">
                    <a16:rowId xmlns:a16="http://schemas.microsoft.com/office/drawing/2014/main" val="4292105971"/>
                  </a:ext>
                </a:extLst>
              </a:tr>
              <a:tr h="291119">
                <a:tc>
                  <a:txBody>
                    <a:bodyPr/>
                    <a:lstStyle/>
                    <a:p>
                      <a:r>
                        <a:rPr lang="vi-VN" dirty="0"/>
                        <a:t>2</a:t>
                      </a:r>
                    </a:p>
                  </a:txBody>
                  <a:tcPr/>
                </a:tc>
                <a:tc>
                  <a:txBody>
                    <a:bodyPr/>
                    <a:lstStyle/>
                    <a:p>
                      <a:r>
                        <a:rPr lang="vi-VN" dirty="0"/>
                        <a:t>Hot</a:t>
                      </a:r>
                    </a:p>
                  </a:txBody>
                  <a:tcPr/>
                </a:tc>
                <a:tc>
                  <a:txBody>
                    <a:bodyPr/>
                    <a:lstStyle/>
                    <a:p>
                      <a:r>
                        <a:rPr lang="vi-VN" dirty="0"/>
                        <a:t>Hight</a:t>
                      </a:r>
                    </a:p>
                  </a:txBody>
                  <a:tcPr/>
                </a:tc>
                <a:tc>
                  <a:txBody>
                    <a:bodyPr/>
                    <a:lstStyle/>
                    <a:p>
                      <a:r>
                        <a:rPr lang="vi-VN" dirty="0"/>
                        <a:t>Strong</a:t>
                      </a:r>
                    </a:p>
                  </a:txBody>
                  <a:tcPr/>
                </a:tc>
                <a:tc>
                  <a:txBody>
                    <a:bodyPr/>
                    <a:lstStyle/>
                    <a:p>
                      <a:r>
                        <a:rPr lang="vi-VN" dirty="0"/>
                        <a:t>no</a:t>
                      </a:r>
                    </a:p>
                  </a:txBody>
                  <a:tcPr/>
                </a:tc>
                <a:extLst>
                  <a:ext uri="{0D108BD9-81ED-4DB2-BD59-A6C34878D82A}">
                    <a16:rowId xmlns:a16="http://schemas.microsoft.com/office/drawing/2014/main" val="2655039038"/>
                  </a:ext>
                </a:extLst>
              </a:tr>
              <a:tr h="291119">
                <a:tc>
                  <a:txBody>
                    <a:bodyPr/>
                    <a:lstStyle/>
                    <a:p>
                      <a:r>
                        <a:rPr lang="vi-VN" dirty="0"/>
                        <a:t>8</a:t>
                      </a:r>
                    </a:p>
                  </a:txBody>
                  <a:tcPr/>
                </a:tc>
                <a:tc>
                  <a:txBody>
                    <a:bodyPr/>
                    <a:lstStyle/>
                    <a:p>
                      <a:r>
                        <a:rPr lang="vi-VN" dirty="0"/>
                        <a:t>Mild</a:t>
                      </a:r>
                    </a:p>
                  </a:txBody>
                  <a:tcPr/>
                </a:tc>
                <a:tc>
                  <a:txBody>
                    <a:bodyPr/>
                    <a:lstStyle/>
                    <a:p>
                      <a:r>
                        <a:rPr lang="vi-VN" dirty="0"/>
                        <a:t>Hight</a:t>
                      </a:r>
                    </a:p>
                  </a:txBody>
                  <a:tcPr/>
                </a:tc>
                <a:tc>
                  <a:txBody>
                    <a:bodyPr/>
                    <a:lstStyle/>
                    <a:p>
                      <a:r>
                        <a:rPr lang="vi-VN" dirty="0"/>
                        <a:t>Weak</a:t>
                      </a:r>
                    </a:p>
                  </a:txBody>
                  <a:tcPr/>
                </a:tc>
                <a:tc>
                  <a:txBody>
                    <a:bodyPr/>
                    <a:lstStyle/>
                    <a:p>
                      <a:r>
                        <a:rPr lang="vi-VN" dirty="0"/>
                        <a:t>no</a:t>
                      </a:r>
                    </a:p>
                  </a:txBody>
                  <a:tcPr/>
                </a:tc>
                <a:extLst>
                  <a:ext uri="{0D108BD9-81ED-4DB2-BD59-A6C34878D82A}">
                    <a16:rowId xmlns:a16="http://schemas.microsoft.com/office/drawing/2014/main" val="3910552857"/>
                  </a:ext>
                </a:extLst>
              </a:tr>
              <a:tr h="291119">
                <a:tc>
                  <a:txBody>
                    <a:bodyPr/>
                    <a:lstStyle/>
                    <a:p>
                      <a:r>
                        <a:rPr lang="vi-VN" dirty="0"/>
                        <a:t>9</a:t>
                      </a:r>
                    </a:p>
                  </a:txBody>
                  <a:tcPr/>
                </a:tc>
                <a:tc>
                  <a:txBody>
                    <a:bodyPr/>
                    <a:lstStyle/>
                    <a:p>
                      <a:r>
                        <a:rPr lang="vi-VN" dirty="0"/>
                        <a:t>Cool</a:t>
                      </a:r>
                    </a:p>
                  </a:txBody>
                  <a:tcPr/>
                </a:tc>
                <a:tc>
                  <a:txBody>
                    <a:bodyPr/>
                    <a:lstStyle/>
                    <a:p>
                      <a:r>
                        <a:rPr lang="vi-VN" dirty="0"/>
                        <a:t>Normal</a:t>
                      </a:r>
                    </a:p>
                  </a:txBody>
                  <a:tcPr/>
                </a:tc>
                <a:tc>
                  <a:txBody>
                    <a:bodyPr/>
                    <a:lstStyle/>
                    <a:p>
                      <a:r>
                        <a:rPr lang="vi-VN" dirty="0"/>
                        <a:t>Weak</a:t>
                      </a:r>
                    </a:p>
                  </a:txBody>
                  <a:tcPr/>
                </a:tc>
                <a:tc>
                  <a:txBody>
                    <a:bodyPr/>
                    <a:lstStyle/>
                    <a:p>
                      <a:r>
                        <a:rPr lang="vi-VN" dirty="0"/>
                        <a:t>yes</a:t>
                      </a:r>
                    </a:p>
                  </a:txBody>
                  <a:tcPr/>
                </a:tc>
                <a:extLst>
                  <a:ext uri="{0D108BD9-81ED-4DB2-BD59-A6C34878D82A}">
                    <a16:rowId xmlns:a16="http://schemas.microsoft.com/office/drawing/2014/main" val="3880559703"/>
                  </a:ext>
                </a:extLst>
              </a:tr>
              <a:tr h="291119">
                <a:tc>
                  <a:txBody>
                    <a:bodyPr/>
                    <a:lstStyle/>
                    <a:p>
                      <a:r>
                        <a:rPr lang="vi-VN" dirty="0"/>
                        <a:t>11</a:t>
                      </a:r>
                    </a:p>
                  </a:txBody>
                  <a:tcPr/>
                </a:tc>
                <a:tc>
                  <a:txBody>
                    <a:bodyPr/>
                    <a:lstStyle/>
                    <a:p>
                      <a:r>
                        <a:rPr lang="vi-VN" dirty="0"/>
                        <a:t>Mild</a:t>
                      </a:r>
                    </a:p>
                  </a:txBody>
                  <a:tcPr/>
                </a:tc>
                <a:tc>
                  <a:txBody>
                    <a:bodyPr/>
                    <a:lstStyle/>
                    <a:p>
                      <a:r>
                        <a:rPr lang="vi-VN" dirty="0"/>
                        <a:t>Normal</a:t>
                      </a:r>
                    </a:p>
                  </a:txBody>
                  <a:tcPr/>
                </a:tc>
                <a:tc>
                  <a:txBody>
                    <a:bodyPr/>
                    <a:lstStyle/>
                    <a:p>
                      <a:r>
                        <a:rPr lang="vi-VN" dirty="0"/>
                        <a:t>Strong</a:t>
                      </a:r>
                    </a:p>
                  </a:txBody>
                  <a:tcPr/>
                </a:tc>
                <a:tc>
                  <a:txBody>
                    <a:bodyPr/>
                    <a:lstStyle/>
                    <a:p>
                      <a:r>
                        <a:rPr lang="vi-VN" dirty="0"/>
                        <a:t>yes</a:t>
                      </a:r>
                    </a:p>
                  </a:txBody>
                  <a:tcPr/>
                </a:tc>
                <a:extLst>
                  <a:ext uri="{0D108BD9-81ED-4DB2-BD59-A6C34878D82A}">
                    <a16:rowId xmlns:a16="http://schemas.microsoft.com/office/drawing/2014/main" val="2225147285"/>
                  </a:ext>
                </a:extLst>
              </a:tr>
            </a:tbl>
          </a:graphicData>
        </a:graphic>
      </p:graphicFrame>
      <p:graphicFrame>
        <p:nvGraphicFramePr>
          <p:cNvPr id="6" name="Content Placeholder 3">
            <a:extLst>
              <a:ext uri="{FF2B5EF4-FFF2-40B4-BE49-F238E27FC236}">
                <a16:creationId xmlns:a16="http://schemas.microsoft.com/office/drawing/2014/main" id="{F1D6CB26-9F21-4C2C-845E-C8F802012DE0}"/>
              </a:ext>
            </a:extLst>
          </p:cNvPr>
          <p:cNvGraphicFramePr>
            <a:graphicFrameLocks/>
          </p:cNvGraphicFramePr>
          <p:nvPr/>
        </p:nvGraphicFramePr>
        <p:xfrm>
          <a:off x="1302922" y="3053990"/>
          <a:ext cx="9586155" cy="2468880"/>
        </p:xfrm>
        <a:graphic>
          <a:graphicData uri="http://schemas.openxmlformats.org/drawingml/2006/table">
            <a:tbl>
              <a:tblPr firstRow="1" bandRow="1">
                <a:tableStyleId>{5C22544A-7EE6-4342-B048-85BDC9FD1C3A}</a:tableStyleId>
              </a:tblPr>
              <a:tblGrid>
                <a:gridCol w="1917231">
                  <a:extLst>
                    <a:ext uri="{9D8B030D-6E8A-4147-A177-3AD203B41FA5}">
                      <a16:colId xmlns:a16="http://schemas.microsoft.com/office/drawing/2014/main" val="4010681550"/>
                    </a:ext>
                  </a:extLst>
                </a:gridCol>
                <a:gridCol w="1917231">
                  <a:extLst>
                    <a:ext uri="{9D8B030D-6E8A-4147-A177-3AD203B41FA5}">
                      <a16:colId xmlns:a16="http://schemas.microsoft.com/office/drawing/2014/main" val="3984252305"/>
                    </a:ext>
                  </a:extLst>
                </a:gridCol>
                <a:gridCol w="1917231">
                  <a:extLst>
                    <a:ext uri="{9D8B030D-6E8A-4147-A177-3AD203B41FA5}">
                      <a16:colId xmlns:a16="http://schemas.microsoft.com/office/drawing/2014/main" val="1118903591"/>
                    </a:ext>
                  </a:extLst>
                </a:gridCol>
                <a:gridCol w="1917231">
                  <a:extLst>
                    <a:ext uri="{9D8B030D-6E8A-4147-A177-3AD203B41FA5}">
                      <a16:colId xmlns:a16="http://schemas.microsoft.com/office/drawing/2014/main" val="2760426185"/>
                    </a:ext>
                  </a:extLst>
                </a:gridCol>
                <a:gridCol w="1917231">
                  <a:extLst>
                    <a:ext uri="{9D8B030D-6E8A-4147-A177-3AD203B41FA5}">
                      <a16:colId xmlns:a16="http://schemas.microsoft.com/office/drawing/2014/main" val="882157246"/>
                    </a:ext>
                  </a:extLst>
                </a:gridCol>
              </a:tblGrid>
              <a:tr h="5584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Rain</a:t>
                      </a:r>
                    </a:p>
                    <a:p>
                      <a:endParaRPr lang="vi-VN" dirty="0"/>
                    </a:p>
                  </a:txBody>
                  <a:tcPr/>
                </a:tc>
                <a:tc>
                  <a:txBody>
                    <a:bodyPr/>
                    <a:lstStyle/>
                    <a:p>
                      <a:r>
                        <a:rPr lang="vi-VN" dirty="0"/>
                        <a:t>Temperature</a:t>
                      </a:r>
                    </a:p>
                  </a:txBody>
                  <a:tcPr/>
                </a:tc>
                <a:tc>
                  <a:txBody>
                    <a:bodyPr/>
                    <a:lstStyle/>
                    <a:p>
                      <a:r>
                        <a:rPr lang="vi-VN" dirty="0"/>
                        <a:t>Humidity</a:t>
                      </a:r>
                    </a:p>
                  </a:txBody>
                  <a:tcPr/>
                </a:tc>
                <a:tc>
                  <a:txBody>
                    <a:bodyPr/>
                    <a:lstStyle/>
                    <a:p>
                      <a:r>
                        <a:rPr lang="vi-VN" dirty="0"/>
                        <a:t>Wind</a:t>
                      </a:r>
                    </a:p>
                  </a:txBody>
                  <a:tcPr/>
                </a:tc>
                <a:tc>
                  <a:txBody>
                    <a:bodyPr/>
                    <a:lstStyle/>
                    <a:p>
                      <a:r>
                        <a:rPr lang="vi-VN" dirty="0"/>
                        <a:t>Play</a:t>
                      </a:r>
                    </a:p>
                  </a:txBody>
                  <a:tcPr/>
                </a:tc>
                <a:extLst>
                  <a:ext uri="{0D108BD9-81ED-4DB2-BD59-A6C34878D82A}">
                    <a16:rowId xmlns:a16="http://schemas.microsoft.com/office/drawing/2014/main" val="4111988469"/>
                  </a:ext>
                </a:extLst>
              </a:tr>
              <a:tr h="319128">
                <a:tc>
                  <a:txBody>
                    <a:bodyPr/>
                    <a:lstStyle/>
                    <a:p>
                      <a:r>
                        <a:rPr lang="vi-VN" dirty="0"/>
                        <a:t>4</a:t>
                      </a:r>
                    </a:p>
                  </a:txBody>
                  <a:tcPr/>
                </a:tc>
                <a:tc>
                  <a:txBody>
                    <a:bodyPr/>
                    <a:lstStyle/>
                    <a:p>
                      <a:r>
                        <a:rPr lang="vi-VN" dirty="0"/>
                        <a:t>Mild</a:t>
                      </a:r>
                    </a:p>
                  </a:txBody>
                  <a:tcPr/>
                </a:tc>
                <a:tc>
                  <a:txBody>
                    <a:bodyPr/>
                    <a:lstStyle/>
                    <a:p>
                      <a:r>
                        <a:rPr lang="vi-VN" dirty="0"/>
                        <a:t>Hight</a:t>
                      </a:r>
                    </a:p>
                  </a:txBody>
                  <a:tcPr/>
                </a:tc>
                <a:tc>
                  <a:txBody>
                    <a:bodyPr/>
                    <a:lstStyle/>
                    <a:p>
                      <a:r>
                        <a:rPr lang="vi-VN" dirty="0"/>
                        <a:t>Weak</a:t>
                      </a:r>
                    </a:p>
                  </a:txBody>
                  <a:tcPr/>
                </a:tc>
                <a:tc>
                  <a:txBody>
                    <a:bodyPr/>
                    <a:lstStyle/>
                    <a:p>
                      <a:r>
                        <a:rPr lang="vi-VN" dirty="0"/>
                        <a:t>yes</a:t>
                      </a:r>
                    </a:p>
                  </a:txBody>
                  <a:tcPr/>
                </a:tc>
                <a:extLst>
                  <a:ext uri="{0D108BD9-81ED-4DB2-BD59-A6C34878D82A}">
                    <a16:rowId xmlns:a16="http://schemas.microsoft.com/office/drawing/2014/main" val="4292105971"/>
                  </a:ext>
                </a:extLst>
              </a:tr>
              <a:tr h="319128">
                <a:tc>
                  <a:txBody>
                    <a:bodyPr/>
                    <a:lstStyle/>
                    <a:p>
                      <a:r>
                        <a:rPr lang="vi-VN" dirty="0"/>
                        <a:t>5</a:t>
                      </a:r>
                    </a:p>
                  </a:txBody>
                  <a:tcPr/>
                </a:tc>
                <a:tc>
                  <a:txBody>
                    <a:bodyPr/>
                    <a:lstStyle/>
                    <a:p>
                      <a:r>
                        <a:rPr lang="vi-VN" dirty="0"/>
                        <a:t>Cool</a:t>
                      </a:r>
                    </a:p>
                  </a:txBody>
                  <a:tcPr/>
                </a:tc>
                <a:tc>
                  <a:txBody>
                    <a:bodyPr/>
                    <a:lstStyle/>
                    <a:p>
                      <a:r>
                        <a:rPr lang="vi-VN" dirty="0"/>
                        <a:t>Normal</a:t>
                      </a:r>
                    </a:p>
                  </a:txBody>
                  <a:tcPr/>
                </a:tc>
                <a:tc>
                  <a:txBody>
                    <a:bodyPr/>
                    <a:lstStyle/>
                    <a:p>
                      <a:r>
                        <a:rPr lang="vi-VN" dirty="0"/>
                        <a:t>Weak</a:t>
                      </a:r>
                    </a:p>
                  </a:txBody>
                  <a:tcPr/>
                </a:tc>
                <a:tc>
                  <a:txBody>
                    <a:bodyPr/>
                    <a:lstStyle/>
                    <a:p>
                      <a:r>
                        <a:rPr lang="vi-VN" dirty="0"/>
                        <a:t>yes</a:t>
                      </a:r>
                    </a:p>
                  </a:txBody>
                  <a:tcPr/>
                </a:tc>
                <a:extLst>
                  <a:ext uri="{0D108BD9-81ED-4DB2-BD59-A6C34878D82A}">
                    <a16:rowId xmlns:a16="http://schemas.microsoft.com/office/drawing/2014/main" val="2655039038"/>
                  </a:ext>
                </a:extLst>
              </a:tr>
              <a:tr h="319128">
                <a:tc>
                  <a:txBody>
                    <a:bodyPr/>
                    <a:lstStyle/>
                    <a:p>
                      <a:r>
                        <a:rPr lang="vi-VN" dirty="0"/>
                        <a:t>6</a:t>
                      </a:r>
                    </a:p>
                  </a:txBody>
                  <a:tcPr/>
                </a:tc>
                <a:tc>
                  <a:txBody>
                    <a:bodyPr/>
                    <a:lstStyle/>
                    <a:p>
                      <a:r>
                        <a:rPr lang="vi-VN" dirty="0"/>
                        <a:t>Cool</a:t>
                      </a:r>
                    </a:p>
                  </a:txBody>
                  <a:tcPr/>
                </a:tc>
                <a:tc>
                  <a:txBody>
                    <a:bodyPr/>
                    <a:lstStyle/>
                    <a:p>
                      <a:r>
                        <a:rPr lang="vi-VN" dirty="0"/>
                        <a:t>Normal</a:t>
                      </a:r>
                    </a:p>
                  </a:txBody>
                  <a:tcPr/>
                </a:tc>
                <a:tc>
                  <a:txBody>
                    <a:bodyPr/>
                    <a:lstStyle/>
                    <a:p>
                      <a:r>
                        <a:rPr lang="vi-VN" dirty="0"/>
                        <a:t>Strong</a:t>
                      </a:r>
                    </a:p>
                  </a:txBody>
                  <a:tcPr/>
                </a:tc>
                <a:tc>
                  <a:txBody>
                    <a:bodyPr/>
                    <a:lstStyle/>
                    <a:p>
                      <a:r>
                        <a:rPr lang="vi-VN" dirty="0"/>
                        <a:t>no</a:t>
                      </a:r>
                    </a:p>
                  </a:txBody>
                  <a:tcPr/>
                </a:tc>
                <a:extLst>
                  <a:ext uri="{0D108BD9-81ED-4DB2-BD59-A6C34878D82A}">
                    <a16:rowId xmlns:a16="http://schemas.microsoft.com/office/drawing/2014/main" val="3910552857"/>
                  </a:ext>
                </a:extLst>
              </a:tr>
              <a:tr h="319128">
                <a:tc>
                  <a:txBody>
                    <a:bodyPr/>
                    <a:lstStyle/>
                    <a:p>
                      <a:r>
                        <a:rPr lang="vi-VN" dirty="0"/>
                        <a:t>10</a:t>
                      </a:r>
                    </a:p>
                  </a:txBody>
                  <a:tcPr/>
                </a:tc>
                <a:tc>
                  <a:txBody>
                    <a:bodyPr/>
                    <a:lstStyle/>
                    <a:p>
                      <a:r>
                        <a:rPr lang="vi-VN" dirty="0"/>
                        <a:t>Mild</a:t>
                      </a:r>
                    </a:p>
                  </a:txBody>
                  <a:tcPr/>
                </a:tc>
                <a:tc>
                  <a:txBody>
                    <a:bodyPr/>
                    <a:lstStyle/>
                    <a:p>
                      <a:r>
                        <a:rPr lang="vi-VN" dirty="0"/>
                        <a:t>Normal</a:t>
                      </a:r>
                    </a:p>
                  </a:txBody>
                  <a:tcPr/>
                </a:tc>
                <a:tc>
                  <a:txBody>
                    <a:bodyPr/>
                    <a:lstStyle/>
                    <a:p>
                      <a:r>
                        <a:rPr lang="vi-VN" dirty="0"/>
                        <a:t>Weak</a:t>
                      </a:r>
                    </a:p>
                  </a:txBody>
                  <a:tcPr/>
                </a:tc>
                <a:tc>
                  <a:txBody>
                    <a:bodyPr/>
                    <a:lstStyle/>
                    <a:p>
                      <a:r>
                        <a:rPr lang="vi-VN" dirty="0"/>
                        <a:t>yes</a:t>
                      </a:r>
                    </a:p>
                  </a:txBody>
                  <a:tcPr/>
                </a:tc>
                <a:extLst>
                  <a:ext uri="{0D108BD9-81ED-4DB2-BD59-A6C34878D82A}">
                    <a16:rowId xmlns:a16="http://schemas.microsoft.com/office/drawing/2014/main" val="3880559703"/>
                  </a:ext>
                </a:extLst>
              </a:tr>
              <a:tr h="319128">
                <a:tc>
                  <a:txBody>
                    <a:bodyPr/>
                    <a:lstStyle/>
                    <a:p>
                      <a:r>
                        <a:rPr lang="vi-VN" dirty="0"/>
                        <a:t>14</a:t>
                      </a:r>
                    </a:p>
                  </a:txBody>
                  <a:tcPr/>
                </a:tc>
                <a:tc>
                  <a:txBody>
                    <a:bodyPr/>
                    <a:lstStyle/>
                    <a:p>
                      <a:r>
                        <a:rPr lang="vi-VN" dirty="0"/>
                        <a:t>Mild</a:t>
                      </a:r>
                    </a:p>
                  </a:txBody>
                  <a:tcPr/>
                </a:tc>
                <a:tc>
                  <a:txBody>
                    <a:bodyPr/>
                    <a:lstStyle/>
                    <a:p>
                      <a:r>
                        <a:rPr lang="vi-VN" dirty="0"/>
                        <a:t>Hight</a:t>
                      </a:r>
                    </a:p>
                  </a:txBody>
                  <a:tcPr/>
                </a:tc>
                <a:tc>
                  <a:txBody>
                    <a:bodyPr/>
                    <a:lstStyle/>
                    <a:p>
                      <a:r>
                        <a:rPr lang="vi-VN" dirty="0"/>
                        <a:t>Strong</a:t>
                      </a:r>
                    </a:p>
                  </a:txBody>
                  <a:tcPr/>
                </a:tc>
                <a:tc>
                  <a:txBody>
                    <a:bodyPr/>
                    <a:lstStyle/>
                    <a:p>
                      <a:r>
                        <a:rPr lang="vi-VN" dirty="0"/>
                        <a:t>no</a:t>
                      </a:r>
                    </a:p>
                  </a:txBody>
                  <a:tcPr/>
                </a:tc>
                <a:extLst>
                  <a:ext uri="{0D108BD9-81ED-4DB2-BD59-A6C34878D82A}">
                    <a16:rowId xmlns:a16="http://schemas.microsoft.com/office/drawing/2014/main" val="2225147285"/>
                  </a:ext>
                </a:extLst>
              </a:tr>
            </a:tbl>
          </a:graphicData>
        </a:graphic>
      </p:graphicFrame>
    </p:spTree>
    <p:extLst>
      <p:ext uri="{BB962C8B-B14F-4D97-AF65-F5344CB8AC3E}">
        <p14:creationId xmlns:p14="http://schemas.microsoft.com/office/powerpoint/2010/main" val="292091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pPr fontAlgn="base"/>
                <a:r>
                  <a:rPr lang="vi-VN" b="1" dirty="0"/>
                  <a:t>Xây dựng tiếp cây quyết định</a:t>
                </a:r>
                <a:r>
                  <a:rPr lang="vi-VN" dirty="0"/>
                  <a:t>:</a:t>
                </a:r>
              </a:p>
              <a:p>
                <a:pPr fontAlgn="base"/>
                <a:r>
                  <a:rPr lang="vi-VN" dirty="0"/>
                  <a:t>Sau khi chọn được nút gốc là Outlook, tiếp theo ta tính tiếp các nút tại mỗi thuộc tính của nút vừa chọn. Trong hình </a:t>
                </a:r>
                <a:r>
                  <a:rPr lang="en-US" dirty="0" err="1"/>
                  <a:t>trên</a:t>
                </a:r>
                <a:r>
                  <a:rPr lang="vi-VN" dirty="0"/>
                  <a:t>:</a:t>
                </a:r>
              </a:p>
              <a:p>
                <a:pPr lvl="0" fontAlgn="base"/>
                <a:r>
                  <a:rPr lang="vi-VN" dirty="0"/>
                  <a:t>Nhánh bên trái cùng ứng với Outlook = Sunny, có S</a:t>
                </a:r>
                <a:r>
                  <a:rPr lang="vi-VN" baseline="-25000" dirty="0"/>
                  <a:t>Sunny</a:t>
                </a:r>
                <a:r>
                  <a:rPr lang="vi-VN" dirty="0"/>
                  <a:t> là [2+,3−], chưa phân lớp hoàn toàn nên vẫn phải tính toán chọn nút tại đây. Tương tự cho nhánh phải cùng.</a:t>
                </a:r>
              </a:p>
              <a:p>
                <a:pPr lvl="0" fontAlgn="base"/>
                <a:r>
                  <a:rPr lang="vi-VN" dirty="0"/>
                  <a:t>Nhánh ở giữa ứng với Outlook = Overcast, tập dữ liệu tại nhánh này đã hoàn toàn phân lớp dương với 4+ và 0-. Tại đây đã có thể quyết định, khi Outlook = Overcast thì có thể đi chơi tennis.</a:t>
                </a:r>
              </a:p>
              <a:p>
                <a:pPr lvl="0" fontAlgn="base"/>
                <a:r>
                  <a:rPr lang="vi-VN" dirty="0"/>
                  <a:t>Nhánh bên phải </a:t>
                </a:r>
                <a14:m>
                  <m:oMath xmlns:m="http://schemas.openxmlformats.org/officeDocument/2006/math">
                    <m:r>
                      <a:rPr lang="vi-VN" i="1" dirty="0" smtClean="0">
                        <a:latin typeface="Cambria Math" panose="02040503050406030204" pitchFamily="18" charset="0"/>
                      </a:rPr>
                      <m:t>𝑆</m:t>
                    </m:r>
                    <m:r>
                      <a:rPr lang="vi-VN" i="1" dirty="0" smtClean="0">
                        <a:latin typeface="Cambria Math" panose="02040503050406030204" pitchFamily="18" charset="0"/>
                      </a:rPr>
                      <m:t>(</m:t>
                    </m:r>
                    <m:r>
                      <a:rPr lang="vi-VN" i="1" dirty="0" smtClean="0">
                        <a:latin typeface="Cambria Math" panose="02040503050406030204" pitchFamily="18" charset="0"/>
                      </a:rPr>
                      <m:t>𝑂𝑢𝑡𝑙𝑜𝑜𝑘</m:t>
                    </m:r>
                    <m:r>
                      <a:rPr lang="vi-VN" i="1" dirty="0" smtClean="0">
                        <a:latin typeface="Cambria Math" panose="02040503050406030204" pitchFamily="18" charset="0"/>
                      </a:rPr>
                      <m:t>=</m:t>
                    </m:r>
                    <m:r>
                      <a:rPr lang="vi-VN" i="1" dirty="0" smtClean="0">
                        <a:latin typeface="Cambria Math" panose="02040503050406030204" pitchFamily="18" charset="0"/>
                      </a:rPr>
                      <m:t>𝑟𝑎𝑖𝑛</m:t>
                    </m:r>
                    <m:r>
                      <a:rPr lang="vi-VN" i="1" dirty="0" smtClean="0">
                        <a:latin typeface="Cambria Math" panose="02040503050406030204" pitchFamily="18" charset="0"/>
                      </a:rPr>
                      <m:t>)=[3+,2−]</m:t>
                    </m:r>
                  </m:oMath>
                </a14:m>
                <a:endParaRPr lang="vi-VN" dirty="0"/>
              </a:p>
              <a:p>
                <a:pPr fontAlgn="base"/>
                <a:r>
                  <a:rPr lang="vi-VN" dirty="0"/>
                  <a:t>Bây giờ ta sẽ thực hiện tính toán với nhánh trái cùng, trên tập S</a:t>
                </a:r>
                <a:r>
                  <a:rPr lang="vi-VN" baseline="-25000" dirty="0"/>
                  <a:t>Sunny</a:t>
                </a:r>
                <a:r>
                  <a:rPr lang="vi-VN" dirty="0"/>
                  <a:t> = [2+,3−].</a:t>
                </a:r>
              </a:p>
              <a:p>
                <a:pPr fontAlgn="base"/>
                <a:r>
                  <a:rPr lang="vi-VN" dirty="0"/>
                  <a:t>Hoàn toàn tương tự như cách tìm nút gốc, ta tính Information Gain cho 3 thuộc tính còn lại là </a:t>
                </a:r>
                <a14:m>
                  <m:oMath xmlns:m="http://schemas.openxmlformats.org/officeDocument/2006/math">
                    <m:r>
                      <a:rPr lang="vi-VN" i="1" dirty="0" smtClean="0">
                        <a:latin typeface="Cambria Math" panose="02040503050406030204" pitchFamily="18" charset="0"/>
                      </a:rPr>
                      <m:t>𝑇𝑒𝑚𝑝</m:t>
                    </m:r>
                    <m:r>
                      <a:rPr lang="vi-VN" i="1" dirty="0" smtClean="0">
                        <a:latin typeface="Cambria Math" panose="02040503050406030204" pitchFamily="18" charset="0"/>
                      </a:rPr>
                      <m:t>, </m:t>
                    </m:r>
                    <m:r>
                      <a:rPr lang="vi-VN" i="1" dirty="0" smtClean="0">
                        <a:latin typeface="Cambria Math" panose="02040503050406030204" pitchFamily="18" charset="0"/>
                      </a:rPr>
                      <m:t>𝐻𝑢𝑚𝑖𝑑𝑖𝑡𝑦</m:t>
                    </m:r>
                    <m:r>
                      <a:rPr lang="vi-VN" i="1" dirty="0" smtClean="0">
                        <a:latin typeface="Cambria Math" panose="02040503050406030204" pitchFamily="18" charset="0"/>
                      </a:rPr>
                      <m:t> </m:t>
                    </m:r>
                    <m:r>
                      <a:rPr lang="vi-VN" i="1" dirty="0" smtClean="0">
                        <a:latin typeface="Cambria Math" panose="02040503050406030204" pitchFamily="18" charset="0"/>
                      </a:rPr>
                      <m:t>𝑣</m:t>
                    </m:r>
                    <m:r>
                      <a:rPr lang="vi-VN" i="1" dirty="0" smtClean="0">
                        <a:latin typeface="Cambria Math" panose="02040503050406030204" pitchFamily="18" charset="0"/>
                      </a:rPr>
                      <m:t>à </m:t>
                    </m:r>
                    <m:r>
                      <a:rPr lang="vi-VN" i="1" dirty="0" smtClean="0">
                        <a:latin typeface="Cambria Math" panose="02040503050406030204" pitchFamily="18" charset="0"/>
                      </a:rPr>
                      <m:t>𝑊𝑖𝑛𝑑</m:t>
                    </m:r>
                    <m:r>
                      <a:rPr lang="vi-VN" i="1" dirty="0" smtClean="0">
                        <a:latin typeface="Cambria Math" panose="02040503050406030204" pitchFamily="18" charset="0"/>
                      </a:rPr>
                      <m:t> </m:t>
                    </m:r>
                  </m:oMath>
                </a14:m>
                <a:r>
                  <a:rPr lang="vi-VN" dirty="0"/>
                  <a:t>(trên tập S</a:t>
                </a:r>
                <a:r>
                  <a:rPr lang="vi-VN" baseline="-25000" dirty="0"/>
                  <a:t>Sunny</a:t>
                </a:r>
                <a:r>
                  <a:rPr lang="vi-VN" dirty="0"/>
                  <a:t>).</a:t>
                </a:r>
              </a:p>
              <a:p>
                <a:pPr fontAlgn="base"/>
                <a:r>
                  <a:rPr lang="vi-VN" dirty="0"/>
                  <a:t>Xét thuộc tính Humidity, có:</a:t>
                </a:r>
              </a:p>
              <a:p>
                <a:pPr marL="342900" lvl="0" indent="-342900" fontAlgn="base">
                  <a:buFont typeface="Arial" panose="020B0604020202020204" pitchFamily="34" charset="0"/>
                  <a:buChar char="•"/>
                </a:pPr>
                <a:r>
                  <a:rPr lang="vi-VN" dirty="0"/>
                  <a:t>S</a:t>
                </a:r>
                <a:r>
                  <a:rPr lang="vi-VN" baseline="-25000" dirty="0"/>
                  <a:t>Normal</a:t>
                </a:r>
                <a:r>
                  <a:rPr lang="vi-VN" dirty="0"/>
                  <a:t>: [2+,0−] (nghĩa là tại những dữ liệu có</a:t>
                </a:r>
                <a14:m>
                  <m:oMath xmlns:m="http://schemas.openxmlformats.org/officeDocument/2006/math">
                    <m:r>
                      <a:rPr lang="vi-VN" i="1" dirty="0" smtClean="0">
                        <a:latin typeface="Cambria Math" panose="02040503050406030204" pitchFamily="18" charset="0"/>
                      </a:rPr>
                      <m:t> </m:t>
                    </m:r>
                    <m:r>
                      <a:rPr lang="vi-VN" i="1" dirty="0" smtClean="0">
                        <a:latin typeface="Cambria Math" panose="02040503050406030204" pitchFamily="18" charset="0"/>
                      </a:rPr>
                      <m:t>𝑂𝑢𝑡𝑙𝑜𝑜𝑘</m:t>
                    </m:r>
                    <m:r>
                      <a:rPr lang="vi-VN" i="1" dirty="0" smtClean="0">
                        <a:latin typeface="Cambria Math" panose="02040503050406030204" pitchFamily="18" charset="0"/>
                      </a:rPr>
                      <m:t> = </m:t>
                    </m:r>
                    <m:r>
                      <a:rPr lang="vi-VN" i="1" dirty="0" smtClean="0">
                        <a:latin typeface="Cambria Math" panose="02040503050406030204" pitchFamily="18" charset="0"/>
                      </a:rPr>
                      <m:t>𝑠𝑢𝑛𝑛𝑦</m:t>
                    </m:r>
                    <m:r>
                      <a:rPr lang="vi-VN" i="1" dirty="0" smtClean="0">
                        <a:latin typeface="Cambria Math" panose="02040503050406030204" pitchFamily="18" charset="0"/>
                      </a:rPr>
                      <m:t> </m:t>
                    </m:r>
                    <m:r>
                      <a:rPr lang="vi-VN" i="1" dirty="0" smtClean="0">
                        <a:latin typeface="Cambria Math" panose="02040503050406030204" pitchFamily="18" charset="0"/>
                      </a:rPr>
                      <m:t>𝑣</m:t>
                    </m:r>
                    <m:r>
                      <a:rPr lang="vi-VN" i="1" dirty="0" smtClean="0">
                        <a:latin typeface="Cambria Math" panose="02040503050406030204" pitchFamily="18" charset="0"/>
                      </a:rPr>
                      <m:t>à </m:t>
                    </m:r>
                    <m:r>
                      <a:rPr lang="vi-VN" i="1" dirty="0" smtClean="0">
                        <a:latin typeface="Cambria Math" panose="02040503050406030204" pitchFamily="18" charset="0"/>
                      </a:rPr>
                      <m:t>𝐻𝑢𝑚𝑖𝑑𝑖𝑡𝑦</m:t>
                    </m:r>
                    <m:r>
                      <a:rPr lang="vi-VN" i="1" dirty="0" smtClean="0">
                        <a:latin typeface="Cambria Math" panose="02040503050406030204" pitchFamily="18" charset="0"/>
                      </a:rPr>
                      <m:t> = </m:t>
                    </m:r>
                    <m:r>
                      <a:rPr lang="vi-VN" i="1" dirty="0" smtClean="0">
                        <a:latin typeface="Cambria Math" panose="02040503050406030204" pitchFamily="18" charset="0"/>
                      </a:rPr>
                      <m:t>𝑁𝑜𝑟𝑚𝑎𝑙</m:t>
                    </m:r>
                  </m:oMath>
                </a14:m>
                <a:r>
                  <a:rPr lang="vi-VN" dirty="0"/>
                  <a:t>, có 2 dữ liệu, tất cả đều cho kết quả Yes).</a:t>
                </a:r>
              </a:p>
              <a:p>
                <a:pPr marL="342900" lvl="0" indent="-342900" fontAlgn="base">
                  <a:buFont typeface="Arial" panose="020B0604020202020204" pitchFamily="34" charset="0"/>
                  <a:buChar char="•"/>
                </a:pPr>
                <a:r>
                  <a:rPr lang="vi-VN" dirty="0"/>
                  <a:t>S</a:t>
                </a:r>
                <a:r>
                  <a:rPr lang="vi-VN" baseline="-25000" dirty="0"/>
                  <a:t>High</a:t>
                </a:r>
                <a:r>
                  <a:rPr lang="vi-VN" dirty="0"/>
                  <a:t>: [0,3−].</a:t>
                </a:r>
              </a:p>
              <a:p>
                <a:pPr marL="0" indent="0">
                  <a:lnSpc>
                    <a:spcPct val="100000"/>
                  </a:lnSpc>
                  <a:buNone/>
                </a:pPr>
                <a:endParaRPr lang="vi-VN" sz="2200" dirty="0"/>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061" r="-430"/>
                </a:stretch>
              </a:blipFill>
            </p:spPr>
            <p:txBody>
              <a:bodyPr/>
              <a:lstStyle/>
              <a:p>
                <a:r>
                  <a:rPr lang="en-US">
                    <a:noFill/>
                  </a:rPr>
                  <a:t> </a:t>
                </a:r>
              </a:p>
            </p:txBody>
          </p:sp>
        </mc:Fallback>
      </mc:AlternateContent>
    </p:spTree>
    <p:extLst>
      <p:ext uri="{BB962C8B-B14F-4D97-AF65-F5344CB8AC3E}">
        <p14:creationId xmlns:p14="http://schemas.microsoft.com/office/powerpoint/2010/main" val="1038463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pPr fontAlgn="base"/>
                <a:r>
                  <a:rPr lang="vi-VN" dirty="0"/>
                  <a:t>Từ đó:</a:t>
                </a:r>
              </a:p>
              <a:p>
                <a:pPr fontAlgn="base"/>
                <a:r>
                  <a:rPr lang="vi-VN" dirty="0"/>
                  <a:t>	</a:t>
                </a:r>
                <a14:m>
                  <m:oMath xmlns:m="http://schemas.openxmlformats.org/officeDocument/2006/math">
                    <m:r>
                      <a:rPr lang="vi-VN" i="1">
                        <a:latin typeface="Cambria Math" panose="02040503050406030204" pitchFamily="18" charset="0"/>
                      </a:rPr>
                      <m:t>𝐸𝑛𝑡𝑟𝑜𝑝𝑦</m:t>
                    </m:r>
                    <m:d>
                      <m:dPr>
                        <m:endChr m:val="]"/>
                        <m:ctrlPr>
                          <a:rPr lang="vi-VN" i="1">
                            <a:latin typeface="Cambria Math" panose="02040503050406030204" pitchFamily="18" charset="0"/>
                          </a:rPr>
                        </m:ctrlPr>
                      </m:dPr>
                      <m:e>
                        <m:d>
                          <m:dPr>
                            <m:begChr m:val="["/>
                            <m:ctrlPr>
                              <a:rPr lang="vi-VN" i="1">
                                <a:latin typeface="Cambria Math" panose="02040503050406030204" pitchFamily="18" charset="0"/>
                              </a:rPr>
                            </m:ctrlPr>
                          </m:dPr>
                          <m:e>
                            <m:r>
                              <a:rPr lang="vi-VN" i="1">
                                <a:latin typeface="Cambria Math" panose="02040503050406030204" pitchFamily="18" charset="0"/>
                              </a:rPr>
                              <m:t>2+;3−</m:t>
                            </m:r>
                          </m:e>
                        </m:d>
                      </m:e>
                    </m:d>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5</m:t>
                        </m:r>
                      </m:den>
                    </m:f>
                    <m:sSub>
                      <m:sSubPr>
                        <m:ctrlPr>
                          <a:rPr lang="vi-VN" i="1">
                            <a:latin typeface="Cambria Math" panose="02040503050406030204" pitchFamily="18" charset="0"/>
                          </a:rPr>
                        </m:ctrlPr>
                      </m:sSubPr>
                      <m:e>
                        <m:r>
                          <a:rPr lang="vi-VN" i="1">
                            <a:latin typeface="Cambria Math" panose="02040503050406030204" pitchFamily="18" charset="0"/>
                          </a:rPr>
                          <m:t>𝑙𝑜𝑔</m:t>
                        </m:r>
                      </m:e>
                      <m:sub>
                        <m:r>
                          <a:rPr lang="vi-VN" i="1">
                            <a:latin typeface="Cambria Math" panose="02040503050406030204" pitchFamily="18" charset="0"/>
                          </a:rPr>
                          <m:t>2</m:t>
                        </m:r>
                      </m:sub>
                    </m:sSub>
                    <m:f>
                      <m:fPr>
                        <m:ctrlPr>
                          <a:rPr lang="vi-VN" i="1">
                            <a:latin typeface="Cambria Math" panose="02040503050406030204" pitchFamily="18" charset="0"/>
                          </a:rPr>
                        </m:ctrlPr>
                      </m:fPr>
                      <m:num>
                        <m:r>
                          <a:rPr lang="vi-VN" i="1">
                            <a:latin typeface="Cambria Math" panose="02040503050406030204" pitchFamily="18" charset="0"/>
                          </a:rPr>
                          <m:t>2</m:t>
                        </m:r>
                      </m:num>
                      <m:den>
                        <m:r>
                          <a:rPr lang="vi-VN" i="1">
                            <a:latin typeface="Cambria Math" panose="02040503050406030204" pitchFamily="18" charset="0"/>
                          </a:rPr>
                          <m:t>5</m:t>
                        </m:r>
                      </m:den>
                    </m:f>
                    <m:r>
                      <a:rPr lang="vi-VN" i="1">
                        <a:latin typeface="Cambria Math" panose="02040503050406030204" pitchFamily="18" charset="0"/>
                      </a:rPr>
                      <m:t>−</m:t>
                    </m:r>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5</m:t>
                        </m:r>
                      </m:den>
                    </m:f>
                    <m:sSub>
                      <m:sSubPr>
                        <m:ctrlPr>
                          <a:rPr lang="vi-VN" i="1">
                            <a:latin typeface="Cambria Math" panose="02040503050406030204" pitchFamily="18" charset="0"/>
                          </a:rPr>
                        </m:ctrlPr>
                      </m:sSubPr>
                      <m:e>
                        <m:r>
                          <a:rPr lang="vi-VN" i="1">
                            <a:latin typeface="Cambria Math" panose="02040503050406030204" pitchFamily="18" charset="0"/>
                          </a:rPr>
                          <m:t>𝑙𝑜𝑔</m:t>
                        </m:r>
                      </m:e>
                      <m:sub>
                        <m:r>
                          <a:rPr lang="vi-VN" i="1">
                            <a:latin typeface="Cambria Math" panose="02040503050406030204" pitchFamily="18" charset="0"/>
                          </a:rPr>
                          <m:t>2</m:t>
                        </m:r>
                      </m:sub>
                    </m:sSub>
                    <m:f>
                      <m:fPr>
                        <m:ctrlPr>
                          <a:rPr lang="vi-VN" i="1">
                            <a:latin typeface="Cambria Math" panose="02040503050406030204" pitchFamily="18" charset="0"/>
                          </a:rPr>
                        </m:ctrlPr>
                      </m:fPr>
                      <m:num>
                        <m:r>
                          <a:rPr lang="vi-VN" i="1">
                            <a:latin typeface="Cambria Math" panose="02040503050406030204" pitchFamily="18" charset="0"/>
                          </a:rPr>
                          <m:t>3</m:t>
                        </m:r>
                      </m:num>
                      <m:den>
                        <m:r>
                          <a:rPr lang="vi-VN" i="1">
                            <a:latin typeface="Cambria Math" panose="02040503050406030204" pitchFamily="18" charset="0"/>
                          </a:rPr>
                          <m:t>5</m:t>
                        </m:r>
                      </m:den>
                    </m:f>
                    <m:r>
                      <a:rPr lang="vi-VN" i="1">
                        <a:latin typeface="Cambria Math" panose="02040503050406030204" pitchFamily="18" charset="0"/>
                      </a:rPr>
                      <m:t>=0.971</m:t>
                    </m:r>
                  </m:oMath>
                </a14:m>
                <a:endParaRPr lang="vi-VN" dirty="0"/>
              </a:p>
              <a:p>
                <a:pPr fontAlgn="base"/>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𝑠𝑢𝑛𝑛𝑦</m:t>
                              </m:r>
                            </m:sub>
                          </m:sSub>
                          <m:r>
                            <a:rPr lang="vi-VN" i="1">
                              <a:latin typeface="Cambria Math" panose="02040503050406030204" pitchFamily="18" charset="0"/>
                            </a:rPr>
                            <m:t>,</m:t>
                          </m:r>
                          <m:r>
                            <a:rPr lang="vi-VN" i="1">
                              <a:latin typeface="Cambria Math" panose="02040503050406030204" pitchFamily="18" charset="0"/>
                            </a:rPr>
                            <m:t>𝐻𝑢𝑚𝑖𝑑𝑖𝑡𝑦</m:t>
                          </m:r>
                        </m:e>
                      </m:d>
                      <m:r>
                        <a:rPr lang="vi-VN" i="1">
                          <a:latin typeface="Cambria Math" panose="02040503050406030204" pitchFamily="18" charset="0"/>
                        </a:rPr>
                        <m:t>=</m:t>
                      </m:r>
                      <m:r>
                        <a:rPr lang="vi-VN" i="1">
                          <a:latin typeface="Cambria Math" panose="02040503050406030204" pitchFamily="18" charset="0"/>
                        </a:rPr>
                        <m:t>𝐸𝑛𝑡𝑟𝑜𝑝𝑦</m:t>
                      </m:r>
                      <m:d>
                        <m:dPr>
                          <m:ctrlPr>
                            <a:rPr lang="vi-VN" i="1">
                              <a:latin typeface="Cambria Math" panose="02040503050406030204" pitchFamily="18" charset="0"/>
                            </a:rPr>
                          </m:ctrlPr>
                        </m:dPr>
                        <m:e>
                          <m:d>
                            <m:dPr>
                              <m:begChr m:val="["/>
                              <m:endChr m:val="]"/>
                              <m:ctrlPr>
                                <a:rPr lang="vi-VN" i="1">
                                  <a:latin typeface="Cambria Math" panose="02040503050406030204" pitchFamily="18" charset="0"/>
                                </a:rPr>
                              </m:ctrlPr>
                            </m:dPr>
                            <m:e>
                              <m:r>
                                <a:rPr lang="vi-VN" i="1">
                                  <a:latin typeface="Cambria Math" panose="02040503050406030204" pitchFamily="18" charset="0"/>
                                </a:rPr>
                                <m:t>2+,3−</m:t>
                              </m:r>
                            </m:e>
                          </m:d>
                        </m:e>
                      </m:d>
                      <m:r>
                        <a:rPr lang="vi-VN" i="1">
                          <a:latin typeface="Cambria Math" panose="02040503050406030204" pitchFamily="18" charset="0"/>
                        </a:rPr>
                        <m:t>−</m:t>
                      </m:r>
                      <m:nary>
                        <m:naryPr>
                          <m:chr m:val="∑"/>
                          <m:limLoc m:val="undOvr"/>
                          <m:supHide m:val="on"/>
                          <m:ctrlPr>
                            <a:rPr lang="vi-VN" i="1">
                              <a:latin typeface="Cambria Math" panose="02040503050406030204" pitchFamily="18" charset="0"/>
                            </a:rPr>
                          </m:ctrlPr>
                        </m:naryPr>
                        <m:sub>
                          <m:r>
                            <a:rPr lang="vi-VN" i="1">
                              <a:latin typeface="Cambria Math" panose="02040503050406030204" pitchFamily="18" charset="0"/>
                            </a:rPr>
                            <m:t>𝑣</m:t>
                          </m:r>
                          <m:r>
                            <a:rPr lang="vi-VN" i="1">
                              <a:latin typeface="Cambria Math" panose="02040503050406030204" pitchFamily="18" charset="0"/>
                            </a:rPr>
                            <m:t>∈</m:t>
                          </m:r>
                          <m:r>
                            <a:rPr lang="vi-VN" i="1">
                              <a:latin typeface="Cambria Math" panose="02040503050406030204" pitchFamily="18" charset="0"/>
                            </a:rPr>
                            <m:t>𝐻𝑢𝑚𝑖𝑑𝑖𝑡𝑦</m:t>
                          </m:r>
                        </m:sub>
                        <m:sup/>
                        <m:e>
                          <m:f>
                            <m:fPr>
                              <m:ctrlPr>
                                <a:rPr lang="vi-VN" i="1">
                                  <a:latin typeface="Cambria Math" panose="02040503050406030204" pitchFamily="18" charset="0"/>
                                </a:rPr>
                              </m:ctrlPr>
                            </m:fPr>
                            <m:num>
                              <m:d>
                                <m:dPr>
                                  <m:begChr m:val="|"/>
                                  <m:endChr m:val="|"/>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𝑣</m:t>
                                      </m:r>
                                    </m:sub>
                                  </m:sSub>
                                </m:e>
                              </m:d>
                            </m:num>
                            <m:den>
                              <m:d>
                                <m:dPr>
                                  <m:begChr m:val="|"/>
                                  <m:endChr m:val="|"/>
                                  <m:ctrlPr>
                                    <a:rPr lang="vi-VN" i="1">
                                      <a:latin typeface="Cambria Math" panose="02040503050406030204" pitchFamily="18" charset="0"/>
                                    </a:rPr>
                                  </m:ctrlPr>
                                </m:dPr>
                                <m:e>
                                  <m:r>
                                    <a:rPr lang="vi-VN" i="1">
                                      <a:latin typeface="Cambria Math" panose="02040503050406030204" pitchFamily="18" charset="0"/>
                                    </a:rPr>
                                    <m:t>𝑆</m:t>
                                  </m:r>
                                </m:e>
                              </m:d>
                            </m:den>
                          </m:f>
                          <m:r>
                            <a:rPr lang="vi-VN" i="1">
                              <a:latin typeface="Cambria Math" panose="02040503050406030204" pitchFamily="18" charset="0"/>
                            </a:rPr>
                            <m:t>𝐸𝑛𝑡𝑟𝑜𝑝𝑦</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𝑣</m:t>
                                  </m:r>
                                </m:sub>
                              </m:sSub>
                            </m:e>
                          </m:d>
                        </m:e>
                      </m:nary>
                      <m:r>
                        <a:rPr lang="vi-VN" i="1">
                          <a:latin typeface="Cambria Math" panose="02040503050406030204" pitchFamily="18" charset="0"/>
                        </a:rPr>
                        <m:t>=0.971</m:t>
                      </m:r>
                    </m:oMath>
                  </m:oMathPara>
                </a14:m>
                <a:endParaRPr lang="vi-VN" dirty="0"/>
              </a:p>
              <a:p>
                <a:pPr fontAlgn="base"/>
                <a:r>
                  <a:rPr lang="vi-VN" dirty="0"/>
                  <a:t>Tương tự ta tính được:</a:t>
                </a:r>
              </a:p>
              <a:p>
                <a:pPr fontAlgn="base"/>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𝑠𝑢𝑛𝑛𝑦</m:t>
                            </m:r>
                          </m:sub>
                        </m:sSub>
                        <m:r>
                          <a:rPr lang="vi-VN" i="1">
                            <a:latin typeface="Cambria Math" panose="02040503050406030204" pitchFamily="18" charset="0"/>
                          </a:rPr>
                          <m:t>,</m:t>
                        </m:r>
                        <m:r>
                          <a:rPr lang="vi-VN" i="1">
                            <a:latin typeface="Cambria Math" panose="02040503050406030204" pitchFamily="18" charset="0"/>
                          </a:rPr>
                          <m:t>𝑇𝑒𝑚𝑝</m:t>
                        </m:r>
                      </m:e>
                    </m:d>
                  </m:oMath>
                </a14:m>
                <a:r>
                  <a:rPr lang="vi-VN" dirty="0"/>
                  <a:t>=0.571; </a:t>
                </a:r>
                <a14:m>
                  <m:oMath xmlns:m="http://schemas.openxmlformats.org/officeDocument/2006/math">
                    <m:r>
                      <a:rPr lang="vi-VN" i="1">
                        <a:latin typeface="Cambria Math" panose="02040503050406030204" pitchFamily="18" charset="0"/>
                      </a:rPr>
                      <m:t>𝐺𝑎𝑖𝑛</m:t>
                    </m:r>
                    <m:d>
                      <m:dPr>
                        <m:ctrlPr>
                          <a:rPr lang="vi-VN" i="1">
                            <a:latin typeface="Cambria Math" panose="02040503050406030204" pitchFamily="18" charset="0"/>
                          </a:rPr>
                        </m:ctrlPr>
                      </m:dPr>
                      <m:e>
                        <m:sSub>
                          <m:sSubPr>
                            <m:ctrlPr>
                              <a:rPr lang="vi-VN" i="1">
                                <a:latin typeface="Cambria Math" panose="02040503050406030204" pitchFamily="18" charset="0"/>
                              </a:rPr>
                            </m:ctrlPr>
                          </m:sSubPr>
                          <m:e>
                            <m:r>
                              <a:rPr lang="vi-VN" i="1">
                                <a:latin typeface="Cambria Math" panose="02040503050406030204" pitchFamily="18" charset="0"/>
                              </a:rPr>
                              <m:t>𝑆</m:t>
                            </m:r>
                          </m:e>
                          <m:sub>
                            <m:r>
                              <a:rPr lang="vi-VN" i="1">
                                <a:latin typeface="Cambria Math" panose="02040503050406030204" pitchFamily="18" charset="0"/>
                              </a:rPr>
                              <m:t>𝑠𝑢𝑛𝑛𝑦</m:t>
                            </m:r>
                          </m:sub>
                        </m:sSub>
                        <m:r>
                          <a:rPr lang="vi-VN" i="1">
                            <a:latin typeface="Cambria Math" panose="02040503050406030204" pitchFamily="18" charset="0"/>
                          </a:rPr>
                          <m:t>,</m:t>
                        </m:r>
                        <m:r>
                          <a:rPr lang="vi-VN" i="1">
                            <a:latin typeface="Cambria Math" panose="02040503050406030204" pitchFamily="18" charset="0"/>
                          </a:rPr>
                          <m:t>𝑊𝑖𝑛𝑑</m:t>
                        </m:r>
                      </m:e>
                    </m:d>
                  </m:oMath>
                </a14:m>
                <a:r>
                  <a:rPr lang="vi-VN" dirty="0"/>
                  <a:t>=0.019</a:t>
                </a:r>
              </a:p>
              <a:p>
                <a:pPr fontAlgn="base"/>
                <a:r>
                  <a:rPr lang="vi-VN" dirty="0"/>
                  <a:t>Nhận thấy thuộc tính Humidity có Information Gain cao nhất, chọn thuộc tính này làm nút cho nhánh trái cùng</a:t>
                </a:r>
              </a:p>
              <a:p>
                <a:pPr marL="0" indent="0">
                  <a:lnSpc>
                    <a:spcPct val="100000"/>
                  </a:lnSpc>
                  <a:buNone/>
                </a:pPr>
                <a:r>
                  <a:rPr lang="vi-VN" sz="2200" dirty="0"/>
                  <a:t>			</a:t>
                </a:r>
              </a:p>
            </p:txBody>
          </p:sp>
        </mc:Choice>
        <mc:Fallback xmlns="">
          <p:sp>
            <p:nvSpPr>
              <p:cNvPr id="3" name="Content Placeholder 2">
                <a:extLst>
                  <a:ext uri="{FF2B5EF4-FFF2-40B4-BE49-F238E27FC236}">
                    <a16:creationId xmlns:a16="http://schemas.microsoft.com/office/drawing/2014/main" id="{6744035A-D933-4F80-8020-6244C475399D}"/>
                  </a:ext>
                </a:extLst>
              </p:cNvPr>
              <p:cNvSpPr>
                <a:spLocks noGrp="1" noRot="1" noChangeAspect="1" noMove="1" noResize="1" noEditPoints="1" noAdjustHandles="1" noChangeArrowheads="1" noChangeShapeType="1" noTextEdit="1"/>
              </p:cNvSpPr>
              <p:nvPr>
                <p:ph idx="1"/>
              </p:nvPr>
            </p:nvSpPr>
            <p:spPr>
              <a:xfrm>
                <a:off x="596349" y="319406"/>
                <a:ext cx="11343860" cy="6319933"/>
              </a:xfrm>
              <a:blipFill>
                <a:blip r:embed="rId2"/>
                <a:stretch>
                  <a:fillRect l="-699" t="-1061" r="-54"/>
                </a:stretch>
              </a:blipFill>
            </p:spPr>
            <p:txBody>
              <a:bodyPr/>
              <a:lstStyle/>
              <a:p>
                <a:r>
                  <a:rPr lang="vi-VN">
                    <a:noFill/>
                  </a:rPr>
                  <a:t> </a:t>
                </a:r>
              </a:p>
            </p:txBody>
          </p:sp>
        </mc:Fallback>
      </mc:AlternateContent>
      <p:pic>
        <p:nvPicPr>
          <p:cNvPr id="4" name="Picture 3" descr="http://i.imgur.com/qsqcnUS.png">
            <a:extLst>
              <a:ext uri="{FF2B5EF4-FFF2-40B4-BE49-F238E27FC236}">
                <a16:creationId xmlns:a16="http://schemas.microsoft.com/office/drawing/2014/main" id="{67A20976-5D32-4846-A4DA-280972927B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25078" y="3410444"/>
            <a:ext cx="4982817" cy="3016860"/>
          </a:xfrm>
          <a:prstGeom prst="rect">
            <a:avLst/>
          </a:prstGeom>
          <a:noFill/>
          <a:ln>
            <a:noFill/>
          </a:ln>
        </p:spPr>
      </p:pic>
    </p:spTree>
    <p:extLst>
      <p:ext uri="{BB962C8B-B14F-4D97-AF65-F5344CB8AC3E}">
        <p14:creationId xmlns:p14="http://schemas.microsoft.com/office/powerpoint/2010/main" val="283474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9CA-1B65-439B-96A4-768677121694}"/>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6744035A-D933-4F80-8020-6244C475399D}"/>
              </a:ext>
            </a:extLst>
          </p:cNvPr>
          <p:cNvSpPr>
            <a:spLocks noGrp="1"/>
          </p:cNvSpPr>
          <p:nvPr>
            <p:ph idx="1"/>
          </p:nvPr>
        </p:nvSpPr>
        <p:spPr>
          <a:xfrm>
            <a:off x="596349" y="319406"/>
            <a:ext cx="11343860" cy="6319933"/>
          </a:xfrm>
        </p:spPr>
        <p:txBody>
          <a:bodyPr>
            <a:normAutofit/>
          </a:bodyPr>
          <a:lstStyle/>
          <a:p>
            <a:pPr fontAlgn="base"/>
            <a:r>
              <a:rPr lang="vi-VN" b="1" dirty="0"/>
              <a:t>Cây quyết định hoàn chỉnh</a:t>
            </a:r>
            <a:r>
              <a:rPr lang="vi-VN" dirty="0"/>
              <a:t>:</a:t>
            </a:r>
          </a:p>
          <a:p>
            <a:pPr fontAlgn="base"/>
            <a:r>
              <a:rPr lang="vi-VN" dirty="0"/>
              <a:t>Làm tương tự cho nút tại nhánh phải ngoài (đến khi tất cả các nút lá của cây đều đã phân lớp), ta được cây quyết định hoàn chỉnh như sau:</a:t>
            </a:r>
          </a:p>
          <a:p>
            <a:pPr marL="0" indent="0">
              <a:lnSpc>
                <a:spcPct val="100000"/>
              </a:lnSpc>
              <a:buNone/>
            </a:pPr>
            <a:endParaRPr lang="vi-VN" sz="2200" dirty="0"/>
          </a:p>
          <a:p>
            <a:pPr marL="0" indent="0">
              <a:lnSpc>
                <a:spcPct val="100000"/>
              </a:lnSpc>
              <a:buNone/>
            </a:pPr>
            <a:r>
              <a:rPr lang="vi-VN" dirty="0"/>
              <a:t>			</a:t>
            </a:r>
            <a:endParaRPr lang="vi-VN" sz="2200" dirty="0"/>
          </a:p>
        </p:txBody>
      </p:sp>
      <p:pic>
        <p:nvPicPr>
          <p:cNvPr id="4" name="Picture 3" descr="http://i.imgur.com/KMEF7z6.png">
            <a:extLst>
              <a:ext uri="{FF2B5EF4-FFF2-40B4-BE49-F238E27FC236}">
                <a16:creationId xmlns:a16="http://schemas.microsoft.com/office/drawing/2014/main" id="{2776CBA7-5DCE-42DA-A440-96C4AA9490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15478" y="1724921"/>
            <a:ext cx="5936974" cy="4259097"/>
          </a:xfrm>
          <a:prstGeom prst="rect">
            <a:avLst/>
          </a:prstGeom>
          <a:noFill/>
          <a:ln>
            <a:noFill/>
          </a:ln>
        </p:spPr>
      </p:pic>
    </p:spTree>
    <p:extLst>
      <p:ext uri="{BB962C8B-B14F-4D97-AF65-F5344CB8AC3E}">
        <p14:creationId xmlns:p14="http://schemas.microsoft.com/office/powerpoint/2010/main" val="858681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vi-VN" sz="2400" b="1" dirty="0"/>
              <a:t>6. Tỉa cây </a:t>
            </a:r>
            <a:r>
              <a:rPr lang="vi-VN" sz="2400" b="1"/>
              <a:t>quyết định</a:t>
            </a:r>
            <a:endParaRPr lang="en-US" sz="2400" b="1"/>
          </a:p>
          <a:p>
            <a:pPr marL="0" indent="0" algn="just">
              <a:lnSpc>
                <a:spcPct val="150000"/>
              </a:lnSpc>
              <a:buNone/>
            </a:pPr>
            <a:r>
              <a:rPr lang="en-US" sz="2000"/>
              <a:t>Giả sử có cây quyết định đ</a:t>
            </a:r>
            <a:r>
              <a:rPr lang="vi-VN" sz="2000"/>
              <a:t>ư</a:t>
            </a:r>
            <a:r>
              <a:rPr lang="en-US" sz="2000"/>
              <a:t>ợc xây dựng xong, trpng đó có sáu nút quyết định t</a:t>
            </a:r>
            <a:r>
              <a:rPr lang="en-US" sz="2000" baseline="-25000"/>
              <a:t>1</a:t>
            </a:r>
            <a:r>
              <a:rPr lang="en-US" sz="2000"/>
              <a:t>,…,t</a:t>
            </a:r>
            <a:r>
              <a:rPr lang="en-US" sz="2000" baseline="-25000"/>
              <a:t>6</a:t>
            </a:r>
            <a:r>
              <a:rPr lang="en-US" sz="2000"/>
              <a:t>:</a:t>
            </a:r>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r>
              <a:rPr lang="en-US" sz="2000"/>
              <a:t>Nếu thay nút quyết định t3 bằng một nút lá với dấu âm và nút t6 bằng nút lá có dấu d</a:t>
            </a:r>
            <a:r>
              <a:rPr lang="vi-VN" sz="2000"/>
              <a:t>ư</a:t>
            </a:r>
            <a:r>
              <a:rPr lang="en-US" sz="2000"/>
              <a:t>ơng. Khi đó nhận đ</a:t>
            </a:r>
            <a:r>
              <a:rPr lang="vi-VN" sz="2000"/>
              <a:t>ư</a:t>
            </a:r>
            <a:r>
              <a:rPr lang="en-US" sz="2000"/>
              <a:t>ợc cây gọn h</a:t>
            </a:r>
            <a:r>
              <a:rPr lang="vi-VN" sz="2000"/>
              <a:t>ơ</a:t>
            </a:r>
            <a:r>
              <a:rPr lang="en-US" sz="2000"/>
              <a:t>n và quá trình đó là quá trình cắt tỉa. Quá trình đó thay một cây con bằng một nút lá và nhãn của nút này đ</a:t>
            </a:r>
            <a:r>
              <a:rPr lang="vi-VN" sz="2000"/>
              <a:t>ư</a:t>
            </a:r>
            <a:r>
              <a:rPr lang="en-US" sz="2000"/>
              <a:t>ợc gán với nhãn của lớp chung nhất.</a:t>
            </a:r>
          </a:p>
          <a:p>
            <a:pPr marL="0" indent="0" algn="just">
              <a:lnSpc>
                <a:spcPct val="150000"/>
              </a:lnSpc>
              <a:buNone/>
            </a:pPr>
            <a:endParaRPr lang="vi-VN" sz="2000" dirty="0"/>
          </a:p>
          <a:p>
            <a:pPr marL="0" indent="0" algn="just">
              <a:lnSpc>
                <a:spcPct val="100000"/>
              </a:lnSpc>
              <a:buNone/>
            </a:pPr>
            <a:endParaRPr lang="vi-VN" sz="2000" dirty="0"/>
          </a:p>
          <a:p>
            <a:pPr marL="0" indent="0" algn="just">
              <a:lnSpc>
                <a:spcPct val="100000"/>
              </a:lnSpc>
              <a:buNone/>
            </a:pPr>
            <a:endParaRPr lang="vi-VN" sz="2000" dirty="0"/>
          </a:p>
        </p:txBody>
      </p:sp>
      <p:pic>
        <p:nvPicPr>
          <p:cNvPr id="4" name="Picture 3">
            <a:extLst>
              <a:ext uri="{FF2B5EF4-FFF2-40B4-BE49-F238E27FC236}">
                <a16:creationId xmlns:a16="http://schemas.microsoft.com/office/drawing/2014/main" id="{CA282EA5-4EDE-40E6-BBA3-015D6A30904C}"/>
              </a:ext>
            </a:extLst>
          </p:cNvPr>
          <p:cNvPicPr>
            <a:picLocks noChangeAspect="1"/>
          </p:cNvPicPr>
          <p:nvPr/>
        </p:nvPicPr>
        <p:blipFill>
          <a:blip r:embed="rId2"/>
          <a:stretch>
            <a:fillRect/>
          </a:stretch>
        </p:blipFill>
        <p:spPr>
          <a:xfrm>
            <a:off x="4421623" y="1484715"/>
            <a:ext cx="4069724" cy="3570862"/>
          </a:xfrm>
          <a:prstGeom prst="rect">
            <a:avLst/>
          </a:prstGeom>
        </p:spPr>
      </p:pic>
    </p:spTree>
    <p:extLst>
      <p:ext uri="{BB962C8B-B14F-4D97-AF65-F5344CB8AC3E}">
        <p14:creationId xmlns:p14="http://schemas.microsoft.com/office/powerpoint/2010/main" val="2196906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lnSpcReduction="10000"/>
          </a:bodyPr>
          <a:lstStyle/>
          <a:p>
            <a:pPr marL="0" indent="0" algn="just">
              <a:lnSpc>
                <a:spcPct val="150000"/>
              </a:lnSpc>
              <a:buNone/>
            </a:pPr>
            <a:r>
              <a:rPr lang="en-US" sz="2400" b="1" dirty="0"/>
              <a:t>2. Chia </a:t>
            </a:r>
            <a:r>
              <a:rPr lang="en-US" sz="2400" b="1" dirty="0" err="1"/>
              <a:t>để</a:t>
            </a:r>
            <a:r>
              <a:rPr lang="en-US" sz="2400" b="1" dirty="0"/>
              <a:t> </a:t>
            </a:r>
            <a:r>
              <a:rPr lang="en-US" sz="2400" b="1" dirty="0" err="1"/>
              <a:t>trị</a:t>
            </a:r>
            <a:endParaRPr lang="en-US" sz="2400" b="1" dirty="0"/>
          </a:p>
          <a:p>
            <a:pPr marL="0" indent="0" algn="just">
              <a:lnSpc>
                <a:spcPct val="100000"/>
              </a:lnSpc>
              <a:buNone/>
            </a:pPr>
            <a:r>
              <a:rPr lang="en-US" sz="2200" dirty="0" err="1"/>
              <a:t>Cây</a:t>
            </a:r>
            <a:r>
              <a:rPr lang="en-US" sz="2200" dirty="0"/>
              <a:t> </a:t>
            </a:r>
            <a:r>
              <a:rPr lang="en-US" sz="2200" dirty="0" err="1"/>
              <a:t>quyết</a:t>
            </a:r>
            <a:r>
              <a:rPr lang="en-US" sz="2200" dirty="0"/>
              <a:t> </a:t>
            </a:r>
            <a:r>
              <a:rPr lang="en-US" sz="2200" dirty="0" err="1"/>
              <a:t>định</a:t>
            </a:r>
            <a:r>
              <a:rPr lang="en-US" sz="2200" dirty="0"/>
              <a:t> </a:t>
            </a:r>
            <a:r>
              <a:rPr lang="en-US" sz="2200" dirty="0" err="1"/>
              <a:t>được</a:t>
            </a:r>
            <a:r>
              <a:rPr lang="en-US" sz="2200" dirty="0"/>
              <a:t> </a:t>
            </a:r>
            <a:r>
              <a:rPr lang="en-US" sz="2200" dirty="0" err="1"/>
              <a:t>xây</a:t>
            </a:r>
            <a:r>
              <a:rPr lang="en-US" sz="2200" dirty="0"/>
              <a:t> </a:t>
            </a:r>
            <a:r>
              <a:rPr lang="en-US" sz="2200" dirty="0" err="1"/>
              <a:t>dựng</a:t>
            </a:r>
            <a:r>
              <a:rPr lang="en-US" sz="2200" dirty="0"/>
              <a:t> </a:t>
            </a:r>
            <a:r>
              <a:rPr lang="en-US" sz="2200" dirty="0" err="1"/>
              <a:t>bằng</a:t>
            </a:r>
            <a:r>
              <a:rPr lang="en-US" sz="2200" dirty="0"/>
              <a:t> </a:t>
            </a:r>
            <a:r>
              <a:rPr lang="en-US" sz="2200" dirty="0" err="1"/>
              <a:t>cách</a:t>
            </a:r>
            <a:r>
              <a:rPr lang="en-US" sz="2200" dirty="0"/>
              <a:t> </a:t>
            </a:r>
            <a:r>
              <a:rPr lang="en-US" sz="2200" dirty="0" err="1"/>
              <a:t>sử</a:t>
            </a:r>
            <a:r>
              <a:rPr lang="en-US" sz="2200" dirty="0"/>
              <a:t> </a:t>
            </a:r>
            <a:r>
              <a:rPr lang="en-US" sz="2200" dirty="0" err="1"/>
              <a:t>dụng</a:t>
            </a:r>
            <a:r>
              <a:rPr lang="en-US" sz="2200" dirty="0"/>
              <a:t> heuristic </a:t>
            </a:r>
            <a:r>
              <a:rPr lang="en-US" sz="2200" dirty="0" err="1"/>
              <a:t>gọi</a:t>
            </a:r>
            <a:r>
              <a:rPr lang="en-US" sz="2200" dirty="0"/>
              <a:t> </a:t>
            </a:r>
            <a:r>
              <a:rPr lang="en-US" sz="2200" dirty="0" err="1"/>
              <a:t>là</a:t>
            </a:r>
            <a:r>
              <a:rPr lang="en-US" sz="2200" dirty="0"/>
              <a:t> </a:t>
            </a:r>
            <a:r>
              <a:rPr lang="en-US" sz="2200" dirty="0" err="1"/>
              <a:t>phân</a:t>
            </a:r>
            <a:r>
              <a:rPr lang="en-US" sz="2200" dirty="0"/>
              <a:t> </a:t>
            </a:r>
            <a:r>
              <a:rPr lang="en-US" sz="2200" dirty="0" err="1"/>
              <a:t>đoạn</a:t>
            </a:r>
            <a:r>
              <a:rPr lang="en-US" sz="2200" dirty="0"/>
              <a:t> </a:t>
            </a:r>
            <a:r>
              <a:rPr lang="en-US" sz="2200" dirty="0" err="1"/>
              <a:t>đệ</a:t>
            </a:r>
            <a:r>
              <a:rPr lang="en-US" sz="2200" dirty="0"/>
              <a:t> </a:t>
            </a:r>
            <a:r>
              <a:rPr lang="en-US" sz="2200" dirty="0" err="1"/>
              <a:t>quy</a:t>
            </a:r>
            <a:r>
              <a:rPr lang="en-US" sz="2200" dirty="0"/>
              <a:t>. </a:t>
            </a:r>
            <a:r>
              <a:rPr lang="en-US" sz="2200" dirty="0" err="1"/>
              <a:t>Cách</a:t>
            </a:r>
            <a:r>
              <a:rPr lang="en-US" sz="2200" dirty="0"/>
              <a:t> </a:t>
            </a:r>
            <a:r>
              <a:rPr lang="en-US" sz="2200" dirty="0" err="1"/>
              <a:t>tiếp</a:t>
            </a:r>
            <a:r>
              <a:rPr lang="en-US" sz="2200" dirty="0"/>
              <a:t> </a:t>
            </a:r>
            <a:r>
              <a:rPr lang="en-US" sz="2200" dirty="0" err="1"/>
              <a:t>cận</a:t>
            </a:r>
            <a:r>
              <a:rPr lang="en-US" sz="2200" dirty="0"/>
              <a:t> </a:t>
            </a:r>
            <a:r>
              <a:rPr lang="en-US" sz="2200" dirty="0" err="1"/>
              <a:t>này</a:t>
            </a:r>
            <a:r>
              <a:rPr lang="en-US" sz="2200" dirty="0"/>
              <a:t> </a:t>
            </a:r>
            <a:r>
              <a:rPr lang="en-US" sz="2200" dirty="0" err="1"/>
              <a:t>thường</a:t>
            </a:r>
            <a:r>
              <a:rPr lang="en-US" sz="2200" dirty="0"/>
              <a:t> </a:t>
            </a:r>
            <a:r>
              <a:rPr lang="en-US" sz="2200" dirty="0" err="1"/>
              <a:t>được</a:t>
            </a:r>
            <a:r>
              <a:rPr lang="en-US" sz="2200" dirty="0"/>
              <a:t> </a:t>
            </a:r>
            <a:r>
              <a:rPr lang="en-US" sz="2200" dirty="0" err="1"/>
              <a:t>gọi</a:t>
            </a:r>
            <a:r>
              <a:rPr lang="en-US" sz="2200" dirty="0"/>
              <a:t> </a:t>
            </a:r>
            <a:r>
              <a:rPr lang="en-US" sz="2200" dirty="0" err="1"/>
              <a:t>là</a:t>
            </a:r>
            <a:r>
              <a:rPr lang="en-US" sz="2200" dirty="0"/>
              <a:t> chia </a:t>
            </a:r>
            <a:r>
              <a:rPr lang="en-US" sz="2200" dirty="0" err="1"/>
              <a:t>để</a:t>
            </a:r>
            <a:r>
              <a:rPr lang="en-US" sz="2200" dirty="0"/>
              <a:t> </a:t>
            </a:r>
            <a:r>
              <a:rPr lang="en-US" sz="2200" dirty="0" err="1"/>
              <a:t>trị</a:t>
            </a:r>
            <a:r>
              <a:rPr lang="en-US" sz="2200" dirty="0"/>
              <a:t> </a:t>
            </a:r>
            <a:r>
              <a:rPr lang="en-US" sz="2200" dirty="0" err="1"/>
              <a:t>vì</a:t>
            </a:r>
            <a:r>
              <a:rPr lang="en-US" sz="2200" dirty="0"/>
              <a:t> </a:t>
            </a:r>
            <a:r>
              <a:rPr lang="en-US" sz="2200" dirty="0" err="1"/>
              <a:t>nó</a:t>
            </a:r>
            <a:r>
              <a:rPr lang="en-US" sz="2200" dirty="0"/>
              <a:t> chia </a:t>
            </a:r>
            <a:r>
              <a:rPr lang="en-US" sz="2200" dirty="0" err="1"/>
              <a:t>nhỏ</a:t>
            </a:r>
            <a:r>
              <a:rPr lang="en-US" sz="2200" dirty="0"/>
              <a:t> </a:t>
            </a:r>
            <a:r>
              <a:rPr lang="en-US" sz="2200" dirty="0" err="1"/>
              <a:t>dữ</a:t>
            </a:r>
            <a:r>
              <a:rPr lang="en-US" sz="2200" dirty="0"/>
              <a:t> </a:t>
            </a:r>
            <a:r>
              <a:rPr lang="en-US" sz="2200" dirty="0" err="1"/>
              <a:t>liệu</a:t>
            </a:r>
            <a:r>
              <a:rPr lang="en-US" sz="2200" dirty="0"/>
              <a:t> </a:t>
            </a:r>
            <a:r>
              <a:rPr lang="en-US" sz="2200" dirty="0" err="1"/>
              <a:t>thành</a:t>
            </a:r>
            <a:r>
              <a:rPr lang="en-US" sz="2200" dirty="0"/>
              <a:t> </a:t>
            </a:r>
            <a:r>
              <a:rPr lang="en-US" sz="2200" dirty="0" err="1"/>
              <a:t>các</a:t>
            </a:r>
            <a:r>
              <a:rPr lang="en-US" sz="2200" dirty="0"/>
              <a:t> </a:t>
            </a:r>
            <a:r>
              <a:rPr lang="en-US" sz="2200" dirty="0" err="1"/>
              <a:t>tập</a:t>
            </a:r>
            <a:r>
              <a:rPr lang="en-US" sz="2200" dirty="0"/>
              <a:t> con, </a:t>
            </a:r>
            <a:r>
              <a:rPr lang="en-US" sz="2200" dirty="0" err="1"/>
              <a:t>sau</a:t>
            </a:r>
            <a:r>
              <a:rPr lang="en-US" sz="2200" dirty="0"/>
              <a:t> </a:t>
            </a:r>
            <a:r>
              <a:rPr lang="en-US" sz="2200" dirty="0" err="1"/>
              <a:t>đó</a:t>
            </a:r>
            <a:r>
              <a:rPr lang="en-US" sz="2200" dirty="0"/>
              <a:t> </a:t>
            </a:r>
            <a:r>
              <a:rPr lang="en-US" sz="2200" dirty="0" err="1"/>
              <a:t>được</a:t>
            </a:r>
            <a:r>
              <a:rPr lang="en-US" sz="2200" dirty="0"/>
              <a:t> chia </a:t>
            </a:r>
            <a:r>
              <a:rPr lang="en-US" sz="2200" dirty="0" err="1"/>
              <a:t>nhỏ</a:t>
            </a:r>
            <a:r>
              <a:rPr lang="en-US" sz="2200" dirty="0"/>
              <a:t> </a:t>
            </a:r>
            <a:r>
              <a:rPr lang="en-US" sz="2200" dirty="0" err="1"/>
              <a:t>thành</a:t>
            </a:r>
            <a:r>
              <a:rPr lang="en-US" sz="2200" dirty="0"/>
              <a:t> </a:t>
            </a:r>
            <a:r>
              <a:rPr lang="en-US" sz="2200" dirty="0" err="1"/>
              <a:t>các</a:t>
            </a:r>
            <a:r>
              <a:rPr lang="en-US" sz="2200" dirty="0"/>
              <a:t> </a:t>
            </a:r>
            <a:r>
              <a:rPr lang="en-US" sz="2200" dirty="0" err="1"/>
              <a:t>tập</a:t>
            </a:r>
            <a:r>
              <a:rPr lang="en-US" sz="2200" dirty="0"/>
              <a:t> con </a:t>
            </a:r>
            <a:r>
              <a:rPr lang="en-US" sz="2200" dirty="0" err="1"/>
              <a:t>nhỏ</a:t>
            </a:r>
            <a:r>
              <a:rPr lang="en-US" sz="2200" dirty="0"/>
              <a:t> </a:t>
            </a:r>
            <a:r>
              <a:rPr lang="en-US" sz="2200" dirty="0" err="1"/>
              <a:t>hơn</a:t>
            </a:r>
            <a:r>
              <a:rPr lang="en-US" sz="2200" dirty="0"/>
              <a:t>, </a:t>
            </a:r>
            <a:r>
              <a:rPr lang="en-US" sz="2200" dirty="0" err="1"/>
              <a:t>v.v</a:t>
            </a:r>
            <a:r>
              <a:rPr lang="en-US" sz="2200" dirty="0"/>
              <a:t> ... </a:t>
            </a:r>
            <a:r>
              <a:rPr lang="en-US" sz="2200" dirty="0" err="1"/>
              <a:t>cho</a:t>
            </a:r>
            <a:r>
              <a:rPr lang="en-US" sz="2200" dirty="0"/>
              <a:t> </a:t>
            </a:r>
            <a:r>
              <a:rPr lang="en-US" sz="2200" dirty="0" err="1"/>
              <a:t>đến</a:t>
            </a:r>
            <a:r>
              <a:rPr lang="en-US" sz="2200" dirty="0"/>
              <a:t> </a:t>
            </a:r>
            <a:r>
              <a:rPr lang="en-US" sz="2200" dirty="0" err="1"/>
              <a:t>khi</a:t>
            </a:r>
            <a:r>
              <a:rPr lang="en-US" sz="2200" dirty="0"/>
              <a:t> </a:t>
            </a:r>
            <a:r>
              <a:rPr lang="en-US" sz="2200" dirty="0" err="1"/>
              <a:t>quá</a:t>
            </a:r>
            <a:r>
              <a:rPr lang="en-US" sz="2200" dirty="0"/>
              <a:t> </a:t>
            </a:r>
            <a:r>
              <a:rPr lang="en-US" sz="2200" dirty="0" err="1"/>
              <a:t>trình</a:t>
            </a:r>
            <a:r>
              <a:rPr lang="en-US" sz="2200" dirty="0"/>
              <a:t> </a:t>
            </a:r>
            <a:r>
              <a:rPr lang="en-US" sz="2200" dirty="0" err="1"/>
              <a:t>dừng</a:t>
            </a:r>
            <a:r>
              <a:rPr lang="en-US" sz="2200" dirty="0"/>
              <a:t> </a:t>
            </a:r>
            <a:r>
              <a:rPr lang="en-US" sz="2200" dirty="0" err="1"/>
              <a:t>lại</a:t>
            </a:r>
            <a:r>
              <a:rPr lang="en-US" sz="2200" dirty="0"/>
              <a:t> </a:t>
            </a:r>
            <a:r>
              <a:rPr lang="en-US" sz="2200" dirty="0" err="1"/>
              <a:t>khi</a:t>
            </a:r>
            <a:r>
              <a:rPr lang="en-US" sz="2200" dirty="0"/>
              <a:t> </a:t>
            </a:r>
            <a:r>
              <a:rPr lang="en-US" sz="2200" dirty="0" err="1"/>
              <a:t>thuật</a:t>
            </a:r>
            <a:r>
              <a:rPr lang="en-US" sz="2200" dirty="0"/>
              <a:t> </a:t>
            </a:r>
            <a:r>
              <a:rPr lang="en-US" sz="2200" dirty="0" err="1"/>
              <a:t>toán</a:t>
            </a:r>
            <a:r>
              <a:rPr lang="en-US" sz="2200" dirty="0"/>
              <a:t> </a:t>
            </a:r>
            <a:r>
              <a:rPr lang="en-US" sz="2200" dirty="0" err="1"/>
              <a:t>xác</a:t>
            </a:r>
            <a:r>
              <a:rPr lang="en-US" sz="2200" dirty="0"/>
              <a:t> </a:t>
            </a:r>
            <a:r>
              <a:rPr lang="en-US" sz="2200" dirty="0" err="1"/>
              <a:t>định</a:t>
            </a:r>
            <a:r>
              <a:rPr lang="en-US" sz="2200" dirty="0"/>
              <a:t> </a:t>
            </a:r>
            <a:r>
              <a:rPr lang="en-US" sz="2200" dirty="0" err="1"/>
              <a:t>dữ</a:t>
            </a:r>
            <a:r>
              <a:rPr lang="en-US" sz="2200" dirty="0"/>
              <a:t> </a:t>
            </a:r>
            <a:r>
              <a:rPr lang="en-US" sz="2200" dirty="0" err="1"/>
              <a:t>liệu</a:t>
            </a:r>
            <a:r>
              <a:rPr lang="en-US" sz="2200" dirty="0"/>
              <a:t> </a:t>
            </a:r>
            <a:r>
              <a:rPr lang="en-US" sz="2200" dirty="0" err="1"/>
              <a:t>trong</a:t>
            </a:r>
            <a:r>
              <a:rPr lang="en-US" sz="2200" dirty="0"/>
              <a:t> </a:t>
            </a:r>
            <a:r>
              <a:rPr lang="en-US" sz="2200" dirty="0" err="1"/>
              <a:t>các</a:t>
            </a:r>
            <a:r>
              <a:rPr lang="en-US" sz="2200" dirty="0"/>
              <a:t> </a:t>
            </a:r>
            <a:r>
              <a:rPr lang="en-US" sz="2200" dirty="0" err="1"/>
              <a:t>tập</a:t>
            </a:r>
            <a:r>
              <a:rPr lang="en-US" sz="2200" dirty="0"/>
              <a:t> </a:t>
            </a:r>
            <a:r>
              <a:rPr lang="en-US" sz="2200" dirty="0" err="1"/>
              <a:t>hợp</a:t>
            </a:r>
            <a:r>
              <a:rPr lang="en-US" sz="2200" dirty="0"/>
              <a:t> con </a:t>
            </a:r>
            <a:r>
              <a:rPr lang="en-US" sz="2200" dirty="0" err="1"/>
              <a:t>là</a:t>
            </a:r>
            <a:r>
              <a:rPr lang="en-US" sz="2200" dirty="0"/>
              <a:t> </a:t>
            </a:r>
            <a:r>
              <a:rPr lang="en-US" sz="2200" dirty="0" err="1"/>
              <a:t>đủ</a:t>
            </a:r>
            <a:r>
              <a:rPr lang="en-US" sz="2200" dirty="0"/>
              <a:t> </a:t>
            </a:r>
            <a:r>
              <a:rPr lang="en-US" sz="2200" err="1"/>
              <a:t>đồng</a:t>
            </a:r>
            <a:r>
              <a:rPr lang="en-US" sz="2200"/>
              <a:t> nhất, </a:t>
            </a:r>
            <a:r>
              <a:rPr lang="en-US" sz="2200" dirty="0" err="1"/>
              <a:t>hoặc</a:t>
            </a:r>
            <a:r>
              <a:rPr lang="en-US" sz="2200" dirty="0"/>
              <a:t> </a:t>
            </a:r>
            <a:r>
              <a:rPr lang="en-US" sz="2200" dirty="0" err="1"/>
              <a:t>một</a:t>
            </a:r>
            <a:r>
              <a:rPr lang="en-US" sz="2200" dirty="0"/>
              <a:t> </a:t>
            </a:r>
            <a:r>
              <a:rPr lang="en-US" sz="2200" dirty="0" err="1"/>
              <a:t>tiêu</a:t>
            </a:r>
            <a:r>
              <a:rPr lang="en-US" sz="2200" dirty="0"/>
              <a:t> </a:t>
            </a:r>
            <a:r>
              <a:rPr lang="en-US" sz="2200" dirty="0" err="1"/>
              <a:t>chuẩn</a:t>
            </a:r>
            <a:r>
              <a:rPr lang="en-US" sz="2200" dirty="0"/>
              <a:t> </a:t>
            </a:r>
            <a:r>
              <a:rPr lang="en-US" sz="2200" dirty="0" err="1"/>
              <a:t>dừng</a:t>
            </a:r>
            <a:r>
              <a:rPr lang="en-US" sz="2200" dirty="0"/>
              <a:t> </a:t>
            </a:r>
            <a:r>
              <a:rPr lang="en-US" sz="2200" dirty="0" err="1"/>
              <a:t>khác</a:t>
            </a:r>
            <a:r>
              <a:rPr lang="en-US" sz="2200" dirty="0"/>
              <a:t> </a:t>
            </a:r>
            <a:r>
              <a:rPr lang="en-US" sz="2200" dirty="0" err="1"/>
              <a:t>đã</a:t>
            </a:r>
            <a:r>
              <a:rPr lang="en-US" sz="2200" dirty="0"/>
              <a:t> </a:t>
            </a:r>
            <a:r>
              <a:rPr lang="en-US" sz="2200" dirty="0" err="1"/>
              <a:t>được</a:t>
            </a:r>
            <a:r>
              <a:rPr lang="en-US" sz="2200" dirty="0"/>
              <a:t> </a:t>
            </a:r>
            <a:r>
              <a:rPr lang="en-US" sz="2200" dirty="0" err="1"/>
              <a:t>đáp</a:t>
            </a:r>
            <a:r>
              <a:rPr lang="en-US" sz="2200" dirty="0"/>
              <a:t> </a:t>
            </a:r>
            <a:r>
              <a:rPr lang="en-US" sz="2200" dirty="0" err="1"/>
              <a:t>ứng</a:t>
            </a:r>
            <a:r>
              <a:rPr lang="en-US" sz="2200" dirty="0"/>
              <a:t>.</a:t>
            </a:r>
          </a:p>
          <a:p>
            <a:pPr algn="just">
              <a:lnSpc>
                <a:spcPct val="100000"/>
              </a:lnSpc>
            </a:pPr>
            <a:r>
              <a:rPr lang="en-US" sz="2200" dirty="0" err="1"/>
              <a:t>Quá</a:t>
            </a:r>
            <a:r>
              <a:rPr lang="en-US" sz="2200" dirty="0"/>
              <a:t> </a:t>
            </a:r>
            <a:r>
              <a:rPr lang="en-US" sz="2200" dirty="0" err="1"/>
              <a:t>trình</a:t>
            </a:r>
            <a:r>
              <a:rPr lang="en-US" sz="2200" dirty="0"/>
              <a:t> </a:t>
            </a:r>
            <a:r>
              <a:rPr lang="en-US" sz="2200" dirty="0" err="1"/>
              <a:t>bắt</a:t>
            </a:r>
            <a:r>
              <a:rPr lang="en-US" sz="2200" dirty="0"/>
              <a:t> </a:t>
            </a:r>
            <a:r>
              <a:rPr lang="en-US" sz="2200" dirty="0" err="1"/>
              <a:t>đầu</a:t>
            </a:r>
            <a:r>
              <a:rPr lang="en-US" sz="2200" dirty="0"/>
              <a:t> </a:t>
            </a:r>
            <a:r>
              <a:rPr lang="en-US" sz="2200" dirty="0" err="1"/>
              <a:t>từ</a:t>
            </a:r>
            <a:r>
              <a:rPr lang="en-US" sz="2200" dirty="0"/>
              <a:t> </a:t>
            </a:r>
            <a:r>
              <a:rPr lang="en-US" sz="2200" dirty="0" err="1"/>
              <a:t>nút</a:t>
            </a:r>
            <a:r>
              <a:rPr lang="en-US" sz="2200" dirty="0"/>
              <a:t> </a:t>
            </a:r>
            <a:r>
              <a:rPr lang="en-US" sz="2200" dirty="0" err="1"/>
              <a:t>gốc</a:t>
            </a:r>
            <a:r>
              <a:rPr lang="en-US" sz="2200"/>
              <a:t>: </a:t>
            </a:r>
            <a:r>
              <a:rPr lang="en-US"/>
              <a:t>toàn bộ tập dữ liệu chứa trong nút gốc này.</a:t>
            </a:r>
          </a:p>
          <a:p>
            <a:pPr marL="0" indent="0" algn="just">
              <a:lnSpc>
                <a:spcPct val="100000"/>
              </a:lnSpc>
              <a:buNone/>
            </a:pPr>
            <a:r>
              <a:rPr lang="en-US" sz="2200"/>
              <a:t>Tiếp </a:t>
            </a:r>
            <a:r>
              <a:rPr lang="en-US" sz="2200" dirty="0" err="1"/>
              <a:t>theo</a:t>
            </a:r>
            <a:r>
              <a:rPr lang="en-US" sz="2200" dirty="0"/>
              <a:t>, </a:t>
            </a:r>
            <a:r>
              <a:rPr lang="en-US" sz="2200" dirty="0" err="1"/>
              <a:t>thuật</a:t>
            </a:r>
            <a:r>
              <a:rPr lang="en-US" sz="2200" dirty="0"/>
              <a:t> </a:t>
            </a:r>
            <a:r>
              <a:rPr lang="en-US" sz="2200" dirty="0" err="1"/>
              <a:t>toán</a:t>
            </a:r>
            <a:r>
              <a:rPr lang="en-US" sz="2200" dirty="0"/>
              <a:t> </a:t>
            </a:r>
            <a:r>
              <a:rPr lang="en-US" sz="2200" dirty="0" err="1"/>
              <a:t>cây</a:t>
            </a:r>
            <a:r>
              <a:rPr lang="en-US" sz="2200" dirty="0"/>
              <a:t> </a:t>
            </a:r>
            <a:r>
              <a:rPr lang="en-US" sz="2200" dirty="0" err="1"/>
              <a:t>quyết</a:t>
            </a:r>
            <a:r>
              <a:rPr lang="en-US" sz="2200" dirty="0"/>
              <a:t> </a:t>
            </a:r>
            <a:r>
              <a:rPr lang="en-US" sz="2200" dirty="0" err="1"/>
              <a:t>định</a:t>
            </a:r>
            <a:r>
              <a:rPr lang="en-US" sz="2200" dirty="0"/>
              <a:t> </a:t>
            </a:r>
            <a:r>
              <a:rPr lang="en-US" sz="2200" dirty="0" err="1"/>
              <a:t>phải</a:t>
            </a:r>
            <a:r>
              <a:rPr lang="en-US" sz="2200" dirty="0"/>
              <a:t> </a:t>
            </a:r>
            <a:r>
              <a:rPr lang="en-US" sz="2200" dirty="0" err="1"/>
              <a:t>chọn</a:t>
            </a:r>
            <a:r>
              <a:rPr lang="en-US" sz="2200" dirty="0"/>
              <a:t> </a:t>
            </a:r>
            <a:r>
              <a:rPr lang="en-US" sz="2200" err="1"/>
              <a:t>một</a:t>
            </a:r>
            <a:r>
              <a:rPr lang="en-US" sz="2200"/>
              <a:t> </a:t>
            </a:r>
            <a:r>
              <a:rPr lang="en-US"/>
              <a:t>đặc tr</a:t>
            </a:r>
            <a:r>
              <a:rPr lang="vi-VN"/>
              <a:t>ư</a:t>
            </a:r>
            <a:r>
              <a:rPr lang="en-US"/>
              <a:t>ng </a:t>
            </a:r>
            <a:r>
              <a:rPr lang="en-US" sz="2200"/>
              <a:t>để </a:t>
            </a:r>
            <a:r>
              <a:rPr lang="en-US" sz="2200" dirty="0"/>
              <a:t>chia </a:t>
            </a:r>
            <a:r>
              <a:rPr lang="en-US" sz="2200" dirty="0" err="1"/>
              <a:t>nhỏ</a:t>
            </a:r>
            <a:r>
              <a:rPr lang="en-US" sz="2200" dirty="0"/>
              <a:t>; </a:t>
            </a:r>
            <a:r>
              <a:rPr lang="en-US" sz="2200" dirty="0" err="1"/>
              <a:t>một</a:t>
            </a:r>
            <a:r>
              <a:rPr lang="en-US" sz="2200" dirty="0"/>
              <a:t> </a:t>
            </a:r>
            <a:r>
              <a:rPr lang="en-US" sz="2200" dirty="0" err="1"/>
              <a:t>cách</a:t>
            </a:r>
            <a:r>
              <a:rPr lang="en-US" sz="2200" dirty="0"/>
              <a:t> </a:t>
            </a:r>
            <a:r>
              <a:rPr lang="en-US" sz="2200" dirty="0" err="1"/>
              <a:t>lý</a:t>
            </a:r>
            <a:r>
              <a:rPr lang="en-US" sz="2200" dirty="0"/>
              <a:t> </a:t>
            </a:r>
            <a:r>
              <a:rPr lang="en-US" sz="2200" dirty="0" err="1"/>
              <a:t>tưởng</a:t>
            </a:r>
            <a:r>
              <a:rPr lang="en-US" sz="2200" dirty="0"/>
              <a:t>, </a:t>
            </a:r>
            <a:r>
              <a:rPr lang="en-US" sz="2200" dirty="0" err="1"/>
              <a:t>nó</a:t>
            </a:r>
            <a:r>
              <a:rPr lang="en-US" sz="2200" dirty="0"/>
              <a:t> </a:t>
            </a:r>
            <a:r>
              <a:rPr lang="en-US" sz="2200" dirty="0" err="1"/>
              <a:t>chọn</a:t>
            </a:r>
            <a:r>
              <a:rPr lang="en-US" sz="2200" dirty="0"/>
              <a:t> </a:t>
            </a:r>
            <a:r>
              <a:rPr lang="en-US" sz="2200" dirty="0" err="1"/>
              <a:t>tính</a:t>
            </a:r>
            <a:r>
              <a:rPr lang="en-US" sz="2200" dirty="0"/>
              <a:t> </a:t>
            </a:r>
            <a:r>
              <a:rPr lang="en-US" sz="2200" dirty="0" err="1"/>
              <a:t>năng</a:t>
            </a:r>
            <a:r>
              <a:rPr lang="en-US" sz="2200" dirty="0"/>
              <a:t> </a:t>
            </a:r>
            <a:r>
              <a:rPr lang="en-US" sz="2200" dirty="0" err="1"/>
              <a:t>cần</a:t>
            </a:r>
            <a:r>
              <a:rPr lang="en-US" sz="2200" dirty="0"/>
              <a:t> </a:t>
            </a:r>
            <a:r>
              <a:rPr lang="en-US" sz="2200" dirty="0" err="1"/>
              <a:t>dự</a:t>
            </a:r>
            <a:r>
              <a:rPr lang="en-US" sz="2200" dirty="0"/>
              <a:t> </a:t>
            </a:r>
            <a:r>
              <a:rPr lang="en-US" sz="2200" dirty="0" err="1"/>
              <a:t>báo</a:t>
            </a:r>
            <a:r>
              <a:rPr lang="en-US" sz="2200" dirty="0"/>
              <a:t> </a:t>
            </a:r>
            <a:r>
              <a:rPr lang="en-US" sz="2200" dirty="0" err="1"/>
              <a:t>nhất</a:t>
            </a:r>
            <a:r>
              <a:rPr lang="en-US" sz="2200" dirty="0"/>
              <a:t> </a:t>
            </a:r>
            <a:r>
              <a:rPr lang="en-US" sz="2200" dirty="0" err="1"/>
              <a:t>của</a:t>
            </a:r>
            <a:r>
              <a:rPr lang="en-US" sz="2200" dirty="0"/>
              <a:t> </a:t>
            </a:r>
            <a:r>
              <a:rPr lang="en-US" sz="2200" dirty="0" err="1"/>
              <a:t>lớp</a:t>
            </a:r>
            <a:r>
              <a:rPr lang="en-US" sz="2200" dirty="0"/>
              <a:t> </a:t>
            </a:r>
            <a:r>
              <a:rPr lang="en-US" sz="2200" dirty="0" err="1"/>
              <a:t>đích</a:t>
            </a:r>
            <a:r>
              <a:rPr lang="en-US" sz="2200" dirty="0"/>
              <a:t>. </a:t>
            </a:r>
            <a:r>
              <a:rPr lang="en-US" sz="2200" dirty="0" err="1"/>
              <a:t>Các</a:t>
            </a:r>
            <a:r>
              <a:rPr lang="en-US" sz="2200" dirty="0"/>
              <a:t> </a:t>
            </a:r>
            <a:r>
              <a:rPr lang="en-US" sz="2200" dirty="0" err="1"/>
              <a:t>mẫu</a:t>
            </a:r>
            <a:r>
              <a:rPr lang="en-US" sz="2200" dirty="0"/>
              <a:t> </a:t>
            </a:r>
            <a:r>
              <a:rPr lang="en-US" sz="2200" dirty="0" err="1"/>
              <a:t>sau</a:t>
            </a:r>
            <a:r>
              <a:rPr lang="en-US" sz="2200" dirty="0"/>
              <a:t> </a:t>
            </a:r>
            <a:r>
              <a:rPr lang="en-US" sz="2200" dirty="0" err="1"/>
              <a:t>đó</a:t>
            </a:r>
            <a:r>
              <a:rPr lang="en-US" sz="2200" dirty="0"/>
              <a:t> </a:t>
            </a:r>
            <a:r>
              <a:rPr lang="en-US" sz="2200" dirty="0" err="1"/>
              <a:t>được</a:t>
            </a:r>
            <a:r>
              <a:rPr lang="en-US" sz="2200" dirty="0"/>
              <a:t> </a:t>
            </a:r>
            <a:r>
              <a:rPr lang="en-US" sz="2200" dirty="0" err="1"/>
              <a:t>phân</a:t>
            </a:r>
            <a:r>
              <a:rPr lang="en-US" sz="2200" dirty="0"/>
              <a:t> chia </a:t>
            </a:r>
            <a:r>
              <a:rPr lang="en-US" sz="2200" dirty="0" err="1"/>
              <a:t>thành</a:t>
            </a:r>
            <a:r>
              <a:rPr lang="en-US" sz="2200" dirty="0"/>
              <a:t> </a:t>
            </a:r>
            <a:r>
              <a:rPr lang="en-US" sz="2200" dirty="0" err="1"/>
              <a:t>các</a:t>
            </a:r>
            <a:r>
              <a:rPr lang="en-US" sz="2200" dirty="0"/>
              <a:t> </a:t>
            </a:r>
            <a:r>
              <a:rPr lang="en-US" sz="2200" dirty="0" err="1"/>
              <a:t>nhóm</a:t>
            </a:r>
            <a:r>
              <a:rPr lang="en-US" sz="2200" dirty="0"/>
              <a:t> </a:t>
            </a:r>
            <a:r>
              <a:rPr lang="en-US" sz="2200" dirty="0" err="1"/>
              <a:t>theo</a:t>
            </a:r>
            <a:r>
              <a:rPr lang="en-US" sz="2200" dirty="0"/>
              <a:t> </a:t>
            </a:r>
            <a:r>
              <a:rPr lang="en-US" sz="2200" dirty="0" err="1"/>
              <a:t>các</a:t>
            </a:r>
            <a:r>
              <a:rPr lang="en-US" sz="2200" dirty="0"/>
              <a:t> </a:t>
            </a:r>
            <a:r>
              <a:rPr lang="en-US" sz="2200" dirty="0" err="1"/>
              <a:t>giá</a:t>
            </a:r>
            <a:r>
              <a:rPr lang="en-US" sz="2200" dirty="0"/>
              <a:t> </a:t>
            </a:r>
            <a:r>
              <a:rPr lang="en-US" sz="2200" dirty="0" err="1"/>
              <a:t>trị</a:t>
            </a:r>
            <a:r>
              <a:rPr lang="en-US" sz="2200" dirty="0"/>
              <a:t> </a:t>
            </a:r>
            <a:r>
              <a:rPr lang="en-US" sz="2200" dirty="0" err="1"/>
              <a:t>khác</a:t>
            </a:r>
            <a:r>
              <a:rPr lang="en-US" sz="2200" dirty="0"/>
              <a:t> </a:t>
            </a:r>
            <a:r>
              <a:rPr lang="en-US" sz="2200" dirty="0" err="1"/>
              <a:t>biệt</a:t>
            </a:r>
            <a:r>
              <a:rPr lang="en-US" sz="2200" dirty="0"/>
              <a:t> </a:t>
            </a:r>
            <a:r>
              <a:rPr lang="en-US" sz="2200" dirty="0" err="1"/>
              <a:t>của</a:t>
            </a:r>
            <a:r>
              <a:rPr lang="en-US" sz="2200" dirty="0"/>
              <a:t> </a:t>
            </a:r>
            <a:r>
              <a:rPr lang="en-US" sz="2200" dirty="0" err="1"/>
              <a:t>tính</a:t>
            </a:r>
            <a:r>
              <a:rPr lang="en-US" sz="2200" dirty="0"/>
              <a:t> </a:t>
            </a:r>
            <a:r>
              <a:rPr lang="en-US" sz="2200" dirty="0" err="1"/>
              <a:t>năng</a:t>
            </a:r>
            <a:r>
              <a:rPr lang="en-US" sz="2200" dirty="0"/>
              <a:t> </a:t>
            </a:r>
            <a:r>
              <a:rPr lang="en-US" sz="2200" dirty="0" err="1"/>
              <a:t>này</a:t>
            </a:r>
            <a:r>
              <a:rPr lang="en-US" sz="2200" dirty="0"/>
              <a:t> </a:t>
            </a:r>
            <a:r>
              <a:rPr lang="en-US" sz="2200" dirty="0" err="1"/>
              <a:t>và</a:t>
            </a:r>
            <a:r>
              <a:rPr lang="en-US" sz="2200" dirty="0"/>
              <a:t> </a:t>
            </a:r>
            <a:r>
              <a:rPr lang="en-US" sz="2200" dirty="0" err="1"/>
              <a:t>tập</a:t>
            </a:r>
            <a:r>
              <a:rPr lang="en-US" sz="2200" dirty="0"/>
              <a:t> </a:t>
            </a:r>
            <a:r>
              <a:rPr lang="en-US" sz="2200" dirty="0" err="1"/>
              <a:t>đầu</a:t>
            </a:r>
            <a:r>
              <a:rPr lang="en-US" sz="2200" dirty="0"/>
              <a:t> </a:t>
            </a:r>
            <a:r>
              <a:rPr lang="en-US" sz="2200" dirty="0" err="1"/>
              <a:t>tiên</a:t>
            </a:r>
            <a:r>
              <a:rPr lang="en-US" sz="2200" dirty="0"/>
              <a:t> </a:t>
            </a:r>
            <a:r>
              <a:rPr lang="en-US" sz="2200" dirty="0" err="1"/>
              <a:t>của</a:t>
            </a:r>
            <a:r>
              <a:rPr lang="en-US" sz="2200" dirty="0"/>
              <a:t> </a:t>
            </a:r>
            <a:r>
              <a:rPr lang="en-US" sz="2200" dirty="0" err="1"/>
              <a:t>các</a:t>
            </a:r>
            <a:r>
              <a:rPr lang="en-US" sz="2200" dirty="0"/>
              <a:t> </a:t>
            </a:r>
            <a:r>
              <a:rPr lang="en-US" sz="2200" dirty="0" err="1"/>
              <a:t>nhánh</a:t>
            </a:r>
            <a:r>
              <a:rPr lang="en-US" sz="2200" dirty="0"/>
              <a:t> </a:t>
            </a:r>
            <a:r>
              <a:rPr lang="en-US" sz="2200" dirty="0" err="1"/>
              <a:t>được</a:t>
            </a:r>
            <a:r>
              <a:rPr lang="en-US" sz="2200" dirty="0"/>
              <a:t> </a:t>
            </a:r>
            <a:r>
              <a:rPr lang="en-US" sz="2200" dirty="0" err="1"/>
              <a:t>hình</a:t>
            </a:r>
            <a:r>
              <a:rPr lang="en-US" sz="2200" dirty="0"/>
              <a:t> </a:t>
            </a:r>
            <a:r>
              <a:rPr lang="en-US" sz="2200" dirty="0" err="1"/>
              <a:t>thành</a:t>
            </a:r>
            <a:r>
              <a:rPr lang="en-US" sz="2200" dirty="0"/>
              <a:t>.</a:t>
            </a:r>
          </a:p>
          <a:p>
            <a:pPr marL="0" indent="0" algn="just">
              <a:lnSpc>
                <a:spcPct val="100000"/>
              </a:lnSpc>
              <a:buNone/>
            </a:pPr>
            <a:r>
              <a:rPr lang="vi-VN" sz="2200" dirty="0"/>
              <a:t>Làm việc trên mỗi nhánh, thuật toán tiếp tục chia và trị dữ liệu, chọn tính năng ứng cử viên tốt nhất mỗi lần để tạo ra một nút quyết định khác, cho đến khi đạt được một tiêu chí dừng. </a:t>
            </a:r>
            <a:r>
              <a:rPr lang="en-US" sz="2200" dirty="0"/>
              <a:t>Chia </a:t>
            </a:r>
            <a:r>
              <a:rPr lang="en-US" sz="2200" dirty="0" err="1"/>
              <a:t>và</a:t>
            </a:r>
            <a:r>
              <a:rPr lang="en-US" sz="2200" dirty="0"/>
              <a:t> </a:t>
            </a:r>
            <a:r>
              <a:rPr lang="en-US" sz="2200" dirty="0" err="1"/>
              <a:t>trị</a:t>
            </a:r>
            <a:r>
              <a:rPr lang="en-US" sz="2200" dirty="0"/>
              <a:t> </a:t>
            </a:r>
            <a:r>
              <a:rPr lang="en-US" sz="2200" dirty="0" err="1"/>
              <a:t>có</a:t>
            </a:r>
            <a:r>
              <a:rPr lang="en-US" sz="2200" dirty="0"/>
              <a:t> </a:t>
            </a:r>
            <a:r>
              <a:rPr lang="en-US" sz="2200" dirty="0" err="1"/>
              <a:t>thể</a:t>
            </a:r>
            <a:r>
              <a:rPr lang="en-US" sz="2200" dirty="0"/>
              <a:t> </a:t>
            </a:r>
            <a:r>
              <a:rPr lang="en-US" sz="2200" dirty="0" err="1"/>
              <a:t>dừng</a:t>
            </a:r>
            <a:r>
              <a:rPr lang="en-US" sz="2200" dirty="0"/>
              <a:t> </a:t>
            </a:r>
            <a:r>
              <a:rPr lang="en-US" sz="2200" dirty="0" err="1"/>
              <a:t>lại</a:t>
            </a:r>
            <a:r>
              <a:rPr lang="en-US" sz="2200" dirty="0"/>
              <a:t> ở </a:t>
            </a:r>
            <a:r>
              <a:rPr lang="en-US" sz="2200" dirty="0" err="1"/>
              <a:t>một</a:t>
            </a:r>
            <a:r>
              <a:rPr lang="en-US" sz="2200" dirty="0"/>
              <a:t> </a:t>
            </a:r>
            <a:r>
              <a:rPr lang="en-US" sz="2200" dirty="0" err="1"/>
              <a:t>nút</a:t>
            </a:r>
            <a:r>
              <a:rPr lang="en-US" sz="2200" dirty="0"/>
              <a:t> </a:t>
            </a:r>
            <a:r>
              <a:rPr lang="en-US" sz="2200" dirty="0" err="1"/>
              <a:t>trong</a:t>
            </a:r>
            <a:r>
              <a:rPr lang="en-US" sz="2200" dirty="0"/>
              <a:t> </a:t>
            </a:r>
            <a:r>
              <a:rPr lang="en-US" sz="2200" dirty="0" err="1"/>
              <a:t>trường</a:t>
            </a:r>
            <a:r>
              <a:rPr lang="en-US" sz="2200" dirty="0"/>
              <a:t> </a:t>
            </a:r>
            <a:r>
              <a:rPr lang="en-US" sz="2200" dirty="0" err="1"/>
              <a:t>hợp</a:t>
            </a:r>
            <a:r>
              <a:rPr lang="en-US" sz="2200" dirty="0"/>
              <a:t>:</a:t>
            </a:r>
            <a:endParaRPr lang="vi-VN" sz="2200" dirty="0"/>
          </a:p>
          <a:p>
            <a:pPr marL="342900" lvl="0" indent="-342900">
              <a:buFont typeface="Arial" panose="020B0604020202020204" pitchFamily="34" charset="0"/>
              <a:buChar char="•"/>
            </a:pPr>
            <a:r>
              <a:rPr lang="en-US" sz="2200" dirty="0" err="1"/>
              <a:t>Tất</a:t>
            </a:r>
            <a:r>
              <a:rPr lang="en-US" sz="2200" dirty="0"/>
              <a:t> </a:t>
            </a:r>
            <a:r>
              <a:rPr lang="en-US" sz="2200" dirty="0" err="1"/>
              <a:t>cả</a:t>
            </a:r>
            <a:r>
              <a:rPr lang="en-US" sz="2200" dirty="0"/>
              <a:t> (</a:t>
            </a:r>
            <a:r>
              <a:rPr lang="en-US" sz="2200" dirty="0" err="1"/>
              <a:t>hoặc</a:t>
            </a:r>
            <a:r>
              <a:rPr lang="en-US" sz="2200" dirty="0"/>
              <a:t> </a:t>
            </a:r>
            <a:r>
              <a:rPr lang="en-US" sz="2200" dirty="0" err="1"/>
              <a:t>gần</a:t>
            </a:r>
            <a:r>
              <a:rPr lang="en-US" sz="2200" dirty="0"/>
              <a:t> </a:t>
            </a:r>
            <a:r>
              <a:rPr lang="en-US" sz="2200" dirty="0" err="1"/>
              <a:t>như</a:t>
            </a:r>
            <a:r>
              <a:rPr lang="en-US" sz="2200" dirty="0"/>
              <a:t> </a:t>
            </a:r>
            <a:r>
              <a:rPr lang="en-US" sz="2200" dirty="0" err="1"/>
              <a:t>tất</a:t>
            </a:r>
            <a:r>
              <a:rPr lang="en-US" sz="2200" dirty="0"/>
              <a:t> </a:t>
            </a:r>
            <a:r>
              <a:rPr lang="en-US" sz="2200" dirty="0" err="1"/>
              <a:t>cả</a:t>
            </a:r>
            <a:r>
              <a:rPr lang="en-US" sz="2200" dirty="0"/>
              <a:t>) </a:t>
            </a:r>
            <a:r>
              <a:rPr lang="en-US" sz="2200" dirty="0" err="1"/>
              <a:t>các</a:t>
            </a:r>
            <a:r>
              <a:rPr lang="en-US" sz="2200" dirty="0"/>
              <a:t> </a:t>
            </a:r>
            <a:r>
              <a:rPr lang="en-US" sz="2200" dirty="0" err="1"/>
              <a:t>mẫu</a:t>
            </a:r>
            <a:r>
              <a:rPr lang="en-US" sz="2200" dirty="0"/>
              <a:t> </a:t>
            </a:r>
            <a:r>
              <a:rPr lang="en-US" sz="2200" dirty="0" err="1"/>
              <a:t>tại</a:t>
            </a:r>
            <a:r>
              <a:rPr lang="en-US" sz="2200" dirty="0"/>
              <a:t> </a:t>
            </a:r>
            <a:r>
              <a:rPr lang="en-US" sz="2200" dirty="0" err="1"/>
              <a:t>nút</a:t>
            </a:r>
            <a:r>
              <a:rPr lang="en-US" sz="2200" dirty="0"/>
              <a:t> </a:t>
            </a:r>
            <a:r>
              <a:rPr lang="en-US" sz="2200" dirty="0" err="1"/>
              <a:t>có</a:t>
            </a:r>
            <a:r>
              <a:rPr lang="en-US" sz="2200" dirty="0"/>
              <a:t> </a:t>
            </a:r>
            <a:r>
              <a:rPr lang="en-US" sz="2200" dirty="0" err="1"/>
              <a:t>cùng</a:t>
            </a:r>
            <a:r>
              <a:rPr lang="en-US" sz="2200" dirty="0"/>
              <a:t> </a:t>
            </a:r>
            <a:r>
              <a:rPr lang="en-US" sz="2200" dirty="0" err="1"/>
              <a:t>một</a:t>
            </a:r>
            <a:r>
              <a:rPr lang="en-US" sz="2200" dirty="0"/>
              <a:t> </a:t>
            </a:r>
            <a:r>
              <a:rPr lang="en-US" sz="2200" dirty="0" err="1"/>
              <a:t>lớp</a:t>
            </a:r>
            <a:endParaRPr lang="vi-VN" sz="2200" dirty="0"/>
          </a:p>
          <a:p>
            <a:pPr marL="342900" lvl="0" indent="-342900">
              <a:buFont typeface="Arial" panose="020B0604020202020204" pitchFamily="34" charset="0"/>
              <a:buChar char="•"/>
            </a:pPr>
            <a:r>
              <a:rPr lang="en-US" sz="2200" dirty="0" err="1"/>
              <a:t>Không</a:t>
            </a:r>
            <a:r>
              <a:rPr lang="en-US" sz="2200" dirty="0"/>
              <a:t> </a:t>
            </a:r>
            <a:r>
              <a:rPr lang="en-US" sz="2200" dirty="0" err="1"/>
              <a:t>còn</a:t>
            </a:r>
            <a:r>
              <a:rPr lang="en-US" sz="2200" dirty="0"/>
              <a:t> </a:t>
            </a:r>
            <a:r>
              <a:rPr lang="en-US" sz="2200" dirty="0" err="1"/>
              <a:t>tính</a:t>
            </a:r>
            <a:r>
              <a:rPr lang="en-US" sz="2200" dirty="0"/>
              <a:t> </a:t>
            </a:r>
            <a:r>
              <a:rPr lang="en-US" sz="2200" dirty="0" err="1"/>
              <a:t>năng</a:t>
            </a:r>
            <a:r>
              <a:rPr lang="en-US" sz="2200" dirty="0"/>
              <a:t> </a:t>
            </a:r>
            <a:r>
              <a:rPr lang="en-US" sz="2200" dirty="0" err="1"/>
              <a:t>nào</a:t>
            </a:r>
            <a:r>
              <a:rPr lang="en-US" sz="2200" dirty="0"/>
              <a:t> </a:t>
            </a:r>
            <a:r>
              <a:rPr lang="en-US" sz="2200" dirty="0" err="1"/>
              <a:t>để</a:t>
            </a:r>
            <a:r>
              <a:rPr lang="en-US" sz="2200" dirty="0"/>
              <a:t> </a:t>
            </a:r>
            <a:r>
              <a:rPr lang="en-US" sz="2200" dirty="0" err="1"/>
              <a:t>phân</a:t>
            </a:r>
            <a:r>
              <a:rPr lang="en-US" sz="2200" dirty="0"/>
              <a:t> </a:t>
            </a:r>
            <a:r>
              <a:rPr lang="en-US" sz="2200" dirty="0" err="1"/>
              <a:t>biệt</a:t>
            </a:r>
            <a:r>
              <a:rPr lang="en-US" sz="2200" dirty="0"/>
              <a:t> </a:t>
            </a:r>
            <a:r>
              <a:rPr lang="en-US" sz="2200" dirty="0" err="1"/>
              <a:t>giữa</a:t>
            </a:r>
            <a:r>
              <a:rPr lang="en-US" sz="2200" dirty="0"/>
              <a:t> </a:t>
            </a:r>
            <a:r>
              <a:rPr lang="en-US" sz="2200" dirty="0" err="1"/>
              <a:t>các</a:t>
            </a:r>
            <a:r>
              <a:rPr lang="en-US" sz="2200" dirty="0"/>
              <a:t> </a:t>
            </a:r>
            <a:r>
              <a:rPr lang="en-US" sz="2200" dirty="0" err="1"/>
              <a:t>mẫu</a:t>
            </a:r>
            <a:endParaRPr lang="vi-VN" sz="2200" dirty="0"/>
          </a:p>
          <a:p>
            <a:pPr marL="342900" lvl="0" indent="-342900">
              <a:buFont typeface="Arial" panose="020B0604020202020204" pitchFamily="34" charset="0"/>
              <a:buChar char="•"/>
            </a:pPr>
            <a:r>
              <a:rPr lang="en-US" sz="2200" dirty="0" err="1"/>
              <a:t>Cây</a:t>
            </a:r>
            <a:r>
              <a:rPr lang="en-US" sz="2200" dirty="0"/>
              <a:t> </a:t>
            </a:r>
            <a:r>
              <a:rPr lang="en-US" sz="2200" dirty="0" err="1"/>
              <a:t>đã</a:t>
            </a:r>
            <a:r>
              <a:rPr lang="en-US" sz="2200" dirty="0"/>
              <a:t> </a:t>
            </a:r>
            <a:r>
              <a:rPr lang="en-US" sz="2200" dirty="0" err="1"/>
              <a:t>phát</a:t>
            </a:r>
            <a:r>
              <a:rPr lang="en-US" sz="2200" dirty="0"/>
              <a:t> </a:t>
            </a:r>
            <a:r>
              <a:rPr lang="en-US" sz="2200" dirty="0" err="1"/>
              <a:t>triển</a:t>
            </a:r>
            <a:r>
              <a:rPr lang="en-US" sz="2200" dirty="0"/>
              <a:t> </a:t>
            </a:r>
            <a:r>
              <a:rPr lang="en-US" sz="2200" dirty="0" err="1"/>
              <a:t>đến</a:t>
            </a:r>
            <a:r>
              <a:rPr lang="en-US" sz="2200" dirty="0"/>
              <a:t> </a:t>
            </a:r>
            <a:r>
              <a:rPr lang="en-US" sz="2200" dirty="0" err="1"/>
              <a:t>giới</a:t>
            </a:r>
            <a:r>
              <a:rPr lang="en-US" sz="2200" dirty="0"/>
              <a:t> </a:t>
            </a:r>
            <a:r>
              <a:rPr lang="en-US" sz="2200" dirty="0" err="1"/>
              <a:t>hạn</a:t>
            </a:r>
            <a:r>
              <a:rPr lang="en-US" sz="2200" dirty="0"/>
              <a:t> </a:t>
            </a:r>
            <a:r>
              <a:rPr lang="en-US" sz="2200" dirty="0" err="1"/>
              <a:t>kích</a:t>
            </a:r>
            <a:r>
              <a:rPr lang="en-US" sz="2200" dirty="0"/>
              <a:t> </a:t>
            </a:r>
            <a:r>
              <a:rPr lang="en-US" sz="2200" dirty="0" err="1"/>
              <a:t>thước</a:t>
            </a:r>
            <a:r>
              <a:rPr lang="en-US" sz="2200" dirty="0"/>
              <a:t> </a:t>
            </a:r>
            <a:r>
              <a:rPr lang="en-US" sz="2200" dirty="0" err="1"/>
              <a:t>được</a:t>
            </a:r>
            <a:r>
              <a:rPr lang="en-US" sz="2200" dirty="0"/>
              <a:t> </a:t>
            </a:r>
            <a:r>
              <a:rPr lang="en-US" sz="2200" dirty="0" err="1"/>
              <a:t>xác</a:t>
            </a:r>
            <a:r>
              <a:rPr lang="en-US" sz="2200" dirty="0"/>
              <a:t> </a:t>
            </a:r>
            <a:r>
              <a:rPr lang="en-US" sz="2200" dirty="0" err="1"/>
              <a:t>định</a:t>
            </a:r>
            <a:r>
              <a:rPr lang="en-US" sz="2200" dirty="0"/>
              <a:t> </a:t>
            </a:r>
            <a:r>
              <a:rPr lang="en-US" sz="2200" dirty="0" err="1"/>
              <a:t>trước</a:t>
            </a:r>
            <a:endParaRPr lang="vi-VN" sz="2200" dirty="0"/>
          </a:p>
          <a:p>
            <a:pPr marL="0" indent="0" algn="just">
              <a:lnSpc>
                <a:spcPct val="100000"/>
              </a:lnSpc>
              <a:buNone/>
            </a:pPr>
            <a:endParaRPr lang="vi-VN" sz="2200" dirty="0"/>
          </a:p>
          <a:p>
            <a:pPr marL="0" indent="0" algn="just">
              <a:lnSpc>
                <a:spcPct val="150000"/>
              </a:lnSpc>
              <a:buNone/>
            </a:pPr>
            <a:endParaRPr lang="vi-VN" sz="2000" dirty="0"/>
          </a:p>
        </p:txBody>
      </p:sp>
    </p:spTree>
    <p:extLst>
      <p:ext uri="{BB962C8B-B14F-4D97-AF65-F5344CB8AC3E}">
        <p14:creationId xmlns:p14="http://schemas.microsoft.com/office/powerpoint/2010/main" val="2785400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C415-06A9-4F14-BC83-2FC23E75319B}"/>
              </a:ext>
            </a:extLst>
          </p:cNvPr>
          <p:cNvSpPr>
            <a:spLocks noGrp="1"/>
          </p:cNvSpPr>
          <p:nvPr>
            <p:ph type="title"/>
          </p:nvPr>
        </p:nvSpPr>
        <p:spPr/>
        <p:txBody>
          <a:bodyPr>
            <a:normAutofit fontScale="90000"/>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66A6F-02C0-4BB7-BB52-2B21C5D399A2}"/>
                  </a:ext>
                </a:extLst>
              </p:cNvPr>
              <p:cNvSpPr>
                <a:spLocks noGrp="1"/>
              </p:cNvSpPr>
              <p:nvPr>
                <p:ph idx="1"/>
              </p:nvPr>
            </p:nvSpPr>
            <p:spPr/>
            <p:txBody>
              <a:bodyPr>
                <a:normAutofit lnSpcReduction="10000"/>
              </a:bodyPr>
              <a:lstStyle/>
              <a:p>
                <a:pPr algn="just">
                  <a:lnSpc>
                    <a:spcPct val="100000"/>
                  </a:lnSpc>
                </a:pPr>
                <a:r>
                  <a:rPr lang="vi-VN"/>
                  <a:t>Sử dụng các tiêu chí </a:t>
                </a:r>
                <a:r>
                  <a:rPr lang="en-US"/>
                  <a:t>tỉa</a:t>
                </a:r>
                <a:r>
                  <a:rPr lang="vi-VN"/>
                  <a:t> chặt có xu hướng tạo ra những cây quyết định nhỏ và under-fitted. Sử dụng các tiêu chí dừng lỏng lẻo có xu hướng tạo ra những cây quyết định lớn mà over-fitted</a:t>
                </a:r>
              </a:p>
              <a:p>
                <a:pPr algn="just">
                  <a:lnSpc>
                    <a:spcPct val="100000"/>
                  </a:lnSpc>
                </a:pPr>
                <a:r>
                  <a:rPr lang="vi-VN"/>
                  <a:t>Phương </a:t>
                </a:r>
                <a:r>
                  <a:rPr lang="vi-VN" dirty="0"/>
                  <a:t>pháp Breiman(1984): </a:t>
                </a:r>
              </a:p>
              <a:p>
                <a:pPr algn="just">
                  <a:lnSpc>
                    <a:spcPct val="100000"/>
                  </a:lnSpc>
                </a:pPr>
                <a:r>
                  <a:rPr lang="vi-VN" dirty="0"/>
                  <a:t>Dùng tiêu chí lỏng để xây dựng cây lớn. Cắt tỉa những nhánh phụ nào mà không làm giảm  độ chính x</a:t>
                </a:r>
                <a:r>
                  <a:rPr lang="vi-VN" sz="2000" dirty="0"/>
                  <a:t>ác thông qua tỉ lệ sai số đánh giá</a:t>
                </a:r>
                <a:r>
                  <a:rPr lang="vi-VN" sz="2000"/>
                  <a:t>. Giả sử ta biến một nút quyết định thành một nút lá</a:t>
                </a:r>
                <a:r>
                  <a:rPr lang="en-US" sz="2000"/>
                  <a:t> thí dụ nút t</a:t>
                </a:r>
                <a:r>
                  <a:rPr lang="en-US" sz="2000" baseline="-25000"/>
                  <a:t>3</a:t>
                </a:r>
                <a:r>
                  <a:rPr lang="vi-VN" sz="2000"/>
                  <a:t>. Khi đó trong tổng số m ví dụ có trong nút này thì có e nút bị phân sai. Khi đó xác định </a:t>
                </a:r>
                <a:r>
                  <a:rPr lang="en-US" sz="2000"/>
                  <a:t> tỉ lệ sai số là e/m. Tỉ lệ này nhỏ thì có thể tỉa đ</a:t>
                </a:r>
                <a:r>
                  <a:rPr lang="vi-VN" sz="2000"/>
                  <a:t>ư</a:t>
                </a:r>
                <a:r>
                  <a:rPr lang="en-US" sz="2000"/>
                  <a:t>ợc. Nếu m là nhỏ thì tỉ lệ trên không thích hợp khi đó sử dụng công thức đánh giá sau </a:t>
                </a:r>
                <a:r>
                  <a:rPr lang="vi-VN" sz="2000"/>
                  <a:t>:</a:t>
                </a:r>
                <a:endParaRPr lang="vi-VN" sz="2000" dirty="0"/>
              </a:p>
              <a:p>
                <a:pPr algn="just">
                  <a:lnSpc>
                    <a:spcPct val="100000"/>
                  </a:lnSpc>
                </a:pPr>
                <a:r>
                  <a:rPr lang="vi-VN" sz="2000" dirty="0"/>
                  <a:t>			</a:t>
                </a:r>
                <a14:m>
                  <m:oMath xmlns:m="http://schemas.openxmlformats.org/officeDocument/2006/math">
                    <m:sSub>
                      <m:sSubPr>
                        <m:ctrlPr>
                          <a:rPr lang="vi-VN" sz="2600" i="1">
                            <a:latin typeface="Cambria Math" panose="02040503050406030204" pitchFamily="18" charset="0"/>
                          </a:rPr>
                        </m:ctrlPr>
                      </m:sSubPr>
                      <m:e>
                        <m:r>
                          <a:rPr lang="vi-VN" sz="2600" i="1">
                            <a:latin typeface="Cambria Math" panose="02040503050406030204" pitchFamily="18" charset="0"/>
                          </a:rPr>
                          <m:t>𝐸</m:t>
                        </m:r>
                      </m:e>
                      <m:sub>
                        <m:r>
                          <a:rPr lang="vi-VN" sz="2600" i="1">
                            <a:latin typeface="Cambria Math" panose="02040503050406030204" pitchFamily="18" charset="0"/>
                          </a:rPr>
                          <m:t>𝑒𝑠𝑡𝑖𝑚𝑎𝑡𝑒𝑑</m:t>
                        </m:r>
                      </m:sub>
                    </m:sSub>
                    <m:r>
                      <a:rPr lang="vi-VN" sz="2600" i="1">
                        <a:latin typeface="Cambria Math" panose="02040503050406030204" pitchFamily="18" charset="0"/>
                      </a:rPr>
                      <m:t>=</m:t>
                    </m:r>
                    <m:f>
                      <m:fPr>
                        <m:ctrlPr>
                          <a:rPr lang="vi-VN" sz="2600" i="1">
                            <a:latin typeface="Cambria Math" panose="02040503050406030204" pitchFamily="18" charset="0"/>
                          </a:rPr>
                        </m:ctrlPr>
                      </m:fPr>
                      <m:num>
                        <m:r>
                          <a:rPr lang="vi-VN" sz="2600" i="1">
                            <a:latin typeface="Cambria Math" panose="02040503050406030204" pitchFamily="18" charset="0"/>
                          </a:rPr>
                          <m:t>𝑒</m:t>
                        </m:r>
                        <m:r>
                          <a:rPr lang="vi-VN" sz="2600" i="1">
                            <a:latin typeface="Cambria Math" panose="02040503050406030204" pitchFamily="18" charset="0"/>
                          </a:rPr>
                          <m:t>+1</m:t>
                        </m:r>
                      </m:num>
                      <m:den>
                        <m:r>
                          <a:rPr lang="vi-VN" sz="2600" i="1">
                            <a:latin typeface="Cambria Math" panose="02040503050406030204" pitchFamily="18" charset="0"/>
                          </a:rPr>
                          <m:t>𝑁</m:t>
                        </m:r>
                        <m:r>
                          <a:rPr lang="vi-VN" sz="2600" i="1">
                            <a:latin typeface="Cambria Math" panose="02040503050406030204" pitchFamily="18" charset="0"/>
                          </a:rPr>
                          <m:t>+</m:t>
                        </m:r>
                        <m:r>
                          <a:rPr lang="vi-VN" sz="2600" i="1">
                            <a:latin typeface="Cambria Math" panose="02040503050406030204" pitchFamily="18" charset="0"/>
                          </a:rPr>
                          <m:t>𝑚</m:t>
                        </m:r>
                      </m:den>
                    </m:f>
                  </m:oMath>
                </a14:m>
                <a:r>
                  <a:rPr lang="vi-VN" sz="2600" dirty="0"/>
                  <a:t> </a:t>
                </a:r>
              </a:p>
              <a:p>
                <a:pPr algn="just">
                  <a:lnSpc>
                    <a:spcPct val="100000"/>
                  </a:lnSpc>
                </a:pPr>
                <a:r>
                  <a:rPr lang="vi-VN" sz="2000" dirty="0"/>
                  <a:t>Việc cắt tỉa dựa trên hai phương pháp sau:</a:t>
                </a:r>
              </a:p>
              <a:p>
                <a:pPr marL="457200" indent="-457200" algn="just">
                  <a:lnSpc>
                    <a:spcPct val="100000"/>
                  </a:lnSpc>
                  <a:buFont typeface="+mj-lt"/>
                  <a:buAutoNum type="arabicPeriod"/>
                </a:pPr>
                <a:r>
                  <a:rPr lang="vi-VN" dirty="0"/>
                  <a:t>Dựa vào một validation set. Trước tiên, </a:t>
                </a:r>
                <a:r>
                  <a:rPr lang="vi-VN" i="1" dirty="0"/>
                  <a:t>tập huấn luyện</a:t>
                </a:r>
                <a:r>
                  <a:rPr lang="vi-VN" dirty="0"/>
                  <a:t> được tách ra thành một training set nhỏ hơn và một validation set. Cây quyết đinh được xây dựng trên training set cho tới khi mọi điểm trong training set được phân lớp đúng. Sau đó, đi ngược từ các nút lá, cắt tỉa các nút anh em (sibling node) của nó và giữ lại nút </a:t>
                </a:r>
                <a:r>
                  <a:rPr lang="vi-VN" i="1" dirty="0"/>
                  <a:t>bố mẹ</a:t>
                </a:r>
                <a:r>
                  <a:rPr lang="vi-VN" dirty="0"/>
                  <a:t> nếu độ chính xác trên validation set được cải thiện. Khi nào độ chính xác trên validation set không được cải thiện nữa, quá trình tỉa dừng lại. Phương pháp này còn được gọi là </a:t>
                </a:r>
                <a:r>
                  <a:rPr lang="vi-VN" i="1" dirty="0"/>
                  <a:t>cắt tỉa giảm sai số (reduced error pruning)</a:t>
                </a:r>
                <a:r>
                  <a:rPr lang="vi-VN" dirty="0"/>
                  <a:t>.</a:t>
                </a:r>
              </a:p>
              <a:p>
                <a:endParaRPr lang="en-US"/>
              </a:p>
            </p:txBody>
          </p:sp>
        </mc:Choice>
        <mc:Fallback xmlns="">
          <p:sp>
            <p:nvSpPr>
              <p:cNvPr id="3" name="Content Placeholder 2">
                <a:extLst>
                  <a:ext uri="{FF2B5EF4-FFF2-40B4-BE49-F238E27FC236}">
                    <a16:creationId xmlns:a16="http://schemas.microsoft.com/office/drawing/2014/main" id="{41766A6F-02C0-4BB7-BB52-2B21C5D399A2}"/>
                  </a:ext>
                </a:extLst>
              </p:cNvPr>
              <p:cNvSpPr>
                <a:spLocks noGrp="1" noRot="1" noChangeAspect="1" noMove="1" noResize="1" noEditPoints="1" noAdjustHandles="1" noChangeArrowheads="1" noChangeShapeType="1" noTextEdit="1"/>
              </p:cNvSpPr>
              <p:nvPr>
                <p:ph idx="1"/>
              </p:nvPr>
            </p:nvSpPr>
            <p:spPr>
              <a:blipFill>
                <a:blip r:embed="rId2"/>
                <a:stretch>
                  <a:fillRect l="-705" t="-1151" r="-705" b="-288"/>
                </a:stretch>
              </a:blipFill>
            </p:spPr>
            <p:txBody>
              <a:bodyPr/>
              <a:lstStyle/>
              <a:p>
                <a:r>
                  <a:rPr lang="en-US">
                    <a:noFill/>
                  </a:rPr>
                  <a:t> </a:t>
                </a:r>
              </a:p>
            </p:txBody>
          </p:sp>
        </mc:Fallback>
      </mc:AlternateContent>
    </p:spTree>
    <p:extLst>
      <p:ext uri="{BB962C8B-B14F-4D97-AF65-F5344CB8AC3E}">
        <p14:creationId xmlns:p14="http://schemas.microsoft.com/office/powerpoint/2010/main" val="2543953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457200" indent="-457200" algn="just">
                  <a:lnSpc>
                    <a:spcPct val="100000"/>
                  </a:lnSpc>
                  <a:buFont typeface="+mj-lt"/>
                  <a:buAutoNum type="arabicPeriod" startAt="2"/>
                </a:pPr>
                <a:r>
                  <a:rPr lang="vi-VN"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Dựa vào toàn bộ data set. Trong phương pháp này, ta không tách tập training ban đầu ra mà sử dụng toàn bộ dữ liệu trong tập này cho việc xây dựng cây quyết định. Một ví dụ cho việc này là cộng thêm một đại lượng regularization vào hàm mất mát. Đại lượng regularization sẽ lớn nếu số leaf node là lớn. Cụ thể, giả sử cây quyết định cuối cùng có K nút lá, tập hợp các điểm huấn luyện rơi vào mỗi leaf node lần lượt là S</a:t>
                </a:r>
                <a:r>
                  <a:rPr lang="vi-VN" sz="2000" baseline="-25000" dirty="0">
                    <a:solidFill>
                      <a:srgbClr val="000000"/>
                    </a:solidFill>
                    <a:latin typeface="Arial" panose="020B0604020202020204" pitchFamily="34" charset="0"/>
                    <a:ea typeface="Times New Roman" panose="02020603050405020304" pitchFamily="18" charset="0"/>
                    <a:cs typeface="Arial" panose="020B0604020202020204" pitchFamily="34" charset="0"/>
                  </a:rPr>
                  <a:t>1</a:t>
                </a:r>
                <a:r>
                  <a:rPr lang="vi-VN"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,…,S</a:t>
                </a:r>
                <a:r>
                  <a:rPr lang="vi-VN" sz="2000" baseline="-25000" dirty="0">
                    <a:solidFill>
                      <a:srgbClr val="000000"/>
                    </a:solidFill>
                    <a:latin typeface="Arial" panose="020B0604020202020204" pitchFamily="34" charset="0"/>
                    <a:ea typeface="Times New Roman" panose="02020603050405020304" pitchFamily="18" charset="0"/>
                    <a:cs typeface="Arial" panose="020B0604020202020204" pitchFamily="34" charset="0"/>
                  </a:rPr>
                  <a:t>K</a:t>
                </a:r>
                <a:r>
                  <a:rPr lang="vi-VN"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Khi đó, regularized loss của ID3 có thể được tính tương tự như sau:</a:t>
                </a:r>
              </a:p>
              <a:p>
                <a:pPr marL="0" indent="0" algn="just">
                  <a:lnSpc>
                    <a:spcPct val="100000"/>
                  </a:lnSpc>
                  <a:buNone/>
                </a:pPr>
                <a:r>
                  <a:rPr lang="vi-VN"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r>
                      <a:rPr lang="en-US" sz="2000" i="1">
                        <a:latin typeface="Cambria Math" panose="02040503050406030204" pitchFamily="18" charset="0"/>
                      </a:rPr>
                      <m:t>𝐿</m:t>
                    </m:r>
                    <m:r>
                      <a:rPr lang="en-US" sz="2000" i="1">
                        <a:latin typeface="Cambria Math" panose="02040503050406030204" pitchFamily="18" charset="0"/>
                      </a:rPr>
                      <m:t>=</m:t>
                    </m:r>
                    <m:nary>
                      <m:naryPr>
                        <m:chr m:val="∑"/>
                        <m:limLoc m:val="undOvr"/>
                        <m:ctrlPr>
                          <a:rPr lang="vi-VN" sz="2000" i="1">
                            <a:latin typeface="Cambria Math" panose="02040503050406030204" pitchFamily="18" charset="0"/>
                          </a:rPr>
                        </m:ctrlPr>
                      </m:naryPr>
                      <m:sub>
                        <m: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𝐾</m:t>
                        </m:r>
                      </m:sup>
                      <m:e>
                        <m:f>
                          <m:fPr>
                            <m:ctrlPr>
                              <a:rPr lang="vi-VN" sz="2000" i="1">
                                <a:latin typeface="Cambria Math" panose="02040503050406030204" pitchFamily="18" charset="0"/>
                              </a:rPr>
                            </m:ctrlPr>
                          </m:fPr>
                          <m:num>
                            <m:d>
                              <m:dPr>
                                <m:begChr m:val="|"/>
                                <m:endChr m:val="|"/>
                                <m:ctrlPr>
                                  <a:rPr lang="vi-VN" sz="2000" i="1">
                                    <a:latin typeface="Cambria Math" panose="02040503050406030204" pitchFamily="18" charset="0"/>
                                  </a:rPr>
                                </m:ctrlPr>
                              </m:dPr>
                              <m:e>
                                <m:sSub>
                                  <m:sSubPr>
                                    <m:ctrlPr>
                                      <a:rPr lang="vi-VN"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𝑘</m:t>
                                    </m:r>
                                  </m:sub>
                                </m:sSub>
                              </m:e>
                            </m:d>
                          </m:num>
                          <m:den>
                            <m:d>
                              <m:dPr>
                                <m:begChr m:val="|"/>
                                <m:endChr m:val="|"/>
                                <m:ctrlPr>
                                  <a:rPr lang="vi-VN" sz="2000" i="1">
                                    <a:latin typeface="Cambria Math" panose="02040503050406030204" pitchFamily="18" charset="0"/>
                                  </a:rPr>
                                </m:ctrlPr>
                              </m:dPr>
                              <m:e>
                                <m:r>
                                  <a:rPr lang="en-US" sz="2000" i="1">
                                    <a:latin typeface="Cambria Math" panose="02040503050406030204" pitchFamily="18" charset="0"/>
                                  </a:rPr>
                                  <m:t>𝑆</m:t>
                                </m:r>
                              </m:e>
                            </m:d>
                          </m:den>
                        </m:f>
                        <m:r>
                          <a:rPr lang="en-US" sz="2000" i="1">
                            <a:latin typeface="Cambria Math" panose="02040503050406030204" pitchFamily="18" charset="0"/>
                          </a:rPr>
                          <m:t>𝐻</m:t>
                        </m:r>
                        <m:d>
                          <m:dPr>
                            <m:ctrlPr>
                              <a:rPr lang="vi-VN" sz="2000" i="1">
                                <a:latin typeface="Cambria Math" panose="02040503050406030204" pitchFamily="18" charset="0"/>
                              </a:rPr>
                            </m:ctrlPr>
                          </m:dPr>
                          <m:e>
                            <m:sSub>
                              <m:sSubPr>
                                <m:ctrlPr>
                                  <a:rPr lang="vi-VN"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𝑘</m:t>
                                </m:r>
                              </m:sub>
                            </m:sSub>
                          </m:e>
                        </m:d>
                        <m:r>
                          <a:rPr lang="en-US" sz="2000" i="1">
                            <a:latin typeface="Cambria Math" panose="02040503050406030204" pitchFamily="18" charset="0"/>
                          </a:rPr>
                          <m:t>+</m:t>
                        </m:r>
                      </m:e>
                    </m:nary>
                    <m:r>
                      <m:rPr>
                        <m:sty m:val="p"/>
                      </m:rPr>
                      <a:rPr lang="vi-VN" sz="2000">
                        <a:latin typeface="Cambria Math" panose="02040503050406030204" pitchFamily="18" charset="0"/>
                      </a:rPr>
                      <m:t>λ</m:t>
                    </m:r>
                    <m:r>
                      <a:rPr lang="en-US" sz="2000" i="1">
                        <a:latin typeface="Cambria Math" panose="02040503050406030204" pitchFamily="18" charset="0"/>
                      </a:rPr>
                      <m:t>𝐾</m:t>
                    </m:r>
                    <m:r>
                      <a:rPr lang="en-US" sz="2000" i="1">
                        <a:latin typeface="Cambria Math" panose="02040503050406030204" pitchFamily="18" charset="0"/>
                      </a:rPr>
                      <m:t>     </m:t>
                    </m:r>
                  </m:oMath>
                </a14:m>
                <a:endParaRPr lang="vi-VN" sz="2000" dirty="0"/>
              </a:p>
              <a:p>
                <a:pPr algn="just">
                  <a:lnSpc>
                    <a:spcPct val="100000"/>
                  </a:lnSpc>
                </a:pPr>
                <a:r>
                  <a:rPr lang="vi-VN" sz="2000" dirty="0"/>
                  <a:t>với |Sk| ký hiệu số phần tử của tập hợp </a:t>
                </a:r>
                <a14:m>
                  <m:oMath xmlns:m="http://schemas.openxmlformats.org/officeDocument/2006/math">
                    <m:sSub>
                      <m:sSubPr>
                        <m:ctrlPr>
                          <a:rPr lang="vi-VN"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𝑘</m:t>
                        </m:r>
                      </m:sub>
                    </m:sSub>
                    <m:r>
                      <a:rPr lang="en-US" sz="2000" i="1">
                        <a:latin typeface="Cambria Math" panose="02040503050406030204" pitchFamily="18" charset="0"/>
                      </a:rPr>
                      <m:t> </m:t>
                    </m:r>
                  </m:oMath>
                </a14:m>
                <a:r>
                  <a:rPr lang="vi-VN" sz="2000" dirty="0"/>
                  <a:t> và </a:t>
                </a:r>
                <a:r>
                  <a:rPr lang="en-US" sz="2000"/>
                  <a:t> </a:t>
                </a:r>
                <a14:m>
                  <m:oMath xmlns:m="http://schemas.openxmlformats.org/officeDocument/2006/math">
                    <m:r>
                      <a:rPr lang="en-US" sz="2000" i="1">
                        <a:latin typeface="Cambria Math" panose="02040503050406030204" pitchFamily="18" charset="0"/>
                      </a:rPr>
                      <m:t>𝐻</m:t>
                    </m:r>
                    <m:d>
                      <m:dPr>
                        <m:ctrlPr>
                          <a:rPr lang="vi-VN" sz="2000" i="1">
                            <a:latin typeface="Cambria Math" panose="02040503050406030204" pitchFamily="18" charset="0"/>
                          </a:rPr>
                        </m:ctrlPr>
                      </m:dPr>
                      <m:e>
                        <m:sSub>
                          <m:sSubPr>
                            <m:ctrlPr>
                              <a:rPr lang="vi-VN"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𝑘</m:t>
                            </m:r>
                          </m:sub>
                        </m:sSub>
                      </m:e>
                    </m:d>
                    <m:r>
                      <a:rPr lang="en-US" sz="2000" i="1">
                        <a:latin typeface="Cambria Math" panose="02040503050406030204" pitchFamily="18" charset="0"/>
                      </a:rPr>
                      <m:t> </m:t>
                    </m:r>
                  </m:oMath>
                </a14:m>
                <a:r>
                  <a:rPr lang="vi-VN" sz="2000" dirty="0"/>
                  <a:t>chính là entropy của </a:t>
                </a:r>
                <a:r>
                  <a:rPr lang="en-US" sz="2000" dirty="0" err="1"/>
                  <a:t>nút</a:t>
                </a:r>
                <a:r>
                  <a:rPr lang="en-US" sz="2000" dirty="0"/>
                  <a:t> </a:t>
                </a:r>
                <a:r>
                  <a:rPr lang="en-US" sz="2000" dirty="0" err="1"/>
                  <a:t>lá</a:t>
                </a:r>
                <a:r>
                  <a:rPr lang="vi-VN" sz="2000" dirty="0"/>
                  <a:t> tương ứng với Sk, được tính tương tự và </a:t>
                </a:r>
                <a14:m>
                  <m:oMath xmlns:m="http://schemas.openxmlformats.org/officeDocument/2006/math">
                    <m:r>
                      <m:rPr>
                        <m:sty m:val="p"/>
                      </m:rPr>
                      <a:rPr lang="vi-VN" sz="2000">
                        <a:latin typeface="Cambria Math" panose="02040503050406030204" pitchFamily="18" charset="0"/>
                      </a:rPr>
                      <m:t>λ</m:t>
                    </m:r>
                  </m:oMath>
                </a14:m>
                <a:r>
                  <a:rPr lang="vi-VN"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là hằng số dương. Hàm </a:t>
                </a:r>
                <a14:m>
                  <m:oMath xmlns:m="http://schemas.openxmlformats.org/officeDocument/2006/math">
                    <m:r>
                      <a:rPr lang="en-US" sz="2000" i="1" smtClean="0">
                        <a:latin typeface="Cambria Math" panose="02040503050406030204" pitchFamily="18" charset="0"/>
                      </a:rPr>
                      <m:t>𝐿</m:t>
                    </m:r>
                  </m:oMath>
                </a14:m>
                <a:r>
                  <a:rPr lang="vi-VN"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phụ thuộc vào hai thành phần và nó nhỏ khi cả hai thành phần đều nhỏ. Tỉa cây là làm giảm giá trị của hàm này. Đầu </a:t>
                </a:r>
                <a:r>
                  <a:rPr lang="vi-VN" sz="2000">
                    <a:solidFill>
                      <a:srgbClr val="000000"/>
                    </a:solidFill>
                    <a:latin typeface="Arial" panose="020B0604020202020204" pitchFamily="34" charset="0"/>
                    <a:ea typeface="Times New Roman" panose="02020603050405020304" pitchFamily="18" charset="0"/>
                    <a:cs typeface="Arial" panose="020B0604020202020204" pitchFamily="34" charset="0"/>
                  </a:rPr>
                  <a:t>tiên xây </a:t>
                </a:r>
                <a:r>
                  <a:rPr lang="vi-VN"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dựng cây quyết định đúng với mọi nút lá. Khi đó hàm mất mát có thành phần </a:t>
                </a:r>
                <a:r>
                  <a:rPr lang="vi-VN" sz="2000">
                    <a:solidFill>
                      <a:srgbClr val="000000"/>
                    </a:solidFill>
                    <a:latin typeface="Arial" panose="020B0604020202020204" pitchFamily="34" charset="0"/>
                    <a:ea typeface="Times New Roman" panose="02020603050405020304" pitchFamily="18" charset="0"/>
                    <a:cs typeface="Arial" panose="020B0604020202020204" pitchFamily="34" charset="0"/>
                  </a:rPr>
                  <a:t>đầu  =</a:t>
                </a:r>
                <a:r>
                  <a:rPr lang="en-US" sz="200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vi-VN" sz="2000">
                    <a:solidFill>
                      <a:srgbClr val="000000"/>
                    </a:solidFill>
                    <a:latin typeface="Arial" panose="020B0604020202020204" pitchFamily="34" charset="0"/>
                    <a:ea typeface="Times New Roman" panose="02020603050405020304" pitchFamily="18" charset="0"/>
                    <a:cs typeface="Arial" panose="020B0604020202020204" pitchFamily="34" charset="0"/>
                  </a:rPr>
                  <a:t>0 </a:t>
                </a:r>
                <a:r>
                  <a:rPr lang="vi-VN"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nhưng thành phần thứ hai lớn. Sau đó tỉa dần các nút lá sao cho hàm mất mát giảm và dừng lại khi nó không thể giảm được mà thôi.</a:t>
                </a:r>
              </a:p>
              <a:p>
                <a:pPr marL="0" indent="0" algn="just">
                  <a:lnSpc>
                    <a:spcPct val="100000"/>
                  </a:lnSpc>
                  <a:buNone/>
                </a:pPr>
                <a:r>
                  <a:rPr lang="vi-VN" sz="2000" dirty="0"/>
                  <a:t>Nếu cứ để phát triển cây thì có thể tạo ra một cây lớn. Một giải pháp khác nữa là dừng phát triển khi cây đạt đến số lượng quyết định nhất định hoặc khi các nút quyết định chỉ chứa một số ít mẫu. Điều này được gọi là </a:t>
                </a:r>
                <a:r>
                  <a:rPr lang="vi-VN" sz="2000" b="1" i="1" dirty="0"/>
                  <a:t>dừng sớm hoặc cắt tỉa trước</a:t>
                </a:r>
                <a:r>
                  <a:rPr lang="vi-VN" sz="2000" dirty="0"/>
                  <a:t> cây quyết định. Tuy nhiên, một nhược điểm của phương pháp này là không có cách nào để biết liệu cây có bỏ sót hay không, nhưng các mẫu quan trọng mà nó đã học được đã đạt được  kích thước lớn.</a:t>
                </a:r>
              </a:p>
              <a:p>
                <a:pPr marL="0" indent="0" algn="just">
                  <a:lnSpc>
                    <a:spcPct val="100000"/>
                  </a:lnSpc>
                  <a:buNone/>
                </a:pPr>
                <a:endParaRPr lang="vi-VN" sz="22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indent="-457200" algn="just">
                  <a:lnSpc>
                    <a:spcPct val="100000"/>
                  </a:lnSpc>
                  <a:buFont typeface="+mj-lt"/>
                  <a:buAutoNum type="arabicPeriod" startAt="2"/>
                </a:pPr>
                <a:endParaRPr lang="en-US" sz="2200" dirty="0">
                  <a:latin typeface="Arial" panose="020B0604020202020204" pitchFamily="34" charset="0"/>
                  <a:ea typeface="Times New Roman" panose="02020603050405020304" pitchFamily="18" charset="0"/>
                  <a:cs typeface="Arial" panose="020B0604020202020204" pitchFamily="34" charset="0"/>
                </a:endParaRPr>
              </a:p>
              <a:p>
                <a:pPr marL="457200" indent="-457200" algn="just">
                  <a:lnSpc>
                    <a:spcPct val="100000"/>
                  </a:lnSpc>
                  <a:buFont typeface="+mj-lt"/>
                  <a:buAutoNum type="arabicPeriod" startAt="2"/>
                </a:pPr>
                <a:endParaRPr lang="vi-VN" sz="2200" dirty="0">
                  <a:latin typeface="Arial" panose="020B0604020202020204" pitchFamily="34" charset="0"/>
                  <a:ea typeface="Times New Roman" panose="02020603050405020304" pitchFamily="18" charset="0"/>
                  <a:cs typeface="Arial" panose="020B0604020202020204" pitchFamily="34" charset="0"/>
                </a:endParaRPr>
              </a:p>
              <a:p>
                <a:pPr marL="457200" indent="-457200" algn="just">
                  <a:lnSpc>
                    <a:spcPct val="150000"/>
                  </a:lnSpc>
                  <a:buFont typeface="+mj-lt"/>
                  <a:buAutoNum type="arabicPeriod" startAt="2"/>
                </a:pPr>
                <a:endParaRPr lang="en-US" sz="2000" dirty="0"/>
              </a:p>
              <a:p>
                <a:pPr marL="0" indent="0" algn="just">
                  <a:lnSpc>
                    <a:spcPct val="150000"/>
                  </a:lnSpc>
                  <a:buNone/>
                </a:pPr>
                <a:endParaRPr lang="en-US" sz="2000" dirty="0"/>
              </a:p>
              <a:p>
                <a:pPr marL="0" indent="0" algn="just">
                  <a:lnSpc>
                    <a:spcPct val="150000"/>
                  </a:lnSpc>
                  <a:buNone/>
                </a:pPr>
                <a:endParaRPr lang="en-US" sz="2000" dirty="0"/>
              </a:p>
              <a:p>
                <a:pPr marL="0" indent="0" algn="just">
                  <a:lnSpc>
                    <a:spcPct val="150000"/>
                  </a:lnSpc>
                  <a:buNone/>
                </a:pPr>
                <a:endParaRPr lang="vi-VN" sz="20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537" t="-473" r="-591"/>
                </a:stretch>
              </a:blipFill>
            </p:spPr>
            <p:txBody>
              <a:bodyPr/>
              <a:lstStyle/>
              <a:p>
                <a:r>
                  <a:rPr lang="en-US">
                    <a:noFill/>
                  </a:rPr>
                  <a:t> </a:t>
                </a:r>
              </a:p>
            </p:txBody>
          </p:sp>
        </mc:Fallback>
      </mc:AlternateContent>
    </p:spTree>
    <p:extLst>
      <p:ext uri="{BB962C8B-B14F-4D97-AF65-F5344CB8AC3E}">
        <p14:creationId xmlns:p14="http://schemas.microsoft.com/office/powerpoint/2010/main" val="755001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a:lnSpc>
                <a:spcPct val="100000"/>
              </a:lnSpc>
            </a:pPr>
            <a:r>
              <a:rPr lang="vi-VN" sz="2200" dirty="0"/>
              <a:t>Ngược lại, </a:t>
            </a:r>
            <a:r>
              <a:rPr lang="vi-VN" sz="2200" b="1" i="1" dirty="0"/>
              <a:t>cắt tỉa sau</a:t>
            </a:r>
            <a:r>
              <a:rPr lang="vi-VN" sz="2200" dirty="0"/>
              <a:t> liên quan đến việc phát triển cây đầy đủ và cắt tỉa các nút lá để giảm kích thước của cây đến một mức phù hợp. Đây thường là cách tiếp cận hiệu quả hơn cắt tỉa trước, bởi vì rất khó để xác định độ sâu tối ưu của cây quyết định mà không phát triển nó trước. Cắt tỉa cây sau cho phép thuật toán là  xác định rằng tất cả các cấu trúc dữ liệu quan trọng đã được phát hiện.</a:t>
            </a:r>
          </a:p>
          <a:p>
            <a:pPr>
              <a:lnSpc>
                <a:spcPct val="100000"/>
              </a:lnSpc>
            </a:pPr>
            <a:r>
              <a:rPr lang="vi-VN" sz="2200" dirty="0"/>
              <a:t>Thông thường, một nút không được chia nhỏ hơn nếu số lượng các cá thể đào tạo tại nút đó nhỏ hơn một tỷ lệ phần trăm nhất định của tập huấn luyện—ví dụ: 5% — bất kể nó không sạch hoặc bị lỗi. Ý tưởng là bất kỳ quyết định nào dựa trên quá ít trường hợp sẽ gây ra sự khác biệt và như vậy là lỗi tổng quát. Dừng xây dựng cây sớm trước khi nó đầy thì đây là </a:t>
            </a:r>
            <a:r>
              <a:rPr lang="vi-VN" sz="2200" b="1" i="1" dirty="0"/>
              <a:t>tỉa trước cây</a:t>
            </a:r>
            <a:r>
              <a:rPr lang="vi-VN" sz="2200" dirty="0"/>
              <a:t>.</a:t>
            </a:r>
          </a:p>
          <a:p>
            <a:pPr>
              <a:lnSpc>
                <a:spcPct val="100000"/>
              </a:lnSpc>
            </a:pPr>
            <a:r>
              <a:rPr lang="vi-VN" dirty="0"/>
              <a:t>Một nguyên lý hay được sử dụng là nguyên lý </a:t>
            </a:r>
            <a:r>
              <a:rPr lang="vi-VN" i="1" dirty="0"/>
              <a:t>Occam’s Razor. Razor </a:t>
            </a:r>
            <a:r>
              <a:rPr lang="vi-VN" dirty="0"/>
              <a:t>nhà logic học và thần học Anh (1285-1347):</a:t>
            </a:r>
            <a:endParaRPr lang="vi-VN" sz="2200" dirty="0"/>
          </a:p>
          <a:p>
            <a:pPr marL="342900" indent="-342900">
              <a:lnSpc>
                <a:spcPct val="100000"/>
              </a:lnSpc>
              <a:buFont typeface="Arial" panose="020B0604020202020204" pitchFamily="34" charset="0"/>
              <a:buChar char="•"/>
            </a:pPr>
            <a:r>
              <a:rPr lang="vi-VN" dirty="0"/>
              <a:t>Có hai cây quyết định có số lỗi tương tự, nên chọn một cây đơn giản hơn là cây phức tạp.</a:t>
            </a:r>
          </a:p>
          <a:p>
            <a:pPr marL="342900" indent="-342900">
              <a:lnSpc>
                <a:spcPct val="100000"/>
              </a:lnSpc>
              <a:buFont typeface="Arial" panose="020B0604020202020204" pitchFamily="34" charset="0"/>
              <a:buChar char="•"/>
            </a:pPr>
            <a:r>
              <a:rPr lang="vi-VN" dirty="0"/>
              <a:t>Một cây phức tạp hơn có nhiều khả năng là vô tình bị lỗi do dữ liệu (nghĩa là bị lỗi phụ thuộc).</a:t>
            </a:r>
          </a:p>
          <a:p>
            <a:pPr marL="342900" indent="-342900">
              <a:lnSpc>
                <a:spcPct val="100000"/>
              </a:lnSpc>
              <a:buFont typeface="Arial" panose="020B0604020202020204" pitchFamily="34" charset="0"/>
              <a:buChar char="•"/>
            </a:pPr>
            <a:r>
              <a:rPr lang="vi-VN" dirty="0"/>
              <a:t>Theo đó, khi đánh giá cây quyết định nên bao gồm cả độ phức tạp phân loại.</a:t>
            </a:r>
            <a:endParaRPr lang="vi-VN" sz="2200" dirty="0"/>
          </a:p>
          <a:p>
            <a:pPr marL="0" indent="0" algn="just">
              <a:lnSpc>
                <a:spcPct val="150000"/>
              </a:lnSpc>
              <a:buNone/>
            </a:pPr>
            <a:endParaRPr lang="vi-VN" sz="2000" dirty="0"/>
          </a:p>
        </p:txBody>
      </p:sp>
    </p:spTree>
    <p:extLst>
      <p:ext uri="{BB962C8B-B14F-4D97-AF65-F5344CB8AC3E}">
        <p14:creationId xmlns:p14="http://schemas.microsoft.com/office/powerpoint/2010/main" val="3223947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fontScale="92500" lnSpcReduction="10000"/>
              </a:bodyPr>
              <a:lstStyle/>
              <a:p>
                <a:r>
                  <a:rPr lang="vi-VN" b="1" dirty="0"/>
                  <a:t>Giả mã xây dựng cây quyết định</a:t>
                </a:r>
                <a:endParaRPr lang="vi-VN" dirty="0"/>
              </a:p>
              <a:p>
                <a:r>
                  <a:rPr lang="en-US" u="sng" dirty="0" err="1"/>
                  <a:t>TreeGrowing</a:t>
                </a:r>
                <a:r>
                  <a:rPr lang="en-US" u="sng" dirty="0"/>
                  <a:t> (</a:t>
                </a:r>
                <a:r>
                  <a:rPr lang="en-US" u="sng" dirty="0" err="1"/>
                  <a:t>S,A,y</a:t>
                </a:r>
                <a:r>
                  <a:rPr lang="en-US" u="sng" dirty="0"/>
                  <a:t>)</a:t>
                </a:r>
                <a:endParaRPr lang="vi-VN" dirty="0"/>
              </a:p>
              <a:p>
                <a:r>
                  <a:rPr lang="en-US" dirty="0" err="1"/>
                  <a:t>Trong</a:t>
                </a:r>
                <a:r>
                  <a:rPr lang="en-US" dirty="0"/>
                  <a:t> </a:t>
                </a:r>
                <a:r>
                  <a:rPr lang="en-US" dirty="0" err="1"/>
                  <a:t>đó</a:t>
                </a:r>
                <a:endParaRPr lang="vi-VN" dirty="0"/>
              </a:p>
              <a:p>
                <a:pPr lvl="1"/>
                <a:r>
                  <a:rPr lang="en-US" dirty="0"/>
                  <a:t>S – </a:t>
                </a:r>
                <a:r>
                  <a:rPr lang="en-US" dirty="0" err="1"/>
                  <a:t>Tập</a:t>
                </a:r>
                <a:r>
                  <a:rPr lang="en-US" dirty="0"/>
                  <a:t> </a:t>
                </a:r>
                <a:r>
                  <a:rPr lang="en-US" dirty="0" err="1"/>
                  <a:t>huấn</a:t>
                </a:r>
                <a:r>
                  <a:rPr lang="en-US" dirty="0"/>
                  <a:t> </a:t>
                </a:r>
                <a:r>
                  <a:rPr lang="en-US" dirty="0" err="1"/>
                  <a:t>luyện</a:t>
                </a:r>
                <a:endParaRPr lang="vi-VN" dirty="0"/>
              </a:p>
              <a:p>
                <a:pPr lvl="1"/>
                <a:r>
                  <a:rPr lang="en-US" dirty="0"/>
                  <a:t>A – </a:t>
                </a:r>
                <a:r>
                  <a:rPr lang="en-US" dirty="0" err="1"/>
                  <a:t>Tập</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đầu</a:t>
                </a:r>
                <a:r>
                  <a:rPr lang="en-US" dirty="0"/>
                  <a:t> </a:t>
                </a:r>
                <a:r>
                  <a:rPr lang="en-US" dirty="0" err="1"/>
                  <a:t>vào</a:t>
                </a:r>
                <a:endParaRPr lang="vi-VN" dirty="0"/>
              </a:p>
              <a:p>
                <a:pPr lvl="1"/>
                <a:r>
                  <a:rPr lang="en-US" dirty="0"/>
                  <a:t>y – </a:t>
                </a:r>
                <a:r>
                  <a:rPr lang="en-US" dirty="0" err="1"/>
                  <a:t>Thuộc</a:t>
                </a:r>
                <a:r>
                  <a:rPr lang="en-US" dirty="0"/>
                  <a:t> </a:t>
                </a:r>
                <a:r>
                  <a:rPr lang="en-US" dirty="0" err="1"/>
                  <a:t>tính</a:t>
                </a:r>
                <a:r>
                  <a:rPr lang="en-US" dirty="0"/>
                  <a:t> </a:t>
                </a:r>
                <a:r>
                  <a:rPr lang="en-US" err="1"/>
                  <a:t>mục</a:t>
                </a:r>
                <a:r>
                  <a:rPr lang="en-US"/>
                  <a:t> tiêu (có gán nhãn)</a:t>
                </a:r>
                <a:endParaRPr lang="vi-VN" dirty="0"/>
              </a:p>
              <a:p>
                <a:r>
                  <a:rPr lang="en-US" dirty="0" err="1"/>
                  <a:t>Tạo</a:t>
                </a:r>
                <a:r>
                  <a:rPr lang="en-US" dirty="0"/>
                  <a:t> </a:t>
                </a:r>
                <a:r>
                  <a:rPr lang="en-US" dirty="0" err="1"/>
                  <a:t>một</a:t>
                </a:r>
                <a:r>
                  <a:rPr lang="en-US" dirty="0"/>
                  <a:t> </a:t>
                </a:r>
                <a:r>
                  <a:rPr lang="en-US" dirty="0" err="1"/>
                  <a:t>cây</a:t>
                </a:r>
                <a:r>
                  <a:rPr lang="en-US" dirty="0"/>
                  <a:t> </a:t>
                </a:r>
                <a:r>
                  <a:rPr lang="en-US" dirty="0" err="1"/>
                  <a:t>mới</a:t>
                </a:r>
                <a:r>
                  <a:rPr lang="en-US" dirty="0"/>
                  <a:t> T </a:t>
                </a:r>
                <a:r>
                  <a:rPr lang="en-US" dirty="0" err="1"/>
                  <a:t>với</a:t>
                </a:r>
                <a:r>
                  <a:rPr lang="en-US" dirty="0"/>
                  <a:t> </a:t>
                </a:r>
                <a:r>
                  <a:rPr lang="en-US" dirty="0" err="1"/>
                  <a:t>một</a:t>
                </a:r>
                <a:r>
                  <a:rPr lang="en-US" dirty="0"/>
                  <a:t> </a:t>
                </a:r>
                <a:r>
                  <a:rPr lang="en-US" dirty="0" err="1"/>
                  <a:t>nút</a:t>
                </a:r>
                <a:r>
                  <a:rPr lang="en-US" dirty="0"/>
                  <a:t> </a:t>
                </a:r>
                <a:r>
                  <a:rPr lang="en-US" dirty="0" err="1"/>
                  <a:t>gốc</a:t>
                </a:r>
                <a:endParaRPr lang="vi-VN" dirty="0"/>
              </a:p>
              <a:p>
                <a:r>
                  <a:rPr lang="en-US" dirty="0"/>
                  <a:t>IF </a:t>
                </a:r>
                <a:r>
                  <a:rPr lang="en-US" dirty="0" err="1"/>
                  <a:t>một</a:t>
                </a:r>
                <a:r>
                  <a:rPr lang="en-US" dirty="0"/>
                  <a:t> </a:t>
                </a:r>
                <a:r>
                  <a:rPr lang="en-US" dirty="0" err="1"/>
                  <a:t>trong</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dừng</a:t>
                </a:r>
                <a:r>
                  <a:rPr lang="en-US" dirty="0"/>
                  <a:t> </a:t>
                </a:r>
                <a:r>
                  <a:rPr lang="en-US" dirty="0" err="1"/>
                  <a:t>thỏa</a:t>
                </a:r>
                <a:r>
                  <a:rPr lang="en-US" dirty="0"/>
                  <a:t> </a:t>
                </a:r>
                <a:r>
                  <a:rPr lang="en-US" dirty="0" err="1"/>
                  <a:t>mãn</a:t>
                </a:r>
                <a:r>
                  <a:rPr lang="en-US" dirty="0"/>
                  <a:t> THEN</a:t>
                </a:r>
                <a:endParaRPr lang="vi-VN" sz="5400" dirty="0"/>
              </a:p>
              <a:p>
                <a:r>
                  <a:rPr lang="en-US" dirty="0"/>
                  <a:t>      </a:t>
                </a:r>
                <a:r>
                  <a:rPr lang="en-US" dirty="0" err="1"/>
                  <a:t>Đánh</a:t>
                </a:r>
                <a:r>
                  <a:rPr lang="en-US" dirty="0"/>
                  <a:t> </a:t>
                </a:r>
                <a:r>
                  <a:rPr lang="en-US" dirty="0" err="1"/>
                  <a:t>dấu</a:t>
                </a:r>
                <a:r>
                  <a:rPr lang="en-US" dirty="0"/>
                  <a:t> </a:t>
                </a:r>
                <a:r>
                  <a:rPr lang="en-US" dirty="0" err="1"/>
                  <a:t>nút</a:t>
                </a:r>
                <a:r>
                  <a:rPr lang="en-US" dirty="0"/>
                  <a:t> </a:t>
                </a:r>
                <a:r>
                  <a:rPr lang="en-US" dirty="0" err="1"/>
                  <a:t>gốc</a:t>
                </a:r>
                <a:r>
                  <a:rPr lang="en-US" dirty="0"/>
                  <a:t> </a:t>
                </a:r>
                <a:r>
                  <a:rPr lang="en-US" dirty="0" err="1"/>
                  <a:t>trong</a:t>
                </a:r>
                <a:r>
                  <a:rPr lang="en-US" dirty="0"/>
                  <a:t> T </a:t>
                </a:r>
                <a:r>
                  <a:rPr lang="en-US" dirty="0" err="1"/>
                  <a:t>là</a:t>
                </a:r>
                <a:r>
                  <a:rPr lang="en-US" dirty="0"/>
                  <a:t> </a:t>
                </a:r>
                <a:r>
                  <a:rPr lang="en-US" dirty="0" err="1"/>
                  <a:t>lá</a:t>
                </a:r>
                <a:r>
                  <a:rPr lang="en-US" dirty="0"/>
                  <a:t> </a:t>
                </a:r>
                <a:r>
                  <a:rPr lang="en-US" dirty="0" err="1"/>
                  <a:t>với</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của</a:t>
                </a:r>
                <a:r>
                  <a:rPr lang="en-US" dirty="0"/>
                  <a:t> y </a:t>
                </a:r>
                <a:r>
                  <a:rPr lang="en-US" dirty="0" err="1"/>
                  <a:t>trong</a:t>
                </a:r>
                <a:r>
                  <a:rPr lang="en-US" dirty="0"/>
                  <a:t> S </a:t>
                </a:r>
                <a:r>
                  <a:rPr lang="en-US" dirty="0" err="1"/>
                  <a:t>được</a:t>
                </a:r>
                <a:r>
                  <a:rPr lang="en-US" dirty="0"/>
                  <a:t> </a:t>
                </a:r>
                <a:r>
                  <a:rPr lang="en-US" dirty="0" err="1"/>
                  <a:t>coi</a:t>
                </a:r>
                <a:r>
                  <a:rPr lang="en-US" dirty="0"/>
                  <a:t> </a:t>
                </a:r>
                <a:r>
                  <a:rPr lang="en-US" dirty="0" err="1"/>
                  <a:t>như</a:t>
                </a:r>
                <a:r>
                  <a:rPr lang="en-US" dirty="0"/>
                  <a:t> </a:t>
                </a:r>
                <a:r>
                  <a:rPr lang="en-US" dirty="0" err="1"/>
                  <a:t>nhãn</a:t>
                </a:r>
                <a:r>
                  <a:rPr lang="en-US" dirty="0"/>
                  <a:t> </a:t>
                </a:r>
                <a:endParaRPr lang="vi-VN" sz="5400" dirty="0"/>
              </a:p>
              <a:p>
                <a:r>
                  <a:rPr lang="en-US" dirty="0"/>
                  <a:t>ELSE</a:t>
                </a:r>
                <a:endParaRPr lang="vi-VN" sz="5400" dirty="0"/>
              </a:p>
              <a:p>
                <a:r>
                  <a:rPr lang="en-US" dirty="0"/>
                  <a:t>        </a:t>
                </a:r>
                <a:r>
                  <a:rPr lang="en-US" dirty="0" err="1"/>
                  <a:t>Tìm</a:t>
                </a:r>
                <a:r>
                  <a:rPr lang="en-US" dirty="0"/>
                  <a:t> </a:t>
                </a:r>
                <a:r>
                  <a:rPr lang="en-US" dirty="0" err="1"/>
                  <a:t>hàm</a:t>
                </a:r>
                <a:r>
                  <a:rPr lang="en-US" dirty="0"/>
                  <a:t> </a:t>
                </a:r>
                <a:r>
                  <a:rPr lang="en-US" dirty="0" err="1"/>
                  <a:t>rời</a:t>
                </a:r>
                <a:r>
                  <a:rPr lang="en-US" dirty="0"/>
                  <a:t> </a:t>
                </a:r>
                <a:r>
                  <a:rPr lang="en-US" dirty="0" err="1"/>
                  <a:t>rạc</a:t>
                </a:r>
                <a:r>
                  <a:rPr lang="en-US" dirty="0"/>
                  <a:t> f(A) </a:t>
                </a:r>
                <a:r>
                  <a:rPr lang="en-US" dirty="0" err="1"/>
                  <a:t>của</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đặc</a:t>
                </a:r>
                <a:r>
                  <a:rPr lang="en-US" dirty="0"/>
                  <a:t> </a:t>
                </a:r>
                <a:r>
                  <a:rPr lang="en-US" dirty="0" err="1"/>
                  <a:t>tính</a:t>
                </a:r>
                <a:r>
                  <a:rPr lang="en-US" dirty="0"/>
                  <a:t> </a:t>
                </a:r>
                <a:r>
                  <a:rPr lang="en-US" dirty="0" err="1"/>
                  <a:t>để</a:t>
                </a:r>
                <a:r>
                  <a:rPr lang="en-US" dirty="0"/>
                  <a:t> </a:t>
                </a:r>
                <a:r>
                  <a:rPr lang="en-US" dirty="0" err="1"/>
                  <a:t>phân</a:t>
                </a:r>
                <a:r>
                  <a:rPr lang="en-US" dirty="0"/>
                  <a:t> chia S </a:t>
                </a:r>
                <a:r>
                  <a:rPr lang="en-US" dirty="0" err="1"/>
                  <a:t>theo</a:t>
                </a:r>
                <a:r>
                  <a:rPr lang="en-US" dirty="0"/>
                  <a:t> </a:t>
                </a:r>
                <a:r>
                  <a:rPr lang="en-US" dirty="0" err="1"/>
                  <a:t>đầu</a:t>
                </a:r>
                <a:r>
                  <a:rPr lang="en-US" dirty="0"/>
                  <a:t> ra </a:t>
                </a:r>
                <a:r>
                  <a:rPr lang="en-US" dirty="0" err="1"/>
                  <a:t>hàm</a:t>
                </a:r>
                <a:r>
                  <a:rPr lang="en-US" dirty="0"/>
                  <a:t> </a:t>
                </a:r>
                <a14:m>
                  <m:oMath xmlns:m="http://schemas.openxmlformats.org/officeDocument/2006/math">
                    <m:r>
                      <a:rPr lang="en-US" i="1" dirty="0" smtClean="0">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𝑐</m:t>
                    </m:r>
                    <m:r>
                      <a:rPr lang="en-US" i="1" baseline="-2500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𝑐𝑘</m:t>
                    </m:r>
                    <m:r>
                      <a:rPr lang="en-US" i="1">
                        <a:latin typeface="Cambria Math" panose="02040503050406030204" pitchFamily="18" charset="0"/>
                      </a:rPr>
                      <m:t>) </m:t>
                    </m:r>
                  </m:oMath>
                </a14:m>
                <a:r>
                  <a:rPr lang="en-US" dirty="0" err="1"/>
                  <a:t>đạt</a:t>
                </a:r>
                <a:r>
                  <a:rPr lang="en-US" dirty="0"/>
                  <a:t> </a:t>
                </a:r>
                <a:r>
                  <a:rPr lang="en-US" dirty="0" err="1"/>
                  <a:t>được</a:t>
                </a:r>
                <a:r>
                  <a:rPr lang="en-US" dirty="0"/>
                  <a:t> </a:t>
                </a:r>
                <a:r>
                  <a:rPr lang="en-US" dirty="0" err="1"/>
                  <a:t>chuẩn</a:t>
                </a:r>
                <a:r>
                  <a:rPr lang="en-US" dirty="0"/>
                  <a:t> chia </a:t>
                </a:r>
                <a:r>
                  <a:rPr lang="en-US" dirty="0" err="1"/>
                  <a:t>tốt</a:t>
                </a:r>
                <a:r>
                  <a:rPr lang="en-US" dirty="0"/>
                  <a:t> </a:t>
                </a:r>
                <a:r>
                  <a:rPr lang="en-US" dirty="0" err="1"/>
                  <a:t>nhất</a:t>
                </a:r>
                <a:r>
                  <a:rPr lang="en-US" dirty="0"/>
                  <a:t>.</a:t>
                </a:r>
                <a:endParaRPr lang="vi-VN" sz="5400" dirty="0"/>
              </a:p>
              <a:p>
                <a:r>
                  <a:rPr lang="en-US" dirty="0"/>
                  <a:t>  IF </a:t>
                </a:r>
                <a:r>
                  <a:rPr lang="en-US" dirty="0" err="1"/>
                  <a:t>chuẩn</a:t>
                </a:r>
                <a:r>
                  <a:rPr lang="en-US" dirty="0"/>
                  <a:t> chia </a:t>
                </a:r>
                <a:r>
                  <a:rPr lang="en-US" dirty="0" err="1"/>
                  <a:t>tốt</a:t>
                </a:r>
                <a:r>
                  <a:rPr lang="en-US" dirty="0"/>
                  <a:t> </a:t>
                </a:r>
                <a:r>
                  <a:rPr lang="en-US" dirty="0" err="1"/>
                  <a:t>nhất</a:t>
                </a:r>
                <a:r>
                  <a:rPr lang="en-US" dirty="0"/>
                  <a:t> &gt; </a:t>
                </a:r>
                <a:r>
                  <a:rPr lang="en-US" dirty="0" err="1"/>
                  <a:t>ngưỡng</a:t>
                </a:r>
                <a:r>
                  <a:rPr lang="en-US" dirty="0"/>
                  <a:t> THEN</a:t>
                </a:r>
                <a:endParaRPr lang="vi-VN" sz="2000" dirty="0"/>
              </a:p>
              <a:p>
                <a:r>
                  <a:rPr lang="en-US" dirty="0"/>
                  <a:t>      </a:t>
                </a:r>
                <a:r>
                  <a:rPr lang="en-US" dirty="0" err="1"/>
                  <a:t>Gán</a:t>
                </a:r>
                <a:r>
                  <a:rPr lang="en-US" dirty="0"/>
                  <a:t> </a:t>
                </a:r>
                <a:r>
                  <a:rPr lang="en-US" dirty="0" err="1"/>
                  <a:t>nhãn</a:t>
                </a:r>
                <a:r>
                  <a:rPr lang="en-US" dirty="0"/>
                  <a:t> t </a:t>
                </a:r>
                <a:r>
                  <a:rPr lang="en-US" dirty="0" err="1"/>
                  <a:t>theo</a:t>
                </a:r>
                <a:r>
                  <a:rPr lang="en-US" dirty="0"/>
                  <a:t> f(A) </a:t>
                </a:r>
                <a:endParaRPr lang="vi-VN" sz="2000" dirty="0"/>
              </a:p>
              <a:p>
                <a:r>
                  <a:rPr lang="en-US" dirty="0"/>
                  <a:t>     FOR </a:t>
                </a:r>
                <a:r>
                  <a:rPr lang="en-US" dirty="0" err="1"/>
                  <a:t>đầu</a:t>
                </a:r>
                <a:r>
                  <a:rPr lang="en-US" dirty="0"/>
                  <a:t> ra vi </a:t>
                </a:r>
                <a:r>
                  <a:rPr lang="en-US" dirty="0" err="1"/>
                  <a:t>của</a:t>
                </a:r>
                <a:r>
                  <a:rPr lang="en-US" dirty="0"/>
                  <a:t> f(A): </a:t>
                </a:r>
                <a:endParaRPr lang="vi-VN" sz="2000" dirty="0"/>
              </a:p>
              <a:p>
                <a:r>
                  <a:rPr lang="en-US" dirty="0"/>
                  <a:t>         </a:t>
                </a:r>
                <a:r>
                  <a:rPr lang="en-US" dirty="0" err="1"/>
                  <a:t>Đặt</a:t>
                </a:r>
                <a:r>
                  <a:rPr lang="en-US" dirty="0"/>
                  <a:t>  </a:t>
                </a:r>
                <a:r>
                  <a:rPr lang="en-US" dirty="0" err="1"/>
                  <a:t>subtree</a:t>
                </a:r>
                <a:r>
                  <a:rPr lang="en-US" baseline="-25000" dirty="0" err="1"/>
                  <a:t>i</a:t>
                </a:r>
                <a:r>
                  <a:rPr lang="en-US" dirty="0"/>
                  <a:t>=</a:t>
                </a:r>
                <a:r>
                  <a:rPr lang="en-US" dirty="0" err="1"/>
                  <a:t>TreeGrowing</a:t>
                </a:r>
                <a:r>
                  <a:rPr lang="en-US" dirty="0"/>
                  <a:t>(</a:t>
                </a:r>
                <a:r>
                  <a:rPr lang="en-US" dirty="0" err="1"/>
                  <a:t>σ</a:t>
                </a:r>
                <a:r>
                  <a:rPr lang="en-US" baseline="-25000" dirty="0" err="1"/>
                  <a:t>f</a:t>
                </a:r>
                <a:r>
                  <a:rPr lang="en-US" baseline="-25000" dirty="0"/>
                  <a:t>(</a:t>
                </a:r>
                <a:r>
                  <a:rPr lang="en-US" baseline="-25000"/>
                  <a:t>A)=</a:t>
                </a:r>
                <a:r>
                  <a:rPr lang="en-US" baseline="-25000" dirty="0"/>
                  <a:t>c</a:t>
                </a:r>
                <a:r>
                  <a:rPr lang="en-US" baseline="-25000"/>
                  <a:t>i</a:t>
                </a:r>
                <a:r>
                  <a:rPr lang="en-US"/>
                  <a:t>S</a:t>
                </a:r>
                <a:r>
                  <a:rPr lang="en-US" dirty="0" err="1"/>
                  <a:t>,A,y</a:t>
                </a:r>
                <a:r>
                  <a:rPr lang="en-US" dirty="0"/>
                  <a:t>). </a:t>
                </a:r>
                <a:endParaRPr lang="vi-VN" sz="2000" dirty="0"/>
              </a:p>
              <a:p>
                <a:r>
                  <a:rPr lang="en-US" dirty="0"/>
                  <a:t>         </a:t>
                </a:r>
                <a:r>
                  <a:rPr lang="en-US" dirty="0" err="1"/>
                  <a:t>Nối</a:t>
                </a:r>
                <a:r>
                  <a:rPr lang="en-US" dirty="0"/>
                  <a:t> </a:t>
                </a:r>
                <a:r>
                  <a:rPr lang="en-US" dirty="0" err="1"/>
                  <a:t>điểm</a:t>
                </a:r>
                <a:r>
                  <a:rPr lang="en-US" dirty="0"/>
                  <a:t> </a:t>
                </a:r>
                <a:r>
                  <a:rPr lang="en-US" dirty="0" err="1"/>
                  <a:t>gốc</a:t>
                </a:r>
                <a:r>
                  <a:rPr lang="en-US" dirty="0"/>
                  <a:t> </a:t>
                </a:r>
                <a:r>
                  <a:rPr lang="en-US" dirty="0" err="1"/>
                  <a:t>của</a:t>
                </a:r>
                <a:r>
                  <a:rPr lang="en-US" dirty="0"/>
                  <a:t> </a:t>
                </a:r>
                <a:r>
                  <a:rPr lang="en-US" dirty="0" err="1"/>
                  <a:t>t</a:t>
                </a:r>
                <a:r>
                  <a:rPr lang="en-US" baseline="-25000" dirty="0" err="1"/>
                  <a:t>T</a:t>
                </a:r>
                <a:r>
                  <a:rPr lang="en-US" dirty="0"/>
                  <a:t> </a:t>
                </a:r>
                <a:r>
                  <a:rPr lang="en-US" dirty="0" err="1"/>
                  <a:t>tới</a:t>
                </a:r>
                <a:r>
                  <a:rPr lang="en-US" dirty="0"/>
                  <a:t> </a:t>
                </a:r>
                <a:r>
                  <a:rPr lang="en-US" dirty="0" err="1"/>
                  <a:t>cây</a:t>
                </a:r>
                <a:r>
                  <a:rPr lang="en-US" dirty="0"/>
                  <a:t> con </a:t>
                </a:r>
                <a:r>
                  <a:rPr lang="en-US" dirty="0" err="1"/>
                  <a:t>với</a:t>
                </a:r>
                <a:r>
                  <a:rPr lang="en-US" dirty="0"/>
                  <a:t> </a:t>
                </a:r>
                <a:r>
                  <a:rPr lang="en-US" dirty="0" err="1"/>
                  <a:t>một</a:t>
                </a:r>
                <a:r>
                  <a:rPr lang="en-US" dirty="0"/>
                  <a:t> </a:t>
                </a:r>
                <a:r>
                  <a:rPr lang="en-US" dirty="0" err="1"/>
                  <a:t>cạnh</a:t>
                </a:r>
                <a:r>
                  <a:rPr lang="en-US" dirty="0"/>
                  <a:t> </a:t>
                </a:r>
                <a:r>
                  <a:rPr lang="en-US" dirty="0" err="1"/>
                  <a:t>đã</a:t>
                </a:r>
                <a:r>
                  <a:rPr lang="en-US" dirty="0"/>
                  <a:t> </a:t>
                </a:r>
                <a:r>
                  <a:rPr lang="en-US" dirty="0" err="1"/>
                  <a:t>được</a:t>
                </a:r>
                <a:r>
                  <a:rPr lang="en-US" dirty="0"/>
                  <a:t> </a:t>
                </a:r>
                <a:r>
                  <a:rPr lang="en-US" dirty="0" err="1"/>
                  <a:t>gán</a:t>
                </a:r>
                <a:r>
                  <a:rPr lang="en-US" dirty="0"/>
                  <a:t> </a:t>
                </a:r>
                <a:r>
                  <a:rPr lang="en-US" dirty="0" err="1"/>
                  <a:t>nhãn</a:t>
                </a:r>
                <a:r>
                  <a:rPr lang="en-US" dirty="0"/>
                  <a:t> </a:t>
                </a:r>
                <a:r>
                  <a:rPr lang="en-US" err="1"/>
                  <a:t>là</a:t>
                </a:r>
                <a:r>
                  <a:rPr lang="en-US"/>
                  <a:t> c</a:t>
                </a:r>
                <a:r>
                  <a:rPr lang="en-US" baseline="-25000"/>
                  <a:t>i</a:t>
                </a:r>
                <a:r>
                  <a:rPr lang="en-US"/>
                  <a:t> </a:t>
                </a:r>
                <a:endParaRPr lang="vi-VN" sz="2000" dirty="0"/>
              </a:p>
              <a:p>
                <a:r>
                  <a:rPr lang="en-US" dirty="0"/>
                  <a:t>    END FOR</a:t>
                </a:r>
                <a:endParaRPr lang="vi-VN" sz="2000" dirty="0"/>
              </a:p>
              <a:p>
                <a:pPr marL="0" indent="0" algn="just">
                  <a:lnSpc>
                    <a:spcPct val="150000"/>
                  </a:lnSpc>
                  <a:buNone/>
                </a:pPr>
                <a:endParaRPr lang="vi-VN" sz="2000" dirty="0"/>
              </a:p>
            </p:txBody>
          </p:sp>
        </mc:Choice>
        <mc:Fallback xmlns="">
          <p:sp>
            <p:nvSpPr>
              <p:cNvPr id="3" name="Content Placeholder 2">
                <a:extLst>
                  <a:ext uri="{FF2B5EF4-FFF2-40B4-BE49-F238E27FC236}">
                    <a16:creationId xmlns:a16="http://schemas.microsoft.com/office/drawing/2014/main" id="{ECFEC923-D31E-4B35-87FA-450948DECAA8}"/>
                  </a:ext>
                </a:extLst>
              </p:cNvPr>
              <p:cNvSpPr>
                <a:spLocks noGrp="1" noRot="1" noChangeAspect="1" noMove="1" noResize="1" noEditPoints="1" noAdjustHandles="1" noChangeArrowheads="1" noChangeShapeType="1" noTextEdit="1"/>
              </p:cNvSpPr>
              <p:nvPr>
                <p:ph idx="1"/>
              </p:nvPr>
            </p:nvSpPr>
            <p:spPr>
              <a:xfrm>
                <a:off x="410817" y="365124"/>
                <a:ext cx="11343861" cy="6447155"/>
              </a:xfrm>
              <a:blipFill>
                <a:blip r:embed="rId2"/>
                <a:stretch>
                  <a:fillRect l="-537" t="-1419" b="-1041"/>
                </a:stretch>
              </a:blipFill>
            </p:spPr>
            <p:txBody>
              <a:bodyPr/>
              <a:lstStyle/>
              <a:p>
                <a:r>
                  <a:rPr lang="en-US">
                    <a:noFill/>
                  </a:rPr>
                  <a:t> </a:t>
                </a:r>
              </a:p>
            </p:txBody>
          </p:sp>
        </mc:Fallback>
      </mc:AlternateContent>
    </p:spTree>
    <p:extLst>
      <p:ext uri="{BB962C8B-B14F-4D97-AF65-F5344CB8AC3E}">
        <p14:creationId xmlns:p14="http://schemas.microsoft.com/office/powerpoint/2010/main" val="3550302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BC23-0A6D-4CBB-83B6-3E94B1A2C214}"/>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3D4DF305-70C4-41AB-9F8D-3E0CF7FC1B2F}"/>
              </a:ext>
            </a:extLst>
          </p:cNvPr>
          <p:cNvSpPr>
            <a:spLocks noGrp="1"/>
          </p:cNvSpPr>
          <p:nvPr>
            <p:ph idx="1"/>
          </p:nvPr>
        </p:nvSpPr>
        <p:spPr/>
        <p:txBody>
          <a:bodyPr>
            <a:normAutofit fontScale="92500" lnSpcReduction="20000"/>
          </a:bodyPr>
          <a:lstStyle/>
          <a:p>
            <a:r>
              <a:rPr lang="en-US" dirty="0"/>
              <a:t>     ELSE</a:t>
            </a:r>
            <a:endParaRPr lang="vi-VN" dirty="0"/>
          </a:p>
          <a:p>
            <a:r>
              <a:rPr lang="en-US" dirty="0"/>
              <a:t>           </a:t>
            </a:r>
            <a:r>
              <a:rPr lang="en-US" dirty="0" err="1"/>
              <a:t>Đánh</a:t>
            </a:r>
            <a:r>
              <a:rPr lang="en-US" dirty="0"/>
              <a:t> </a:t>
            </a:r>
            <a:r>
              <a:rPr lang="en-US" dirty="0" err="1"/>
              <a:t>dấu</a:t>
            </a:r>
            <a:r>
              <a:rPr lang="en-US" dirty="0"/>
              <a:t> </a:t>
            </a:r>
            <a:r>
              <a:rPr lang="en-US" dirty="0" err="1"/>
              <a:t>nút</a:t>
            </a:r>
            <a:r>
              <a:rPr lang="en-US" dirty="0"/>
              <a:t> </a:t>
            </a:r>
            <a:r>
              <a:rPr lang="en-US" dirty="0" err="1"/>
              <a:t>gốc</a:t>
            </a:r>
            <a:r>
              <a:rPr lang="en-US" dirty="0"/>
              <a:t> T </a:t>
            </a:r>
            <a:r>
              <a:rPr lang="en-US" dirty="0" err="1"/>
              <a:t>là</a:t>
            </a:r>
            <a:r>
              <a:rPr lang="en-US" dirty="0"/>
              <a:t> </a:t>
            </a:r>
            <a:r>
              <a:rPr lang="en-US" dirty="0" err="1"/>
              <a:t>nút</a:t>
            </a:r>
            <a:r>
              <a:rPr lang="en-US" dirty="0"/>
              <a:t> </a:t>
            </a:r>
            <a:r>
              <a:rPr lang="en-US" dirty="0" err="1"/>
              <a:t>gốc</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dirty="0" err="1"/>
              <a:t>chung</a:t>
            </a:r>
            <a:r>
              <a:rPr lang="en-US" dirty="0"/>
              <a:t> </a:t>
            </a:r>
            <a:r>
              <a:rPr lang="en-US" dirty="0" err="1"/>
              <a:t>nhất</a:t>
            </a:r>
            <a:r>
              <a:rPr lang="en-US" dirty="0"/>
              <a:t> </a:t>
            </a:r>
            <a:r>
              <a:rPr lang="en-US" dirty="0" err="1"/>
              <a:t>của</a:t>
            </a:r>
            <a:r>
              <a:rPr lang="en-US" dirty="0"/>
              <a:t> y </a:t>
            </a:r>
            <a:r>
              <a:rPr lang="en-US" dirty="0" err="1"/>
              <a:t>trong</a:t>
            </a:r>
            <a:r>
              <a:rPr lang="en-US" dirty="0"/>
              <a:t> S </a:t>
            </a:r>
            <a:r>
              <a:rPr lang="en-US" dirty="0" err="1"/>
              <a:t>như</a:t>
            </a:r>
            <a:r>
              <a:rPr lang="en-US" dirty="0"/>
              <a:t> </a:t>
            </a:r>
            <a:r>
              <a:rPr lang="en-US" dirty="0" err="1"/>
              <a:t>là</a:t>
            </a:r>
            <a:r>
              <a:rPr lang="en-US" dirty="0"/>
              <a:t> </a:t>
            </a:r>
            <a:r>
              <a:rPr lang="en-US" dirty="0" err="1"/>
              <a:t>một</a:t>
            </a:r>
            <a:r>
              <a:rPr lang="en-US" dirty="0"/>
              <a:t> </a:t>
            </a:r>
            <a:r>
              <a:rPr lang="en-US" dirty="0" err="1"/>
              <a:t>nhãn</a:t>
            </a:r>
            <a:endParaRPr lang="vi-VN" dirty="0"/>
          </a:p>
          <a:p>
            <a:r>
              <a:rPr lang="en-US" dirty="0"/>
              <a:t>  END IF</a:t>
            </a:r>
            <a:endParaRPr lang="vi-VN" dirty="0"/>
          </a:p>
          <a:p>
            <a:r>
              <a:rPr lang="en-US" dirty="0"/>
              <a:t>END IF	</a:t>
            </a:r>
            <a:endParaRPr lang="vi-VN" dirty="0"/>
          </a:p>
          <a:p>
            <a:r>
              <a:rPr lang="en-US" dirty="0"/>
              <a:t>RETURN T</a:t>
            </a:r>
            <a:endParaRPr lang="vi-VN" dirty="0"/>
          </a:p>
          <a:p>
            <a:r>
              <a:rPr lang="en-US" dirty="0"/>
              <a:t> </a:t>
            </a:r>
            <a:endParaRPr lang="vi-VN" dirty="0"/>
          </a:p>
          <a:p>
            <a:r>
              <a:rPr lang="en-US" u="sng" dirty="0" err="1"/>
              <a:t>TreePruning</a:t>
            </a:r>
            <a:r>
              <a:rPr lang="en-US" u="sng" dirty="0"/>
              <a:t> (</a:t>
            </a:r>
            <a:r>
              <a:rPr lang="en-US" u="sng" dirty="0" err="1"/>
              <a:t>S,T,y</a:t>
            </a:r>
            <a:r>
              <a:rPr lang="en-US" u="sng" dirty="0"/>
              <a:t>)</a:t>
            </a:r>
            <a:endParaRPr lang="vi-VN" dirty="0"/>
          </a:p>
          <a:p>
            <a:r>
              <a:rPr lang="en-US" dirty="0" err="1"/>
              <a:t>Trong</a:t>
            </a:r>
            <a:r>
              <a:rPr lang="en-US" dirty="0"/>
              <a:t> </a:t>
            </a:r>
            <a:r>
              <a:rPr lang="en-US" dirty="0" err="1"/>
              <a:t>đó</a:t>
            </a:r>
            <a:r>
              <a:rPr lang="en-US" dirty="0"/>
              <a:t>:</a:t>
            </a:r>
            <a:endParaRPr lang="vi-VN" dirty="0"/>
          </a:p>
          <a:p>
            <a:pPr lvl="1"/>
            <a:r>
              <a:rPr lang="en-US" dirty="0"/>
              <a:t>S – </a:t>
            </a:r>
            <a:r>
              <a:rPr lang="en-US" dirty="0" err="1"/>
              <a:t>là</a:t>
            </a:r>
            <a:r>
              <a:rPr lang="en-US" dirty="0"/>
              <a:t> </a:t>
            </a:r>
            <a:r>
              <a:rPr lang="en-US" dirty="0" err="1"/>
              <a:t>tập</a:t>
            </a:r>
            <a:r>
              <a:rPr lang="en-US" dirty="0"/>
              <a:t> </a:t>
            </a:r>
            <a:r>
              <a:rPr lang="en-US" dirty="0" err="1"/>
              <a:t>huấn</a:t>
            </a:r>
            <a:r>
              <a:rPr lang="en-US" dirty="0"/>
              <a:t> </a:t>
            </a:r>
            <a:r>
              <a:rPr lang="en-US" dirty="0" err="1"/>
              <a:t>luyện</a:t>
            </a:r>
            <a:endParaRPr lang="vi-VN" dirty="0"/>
          </a:p>
          <a:p>
            <a:pPr lvl="1"/>
            <a:r>
              <a:rPr lang="en-US" dirty="0"/>
              <a:t>y – </a:t>
            </a:r>
            <a:r>
              <a:rPr lang="en-US" dirty="0" err="1"/>
              <a:t>Đặc</a:t>
            </a:r>
            <a:r>
              <a:rPr lang="en-US" dirty="0"/>
              <a:t> </a:t>
            </a:r>
            <a:r>
              <a:rPr lang="en-US" dirty="0" err="1"/>
              <a:t>tính</a:t>
            </a:r>
            <a:r>
              <a:rPr lang="en-US" dirty="0"/>
              <a:t> </a:t>
            </a:r>
            <a:r>
              <a:rPr lang="en-US" dirty="0" err="1"/>
              <a:t>đích</a:t>
            </a:r>
            <a:endParaRPr lang="vi-VN" dirty="0"/>
          </a:p>
          <a:p>
            <a:pPr lvl="1"/>
            <a:r>
              <a:rPr lang="en-US" dirty="0"/>
              <a:t>T – </a:t>
            </a:r>
            <a:r>
              <a:rPr lang="en-US" dirty="0" err="1"/>
              <a:t>Cây</a:t>
            </a:r>
            <a:r>
              <a:rPr lang="en-US" dirty="0"/>
              <a:t> </a:t>
            </a:r>
            <a:r>
              <a:rPr lang="en-US" dirty="0" err="1"/>
              <a:t>cần</a:t>
            </a:r>
            <a:r>
              <a:rPr lang="en-US" dirty="0"/>
              <a:t> </a:t>
            </a:r>
            <a:r>
              <a:rPr lang="en-US" dirty="0" err="1"/>
              <a:t>cắt</a:t>
            </a:r>
            <a:r>
              <a:rPr lang="en-US" dirty="0"/>
              <a:t> </a:t>
            </a:r>
            <a:r>
              <a:rPr lang="en-US" dirty="0" err="1"/>
              <a:t>tỉa</a:t>
            </a:r>
            <a:endParaRPr lang="vi-VN" dirty="0"/>
          </a:p>
          <a:p>
            <a:r>
              <a:rPr lang="en-US" dirty="0"/>
              <a:t> </a:t>
            </a:r>
            <a:endParaRPr lang="vi-VN" dirty="0"/>
          </a:p>
          <a:p>
            <a:r>
              <a:rPr lang="en-US" dirty="0"/>
              <a:t>DO</a:t>
            </a:r>
            <a:endParaRPr lang="vi-VN" dirty="0"/>
          </a:p>
          <a:p>
            <a:r>
              <a:rPr lang="en-US" dirty="0"/>
              <a:t>       </a:t>
            </a:r>
            <a:r>
              <a:rPr lang="en-US" dirty="0" err="1"/>
              <a:t>Chọn</a:t>
            </a:r>
            <a:r>
              <a:rPr lang="en-US" dirty="0"/>
              <a:t> </a:t>
            </a:r>
            <a:r>
              <a:rPr lang="en-US" dirty="0" err="1"/>
              <a:t>một</a:t>
            </a:r>
            <a:r>
              <a:rPr lang="en-US" dirty="0"/>
              <a:t> </a:t>
            </a:r>
            <a:r>
              <a:rPr lang="en-US" dirty="0" err="1"/>
              <a:t>nút</a:t>
            </a:r>
            <a:r>
              <a:rPr lang="en-US" dirty="0"/>
              <a:t> t </a:t>
            </a:r>
            <a:r>
              <a:rPr lang="en-US" dirty="0" err="1"/>
              <a:t>trong</a:t>
            </a:r>
            <a:r>
              <a:rPr lang="en-US" dirty="0"/>
              <a:t> T </a:t>
            </a:r>
            <a:r>
              <a:rPr lang="en-US" dirty="0" err="1"/>
              <a:t>sao</a:t>
            </a:r>
            <a:r>
              <a:rPr lang="en-US" dirty="0"/>
              <a:t> </a:t>
            </a:r>
            <a:r>
              <a:rPr lang="en-US" dirty="0" err="1"/>
              <a:t>cho</a:t>
            </a:r>
            <a:r>
              <a:rPr lang="en-US" dirty="0"/>
              <a:t> </a:t>
            </a:r>
            <a:r>
              <a:rPr lang="en-US" dirty="0" err="1"/>
              <a:t>cắt</a:t>
            </a:r>
            <a:r>
              <a:rPr lang="en-US" dirty="0"/>
              <a:t> </a:t>
            </a:r>
            <a:r>
              <a:rPr lang="en-US" dirty="0" err="1"/>
              <a:t>tỉa</a:t>
            </a:r>
            <a:r>
              <a:rPr lang="en-US" dirty="0"/>
              <a:t> </a:t>
            </a:r>
            <a:r>
              <a:rPr lang="en-US" dirty="0" err="1"/>
              <a:t>nó</a:t>
            </a:r>
            <a:r>
              <a:rPr lang="en-US" dirty="0"/>
              <a:t>  </a:t>
            </a:r>
            <a:r>
              <a:rPr lang="en-US" dirty="0" err="1"/>
              <a:t>sẽ</a:t>
            </a:r>
            <a:r>
              <a:rPr lang="en-US" dirty="0"/>
              <a:t> </a:t>
            </a:r>
            <a:r>
              <a:rPr lang="en-US" dirty="0" err="1"/>
              <a:t>cải</a:t>
            </a:r>
            <a:r>
              <a:rPr lang="en-US" dirty="0"/>
              <a:t> </a:t>
            </a:r>
            <a:r>
              <a:rPr lang="en-US" dirty="0" err="1"/>
              <a:t>thiện</a:t>
            </a:r>
            <a:r>
              <a:rPr lang="en-US"/>
              <a:t> nhiều</a:t>
            </a:r>
            <a:r>
              <a:rPr lang="en-US" dirty="0"/>
              <a:t> </a:t>
            </a:r>
            <a:r>
              <a:rPr lang="en-US" dirty="0" err="1"/>
              <a:t>nhất</a:t>
            </a:r>
            <a:r>
              <a:rPr lang="en-US" dirty="0"/>
              <a:t> </a:t>
            </a:r>
            <a:r>
              <a:rPr lang="en-US" dirty="0" err="1"/>
              <a:t>một</a:t>
            </a:r>
            <a:r>
              <a:rPr lang="en-US" dirty="0"/>
              <a:t> </a:t>
            </a:r>
            <a:r>
              <a:rPr lang="en-US" dirty="0" err="1"/>
              <a:t>tiêu</a:t>
            </a:r>
            <a:r>
              <a:rPr lang="en-US" dirty="0"/>
              <a:t> </a:t>
            </a:r>
            <a:r>
              <a:rPr lang="en-US" dirty="0" err="1"/>
              <a:t>chuẩn</a:t>
            </a:r>
            <a:r>
              <a:rPr lang="en-US" dirty="0"/>
              <a:t> </a:t>
            </a:r>
            <a:r>
              <a:rPr lang="en-US" dirty="0" err="1"/>
              <a:t>nào</a:t>
            </a:r>
            <a:r>
              <a:rPr lang="en-US" dirty="0"/>
              <a:t> </a:t>
            </a:r>
            <a:r>
              <a:rPr lang="en-US" dirty="0" err="1"/>
              <a:t>đó</a:t>
            </a:r>
            <a:endParaRPr lang="vi-VN" dirty="0"/>
          </a:p>
          <a:p>
            <a:r>
              <a:rPr lang="fr-FR" dirty="0"/>
              <a:t>     IF </a:t>
            </a:r>
            <a:r>
              <a:rPr lang="fr-FR" dirty="0" err="1"/>
              <a:t>t#Ø</a:t>
            </a:r>
            <a:r>
              <a:rPr lang="fr-FR" dirty="0"/>
              <a:t> THEN T=</a:t>
            </a:r>
            <a:r>
              <a:rPr lang="fr-FR" dirty="0" err="1"/>
              <a:t>pruned</a:t>
            </a:r>
            <a:r>
              <a:rPr lang="fr-FR" dirty="0"/>
              <a:t>(</a:t>
            </a:r>
            <a:r>
              <a:rPr lang="fr-FR" dirty="0" err="1"/>
              <a:t>T,t</a:t>
            </a:r>
            <a:r>
              <a:rPr lang="fr-FR" dirty="0"/>
              <a:t>) </a:t>
            </a:r>
            <a:endParaRPr lang="vi-VN" dirty="0"/>
          </a:p>
          <a:p>
            <a:r>
              <a:rPr lang="en-US" dirty="0"/>
              <a:t>     UNTIL t=Ø</a:t>
            </a:r>
            <a:endParaRPr lang="vi-VN" dirty="0"/>
          </a:p>
          <a:p>
            <a:r>
              <a:rPr lang="en-US" dirty="0"/>
              <a:t>RETURN T</a:t>
            </a:r>
            <a:endParaRPr lang="vi-VN" dirty="0"/>
          </a:p>
          <a:p>
            <a:r>
              <a:rPr lang="vi-VN" dirty="0"/>
              <a:t> </a:t>
            </a:r>
          </a:p>
          <a:p>
            <a:endParaRPr lang="vi-VN" dirty="0"/>
          </a:p>
        </p:txBody>
      </p:sp>
    </p:spTree>
    <p:extLst>
      <p:ext uri="{BB962C8B-B14F-4D97-AF65-F5344CB8AC3E}">
        <p14:creationId xmlns:p14="http://schemas.microsoft.com/office/powerpoint/2010/main" val="1754348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4F53E-E93B-47CC-944F-942E58CD58A0}"/>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2DB63E8F-2E97-4C08-B139-E2CAB238E80C}"/>
              </a:ext>
            </a:extLst>
          </p:cNvPr>
          <p:cNvSpPr>
            <a:spLocks noGrp="1"/>
          </p:cNvSpPr>
          <p:nvPr>
            <p:ph idx="1"/>
          </p:nvPr>
        </p:nvSpPr>
        <p:spPr/>
        <p:txBody>
          <a:bodyPr/>
          <a:lstStyle/>
          <a:p>
            <a:r>
              <a:rPr lang="vi-VN" b="1" dirty="0"/>
              <a:t>Những ưu điểm của phân loại theo cây quyết định:</a:t>
            </a:r>
          </a:p>
          <a:p>
            <a:r>
              <a:rPr lang="vi-VN" dirty="0"/>
              <a:t>Phân loại theo cây quyết định có một số ưu điểm sau:</a:t>
            </a:r>
          </a:p>
          <a:p>
            <a:pPr marL="342900" indent="-342900">
              <a:buFont typeface="Arial" panose="020B0604020202020204" pitchFamily="34" charset="0"/>
              <a:buChar char="•"/>
            </a:pPr>
            <a:r>
              <a:rPr lang="vi-VN" dirty="0"/>
              <a:t>Khả năng diễn giải: Quyết định phân lớp theo cây quyết định rất dễ giải thích nguyên nhân dẫn đến những quyết định này. Điều này có thể đưa đến những hệ luật dễ dàng.</a:t>
            </a:r>
          </a:p>
          <a:p>
            <a:pPr marL="342900" indent="-342900">
              <a:buFont typeface="Arial" panose="020B0604020202020204" pitchFamily="34" charset="0"/>
              <a:buChar char="•"/>
            </a:pPr>
            <a:r>
              <a:rPr lang="vi-VN" dirty="0"/>
              <a:t>Dễ dàng xây dựng quyết định với chi phí không lớn và với số lượng dữ liệu không cần nhiều.</a:t>
            </a:r>
          </a:p>
          <a:p>
            <a:pPr marL="342900" indent="-342900">
              <a:buFont typeface="Arial" panose="020B0604020202020204" pitchFamily="34" charset="0"/>
              <a:buChar char="•"/>
            </a:pPr>
            <a:r>
              <a:rPr lang="vi-VN" dirty="0"/>
              <a:t>Cho phép sử dụng cả dữ liệu danh mục và số</a:t>
            </a:r>
          </a:p>
          <a:p>
            <a:pPr marL="342900" indent="-342900">
              <a:buFont typeface="Arial" panose="020B0604020202020204" pitchFamily="34" charset="0"/>
              <a:buChar char="•"/>
            </a:pPr>
            <a:r>
              <a:rPr lang="vi-VN" dirty="0"/>
              <a:t>Chúng đại diện cho các mô hình của loại hình hộp trắng, trong đó logic dựa trên quá trình ra quyết định có thể được tuân theo một cách dễ dàng, các quy tắc phân loại được hiểu rõ ngay từ cái nhìn đầu tiên. Không giống như cây quyết định, các kỹ thuật phân loại  khác, như mạng nơ-ron nhân tạo, hoạt động như các mô hình hộp đen, không trực tiếp cung cấp người dùng các quy tắc phân loại;</a:t>
            </a:r>
          </a:p>
          <a:p>
            <a:pPr marL="342900" indent="-342900">
              <a:buFont typeface="Arial" panose="020B0604020202020204" pitchFamily="34" charset="0"/>
              <a:buChar char="•"/>
            </a:pPr>
            <a:r>
              <a:rPr lang="vi-VN" dirty="0"/>
              <a:t>Sử dụng các kỹ thuật thống kê cổ điển để thực hiện xác nhận mô hình;</a:t>
            </a:r>
          </a:p>
          <a:p>
            <a:pPr marL="342900" indent="-342900">
              <a:buFont typeface="Arial" panose="020B0604020202020204" pitchFamily="34" charset="0"/>
              <a:buChar char="•"/>
            </a:pPr>
            <a:r>
              <a:rPr lang="vi-VN" dirty="0"/>
              <a:t>Phương pháp chặt chẽ, nhanh chóng và xử lý được các bộ dữ liệu lớn;</a:t>
            </a:r>
          </a:p>
          <a:p>
            <a:pPr marL="342900" indent="-342900">
              <a:buFont typeface="Arial" panose="020B0604020202020204" pitchFamily="34" charset="0"/>
              <a:buChar char="•"/>
            </a:pPr>
            <a:r>
              <a:rPr lang="vi-VN" dirty="0"/>
              <a:t>Cuối cùng, độ chính xác của chúng tương đương với các kỹ thuật phân loại khác đối với nhiều bộ dữ liệu đơn giản.</a:t>
            </a:r>
          </a:p>
        </p:txBody>
      </p:sp>
    </p:spTree>
    <p:extLst>
      <p:ext uri="{BB962C8B-B14F-4D97-AF65-F5344CB8AC3E}">
        <p14:creationId xmlns:p14="http://schemas.microsoft.com/office/powerpoint/2010/main" val="2952211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vi-VN" sz="2400" b="1" dirty="0"/>
              <a:t>7. Luật được rút ra từ cây quyết định</a:t>
            </a:r>
          </a:p>
          <a:p>
            <a:pPr marL="0" indent="0" algn="just">
              <a:lnSpc>
                <a:spcPct val="100000"/>
              </a:lnSpc>
              <a:buNone/>
            </a:pPr>
            <a:r>
              <a:rPr lang="vi-VN" sz="2200" dirty="0"/>
              <a:t>Các luật phân loại biểu diễn tri thức dưới dạng các câu lệnh if-then (nếu-thì) logic gán một lớp cho các ví dụ chưa gắn nhãn. Chúng được xác định dưới dạng một tiền tố và một hậu tố; những hình thức này giả thuyết rằng "nếu điều này xảy ra, thì điều đó xảy ra." </a:t>
            </a:r>
          </a:p>
          <a:p>
            <a:pPr marL="0" indent="0" algn="just">
              <a:lnSpc>
                <a:spcPct val="100000"/>
              </a:lnSpc>
              <a:buNone/>
            </a:pPr>
            <a:r>
              <a:rPr lang="vi-VN" sz="2200" dirty="0"/>
              <a:t>Tiền tố bao gồm các kết hợp nhất định các giá trị thuộc tính, trong khi hậu tố chỉ định giá trị lớp để gán khi các điều kiện của luật được đáp ứng.</a:t>
            </a:r>
          </a:p>
          <a:p>
            <a:pPr marL="0" indent="0" algn="just">
              <a:lnSpc>
                <a:spcPct val="100000"/>
              </a:lnSpc>
              <a:buNone/>
            </a:pPr>
            <a:r>
              <a:rPr lang="vi-VN" sz="2200" dirty="0"/>
              <a:t>Học theo luật thường được sử dụng tương tự như học theo cây quyết định. Giống như cây quyết định, chúng có thể được sử dụng cho các ứng dụng tạo kiến thức cho hành động trong tương lai, chẳng hạn như:</a:t>
            </a:r>
          </a:p>
          <a:p>
            <a:pPr marL="342900" lvl="0" indent="-342900">
              <a:buFont typeface="Arial" panose="020B0604020202020204" pitchFamily="34" charset="0"/>
              <a:buChar char="•"/>
            </a:pPr>
            <a:r>
              <a:rPr lang="vi-VN" sz="2200" dirty="0"/>
              <a:t>Xác định các điều kiện dẫn đến bãi bỏ sự kiện </a:t>
            </a:r>
          </a:p>
          <a:p>
            <a:pPr marL="342900" lvl="0" indent="-342900">
              <a:buFont typeface="Arial" panose="020B0604020202020204" pitchFamily="34" charset="0"/>
              <a:buChar char="•"/>
            </a:pPr>
            <a:r>
              <a:rPr lang="vi-VN" sz="2200" dirty="0"/>
              <a:t>Mô tả các đặc điểm chính của các nhóm để phân đoạn khách hàng </a:t>
            </a:r>
          </a:p>
          <a:p>
            <a:pPr marL="342900" lvl="0" indent="-342900">
              <a:buFont typeface="Arial" panose="020B0604020202020204" pitchFamily="34" charset="0"/>
              <a:buChar char="•"/>
            </a:pPr>
            <a:r>
              <a:rPr lang="vi-VN" sz="2200" dirty="0"/>
              <a:t>Tìm kiếm các điều kiện gây ra những đợt tăng giảm giá của cổ phiếu trên thị trường chứng khoán</a:t>
            </a:r>
          </a:p>
          <a:p>
            <a:pPr marL="0" indent="0" algn="just">
              <a:lnSpc>
                <a:spcPct val="100000"/>
              </a:lnSpc>
              <a:buNone/>
            </a:pPr>
            <a:r>
              <a:rPr lang="vi-VN" sz="2200" dirty="0"/>
              <a:t>Lợi thế của học theo luật: đơn giản, trực tiếp và dễ hiểu hơn so với cây quyết định được xây dựng trên cùng một dữ liệu.</a:t>
            </a:r>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00000"/>
              </a:lnSpc>
              <a:buNone/>
            </a:pPr>
            <a:endParaRPr lang="vi-VN" sz="2200" dirty="0"/>
          </a:p>
          <a:p>
            <a:pPr marL="0" indent="0" algn="just">
              <a:lnSpc>
                <a:spcPct val="150000"/>
              </a:lnSpc>
              <a:buNone/>
            </a:pPr>
            <a:endParaRPr lang="vi-VN" sz="2000" dirty="0"/>
          </a:p>
        </p:txBody>
      </p:sp>
    </p:spTree>
    <p:extLst>
      <p:ext uri="{BB962C8B-B14F-4D97-AF65-F5344CB8AC3E}">
        <p14:creationId xmlns:p14="http://schemas.microsoft.com/office/powerpoint/2010/main" val="2295020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3547-5106-4B03-974B-048781864E83}"/>
              </a:ext>
            </a:extLst>
          </p:cNvPr>
          <p:cNvSpPr>
            <a:spLocks noGrp="1"/>
          </p:cNvSpPr>
          <p:nvPr>
            <p:ph type="title"/>
          </p:nvPr>
        </p:nvSpPr>
        <p:spPr/>
        <p:txBody>
          <a:bodyPr>
            <a:normAutofit fontScale="90000"/>
          </a:bodyPr>
          <a:lstStyle/>
          <a:p>
            <a:r>
              <a:rPr lang="en-US" dirty="0"/>
              <a:t>m</a:t>
            </a:r>
            <a:endParaRPr lang="vi-VN" dirty="0"/>
          </a:p>
        </p:txBody>
      </p:sp>
      <p:sp>
        <p:nvSpPr>
          <p:cNvPr id="3" name="Content Placeholder 2">
            <a:extLst>
              <a:ext uri="{FF2B5EF4-FFF2-40B4-BE49-F238E27FC236}">
                <a16:creationId xmlns:a16="http://schemas.microsoft.com/office/drawing/2014/main" id="{A6300123-75C7-40A9-98A2-6DD9EE1F1A9D}"/>
              </a:ext>
            </a:extLst>
          </p:cNvPr>
          <p:cNvSpPr>
            <a:spLocks noGrp="1"/>
          </p:cNvSpPr>
          <p:nvPr>
            <p:ph idx="1"/>
          </p:nvPr>
        </p:nvSpPr>
        <p:spPr/>
        <p:txBody>
          <a:bodyPr>
            <a:normAutofit/>
          </a:bodyPr>
          <a:lstStyle/>
          <a:p>
            <a:endParaRPr lang="en-US" altLang="vi-VN" dirty="0"/>
          </a:p>
          <a:p>
            <a:r>
              <a:rPr lang="en-US" altLang="vi-VN" dirty="0" err="1"/>
              <a:t>Phân</a:t>
            </a:r>
            <a:r>
              <a:rPr lang="en-US" altLang="vi-VN" dirty="0"/>
              <a:t> </a:t>
            </a:r>
            <a:r>
              <a:rPr lang="en-US" altLang="vi-VN" dirty="0" err="1"/>
              <a:t>loại</a:t>
            </a:r>
            <a:r>
              <a:rPr lang="en-US" altLang="vi-VN" dirty="0"/>
              <a:t> </a:t>
            </a:r>
            <a:r>
              <a:rPr lang="en-US" altLang="vi-VN" dirty="0" err="1"/>
              <a:t>các</a:t>
            </a:r>
            <a:r>
              <a:rPr lang="en-US" altLang="vi-VN" dirty="0"/>
              <a:t> </a:t>
            </a:r>
            <a:r>
              <a:rPr lang="en-US" altLang="vi-VN" dirty="0" err="1"/>
              <a:t>dữ</a:t>
            </a:r>
            <a:r>
              <a:rPr lang="en-US" altLang="vi-VN" dirty="0"/>
              <a:t> </a:t>
            </a:r>
            <a:r>
              <a:rPr lang="en-US" altLang="vi-VN" dirty="0" err="1"/>
              <a:t>liệu</a:t>
            </a:r>
            <a:r>
              <a:rPr lang="en-US" altLang="vi-VN" dirty="0"/>
              <a:t> </a:t>
            </a:r>
            <a:r>
              <a:rPr lang="en-US" altLang="vi-VN" dirty="0" err="1"/>
              <a:t>sử</a:t>
            </a:r>
            <a:r>
              <a:rPr lang="en-US" altLang="vi-VN" dirty="0"/>
              <a:t> </a:t>
            </a:r>
            <a:r>
              <a:rPr lang="en-US" altLang="vi-VN" dirty="0" err="1"/>
              <a:t>dụng</a:t>
            </a:r>
            <a:r>
              <a:rPr lang="en-US" altLang="vi-VN" dirty="0"/>
              <a:t> </a:t>
            </a:r>
            <a:r>
              <a:rPr lang="en-US" altLang="vi-VN" dirty="0" err="1"/>
              <a:t>các</a:t>
            </a:r>
            <a:r>
              <a:rPr lang="en-US" altLang="vi-VN" dirty="0"/>
              <a:t> </a:t>
            </a:r>
            <a:r>
              <a:rPr lang="en-US" altLang="vi-VN" dirty="0" err="1"/>
              <a:t>luật</a:t>
            </a:r>
            <a:r>
              <a:rPr lang="en-US" altLang="vi-VN" dirty="0"/>
              <a:t> “if….then”</a:t>
            </a:r>
          </a:p>
          <a:p>
            <a:pPr lvl="4"/>
            <a:endParaRPr lang="en-US" altLang="vi-VN" sz="2200" dirty="0">
              <a:latin typeface="Arial" panose="020B0604020202020204" pitchFamily="34" charset="0"/>
              <a:cs typeface="Arial" panose="020B0604020202020204" pitchFamily="34" charset="0"/>
            </a:endParaRPr>
          </a:p>
          <a:p>
            <a:r>
              <a:rPr lang="en-US" altLang="vi-VN" dirty="0" err="1"/>
              <a:t>Luật</a:t>
            </a:r>
            <a:r>
              <a:rPr lang="en-US" altLang="vi-VN" dirty="0"/>
              <a:t>:    (</a:t>
            </a:r>
            <a:r>
              <a:rPr lang="en-US" altLang="vi-VN" i="1" dirty="0" err="1"/>
              <a:t>Điều</a:t>
            </a:r>
            <a:r>
              <a:rPr lang="en-US" altLang="vi-VN" i="1" dirty="0"/>
              <a:t> </a:t>
            </a:r>
            <a:r>
              <a:rPr lang="en-US" altLang="vi-VN" i="1" dirty="0" err="1"/>
              <a:t>kiện</a:t>
            </a:r>
            <a:r>
              <a:rPr lang="en-US" altLang="vi-VN" dirty="0"/>
              <a:t>) </a:t>
            </a:r>
            <a:r>
              <a:rPr lang="en-US" altLang="vi-VN" dirty="0">
                <a:sym typeface="Symbol" panose="05050102010706020507" pitchFamily="18" charset="2"/>
              </a:rPr>
              <a:t> </a:t>
            </a:r>
            <a:r>
              <a:rPr lang="en-US" altLang="vi-VN" i="1" dirty="0">
                <a:sym typeface="Symbol" panose="05050102010706020507" pitchFamily="18" charset="2"/>
              </a:rPr>
              <a:t>y</a:t>
            </a:r>
          </a:p>
          <a:p>
            <a:r>
              <a:rPr lang="en-US" altLang="vi-VN" sz="2200" dirty="0" err="1">
                <a:latin typeface="Arial" panose="020B0604020202020204" pitchFamily="34" charset="0"/>
                <a:cs typeface="Arial" panose="020B0604020202020204" pitchFamily="34" charset="0"/>
              </a:rPr>
              <a:t>Trong</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đó</a:t>
            </a:r>
            <a:r>
              <a:rPr lang="en-US" altLang="vi-VN" sz="2200" dirty="0">
                <a:latin typeface="Arial" panose="020B0604020202020204" pitchFamily="34" charset="0"/>
                <a:cs typeface="Arial" panose="020B0604020202020204" pitchFamily="34" charset="0"/>
              </a:rPr>
              <a:t> </a:t>
            </a:r>
          </a:p>
          <a:p>
            <a:pPr marL="342900" lvl="2" indent="-342900">
              <a:buFont typeface="Arial" panose="020B0604020202020204" pitchFamily="34" charset="0"/>
              <a:buChar char="•"/>
            </a:pPr>
            <a:r>
              <a:rPr lang="en-US" altLang="vi-VN" sz="2200" i="1" dirty="0">
                <a:latin typeface="Arial" panose="020B0604020202020204" pitchFamily="34" charset="0"/>
                <a:cs typeface="Arial" panose="020B0604020202020204" pitchFamily="34" charset="0"/>
              </a:rPr>
              <a:t> Condition</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là</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mệnh</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đề</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liên</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kết</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các</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thuộc</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tính</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với</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toán</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tử</a:t>
            </a:r>
            <a:r>
              <a:rPr lang="en-US" altLang="vi-VN" sz="2200" dirty="0">
                <a:latin typeface="Arial" panose="020B0604020202020204" pitchFamily="34" charset="0"/>
                <a:cs typeface="Arial" panose="020B0604020202020204" pitchFamily="34" charset="0"/>
              </a:rPr>
              <a:t> AND </a:t>
            </a:r>
            <a:r>
              <a:rPr lang="en-US" altLang="vi-VN" sz="2200" dirty="0" err="1">
                <a:latin typeface="Arial" panose="020B0604020202020204" pitchFamily="34" charset="0"/>
                <a:cs typeface="Arial" panose="020B0604020202020204" pitchFamily="34" charset="0"/>
              </a:rPr>
              <a:t>và</a:t>
            </a:r>
            <a:r>
              <a:rPr lang="en-US" altLang="vi-VN" sz="2200" dirty="0">
                <a:latin typeface="Arial" panose="020B0604020202020204" pitchFamily="34" charset="0"/>
                <a:cs typeface="Arial" panose="020B0604020202020204" pitchFamily="34" charset="0"/>
              </a:rPr>
              <a:t> OR</a:t>
            </a:r>
          </a:p>
          <a:p>
            <a:pPr marL="342900" lvl="2" indent="-342900">
              <a:buFont typeface="Arial" panose="020B0604020202020204" pitchFamily="34" charset="0"/>
              <a:buChar char="•"/>
            </a:pPr>
            <a:r>
              <a:rPr lang="en-US" altLang="vi-VN" sz="2200" i="1" dirty="0">
                <a:latin typeface="Arial" panose="020B0604020202020204" pitchFamily="34" charset="0"/>
                <a:cs typeface="Arial" panose="020B0604020202020204" pitchFamily="34" charset="0"/>
              </a:rPr>
              <a:t> y</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là</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lớp</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gán</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nhãn</a:t>
            </a:r>
            <a:endParaRPr lang="en-US" altLang="vi-VN" sz="2200" dirty="0">
              <a:latin typeface="Arial" panose="020B0604020202020204" pitchFamily="34" charset="0"/>
              <a:cs typeface="Arial" panose="020B0604020202020204" pitchFamily="34" charset="0"/>
            </a:endParaRPr>
          </a:p>
          <a:p>
            <a:pPr marL="342900" lvl="2" indent="-342900">
              <a:buFont typeface="Arial" panose="020B0604020202020204" pitchFamily="34" charset="0"/>
              <a:buChar char="•"/>
            </a:pPr>
            <a:endParaRPr lang="en-US" altLang="vi-VN" sz="2200" dirty="0">
              <a:latin typeface="Arial" panose="020B0604020202020204" pitchFamily="34" charset="0"/>
              <a:cs typeface="Arial" panose="020B0604020202020204" pitchFamily="34" charset="0"/>
            </a:endParaRPr>
          </a:p>
          <a:p>
            <a:pPr lvl="1"/>
            <a:r>
              <a:rPr lang="en-US" altLang="vi-VN" sz="2200" i="1" dirty="0">
                <a:latin typeface="Arial" panose="020B0604020202020204" pitchFamily="34" charset="0"/>
                <a:cs typeface="Arial" panose="020B0604020202020204" pitchFamily="34" charset="0"/>
              </a:rPr>
              <a:t>LHS</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tiền</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tố</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của</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điều</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kiện</a:t>
            </a:r>
            <a:endParaRPr lang="en-US" altLang="vi-VN" sz="2200" dirty="0">
              <a:latin typeface="Arial" panose="020B0604020202020204" pitchFamily="34" charset="0"/>
              <a:cs typeface="Arial" panose="020B0604020202020204" pitchFamily="34" charset="0"/>
            </a:endParaRPr>
          </a:p>
          <a:p>
            <a:pPr lvl="1"/>
            <a:r>
              <a:rPr lang="en-US" altLang="vi-VN" sz="2200" i="1" dirty="0">
                <a:latin typeface="Arial" panose="020B0604020202020204" pitchFamily="34" charset="0"/>
                <a:cs typeface="Arial" panose="020B0604020202020204" pitchFamily="34" charset="0"/>
              </a:rPr>
              <a:t>RHS</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hệ</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quả</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của</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luật</a:t>
            </a:r>
            <a:endParaRPr lang="en-US" altLang="vi-VN" sz="2200" dirty="0">
              <a:latin typeface="Arial" panose="020B0604020202020204" pitchFamily="34" charset="0"/>
              <a:cs typeface="Arial" panose="020B0604020202020204" pitchFamily="34" charset="0"/>
            </a:endParaRPr>
          </a:p>
          <a:p>
            <a:pPr lvl="1"/>
            <a:endParaRPr lang="en-US" altLang="vi-VN" sz="2200" dirty="0">
              <a:latin typeface="Arial" panose="020B0604020202020204" pitchFamily="34" charset="0"/>
              <a:cs typeface="Arial" panose="020B0604020202020204" pitchFamily="34" charset="0"/>
            </a:endParaRPr>
          </a:p>
          <a:p>
            <a:pPr marL="457200" lvl="1" indent="0">
              <a:buNone/>
            </a:pPr>
            <a:r>
              <a:rPr lang="en-US" altLang="vi-VN" sz="2200" dirty="0" err="1">
                <a:latin typeface="Arial" panose="020B0604020202020204" pitchFamily="34" charset="0"/>
                <a:cs typeface="Arial" panose="020B0604020202020204" pitchFamily="34" charset="0"/>
              </a:rPr>
              <a:t>Thí</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dụ</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của</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phân</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lớp</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theo</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luật</a:t>
            </a:r>
            <a:r>
              <a:rPr lang="en-US" altLang="vi-VN" sz="2200" dirty="0">
                <a:latin typeface="Arial" panose="020B0604020202020204" pitchFamily="34" charset="0"/>
                <a:cs typeface="Arial" panose="020B0604020202020204" pitchFamily="34" charset="0"/>
              </a:rPr>
              <a:t>:</a:t>
            </a:r>
          </a:p>
          <a:p>
            <a:pPr lvl="2"/>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Loại</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máu</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Ấm</a:t>
            </a:r>
            <a:r>
              <a:rPr lang="en-US" altLang="vi-VN" sz="2200" dirty="0">
                <a:latin typeface="Arial" panose="020B0604020202020204" pitchFamily="34" charset="0"/>
                <a:cs typeface="Arial" panose="020B0604020202020204" pitchFamily="34" charset="0"/>
              </a:rPr>
              <a:t>) </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a:latin typeface="Arial" panose="020B0604020202020204" pitchFamily="34" charset="0"/>
                <a:cs typeface="Arial" panose="020B0604020202020204" pitchFamily="34" charset="0"/>
              </a:rPr>
              <a:t>(</a:t>
            </a:r>
            <a:r>
              <a:rPr lang="en-US" altLang="vi-VN" sz="2200" dirty="0" err="1">
                <a:latin typeface="Arial" panose="020B0604020202020204" pitchFamily="34" charset="0"/>
                <a:cs typeface="Arial" panose="020B0604020202020204" pitchFamily="34" charset="0"/>
              </a:rPr>
              <a:t>Đẻ</a:t>
            </a:r>
            <a:r>
              <a:rPr lang="en-US" altLang="vi-VN" sz="2200" dirty="0">
                <a:latin typeface="Arial" panose="020B0604020202020204" pitchFamily="34" charset="0"/>
                <a:cs typeface="Arial" panose="020B0604020202020204" pitchFamily="34" charset="0"/>
              </a:rPr>
              <a:t> </a:t>
            </a:r>
            <a:r>
              <a:rPr lang="en-US" altLang="vi-VN" sz="2200" dirty="0" err="1">
                <a:latin typeface="Arial" panose="020B0604020202020204" pitchFamily="34" charset="0"/>
                <a:cs typeface="Arial" panose="020B0604020202020204" pitchFamily="34" charset="0"/>
              </a:rPr>
              <a:t>trứng</a:t>
            </a:r>
            <a:r>
              <a:rPr lang="en-US" altLang="vi-VN" sz="2200" dirty="0">
                <a:latin typeface="Arial" panose="020B0604020202020204" pitchFamily="34" charset="0"/>
                <a:cs typeface="Arial" panose="020B0604020202020204" pitchFamily="34" charset="0"/>
              </a:rPr>
              <a:t>=Yes) </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Loài</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chim</a:t>
            </a:r>
            <a:endParaRPr lang="en-US" altLang="vi-VN" sz="2200" dirty="0">
              <a:latin typeface="Arial" panose="020B0604020202020204" pitchFamily="34" charset="0"/>
              <a:cs typeface="Arial" panose="020B0604020202020204" pitchFamily="34" charset="0"/>
              <a:sym typeface="Symbol" panose="05050102010706020507" pitchFamily="18" charset="2"/>
            </a:endParaRPr>
          </a:p>
          <a:p>
            <a:pPr lvl="2"/>
            <a:r>
              <a:rPr lang="en-US" altLang="vi-VN" sz="2200" dirty="0">
                <a:latin typeface="Arial" panose="020B0604020202020204" pitchFamily="34" charset="0"/>
                <a:cs typeface="Arial" panose="020B0604020202020204" pitchFamily="34" charset="0"/>
                <a:sym typeface="Symbol" panose="05050102010706020507" pitchFamily="18" charset="2"/>
              </a:rPr>
              <a:t> (Thu </a:t>
            </a:r>
            <a:r>
              <a:rPr lang="en-US" altLang="vi-VN" sz="2200" dirty="0" err="1">
                <a:latin typeface="Arial" panose="020B0604020202020204" pitchFamily="34" charset="0"/>
                <a:cs typeface="Arial" panose="020B0604020202020204" pitchFamily="34" charset="0"/>
                <a:sym typeface="Symbol" panose="05050102010706020507" pitchFamily="18" charset="2"/>
              </a:rPr>
              <a:t>nhập</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chịu</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thuế</a:t>
            </a:r>
            <a:r>
              <a:rPr lang="en-US" altLang="vi-VN" sz="2200" dirty="0">
                <a:latin typeface="Arial" panose="020B0604020202020204" pitchFamily="34" charset="0"/>
                <a:cs typeface="Arial" panose="020B0604020202020204" pitchFamily="34" charset="0"/>
                <a:sym typeface="Symbol" panose="05050102010706020507" pitchFamily="18" charset="2"/>
              </a:rPr>
              <a:t> &lt; 9 </a:t>
            </a:r>
            <a:r>
              <a:rPr lang="en-US" altLang="vi-VN" sz="2200" dirty="0" err="1">
                <a:latin typeface="Arial" panose="020B0604020202020204" pitchFamily="34" charset="0"/>
                <a:cs typeface="Arial" panose="020B0604020202020204" pitchFamily="34" charset="0"/>
                <a:sym typeface="Symbol" panose="05050102010706020507" pitchFamily="18" charset="2"/>
              </a:rPr>
              <a:t>triệu</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đồng</a:t>
            </a:r>
            <a:r>
              <a:rPr lang="en-US" altLang="vi-VN" sz="2200" dirty="0">
                <a:latin typeface="Arial" panose="020B0604020202020204" pitchFamily="34" charset="0"/>
                <a:cs typeface="Arial" panose="020B0604020202020204" pitchFamily="34" charset="0"/>
                <a:sym typeface="Symbol" panose="05050102010706020507" pitchFamily="18" charset="2"/>
              </a:rPr>
              <a:t>)  (</a:t>
            </a:r>
            <a:r>
              <a:rPr lang="en-US" altLang="vi-VN" sz="2200" dirty="0" err="1">
                <a:latin typeface="Arial" panose="020B0604020202020204" pitchFamily="34" charset="0"/>
                <a:cs typeface="Arial" panose="020B0604020202020204" pitchFamily="34" charset="0"/>
                <a:sym typeface="Symbol" panose="05050102010706020507" pitchFamily="18" charset="2"/>
              </a:rPr>
              <a:t>Hoàn</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thuế</a:t>
            </a:r>
            <a:r>
              <a:rPr lang="en-US" altLang="vi-VN" sz="2200" dirty="0">
                <a:latin typeface="Arial" panose="020B0604020202020204" pitchFamily="34" charset="0"/>
                <a:cs typeface="Arial" panose="020B0604020202020204" pitchFamily="34" charset="0"/>
                <a:sym typeface="Symbol" panose="05050102010706020507" pitchFamily="18" charset="2"/>
              </a:rPr>
              <a:t>=Yes)  </a:t>
            </a:r>
            <a:r>
              <a:rPr lang="en-US" altLang="vi-VN" sz="2200" dirty="0" err="1">
                <a:latin typeface="Arial" panose="020B0604020202020204" pitchFamily="34" charset="0"/>
                <a:cs typeface="Arial" panose="020B0604020202020204" pitchFamily="34" charset="0"/>
                <a:sym typeface="Symbol" panose="05050102010706020507" pitchFamily="18" charset="2"/>
              </a:rPr>
              <a:t>Trốn</a:t>
            </a:r>
            <a:r>
              <a:rPr lang="en-US" altLang="vi-VN" sz="2200" dirty="0">
                <a:latin typeface="Arial" panose="020B0604020202020204" pitchFamily="34" charset="0"/>
                <a:cs typeface="Arial" panose="020B0604020202020204" pitchFamily="34" charset="0"/>
                <a:sym typeface="Symbol" panose="05050102010706020507" pitchFamily="18" charset="2"/>
              </a:rPr>
              <a:t> </a:t>
            </a:r>
            <a:r>
              <a:rPr lang="en-US" altLang="vi-VN" sz="2200" dirty="0" err="1">
                <a:latin typeface="Arial" panose="020B0604020202020204" pitchFamily="34" charset="0"/>
                <a:cs typeface="Arial" panose="020B0604020202020204" pitchFamily="34" charset="0"/>
                <a:sym typeface="Symbol" panose="05050102010706020507" pitchFamily="18" charset="2"/>
              </a:rPr>
              <a:t>thuế</a:t>
            </a:r>
            <a:r>
              <a:rPr lang="en-US" altLang="vi-VN" sz="2200" dirty="0">
                <a:latin typeface="Arial" panose="020B0604020202020204" pitchFamily="34" charset="0"/>
                <a:cs typeface="Arial" panose="020B0604020202020204" pitchFamily="34" charset="0"/>
                <a:sym typeface="Symbol" panose="05050102010706020507" pitchFamily="18" charset="2"/>
              </a:rPr>
              <a:t>=No</a:t>
            </a:r>
            <a:endParaRPr lang="vi-V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2388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308113" y="342265"/>
            <a:ext cx="11343861" cy="6447155"/>
          </a:xfrm>
        </p:spPr>
        <p:txBody>
          <a:bodyPr>
            <a:normAutofit fontScale="25000" lnSpcReduction="20000"/>
          </a:bodyPr>
          <a:lstStyle/>
          <a:p>
            <a:pPr marL="0" indent="0" algn="just">
              <a:lnSpc>
                <a:spcPct val="100000"/>
              </a:lnSpc>
              <a:buNone/>
            </a:pPr>
            <a:r>
              <a:rPr lang="vi-VN" sz="8800" dirty="0"/>
              <a:t>Các luật phân loại cũng có thể thu được trực tiếp từ cây quyết định. Xem thí dụ phân loại phim:</a:t>
            </a:r>
          </a:p>
          <a:p>
            <a:pPr marL="0" indent="0" algn="just">
              <a:lnSpc>
                <a:spcPct val="150000"/>
              </a:lnSpc>
              <a:buNone/>
            </a:pPr>
            <a:endParaRPr lang="vi-VN" sz="88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lgn="just">
              <a:lnSpc>
                <a:spcPct val="150000"/>
              </a:lnSpc>
              <a:buNone/>
            </a:pPr>
            <a:endParaRPr lang="vi-VN" sz="2200" dirty="0"/>
          </a:p>
          <a:p>
            <a:pPr marL="0" indent="0">
              <a:buNone/>
            </a:pPr>
            <a:endParaRPr lang="vi-VN" dirty="0"/>
          </a:p>
          <a:p>
            <a:pPr marL="0" indent="0">
              <a:buNone/>
            </a:pPr>
            <a:endParaRPr lang="vi-VN" dirty="0"/>
          </a:p>
          <a:p>
            <a:pPr marL="0" indent="0">
              <a:buNone/>
            </a:pPr>
            <a:endParaRPr lang="vi-VN" dirty="0"/>
          </a:p>
          <a:p>
            <a:pPr marL="0" indent="0">
              <a:buNone/>
            </a:pPr>
            <a:endParaRPr lang="vi-VN" dirty="0"/>
          </a:p>
          <a:p>
            <a:pPr marL="0" indent="0">
              <a:buNone/>
            </a:pPr>
            <a:endParaRPr lang="vi-VN" sz="4200" dirty="0"/>
          </a:p>
          <a:p>
            <a:pPr marL="0" indent="0">
              <a:buNone/>
            </a:pPr>
            <a:endParaRPr lang="vi-VN" sz="4200" dirty="0"/>
          </a:p>
          <a:p>
            <a:pPr marL="0" indent="0">
              <a:buNone/>
            </a:pPr>
            <a:r>
              <a:rPr lang="vi-VN" sz="8800" dirty="0"/>
              <a:t>Theo các cạnh từ nút gốc dến các nút lá, có thể trích rút được các luật sau:</a:t>
            </a:r>
          </a:p>
          <a:p>
            <a:r>
              <a:rPr lang="vi-VN" sz="8800" dirty="0"/>
              <a:t>Nếu </a:t>
            </a:r>
            <a:r>
              <a:rPr lang="vi-VN" sz="8800" i="1" dirty="0"/>
              <a:t>ít diễn viên nổi tiếng</a:t>
            </a:r>
            <a:r>
              <a:rPr lang="vi-VN" sz="8800" dirty="0"/>
              <a:t> tham gia, thì bộ phim sẽ là </a:t>
            </a:r>
            <a:r>
              <a:rPr lang="vi-VN" sz="8800" i="1" dirty="0"/>
              <a:t>Có doanh thu phòng vé</a:t>
            </a:r>
            <a:r>
              <a:rPr lang="vi-VN" sz="8800" dirty="0"/>
              <a:t>.</a:t>
            </a:r>
          </a:p>
          <a:p>
            <a:r>
              <a:rPr lang="vi-VN" sz="8800" dirty="0"/>
              <a:t>Nếu có </a:t>
            </a:r>
            <a:r>
              <a:rPr lang="vi-VN" sz="8800" i="1" dirty="0"/>
              <a:t>nhiều diễn viên nổi tiếng </a:t>
            </a:r>
            <a:r>
              <a:rPr lang="vi-VN" sz="8800" dirty="0"/>
              <a:t>tham gia và </a:t>
            </a:r>
            <a:r>
              <a:rPr lang="vi-VN" sz="8800" i="1" dirty="0"/>
              <a:t>ngân sách cao</a:t>
            </a:r>
            <a:r>
              <a:rPr lang="vi-VN" sz="8800" dirty="0"/>
              <a:t>, thì bộ phim sẽ là Phim </a:t>
            </a:r>
            <a:r>
              <a:rPr lang="vi-VN" sz="8800" i="1" dirty="0"/>
              <a:t>bom tấn</a:t>
            </a:r>
            <a:r>
              <a:rPr lang="vi-VN" sz="8800" dirty="0"/>
              <a:t>.</a:t>
            </a:r>
          </a:p>
          <a:p>
            <a:r>
              <a:rPr lang="vi-VN" sz="8800" dirty="0"/>
              <a:t>Nếu số lượng </a:t>
            </a:r>
            <a:r>
              <a:rPr lang="vi-VN" sz="8800" i="1" dirty="0"/>
              <a:t>diễn viên nổi tiếng nhiều </a:t>
            </a:r>
            <a:r>
              <a:rPr lang="vi-VN" sz="8800" dirty="0"/>
              <a:t>và </a:t>
            </a:r>
            <a:r>
              <a:rPr lang="vi-VN" sz="8800" i="1" dirty="0"/>
              <a:t>ngân sách thấp </a:t>
            </a:r>
            <a:r>
              <a:rPr lang="vi-VN" sz="8800" dirty="0"/>
              <a:t>thì phim sẽ là </a:t>
            </a:r>
            <a:r>
              <a:rPr lang="vi-VN" sz="8800" i="1" dirty="0"/>
              <a:t>Đánh giá cao</a:t>
            </a:r>
            <a:r>
              <a:rPr lang="vi-VN" sz="8800" dirty="0"/>
              <a:t>.</a:t>
            </a:r>
          </a:p>
          <a:p>
            <a:pPr marL="0" indent="0" algn="just">
              <a:lnSpc>
                <a:spcPct val="150000"/>
              </a:lnSpc>
              <a:buNone/>
            </a:pPr>
            <a:endParaRPr lang="vi-VN" sz="8800" dirty="0"/>
          </a:p>
          <a:p>
            <a:pPr marL="0" indent="0" algn="just">
              <a:lnSpc>
                <a:spcPct val="150000"/>
              </a:lnSpc>
              <a:buNone/>
            </a:pPr>
            <a:r>
              <a:rPr lang="vi-VN" sz="2200" dirty="0"/>
              <a:t> </a:t>
            </a:r>
          </a:p>
        </p:txBody>
      </p:sp>
      <p:pic>
        <p:nvPicPr>
          <p:cNvPr id="4" name="Picture 3">
            <a:extLst>
              <a:ext uri="{FF2B5EF4-FFF2-40B4-BE49-F238E27FC236}">
                <a16:creationId xmlns:a16="http://schemas.microsoft.com/office/drawing/2014/main" id="{B8F99931-AA89-4F62-85FB-9CFE3DA0DF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95662" y="1240734"/>
            <a:ext cx="5400675" cy="3581400"/>
          </a:xfrm>
          <a:prstGeom prst="rect">
            <a:avLst/>
          </a:prstGeom>
          <a:noFill/>
          <a:ln>
            <a:noFill/>
          </a:ln>
        </p:spPr>
      </p:pic>
    </p:spTree>
    <p:extLst>
      <p:ext uri="{BB962C8B-B14F-4D97-AF65-F5344CB8AC3E}">
        <p14:creationId xmlns:p14="http://schemas.microsoft.com/office/powerpoint/2010/main" val="3267539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4A1A-03B5-40E0-868C-51728636DD4A}"/>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224C07C9-1B3E-4481-BBD5-E762982AD264}"/>
              </a:ext>
            </a:extLst>
          </p:cNvPr>
          <p:cNvSpPr>
            <a:spLocks noGrp="1"/>
          </p:cNvSpPr>
          <p:nvPr>
            <p:ph idx="1"/>
          </p:nvPr>
        </p:nvSpPr>
        <p:spPr/>
        <p:txBody>
          <a:bodyPr/>
          <a:lstStyle/>
          <a:p>
            <a:r>
              <a:rPr lang="en-US" dirty="0"/>
              <a:t>Cho </a:t>
            </a:r>
            <a:r>
              <a:rPr lang="en-US" dirty="0" err="1"/>
              <a:t>cây</a:t>
            </a:r>
            <a:r>
              <a:rPr lang="en-US" dirty="0"/>
              <a:t> </a:t>
            </a:r>
            <a:r>
              <a:rPr lang="en-US" dirty="0" err="1"/>
              <a:t>quyết</a:t>
            </a:r>
            <a:r>
              <a:rPr lang="en-US" dirty="0"/>
              <a:t> </a:t>
            </a:r>
            <a:r>
              <a:rPr lang="en-US" dirty="0" err="1"/>
              <a:t>định</a:t>
            </a:r>
            <a:r>
              <a:rPr lang="en-US" dirty="0"/>
              <a:t> </a:t>
            </a:r>
            <a:r>
              <a:rPr lang="en-US" dirty="0" err="1"/>
              <a:t>dạng</a:t>
            </a:r>
            <a:r>
              <a:rPr lang="en-US" dirty="0"/>
              <a:t> </a:t>
            </a:r>
            <a:r>
              <a:rPr lang="en-US" dirty="0" err="1"/>
              <a:t>sau</a:t>
            </a:r>
            <a:r>
              <a:rPr lang="en-US" dirty="0"/>
              <a:t>:</a:t>
            </a:r>
          </a:p>
          <a:p>
            <a:pPr marL="457200" lvl="1" indent="0">
              <a:buNone/>
            </a:pP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vi-VN" dirty="0"/>
          </a:p>
        </p:txBody>
      </p:sp>
      <p:pic>
        <p:nvPicPr>
          <p:cNvPr id="4" name="Picture 3">
            <a:extLst>
              <a:ext uri="{FF2B5EF4-FFF2-40B4-BE49-F238E27FC236}">
                <a16:creationId xmlns:a16="http://schemas.microsoft.com/office/drawing/2014/main" id="{0F7FD34E-CD1D-4A45-92D9-9FA8BC46A79D}"/>
              </a:ext>
            </a:extLst>
          </p:cNvPr>
          <p:cNvPicPr>
            <a:picLocks noChangeAspect="1"/>
          </p:cNvPicPr>
          <p:nvPr/>
        </p:nvPicPr>
        <p:blipFill>
          <a:blip r:embed="rId2"/>
          <a:stretch>
            <a:fillRect/>
          </a:stretch>
        </p:blipFill>
        <p:spPr>
          <a:xfrm>
            <a:off x="3483381" y="745362"/>
            <a:ext cx="5340626" cy="4224203"/>
          </a:xfrm>
          <a:prstGeom prst="rect">
            <a:avLst/>
          </a:prstGeom>
        </p:spPr>
      </p:pic>
      <p:pic>
        <p:nvPicPr>
          <p:cNvPr id="5" name="Picture 4">
            <a:extLst>
              <a:ext uri="{FF2B5EF4-FFF2-40B4-BE49-F238E27FC236}">
                <a16:creationId xmlns:a16="http://schemas.microsoft.com/office/drawing/2014/main" id="{D91C1FD7-4294-4F1D-BA62-49C77A32289B}"/>
              </a:ext>
            </a:extLst>
          </p:cNvPr>
          <p:cNvPicPr>
            <a:picLocks noChangeAspect="1"/>
          </p:cNvPicPr>
          <p:nvPr/>
        </p:nvPicPr>
        <p:blipFill>
          <a:blip r:embed="rId3"/>
          <a:stretch>
            <a:fillRect/>
          </a:stretch>
        </p:blipFill>
        <p:spPr>
          <a:xfrm>
            <a:off x="1758462" y="4800599"/>
            <a:ext cx="8994530" cy="1998617"/>
          </a:xfrm>
          <a:prstGeom prst="rect">
            <a:avLst/>
          </a:prstGeom>
        </p:spPr>
      </p:pic>
    </p:spTree>
    <p:extLst>
      <p:ext uri="{BB962C8B-B14F-4D97-AF65-F5344CB8AC3E}">
        <p14:creationId xmlns:p14="http://schemas.microsoft.com/office/powerpoint/2010/main" val="398666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Top Corners Rounded 8">
            <a:extLst>
              <a:ext uri="{FF2B5EF4-FFF2-40B4-BE49-F238E27FC236}">
                <a16:creationId xmlns:a16="http://schemas.microsoft.com/office/drawing/2014/main" id="{3BAF1561-20C4-41FD-A35F-BF2B9E727F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29466" y="996722"/>
            <a:ext cx="5923488" cy="4864556"/>
          </a:xfrm>
          <a:prstGeom prst="round2SameRect">
            <a:avLst>
              <a:gd name="adj1" fmla="val 3762"/>
              <a:gd name="adj2" fmla="val 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Top Corners Rounded 10">
            <a:extLst>
              <a:ext uri="{FF2B5EF4-FFF2-40B4-BE49-F238E27FC236}">
                <a16:creationId xmlns:a16="http://schemas.microsoft.com/office/drawing/2014/main" id="{839DC788-B140-4F3E-A91E-CB3E70ED9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7200" y="1050468"/>
            <a:ext cx="5609397" cy="4757058"/>
          </a:xfrm>
          <a:prstGeom prst="round2SameRect">
            <a:avLst>
              <a:gd name="adj1" fmla="val 2061"/>
              <a:gd name="adj2" fmla="val 0"/>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a:off x="321733" y="981091"/>
            <a:ext cx="4092951" cy="1624457"/>
          </a:xfrm>
        </p:spPr>
        <p:txBody>
          <a:bodyPr>
            <a:normAutofit/>
          </a:bodyPr>
          <a:lstStyle/>
          <a:p>
            <a:r>
              <a:rPr lang="en-US" sz="3600" dirty="0" err="1">
                <a:solidFill>
                  <a:schemeClr val="bg1"/>
                </a:solidFill>
              </a:rPr>
              <a:t>Xây</a:t>
            </a:r>
            <a:r>
              <a:rPr lang="en-US" sz="3600" dirty="0">
                <a:solidFill>
                  <a:schemeClr val="bg1"/>
                </a:solidFill>
              </a:rPr>
              <a:t> </a:t>
            </a:r>
            <a:r>
              <a:rPr lang="en-US" sz="3600" dirty="0" err="1">
                <a:solidFill>
                  <a:schemeClr val="bg1"/>
                </a:solidFill>
              </a:rPr>
              <a:t>dựng</a:t>
            </a:r>
            <a:r>
              <a:rPr lang="en-US" sz="3600" dirty="0">
                <a:solidFill>
                  <a:schemeClr val="bg1"/>
                </a:solidFill>
              </a:rPr>
              <a:t> </a:t>
            </a:r>
            <a:r>
              <a:rPr lang="en-US" sz="3600" dirty="0" err="1">
                <a:solidFill>
                  <a:schemeClr val="bg1"/>
                </a:solidFill>
              </a:rPr>
              <a:t>cây</a:t>
            </a:r>
            <a:r>
              <a:rPr lang="en-US" sz="3600" dirty="0">
                <a:solidFill>
                  <a:schemeClr val="bg1"/>
                </a:solidFill>
              </a:rPr>
              <a:t> </a:t>
            </a:r>
            <a:r>
              <a:rPr lang="en-US" sz="3600" dirty="0" err="1">
                <a:solidFill>
                  <a:schemeClr val="bg1"/>
                </a:solidFill>
              </a:rPr>
              <a:t>quyết</a:t>
            </a:r>
            <a:r>
              <a:rPr lang="en-US" sz="3600" dirty="0">
                <a:solidFill>
                  <a:schemeClr val="bg1"/>
                </a:solidFill>
              </a:rPr>
              <a:t> </a:t>
            </a:r>
            <a:r>
              <a:rPr lang="en-US" sz="3600" dirty="0" err="1">
                <a:solidFill>
                  <a:schemeClr val="bg1"/>
                </a:solidFill>
              </a:rPr>
              <a:t>định</a:t>
            </a:r>
            <a:endParaRPr lang="vi-VN" sz="3600" dirty="0">
              <a:solidFill>
                <a:schemeClr val="bg1"/>
              </a:solidFill>
            </a:endParaRPr>
          </a:p>
        </p:txBody>
      </p:sp>
      <p:cxnSp>
        <p:nvCxnSpPr>
          <p:cNvPr id="13" name="Straight Connector 12">
            <a:extLst>
              <a:ext uri="{FF2B5EF4-FFF2-40B4-BE49-F238E27FC236}">
                <a16:creationId xmlns:a16="http://schemas.microsoft.com/office/drawing/2014/main" id="{FC18D930-0EEE-448F-ABF1-2AA3C83DA5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071" y="2705800"/>
            <a:ext cx="1597456" cy="0"/>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321733" y="2834809"/>
            <a:ext cx="4092951" cy="3042099"/>
          </a:xfrm>
        </p:spPr>
        <p:txBody>
          <a:bodyPr anchor="t">
            <a:normAutofit/>
          </a:bodyPr>
          <a:lstStyle/>
          <a:p>
            <a:pPr marL="0" indent="0">
              <a:buNone/>
            </a:pPr>
            <a:r>
              <a:rPr lang="en-US" sz="1700" dirty="0" err="1">
                <a:solidFill>
                  <a:schemeClr val="bg1"/>
                </a:solidFill>
              </a:rPr>
              <a:t>Ví</a:t>
            </a:r>
            <a:r>
              <a:rPr lang="en-US" sz="1700" dirty="0">
                <a:solidFill>
                  <a:schemeClr val="bg1"/>
                </a:solidFill>
              </a:rPr>
              <a:t> </a:t>
            </a:r>
            <a:r>
              <a:rPr lang="en-US" sz="1700" dirty="0" err="1">
                <a:solidFill>
                  <a:schemeClr val="bg1"/>
                </a:solidFill>
              </a:rPr>
              <a:t>dụ</a:t>
            </a:r>
            <a:r>
              <a:rPr lang="en-US" sz="1700" dirty="0">
                <a:solidFill>
                  <a:schemeClr val="bg1"/>
                </a:solidFill>
              </a:rPr>
              <a:t> </a:t>
            </a:r>
            <a:r>
              <a:rPr lang="en-US" sz="1700" dirty="0" err="1">
                <a:solidFill>
                  <a:schemeClr val="bg1"/>
                </a:solidFill>
              </a:rPr>
              <a:t>minh</a:t>
            </a:r>
            <a:r>
              <a:rPr lang="en-US" sz="1700" dirty="0">
                <a:solidFill>
                  <a:schemeClr val="bg1"/>
                </a:solidFill>
              </a:rPr>
              <a:t> </a:t>
            </a:r>
            <a:r>
              <a:rPr lang="en-US" sz="1700" dirty="0" err="1">
                <a:solidFill>
                  <a:schemeClr val="bg1"/>
                </a:solidFill>
              </a:rPr>
              <a:t>họa</a:t>
            </a:r>
            <a:endParaRPr lang="en-US" sz="1700" dirty="0">
              <a:solidFill>
                <a:schemeClr val="bg1"/>
              </a:solidFill>
            </a:endParaRPr>
          </a:p>
          <a:p>
            <a:pPr marL="0" indent="0">
              <a:spcBef>
                <a:spcPts val="600"/>
              </a:spcBef>
              <a:buNone/>
            </a:pPr>
            <a:r>
              <a:rPr lang="en-US" sz="1700" dirty="0" err="1">
                <a:solidFill>
                  <a:schemeClr val="bg1"/>
                </a:solidFill>
              </a:rPr>
              <a:t>Xét</a:t>
            </a:r>
            <a:r>
              <a:rPr lang="en-US" sz="1700" dirty="0">
                <a:solidFill>
                  <a:schemeClr val="bg1"/>
                </a:solidFill>
              </a:rPr>
              <a:t> </a:t>
            </a:r>
            <a:r>
              <a:rPr lang="en-US" sz="1700" dirty="0" err="1">
                <a:solidFill>
                  <a:schemeClr val="bg1"/>
                </a:solidFill>
              </a:rPr>
              <a:t>duyệt</a:t>
            </a:r>
            <a:r>
              <a:rPr lang="en-US" sz="1700" dirty="0">
                <a:solidFill>
                  <a:schemeClr val="bg1"/>
                </a:solidFill>
              </a:rPr>
              <a:t> </a:t>
            </a:r>
            <a:r>
              <a:rPr lang="en-US" sz="1700" dirty="0" err="1">
                <a:solidFill>
                  <a:schemeClr val="bg1"/>
                </a:solidFill>
              </a:rPr>
              <a:t>kịch</a:t>
            </a:r>
            <a:r>
              <a:rPr lang="en-US" sz="1700" dirty="0">
                <a:solidFill>
                  <a:schemeClr val="bg1"/>
                </a:solidFill>
              </a:rPr>
              <a:t> </a:t>
            </a:r>
            <a:r>
              <a:rPr lang="en-US" sz="1700" dirty="0" err="1">
                <a:solidFill>
                  <a:schemeClr val="bg1"/>
                </a:solidFill>
              </a:rPr>
              <a:t>bản</a:t>
            </a:r>
            <a:r>
              <a:rPr lang="en-US" sz="1700" dirty="0">
                <a:solidFill>
                  <a:schemeClr val="bg1"/>
                </a:solidFill>
              </a:rPr>
              <a:t> </a:t>
            </a:r>
            <a:r>
              <a:rPr lang="en-US" sz="1700" dirty="0" err="1">
                <a:solidFill>
                  <a:schemeClr val="bg1"/>
                </a:solidFill>
              </a:rPr>
              <a:t>phim</a:t>
            </a:r>
            <a:r>
              <a:rPr lang="en-US" sz="1700" dirty="0">
                <a:solidFill>
                  <a:schemeClr val="bg1"/>
                </a:solidFill>
              </a:rPr>
              <a:t> ở Hollywood</a:t>
            </a:r>
          </a:p>
          <a:p>
            <a:pPr>
              <a:spcBef>
                <a:spcPts val="600"/>
              </a:spcBef>
              <a:buFontTx/>
              <a:buChar char="-"/>
            </a:pPr>
            <a:r>
              <a:rPr lang="en-US" sz="1700" dirty="0" err="1">
                <a:solidFill>
                  <a:schemeClr val="bg1"/>
                </a:solidFill>
              </a:rPr>
              <a:t>Có</a:t>
            </a:r>
            <a:r>
              <a:rPr lang="en-US" sz="1700" dirty="0">
                <a:solidFill>
                  <a:schemeClr val="bg1"/>
                </a:solidFill>
              </a:rPr>
              <a:t> </a:t>
            </a:r>
            <a:r>
              <a:rPr lang="en-US" sz="1700" dirty="0" err="1">
                <a:solidFill>
                  <a:schemeClr val="bg1"/>
                </a:solidFill>
              </a:rPr>
              <a:t>một</a:t>
            </a:r>
            <a:r>
              <a:rPr lang="en-US" sz="1700" dirty="0">
                <a:solidFill>
                  <a:schemeClr val="bg1"/>
                </a:solidFill>
              </a:rPr>
              <a:t> </a:t>
            </a:r>
            <a:r>
              <a:rPr lang="en-US" sz="1700" dirty="0" err="1">
                <a:solidFill>
                  <a:schemeClr val="bg1"/>
                </a:solidFill>
              </a:rPr>
              <a:t>số</a:t>
            </a:r>
            <a:r>
              <a:rPr lang="en-US" sz="1700" dirty="0">
                <a:solidFill>
                  <a:schemeClr val="bg1"/>
                </a:solidFill>
              </a:rPr>
              <a:t> </a:t>
            </a:r>
            <a:r>
              <a:rPr lang="en-US" sz="1700" dirty="0" err="1">
                <a:solidFill>
                  <a:schemeClr val="bg1"/>
                </a:solidFill>
              </a:rPr>
              <a:t>kịch</a:t>
            </a:r>
            <a:r>
              <a:rPr lang="en-US" sz="1700" dirty="0">
                <a:solidFill>
                  <a:schemeClr val="bg1"/>
                </a:solidFill>
              </a:rPr>
              <a:t> </a:t>
            </a:r>
            <a:r>
              <a:rPr lang="en-US" sz="1700" dirty="0" err="1">
                <a:solidFill>
                  <a:schemeClr val="bg1"/>
                </a:solidFill>
              </a:rPr>
              <a:t>bản</a:t>
            </a:r>
            <a:r>
              <a:rPr lang="en-US" sz="1700" dirty="0">
                <a:solidFill>
                  <a:schemeClr val="bg1"/>
                </a:solidFill>
              </a:rPr>
              <a:t> </a:t>
            </a:r>
            <a:r>
              <a:rPr lang="en-US" sz="1700" dirty="0" err="1">
                <a:solidFill>
                  <a:schemeClr val="bg1"/>
                </a:solidFill>
              </a:rPr>
              <a:t>mới</a:t>
            </a:r>
            <a:r>
              <a:rPr lang="en-US" sz="1700" dirty="0">
                <a:solidFill>
                  <a:schemeClr val="bg1"/>
                </a:solidFill>
              </a:rPr>
              <a:t> </a:t>
            </a:r>
            <a:r>
              <a:rPr lang="en-US" sz="1700" dirty="0" err="1">
                <a:solidFill>
                  <a:schemeClr val="bg1"/>
                </a:solidFill>
              </a:rPr>
              <a:t>muốn</a:t>
            </a:r>
            <a:r>
              <a:rPr lang="en-US" sz="1700" dirty="0">
                <a:solidFill>
                  <a:schemeClr val="bg1"/>
                </a:solidFill>
              </a:rPr>
              <a:t> </a:t>
            </a:r>
            <a:r>
              <a:rPr lang="en-US" sz="1700" dirty="0" err="1">
                <a:solidFill>
                  <a:schemeClr val="bg1"/>
                </a:solidFill>
              </a:rPr>
              <a:t>dựng</a:t>
            </a:r>
            <a:r>
              <a:rPr lang="en-US" sz="1700" dirty="0">
                <a:solidFill>
                  <a:schemeClr val="bg1"/>
                </a:solidFill>
              </a:rPr>
              <a:t> </a:t>
            </a:r>
            <a:r>
              <a:rPr lang="en-US" sz="1700" dirty="0" err="1">
                <a:solidFill>
                  <a:schemeClr val="bg1"/>
                </a:solidFill>
              </a:rPr>
              <a:t>thành</a:t>
            </a:r>
            <a:r>
              <a:rPr lang="en-US" sz="1700" dirty="0">
                <a:solidFill>
                  <a:schemeClr val="bg1"/>
                </a:solidFill>
              </a:rPr>
              <a:t> </a:t>
            </a:r>
            <a:r>
              <a:rPr lang="en-US" sz="1700" dirty="0" err="1">
                <a:solidFill>
                  <a:schemeClr val="bg1"/>
                </a:solidFill>
              </a:rPr>
              <a:t>phim</a:t>
            </a:r>
            <a:r>
              <a:rPr lang="en-US" sz="1700" dirty="0">
                <a:solidFill>
                  <a:schemeClr val="bg1"/>
                </a:solidFill>
              </a:rPr>
              <a:t> </a:t>
            </a:r>
            <a:r>
              <a:rPr lang="en-US" sz="1700" dirty="0" err="1">
                <a:solidFill>
                  <a:schemeClr val="bg1"/>
                </a:solidFill>
              </a:rPr>
              <a:t>với</a:t>
            </a:r>
            <a:r>
              <a:rPr lang="en-US" sz="1700" dirty="0">
                <a:solidFill>
                  <a:schemeClr val="bg1"/>
                </a:solidFill>
              </a:rPr>
              <a:t> chi </a:t>
            </a:r>
            <a:r>
              <a:rPr lang="en-US" sz="1700" dirty="0" err="1">
                <a:solidFill>
                  <a:schemeClr val="bg1"/>
                </a:solidFill>
              </a:rPr>
              <a:t>phí</a:t>
            </a:r>
            <a:r>
              <a:rPr lang="en-US" sz="1700" dirty="0">
                <a:solidFill>
                  <a:schemeClr val="bg1"/>
                </a:solidFill>
              </a:rPr>
              <a:t> </a:t>
            </a:r>
            <a:r>
              <a:rPr lang="en-US" sz="1700" dirty="0" err="1">
                <a:solidFill>
                  <a:schemeClr val="bg1"/>
                </a:solidFill>
              </a:rPr>
              <a:t>xác</a:t>
            </a:r>
            <a:r>
              <a:rPr lang="en-US" sz="1700" dirty="0">
                <a:solidFill>
                  <a:schemeClr val="bg1"/>
                </a:solidFill>
              </a:rPr>
              <a:t> </a:t>
            </a:r>
            <a:r>
              <a:rPr lang="en-US" sz="1700" dirty="0" err="1">
                <a:solidFill>
                  <a:schemeClr val="bg1"/>
                </a:solidFill>
              </a:rPr>
              <a:t>định</a:t>
            </a:r>
            <a:r>
              <a:rPr lang="en-US" sz="1700" dirty="0">
                <a:solidFill>
                  <a:schemeClr val="bg1"/>
                </a:solidFill>
              </a:rPr>
              <a:t>, </a:t>
            </a:r>
            <a:r>
              <a:rPr lang="en-US" sz="1700" dirty="0" err="1">
                <a:solidFill>
                  <a:schemeClr val="bg1"/>
                </a:solidFill>
              </a:rPr>
              <a:t>số</a:t>
            </a:r>
            <a:r>
              <a:rPr lang="en-US" sz="1700" dirty="0">
                <a:solidFill>
                  <a:schemeClr val="bg1"/>
                </a:solidFill>
              </a:rPr>
              <a:t> </a:t>
            </a:r>
            <a:r>
              <a:rPr lang="en-US" sz="1700" dirty="0" err="1">
                <a:solidFill>
                  <a:schemeClr val="bg1"/>
                </a:solidFill>
              </a:rPr>
              <a:t>diễn</a:t>
            </a:r>
            <a:r>
              <a:rPr lang="en-US" sz="1700" dirty="0">
                <a:solidFill>
                  <a:schemeClr val="bg1"/>
                </a:solidFill>
              </a:rPr>
              <a:t> </a:t>
            </a:r>
            <a:r>
              <a:rPr lang="en-US" sz="1700" dirty="0" err="1">
                <a:solidFill>
                  <a:schemeClr val="bg1"/>
                </a:solidFill>
              </a:rPr>
              <a:t>viên</a:t>
            </a:r>
            <a:r>
              <a:rPr lang="en-US" sz="1700" dirty="0">
                <a:solidFill>
                  <a:schemeClr val="bg1"/>
                </a:solidFill>
              </a:rPr>
              <a:t> </a:t>
            </a:r>
            <a:r>
              <a:rPr lang="en-US" sz="1700" dirty="0" err="1">
                <a:solidFill>
                  <a:schemeClr val="bg1"/>
                </a:solidFill>
              </a:rPr>
              <a:t>nổi</a:t>
            </a:r>
            <a:r>
              <a:rPr lang="en-US" sz="1700" dirty="0">
                <a:solidFill>
                  <a:schemeClr val="bg1"/>
                </a:solidFill>
              </a:rPr>
              <a:t> </a:t>
            </a:r>
            <a:r>
              <a:rPr lang="en-US" sz="1700" dirty="0" err="1">
                <a:solidFill>
                  <a:schemeClr val="bg1"/>
                </a:solidFill>
              </a:rPr>
              <a:t>tiếng</a:t>
            </a:r>
            <a:r>
              <a:rPr lang="en-US" sz="1700" dirty="0">
                <a:solidFill>
                  <a:schemeClr val="bg1"/>
                </a:solidFill>
              </a:rPr>
              <a:t> </a:t>
            </a:r>
            <a:r>
              <a:rPr lang="en-US" sz="1700" dirty="0" err="1">
                <a:solidFill>
                  <a:schemeClr val="bg1"/>
                </a:solidFill>
              </a:rPr>
              <a:t>muốn</a:t>
            </a:r>
            <a:r>
              <a:rPr lang="en-US" sz="1700" dirty="0">
                <a:solidFill>
                  <a:schemeClr val="bg1"/>
                </a:solidFill>
              </a:rPr>
              <a:t> </a:t>
            </a:r>
            <a:r>
              <a:rPr lang="en-US" sz="1700" dirty="0" err="1">
                <a:solidFill>
                  <a:schemeClr val="bg1"/>
                </a:solidFill>
              </a:rPr>
              <a:t>mời</a:t>
            </a:r>
            <a:r>
              <a:rPr lang="en-US" sz="1700" dirty="0">
                <a:solidFill>
                  <a:schemeClr val="bg1"/>
                </a:solidFill>
              </a:rPr>
              <a:t>. </a:t>
            </a:r>
            <a:r>
              <a:rPr lang="en-US" sz="1700" dirty="0" err="1">
                <a:solidFill>
                  <a:schemeClr val="bg1"/>
                </a:solidFill>
              </a:rPr>
              <a:t>Cần</a:t>
            </a:r>
            <a:r>
              <a:rPr lang="en-US" sz="1700" dirty="0">
                <a:solidFill>
                  <a:schemeClr val="bg1"/>
                </a:solidFill>
              </a:rPr>
              <a:t> </a:t>
            </a:r>
            <a:r>
              <a:rPr lang="en-US" sz="1700" dirty="0" err="1">
                <a:solidFill>
                  <a:schemeClr val="bg1"/>
                </a:solidFill>
              </a:rPr>
              <a:t>xác</a:t>
            </a:r>
            <a:r>
              <a:rPr lang="en-US" sz="1700" dirty="0">
                <a:solidFill>
                  <a:schemeClr val="bg1"/>
                </a:solidFill>
              </a:rPr>
              <a:t> </a:t>
            </a:r>
            <a:r>
              <a:rPr lang="en-US" sz="1700" dirty="0" err="1">
                <a:solidFill>
                  <a:schemeClr val="bg1"/>
                </a:solidFill>
              </a:rPr>
              <a:t>định</a:t>
            </a:r>
            <a:r>
              <a:rPr lang="en-US" sz="1700" dirty="0">
                <a:solidFill>
                  <a:schemeClr val="bg1"/>
                </a:solidFill>
              </a:rPr>
              <a:t> </a:t>
            </a:r>
            <a:r>
              <a:rPr lang="en-US" sz="1700" dirty="0" err="1">
                <a:solidFill>
                  <a:schemeClr val="bg1"/>
                </a:solidFill>
              </a:rPr>
              <a:t>nó</a:t>
            </a:r>
            <a:r>
              <a:rPr lang="en-US" sz="1700" dirty="0">
                <a:solidFill>
                  <a:schemeClr val="bg1"/>
                </a:solidFill>
              </a:rPr>
              <a:t> </a:t>
            </a:r>
            <a:r>
              <a:rPr lang="en-US" sz="1700" dirty="0" err="1">
                <a:solidFill>
                  <a:schemeClr val="bg1"/>
                </a:solidFill>
              </a:rPr>
              <a:t>thuộc</a:t>
            </a:r>
            <a:r>
              <a:rPr lang="en-US" sz="1700" dirty="0">
                <a:solidFill>
                  <a:schemeClr val="bg1"/>
                </a:solidFill>
              </a:rPr>
              <a:t> </a:t>
            </a:r>
            <a:r>
              <a:rPr lang="en-US" sz="1700" dirty="0" err="1">
                <a:solidFill>
                  <a:schemeClr val="bg1"/>
                </a:solidFill>
              </a:rPr>
              <a:t>loại</a:t>
            </a:r>
            <a:r>
              <a:rPr lang="en-US" sz="1700" dirty="0">
                <a:solidFill>
                  <a:schemeClr val="bg1"/>
                </a:solidFill>
              </a:rPr>
              <a:t> </a:t>
            </a:r>
            <a:r>
              <a:rPr lang="en-US" sz="1700" dirty="0" err="1">
                <a:solidFill>
                  <a:schemeClr val="bg1"/>
                </a:solidFill>
              </a:rPr>
              <a:t>phim</a:t>
            </a:r>
            <a:r>
              <a:rPr lang="en-US" sz="1700" dirty="0">
                <a:solidFill>
                  <a:schemeClr val="bg1"/>
                </a:solidFill>
              </a:rPr>
              <a:t> </a:t>
            </a:r>
            <a:r>
              <a:rPr lang="en-US" sz="1700" dirty="0" err="1">
                <a:solidFill>
                  <a:schemeClr val="bg1"/>
                </a:solidFill>
              </a:rPr>
              <a:t>nào</a:t>
            </a:r>
            <a:r>
              <a:rPr lang="en-US" sz="1700" dirty="0">
                <a:solidFill>
                  <a:schemeClr val="bg1"/>
                </a:solidFill>
              </a:rPr>
              <a:t>: </a:t>
            </a:r>
            <a:r>
              <a:rPr lang="en-US" sz="1700" dirty="0" err="1">
                <a:solidFill>
                  <a:schemeClr val="bg1"/>
                </a:solidFill>
              </a:rPr>
              <a:t>Thành</a:t>
            </a:r>
            <a:r>
              <a:rPr lang="en-US" sz="1700" dirty="0">
                <a:solidFill>
                  <a:schemeClr val="bg1"/>
                </a:solidFill>
              </a:rPr>
              <a:t> </a:t>
            </a:r>
            <a:r>
              <a:rPr lang="en-US" sz="1700" dirty="0" err="1">
                <a:solidFill>
                  <a:schemeClr val="bg1"/>
                </a:solidFill>
              </a:rPr>
              <a:t>công</a:t>
            </a:r>
            <a:r>
              <a:rPr lang="en-US" sz="1700" dirty="0">
                <a:solidFill>
                  <a:schemeClr val="bg1"/>
                </a:solidFill>
              </a:rPr>
              <a:t>, </a:t>
            </a:r>
            <a:r>
              <a:rPr lang="en-US" sz="1700" dirty="0" err="1">
                <a:solidFill>
                  <a:schemeClr val="bg1"/>
                </a:solidFill>
              </a:rPr>
              <a:t>Ăn</a:t>
            </a:r>
            <a:r>
              <a:rPr lang="en-US" sz="1700" dirty="0">
                <a:solidFill>
                  <a:schemeClr val="bg1"/>
                </a:solidFill>
              </a:rPr>
              <a:t> </a:t>
            </a:r>
            <a:r>
              <a:rPr lang="en-US" sz="1700" dirty="0" err="1">
                <a:solidFill>
                  <a:schemeClr val="bg1"/>
                </a:solidFill>
              </a:rPr>
              <a:t>khách</a:t>
            </a:r>
            <a:r>
              <a:rPr lang="en-US" sz="1700" dirty="0">
                <a:solidFill>
                  <a:schemeClr val="bg1"/>
                </a:solidFill>
              </a:rPr>
              <a:t>, </a:t>
            </a:r>
            <a:r>
              <a:rPr lang="en-US" sz="1700" dirty="0" err="1">
                <a:solidFill>
                  <a:schemeClr val="bg1"/>
                </a:solidFill>
              </a:rPr>
              <a:t>có</a:t>
            </a:r>
            <a:r>
              <a:rPr lang="en-US" sz="1700" dirty="0">
                <a:solidFill>
                  <a:schemeClr val="bg1"/>
                </a:solidFill>
              </a:rPr>
              <a:t> </a:t>
            </a:r>
            <a:r>
              <a:rPr lang="en-US" sz="1700" dirty="0" err="1">
                <a:solidFill>
                  <a:schemeClr val="bg1"/>
                </a:solidFill>
              </a:rPr>
              <a:t>doanh</a:t>
            </a:r>
            <a:r>
              <a:rPr lang="en-US" sz="1700" dirty="0">
                <a:solidFill>
                  <a:schemeClr val="bg1"/>
                </a:solidFill>
              </a:rPr>
              <a:t> </a:t>
            </a:r>
            <a:r>
              <a:rPr lang="en-US" sz="1700" dirty="0" err="1">
                <a:solidFill>
                  <a:schemeClr val="bg1"/>
                </a:solidFill>
              </a:rPr>
              <a:t>thu</a:t>
            </a:r>
            <a:r>
              <a:rPr lang="en-US" sz="1700" dirty="0">
                <a:solidFill>
                  <a:schemeClr val="bg1"/>
                </a:solidFill>
              </a:rPr>
              <a:t> </a:t>
            </a:r>
            <a:r>
              <a:rPr lang="en-US" sz="1700" dirty="0" err="1">
                <a:solidFill>
                  <a:schemeClr val="bg1"/>
                </a:solidFill>
              </a:rPr>
              <a:t>phòng</a:t>
            </a:r>
            <a:r>
              <a:rPr lang="en-US" sz="1700" dirty="0">
                <a:solidFill>
                  <a:schemeClr val="bg1"/>
                </a:solidFill>
              </a:rPr>
              <a:t> </a:t>
            </a:r>
            <a:r>
              <a:rPr lang="en-US" sz="1700" dirty="0" err="1">
                <a:solidFill>
                  <a:schemeClr val="bg1"/>
                </a:solidFill>
              </a:rPr>
              <a:t>vé</a:t>
            </a:r>
            <a:r>
              <a:rPr lang="en-US" sz="1700" dirty="0">
                <a:solidFill>
                  <a:schemeClr val="bg1"/>
                </a:solidFill>
              </a:rPr>
              <a:t>.</a:t>
            </a:r>
          </a:p>
          <a:p>
            <a:pPr>
              <a:spcBef>
                <a:spcPts val="600"/>
              </a:spcBef>
              <a:buFontTx/>
              <a:buChar char="-"/>
            </a:pPr>
            <a:r>
              <a:rPr lang="en-US" sz="1700" dirty="0" err="1">
                <a:solidFill>
                  <a:schemeClr val="bg1"/>
                </a:solidFill>
              </a:rPr>
              <a:t>Tiến</a:t>
            </a:r>
            <a:r>
              <a:rPr lang="en-US" sz="1700" dirty="0">
                <a:solidFill>
                  <a:schemeClr val="bg1"/>
                </a:solidFill>
              </a:rPr>
              <a:t> </a:t>
            </a:r>
            <a:r>
              <a:rPr lang="en-US" sz="1700" dirty="0" err="1">
                <a:solidFill>
                  <a:schemeClr val="bg1"/>
                </a:solidFill>
              </a:rPr>
              <a:t>hành</a:t>
            </a:r>
            <a:r>
              <a:rPr lang="en-US" sz="1700" dirty="0">
                <a:solidFill>
                  <a:schemeClr val="bg1"/>
                </a:solidFill>
              </a:rPr>
              <a:t> : </a:t>
            </a:r>
            <a:r>
              <a:rPr lang="en-US" sz="1700" dirty="0" err="1">
                <a:solidFill>
                  <a:schemeClr val="bg1"/>
                </a:solidFill>
              </a:rPr>
              <a:t>lục</a:t>
            </a:r>
            <a:r>
              <a:rPr lang="en-US" sz="1700" dirty="0">
                <a:solidFill>
                  <a:schemeClr val="bg1"/>
                </a:solidFill>
              </a:rPr>
              <a:t> </a:t>
            </a:r>
            <a:r>
              <a:rPr lang="en-US" sz="1700" dirty="0" err="1">
                <a:solidFill>
                  <a:schemeClr val="bg1"/>
                </a:solidFill>
              </a:rPr>
              <a:t>tìm</a:t>
            </a:r>
            <a:r>
              <a:rPr lang="en-US" sz="1700" dirty="0">
                <a:solidFill>
                  <a:schemeClr val="bg1"/>
                </a:solidFill>
              </a:rPr>
              <a:t> </a:t>
            </a:r>
            <a:r>
              <a:rPr lang="en-US" sz="1700" dirty="0" err="1">
                <a:solidFill>
                  <a:schemeClr val="bg1"/>
                </a:solidFill>
              </a:rPr>
              <a:t>trong</a:t>
            </a:r>
            <a:r>
              <a:rPr lang="en-US" sz="1700" dirty="0">
                <a:solidFill>
                  <a:schemeClr val="bg1"/>
                </a:solidFill>
              </a:rPr>
              <a:t> </a:t>
            </a:r>
            <a:r>
              <a:rPr lang="en-US" sz="1700" dirty="0" err="1">
                <a:solidFill>
                  <a:schemeClr val="bg1"/>
                </a:solidFill>
              </a:rPr>
              <a:t>kho</a:t>
            </a:r>
            <a:r>
              <a:rPr lang="en-US" sz="1700" dirty="0">
                <a:solidFill>
                  <a:schemeClr val="bg1"/>
                </a:solidFill>
              </a:rPr>
              <a:t>, </a:t>
            </a:r>
            <a:r>
              <a:rPr lang="en-US" sz="1700" dirty="0" err="1">
                <a:solidFill>
                  <a:schemeClr val="bg1"/>
                </a:solidFill>
              </a:rPr>
              <a:t>lấy</a:t>
            </a:r>
            <a:r>
              <a:rPr lang="en-US" sz="1700" dirty="0">
                <a:solidFill>
                  <a:schemeClr val="bg1"/>
                </a:solidFill>
              </a:rPr>
              <a:t> 30 </a:t>
            </a:r>
            <a:r>
              <a:rPr lang="en-US" sz="1700" dirty="0" err="1">
                <a:solidFill>
                  <a:schemeClr val="bg1"/>
                </a:solidFill>
              </a:rPr>
              <a:t>phim</a:t>
            </a:r>
            <a:r>
              <a:rPr lang="en-US" sz="1700" dirty="0">
                <a:solidFill>
                  <a:schemeClr val="bg1"/>
                </a:solidFill>
              </a:rPr>
              <a:t> </a:t>
            </a:r>
            <a:r>
              <a:rPr lang="en-US" sz="1700" dirty="0" err="1">
                <a:solidFill>
                  <a:schemeClr val="bg1"/>
                </a:solidFill>
              </a:rPr>
              <a:t>đã</a:t>
            </a:r>
            <a:r>
              <a:rPr lang="en-US" sz="1700" dirty="0">
                <a:solidFill>
                  <a:schemeClr val="bg1"/>
                </a:solidFill>
              </a:rPr>
              <a:t> </a:t>
            </a:r>
            <a:r>
              <a:rPr lang="en-US" sz="1700" dirty="0" err="1">
                <a:solidFill>
                  <a:schemeClr val="bg1"/>
                </a:solidFill>
              </a:rPr>
              <a:t>phát</a:t>
            </a:r>
            <a:r>
              <a:rPr lang="en-US" sz="1700" dirty="0">
                <a:solidFill>
                  <a:schemeClr val="bg1"/>
                </a:solidFill>
              </a:rPr>
              <a:t> </a:t>
            </a:r>
            <a:r>
              <a:rPr lang="en-US" sz="1700" dirty="0" err="1">
                <a:solidFill>
                  <a:schemeClr val="bg1"/>
                </a:solidFill>
              </a:rPr>
              <a:t>hành</a:t>
            </a:r>
            <a:r>
              <a:rPr lang="en-US" sz="1700" dirty="0">
                <a:solidFill>
                  <a:schemeClr val="bg1"/>
                </a:solidFill>
              </a:rPr>
              <a:t>, </a:t>
            </a:r>
            <a:r>
              <a:rPr lang="en-US" sz="1700" dirty="0" err="1">
                <a:solidFill>
                  <a:schemeClr val="bg1"/>
                </a:solidFill>
              </a:rPr>
              <a:t>tiến</a:t>
            </a:r>
            <a:r>
              <a:rPr lang="en-US" sz="1700" dirty="0">
                <a:solidFill>
                  <a:schemeClr val="bg1"/>
                </a:solidFill>
              </a:rPr>
              <a:t> </a:t>
            </a:r>
            <a:r>
              <a:rPr lang="en-US" sz="1700" dirty="0" err="1">
                <a:solidFill>
                  <a:schemeClr val="bg1"/>
                </a:solidFill>
              </a:rPr>
              <a:t>hành</a:t>
            </a:r>
            <a:r>
              <a:rPr lang="en-US" sz="1700" dirty="0">
                <a:solidFill>
                  <a:schemeClr val="bg1"/>
                </a:solidFill>
              </a:rPr>
              <a:t> </a:t>
            </a:r>
            <a:r>
              <a:rPr lang="en-US" sz="1700" dirty="0" err="1">
                <a:solidFill>
                  <a:schemeClr val="bg1"/>
                </a:solidFill>
              </a:rPr>
              <a:t>xây</a:t>
            </a:r>
            <a:r>
              <a:rPr lang="en-US" sz="1700" dirty="0">
                <a:solidFill>
                  <a:schemeClr val="bg1"/>
                </a:solidFill>
              </a:rPr>
              <a:t> </a:t>
            </a:r>
            <a:r>
              <a:rPr lang="en-US" sz="1700" dirty="0" err="1">
                <a:solidFill>
                  <a:schemeClr val="bg1"/>
                </a:solidFill>
              </a:rPr>
              <a:t>dựng</a:t>
            </a:r>
            <a:r>
              <a:rPr lang="en-US" sz="1700" dirty="0">
                <a:solidFill>
                  <a:schemeClr val="bg1"/>
                </a:solidFill>
              </a:rPr>
              <a:t> </a:t>
            </a:r>
            <a:r>
              <a:rPr lang="en-US" sz="1700" dirty="0" err="1">
                <a:solidFill>
                  <a:schemeClr val="bg1"/>
                </a:solidFill>
              </a:rPr>
              <a:t>cây</a:t>
            </a:r>
            <a:r>
              <a:rPr lang="en-US" sz="1700" dirty="0">
                <a:solidFill>
                  <a:schemeClr val="bg1"/>
                </a:solidFill>
              </a:rPr>
              <a:t> </a:t>
            </a:r>
            <a:r>
              <a:rPr lang="en-US" sz="1700" dirty="0" err="1">
                <a:solidFill>
                  <a:schemeClr val="bg1"/>
                </a:solidFill>
              </a:rPr>
              <a:t>quyết</a:t>
            </a:r>
            <a:r>
              <a:rPr lang="en-US" sz="1700" dirty="0">
                <a:solidFill>
                  <a:schemeClr val="bg1"/>
                </a:solidFill>
              </a:rPr>
              <a:t> </a:t>
            </a:r>
            <a:r>
              <a:rPr lang="en-US" sz="1700" dirty="0" err="1">
                <a:solidFill>
                  <a:schemeClr val="bg1"/>
                </a:solidFill>
              </a:rPr>
              <a:t>định</a:t>
            </a:r>
            <a:r>
              <a:rPr lang="en-US" sz="1700" dirty="0">
                <a:solidFill>
                  <a:schemeClr val="bg1"/>
                </a:solidFill>
              </a:rPr>
              <a:t>. </a:t>
            </a:r>
          </a:p>
          <a:p>
            <a:pPr>
              <a:spcBef>
                <a:spcPts val="600"/>
              </a:spcBef>
              <a:buFontTx/>
              <a:buChar char="-"/>
            </a:pPr>
            <a:endParaRPr lang="vi-VN" sz="1700" dirty="0">
              <a:solidFill>
                <a:schemeClr val="bg1"/>
              </a:solidFill>
            </a:endParaRPr>
          </a:p>
        </p:txBody>
      </p:sp>
      <p:pic>
        <p:nvPicPr>
          <p:cNvPr id="4" name="Picture 3">
            <a:extLst>
              <a:ext uri="{FF2B5EF4-FFF2-40B4-BE49-F238E27FC236}">
                <a16:creationId xmlns:a16="http://schemas.microsoft.com/office/drawing/2014/main" id="{DA44598B-DE8C-4650-94BA-9CF00D43DC51}"/>
              </a:ext>
            </a:extLst>
          </p:cNvPr>
          <p:cNvPicPr/>
          <p:nvPr/>
        </p:nvPicPr>
        <p:blipFill>
          <a:blip r:embed="rId2" cstate="print"/>
          <a:srcRect/>
          <a:stretch>
            <a:fillRect/>
          </a:stretch>
        </p:blipFill>
        <p:spPr bwMode="auto">
          <a:xfrm>
            <a:off x="5047761" y="1478703"/>
            <a:ext cx="6698123" cy="4036271"/>
          </a:xfrm>
          <a:prstGeom prst="rect">
            <a:avLst/>
          </a:prstGeom>
          <a:noFill/>
        </p:spPr>
      </p:pic>
    </p:spTree>
    <p:extLst>
      <p:ext uri="{BB962C8B-B14F-4D97-AF65-F5344CB8AC3E}">
        <p14:creationId xmlns:p14="http://schemas.microsoft.com/office/powerpoint/2010/main" val="1838672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00000"/>
              </a:lnSpc>
              <a:buNone/>
            </a:pPr>
            <a:r>
              <a:rPr lang="vi-VN" sz="2200" b="1" dirty="0"/>
              <a:t>Tỉa luật</a:t>
            </a:r>
          </a:p>
          <a:p>
            <a:pPr marL="0" indent="0" algn="just">
              <a:lnSpc>
                <a:spcPct val="100000"/>
              </a:lnSpc>
              <a:buNone/>
            </a:pPr>
            <a:r>
              <a:rPr lang="vi-VN" sz="2200" dirty="0"/>
              <a:t>Giống như cây quyết định, cơ sở luật cũng có thể tỉa bớt cho đỡ phức tạp. Giả mã:</a:t>
            </a:r>
          </a:p>
          <a:p>
            <a:pPr marL="0" indent="0">
              <a:buNone/>
            </a:pPr>
            <a:endParaRPr lang="vi-VN" sz="2200" dirty="0"/>
          </a:p>
          <a:p>
            <a:pPr marL="0" indent="0">
              <a:buNone/>
            </a:pPr>
            <a:r>
              <a:rPr lang="vi-VN" sz="2200" dirty="0"/>
              <a:t>Viết lại các luật từ cây quyết định.</a:t>
            </a:r>
          </a:p>
          <a:p>
            <a:pPr marL="0" indent="0">
              <a:buNone/>
            </a:pPr>
            <a:r>
              <a:rPr lang="vi-VN" sz="2200" dirty="0"/>
              <a:t>Cho c là hằng số do người dùng đặt để kiểm soát mức độ cắt xén</a:t>
            </a:r>
          </a:p>
          <a:p>
            <a:pPr marL="0" indent="0">
              <a:buNone/>
            </a:pPr>
            <a:r>
              <a:rPr lang="vi-VN" sz="2200" dirty="0"/>
              <a:t>(1) Trong mỗi luật, tính toán sự gia tăng lỗi ước tính gây ra bởi việc thử nghiệm loại bỏ các mệnh đề con.</a:t>
            </a:r>
          </a:p>
          <a:p>
            <a:pPr marL="0" indent="0">
              <a:buNone/>
            </a:pPr>
            <a:r>
              <a:rPr lang="vi-VN" sz="2200" dirty="0"/>
              <a:t>(2) Chọn những loại bỏ mà làm tăng sai số này có Dmin là nhỏ nhất. Loại bỏ các thử nghiệm chỉ khi Dmin &lt;c.</a:t>
            </a:r>
          </a:p>
          <a:p>
            <a:pPr marL="0" indent="0">
              <a:buNone/>
            </a:pPr>
            <a:r>
              <a:rPr lang="vi-VN" sz="2200" dirty="0"/>
              <a:t>(3) Trong bộ luật, tìm kiếm các luật yếu nhất để xóa.</a:t>
            </a:r>
          </a:p>
          <a:p>
            <a:pPr marL="0" indent="0">
              <a:buNone/>
            </a:pPr>
            <a:r>
              <a:rPr lang="vi-VN" sz="2200" dirty="0"/>
              <a:t>(4) Chọn lớp mặc định.</a:t>
            </a:r>
          </a:p>
          <a:p>
            <a:pPr marL="0" indent="0">
              <a:buNone/>
            </a:pPr>
            <a:r>
              <a:rPr lang="vi-VN" sz="2200" dirty="0"/>
              <a:t>(5) Sắp xếp các luật theo độ mạnh của chúng (theo số lượng các ví dụ mà luật này đúng).</a:t>
            </a:r>
          </a:p>
          <a:p>
            <a:pPr marL="0" indent="0">
              <a:buNone/>
            </a:pPr>
            <a:r>
              <a:rPr lang="vi-VN" sz="2200" dirty="0"/>
              <a:t>Trong đó D</a:t>
            </a:r>
            <a:r>
              <a:rPr lang="vi-VN" sz="2200" baseline="-25000" dirty="0"/>
              <a:t>min</a:t>
            </a:r>
            <a:r>
              <a:rPr lang="vi-VN" sz="2200" dirty="0"/>
              <a:t> là giá trị nhỏ nhất D là  hiệu của sai số (số lượng ví dụ bị phân loại nhầm) sau khi cắt tỉa và trước khi cắt tỉa.</a:t>
            </a:r>
          </a:p>
          <a:p>
            <a:pPr marL="0" indent="0">
              <a:buNone/>
            </a:pPr>
            <a:r>
              <a:rPr lang="vi-VN" sz="2200" dirty="0"/>
              <a:t>			</a:t>
            </a:r>
            <a:r>
              <a:rPr lang="vi-VN" sz="2200" i="1" dirty="0"/>
              <a:t>D = E</a:t>
            </a:r>
            <a:r>
              <a:rPr lang="vi-VN" sz="2200" i="1" baseline="-25000" dirty="0"/>
              <a:t>after</a:t>
            </a:r>
            <a:r>
              <a:rPr lang="vi-VN" sz="2200" i="1" dirty="0"/>
              <a:t> - E</a:t>
            </a:r>
            <a:r>
              <a:rPr lang="vi-VN" sz="2200" i="1" baseline="-25000" dirty="0"/>
              <a:t>befor</a:t>
            </a:r>
            <a:endParaRPr lang="vi-VN" sz="2200" dirty="0"/>
          </a:p>
          <a:p>
            <a:pPr marL="0" indent="0" algn="just">
              <a:lnSpc>
                <a:spcPct val="100000"/>
              </a:lnSpc>
              <a:buNone/>
            </a:pPr>
            <a:endParaRPr lang="vi-VN" sz="2200" dirty="0"/>
          </a:p>
        </p:txBody>
      </p:sp>
    </p:spTree>
    <p:extLst>
      <p:ext uri="{BB962C8B-B14F-4D97-AF65-F5344CB8AC3E}">
        <p14:creationId xmlns:p14="http://schemas.microsoft.com/office/powerpoint/2010/main" val="246725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F2614-1684-4E0D-8C36-393EACAE6034}"/>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95F888A0-2953-473D-8100-A38A80ECF97D}"/>
              </a:ext>
            </a:extLst>
          </p:cNvPr>
          <p:cNvSpPr>
            <a:spLocks noGrp="1"/>
          </p:cNvSpPr>
          <p:nvPr>
            <p:ph idx="1"/>
          </p:nvPr>
        </p:nvSpPr>
        <p:spPr/>
        <p:txBody>
          <a:bodyPr>
            <a:normAutofit fontScale="92500" lnSpcReduction="10000"/>
          </a:bodyPr>
          <a:lstStyle/>
          <a:p>
            <a:r>
              <a:rPr lang="en-US" b="1" u="sng"/>
              <a:t>Kết luận</a:t>
            </a:r>
            <a:r>
              <a:rPr lang="en-US"/>
              <a:t>:</a:t>
            </a:r>
          </a:p>
          <a:p>
            <a:r>
              <a:rPr lang="vi-VN"/>
              <a:t>Cũng như các phương pháp học quy nạp khác, ID3 cũng tìm kiếm trong một không gian các giả thuyết một giả thuyết phù hợp với tập dữ liệu rèn luyện. Không gian giả thuyết mà ID3 tìm kiếm là một tập hợp các cây quyết định có thể có. ID3 thực hiện một phép tìm kiếm từ đơn giản đến phức tạp, theo giải thuật leo-núi (hill climbing), bắt đầu từ cây rỗng, sau đó dần dần xem xét các giả thuyết phức tạp hơn mà có thể phân loại đúng các ví dụ rèn luyện. Hàm đánh giá được dùng để hướng dẫn tìm kiếm leo núi ở đây là phép đo lượng thông tin thu được.</a:t>
            </a:r>
            <a:endParaRPr lang="en-US"/>
          </a:p>
          <a:p>
            <a:r>
              <a:rPr lang="en-US"/>
              <a:t>Không gian giả thuyết các cây quyết định của ID3 là một không gian đầy đủ các cây quyết định trên các thuộc tính đã cho trong tập rèn luyện. Điều này có nghĩa là không gian mà ID3 tìm kiếm chắc chắn có chứa cây quyết định cần tìm </a:t>
            </a:r>
          </a:p>
          <a:p>
            <a:r>
              <a:rPr lang="vi-VN"/>
              <a:t>Từ cách nhìn ID3 như là một giải thuật tìm kiếm trong không gian các giả thuyết, ta có một số nhận xét như sau: </a:t>
            </a:r>
          </a:p>
          <a:p>
            <a:pPr marL="342900" indent="-342900">
              <a:buFont typeface="Arial" panose="020B0604020202020204" pitchFamily="34" charset="0"/>
              <a:buChar char="•"/>
            </a:pPr>
            <a:r>
              <a:rPr lang="en-US"/>
              <a:t>Không gian giả thuyết các cây quyết định của ID3 là một không gian đầy đủ các cây quyết định trên các thuộc tính đã cho trong tập rèn luyện. Điều này có nghĩa là không gian mà ID3 tìm kiếm chắc chắn có chứa cây quyết định cần tìm. </a:t>
            </a:r>
          </a:p>
          <a:p>
            <a:pPr marL="342900" indent="-342900">
              <a:buFont typeface="Arial" panose="020B0604020202020204" pitchFamily="34" charset="0"/>
              <a:buChar char="•"/>
            </a:pPr>
            <a:r>
              <a:rPr lang="vi-VN"/>
              <a:t>Trong khi tìm kiếm, ID3 chỉ duy trì một giả thuyết hiện tại. Vì vậy, giải thuật này không có khả năng biểu diễn được tất cả các cây quyết định khác nhau có khả năng phân loại đúng dữ liệu hiện có. </a:t>
            </a:r>
            <a:endParaRPr lang="en-US"/>
          </a:p>
          <a:p>
            <a:pPr marL="342900" indent="-342900">
              <a:buFont typeface="Arial" panose="020B0604020202020204" pitchFamily="34" charset="0"/>
              <a:buChar char="•"/>
            </a:pPr>
            <a:r>
              <a:rPr lang="vi-VN"/>
              <a:t>Giải thuật thuần ID3 không có khả năng quay lui trong khi tìm kiếm. Vì vậy, nó có thể gặp phải những hạn chế giống như giải thuật leo núi, đó là hội tụ về cực tiểu địa phương. </a:t>
            </a:r>
          </a:p>
          <a:p>
            <a:pPr marL="342900" indent="-342900">
              <a:buFont typeface="Arial" panose="020B0604020202020204" pitchFamily="34" charset="0"/>
              <a:buChar char="•"/>
            </a:pPr>
            <a:r>
              <a:rPr lang="vi-VN"/>
              <a:t>Vì ID3 sử dụng tất cả các ví dụ ở mỗi bước để đưa ra các quyết định dựa trên thống kê, nên kết quả tìm kiếm của ID3 rất ít bị ảnh hưởng bởi một vài dữ liệu sai (hay dữ liệu nhiễu). </a:t>
            </a:r>
          </a:p>
          <a:p>
            <a:pPr marL="342900" indent="-342900">
              <a:buFont typeface="Arial" panose="020B0604020202020204" pitchFamily="34" charset="0"/>
              <a:buChar char="•"/>
            </a:pPr>
            <a:endParaRPr lang="vi-VN"/>
          </a:p>
          <a:p>
            <a:endParaRPr lang="en-US"/>
          </a:p>
        </p:txBody>
      </p:sp>
    </p:spTree>
    <p:extLst>
      <p:ext uri="{BB962C8B-B14F-4D97-AF65-F5344CB8AC3E}">
        <p14:creationId xmlns:p14="http://schemas.microsoft.com/office/powerpoint/2010/main" val="3382087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en-US" sz="2200" b="1" u="sng" dirty="0" err="1"/>
              <a:t>Xây</a:t>
            </a:r>
            <a:r>
              <a:rPr lang="en-US" sz="2200" b="1" u="sng" dirty="0"/>
              <a:t> </a:t>
            </a:r>
            <a:r>
              <a:rPr lang="en-US" sz="2200" b="1" u="sng" dirty="0" err="1"/>
              <a:t>dựng</a:t>
            </a:r>
            <a:r>
              <a:rPr lang="en-US" sz="2200" b="1" u="sng" dirty="0"/>
              <a:t> </a:t>
            </a:r>
            <a:r>
              <a:rPr lang="en-US" sz="2200" b="1" u="sng" dirty="0" err="1"/>
              <a:t>cây</a:t>
            </a:r>
            <a:r>
              <a:rPr lang="en-US" sz="2200" b="1" u="sng" dirty="0"/>
              <a:t> </a:t>
            </a:r>
            <a:r>
              <a:rPr lang="en-US" sz="2200" b="1" u="sng" dirty="0" err="1"/>
              <a:t>quyết</a:t>
            </a:r>
            <a:r>
              <a:rPr lang="en-US" sz="2200" b="1" u="sng" dirty="0"/>
              <a:t> </a:t>
            </a:r>
            <a:r>
              <a:rPr lang="en-US" sz="2200" b="1" u="sng" dirty="0" err="1"/>
              <a:t>định</a:t>
            </a:r>
            <a:r>
              <a:rPr lang="en-US" sz="2200" dirty="0"/>
              <a:t>:</a:t>
            </a:r>
          </a:p>
          <a:p>
            <a:pPr marL="0" indent="0" algn="just">
              <a:lnSpc>
                <a:spcPct val="150000"/>
              </a:lnSpc>
              <a:buNone/>
            </a:pPr>
            <a:r>
              <a:rPr lang="en-US" sz="2200" dirty="0"/>
              <a:t>B</a:t>
            </a:r>
            <a:r>
              <a:rPr lang="vi-VN" sz="2200" dirty="0"/>
              <a:t>ư</a:t>
            </a:r>
            <a:r>
              <a:rPr lang="en-US" sz="2200" dirty="0" err="1"/>
              <a:t>ớc</a:t>
            </a:r>
            <a:r>
              <a:rPr lang="en-US" sz="2200" dirty="0"/>
              <a:t> 1:Tạo </a:t>
            </a:r>
            <a:r>
              <a:rPr lang="en-US" sz="2200" dirty="0" err="1"/>
              <a:t>nút</a:t>
            </a:r>
            <a:r>
              <a:rPr lang="en-US" sz="2200" dirty="0"/>
              <a:t> </a:t>
            </a:r>
            <a:r>
              <a:rPr lang="en-US" sz="2200" dirty="0" err="1"/>
              <a:t>gốc</a:t>
            </a:r>
            <a:r>
              <a:rPr lang="en-US" sz="2200" dirty="0"/>
              <a:t>: chia </a:t>
            </a:r>
            <a:r>
              <a:rPr lang="en-US" sz="2200" dirty="0" err="1"/>
              <a:t>theo</a:t>
            </a:r>
            <a:r>
              <a:rPr lang="en-US" sz="2200" dirty="0"/>
              <a:t> </a:t>
            </a:r>
            <a:r>
              <a:rPr lang="en-US" sz="2200" dirty="0" err="1"/>
              <a:t>số</a:t>
            </a:r>
            <a:r>
              <a:rPr lang="vi-VN" sz="2200" dirty="0"/>
              <a:t> </a:t>
            </a:r>
            <a:r>
              <a:rPr lang="vi-VN" sz="2200" dirty="0">
                <a:latin typeface="Calibri" panose="020F0502020204030204" pitchFamily="34" charset="0"/>
                <a:cs typeface="Calibri" panose="020F0502020204030204" pitchFamily="34" charset="0"/>
              </a:rPr>
              <a:t>lượng diễn viên nổi tiếng tham gia</a:t>
            </a:r>
          </a:p>
          <a:p>
            <a:pPr marL="0" indent="0" algn="just">
              <a:lnSpc>
                <a:spcPct val="150000"/>
              </a:lnSpc>
              <a:buNone/>
            </a:pPr>
            <a:r>
              <a:rPr lang="vi-VN" sz="2200" dirty="0">
                <a:latin typeface="Calibri" panose="020F0502020204030204" pitchFamily="34" charset="0"/>
                <a:cs typeface="Calibri" panose="020F0502020204030204" pitchFamily="34" charset="0"/>
              </a:rPr>
              <a:t>Bước 2: Chọn nhánh có nhiều dữ liệu không đồng nhất, chia tiếp theo </a:t>
            </a:r>
            <a:r>
              <a:rPr lang="vi-VN" sz="2200" dirty="0"/>
              <a:t> </a:t>
            </a:r>
            <a:r>
              <a:rPr lang="vi-VN" sz="2000" dirty="0"/>
              <a:t>vốn đầu tư </a:t>
            </a:r>
            <a:endParaRPr lang="en-US" sz="2000" dirty="0"/>
          </a:p>
          <a:p>
            <a:pPr marL="0" indent="0" algn="just">
              <a:lnSpc>
                <a:spcPct val="150000"/>
              </a:lnSpc>
              <a:buNone/>
            </a:pPr>
            <a:endParaRPr lang="en-US" sz="2200" dirty="0"/>
          </a:p>
          <a:p>
            <a:pPr marL="0" indent="0" algn="just">
              <a:lnSpc>
                <a:spcPct val="150000"/>
              </a:lnSpc>
              <a:buNone/>
            </a:pPr>
            <a:endParaRPr lang="en-US" sz="2200" dirty="0"/>
          </a:p>
          <a:p>
            <a:pPr marL="0" indent="0" algn="just">
              <a:lnSpc>
                <a:spcPct val="150000"/>
              </a:lnSpc>
              <a:buNone/>
            </a:pPr>
            <a:endParaRPr lang="vi-VN" sz="2200" dirty="0"/>
          </a:p>
        </p:txBody>
      </p:sp>
      <p:pic>
        <p:nvPicPr>
          <p:cNvPr id="5" name="Picture 4">
            <a:extLst>
              <a:ext uri="{FF2B5EF4-FFF2-40B4-BE49-F238E27FC236}">
                <a16:creationId xmlns:a16="http://schemas.microsoft.com/office/drawing/2014/main" id="{23329381-4021-4604-A5C8-8E32ED777464}"/>
              </a:ext>
            </a:extLst>
          </p:cNvPr>
          <p:cNvPicPr/>
          <p:nvPr/>
        </p:nvPicPr>
        <p:blipFill>
          <a:blip r:embed="rId2" cstate="print"/>
          <a:srcRect/>
          <a:stretch>
            <a:fillRect/>
          </a:stretch>
        </p:blipFill>
        <p:spPr bwMode="auto">
          <a:xfrm>
            <a:off x="838200" y="3071814"/>
            <a:ext cx="4445759" cy="3184524"/>
          </a:xfrm>
          <a:prstGeom prst="rect">
            <a:avLst/>
          </a:prstGeom>
          <a:noFill/>
          <a:ln w="9525">
            <a:noFill/>
            <a:miter lim="800000"/>
            <a:headEnd/>
            <a:tailEnd/>
          </a:ln>
        </p:spPr>
      </p:pic>
      <p:pic>
        <p:nvPicPr>
          <p:cNvPr id="6" name="Picture 5">
            <a:extLst>
              <a:ext uri="{FF2B5EF4-FFF2-40B4-BE49-F238E27FC236}">
                <a16:creationId xmlns:a16="http://schemas.microsoft.com/office/drawing/2014/main" id="{63E13CCB-4B37-41D2-A501-4D1D685D1F39}"/>
              </a:ext>
            </a:extLst>
          </p:cNvPr>
          <p:cNvPicPr/>
          <p:nvPr/>
        </p:nvPicPr>
        <p:blipFill>
          <a:blip r:embed="rId3" cstate="print"/>
          <a:srcRect/>
          <a:stretch>
            <a:fillRect/>
          </a:stretch>
        </p:blipFill>
        <p:spPr bwMode="auto">
          <a:xfrm>
            <a:off x="6465887" y="3071814"/>
            <a:ext cx="4106864" cy="3184524"/>
          </a:xfrm>
          <a:prstGeom prst="rect">
            <a:avLst/>
          </a:prstGeom>
          <a:noFill/>
          <a:ln w="9525">
            <a:noFill/>
            <a:miter lim="800000"/>
            <a:headEnd/>
            <a:tailEnd/>
          </a:ln>
        </p:spPr>
      </p:pic>
    </p:spTree>
    <p:extLst>
      <p:ext uri="{BB962C8B-B14F-4D97-AF65-F5344CB8AC3E}">
        <p14:creationId xmlns:p14="http://schemas.microsoft.com/office/powerpoint/2010/main" val="79161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pic>
        <p:nvPicPr>
          <p:cNvPr id="4" name="Content Placeholder 3">
            <a:extLst>
              <a:ext uri="{FF2B5EF4-FFF2-40B4-BE49-F238E27FC236}">
                <a16:creationId xmlns:a16="http://schemas.microsoft.com/office/drawing/2014/main" id="{1DAB82DB-676A-41D8-AEFE-4791F5DC3F33}"/>
              </a:ext>
            </a:extLst>
          </p:cNvPr>
          <p:cNvPicPr>
            <a:picLocks noGrp="1"/>
          </p:cNvPicPr>
          <p:nvPr>
            <p:ph idx="1"/>
          </p:nvPr>
        </p:nvPicPr>
        <p:blipFill>
          <a:blip r:embed="rId2" cstate="print"/>
          <a:srcRect/>
          <a:stretch>
            <a:fillRect/>
          </a:stretch>
        </p:blipFill>
        <p:spPr bwMode="auto">
          <a:xfrm>
            <a:off x="3286126" y="365126"/>
            <a:ext cx="5529262" cy="6492874"/>
          </a:xfrm>
          <a:prstGeom prst="rect">
            <a:avLst/>
          </a:prstGeom>
          <a:noFill/>
          <a:ln w="9525">
            <a:noFill/>
            <a:miter lim="800000"/>
            <a:headEnd/>
            <a:tailEnd/>
          </a:ln>
        </p:spPr>
      </p:pic>
    </p:spTree>
    <p:extLst>
      <p:ext uri="{BB962C8B-B14F-4D97-AF65-F5344CB8AC3E}">
        <p14:creationId xmlns:p14="http://schemas.microsoft.com/office/powerpoint/2010/main" val="113772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6003-8512-42CC-85AD-218041D08F39}"/>
              </a:ext>
            </a:extLst>
          </p:cNvPr>
          <p:cNvSpPr>
            <a:spLocks noGrp="1"/>
          </p:cNvSpPr>
          <p:nvPr>
            <p:ph type="title"/>
          </p:nvPr>
        </p:nvSpPr>
        <p:spPr/>
        <p:txBody>
          <a:bodyPr>
            <a:normAutofit fontScale="90000"/>
          </a:bodyPr>
          <a:lstStyle/>
          <a:p>
            <a:endParaRPr lang="vi-VN"/>
          </a:p>
        </p:txBody>
      </p:sp>
      <p:sp>
        <p:nvSpPr>
          <p:cNvPr id="3" name="Content Placeholder 2">
            <a:extLst>
              <a:ext uri="{FF2B5EF4-FFF2-40B4-BE49-F238E27FC236}">
                <a16:creationId xmlns:a16="http://schemas.microsoft.com/office/drawing/2014/main" id="{6DB25D50-193F-4079-926B-68E4FDDB9D63}"/>
              </a:ext>
            </a:extLst>
          </p:cNvPr>
          <p:cNvSpPr>
            <a:spLocks noGrp="1"/>
          </p:cNvSpPr>
          <p:nvPr>
            <p:ph idx="1"/>
          </p:nvPr>
        </p:nvSpPr>
        <p:spPr/>
        <p:txBody>
          <a:bodyPr/>
          <a:lstStyle/>
          <a:p>
            <a:r>
              <a:rPr lang="vi-VN" i="1" dirty="0"/>
              <a:t>Giả mã của việc tạo cây quyết định:</a:t>
            </a:r>
          </a:p>
          <a:p>
            <a:endParaRPr lang="vi-VN" i="1" dirty="0"/>
          </a:p>
          <a:p>
            <a:r>
              <a:rPr lang="vi-VN" dirty="0"/>
              <a:t>Cho T là tập </a:t>
            </a:r>
            <a:r>
              <a:rPr lang="vi-VN"/>
              <a:t>huấn luyện</a:t>
            </a:r>
            <a:r>
              <a:rPr lang="en-US"/>
              <a:t> với các thuộc tính </a:t>
            </a:r>
            <a:r>
              <a:rPr lang="en-US" i="1"/>
              <a:t>at</a:t>
            </a:r>
            <a:endParaRPr lang="vi-VN" i="1" dirty="0"/>
          </a:p>
          <a:p>
            <a:r>
              <a:rPr lang="vi-VN" i="1" u="sng" dirty="0"/>
              <a:t>grow(T)</a:t>
            </a:r>
          </a:p>
          <a:p>
            <a:endParaRPr lang="vi-VN" dirty="0"/>
          </a:p>
          <a:p>
            <a:pPr marL="457200" indent="-457200">
              <a:buAutoNum type="arabicParenBoth"/>
            </a:pPr>
            <a:r>
              <a:rPr lang="vi-VN" dirty="0"/>
              <a:t>Tìm </a:t>
            </a:r>
            <a:r>
              <a:rPr lang="vi-VN"/>
              <a:t>thuộc tính </a:t>
            </a:r>
            <a:r>
              <a:rPr lang="vi-VN" i="1"/>
              <a:t>at</a:t>
            </a:r>
            <a:r>
              <a:rPr lang="en-US" i="1"/>
              <a:t>(i)</a:t>
            </a:r>
            <a:r>
              <a:rPr lang="vi-VN"/>
              <a:t> </a:t>
            </a:r>
            <a:r>
              <a:rPr lang="vi-VN" dirty="0"/>
              <a:t>mà có đóng góp thông tin nhiều nhất trong nhãn lớp.</a:t>
            </a:r>
          </a:p>
          <a:p>
            <a:pPr marL="457200" indent="-457200">
              <a:buAutoNum type="arabicParenBoth"/>
            </a:pPr>
            <a:r>
              <a:rPr lang="vi-VN" dirty="0"/>
              <a:t>Chia T thành các tập con, </a:t>
            </a:r>
            <a:r>
              <a:rPr lang="vi-VN" i="1" dirty="0"/>
              <a:t>Ti,</a:t>
            </a:r>
            <a:r>
              <a:rPr lang="vi-VN" dirty="0"/>
              <a:t> mỗi tập con này đại diện cho  một giá trị khác nhau của </a:t>
            </a:r>
            <a:r>
              <a:rPr lang="vi-VN" i="1" dirty="0"/>
              <a:t>at</a:t>
            </a:r>
            <a:r>
              <a:rPr lang="vi-VN" dirty="0"/>
              <a:t>.</a:t>
            </a:r>
          </a:p>
          <a:p>
            <a:pPr marL="457200" indent="-457200">
              <a:buAutoNum type="arabicParenBoth"/>
            </a:pPr>
            <a:r>
              <a:rPr lang="vi-VN" dirty="0"/>
              <a:t>Với mỗi Ti: Nếu tất cả các ví dụ trong Ti thuộc về cùng một lớp, thì hãy tạo một lá có nhãn là lớp này; Nếu không, áp dụng quy trình đệ quy tương tự cho từng tập con huấn luyện vừa được chia: </a:t>
            </a:r>
            <a:r>
              <a:rPr lang="vi-VN" i="1" dirty="0"/>
              <a:t>grow (Ti)</a:t>
            </a:r>
            <a:r>
              <a:rPr lang="vi-VN" dirty="0"/>
              <a:t>.</a:t>
            </a:r>
          </a:p>
        </p:txBody>
      </p:sp>
    </p:spTree>
    <p:extLst>
      <p:ext uri="{BB962C8B-B14F-4D97-AF65-F5344CB8AC3E}">
        <p14:creationId xmlns:p14="http://schemas.microsoft.com/office/powerpoint/2010/main" val="220446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fontScale="92500"/>
          </a:bodyPr>
          <a:lstStyle/>
          <a:p>
            <a:pPr algn="just">
              <a:lnSpc>
                <a:spcPct val="100000"/>
              </a:lnSpc>
            </a:pPr>
            <a:r>
              <a:rPr lang="en-US" sz="2200" b="1" dirty="0" err="1">
                <a:latin typeface="Arial" panose="020B0604020202020204" pitchFamily="34" charset="0"/>
                <a:cs typeface="Arial" panose="020B0604020202020204" pitchFamily="34" charset="0"/>
              </a:rPr>
              <a:t>Một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số</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tính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chất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của</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cây</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quyết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định</a:t>
            </a:r>
            <a:endParaRPr lang="en-US" sz="2200" b="1" dirty="0">
              <a:latin typeface="Arial" panose="020B0604020202020204" pitchFamily="34" charset="0"/>
              <a:cs typeface="Arial" panose="020B0604020202020204" pitchFamily="34" charset="0"/>
            </a:endParaRPr>
          </a:p>
          <a:p>
            <a:pPr marL="342900" indent="-342900" algn="just">
              <a:lnSpc>
                <a:spcPct val="100000"/>
              </a:lnSpc>
              <a:buFont typeface="Arial" panose="020B0604020202020204" pitchFamily="34" charset="0"/>
              <a:buChar char="•"/>
            </a:pPr>
            <a:r>
              <a:rPr lang="en-US" sz="2200" dirty="0" err="1">
                <a:latin typeface="Arial" panose="020B0604020202020204" pitchFamily="34" charset="0"/>
                <a:cs typeface="Arial" panose="020B0604020202020204" pitchFamily="34" charset="0"/>
              </a:rPr>
              <a:t>Cây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quyết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thuộc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phân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lớp</a:t>
            </a:r>
            <a:r>
              <a:rPr lang="en-US" sz="2200" dirty="0">
                <a:latin typeface="Arial" panose="020B0604020202020204" pitchFamily="34" charset="0"/>
                <a:cs typeface="Arial" panose="020B0604020202020204" pitchFamily="34" charset="0"/>
              </a:rPr>
              <a:t> </a:t>
            </a:r>
            <a:r>
              <a:rPr lang="en-US" sz="2200" i="1" dirty="0" err="1">
                <a:latin typeface="Arial" panose="020B0604020202020204" pitchFamily="34" charset="0"/>
                <a:cs typeface="Arial" panose="020B0604020202020204" pitchFamily="34" charset="0"/>
              </a:rPr>
              <a:t>học</a:t>
            </a:r>
            <a:r>
              <a:rPr lang="en-US" sz="2200" i="1" dirty="0">
                <a:latin typeface="Arial" panose="020B0604020202020204" pitchFamily="34" charset="0"/>
                <a:cs typeface="Arial" panose="020B0604020202020204" pitchFamily="34" charset="0"/>
              </a:rPr>
              <a:t> </a:t>
            </a:r>
            <a:r>
              <a:rPr lang="en-US" sz="2200" i="1" dirty="0" err="1">
                <a:latin typeface="Arial" panose="020B0604020202020204" pitchFamily="34" charset="0"/>
                <a:cs typeface="Arial" panose="020B0604020202020204" pitchFamily="34" charset="0"/>
              </a:rPr>
              <a:t>có</a:t>
            </a:r>
            <a:r>
              <a:rPr lang="en-US" sz="2200" i="1" dirty="0">
                <a:latin typeface="Arial" panose="020B0604020202020204" pitchFamily="34" charset="0"/>
                <a:cs typeface="Arial" panose="020B0604020202020204" pitchFamily="34" charset="0"/>
              </a:rPr>
              <a:t> </a:t>
            </a:r>
            <a:r>
              <a:rPr lang="en-US" sz="2200" i="1" dirty="0" err="1">
                <a:latin typeface="Arial" panose="020B0604020202020204" pitchFamily="34" charset="0"/>
                <a:cs typeface="Arial" panose="020B0604020202020204" pitchFamily="34" charset="0"/>
              </a:rPr>
              <a:t>giám</a:t>
            </a:r>
            <a:r>
              <a:rPr lang="en-US" sz="2200" i="1" dirty="0">
                <a:latin typeface="Arial" panose="020B0604020202020204" pitchFamily="34" charset="0"/>
                <a:cs typeface="Arial" panose="020B0604020202020204" pitchFamily="34" charset="0"/>
              </a:rPr>
              <a:t> </a:t>
            </a:r>
            <a:r>
              <a:rPr lang="en-US" sz="2200" i="1" dirty="0" err="1">
                <a:latin typeface="Arial" panose="020B0604020202020204" pitchFamily="34" charset="0"/>
                <a:cs typeface="Arial" panose="020B0604020202020204" pitchFamily="34" charset="0"/>
              </a:rPr>
              <a:t>sát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Luôn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a:t>tr</a:t>
            </a:r>
            <a:r>
              <a:rPr lang="vi-VN" sz="2200" dirty="0"/>
              <a:t>ường được dán nhãn: Nổi </a:t>
            </a:r>
            <a:r>
              <a:rPr lang="vi-VN" sz="2200" dirty="0">
                <a:latin typeface="Arial" panose="020B0604020202020204" pitchFamily="34" charset="0"/>
                <a:cs typeface="Arial" panose="020B0604020202020204" pitchFamily="34" charset="0"/>
              </a:rPr>
              <a:t>tiếng, ăn khách hay có doanh </a:t>
            </a:r>
            <a:r>
              <a:rPr lang="vi-VN" sz="2200">
                <a:latin typeface="Arial" panose="020B0604020202020204" pitchFamily="34" charset="0"/>
                <a:cs typeface="Arial" panose="020B0604020202020204" pitchFamily="34" charset="0"/>
              </a:rPr>
              <a:t>thu </a:t>
            </a:r>
            <a:r>
              <a:rPr lang="en-US" sz="2200">
                <a:latin typeface="Arial" panose="020B0604020202020204" pitchFamily="34" charset="0"/>
                <a:cs typeface="Arial" panose="020B0604020202020204" pitchFamily="34" charset="0"/>
              </a:rPr>
              <a:t>và phân loại nhị phân hay</a:t>
            </a:r>
            <a:r>
              <a:rPr lang="vi-VN" sz="220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đơn giản chỉ là yes/no. </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Xây dựng cây quyết định là xác định các câu hỏi và thứ tự của chúng.</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Cây quyết định thường làm việc với các thuộc </a:t>
            </a:r>
            <a:r>
              <a:rPr lang="vi-VN" sz="2200">
                <a:latin typeface="Arial" panose="020B0604020202020204" pitchFamily="34" charset="0"/>
                <a:cs typeface="Arial" panose="020B0604020202020204" pitchFamily="34" charset="0"/>
              </a:rPr>
              <a:t>tính </a:t>
            </a:r>
            <a:r>
              <a:rPr lang="en-US" sz="2200">
                <a:latin typeface="Arial" panose="020B0604020202020204" pitchFamily="34" charset="0"/>
                <a:cs typeface="Arial" panose="020B0604020202020204" pitchFamily="34" charset="0"/>
              </a:rPr>
              <a:t>danh mục (</a:t>
            </a:r>
            <a:r>
              <a:rPr lang="vi-VN" sz="2200">
                <a:latin typeface="Arial" panose="020B0604020202020204" pitchFamily="34" charset="0"/>
                <a:cs typeface="Arial" panose="020B0604020202020204" pitchFamily="34" charset="0"/>
              </a:rPr>
              <a:t>categorical</a:t>
            </a:r>
            <a:r>
              <a:rPr lang="en-US" sz="2200">
                <a:latin typeface="Arial" panose="020B0604020202020204" pitchFamily="34" charset="0"/>
                <a:cs typeface="Arial" panose="020B0604020202020204" pitchFamily="34" charset="0"/>
              </a:rPr>
              <a:t>)</a:t>
            </a:r>
            <a:r>
              <a:rPr lang="vi-VN" sz="220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rời rạc và không sắp xếp có thứ tự.</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Cây quyết định có tính diễn giải cao: có thể trả lời câu hỏi tại sao bộ phim này ăn khách, không như phương pháp mạng nơ ron đưa ra quyết định chọn nhãn này mà không có lý giải gì. Đó là phương pháp hộp đen. </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Cây quyết định không đòi hỏi phải chuẩn hóa dữ liệu.</a:t>
            </a:r>
          </a:p>
          <a:p>
            <a:pPr algn="just">
              <a:lnSpc>
                <a:spcPct val="100000"/>
              </a:lnSpc>
            </a:pPr>
            <a:r>
              <a:rPr lang="vi-VN" sz="2200" b="1" dirty="0">
                <a:latin typeface="Arial" panose="020B0604020202020204" pitchFamily="34" charset="0"/>
                <a:cs typeface="Arial" panose="020B0604020202020204" pitchFamily="34" charset="0"/>
              </a:rPr>
              <a:t>Sự lựa chọn các thuộc tính cho từng nút quyết định.</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Có một số lựa chọn : chọn lần lượt các thuộc tính hay tổ hợp các thuộc tính</a:t>
            </a:r>
            <a:r>
              <a:rPr lang="vi-VN" sz="2200">
                <a:latin typeface="Arial" panose="020B0604020202020204" pitchFamily="34" charset="0"/>
                <a:cs typeface="Arial" panose="020B0604020202020204" pitchFamily="34" charset="0"/>
              </a:rPr>
              <a:t>. </a:t>
            </a:r>
            <a:r>
              <a:rPr lang="en-US" sz="2200">
                <a:latin typeface="Arial" panose="020B0604020202020204" pitchFamily="34" charset="0"/>
                <a:cs typeface="Arial" panose="020B0604020202020204" pitchFamily="34" charset="0"/>
              </a:rPr>
              <a:t>Thông th</a:t>
            </a:r>
            <a:r>
              <a:rPr lang="vi-VN" sz="2200">
                <a:latin typeface="Arial" panose="020B0604020202020204" pitchFamily="34" charset="0"/>
                <a:cs typeface="Arial" panose="020B0604020202020204" pitchFamily="34" charset="0"/>
              </a:rPr>
              <a:t>ư</a:t>
            </a:r>
            <a:r>
              <a:rPr lang="en-US"/>
              <a:t>ờng </a:t>
            </a:r>
            <a:r>
              <a:rPr lang="vi-VN" sz="220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chọn từng thuộc </a:t>
            </a:r>
            <a:r>
              <a:rPr lang="vi-VN" sz="2200">
                <a:latin typeface="Arial" panose="020B0604020202020204" pitchFamily="34" charset="0"/>
                <a:cs typeface="Arial" panose="020B0604020202020204" pitchFamily="34" charset="0"/>
              </a:rPr>
              <a:t>tính </a:t>
            </a:r>
            <a:r>
              <a:rPr lang="en-US" sz="2200">
                <a:latin typeface="Arial" panose="020B0604020202020204" pitchFamily="34" charset="0"/>
                <a:cs typeface="Arial" panose="020B0604020202020204" pitchFamily="34" charset="0"/>
              </a:rPr>
              <a:t>theo tầm quan trọng hay m</a:t>
            </a:r>
            <a:r>
              <a:rPr lang="en-US"/>
              <a:t>ức độ </a:t>
            </a:r>
            <a:r>
              <a:rPr lang="vi-VN" sz="2200">
                <a:latin typeface="Arial" panose="020B0604020202020204" pitchFamily="34" charset="0"/>
                <a:cs typeface="Arial" panose="020B0604020202020204" pitchFamily="34" charset="0"/>
              </a:rPr>
              <a:t>sử dụng </a:t>
            </a:r>
            <a:r>
              <a:rPr lang="en-US" sz="2200">
                <a:latin typeface="Arial" panose="020B0604020202020204" pitchFamily="34" charset="0"/>
                <a:cs typeface="Arial" panose="020B0604020202020204" pitchFamily="34" charset="0"/>
              </a:rPr>
              <a:t>của chúng</a:t>
            </a:r>
            <a:r>
              <a:rPr lang="vi-VN" sz="220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Có thể chọn thuộc tính ngẫu nhiên.</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Đặt câu hỏi để phân chia: Nếu thuộc tính danh mục (categorical feature): Thuộc tính này rơi vào danh mục nào? Hay nó có thuộc danh mục này hay không nếu là trường hợp nhị phân.</a:t>
            </a:r>
          </a:p>
          <a:p>
            <a:pPr marL="342900" indent="-342900" algn="just">
              <a:lnSpc>
                <a:spcPct val="100000"/>
              </a:lnSpc>
              <a:buFont typeface="Arial" panose="020B0604020202020204" pitchFamily="34" charset="0"/>
              <a:buChar char="•"/>
            </a:pPr>
            <a:r>
              <a:rPr lang="vi-VN" sz="2200" dirty="0">
                <a:latin typeface="Arial" panose="020B0604020202020204" pitchFamily="34" charset="0"/>
                <a:cs typeface="Arial" panose="020B0604020202020204" pitchFamily="34" charset="0"/>
              </a:rPr>
              <a:t>Nếu thuộc tính số thì câu hỏi là : nó nằm trong khoảng giá trị nào?  </a:t>
            </a:r>
          </a:p>
        </p:txBody>
      </p:sp>
    </p:spTree>
    <p:extLst>
      <p:ext uri="{BB962C8B-B14F-4D97-AF65-F5344CB8AC3E}">
        <p14:creationId xmlns:p14="http://schemas.microsoft.com/office/powerpoint/2010/main" val="59701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F192-7EE4-4563-9037-C45C0E7D6591}"/>
              </a:ext>
            </a:extLst>
          </p:cNvPr>
          <p:cNvSpPr>
            <a:spLocks noGrp="1"/>
          </p:cNvSpPr>
          <p:nvPr>
            <p:ph type="title"/>
          </p:nvPr>
        </p:nvSpPr>
        <p:spPr>
          <a:xfrm flipV="1">
            <a:off x="838200" y="319406"/>
            <a:ext cx="10515600" cy="45719"/>
          </a:xfrm>
        </p:spPr>
        <p:txBody>
          <a:bodyPr>
            <a:normAutofit fontScale="90000"/>
          </a:bodyPr>
          <a:lstStyle/>
          <a:p>
            <a:endParaRPr lang="vi-VN" dirty="0"/>
          </a:p>
        </p:txBody>
      </p:sp>
      <p:sp>
        <p:nvSpPr>
          <p:cNvPr id="3" name="Content Placeholder 2">
            <a:extLst>
              <a:ext uri="{FF2B5EF4-FFF2-40B4-BE49-F238E27FC236}">
                <a16:creationId xmlns:a16="http://schemas.microsoft.com/office/drawing/2014/main" id="{ECFEC923-D31E-4B35-87FA-450948DECAA8}"/>
              </a:ext>
            </a:extLst>
          </p:cNvPr>
          <p:cNvSpPr>
            <a:spLocks noGrp="1"/>
          </p:cNvSpPr>
          <p:nvPr>
            <p:ph idx="1"/>
          </p:nvPr>
        </p:nvSpPr>
        <p:spPr>
          <a:xfrm>
            <a:off x="410817" y="365124"/>
            <a:ext cx="11343861" cy="6447155"/>
          </a:xfrm>
        </p:spPr>
        <p:txBody>
          <a:bodyPr>
            <a:normAutofit/>
          </a:bodyPr>
          <a:lstStyle/>
          <a:p>
            <a:pPr marL="0" indent="0" algn="just">
              <a:lnSpc>
                <a:spcPct val="150000"/>
              </a:lnSpc>
              <a:buNone/>
            </a:pPr>
            <a:r>
              <a:rPr lang="en-US" sz="2400" b="1" dirty="0"/>
              <a:t>3. </a:t>
            </a:r>
            <a:r>
              <a:rPr lang="en-US" sz="2400" b="1" dirty="0" err="1"/>
              <a:t>Phân</a:t>
            </a:r>
            <a:r>
              <a:rPr lang="en-US" sz="2400" b="1" dirty="0"/>
              <a:t> </a:t>
            </a:r>
            <a:r>
              <a:rPr lang="en-US" sz="2400" b="1" dirty="0" err="1"/>
              <a:t>lớp</a:t>
            </a:r>
            <a:r>
              <a:rPr lang="en-US" sz="2400" b="1" dirty="0"/>
              <a:t> </a:t>
            </a:r>
            <a:r>
              <a:rPr lang="en-US" sz="2400" b="1" dirty="0" err="1"/>
              <a:t>theo</a:t>
            </a:r>
            <a:r>
              <a:rPr lang="en-US" sz="2400" b="1" dirty="0"/>
              <a:t> </a:t>
            </a:r>
            <a:r>
              <a:rPr lang="en-US" sz="2400" b="1" dirty="0" err="1"/>
              <a:t>cây</a:t>
            </a:r>
            <a:r>
              <a:rPr lang="en-US" sz="2400" b="1" dirty="0"/>
              <a:t> </a:t>
            </a:r>
            <a:r>
              <a:rPr lang="en-US" sz="2400" b="1" dirty="0" err="1"/>
              <a:t>quyết</a:t>
            </a:r>
            <a:r>
              <a:rPr lang="en-US" sz="2400" b="1" dirty="0"/>
              <a:t> </a:t>
            </a:r>
            <a:r>
              <a:rPr lang="en-US" sz="2400" b="1" dirty="0" err="1"/>
              <a:t>định</a:t>
            </a:r>
            <a:r>
              <a:rPr lang="en-US" sz="2400" b="1" dirty="0"/>
              <a:t> </a:t>
            </a:r>
          </a:p>
          <a:p>
            <a:pPr marL="0" indent="0" algn="just">
              <a:lnSpc>
                <a:spcPct val="100000"/>
              </a:lnSpc>
              <a:buNone/>
            </a:pPr>
            <a:r>
              <a:rPr lang="vi-VN" sz="2200" dirty="0"/>
              <a:t>ID3 là một thuật toán cây quyết định được áp dụng cho các bài toán phân loại mà tất cả các thuộc tính đều ở dạng categorical. Thuật toán này được Quinlan đề xuất năm 1986. Sau đó năm 1993 Quinlan đề xuất cải tiến ID3 thành thuật toán C4.5 và thuật toán cải biên sau cùng là C5.0. Hai thuật toán sau có thể áp dụng được cả cho các thuộc tính dạng categorical và dạng số. Dưới đây mô tả cơ sở chính của các thuật toán này. </a:t>
            </a:r>
          </a:p>
          <a:p>
            <a:pPr algn="just">
              <a:lnSpc>
                <a:spcPct val="100000"/>
              </a:lnSpc>
            </a:pPr>
            <a:r>
              <a:rPr lang="vi-VN" sz="2200" dirty="0"/>
              <a:t>Xác định thuộc tính nào cần đưa vào nút để xử lý? Có nhiều thuộc tính và giá trị các thuộc tính đóng góp vào mỗi ví dụ là khác nhau.</a:t>
            </a:r>
          </a:p>
          <a:p>
            <a:pPr algn="just">
              <a:lnSpc>
                <a:spcPct val="100000"/>
              </a:lnSpc>
            </a:pPr>
            <a:r>
              <a:rPr lang="vi-VN" sz="2200" dirty="0"/>
              <a:t>Khi đã xác định được thuộc tính tốt nhất, chia dữ liệu thành các tập con cho các nút </a:t>
            </a:r>
            <a:r>
              <a:rPr lang="vi-VN" sz="2200"/>
              <a:t>con khác</a:t>
            </a:r>
            <a:r>
              <a:rPr lang="en-US" sz="2200"/>
              <a:t> trong cây quyết định</a:t>
            </a:r>
            <a:r>
              <a:rPr lang="vi-VN" sz="2200"/>
              <a:t>.</a:t>
            </a:r>
            <a:endParaRPr lang="vi-VN" sz="2200" dirty="0"/>
          </a:p>
          <a:p>
            <a:pPr algn="just">
              <a:lnSpc>
                <a:spcPct val="100000"/>
              </a:lnSpc>
            </a:pPr>
            <a:r>
              <a:rPr lang="vi-VN" sz="2200" dirty="0"/>
              <a:t>Áp dụng phân chia dữ liệu cho các nút con thành các cây con.</a:t>
            </a:r>
          </a:p>
          <a:p>
            <a:pPr marL="0" indent="0" algn="just">
              <a:lnSpc>
                <a:spcPct val="100000"/>
              </a:lnSpc>
              <a:buNone/>
            </a:pPr>
            <a:r>
              <a:rPr lang="en-US" sz="2200"/>
              <a:t>Vấn đề: </a:t>
            </a:r>
            <a:r>
              <a:rPr lang="vi-VN" sz="2200"/>
              <a:t>Cần </a:t>
            </a:r>
            <a:r>
              <a:rPr lang="en-US" sz="2200"/>
              <a:t>xác định </a:t>
            </a:r>
            <a:r>
              <a:rPr lang="vi-VN" sz="2200"/>
              <a:t>thế </a:t>
            </a:r>
            <a:r>
              <a:rPr lang="vi-VN" sz="2200" dirty="0"/>
              <a:t>nào là thuộc tính tốt nhất để chia dữ liệu.</a:t>
            </a:r>
          </a:p>
          <a:p>
            <a:pPr marL="0" indent="0" algn="just">
              <a:lnSpc>
                <a:spcPct val="100000"/>
              </a:lnSpc>
              <a:buNone/>
            </a:pPr>
            <a:r>
              <a:rPr lang="vi-VN" sz="2200" dirty="0"/>
              <a:t>Cảm tính: Nếu tại nút đó các số liệu nằm cùng một lớp thì tốt nhất, nhưng nếu phải chia thành các nút con (child node) có số lượng  trộn lẫn nhiều lớp khác nhau </a:t>
            </a:r>
            <a:r>
              <a:rPr lang="vi-VN" sz="2200"/>
              <a:t>thì </a:t>
            </a:r>
            <a:r>
              <a:rPr lang="en-US" sz="2200"/>
              <a:t>việc phân chia sẽ ph</a:t>
            </a:r>
            <a:r>
              <a:rPr lang="en-US"/>
              <a:t>ức tập, do vậy </a:t>
            </a:r>
            <a:r>
              <a:rPr lang="vi-VN" sz="2200"/>
              <a:t>rất </a:t>
            </a:r>
            <a:r>
              <a:rPr lang="vi-VN" sz="2200" dirty="0"/>
              <a:t>cần có một hàm </a:t>
            </a:r>
            <a:r>
              <a:rPr lang="vi-VN" sz="2200"/>
              <a:t>đo </a:t>
            </a:r>
            <a:r>
              <a:rPr lang="en-US"/>
              <a:t>đ</a:t>
            </a:r>
            <a:r>
              <a:rPr lang="vi-VN" sz="2200"/>
              <a:t>ể </a:t>
            </a:r>
            <a:r>
              <a:rPr lang="vi-VN" sz="2200" dirty="0"/>
              <a:t>xác định độ trộn lẫn của các lớp.</a:t>
            </a:r>
          </a:p>
        </p:txBody>
      </p:sp>
    </p:spTree>
    <p:extLst>
      <p:ext uri="{BB962C8B-B14F-4D97-AF65-F5344CB8AC3E}">
        <p14:creationId xmlns:p14="http://schemas.microsoft.com/office/powerpoint/2010/main" val="96101025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9CDBDB8C7DEE49BAE6249E482571B9" ma:contentTypeVersion="2" ma:contentTypeDescription="Create a new document." ma:contentTypeScope="" ma:versionID="c9c4107d4ba2161bfac64e1f00e68cc9">
  <xsd:schema xmlns:xsd="http://www.w3.org/2001/XMLSchema" xmlns:xs="http://www.w3.org/2001/XMLSchema" xmlns:p="http://schemas.microsoft.com/office/2006/metadata/properties" xmlns:ns2="0e3a943f-b00a-4be6-956f-6606b8633786" targetNamespace="http://schemas.microsoft.com/office/2006/metadata/properties" ma:root="true" ma:fieldsID="9b10063601a69af2d8fff386388c7d5c" ns2:_="">
    <xsd:import namespace="0e3a943f-b00a-4be6-956f-6606b863378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3a943f-b00a-4be6-956f-6606b86337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726778-1F49-4509-BF8B-D44B28525754}"/>
</file>

<file path=customXml/itemProps2.xml><?xml version="1.0" encoding="utf-8"?>
<ds:datastoreItem xmlns:ds="http://schemas.openxmlformats.org/officeDocument/2006/customXml" ds:itemID="{590B9C48-0FA8-4DA4-89D5-6E004BED7630}"/>
</file>

<file path=customXml/itemProps3.xml><?xml version="1.0" encoding="utf-8"?>
<ds:datastoreItem xmlns:ds="http://schemas.openxmlformats.org/officeDocument/2006/customXml" ds:itemID="{A4F25004-8B4E-4AE8-BCDA-B876A22FC923}"/>
</file>

<file path=docProps/app.xml><?xml version="1.0" encoding="utf-8"?>
<Properties xmlns="http://schemas.openxmlformats.org/officeDocument/2006/extended-properties" xmlns:vt="http://schemas.openxmlformats.org/officeDocument/2006/docPropsVTypes">
  <TotalTime>1942</TotalTime>
  <Words>7248</Words>
  <Application>Microsoft Office PowerPoint</Application>
  <PresentationFormat>Widescreen</PresentationFormat>
  <Paragraphs>708</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Times New Roman</vt:lpstr>
      <vt:lpstr>1_Office Theme</vt:lpstr>
      <vt:lpstr>PowerPoint Presentation</vt:lpstr>
      <vt:lpstr>Cấu trúc cây quyết định</vt:lpstr>
      <vt:lpstr>PowerPoint Presentation</vt:lpstr>
      <vt:lpstr>Xây dựng cây quyết định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 Latitude 5590</dc:creator>
  <cp:lastModifiedBy>Nguyễn Công Điều</cp:lastModifiedBy>
  <cp:revision>26</cp:revision>
  <dcterms:created xsi:type="dcterms:W3CDTF">2020-03-13T03:25:34Z</dcterms:created>
  <dcterms:modified xsi:type="dcterms:W3CDTF">2020-05-03T03:49:54Z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0x010100FB9CDBDB8C7DEE49BAE6249E482571B9</vt:lpwstr>
  </property>
</Properties>
</file>