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60" r:id="rId4"/>
    <p:sldId id="261" r:id="rId5"/>
    <p:sldId id="262" r:id="rId6"/>
    <p:sldId id="284" r:id="rId7"/>
    <p:sldId id="263" r:id="rId8"/>
    <p:sldId id="285" r:id="rId9"/>
    <p:sldId id="286" r:id="rId10"/>
    <p:sldId id="287" r:id="rId11"/>
    <p:sldId id="309" r:id="rId12"/>
    <p:sldId id="267" r:id="rId13"/>
    <p:sldId id="288" r:id="rId14"/>
    <p:sldId id="289" r:id="rId15"/>
    <p:sldId id="290" r:id="rId16"/>
    <p:sldId id="291" r:id="rId17"/>
    <p:sldId id="292" r:id="rId18"/>
    <p:sldId id="293" r:id="rId19"/>
    <p:sldId id="294" r:id="rId20"/>
    <p:sldId id="295" r:id="rId21"/>
    <p:sldId id="296" r:id="rId22"/>
    <p:sldId id="310" r:id="rId23"/>
    <p:sldId id="298" r:id="rId24"/>
    <p:sldId id="299" r:id="rId26"/>
    <p:sldId id="300" r:id="rId27"/>
    <p:sldId id="312" r:id="rId28"/>
    <p:sldId id="301" r:id="rId29"/>
    <p:sldId id="303" r:id="rId30"/>
    <p:sldId id="297" r:id="rId31"/>
    <p:sldId id="302" r:id="rId32"/>
    <p:sldId id="269" r:id="rId33"/>
    <p:sldId id="304" r:id="rId34"/>
    <p:sldId id="306" r:id="rId35"/>
    <p:sldId id="305" r:id="rId36"/>
    <p:sldId id="311" r:id="rId37"/>
    <p:sldId id="307" r:id="rId38"/>
    <p:sldId id="308" r:id="rId39"/>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FB90-AA55-429F-B874-204EE0ADE06E}" type="datetimeFigureOut">
              <a:rPr lang="vi-VN" smtClean="0"/>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FD4FD-24AC-4436-BE84-28467991B032}"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vi-VN" dirty="0"/>
          </a:p>
        </p:txBody>
      </p:sp>
      <p:sp>
        <p:nvSpPr>
          <p:cNvPr id="4" name="Slide Number Placeholder 3"/>
          <p:cNvSpPr>
            <a:spLocks noGrp="1"/>
          </p:cNvSpPr>
          <p:nvPr>
            <p:ph type="sldNum" sz="quarter" idx="5"/>
          </p:nvPr>
        </p:nvSpPr>
        <p:spPr/>
        <p:txBody>
          <a:bodyPr/>
          <a:lstStyle/>
          <a:p>
            <a:fld id="{FF8FD4FD-24AC-4436-BE84-28467991B032}" type="slidenum">
              <a:rPr lang="vi-VN" smtClean="0"/>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6E8DC79-DF58-48D0-914B-8A8E1369BFFE}"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46E8DC79-DF58-48D0-914B-8A8E1369BFFE}"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46E8DC79-DF58-48D0-914B-8A8E1369BFFE}"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46E8DC79-DF58-48D0-914B-8A8E1369BFFE}"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E8DC79-DF58-48D0-914B-8A8E1369BFFE}"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46E8DC79-DF58-48D0-914B-8A8E1369BFFE}"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46E8DC79-DF58-48D0-914B-8A8E1369BFFE}"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46E8DC79-DF58-48D0-914B-8A8E1369BFFE}"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8DC79-DF58-48D0-914B-8A8E1369BFFE}"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E8DC79-DF58-48D0-914B-8A8E1369BFFE}"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E8DC79-DF58-48D0-914B-8A8E1369BFFE}"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4CDF77C-A98C-4801-80FA-CAD8D8BD0FEA}"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8DC79-DF58-48D0-914B-8A8E1369BFFE}" type="datetimeFigureOut">
              <a:rPr lang="vi-VN" smtClean="0"/>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DF77C-A98C-4801-80FA-CAD8D8BD0FEA}"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vi.wikipedia.org/wiki/H%E1%BB%8Dc_m%C3%A1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Máy</a:t>
            </a:r>
            <a:r>
              <a:rPr lang="en-US" dirty="0"/>
              <a:t> </a:t>
            </a:r>
            <a:r>
              <a:rPr lang="en-US" dirty="0" err="1"/>
              <a:t>học</a:t>
            </a:r>
            <a:br>
              <a:rPr lang="en-US" dirty="0"/>
            </a:br>
            <a:r>
              <a:rPr lang="en-US" dirty="0"/>
              <a:t>Machine Learning</a:t>
            </a:r>
            <a:endParaRPr lang="vi-VN" dirty="0"/>
          </a:p>
        </p:txBody>
      </p:sp>
      <p:sp>
        <p:nvSpPr>
          <p:cNvPr id="3" name="Subtitle 2"/>
          <p:cNvSpPr>
            <a:spLocks noGrp="1"/>
          </p:cNvSpPr>
          <p:nvPr>
            <p:ph type="subTitle" idx="1"/>
          </p:nvPr>
        </p:nvSpPr>
        <p:spPr/>
        <p:txBody>
          <a:bodyPr/>
          <a:lstStyle/>
          <a:p>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0" y="0"/>
                <a:ext cx="9144000" cy="6858000"/>
              </a:xfrm>
            </p:spPr>
            <p:txBody>
              <a:bodyPr>
                <a:normAutofit/>
              </a:bodyPr>
              <a:lstStyle/>
              <a:p>
                <a:pPr algn="just"/>
                <a:r>
                  <a:rPr lang="vi-VN" sz="2400" b="1" dirty="0">
                    <a:solidFill>
                      <a:schemeClr val="tx1"/>
                    </a:solidFill>
                    <a:latin typeface="Arial" panose="020B0604020202020204" pitchFamily="34" charset="0"/>
                    <a:cs typeface="Arial" panose="020B0604020202020204" pitchFamily="34" charset="0"/>
                  </a:rPr>
                  <a:t>Mô hình chung cho các bài toán học</a:t>
                </a:r>
              </a:p>
              <a:p>
                <a:pPr algn="just"/>
                <a:r>
                  <a:rPr lang="vi-VN" sz="2000" dirty="0">
                    <a:solidFill>
                      <a:schemeClr val="tx1"/>
                    </a:solidFill>
                    <a:latin typeface="Arial" panose="020B0604020202020204" pitchFamily="34" charset="0"/>
                    <a:cs typeface="Arial" panose="020B0604020202020204" pitchFamily="34" charset="0"/>
                  </a:rPr>
                  <a:t>Hầu hết các bài toán học máy đều có có hai giai đoạn: Giai đoạn Huấn luyện Và giai đoạn kiểm thử.</a:t>
                </a:r>
              </a:p>
              <a:p>
                <a:pPr marL="457200" indent="-457200" algn="just">
                  <a:buAutoNum type="arabicPeriod"/>
                </a:pPr>
                <a:r>
                  <a:rPr lang="vi-VN" sz="2000" dirty="0">
                    <a:solidFill>
                      <a:schemeClr val="tx1"/>
                    </a:solidFill>
                    <a:latin typeface="Arial" panose="020B0604020202020204" pitchFamily="34" charset="0"/>
                    <a:cs typeface="Arial" panose="020B0604020202020204" pitchFamily="34" charset="0"/>
                  </a:rPr>
                  <a:t>Giai đoạn huấn luyện:</a:t>
                </a:r>
              </a:p>
              <a:p>
                <a:pPr marL="342900" indent="-342900" algn="just">
                  <a:buFont typeface="Arial" panose="020B0604020202020204" pitchFamily="34" charset="0"/>
                  <a:buChar char="•"/>
                </a:pPr>
                <a:r>
                  <a:rPr lang="vi-VN" sz="2000" dirty="0">
                    <a:solidFill>
                      <a:schemeClr val="tx1"/>
                    </a:solidFill>
                    <a:latin typeface="Arial" panose="020B0604020202020204" pitchFamily="34" charset="0"/>
                    <a:cs typeface="Arial" panose="020B0604020202020204" pitchFamily="34" charset="0"/>
                  </a:rPr>
                  <a:t>Dữ liệu thô: </a:t>
                </a:r>
                <a:r>
                  <a:rPr lang="vi-VN" sz="2000" dirty="0">
                    <a:solidFill>
                      <a:schemeClr val="tx1"/>
                    </a:solidFill>
                    <a:cs typeface="Arial" panose="020B0604020202020204" pitchFamily="34" charset="0"/>
                  </a:rPr>
                  <a:t>Đầu tiên dữ liệu thô không có số chiều như nhau, chúng mô tả thông tin như hiện tượng được thấy: các bức ảnh, các tệp âm thanh, thông tin trên mạng xã hội. </a:t>
                </a:r>
                <a:endParaRPr lang="vi-VN" sz="20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2000" dirty="0">
                    <a:solidFill>
                      <a:schemeClr val="tx1"/>
                    </a:solidFill>
                    <a:latin typeface="Arial" panose="020B0604020202020204" pitchFamily="34" charset="0"/>
                    <a:cs typeface="Arial" panose="020B0604020202020204" pitchFamily="34" charset="0"/>
                  </a:rPr>
                  <a:t>Trích chọn đặc trưng: T</a:t>
                </a:r>
                <a:r>
                  <a:rPr lang="vi-VN" sz="2000" dirty="0">
                    <a:solidFill>
                      <a:schemeClr val="tx1"/>
                    </a:solidFill>
                    <a:cs typeface="Arial" panose="020B0604020202020204" pitchFamily="34" charset="0"/>
                  </a:rPr>
                  <a:t>ừ dữ liệu thô, chọn các đặc trưng cho dữ liệu đầu vào trong vec tơ đặc trưng.</a:t>
                </a:r>
                <a:r>
                  <a:rPr lang="vi-VN" sz="2000" dirty="0">
                    <a:solidFill>
                      <a:schemeClr val="tx1"/>
                    </a:solidFill>
                    <a:latin typeface="Arial" panose="020B0604020202020204" pitchFamily="34" charset="0"/>
                    <a:cs typeface="Arial" panose="020B0604020202020204" pitchFamily="34" charset="0"/>
                  </a:rPr>
                  <a:t>  Chúng có kích thước như nhau cho các dữ liệu.</a:t>
                </a:r>
              </a:p>
              <a:p>
                <a:pPr marL="342900" indent="-342900" algn="just">
                  <a:buFont typeface="Arial" panose="020B0604020202020204" pitchFamily="34" charset="0"/>
                  <a:buChar char="•"/>
                </a:pPr>
                <a:r>
                  <a:rPr lang="vi-VN" sz="2000" dirty="0">
                    <a:solidFill>
                      <a:schemeClr val="tx1"/>
                    </a:solidFill>
                    <a:latin typeface="Arial" panose="020B0604020202020204" pitchFamily="34" charset="0"/>
                    <a:cs typeface="Arial" panose="020B0604020202020204" pitchFamily="34" charset="0"/>
                  </a:rPr>
                  <a:t>Chọn các thông tin về dữ liệu. Đây là tham số mô hình</a:t>
                </a:r>
              </a:p>
              <a:p>
                <a:pPr marL="342900" indent="-342900" algn="just">
                  <a:buFont typeface="Arial" panose="020B0604020202020204" pitchFamily="34" charset="0"/>
                  <a:buChar char="•"/>
                </a:pPr>
                <a:r>
                  <a:rPr lang="vi-VN" sz="2000" dirty="0">
                    <a:solidFill>
                      <a:schemeClr val="tx1"/>
                    </a:solidFill>
                    <a:latin typeface="Arial" panose="020B0604020202020204" pitchFamily="34" charset="0"/>
                    <a:cs typeface="Arial" panose="020B0604020202020204" pitchFamily="34" charset="0"/>
                  </a:rPr>
                  <a:t>Đặc trưng của dữ liệu khá nhiều nên cần giảm số chiều dữ liệu. Phương pháp hay được sử dụng là chiếu ngẫu nhiên. </a:t>
                </a:r>
                <a14:m>
                  <m:oMath xmlns:m="http://schemas.openxmlformats.org/officeDocument/2006/math">
                    <m:sSub>
                      <m:sSubPr>
                        <m:ctrlPr>
                          <a:rPr lang="vi-VN" sz="2000" b="1" i="1" smtClean="0">
                            <a:solidFill>
                              <a:schemeClr val="tx1"/>
                            </a:solidFill>
                            <a:latin typeface="Cambria Math" panose="02040503050406030204" pitchFamily="18" charset="0"/>
                            <a:cs typeface="Arial" panose="020B0604020202020204" pitchFamily="34" charset="0"/>
                          </a:rPr>
                        </m:ctrlPr>
                      </m:sSubPr>
                      <m:e>
                        <m:r>
                          <a:rPr lang="vi-VN" sz="2000" b="1" i="1" smtClean="0">
                            <a:solidFill>
                              <a:schemeClr val="tx1"/>
                            </a:solidFill>
                            <a:latin typeface="Cambria Math" panose="02040503050406030204" pitchFamily="18" charset="0"/>
                            <a:cs typeface="Arial" panose="020B0604020202020204" pitchFamily="34" charset="0"/>
                          </a:rPr>
                          <m:t>𝒙</m:t>
                        </m:r>
                      </m:e>
                      <m:sub>
                        <m:r>
                          <a:rPr lang="vi-VN" sz="2000" b="1" i="1" smtClean="0">
                            <a:solidFill>
                              <a:schemeClr val="tx1"/>
                            </a:solidFill>
                            <a:latin typeface="Cambria Math" panose="02040503050406030204" pitchFamily="18" charset="0"/>
                            <a:cs typeface="Arial" panose="020B0604020202020204" pitchFamily="34" charset="0"/>
                          </a:rPr>
                          <m:t>𝟏</m:t>
                        </m:r>
                      </m:sub>
                    </m:sSub>
                    <m:r>
                      <a:rPr lang="vi-VN" sz="2000" b="0" i="1" smtClean="0">
                        <a:solidFill>
                          <a:schemeClr val="tx1"/>
                        </a:solidFill>
                        <a:latin typeface="Cambria Math" panose="02040503050406030204" pitchFamily="18" charset="0"/>
                        <a:cs typeface="Arial" panose="020B0604020202020204" pitchFamily="34" charset="0"/>
                      </a:rPr>
                      <m:t>=</m:t>
                    </m:r>
                    <m:r>
                      <a:rPr lang="vi-VN" sz="2000" b="0" i="1" smtClean="0">
                        <a:solidFill>
                          <a:schemeClr val="tx1"/>
                        </a:solidFill>
                        <a:latin typeface="Cambria Math" panose="02040503050406030204" pitchFamily="18" charset="0"/>
                        <a:cs typeface="Arial" panose="020B0604020202020204" pitchFamily="34" charset="0"/>
                      </a:rPr>
                      <m:t>𝑃</m:t>
                    </m:r>
                    <m:sSub>
                      <m:sSubPr>
                        <m:ctrlPr>
                          <a:rPr lang="vi-VN" sz="2000" b="1" i="1" smtClean="0">
                            <a:solidFill>
                              <a:schemeClr val="tx1"/>
                            </a:solidFill>
                            <a:latin typeface="Cambria Math" panose="02040503050406030204" pitchFamily="18" charset="0"/>
                            <a:cs typeface="Arial" panose="020B0604020202020204" pitchFamily="34" charset="0"/>
                          </a:rPr>
                        </m:ctrlPr>
                      </m:sSubPr>
                      <m:e>
                        <m:r>
                          <a:rPr lang="vi-VN" sz="2000" b="1" i="1" smtClean="0">
                            <a:solidFill>
                              <a:schemeClr val="tx1"/>
                            </a:solidFill>
                            <a:latin typeface="Cambria Math" panose="02040503050406030204" pitchFamily="18" charset="0"/>
                            <a:cs typeface="Arial" panose="020B0604020202020204" pitchFamily="34" charset="0"/>
                          </a:rPr>
                          <m:t>𝒙</m:t>
                        </m:r>
                      </m:e>
                      <m:sub>
                        <m:r>
                          <a:rPr lang="vi-VN" sz="2000" b="1" i="1" smtClean="0">
                            <a:solidFill>
                              <a:schemeClr val="tx1"/>
                            </a:solidFill>
                            <a:latin typeface="Cambria Math" panose="02040503050406030204" pitchFamily="18" charset="0"/>
                            <a:cs typeface="Arial" panose="020B0604020202020204" pitchFamily="34" charset="0"/>
                          </a:rPr>
                          <m:t>𝟎</m:t>
                        </m:r>
                      </m:sub>
                    </m:sSub>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𝑹</m:t>
                        </m:r>
                      </m:e>
                      <m:sup>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𝒅</m:t>
                        </m:r>
                      </m:sup>
                    </m:sSup>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𝑷</m:t>
                    </m:r>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𝑹</m:t>
                        </m:r>
                      </m:e>
                      <m:sup>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𝒅𝒙𝑫</m:t>
                        </m:r>
                      </m:sup>
                    </m:sSup>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𝒅</m:t>
                    </m:r>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𝑫</m:t>
                    </m:r>
                    <m:r>
                      <a:rPr lang="vi-VN" sz="20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endParaRPr lang="vi-VN" sz="2000" b="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buFont typeface="Arial" panose="020B0604020202020204" pitchFamily="34" charset="0"/>
                  <a:buChar char="•"/>
                </a:pPr>
                <a:r>
                  <a:rPr lang="vi-VN" sz="2000" dirty="0">
                    <a:solidFill>
                      <a:schemeClr val="tx1"/>
                    </a:solidFill>
                    <a:latin typeface="Arial" panose="020B0604020202020204" pitchFamily="34" charset="0"/>
                    <a:cs typeface="Arial" panose="020B0604020202020204" pitchFamily="34" charset="0"/>
                  </a:rPr>
                  <a:t>Tiến hành các xây dựng mô hình, chạy các ví dụ để tìm ra các thông số thích hợp của mô hình.</a:t>
                </a:r>
              </a:p>
              <a:p>
                <a:pPr algn="just"/>
                <a:r>
                  <a:rPr lang="vi-VN" sz="2000" dirty="0">
                    <a:solidFill>
                      <a:schemeClr val="tx1"/>
                    </a:solidFill>
                    <a:latin typeface="Arial" panose="020B0604020202020204" pitchFamily="34" charset="0"/>
                    <a:cs typeface="Arial" panose="020B0604020202020204" pitchFamily="34" charset="0"/>
                  </a:rPr>
                  <a:t>2. Giai đoạn kiểm thử: có dữ liệu thô mới ta sử dụng trích chọn đặc trưng ở bước trên và sử dụng mô hình thuật toán đã xây dựng để đưa ra quyết định. </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0" y="0"/>
                <a:ext cx="9144000" cy="6858000"/>
              </a:xfrm>
              <a:blipFill rotWithShape="1">
                <a:blip r:embed="rId1"/>
                <a:stretch>
                  <a:fillRect l="-1000" t="-622" r="-667"/>
                </a:stretch>
              </a:blipFill>
            </p:spPr>
            <p:txBody>
              <a:bodyPr/>
              <a:lstStyle/>
              <a:p>
                <a:r>
                  <a:rPr lang="vi-VN">
                    <a:noFill/>
                  </a:rPr>
                  <a:t> </a:t>
                </a:r>
                <a:endParaRPr lang="vi-VN">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indent="179705" algn="just">
              <a:spcBef>
                <a:spcPts val="600"/>
              </a:spcBef>
            </a:pPr>
            <a:r>
              <a:rPr lang="vi-VN" sz="2400" b="1" dirty="0">
                <a:solidFill>
                  <a:schemeClr val="tx1"/>
                </a:solidFill>
                <a:latin typeface="Arial" panose="02080604020202020204" pitchFamily="34" charset="0"/>
                <a:cs typeface="Arial" panose="02080604020202020204" pitchFamily="34" charset="0"/>
              </a:rPr>
              <a:t>3. Các loại dữ liệu</a:t>
            </a:r>
            <a:endParaRPr lang="vi-VN" sz="2400" b="1" dirty="0">
              <a:solidFill>
                <a:schemeClr val="tx1"/>
              </a:solidFill>
              <a:latin typeface="Arial" panose="02080604020202020204" pitchFamily="34" charset="0"/>
              <a:cs typeface="Arial" panose="02080604020202020204" pitchFamily="34" charset="0"/>
            </a:endParaRPr>
          </a:p>
          <a:p>
            <a:pPr indent="179705" algn="just">
              <a:spcBef>
                <a:spcPts val="600"/>
              </a:spcBef>
            </a:pPr>
            <a:r>
              <a:rPr lang="vi-VN" sz="2000" dirty="0">
                <a:solidFill>
                  <a:schemeClr val="tx1"/>
                </a:solidFill>
                <a:latin typeface="Arial" panose="02080604020202020204" pitchFamily="34" charset="0"/>
                <a:cs typeface="Arial" panose="02080604020202020204" pitchFamily="34" charset="0"/>
              </a:rPr>
              <a:t>Các thuật ngữ chủ yếu trong học máy:</a:t>
            </a:r>
            <a:endParaRPr lang="vi-VN" sz="2000" dirty="0">
              <a:solidFill>
                <a:schemeClr val="tx1"/>
              </a:solidFill>
              <a:latin typeface="Arial" panose="02080604020202020204" pitchFamily="34" charset="0"/>
              <a:cs typeface="Arial" panose="02080604020202020204" pitchFamily="34" charset="0"/>
            </a:endParaRPr>
          </a:p>
          <a:p>
            <a:pPr marL="342900" indent="-342900" algn="just">
              <a:spcBef>
                <a:spcPts val="600"/>
              </a:spcBef>
              <a:buFontTx/>
              <a:buChar char="-"/>
            </a:pPr>
            <a:r>
              <a:rPr lang="vi-VN" sz="2000" dirty="0">
                <a:solidFill>
                  <a:schemeClr val="tx1"/>
                </a:solidFill>
                <a:latin typeface="Arial" panose="02080604020202020204" pitchFamily="34" charset="0"/>
                <a:cs typeface="Arial" panose="02080604020202020204" pitchFamily="34" charset="0"/>
              </a:rPr>
              <a:t>Đơn vị quan sát </a:t>
            </a:r>
            <a:r>
              <a:rPr lang="en-US" sz="2000" dirty="0" err="1">
                <a:solidFill>
                  <a:schemeClr val="tx1"/>
                </a:solidFill>
                <a:latin typeface="Arial" panose="02080604020202020204" pitchFamily="34" charset="0"/>
                <a:cs typeface="Arial" panose="02080604020202020204" pitchFamily="34" charset="0"/>
              </a:rPr>
              <a:t>để</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mô</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tả</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thực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thể</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nhỏ</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nhất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với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các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đặc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tính</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được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của</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một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đói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tượng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nghiên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cứu</a:t>
            </a:r>
            <a:r>
              <a:rPr lang="en-US" sz="2000" dirty="0">
                <a:solidFill>
                  <a:schemeClr val="tx1"/>
                </a:solidFill>
                <a:latin typeface="Arial" panose="02080604020202020204" pitchFamily="34" charset="0"/>
                <a:cs typeface="Arial" panose="02080604020202020204" pitchFamily="34" charset="0"/>
              </a:rPr>
              <a:t>.</a:t>
            </a:r>
            <a:r>
              <a:rPr lang="vi-VN" sz="2000" dirty="0">
                <a:solidFill>
                  <a:schemeClr val="tx1"/>
                </a:solidFill>
                <a:latin typeface="Arial" panose="02080604020202020204" pitchFamily="34" charset="0"/>
                <a:cs typeface="Arial" panose="02080604020202020204" pitchFamily="34" charset="0"/>
              </a:rPr>
              <a:t> Có thể là người, vật, giao dịch, thời điểm,...</a:t>
            </a:r>
            <a:endParaRPr lang="vi-VN" sz="2000" dirty="0">
              <a:solidFill>
                <a:schemeClr val="tx1"/>
              </a:solidFill>
              <a:latin typeface="Arial" panose="02080604020202020204" pitchFamily="34" charset="0"/>
              <a:cs typeface="Arial" panose="02080604020202020204" pitchFamily="34" charset="0"/>
            </a:endParaRPr>
          </a:p>
          <a:p>
            <a:pPr marL="342900" indent="-342900" algn="just">
              <a:spcBef>
                <a:spcPts val="600"/>
              </a:spcBef>
              <a:buFontTx/>
              <a:buChar char="-"/>
            </a:pPr>
            <a:r>
              <a:rPr lang="vi-VN" sz="2000" dirty="0">
                <a:solidFill>
                  <a:schemeClr val="tx1"/>
                </a:solidFill>
                <a:latin typeface="Arial" panose="02080604020202020204" pitchFamily="34" charset="0"/>
                <a:cs typeface="Arial" panose="02080604020202020204" pitchFamily="34" charset="0"/>
              </a:rPr>
              <a:t>Tập dữ liệu lưu trữ của đơn vị quan sát cùng các đặc tính của nó.</a:t>
            </a:r>
            <a:endParaRPr lang="vi-VN" sz="2000" dirty="0">
              <a:solidFill>
                <a:schemeClr val="tx1"/>
              </a:solidFill>
              <a:latin typeface="Arial" panose="02080604020202020204" pitchFamily="34" charset="0"/>
              <a:cs typeface="Arial" panose="02080604020202020204" pitchFamily="34" charset="0"/>
            </a:endParaRPr>
          </a:p>
          <a:p>
            <a:pPr marL="914400" lvl="1" indent="-457200" algn="just">
              <a:buFont typeface="+mj-lt"/>
              <a:buAutoNum type="arabicPeriod"/>
            </a:pPr>
            <a:r>
              <a:rPr lang="en-US" sz="2000" b="1" dirty="0" err="1">
                <a:solidFill>
                  <a:schemeClr val="tx1"/>
                </a:solidFill>
                <a:latin typeface="Arial" panose="02080604020202020204" pitchFamily="34" charset="0"/>
              </a:rPr>
              <a:t>Ví</a:t>
            </a:r>
            <a:r>
              <a:rPr lang="en-US" sz="2000" b="1" dirty="0">
                <a:solidFill>
                  <a:schemeClr val="tx1"/>
                </a:solidFill>
                <a:latin typeface="Arial" panose="02080604020202020204" pitchFamily="34" charset="0"/>
              </a:rPr>
              <a:t> </a:t>
            </a:r>
            <a:r>
              <a:rPr lang="en-US" sz="2000" b="1" dirty="0" err="1">
                <a:solidFill>
                  <a:schemeClr val="tx1"/>
                </a:solidFill>
                <a:latin typeface="Arial" panose="02080604020202020204" pitchFamily="34" charset="0"/>
              </a:rPr>
              <a:t>dụ</a:t>
            </a:r>
            <a:r>
              <a:rPr lang="en-US" sz="2000" b="1" dirty="0">
                <a:solidFill>
                  <a:schemeClr val="tx1"/>
                </a:solidFill>
                <a:latin typeface="Arial" panose="02080604020202020204" pitchFamily="34" charset="0"/>
              </a:rPr>
              <a:t> (</a:t>
            </a:r>
            <a:r>
              <a:rPr lang="en-US" sz="2000" b="1" dirty="0" err="1">
                <a:solidFill>
                  <a:schemeClr val="tx1"/>
                </a:solidFill>
                <a:latin typeface="Arial" panose="02080604020202020204" pitchFamily="34" charset="0"/>
              </a:rPr>
              <a:t>mẫu</a:t>
            </a:r>
            <a:r>
              <a:rPr lang="en-US" sz="2000" b="1"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Các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cá</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thể</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của</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đơn</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vị</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quan</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sát</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mà</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các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thuộc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tính</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đã</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được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ghi</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lại</a:t>
            </a:r>
            <a:endParaRPr lang="vi-VN" sz="2000" dirty="0">
              <a:solidFill>
                <a:schemeClr val="tx1"/>
              </a:solidFill>
              <a:latin typeface="Arial" panose="02080604020202020204" pitchFamily="34" charset="0"/>
            </a:endParaRPr>
          </a:p>
          <a:p>
            <a:pPr marL="914400" lvl="1" indent="-457200" algn="just">
              <a:buFont typeface="+mj-lt"/>
              <a:buAutoNum type="arabicPeriod"/>
            </a:pPr>
            <a:r>
              <a:rPr lang="en-US" sz="2000" b="1" dirty="0" err="1">
                <a:solidFill>
                  <a:schemeClr val="tx1"/>
                </a:solidFill>
                <a:latin typeface="Arial" panose="02080604020202020204" pitchFamily="34" charset="0"/>
              </a:rPr>
              <a:t>Tính</a:t>
            </a:r>
            <a:r>
              <a:rPr lang="en-US" sz="2000" b="1" dirty="0">
                <a:solidFill>
                  <a:schemeClr val="tx1"/>
                </a:solidFill>
                <a:latin typeface="Arial" panose="02080604020202020204" pitchFamily="34" charset="0"/>
              </a:rPr>
              <a:t> </a:t>
            </a:r>
            <a:r>
              <a:rPr lang="en-US" sz="2000" b="1" dirty="0" err="1">
                <a:solidFill>
                  <a:schemeClr val="tx1"/>
                </a:solidFill>
                <a:latin typeface="Arial" panose="02080604020202020204" pitchFamily="34" charset="0"/>
              </a:rPr>
              <a:t>năng</a:t>
            </a:r>
            <a:r>
              <a:rPr lang="en-US" sz="2000" b="1" dirty="0">
                <a:solidFill>
                  <a:schemeClr val="tx1"/>
                </a:solidFill>
                <a:latin typeface="Arial" panose="02080604020202020204" pitchFamily="34" charset="0"/>
              </a:rPr>
              <a:t> (feature): </a:t>
            </a:r>
            <a:r>
              <a:rPr lang="en-US" sz="2000" dirty="0" err="1">
                <a:solidFill>
                  <a:schemeClr val="tx1"/>
                </a:solidFill>
                <a:latin typeface="Arial" panose="02080604020202020204" pitchFamily="34" charset="0"/>
              </a:rPr>
              <a:t>Đặc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tính</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được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ghi</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lại</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hoặc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thuộc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tính</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của</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các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ví</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dụ</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có</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thể</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hữu</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ích</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cho</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việc</a:t>
            </a:r>
            <a:r>
              <a:rPr lang="en-US" sz="2000" dirty="0">
                <a:solidFill>
                  <a:schemeClr val="tx1"/>
                </a:solidFill>
                <a:latin typeface="Arial" panose="02080604020202020204" pitchFamily="34" charset="0"/>
              </a:rPr>
              <a:t> </a:t>
            </a:r>
            <a:r>
              <a:rPr lang="en-US" sz="2000" dirty="0" err="1">
                <a:solidFill>
                  <a:schemeClr val="tx1"/>
                </a:solidFill>
                <a:latin typeface="Arial" panose="02080604020202020204" pitchFamily="34" charset="0"/>
              </a:rPr>
              <a:t>học</a:t>
            </a:r>
            <a:endParaRPr lang="vi-VN" sz="2000" dirty="0">
              <a:solidFill>
                <a:schemeClr val="tx1"/>
              </a:solidFill>
              <a:latin typeface="Arial" panose="02080604020202020204" pitchFamily="34" charset="0"/>
              <a:cs typeface="Arial" panose="02080604020202020204" pitchFamily="34" charset="0"/>
            </a:endParaRPr>
          </a:p>
          <a:p>
            <a:pPr indent="179705" algn="just">
              <a:spcBef>
                <a:spcPts val="600"/>
              </a:spcBef>
            </a:pPr>
            <a:r>
              <a:rPr lang="en-US" sz="2000" dirty="0" err="1">
                <a:solidFill>
                  <a:schemeClr val="tx1"/>
                </a:solidFill>
                <a:latin typeface="Arial" panose="02080604020202020204" pitchFamily="34" charset="0"/>
                <a:cs typeface="Arial" panose="02080604020202020204" pitchFamily="34" charset="0"/>
              </a:rPr>
              <a:t>Ví</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dụ</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xe</a:t>
            </a:r>
            <a:r>
              <a:rPr lang="en-US" sz="2000" dirty="0">
                <a:solidFill>
                  <a:schemeClr val="tx1"/>
                </a:solidFill>
                <a:latin typeface="Arial" panose="02080604020202020204" pitchFamily="34" charset="0"/>
                <a:cs typeface="Arial" panose="02080604020202020204" pitchFamily="34" charset="0"/>
              </a:rPr>
              <a:t> ô-</a:t>
            </a:r>
            <a:r>
              <a:rPr lang="en-US" sz="2000" dirty="0" err="1">
                <a:solidFill>
                  <a:schemeClr val="tx1"/>
                </a:solidFill>
                <a:latin typeface="Arial" panose="02080604020202020204" pitchFamily="34" charset="0"/>
                <a:cs typeface="Arial" panose="02080604020202020204" pitchFamily="34" charset="0"/>
              </a:rPr>
              <a:t>tô</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trong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bãi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đỗ</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xe</a:t>
            </a:r>
            <a:endParaRPr lang="en-US" sz="2000" dirty="0">
              <a:solidFill>
                <a:schemeClr val="tx1"/>
              </a:solidFill>
              <a:latin typeface="Arial" panose="02080604020202020204" pitchFamily="34" charset="0"/>
              <a:cs typeface="Arial" panose="02080604020202020204" pitchFamily="34" charset="0"/>
            </a:endParaRPr>
          </a:p>
          <a:p>
            <a:pPr indent="179705" algn="just">
              <a:spcBef>
                <a:spcPts val="600"/>
              </a:spcBef>
            </a:pPr>
            <a:endParaRPr lang="vi-VN" sz="2000" dirty="0">
              <a:solidFill>
                <a:schemeClr val="tx1"/>
              </a:solidFill>
              <a:latin typeface="Arial" panose="02080604020202020204" pitchFamily="34" charset="0"/>
              <a:cs typeface="Arial" panose="02080604020202020204" pitchFamily="34" charset="0"/>
            </a:endParaRPr>
          </a:p>
          <a:p>
            <a:pPr algn="just">
              <a:spcBef>
                <a:spcPts val="600"/>
              </a:spcBef>
            </a:pPr>
            <a:endParaRPr lang="vi-VN" sz="2000" dirty="0">
              <a:solidFill>
                <a:schemeClr val="tx1"/>
              </a:solidFill>
              <a:latin typeface="Arial" panose="02080604020202020204" pitchFamily="34" charset="0"/>
              <a:cs typeface="Arial" panose="02080604020202020204" pitchFamily="34" charset="0"/>
            </a:endParaRPr>
          </a:p>
        </p:txBody>
      </p:sp>
      <p:pic>
        <p:nvPicPr>
          <p:cNvPr id="4" name="Picture 3"/>
          <p:cNvPicPr/>
          <p:nvPr/>
        </p:nvPicPr>
        <p:blipFill>
          <a:blip r:embed="rId1" cstate="print"/>
          <a:srcRect/>
          <a:stretch>
            <a:fillRect/>
          </a:stretch>
        </p:blipFill>
        <p:spPr bwMode="auto">
          <a:xfrm>
            <a:off x="3707904" y="3212976"/>
            <a:ext cx="5200650" cy="371601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179512" y="116632"/>
            <a:ext cx="8712968" cy="6741368"/>
          </a:xfrm>
        </p:spPr>
        <p:txBody>
          <a:bodyPr>
            <a:normAutofit/>
          </a:bodyPr>
          <a:lstStyle/>
          <a:p>
            <a:pPr marL="0" indent="0">
              <a:buNone/>
            </a:pPr>
            <a:endParaRPr lang="en-US" sz="2000" dirty="0">
              <a:latin typeface="Arial" panose="02080604020202020204" pitchFamily="34" charset="0"/>
              <a:cs typeface="Arial" panose="02080604020202020204" pitchFamily="34" charset="0"/>
            </a:endParaRPr>
          </a:p>
          <a:p>
            <a:pPr marL="0" indent="0">
              <a:spcBef>
                <a:spcPts val="600"/>
              </a:spcBef>
              <a:buNone/>
            </a:pP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biểu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năng</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a:spcBef>
                <a:spcPts val="600"/>
              </a:spcBef>
            </a:pPr>
            <a:r>
              <a:rPr lang="en-US" sz="2000" dirty="0" err="1">
                <a:latin typeface="Arial" panose="02080604020202020204" pitchFamily="34" charset="0"/>
                <a:cs typeface="Arial" panose="02080604020202020204" pitchFamily="34" charset="0"/>
              </a:rPr>
              <a:t>Nếu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năng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biểu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gọi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số</a:t>
            </a:r>
            <a:r>
              <a:rPr lang="en-US" sz="2000" b="1" dirty="0">
                <a:latin typeface="Arial" panose="02080604020202020204" pitchFamily="34" charset="0"/>
                <a:cs typeface="Arial" panose="02080604020202020204" pitchFamily="34" charset="0"/>
              </a:rPr>
              <a:t> (numerical)</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a:spcBef>
                <a:spcPts val="600"/>
              </a:spcBef>
            </a:pP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năng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bao </a:t>
            </a:r>
            <a:r>
              <a:rPr lang="en-US" sz="2000" dirty="0" err="1">
                <a:latin typeface="Arial" panose="02080604020202020204" pitchFamily="34" charset="0"/>
                <a:cs typeface="Arial" panose="02080604020202020204" pitchFamily="34" charset="0"/>
              </a:rPr>
              <a:t>gồm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hợp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mục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gọi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danh</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mục</a:t>
            </a:r>
            <a:r>
              <a:rPr lang="en-US" sz="2000" b="1" dirty="0">
                <a:latin typeface="Arial" panose="02080604020202020204" pitchFamily="34" charset="0"/>
                <a:cs typeface="Arial" panose="02080604020202020204" pitchFamily="34" charset="0"/>
              </a:rPr>
              <a:t> (categorical)</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danh</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tên</a:t>
            </a:r>
            <a:r>
              <a:rPr lang="en-US" sz="2000" b="1" dirty="0">
                <a:latin typeface="Arial" panose="02080604020202020204" pitchFamily="34" charset="0"/>
                <a:cs typeface="Arial" panose="02080604020202020204" pitchFamily="34" charset="0"/>
              </a:rPr>
              <a:t> (nominal)</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a:spcBef>
                <a:spcPts val="600"/>
              </a:spcBef>
            </a:pPr>
            <a:r>
              <a:rPr lang="en-US" sz="2000" dirty="0" err="1">
                <a:latin typeface="Arial" panose="02080604020202020204" pitchFamily="34" charset="0"/>
                <a:cs typeface="Arial" panose="02080604020202020204" pitchFamily="34" charset="0"/>
              </a:rPr>
              <a:t>Thuộc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mục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thứ</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tự</a:t>
            </a:r>
            <a:r>
              <a:rPr lang="en-US" sz="2000" b="1" dirty="0">
                <a:latin typeface="Arial" panose="02080604020202020204" pitchFamily="34" charset="0"/>
                <a:cs typeface="Arial" panose="02080604020202020204" pitchFamily="34" charset="0"/>
              </a:rPr>
              <a:t> (ordinal)</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nằm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tự</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spcBef>
                <a:spcPts val="600"/>
              </a:spcBef>
              <a:buNone/>
            </a:pP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mục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sắc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xe</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quãng</a:t>
            </a:r>
            <a:r>
              <a:rPr lang="en-US" sz="2000" dirty="0">
                <a:latin typeface="Arial" panose="02080604020202020204" pitchFamily="34" charset="0"/>
                <a:cs typeface="Arial" panose="02080604020202020204" pitchFamily="34" charset="0"/>
              </a:rPr>
              <a:t> đ</a:t>
            </a:r>
            <a:r>
              <a:rPr lang="vi-VN" sz="2000" dirty="0">
                <a:latin typeface="Arial" panose="02080604020202020204" pitchFamily="34" charset="0"/>
                <a:cs typeface="Arial" panose="02080604020202020204" pitchFamily="34" charset="0"/>
              </a:rPr>
              <a:t>ường xe đã chạy.</a:t>
            </a:r>
            <a:endParaRPr lang="en-US" sz="2000" dirty="0">
              <a:latin typeface="Arial" panose="02080604020202020204" pitchFamily="34" charset="0"/>
              <a:cs typeface="Arial" panose="02080604020202020204" pitchFamily="34" charset="0"/>
            </a:endParaRPr>
          </a:p>
          <a:p>
            <a:pPr marL="0" indent="0">
              <a:spcBef>
                <a:spcPts val="600"/>
              </a:spcBef>
              <a:buNone/>
            </a:pPr>
            <a:r>
              <a:rPr lang="en-US" sz="2000" dirty="0" err="1">
                <a:latin typeface="Arial" panose="02080604020202020204" pitchFamily="34" charset="0"/>
                <a:cs typeface="Arial" panose="02080604020202020204" pitchFamily="34" charset="0"/>
              </a:rPr>
              <a:t>về</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kích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thước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áo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gồm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nhỏ</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trung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lòng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lòng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lòng</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spcBef>
                <a:spcPts val="600"/>
              </a:spcBef>
              <a:buNone/>
            </a:pPr>
            <a:r>
              <a:rPr lang="en-US" sz="2000" dirty="0" err="1">
                <a:latin typeface="Arial" panose="02080604020202020204" pitchFamily="34" charset="0"/>
                <a:cs typeface="Arial" panose="02080604020202020204" pitchFamily="34" charset="0"/>
              </a:rPr>
              <a:t>Ngoài</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hay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 unseen data”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những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phải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khám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phá</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spcBef>
                <a:spcPts val="600"/>
              </a:spcBef>
              <a:buNone/>
            </a:pPr>
            <a:r>
              <a:rPr lang="en-US" sz="2000" dirty="0" err="1">
                <a:latin typeface="Arial" panose="02080604020202020204" pitchFamily="34" charset="0"/>
                <a:cs typeface="Arial" panose="02080604020202020204" pitchFamily="34" charset="0"/>
              </a:rPr>
              <a:t>Mỗi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a:t>
            </a:r>
            <a:r>
              <a:rPr lang="en-US" sz="2000" dirty="0">
                <a:latin typeface="Arial" panose="02080604020202020204" pitchFamily="34" charset="0"/>
                <a:cs typeface="Arial" panose="02080604020202020204" pitchFamily="34" charset="0"/>
              </a:rPr>
              <a:t> đ</a:t>
            </a:r>
            <a:r>
              <a:rPr lang="vi-VN" sz="2000" dirty="0">
                <a:latin typeface="Arial" panose="02080604020202020204" pitchFamily="34" charset="0"/>
                <a:cs typeface="Arial" panose="02080604020202020204" pitchFamily="34" charset="0"/>
              </a:rPr>
              <a:t>ược biểu diễn thông qua </a:t>
            </a:r>
            <a:r>
              <a:rPr lang="vi-VN" sz="2000" b="1" dirty="0">
                <a:latin typeface="Arial" panose="02080604020202020204" pitchFamily="34" charset="0"/>
                <a:cs typeface="Arial" panose="02080604020202020204" pitchFamily="34" charset="0"/>
              </a:rPr>
              <a:t>vec tơ đặc trưng. </a:t>
            </a:r>
            <a:r>
              <a:rPr lang="vi-VN" sz="2000" dirty="0">
                <a:latin typeface="Arial" panose="02080604020202020204" pitchFamily="34" charset="0"/>
                <a:cs typeface="Arial" panose="02080604020202020204" pitchFamily="34" charset="0"/>
              </a:rPr>
              <a:t>Khi đó toàn bộ dữ liệu được coi như một ma trận mà mỗi hàng là dịch chuyển của vec to đặc trưng. </a:t>
            </a:r>
            <a:endParaRPr lang="vi-VN" sz="2000" dirty="0">
              <a:latin typeface="Arial" panose="02080604020202020204" pitchFamily="34" charset="0"/>
              <a:cs typeface="Arial" panose="02080604020202020204" pitchFamily="34" charset="0"/>
            </a:endParaRPr>
          </a:p>
          <a:p>
            <a:pPr marL="0" indent="0">
              <a:spcBef>
                <a:spcPts val="600"/>
              </a:spcBef>
              <a:buNone/>
            </a:pPr>
            <a:r>
              <a:rPr lang="vi-VN" sz="2000">
                <a:latin typeface="Arial" panose="02080604020202020204" pitchFamily="34" charset="0"/>
                <a:cs typeface="Arial" panose="02080604020202020204" pitchFamily="34" charset="0"/>
              </a:rPr>
              <a:t>Không đi sâu vào cách xây dựng các vector đặc trưng vì mỗi tác vụ có những cách xây dựng riêng. </a:t>
            </a:r>
            <a:endParaRPr lang="vi-VN" sz="2000" dirty="0">
              <a:latin typeface="Arial" panose="02080604020202020204" pitchFamily="34" charset="0"/>
              <a:cs typeface="Arial" panose="02080604020202020204" pitchFamily="34" charset="0"/>
            </a:endParaRPr>
          </a:p>
          <a:p>
            <a:pPr marL="0" indent="-179705"/>
            <a:endParaRPr lang="vi-V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66259" y="208070"/>
            <a:ext cx="8435280" cy="6649930"/>
          </a:xfrm>
        </p:spPr>
        <p:txBody>
          <a:bodyPr>
            <a:normAutofit fontScale="55000" lnSpcReduction="20000"/>
          </a:bodyPr>
          <a:lstStyle/>
          <a:p>
            <a:pPr marL="0" indent="0">
              <a:buNone/>
            </a:pPr>
            <a:r>
              <a:rPr lang="en-US" sz="4400" b="1" dirty="0"/>
              <a:t>4</a:t>
            </a:r>
            <a:r>
              <a:rPr lang="en-US" sz="4400" b="1" dirty="0">
                <a:latin typeface="Arial" panose="02080604020202020204" pitchFamily="34" charset="0"/>
              </a:rPr>
              <a:t>. </a:t>
            </a:r>
            <a:r>
              <a:rPr lang="en-US" sz="4400" b="1" dirty="0" err="1">
                <a:latin typeface="Arial" panose="02080604020202020204" pitchFamily="34" charset="0"/>
              </a:rPr>
              <a:t>Các</a:t>
            </a:r>
            <a:r>
              <a:rPr lang="en-US" sz="4400" b="1" dirty="0">
                <a:latin typeface="Arial" panose="02080604020202020204" pitchFamily="34" charset="0"/>
              </a:rPr>
              <a:t> </a:t>
            </a:r>
            <a:r>
              <a:rPr lang="en-US" sz="4400" b="1" dirty="0" err="1">
                <a:latin typeface="Arial" panose="02080604020202020204" pitchFamily="34" charset="0"/>
              </a:rPr>
              <a:t>loại</a:t>
            </a:r>
            <a:r>
              <a:rPr lang="en-US" sz="4400" b="1" dirty="0">
                <a:latin typeface="Arial" panose="02080604020202020204" pitchFamily="34" charset="0"/>
              </a:rPr>
              <a:t> </a:t>
            </a:r>
            <a:r>
              <a:rPr lang="en-US" sz="4400" b="1" dirty="0" err="1">
                <a:latin typeface="Arial" panose="02080604020202020204" pitchFamily="34" charset="0"/>
              </a:rPr>
              <a:t>mô</a:t>
            </a:r>
            <a:r>
              <a:rPr lang="en-US" sz="4400" b="1" dirty="0">
                <a:latin typeface="Arial" panose="02080604020202020204" pitchFamily="34" charset="0"/>
              </a:rPr>
              <a:t> </a:t>
            </a:r>
            <a:r>
              <a:rPr lang="en-US" sz="4400" b="1" dirty="0" err="1">
                <a:latin typeface="Arial" panose="02080604020202020204" pitchFamily="34" charset="0"/>
              </a:rPr>
              <a:t>hình</a:t>
            </a:r>
            <a:endParaRPr lang="en-US" sz="4400" b="1" dirty="0">
              <a:latin typeface="Arial" panose="02080604020202020204" pitchFamily="34" charset="0"/>
            </a:endParaRPr>
          </a:p>
          <a:p>
            <a:pPr marL="0" indent="0">
              <a:lnSpc>
                <a:spcPct val="120000"/>
              </a:lnSpc>
              <a:spcBef>
                <a:spcPts val="1000"/>
              </a:spcBef>
              <a:buNone/>
            </a:pPr>
            <a:r>
              <a:rPr lang="en-US" dirty="0" err="1">
                <a:latin typeface="Arial" panose="02080604020202020204" pitchFamily="34" charset="0"/>
                <a:cs typeface="Arial" panose="02080604020202020204" pitchFamily="34" charset="0"/>
              </a:rPr>
              <a:t>Các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mô</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hình</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trong</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học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máy</a:t>
            </a:r>
            <a:r>
              <a:rPr lang="en-US" dirty="0">
                <a:latin typeface="Arial" panose="02080604020202020204" pitchFamily="34" charset="0"/>
                <a:cs typeface="Arial" panose="02080604020202020204" pitchFamily="34" charset="0"/>
              </a:rPr>
              <a:t> đ</a:t>
            </a:r>
            <a:r>
              <a:rPr lang="vi-VN" dirty="0">
                <a:latin typeface="Arial" panose="02080604020202020204" pitchFamily="34" charset="0"/>
                <a:cs typeface="Arial" panose="02080604020202020204" pitchFamily="34" charset="0"/>
              </a:rPr>
              <a:t>ược phân loại theo mục đích sử dụng</a:t>
            </a:r>
            <a:endParaRPr lang="en-US" dirty="0">
              <a:latin typeface="Arial" panose="02080604020202020204" pitchFamily="34" charset="0"/>
              <a:cs typeface="Arial" panose="02080604020202020204" pitchFamily="34" charset="0"/>
            </a:endParaRPr>
          </a:p>
          <a:p>
            <a:pPr marL="0" indent="0">
              <a:lnSpc>
                <a:spcPct val="120000"/>
              </a:lnSpc>
              <a:spcBef>
                <a:spcPts val="1000"/>
              </a:spcBef>
              <a:buNone/>
            </a:pPr>
            <a:r>
              <a:rPr lang="en-US" b="1" dirty="0" err="1">
                <a:latin typeface="Arial" panose="02080604020202020204" pitchFamily="34" charset="0"/>
                <a:cs typeface="Arial" panose="02080604020202020204" pitchFamily="34" charset="0"/>
              </a:rPr>
              <a:t>Mô</a:t>
            </a:r>
            <a:r>
              <a:rPr lang="en-US" b="1" dirty="0">
                <a:latin typeface="Arial" panose="02080604020202020204" pitchFamily="34" charset="0"/>
                <a:cs typeface="Arial" panose="02080604020202020204" pitchFamily="34" charset="0"/>
              </a:rPr>
              <a:t> </a:t>
            </a:r>
            <a:r>
              <a:rPr lang="en-US" b="1" dirty="0" err="1">
                <a:latin typeface="Arial" panose="02080604020202020204" pitchFamily="34" charset="0"/>
                <a:cs typeface="Arial" panose="02080604020202020204" pitchFamily="34" charset="0"/>
              </a:rPr>
              <a:t>hình</a:t>
            </a:r>
            <a:r>
              <a:rPr lang="en-US" b="1" dirty="0">
                <a:latin typeface="Arial" panose="02080604020202020204" pitchFamily="34" charset="0"/>
                <a:cs typeface="Arial" panose="02080604020202020204" pitchFamily="34" charset="0"/>
              </a:rPr>
              <a:t> </a:t>
            </a:r>
            <a:r>
              <a:rPr lang="en-US" b="1" dirty="0" err="1">
                <a:latin typeface="Arial" panose="02080604020202020204" pitchFamily="34" charset="0"/>
                <a:cs typeface="Arial" panose="02080604020202020204" pitchFamily="34" charset="0"/>
              </a:rPr>
              <a:t>dự</a:t>
            </a:r>
            <a:r>
              <a:rPr lang="en-US" b="1" dirty="0">
                <a:latin typeface="Arial" panose="02080604020202020204" pitchFamily="34" charset="0"/>
                <a:cs typeface="Arial" panose="02080604020202020204" pitchFamily="34" charset="0"/>
              </a:rPr>
              <a:t> </a:t>
            </a:r>
            <a:r>
              <a:rPr lang="en-US" b="1" dirty="0" err="1">
                <a:latin typeface="Arial" panose="02080604020202020204" pitchFamily="34" charset="0"/>
                <a:cs typeface="Arial" panose="02080604020202020204" pitchFamily="34" charset="0"/>
              </a:rPr>
              <a:t>báo</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Từ</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các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dữ</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liệu</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có</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sẵn</a:t>
            </a:r>
            <a:r>
              <a:rPr lang="en-US" dirty="0">
                <a:latin typeface="Arial" panose="02080604020202020204" pitchFamily="34" charset="0"/>
                <a:cs typeface="Arial" panose="02080604020202020204" pitchFamily="34" charset="0"/>
              </a:rPr>
              <a:t>, qua </a:t>
            </a:r>
            <a:r>
              <a:rPr lang="en-US" dirty="0" err="1">
                <a:latin typeface="Arial" panose="02080604020202020204" pitchFamily="34" charset="0"/>
                <a:cs typeface="Arial" panose="02080604020202020204" pitchFamily="34" charset="0"/>
              </a:rPr>
              <a:t>quá</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trình</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học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xây</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dựng</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được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mô</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hình</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và</a:t>
            </a:r>
            <a:r>
              <a:rPr lang="en-US" dirty="0">
                <a:latin typeface="Arial" panose="02080604020202020204" pitchFamily="34" charset="0"/>
                <a:cs typeface="Arial" panose="02080604020202020204" pitchFamily="34" charset="0"/>
              </a:rPr>
              <a:t> ta </a:t>
            </a:r>
            <a:r>
              <a:rPr lang="en-US" dirty="0" err="1">
                <a:latin typeface="Arial" panose="02080604020202020204" pitchFamily="34" charset="0"/>
                <a:cs typeface="Arial" panose="02080604020202020204" pitchFamily="34" charset="0"/>
              </a:rPr>
              <a:t>cần</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thiết</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phải</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dự</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báo</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tính</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chất</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của</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một</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dữ</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liệu</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mới</a:t>
            </a:r>
            <a:r>
              <a:rPr lang="en-US" dirty="0">
                <a:latin typeface="Arial" panose="02080604020202020204" pitchFamily="34" charset="0"/>
                <a:cs typeface="Arial" panose="02080604020202020204" pitchFamily="34" charset="0"/>
              </a:rPr>
              <a:t> (unseen data).</a:t>
            </a:r>
            <a:endParaRPr lang="en-US" dirty="0">
              <a:latin typeface="Arial" panose="02080604020202020204" pitchFamily="34" charset="0"/>
              <a:cs typeface="Arial" panose="02080604020202020204" pitchFamily="34" charset="0"/>
            </a:endParaRPr>
          </a:p>
          <a:p>
            <a:pPr marL="0" indent="0">
              <a:lnSpc>
                <a:spcPct val="120000"/>
              </a:lnSpc>
              <a:spcBef>
                <a:spcPts val="1000"/>
              </a:spcBef>
              <a:buNone/>
            </a:pPr>
            <a:r>
              <a:rPr lang="vi-VN" dirty="0">
                <a:latin typeface="Arial" panose="02080604020202020204" pitchFamily="34" charset="0"/>
                <a:cs typeface="Arial" panose="02080604020202020204" pitchFamily="34" charset="0"/>
              </a:rPr>
              <a:t>Các mô hình dự báo được hướng dẫn rõ ràng về những gì họ cần phải học và cách họ dự định học nó, quá trình huấn luyện một mô hình dự báo được gọi là </a:t>
            </a:r>
            <a:r>
              <a:rPr lang="vi-VN" b="1" i="1" dirty="0">
                <a:latin typeface="Arial" panose="02080604020202020204" pitchFamily="34" charset="0"/>
                <a:cs typeface="Arial" panose="02080604020202020204" pitchFamily="34" charset="0"/>
              </a:rPr>
              <a:t>học có giám sát</a:t>
            </a:r>
            <a:r>
              <a:rPr lang="vi-VN" dirty="0">
                <a:latin typeface="Arial" panose="02080604020202020204" pitchFamily="34" charset="0"/>
                <a:cs typeface="Arial" panose="02080604020202020204" pitchFamily="34" charset="0"/>
              </a:rPr>
              <a:t>. Học có giám sát thường được sử dụng để dự đoán một mẫu thuộc về một lớp nào đã biết và thường được gọi là </a:t>
            </a:r>
            <a:r>
              <a:rPr lang="vi-VN" b="1" dirty="0">
                <a:latin typeface="Arial" panose="02080604020202020204" pitchFamily="34" charset="0"/>
                <a:cs typeface="Arial" panose="02080604020202020204" pitchFamily="34" charset="0"/>
              </a:rPr>
              <a:t>phân lớp (classification)</a:t>
            </a:r>
            <a:r>
              <a:rPr lang="vi-VN" dirty="0">
                <a:latin typeface="Arial" panose="02080604020202020204" pitchFamily="34" charset="0"/>
                <a:cs typeface="Arial" panose="02080604020202020204" pitchFamily="34" charset="0"/>
              </a:rPr>
              <a:t>. Lớp đã biết thường được gọi là đã </a:t>
            </a:r>
            <a:r>
              <a:rPr lang="vi-VN" b="1" i="1" dirty="0">
                <a:latin typeface="Arial" panose="02080604020202020204" pitchFamily="34" charset="0"/>
                <a:cs typeface="Arial" panose="02080604020202020204" pitchFamily="34" charset="0"/>
              </a:rPr>
              <a:t>dán nhãn</a:t>
            </a:r>
            <a:r>
              <a:rPr lang="vi-VN" dirty="0">
                <a:latin typeface="Arial" panose="02080604020202020204" pitchFamily="34" charset="0"/>
                <a:cs typeface="Arial" panose="02080604020202020204" pitchFamily="34" charset="0"/>
              </a:rPr>
              <a:t>. </a:t>
            </a:r>
            <a:endParaRPr lang="vi-VN" dirty="0">
              <a:latin typeface="Arial" panose="02080604020202020204" pitchFamily="34" charset="0"/>
              <a:cs typeface="Arial" panose="02080604020202020204" pitchFamily="34" charset="0"/>
            </a:endParaRPr>
          </a:p>
          <a:p>
            <a:pPr marL="0" indent="0">
              <a:lnSpc>
                <a:spcPct val="120000"/>
              </a:lnSpc>
              <a:spcBef>
                <a:spcPts val="1000"/>
              </a:spcBef>
              <a:buNone/>
            </a:pPr>
            <a:r>
              <a:rPr lang="vi-VN" dirty="0">
                <a:latin typeface="Arial" panose="02080604020202020204" pitchFamily="34" charset="0"/>
                <a:cs typeface="Arial" panose="02080604020202020204" pitchFamily="34" charset="0"/>
              </a:rPr>
              <a:t>Có rất nhiều ứng dụng của bài toán phân lớp, ví dụ muốn biết</a:t>
            </a:r>
            <a:endParaRPr lang="vi-VN" dirty="0">
              <a:latin typeface="Arial" panose="02080604020202020204" pitchFamily="34" charset="0"/>
              <a:cs typeface="Arial" panose="02080604020202020204" pitchFamily="34" charset="0"/>
            </a:endParaRPr>
          </a:p>
          <a:p>
            <a:pPr lvl="0">
              <a:lnSpc>
                <a:spcPct val="120000"/>
              </a:lnSpc>
              <a:spcBef>
                <a:spcPts val="1000"/>
              </a:spcBef>
            </a:pPr>
            <a:r>
              <a:rPr lang="en-US" dirty="0" err="1">
                <a:latin typeface="Arial" panose="02080604020202020204" pitchFamily="34" charset="0"/>
                <a:cs typeface="Arial" panose="02080604020202020204" pitchFamily="34" charset="0"/>
              </a:rPr>
              <a:t>Thư</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điện</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tử</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là</a:t>
            </a:r>
            <a:r>
              <a:rPr lang="en-US" dirty="0">
                <a:latin typeface="Arial" panose="02080604020202020204" pitchFamily="34" charset="0"/>
                <a:cs typeface="Arial" panose="02080604020202020204" pitchFamily="34" charset="0"/>
              </a:rPr>
              <a:t> spam </a:t>
            </a:r>
            <a:endParaRPr lang="vi-VN" dirty="0">
              <a:latin typeface="Arial" panose="02080604020202020204" pitchFamily="34" charset="0"/>
              <a:cs typeface="Arial" panose="02080604020202020204" pitchFamily="34" charset="0"/>
            </a:endParaRPr>
          </a:p>
          <a:p>
            <a:pPr lvl="0">
              <a:lnSpc>
                <a:spcPct val="120000"/>
              </a:lnSpc>
              <a:spcBef>
                <a:spcPts val="1000"/>
              </a:spcBef>
            </a:pPr>
            <a:r>
              <a:rPr lang="en-US" dirty="0" err="1">
                <a:latin typeface="Arial" panose="02080604020202020204" pitchFamily="34" charset="0"/>
                <a:cs typeface="Arial" panose="02080604020202020204" pitchFamily="34" charset="0"/>
              </a:rPr>
              <a:t>Một</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người</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bị</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ung</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thư</a:t>
            </a:r>
            <a:endParaRPr lang="vi-VN" dirty="0">
              <a:latin typeface="Arial" panose="02080604020202020204" pitchFamily="34" charset="0"/>
              <a:cs typeface="Arial" panose="02080604020202020204" pitchFamily="34" charset="0"/>
            </a:endParaRPr>
          </a:p>
          <a:p>
            <a:pPr lvl="0">
              <a:lnSpc>
                <a:spcPct val="120000"/>
              </a:lnSpc>
              <a:spcBef>
                <a:spcPts val="1000"/>
              </a:spcBef>
            </a:pPr>
            <a:r>
              <a:rPr lang="en-US" dirty="0" err="1">
                <a:latin typeface="Arial" panose="02080604020202020204" pitchFamily="34" charset="0"/>
                <a:cs typeface="Arial" panose="02080604020202020204" pitchFamily="34" charset="0"/>
              </a:rPr>
              <a:t>Đội</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bóng</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sẽ</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thắng</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hoặc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thua</a:t>
            </a:r>
            <a:endParaRPr lang="vi-VN" dirty="0">
              <a:latin typeface="Arial" panose="02080604020202020204" pitchFamily="34" charset="0"/>
              <a:cs typeface="Arial" panose="02080604020202020204" pitchFamily="34" charset="0"/>
            </a:endParaRPr>
          </a:p>
          <a:p>
            <a:pPr lvl="0">
              <a:lnSpc>
                <a:spcPct val="120000"/>
              </a:lnSpc>
              <a:spcBef>
                <a:spcPts val="1000"/>
              </a:spcBef>
            </a:pPr>
            <a:r>
              <a:rPr lang="en-US" dirty="0" err="1">
                <a:latin typeface="Arial" panose="02080604020202020204" pitchFamily="34" charset="0"/>
                <a:cs typeface="Arial" panose="02080604020202020204" pitchFamily="34" charset="0"/>
              </a:rPr>
              <a:t>Có</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đi</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bơi</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được</a:t>
            </a:r>
            <a:r>
              <a:rPr lang="en-US" dirty="0">
                <a:latin typeface="Arial" panose="02080604020202020204" pitchFamily="34" charset="0"/>
                <a:cs typeface="Arial" panose="02080604020202020204" pitchFamily="34" charset="0"/>
              </a:rPr>
              <a:t> </a:t>
            </a:r>
            <a:r>
              <a:rPr lang="en-US" dirty="0" err="1">
                <a:latin typeface="Arial" panose="02080604020202020204" pitchFamily="34" charset="0"/>
                <a:cs typeface="Arial" panose="02080604020202020204" pitchFamily="34" charset="0"/>
              </a:rPr>
              <a:t>không</a:t>
            </a:r>
            <a:endParaRPr lang="vi-VN" dirty="0">
              <a:latin typeface="Arial" panose="02080604020202020204" pitchFamily="34" charset="0"/>
              <a:cs typeface="Arial" panose="02080604020202020204" pitchFamily="34" charset="0"/>
            </a:endParaRPr>
          </a:p>
          <a:p>
            <a:pPr marL="0" indent="0">
              <a:lnSpc>
                <a:spcPct val="120000"/>
              </a:lnSpc>
              <a:spcBef>
                <a:spcPts val="1000"/>
              </a:spcBef>
              <a:buNone/>
            </a:pPr>
            <a:r>
              <a:rPr lang="vi-VN" dirty="0">
                <a:latin typeface="Arial" panose="02080604020202020204" pitchFamily="34" charset="0"/>
                <a:cs typeface="Arial" panose="02080604020202020204" pitchFamily="34" charset="0"/>
              </a:rPr>
              <a:t>Khi lớp được dán nhãn không phải tạo từ một nhóm các giá trị mà là một số thì bài toán được gọi là Hồi quy (Regression). Đây cũng là bài toán có rất nhiều ứng dụng như tính giá nhà khi có diện tích và vị trí hay sản lượng lúa khi chi phí phân bón và thời tiết.</a:t>
            </a:r>
            <a:endParaRPr lang="vi-VN" dirty="0">
              <a:latin typeface="Arial" panose="02080604020202020204" pitchFamily="34" charset="0"/>
              <a:cs typeface="Arial" panose="02080604020202020204" pitchFamily="34" charset="0"/>
            </a:endParaRPr>
          </a:p>
          <a:p>
            <a:pPr marL="0" indent="0">
              <a:buNone/>
            </a:pPr>
            <a:endParaRPr lang="en-US" sz="2000" dirty="0">
              <a:latin typeface="Arial" panose="02080604020202020204" pitchFamily="34" charset="0"/>
              <a:cs typeface="Arial" panose="02080604020202020204" pitchFamily="34" charset="0"/>
            </a:endParaRPr>
          </a:p>
          <a:p>
            <a:pPr marL="0" indent="0">
              <a:buNone/>
            </a:pP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buNone/>
            </a:pPr>
            <a:endParaRPr lang="vi-VN" sz="2000" dirty="0">
              <a:latin typeface="Arial" panose="0208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251520" y="228919"/>
            <a:ext cx="8640960" cy="6583361"/>
          </a:xfrm>
        </p:spPr>
        <p:txBody>
          <a:bodyPr>
            <a:normAutofit/>
          </a:bodyPr>
          <a:lstStyle/>
          <a:p>
            <a:pPr marL="0" indent="0" algn="just">
              <a:lnSpc>
                <a:spcPct val="150000"/>
              </a:lnSpc>
              <a:spcBef>
                <a:spcPts val="800"/>
              </a:spcBef>
              <a:buNone/>
            </a:pPr>
            <a:r>
              <a:rPr lang="en-US" sz="2000" b="1" i="1" dirty="0" err="1">
                <a:latin typeface="Arial" panose="02080604020202020204" pitchFamily="34" charset="0"/>
                <a:cs typeface="Arial" panose="02080604020202020204" pitchFamily="34" charset="0"/>
              </a:rPr>
              <a:t>Mô</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hình</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mô</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tả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muốn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thông</a:t>
            </a:r>
            <a:r>
              <a:rPr lang="en-US" sz="2000" dirty="0">
                <a:latin typeface="Arial" panose="02080604020202020204" pitchFamily="34" charset="0"/>
                <a:cs typeface="Arial" panose="02080604020202020204" pitchFamily="34" charset="0"/>
              </a:rPr>
              <a:t> tin </a:t>
            </a:r>
            <a:r>
              <a:rPr lang="en-US" sz="2000" dirty="0" err="1">
                <a:latin typeface="Arial" panose="02080604020202020204" pitchFamily="34" charset="0"/>
                <a:cs typeface="Arial" panose="02080604020202020204" pitchFamily="34" charset="0"/>
              </a:rPr>
              <a:t>nội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tổng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hợp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những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sẵn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vi-VN" sz="2000" dirty="0">
                <a:latin typeface="Arial" panose="02080604020202020204" pitchFamily="34" charset="0"/>
                <a:cs typeface="Arial" panose="02080604020202020204" pitchFamily="34" charset="0"/>
              </a:rPr>
              <a:t>d</a:t>
            </a:r>
            <a:r>
              <a:rPr lang="en-US" sz="2000" dirty="0">
                <a:latin typeface="Arial" panose="02080604020202020204" pitchFamily="34" charset="0"/>
                <a:cs typeface="Arial" panose="02080604020202020204" pitchFamily="34" charset="0"/>
              </a:rPr>
              <a:t>ữ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khi</a:t>
            </a:r>
            <a:r>
              <a:rPr lang="en-US" sz="2000" dirty="0">
                <a:latin typeface="Arial" panose="02080604020202020204" pitchFamily="34" charset="0"/>
                <a:cs typeface="Arial" panose="02080604020202020204" pitchFamily="34" charset="0"/>
              </a:rPr>
              <a:t> </a:t>
            </a:r>
            <a:r>
              <a:rPr lang="vi-VN" sz="2000" dirty="0">
                <a:latin typeface="Arial" panose="02080604020202020204" pitchFamily="34" charset="0"/>
                <a:cs typeface="Arial" panose="02080604020202020204" pitchFamily="34" charset="0"/>
              </a:rPr>
              <a:t>s</a:t>
            </a:r>
            <a:r>
              <a:rPr lang="en-US" sz="2000" dirty="0">
                <a:latin typeface="Arial" panose="02080604020202020204" pitchFamily="34" charset="0"/>
                <a:cs typeface="Arial" panose="02080604020202020204" pitchFamily="34" charset="0"/>
              </a:rPr>
              <a:t>ử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khám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cấu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trúc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algn="just">
              <a:lnSpc>
                <a:spcPct val="150000"/>
              </a:lnSpc>
              <a:spcBef>
                <a:spcPts val="800"/>
              </a:spcBef>
              <a:buFontTx/>
              <a:buChar char="-"/>
            </a:pP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tế</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mục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tiêu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gọi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học</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không</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giám</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sát</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algn="just">
              <a:lnSpc>
                <a:spcPct val="150000"/>
              </a:lnSpc>
              <a:spcBef>
                <a:spcPts val="800"/>
              </a:spcBef>
              <a:buFontTx/>
              <a:buChar char="-"/>
            </a:pPr>
            <a:r>
              <a:rPr lang="en-US" sz="2000" dirty="0" err="1">
                <a:latin typeface="Arial" panose="02080604020202020204" pitchFamily="34" charset="0"/>
                <a:cs typeface="Arial" panose="02080604020202020204" pitchFamily="34" charset="0"/>
              </a:rPr>
              <a:t>Nhiệm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hóa</a:t>
            </a:r>
            <a:r>
              <a:rPr lang="en-US" sz="2000" dirty="0">
                <a:latin typeface="Arial" panose="02080604020202020204" pitchFamily="34" charset="0"/>
                <a:cs typeface="Arial" panose="02080604020202020204" pitchFamily="34" charset="0"/>
              </a:rPr>
              <a:t> chia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thành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nhóm</a:t>
            </a:r>
            <a:r>
              <a:rPr lang="en-US" sz="2000" dirty="0">
                <a:latin typeface="Arial" panose="02080604020202020204" pitchFamily="34" charset="0"/>
                <a:cs typeface="Arial" panose="02080604020202020204" pitchFamily="34" charset="0"/>
              </a:rPr>
              <a:t> t</a:t>
            </a:r>
            <a:r>
              <a:rPr lang="vi-VN" sz="2000" dirty="0">
                <a:latin typeface="Arial" panose="02080604020202020204" pitchFamily="34" charset="0"/>
                <a:cs typeface="Arial" panose="02080604020202020204" pitchFamily="34" charset="0"/>
              </a:rPr>
              <a:t>ư</a:t>
            </a:r>
            <a:r>
              <a:rPr lang="en-US" sz="2000" dirty="0" err="1">
                <a:latin typeface="Arial" panose="02080604020202020204" pitchFamily="34" charset="0"/>
                <a:cs typeface="Arial" panose="02080604020202020204" pitchFamily="34" charset="0"/>
              </a:rPr>
              <a:t>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đồng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a:t>
            </a:r>
            <a:r>
              <a:rPr lang="en-US" sz="2000" dirty="0">
                <a:latin typeface="Arial" panose="02080604020202020204" pitchFamily="34" charset="0"/>
                <a:cs typeface="Arial" panose="02080604020202020204" pitchFamily="34" charset="0"/>
              </a:rPr>
              <a:t> đ</a:t>
            </a:r>
            <a:r>
              <a:rPr lang="vi-VN" sz="2000" dirty="0">
                <a:latin typeface="Arial" panose="02080604020202020204" pitchFamily="34" charset="0"/>
                <a:cs typeface="Arial" panose="02080604020202020204" pitchFamily="34" charset="0"/>
              </a:rPr>
              <a:t>ư</a:t>
            </a:r>
            <a:r>
              <a:rPr lang="en-US" sz="2000" dirty="0" err="1">
                <a:latin typeface="Arial" panose="02080604020202020204" pitchFamily="34" charset="0"/>
                <a:cs typeface="Arial" panose="02080604020202020204" pitchFamily="34" charset="0"/>
              </a:rPr>
              <a:t>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bài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phân</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cụm</a:t>
            </a:r>
            <a:r>
              <a:rPr lang="en-US" sz="2000" b="1" i="1" dirty="0">
                <a:latin typeface="Arial" panose="02080604020202020204" pitchFamily="34" charset="0"/>
                <a:cs typeface="Arial" panose="02080604020202020204" pitchFamily="34" charset="0"/>
              </a:rPr>
              <a:t> </a:t>
            </a:r>
            <a:r>
              <a:rPr lang="en-US" sz="2000" dirty="0">
                <a:latin typeface="Arial" panose="02080604020202020204" pitchFamily="34" charset="0"/>
                <a:cs typeface="Arial" panose="02080604020202020204" pitchFamily="34" charset="0"/>
              </a:rPr>
              <a:t>(Clustering). </a:t>
            </a:r>
            <a:endParaRPr lang="en-US" sz="2000" dirty="0">
              <a:latin typeface="Arial" panose="02080604020202020204" pitchFamily="34" charset="0"/>
              <a:cs typeface="Arial" panose="02080604020202020204" pitchFamily="34" charset="0"/>
            </a:endParaRPr>
          </a:p>
          <a:p>
            <a:pPr algn="just">
              <a:lnSpc>
                <a:spcPct val="150000"/>
              </a:lnSpc>
              <a:spcBef>
                <a:spcPts val="800"/>
              </a:spcBef>
              <a:buFontTx/>
              <a:buChar char="-"/>
            </a:pPr>
            <a:r>
              <a:rPr lang="en-US" sz="2000" dirty="0" err="1">
                <a:latin typeface="Arial" panose="02080604020202020204" pitchFamily="34" charset="0"/>
                <a:cs typeface="Arial" panose="02080604020202020204" pitchFamily="34" charset="0"/>
              </a:rPr>
              <a:t>Nếu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gian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cấu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trúc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xuất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hiện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thường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xuyên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ta </a:t>
            </a:r>
            <a:r>
              <a:rPr lang="en-US" sz="2000" dirty="0" err="1">
                <a:latin typeface="Arial" panose="02080604020202020204" pitchFamily="34" charset="0"/>
                <a:cs typeface="Arial" panose="02080604020202020204" pitchFamily="34" charset="0"/>
              </a:rPr>
              <a:t>muốn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xem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những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thường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xảy</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những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thống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kê</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này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gọi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i="1" dirty="0" err="1">
                <a:latin typeface="Arial" panose="02080604020202020204" pitchFamily="34" charset="0"/>
                <a:cs typeface="Arial" panose="02080604020202020204" pitchFamily="34" charset="0"/>
              </a:rPr>
              <a:t>ước</a:t>
            </a:r>
            <a:r>
              <a:rPr lang="en-US" sz="2000" i="1" dirty="0">
                <a:latin typeface="Arial" panose="02080604020202020204" pitchFamily="34" charset="0"/>
                <a:cs typeface="Arial" panose="02080604020202020204" pitchFamily="34" charset="0"/>
              </a:rPr>
              <a:t> </a:t>
            </a:r>
            <a:r>
              <a:rPr lang="en-US" sz="2000" i="1" dirty="0" err="1">
                <a:latin typeface="Arial" panose="02080604020202020204" pitchFamily="34" charset="0"/>
                <a:cs typeface="Arial" panose="02080604020202020204" pitchFamily="34" charset="0"/>
              </a:rPr>
              <a:t>lượng</a:t>
            </a:r>
            <a:r>
              <a:rPr lang="en-US" sz="2000" i="1" dirty="0">
                <a:latin typeface="Arial" panose="02080604020202020204" pitchFamily="34" charset="0"/>
                <a:cs typeface="Arial" panose="02080604020202020204" pitchFamily="34" charset="0"/>
              </a:rPr>
              <a:t> </a:t>
            </a:r>
            <a:r>
              <a:rPr lang="en-US" sz="2000" i="1" dirty="0" err="1">
                <a:latin typeface="Arial" panose="02080604020202020204" pitchFamily="34" charset="0"/>
                <a:cs typeface="Arial" panose="02080604020202020204" pitchFamily="34" charset="0"/>
              </a:rPr>
              <a:t>mật</a:t>
            </a:r>
            <a:r>
              <a:rPr lang="en-US" sz="2000" i="1" dirty="0">
                <a:latin typeface="Arial" panose="02080604020202020204" pitchFamily="34" charset="0"/>
                <a:cs typeface="Arial" panose="02080604020202020204" pitchFamily="34" charset="0"/>
              </a:rPr>
              <a:t> </a:t>
            </a:r>
            <a:r>
              <a:rPr lang="en-US" sz="2000" i="1" dirty="0" err="1">
                <a:latin typeface="Arial" panose="02080604020202020204" pitchFamily="34" charset="0"/>
                <a:cs typeface="Arial" panose="02080604020202020204" pitchFamily="34" charset="0"/>
              </a:rPr>
              <a:t>độ</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algn="just">
              <a:lnSpc>
                <a:spcPct val="150000"/>
              </a:lnSpc>
              <a:spcBef>
                <a:spcPts val="800"/>
              </a:spcBef>
              <a:buFontTx/>
              <a:buChar char="-"/>
            </a:pPr>
            <a:r>
              <a:rPr lang="en-US" sz="2000" b="1" i="1" dirty="0" err="1">
                <a:latin typeface="Arial" panose="02080604020202020204" pitchFamily="34" charset="0"/>
                <a:cs typeface="Arial" panose="02080604020202020204" pitchFamily="34" charset="0"/>
              </a:rPr>
              <a:t>Khám</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phá</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mẫu</a:t>
            </a:r>
            <a:r>
              <a:rPr lang="en-US" sz="2000" b="1" i="1"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biễu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diễn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hệ</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endParaRPr lang="en-US" sz="2000" dirty="0">
              <a:latin typeface="Arial" panose="02080604020202020204" pitchFamily="34" charset="0"/>
              <a:cs typeface="Arial" panose="0208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nSpc>
                <a:spcPct val="150000"/>
              </a:lnSpc>
              <a:spcBef>
                <a:spcPts val="800"/>
              </a:spcBef>
              <a:buNone/>
            </a:pPr>
            <a:r>
              <a:rPr lang="en-US" sz="2400" b="1" dirty="0">
                <a:latin typeface="Arial" panose="02080604020202020204" pitchFamily="34" charset="0"/>
              </a:rPr>
              <a:t>5. Overfitting</a:t>
            </a:r>
            <a:endParaRPr lang="en-US" sz="2400" b="1" dirty="0">
              <a:latin typeface="Arial" panose="02080604020202020204" pitchFamily="34" charset="0"/>
            </a:endParaRPr>
          </a:p>
          <a:p>
            <a:pPr marL="0" indent="0" algn="just">
              <a:lnSpc>
                <a:spcPct val="150000"/>
              </a:lnSpc>
              <a:spcBef>
                <a:spcPts val="800"/>
              </a:spcBef>
              <a:buNone/>
            </a:pPr>
            <a:r>
              <a:rPr lang="vi-VN" sz="2000" dirty="0"/>
              <a:t>Hiện tượng mô hình làm việc rất tốt trên tập dữ liệu huấn luyện nhưng không phù hợp cho dữ liệu kiểm tra thực tế  gọi là hiện tương overfitting (quá phù hợp).</a:t>
            </a:r>
            <a:endParaRPr lang="vi-VN" sz="2000" dirty="0"/>
          </a:p>
          <a:p>
            <a:pPr marL="0" indent="0" algn="just">
              <a:lnSpc>
                <a:spcPct val="150000"/>
              </a:lnSpc>
              <a:spcBef>
                <a:spcPts val="800"/>
              </a:spcBef>
              <a:buNone/>
            </a:pPr>
            <a:r>
              <a:rPr lang="vi-VN" sz="2000" dirty="0"/>
              <a:t>Độ hài lòng của các cặp vơi chồng theo thời gian</a:t>
            </a:r>
            <a:endParaRPr lang="vi-VN" sz="2000" dirty="0"/>
          </a:p>
          <a:p>
            <a:pPr marL="0" indent="0" algn="just">
              <a:lnSpc>
                <a:spcPct val="150000"/>
              </a:lnSpc>
              <a:spcBef>
                <a:spcPts val="800"/>
              </a:spcBef>
              <a:buNone/>
            </a:pPr>
            <a:endParaRPr lang="vi-VN" sz="2000" dirty="0">
              <a:latin typeface="Arial" panose="02080604020202020204" pitchFamily="34" charset="0"/>
            </a:endParaRPr>
          </a:p>
        </p:txBody>
      </p:sp>
      <p:pic>
        <p:nvPicPr>
          <p:cNvPr id="4" name="Picture 3" descr="https://1.bp.blogspot.com/-HfE--7iODUg/WGQ3ex5HxcI/AAAAAAAAEXQ/Kh86bdOp3o0MgiR7-GlBw-GV2xyGky4KgCK4B/s400/Fig%2B1%2Blife%2Bsatisfaction%2Band%2Bdur%2Bmarriage.JPG"/>
          <p:cNvPicPr/>
          <p:nvPr/>
        </p:nvPicPr>
        <p:blipFill>
          <a:blip r:embed="rId1" cstate="print"/>
          <a:srcRect/>
          <a:stretch>
            <a:fillRect/>
          </a:stretch>
        </p:blipFill>
        <p:spPr bwMode="auto">
          <a:xfrm>
            <a:off x="2667000" y="2996952"/>
            <a:ext cx="3810000" cy="34385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pPr>
            <a:r>
              <a:rPr lang="vi-VN" sz="2000" dirty="0">
                <a:latin typeface="Arial" panose="02080604020202020204" pitchFamily="34" charset="0"/>
              </a:rPr>
              <a:t>Xấp xỉ các nút bằng hàm nội suy đa thức:</a:t>
            </a:r>
            <a:endParaRPr lang="vi-VN" sz="2000" dirty="0">
              <a:latin typeface="Arial" panose="02080604020202020204" pitchFamily="34" charset="0"/>
            </a:endParaRPr>
          </a:p>
          <a:p>
            <a:pPr algn="just">
              <a:lnSpc>
                <a:spcPct val="150000"/>
              </a:lnSpc>
              <a:spcBef>
                <a:spcPts val="800"/>
              </a:spcBef>
            </a:pPr>
            <a:r>
              <a:rPr lang="vi-VN" sz="2000" dirty="0">
                <a:latin typeface="Arial" panose="02080604020202020204" pitchFamily="34" charset="0"/>
              </a:rPr>
              <a:t>Bậc nhất độ chính xác 90%, bậc 2 là 93%, bậc 8 là gần 100%</a:t>
            </a:r>
            <a:endParaRPr lang="vi-VN" sz="2000" dirty="0">
              <a:latin typeface="Arial" panose="02080604020202020204" pitchFamily="34" charset="0"/>
            </a:endParaRPr>
          </a:p>
          <a:p>
            <a:pPr marL="0" indent="0" algn="just">
              <a:lnSpc>
                <a:spcPct val="150000"/>
              </a:lnSpc>
              <a:spcBef>
                <a:spcPts val="800"/>
              </a:spcBef>
              <a:buNone/>
            </a:pPr>
            <a:r>
              <a:rPr lang="vi-VN" sz="2000" dirty="0">
                <a:latin typeface="Arial" panose="02080604020202020204" pitchFamily="34" charset="0"/>
              </a:rPr>
              <a:t> </a:t>
            </a:r>
            <a:endParaRPr lang="vi-VN" sz="2000" dirty="0">
              <a:latin typeface="Arial" panose="02080604020202020204" pitchFamily="34" charset="0"/>
            </a:endParaRPr>
          </a:p>
          <a:p>
            <a:pPr algn="just">
              <a:lnSpc>
                <a:spcPct val="150000"/>
              </a:lnSpc>
              <a:spcBef>
                <a:spcPts val="800"/>
              </a:spcBef>
            </a:pPr>
            <a:endParaRPr lang="vi-VN" sz="2000" dirty="0">
              <a:latin typeface="Arial" panose="02080604020202020204" pitchFamily="34" charset="0"/>
            </a:endParaRPr>
          </a:p>
          <a:p>
            <a:pPr algn="just">
              <a:lnSpc>
                <a:spcPct val="150000"/>
              </a:lnSpc>
              <a:spcBef>
                <a:spcPts val="800"/>
              </a:spcBef>
            </a:pPr>
            <a:endParaRPr lang="vi-VN" sz="2000" dirty="0">
              <a:latin typeface="Arial" panose="02080604020202020204" pitchFamily="34" charset="0"/>
            </a:endParaRPr>
          </a:p>
          <a:p>
            <a:pPr algn="just">
              <a:lnSpc>
                <a:spcPct val="150000"/>
              </a:lnSpc>
              <a:spcBef>
                <a:spcPts val="800"/>
              </a:spcBef>
            </a:pPr>
            <a:endParaRPr lang="vi-VN" sz="2000" dirty="0">
              <a:latin typeface="Arial" panose="02080604020202020204" pitchFamily="34" charset="0"/>
            </a:endParaRPr>
          </a:p>
          <a:p>
            <a:pPr algn="just">
              <a:lnSpc>
                <a:spcPct val="150000"/>
              </a:lnSpc>
              <a:spcBef>
                <a:spcPts val="800"/>
              </a:spcBef>
            </a:pPr>
            <a:endParaRPr lang="vi-VN" sz="2000" dirty="0">
              <a:latin typeface="Arial" panose="02080604020202020204" pitchFamily="34" charset="0"/>
            </a:endParaRPr>
          </a:p>
          <a:p>
            <a:pPr algn="just">
              <a:lnSpc>
                <a:spcPct val="150000"/>
              </a:lnSpc>
              <a:spcBef>
                <a:spcPts val="800"/>
              </a:spcBef>
            </a:pPr>
            <a:endParaRPr lang="vi-VN" sz="2000" dirty="0">
              <a:latin typeface="Arial" panose="02080604020202020204" pitchFamily="34" charset="0"/>
            </a:endParaRPr>
          </a:p>
          <a:p>
            <a:pPr marL="0" indent="0" algn="just">
              <a:lnSpc>
                <a:spcPct val="150000"/>
              </a:lnSpc>
              <a:spcBef>
                <a:spcPts val="800"/>
              </a:spcBef>
              <a:buNone/>
            </a:pPr>
            <a:r>
              <a:rPr lang="vi-VN" sz="2000" dirty="0">
                <a:latin typeface="Arial" panose="02080604020202020204" pitchFamily="34" charset="0"/>
              </a:rPr>
              <a:t>Bậc nhất : độ chính xác không cao: underfitting</a:t>
            </a:r>
            <a:endParaRPr lang="vi-VN" sz="2000" dirty="0">
              <a:latin typeface="Arial" panose="02080604020202020204" pitchFamily="34" charset="0"/>
            </a:endParaRPr>
          </a:p>
          <a:p>
            <a:pPr marL="0" indent="0" algn="just">
              <a:lnSpc>
                <a:spcPct val="150000"/>
              </a:lnSpc>
              <a:spcBef>
                <a:spcPts val="800"/>
              </a:spcBef>
              <a:buNone/>
            </a:pPr>
            <a:r>
              <a:rPr lang="vi-VN" sz="2000" dirty="0">
                <a:latin typeface="Arial" panose="02080604020202020204" pitchFamily="34" charset="0"/>
              </a:rPr>
              <a:t>Bậc cao: Quá chính xác cho tập huấn luyện nhưng hoàn toàn vô tác dụng khi sử dụng cho dự báo vì sau đó hàm đột ngột giảm. Đây là hiện tương overfitting. </a:t>
            </a:r>
            <a:endParaRPr lang="vi-VN" sz="2000" dirty="0">
              <a:latin typeface="Arial" panose="02080604020202020204" pitchFamily="34" charset="0"/>
            </a:endParaRPr>
          </a:p>
        </p:txBody>
      </p:sp>
      <p:pic>
        <p:nvPicPr>
          <p:cNvPr id="7" name="Picture 6" descr="https://3.bp.blogspot.com/-NhvFofYxFa8/WGQ3tqLWMfI/AAAAAAAAEXY/SjO_k0zQMZUC0nRambDDz1XSTLiJrFQhgCK4B/s400/Fig%2B2%2Blife%2Bsatisfaction%2Band%2Bdur%2Bmarriage.JPG"/>
          <p:cNvPicPr/>
          <p:nvPr/>
        </p:nvPicPr>
        <p:blipFill>
          <a:blip r:embed="rId1" cstate="print"/>
          <a:srcRect/>
          <a:stretch>
            <a:fillRect/>
          </a:stretch>
        </p:blipFill>
        <p:spPr bwMode="auto">
          <a:xfrm>
            <a:off x="2483768" y="1556792"/>
            <a:ext cx="4320480" cy="269058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fontScale="85000" lnSpcReduction="10000"/>
          </a:bodyPr>
          <a:lstStyle/>
          <a:p>
            <a:pPr marL="0" indent="0" algn="just">
              <a:lnSpc>
                <a:spcPct val="150000"/>
              </a:lnSpc>
              <a:spcBef>
                <a:spcPts val="800"/>
              </a:spcBef>
              <a:buNone/>
            </a:pPr>
            <a:r>
              <a:rPr lang="vi-VN" sz="2000" dirty="0">
                <a:latin typeface="Arial" panose="02080604020202020204" pitchFamily="34" charset="0"/>
              </a:rPr>
              <a:t>Dung hòa giữa hai hiện tượng trên:</a:t>
            </a: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en-US"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r>
              <a:rPr lang="vi-VN" sz="2400" dirty="0"/>
              <a:t>Nếu chọn sử dụng một mô hình quá đơn giản, chúng ta sẽ mô tả không tốt trên tập huấn luyện và tương tự như vậy trên tập kiểm tra</a:t>
            </a:r>
            <a:endParaRPr lang="vi-VN" sz="2400" dirty="0"/>
          </a:p>
          <a:p>
            <a:r>
              <a:rPr lang="vi-VN" sz="2400" dirty="0"/>
              <a:t>Càng làm phức tạp mô hình  hơn, chúng ta sẽ có thể dự đoán tốt hơn trên dữ liệu đào tạo. Tuy nhiên, nếu mô hình trở nên quá phức tạp, chúng ta cũng bắt đầu tập trung quá nhiều cho đặc thù của tập huấn luyện, và mô hình sẽ không tổng quát hóa tốt với dữ liệu mới. Nguyên lý: Dừng ngay huấn luyện khi có overfitting. Đó là nguyên lý dừng sớm. Đây là vấn đề hay trong learning.</a:t>
            </a:r>
            <a:endParaRPr lang="vi-VN" sz="2400" dirty="0"/>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547664" y="908720"/>
            <a:ext cx="5731510" cy="311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1"/>
            <a:ext cx="8435280" cy="6812280"/>
          </a:xfrm>
        </p:spPr>
        <p:txBody>
          <a:bodyPr>
            <a:normAutofit/>
          </a:bodyPr>
          <a:lstStyle/>
          <a:p>
            <a:pPr marL="0" indent="0" algn="just">
              <a:lnSpc>
                <a:spcPct val="150000"/>
              </a:lnSpc>
              <a:spcBef>
                <a:spcPts val="800"/>
              </a:spcBef>
              <a:buNone/>
            </a:pPr>
            <a:r>
              <a:rPr lang="vi-VN" sz="2400" b="1" dirty="0">
                <a:latin typeface="Arial" panose="02080604020202020204" pitchFamily="34" charset="0"/>
              </a:rPr>
              <a:t>Chương 2. Một số tác vụ học máy đơn giản</a:t>
            </a:r>
            <a:endParaRPr lang="vi-VN" sz="2400" b="1" dirty="0">
              <a:latin typeface="Arial" panose="02080604020202020204" pitchFamily="34" charset="0"/>
            </a:endParaRPr>
          </a:p>
          <a:p>
            <a:pPr marL="0" indent="-457200" algn="just">
              <a:spcBef>
                <a:spcPts val="600"/>
              </a:spcBef>
              <a:tabLst>
                <a:tab pos="215900" algn="l"/>
              </a:tabLst>
            </a:pPr>
            <a:r>
              <a:rPr lang="vi-VN" sz="2000" dirty="0">
                <a:latin typeface="Arial" panose="02080604020202020204" pitchFamily="34" charset="0"/>
              </a:rPr>
              <a:t>Tác vụ </a:t>
            </a:r>
            <a:r>
              <a:rPr lang="vi-VN" sz="2000">
                <a:latin typeface="Arial" panose="02080604020202020204" pitchFamily="34" charset="0"/>
              </a:rPr>
              <a:t>học máy: mô phỏng các ví dụ.</a:t>
            </a:r>
            <a:endParaRPr lang="vi-VN" sz="2000" dirty="0">
              <a:latin typeface="Arial" panose="02080604020202020204" pitchFamily="34" charset="0"/>
            </a:endParaRPr>
          </a:p>
          <a:p>
            <a:pPr marL="0" indent="-457200" algn="just">
              <a:spcBef>
                <a:spcPts val="600"/>
              </a:spcBef>
              <a:tabLst>
                <a:tab pos="215900" algn="l"/>
              </a:tabLst>
            </a:pPr>
            <a:r>
              <a:rPr lang="vi-VN" sz="2000" dirty="0">
                <a:latin typeface="Arial" panose="02080604020202020204" pitchFamily="34" charset="0"/>
              </a:rPr>
              <a:t>Thuật toán leo đồi hay xuống núi</a:t>
            </a:r>
            <a:endParaRPr lang="vi-VN" sz="2000" dirty="0">
              <a:latin typeface="Arial" panose="02080604020202020204" pitchFamily="34" charset="0"/>
            </a:endParaRPr>
          </a:p>
          <a:p>
            <a:pPr marL="0" indent="0" algn="just">
              <a:spcBef>
                <a:spcPts val="800"/>
              </a:spcBef>
              <a:buNone/>
              <a:tabLst>
                <a:tab pos="215900" algn="l"/>
              </a:tabLst>
            </a:pPr>
            <a:r>
              <a:rPr lang="vi-VN" sz="2000" dirty="0">
                <a:latin typeface="Arial" panose="02080604020202020204" pitchFamily="34" charset="0"/>
              </a:rPr>
              <a:t>Dữ liệu phân chia Tập huấn luyện và Tập kiểm tra. Các lớp đa dạng để phân loại: nhận dạng chữ có thể là 36(26 kí tự, 10 số). Đơn giản chỉ xét 2 lớp</a:t>
            </a:r>
            <a:endParaRPr lang="vi-VN" sz="2000" dirty="0">
              <a:latin typeface="Arial" panose="02080604020202020204" pitchFamily="34" charset="0"/>
            </a:endParaRPr>
          </a:p>
          <a:p>
            <a:pPr marL="0" indent="-457200" algn="just">
              <a:lnSpc>
                <a:spcPct val="150000"/>
              </a:lnSpc>
              <a:spcBef>
                <a:spcPts val="800"/>
              </a:spcBef>
              <a:tabLst>
                <a:tab pos="215900" algn="l"/>
              </a:tabLst>
            </a:pPr>
            <a:endParaRPr lang="vi-VN" sz="2000" dirty="0">
              <a:latin typeface="Arial" panose="02080604020202020204" pitchFamily="34" charset="0"/>
            </a:endParaRPr>
          </a:p>
        </p:txBody>
      </p:sp>
      <p:pic>
        <p:nvPicPr>
          <p:cNvPr id="4" name="Picture 3"/>
          <p:cNvPicPr/>
          <p:nvPr/>
        </p:nvPicPr>
        <p:blipFill>
          <a:blip r:embed="rId1" cstate="print"/>
          <a:srcRect/>
          <a:stretch>
            <a:fillRect/>
          </a:stretch>
        </p:blipFill>
        <p:spPr bwMode="auto">
          <a:xfrm>
            <a:off x="1907704" y="2178575"/>
            <a:ext cx="5133975" cy="44505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dirty="0"/>
          </a:p>
        </p:txBody>
      </p:sp>
      <p:sp>
        <p:nvSpPr>
          <p:cNvPr id="3" name="Content Placeholder 2"/>
          <p:cNvSpPr>
            <a:spLocks noGrp="1"/>
          </p:cNvSpPr>
          <p:nvPr>
            <p:ph idx="1"/>
          </p:nvPr>
        </p:nvSpPr>
        <p:spPr>
          <a:xfrm>
            <a:off x="354360" y="274639"/>
            <a:ext cx="8435280" cy="6583361"/>
          </a:xfrm>
        </p:spPr>
        <p:txBody>
          <a:bodyPr>
            <a:normAutofit/>
          </a:bodyPr>
          <a:lstStyle/>
          <a:p>
            <a:pPr marL="0" indent="0">
              <a:buNone/>
            </a:pPr>
            <a:r>
              <a:rPr lang="vi-VN" sz="1800" dirty="0">
                <a:latin typeface="Arial" panose="02080604020202020204" pitchFamily="34" charset="0"/>
              </a:rPr>
              <a:t>Biểu diễn các miếng bánh đưới dạng bảng:</a:t>
            </a: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r>
              <a:rPr lang="vi-VN" sz="1800" dirty="0">
                <a:latin typeface="Arial" panose="02080604020202020204" pitchFamily="34" charset="0"/>
              </a:rPr>
              <a:t>Dữ liệu có thể rất nhiều. Lớp nhãn có thể có nhiều thành phần ở đây chỉ lấy nhãn “Thích” và “Không thích” tương đương “Yes”, “No” hay “Positive” và “Negative” </a:t>
            </a:r>
            <a:endParaRPr lang="vi-VN" sz="1800" dirty="0">
              <a:latin typeface="Arial" panose="02080604020202020204" pitchFamily="34" charset="0"/>
            </a:endParaRPr>
          </a:p>
          <a:p>
            <a:pPr marL="0" indent="0">
              <a:buNone/>
            </a:pPr>
            <a:endParaRPr lang="vi-VN" sz="1800" dirty="0">
              <a:latin typeface="Arial" panose="02080604020202020204" pitchFamily="34" charset="0"/>
            </a:endParaRPr>
          </a:p>
          <a:p>
            <a:pPr marL="0" indent="0">
              <a:buNone/>
            </a:pPr>
            <a:endParaRPr lang="vi-VN" sz="1800" dirty="0">
              <a:latin typeface="Arial" panose="02080604020202020204" pitchFamily="34" charset="0"/>
            </a:endParaRPr>
          </a:p>
        </p:txBody>
      </p:sp>
      <p:graphicFrame>
        <p:nvGraphicFramePr>
          <p:cNvPr id="4" name="Table 3"/>
          <p:cNvGraphicFramePr>
            <a:graphicFrameLocks noGrp="1"/>
          </p:cNvGraphicFramePr>
          <p:nvPr/>
        </p:nvGraphicFramePr>
        <p:xfrm>
          <a:off x="403225" y="764540"/>
          <a:ext cx="8134985" cy="4019550"/>
        </p:xfrm>
        <a:graphic>
          <a:graphicData uri="http://schemas.openxmlformats.org/drawingml/2006/table">
            <a:tbl>
              <a:tblPr firstRow="1" firstCol="1" bandRow="1">
                <a:tableStyleId>{5C22544A-7EE6-4342-B048-85BDC9FD1C3A}</a:tableStyleId>
              </a:tblPr>
              <a:tblGrid>
                <a:gridCol w="1009015"/>
                <a:gridCol w="1481455"/>
                <a:gridCol w="1080135"/>
                <a:gridCol w="1079500"/>
                <a:gridCol w="1080135"/>
                <a:gridCol w="1080135"/>
                <a:gridCol w="1324610"/>
              </a:tblGrid>
              <a:tr h="179070">
                <a:tc rowSpan="2">
                  <a:txBody>
                    <a:bodyPr/>
                    <a:lstStyle/>
                    <a:p>
                      <a:pPr algn="just">
                        <a:lnSpc>
                          <a:spcPct val="107000"/>
                        </a:lnSpc>
                        <a:spcBef>
                          <a:spcPts val="600"/>
                        </a:spcBef>
                        <a:spcAft>
                          <a:spcPts val="0"/>
                        </a:spcAft>
                      </a:pPr>
                      <a:r>
                        <a:rPr lang="vi-VN" sz="1400" dirty="0">
                          <a:effectLst/>
                        </a:rPr>
                        <a:t> </a:t>
                      </a:r>
                      <a:endParaRPr lang="vi-VN" sz="1400" dirty="0">
                        <a:effectLst/>
                      </a:endParaRPr>
                    </a:p>
                    <a:p>
                      <a:pPr algn="just">
                        <a:lnSpc>
                          <a:spcPct val="107000"/>
                        </a:lnSpc>
                        <a:spcBef>
                          <a:spcPts val="600"/>
                        </a:spcBef>
                        <a:spcAft>
                          <a:spcPts val="0"/>
                        </a:spcAft>
                        <a:tabLst>
                          <a:tab pos="571500" algn="l"/>
                        </a:tabLst>
                      </a:pPr>
                      <a:r>
                        <a:rPr lang="en-US" sz="1400" dirty="0" err="1">
                          <a:effectLst/>
                        </a:rPr>
                        <a:t>Mẫu</a:t>
                      </a:r>
                      <a:r>
                        <a:rPr lang="en-US" sz="1400" dirty="0">
                          <a:effectLst/>
                        </a:rPr>
                        <a:t>	</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rowSpan="2">
                  <a:txBody>
                    <a:bodyPr/>
                    <a:lstStyle/>
                    <a:p>
                      <a:pPr algn="just">
                        <a:lnSpc>
                          <a:spcPct val="107000"/>
                        </a:lnSpc>
                        <a:spcBef>
                          <a:spcPts val="600"/>
                        </a:spcBef>
                        <a:spcAft>
                          <a:spcPts val="0"/>
                        </a:spcAft>
                      </a:pPr>
                      <a:r>
                        <a:rPr lang="en-US" sz="1400" dirty="0">
                          <a:effectLst/>
                        </a:rPr>
                        <a:t> </a:t>
                      </a:r>
                      <a:endParaRPr lang="vi-VN" sz="1400" dirty="0">
                        <a:effectLst/>
                      </a:endParaRPr>
                    </a:p>
                    <a:p>
                      <a:pPr algn="ctr">
                        <a:lnSpc>
                          <a:spcPct val="107000"/>
                        </a:lnSpc>
                        <a:spcBef>
                          <a:spcPts val="600"/>
                        </a:spcBef>
                        <a:spcAft>
                          <a:spcPts val="0"/>
                        </a:spcAft>
                      </a:pPr>
                      <a:r>
                        <a:rPr lang="en-US" sz="1400" dirty="0" err="1">
                          <a:effectLst/>
                        </a:rPr>
                        <a:t>Hình</a:t>
                      </a:r>
                      <a:r>
                        <a:rPr lang="en-US" sz="1400" dirty="0">
                          <a:effectLst/>
                        </a:rPr>
                        <a:t> </a:t>
                      </a:r>
                      <a:r>
                        <a:rPr lang="en-US" sz="1400" dirty="0" err="1">
                          <a:effectLst/>
                        </a:rPr>
                        <a:t>dạng</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gridSpan="2">
                  <a:txBody>
                    <a:bodyPr/>
                    <a:lstStyle/>
                    <a:p>
                      <a:pPr indent="457200" algn="just">
                        <a:lnSpc>
                          <a:spcPct val="107000"/>
                        </a:lnSpc>
                        <a:spcBef>
                          <a:spcPts val="600"/>
                        </a:spcBef>
                        <a:spcAft>
                          <a:spcPts val="0"/>
                        </a:spcAft>
                      </a:pPr>
                      <a:r>
                        <a:rPr lang="en-US" sz="1100">
                          <a:effectLst/>
                        </a:rPr>
                        <a:t>Vỏ</a:t>
                      </a:r>
                      <a:endParaRPr lang="vi-VN" sz="11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hMerge="1">
                  <a:tcPr/>
                </a:tc>
                <a:tc gridSpan="2">
                  <a:txBody>
                    <a:bodyPr/>
                    <a:lstStyle/>
                    <a:p>
                      <a:pPr algn="ctr">
                        <a:lnSpc>
                          <a:spcPct val="107000"/>
                        </a:lnSpc>
                        <a:spcBef>
                          <a:spcPts val="600"/>
                        </a:spcBef>
                        <a:spcAft>
                          <a:spcPts val="0"/>
                        </a:spcAft>
                      </a:pPr>
                      <a:r>
                        <a:rPr lang="en-US" sz="1100">
                          <a:effectLst/>
                        </a:rPr>
                        <a:t>Nhân</a:t>
                      </a:r>
                      <a:endParaRPr lang="vi-VN" sz="11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hMerge="1">
                  <a:tcPr/>
                </a:tc>
                <a:tc rowSpan="2">
                  <a:txBody>
                    <a:bodyPr/>
                    <a:lstStyle/>
                    <a:p>
                      <a:pPr algn="just">
                        <a:lnSpc>
                          <a:spcPct val="107000"/>
                        </a:lnSpc>
                        <a:spcBef>
                          <a:spcPts val="600"/>
                        </a:spcBef>
                        <a:spcAft>
                          <a:spcPts val="0"/>
                        </a:spcAft>
                      </a:pPr>
                      <a:r>
                        <a:rPr lang="en-US" sz="1400">
                          <a:effectLst/>
                        </a:rPr>
                        <a:t> </a:t>
                      </a:r>
                      <a:endParaRPr lang="vi-VN" sz="1400">
                        <a:effectLst/>
                      </a:endParaRPr>
                    </a:p>
                    <a:p>
                      <a:pPr algn="ctr">
                        <a:lnSpc>
                          <a:spcPct val="107000"/>
                        </a:lnSpc>
                        <a:spcBef>
                          <a:spcPts val="600"/>
                        </a:spcBef>
                        <a:spcAft>
                          <a:spcPts val="0"/>
                        </a:spcAft>
                      </a:pPr>
                      <a:r>
                        <a:rPr lang="en-US" sz="1400">
                          <a:effectLst/>
                        </a:rPr>
                        <a:t>Lớp</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24180">
                <a:tc vMerge="1">
                  <a:tcPr/>
                </a:tc>
                <a:tc vMerge="1">
                  <a:tcPr/>
                </a:tc>
                <a:tc>
                  <a:txBody>
                    <a:bodyPr/>
                    <a:lstStyle/>
                    <a:p>
                      <a:pPr algn="l">
                        <a:lnSpc>
                          <a:spcPct val="107000"/>
                        </a:lnSpc>
                        <a:spcBef>
                          <a:spcPts val="600"/>
                        </a:spcBef>
                        <a:spcAft>
                          <a:spcPts val="0"/>
                        </a:spcAft>
                        <a:tabLst>
                          <a:tab pos="485775" algn="l"/>
                        </a:tabLst>
                      </a:pPr>
                      <a:r>
                        <a:rPr lang="en-US" sz="1400" dirty="0" err="1">
                          <a:effectLst/>
                        </a:rPr>
                        <a:t>Cỡ</a:t>
                      </a:r>
                      <a:r>
                        <a:rPr lang="en-US" sz="1400" dirty="0">
                          <a:effectLst/>
                        </a:rPr>
                        <a:t>	</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Mầu</a:t>
                      </a:r>
                      <a:r>
                        <a:rPr lang="en-US" sz="1400" dirty="0">
                          <a:effectLst/>
                        </a:rPr>
                        <a:t> </a:t>
                      </a:r>
                      <a:r>
                        <a:rPr lang="en-US" sz="1400" dirty="0" err="1">
                          <a:effectLst/>
                        </a:rPr>
                        <a:t>sắc</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Cỡ</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Mầu sắc</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vMerge="1">
                  <a:tcPr/>
                </a:tc>
              </a:tr>
              <a:tr h="227965">
                <a:tc>
                  <a:txBody>
                    <a:bodyPr/>
                    <a:lstStyle/>
                    <a:p>
                      <a:pPr algn="l">
                        <a:lnSpc>
                          <a:spcPct val="107000"/>
                        </a:lnSpc>
                        <a:spcBef>
                          <a:spcPts val="600"/>
                        </a:spcBef>
                        <a:spcAft>
                          <a:spcPts val="0"/>
                        </a:spcAft>
                      </a:pPr>
                      <a:r>
                        <a:rPr lang="en-US" sz="1400">
                          <a:effectLst/>
                        </a:rPr>
                        <a:t>Exp1</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Tròn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Xám</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Dầy</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Đen</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227965">
                <a:tc>
                  <a:txBody>
                    <a:bodyPr/>
                    <a:lstStyle/>
                    <a:p>
                      <a:pPr algn="l">
                        <a:lnSpc>
                          <a:spcPct val="107000"/>
                        </a:lnSpc>
                        <a:spcBef>
                          <a:spcPts val="600"/>
                        </a:spcBef>
                        <a:spcAft>
                          <a:spcPts val="0"/>
                        </a:spcAft>
                      </a:pPr>
                      <a:r>
                        <a:rPr lang="en-US" sz="1400">
                          <a:effectLst/>
                        </a:rPr>
                        <a:t>Exp2</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Tròn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227965">
                <a:tc>
                  <a:txBody>
                    <a:bodyPr/>
                    <a:lstStyle/>
                    <a:p>
                      <a:pPr algn="l">
                        <a:lnSpc>
                          <a:spcPct val="107000"/>
                        </a:lnSpc>
                        <a:spcBef>
                          <a:spcPts val="600"/>
                        </a:spcBef>
                        <a:spcAft>
                          <a:spcPts val="0"/>
                        </a:spcAft>
                      </a:pPr>
                      <a:r>
                        <a:rPr lang="en-US" sz="1400">
                          <a:effectLst/>
                        </a:rPr>
                        <a:t>Exp3</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Tam giác</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Xám</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thích</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227965">
                <a:tc>
                  <a:txBody>
                    <a:bodyPr/>
                    <a:lstStyle/>
                    <a:p>
                      <a:pPr algn="l">
                        <a:lnSpc>
                          <a:spcPct val="107000"/>
                        </a:lnSpc>
                        <a:spcBef>
                          <a:spcPts val="600"/>
                        </a:spcBef>
                        <a:spcAft>
                          <a:spcPts val="0"/>
                        </a:spcAft>
                      </a:pPr>
                      <a:r>
                        <a:rPr lang="en-US" sz="1400">
                          <a:effectLst/>
                        </a:rPr>
                        <a:t>Exp4</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Tròn </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Mỏng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Mỏng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Thích</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227965">
                <a:tc>
                  <a:txBody>
                    <a:bodyPr/>
                    <a:lstStyle/>
                    <a:p>
                      <a:pPr algn="l">
                        <a:lnSpc>
                          <a:spcPct val="107000"/>
                        </a:lnSpc>
                        <a:spcBef>
                          <a:spcPts val="600"/>
                        </a:spcBef>
                        <a:spcAft>
                          <a:spcPts val="0"/>
                        </a:spcAft>
                      </a:pPr>
                      <a:r>
                        <a:rPr lang="en-US" sz="1400">
                          <a:effectLst/>
                        </a:rPr>
                        <a:t>Exp5</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Vuông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Mỏng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227965">
                <a:tc>
                  <a:txBody>
                    <a:bodyPr/>
                    <a:lstStyle/>
                    <a:p>
                      <a:pPr algn="l">
                        <a:lnSpc>
                          <a:spcPct val="107000"/>
                        </a:lnSpc>
                        <a:spcBef>
                          <a:spcPts val="600"/>
                        </a:spcBef>
                        <a:spcAft>
                          <a:spcPts val="0"/>
                        </a:spcAft>
                      </a:pPr>
                      <a:r>
                        <a:rPr lang="en-US" sz="1400">
                          <a:effectLst/>
                        </a:rPr>
                        <a:t>Exp6</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Tròn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Mỏng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40995">
                <a:tc>
                  <a:txBody>
                    <a:bodyPr/>
                    <a:lstStyle/>
                    <a:p>
                      <a:pPr algn="l">
                        <a:lnSpc>
                          <a:spcPct val="107000"/>
                        </a:lnSpc>
                        <a:spcBef>
                          <a:spcPts val="600"/>
                        </a:spcBef>
                        <a:spcAft>
                          <a:spcPts val="0"/>
                        </a:spcAft>
                      </a:pPr>
                      <a:r>
                        <a:rPr lang="en-US" sz="1400">
                          <a:effectLst/>
                        </a:rPr>
                        <a:t>Exp7</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Tròn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Xám</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Không 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41630">
                <a:tc>
                  <a:txBody>
                    <a:bodyPr/>
                    <a:lstStyle/>
                    <a:p>
                      <a:pPr algn="l">
                        <a:lnSpc>
                          <a:spcPct val="107000"/>
                        </a:lnSpc>
                        <a:spcBef>
                          <a:spcPts val="600"/>
                        </a:spcBef>
                        <a:spcAft>
                          <a:spcPts val="0"/>
                        </a:spcAft>
                      </a:pPr>
                      <a:r>
                        <a:rPr lang="en-US" sz="1400">
                          <a:effectLst/>
                        </a:rPr>
                        <a:t>Exp8</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Vuông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xám</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Không 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41630">
                <a:tc>
                  <a:txBody>
                    <a:bodyPr/>
                    <a:lstStyle/>
                    <a:p>
                      <a:pPr algn="l">
                        <a:lnSpc>
                          <a:spcPct val="107000"/>
                        </a:lnSpc>
                        <a:spcBef>
                          <a:spcPts val="600"/>
                        </a:spcBef>
                        <a:spcAft>
                          <a:spcPts val="0"/>
                        </a:spcAft>
                      </a:pPr>
                      <a:r>
                        <a:rPr lang="en-US" sz="1400">
                          <a:effectLst/>
                        </a:rPr>
                        <a:t>Exp9</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Tam giác</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Mỏng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Xám</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Mỏng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Không thích</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41630">
                <a:tc>
                  <a:txBody>
                    <a:bodyPr/>
                    <a:lstStyle/>
                    <a:p>
                      <a:pPr algn="l">
                        <a:lnSpc>
                          <a:spcPct val="107000"/>
                        </a:lnSpc>
                        <a:spcBef>
                          <a:spcPts val="600"/>
                        </a:spcBef>
                        <a:spcAft>
                          <a:spcPts val="0"/>
                        </a:spcAft>
                      </a:pPr>
                      <a:r>
                        <a:rPr lang="en-US" sz="1400">
                          <a:effectLst/>
                        </a:rPr>
                        <a:t>Exp10</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Tròn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Không</a:t>
                      </a:r>
                      <a:r>
                        <a:rPr lang="en-US" sz="1400" dirty="0">
                          <a:effectLst/>
                        </a:rPr>
                        <a:t> </a:t>
                      </a:r>
                      <a:r>
                        <a:rPr lang="en-US" sz="1400" dirty="0" err="1">
                          <a:effectLst/>
                        </a:rPr>
                        <a:t>thích</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40995">
                <a:tc>
                  <a:txBody>
                    <a:bodyPr/>
                    <a:lstStyle/>
                    <a:p>
                      <a:pPr algn="l">
                        <a:lnSpc>
                          <a:spcPct val="107000"/>
                        </a:lnSpc>
                        <a:spcBef>
                          <a:spcPts val="600"/>
                        </a:spcBef>
                        <a:spcAft>
                          <a:spcPts val="0"/>
                        </a:spcAft>
                      </a:pPr>
                      <a:r>
                        <a:rPr lang="en-US" sz="1400">
                          <a:effectLst/>
                        </a:rPr>
                        <a:t>Exp11</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Vuông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đen</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Không</a:t>
                      </a:r>
                      <a:r>
                        <a:rPr lang="en-US" sz="1400" dirty="0">
                          <a:effectLst/>
                        </a:rPr>
                        <a:t> </a:t>
                      </a:r>
                      <a:r>
                        <a:rPr lang="en-US" sz="1400" dirty="0" err="1">
                          <a:effectLst/>
                        </a:rPr>
                        <a:t>thích</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41630">
                <a:tc>
                  <a:txBody>
                    <a:bodyPr/>
                    <a:lstStyle/>
                    <a:p>
                      <a:pPr algn="l">
                        <a:lnSpc>
                          <a:spcPct val="107000"/>
                        </a:lnSpc>
                        <a:spcBef>
                          <a:spcPts val="600"/>
                        </a:spcBef>
                        <a:spcAft>
                          <a:spcPts val="0"/>
                        </a:spcAft>
                      </a:pPr>
                      <a:r>
                        <a:rPr lang="en-US" sz="1400">
                          <a:effectLst/>
                        </a:rPr>
                        <a:t>Exp12</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400">
                          <a:effectLst/>
                        </a:rPr>
                        <a:t>Tam giác</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Trắng</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Dầy</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a:effectLst/>
                        </a:rPr>
                        <a:t>xám</a:t>
                      </a:r>
                      <a:endParaRPr lang="vi-VN" sz="14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1400" dirty="0" err="1">
                          <a:effectLst/>
                        </a:rPr>
                        <a:t>Không</a:t>
                      </a:r>
                      <a:r>
                        <a:rPr lang="en-US" sz="1400" dirty="0">
                          <a:effectLst/>
                        </a:rPr>
                        <a:t> </a:t>
                      </a:r>
                      <a:r>
                        <a:rPr lang="en-US" sz="1400" dirty="0" err="1">
                          <a:effectLst/>
                        </a:rPr>
                        <a:t>thích</a:t>
                      </a:r>
                      <a:endParaRPr lang="vi-VN" sz="14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2800" dirty="0" err="1">
                <a:solidFill>
                  <a:schemeClr val="tx1"/>
                </a:solidFill>
              </a:rPr>
              <a:t>Mục</a:t>
            </a:r>
            <a:r>
              <a:rPr lang="en-US" sz="2800" dirty="0">
                <a:solidFill>
                  <a:schemeClr val="tx1"/>
                </a:solidFill>
              </a:rPr>
              <a:t> </a:t>
            </a:r>
            <a:r>
              <a:rPr lang="en-US" sz="2800" dirty="0" err="1">
                <a:solidFill>
                  <a:schemeClr val="tx1"/>
                </a:solidFill>
              </a:rPr>
              <a:t>lục</a:t>
            </a:r>
            <a:endParaRPr lang="en-US" sz="2800" dirty="0">
              <a:solidFill>
                <a:schemeClr val="tx1"/>
              </a:solidFill>
            </a:endParaRPr>
          </a:p>
          <a:p>
            <a:endParaRPr lang="en-US" sz="2800" dirty="0">
              <a:solidFill>
                <a:schemeClr val="tx1"/>
              </a:solidFill>
            </a:endParaRPr>
          </a:p>
          <a:p>
            <a:pPr algn="just"/>
            <a:r>
              <a:rPr lang="en-US" sz="2000" dirty="0" err="1">
                <a:solidFill>
                  <a:schemeClr val="tx1"/>
                </a:solidFill>
                <a:latin typeface="Arial" panose="02080604020202020204" pitchFamily="34" charset="0"/>
                <a:cs typeface="Arial" panose="02080604020202020204" pitchFamily="34" charset="0"/>
              </a:rPr>
              <a:t>Các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a:t>
            </a:r>
            <a:r>
              <a:rPr lang="vi-VN" sz="2000" dirty="0">
                <a:solidFill>
                  <a:schemeClr val="tx1"/>
                </a:solidFill>
                <a:latin typeface="Arial" panose="02080604020202020204" pitchFamily="34" charset="0"/>
                <a:cs typeface="Arial" panose="02080604020202020204" pitchFamily="34" charset="0"/>
              </a:rPr>
              <a:t>ư</a:t>
            </a:r>
            <a:r>
              <a:rPr lang="en-US" sz="2000" dirty="0" err="1">
                <a:solidFill>
                  <a:schemeClr val="tx1"/>
                </a:solidFill>
                <a:latin typeface="Arial" panose="02080604020202020204" pitchFamily="34" charset="0"/>
                <a:cs typeface="Arial" panose="02080604020202020204" pitchFamily="34" charset="0"/>
              </a:rPr>
              <a:t>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sau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sẽ</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trong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bài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giảng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này</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Giới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thiệu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về</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học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máy</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Phân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lớp</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theo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thuật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toán</a:t>
            </a:r>
            <a:r>
              <a:rPr lang="en-US" sz="2000" dirty="0">
                <a:solidFill>
                  <a:schemeClr val="tx1"/>
                </a:solidFill>
                <a:latin typeface="Arial" panose="02080604020202020204" pitchFamily="34" charset="0"/>
                <a:cs typeface="Arial" panose="02080604020202020204" pitchFamily="34" charset="0"/>
              </a:rPr>
              <a:t> K </a:t>
            </a:r>
            <a:r>
              <a:rPr lang="en-US" sz="2000" dirty="0" err="1">
                <a:solidFill>
                  <a:schemeClr val="tx1"/>
                </a:solidFill>
                <a:latin typeface="Arial" panose="02080604020202020204" pitchFamily="34" charset="0"/>
                <a:cs typeface="Arial" panose="02080604020202020204" pitchFamily="34" charset="0"/>
              </a:rPr>
              <a:t>láng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giềng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gần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nhất</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Phân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lớp</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theo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phương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pháp</a:t>
            </a:r>
            <a:r>
              <a:rPr lang="en-US" sz="2000" dirty="0">
                <a:solidFill>
                  <a:schemeClr val="tx1"/>
                </a:solidFill>
                <a:latin typeface="Arial" panose="02080604020202020204" pitchFamily="34" charset="0"/>
                <a:cs typeface="Arial" panose="02080604020202020204" pitchFamily="34" charset="0"/>
              </a:rPr>
              <a:t> Bayes </a:t>
            </a:r>
            <a:r>
              <a:rPr lang="en-US" sz="2000" dirty="0" err="1">
                <a:solidFill>
                  <a:schemeClr val="tx1"/>
                </a:solidFill>
                <a:latin typeface="Arial" panose="02080604020202020204" pitchFamily="34" charset="0"/>
                <a:cs typeface="Arial" panose="02080604020202020204" pitchFamily="34" charset="0"/>
              </a:rPr>
              <a:t>ngây</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a:t>
            </a:r>
            <a:r>
              <a:rPr lang="vi-VN" sz="2000" dirty="0">
                <a:solidFill>
                  <a:schemeClr val="tx1"/>
                </a:solidFill>
                <a:latin typeface="Arial" panose="02080604020202020204" pitchFamily="34" charset="0"/>
                <a:cs typeface="Arial" panose="02080604020202020204" pitchFamily="34" charset="0"/>
              </a:rPr>
              <a:t>ơ</a:t>
            </a:r>
            <a:r>
              <a:rPr lang="en-US" sz="2000" dirty="0">
                <a:solidFill>
                  <a:schemeClr val="tx1"/>
                </a:solidFill>
                <a:latin typeface="Arial" panose="02080604020202020204" pitchFamily="34" charset="0"/>
                <a:cs typeface="Arial" panose="02080604020202020204" pitchFamily="34" charset="0"/>
              </a:rPr>
              <a:t> (Naïve Bayes)</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Phân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lớp</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theo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cây</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quyết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định</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Dự</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báo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số</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bằng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ph</a:t>
            </a:r>
            <a:r>
              <a:rPr lang="vi-VN" sz="2000" dirty="0">
                <a:solidFill>
                  <a:schemeClr val="tx1"/>
                </a:solidFill>
                <a:latin typeface="Arial" panose="02080604020202020204" pitchFamily="34" charset="0"/>
                <a:cs typeface="Arial" panose="02080604020202020204" pitchFamily="34" charset="0"/>
              </a:rPr>
              <a:t>ư</a:t>
            </a:r>
            <a:r>
              <a:rPr lang="en-US" sz="2000" dirty="0" err="1">
                <a:solidFill>
                  <a:schemeClr val="tx1"/>
                </a:solidFill>
                <a:latin typeface="Arial" panose="02080604020202020204" pitchFamily="34" charset="0"/>
                <a:cs typeface="Arial" panose="02080604020202020204" pitchFamily="34" charset="0"/>
              </a:rPr>
              <a:t>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pháp</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hồi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quy</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Mạng</a:t>
            </a:r>
            <a:r>
              <a:rPr lang="en-US" sz="2000" dirty="0">
                <a:solidFill>
                  <a:schemeClr val="tx1"/>
                </a:solidFill>
                <a:latin typeface="Arial" panose="02080604020202020204" pitchFamily="34" charset="0"/>
                <a:cs typeface="Arial" panose="02080604020202020204" pitchFamily="34" charset="0"/>
              </a:rPr>
              <a:t> n</a:t>
            </a:r>
            <a:r>
              <a:rPr lang="vi-VN" sz="2000" dirty="0">
                <a:solidFill>
                  <a:schemeClr val="tx1"/>
                </a:solidFill>
                <a:latin typeface="Arial" panose="02080604020202020204" pitchFamily="34" charset="0"/>
                <a:cs typeface="Arial" panose="02080604020202020204" pitchFamily="34" charset="0"/>
              </a:rPr>
              <a:t>ơ</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ron</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Máy</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hỗ</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trợ</a:t>
            </a:r>
            <a:r>
              <a:rPr lang="en-US" sz="2000" dirty="0">
                <a:solidFill>
                  <a:schemeClr val="tx1"/>
                </a:solidFill>
                <a:latin typeface="Arial" panose="02080604020202020204" pitchFamily="34" charset="0"/>
                <a:cs typeface="Arial" panose="02080604020202020204" pitchFamily="34" charset="0"/>
              </a:rPr>
              <a:t> vector</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Phân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cụm</a:t>
            </a:r>
            <a:r>
              <a:rPr lang="en-US" sz="2000" dirty="0">
                <a:solidFill>
                  <a:schemeClr val="tx1"/>
                </a:solidFill>
                <a:latin typeface="Arial" panose="02080604020202020204" pitchFamily="34" charset="0"/>
                <a:cs typeface="Arial" panose="02080604020202020204" pitchFamily="34" charset="0"/>
              </a:rPr>
              <a:t> k-means</a:t>
            </a:r>
            <a:endParaRPr lang="en-US"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r>
              <a:rPr lang="en-US" sz="2000" dirty="0" err="1">
                <a:solidFill>
                  <a:schemeClr val="tx1"/>
                </a:solidFill>
                <a:latin typeface="Arial" panose="02080604020202020204" pitchFamily="34" charset="0"/>
                <a:cs typeface="Arial" panose="02080604020202020204" pitchFamily="34" charset="0"/>
              </a:rPr>
              <a:t>Học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tăng</a:t>
            </a:r>
            <a:r>
              <a:rPr lang="en-US" sz="2000" dirty="0">
                <a:solidFill>
                  <a:schemeClr val="tx1"/>
                </a:solidFill>
                <a:latin typeface="Arial" panose="02080604020202020204" pitchFamily="34" charset="0"/>
                <a:cs typeface="Arial" panose="02080604020202020204" pitchFamily="34" charset="0"/>
              </a:rPr>
              <a:t> c</a:t>
            </a:r>
            <a:r>
              <a:rPr lang="vi-VN" sz="2000" dirty="0">
                <a:solidFill>
                  <a:schemeClr val="tx1"/>
                </a:solidFill>
                <a:latin typeface="Arial" panose="02080604020202020204" pitchFamily="34" charset="0"/>
                <a:cs typeface="Arial" panose="02080604020202020204" pitchFamily="34" charset="0"/>
              </a:rPr>
              <a:t>ường</a:t>
            </a:r>
            <a:endParaRPr lang="vi-VN" sz="2000" dirty="0">
              <a:solidFill>
                <a:schemeClr val="tx1"/>
              </a:solidFill>
              <a:latin typeface="Arial" panose="02080604020202020204" pitchFamily="34" charset="0"/>
              <a:cs typeface="Arial" panose="02080604020202020204" pitchFamily="34" charset="0"/>
            </a:endParaRPr>
          </a:p>
          <a:p>
            <a:pPr marL="457200" indent="-457200" algn="just">
              <a:buFont typeface="+mj-lt"/>
              <a:buAutoNum type="arabicPeriod"/>
            </a:pPr>
            <a:endParaRPr lang="vi-VN" sz="2000" dirty="0">
              <a:solidFill>
                <a:schemeClr val="tx1"/>
              </a:solidFill>
              <a:latin typeface="Arial" panose="02080604020202020204" pitchFamily="34" charset="0"/>
              <a:cs typeface="Arial" panose="02080604020202020204" pitchFamily="34" charset="0"/>
            </a:endParaRPr>
          </a:p>
          <a:p>
            <a:pPr algn="just"/>
            <a:r>
              <a:rPr lang="vi-VN" sz="2000" dirty="0">
                <a:solidFill>
                  <a:schemeClr val="tx1"/>
                </a:solidFill>
                <a:latin typeface="Arial" panose="02080604020202020204" pitchFamily="34" charset="0"/>
                <a:cs typeface="Arial" panose="02080604020202020204" pitchFamily="34" charset="0"/>
              </a:rPr>
              <a:t>Các thuật toán này được thực hiện thông qua việc cài đặt các phần mềm thông qua ngôn ngữ Python, R hay C</a:t>
            </a:r>
            <a:r>
              <a:rPr lang="vi-VN" sz="2800" dirty="0">
                <a:solidFill>
                  <a:schemeClr val="tx1"/>
                </a:solidFill>
                <a:latin typeface="Arial" panose="02080604020202020204" pitchFamily="34" charset="0"/>
                <a:cs typeface="Arial" panose="02080604020202020204" pitchFamily="34" charset="0"/>
              </a:rPr>
              <a:t>++</a:t>
            </a:r>
            <a:endParaRPr lang="vi-VN" sz="2000" dirty="0">
              <a:solidFill>
                <a:schemeClr val="tx1"/>
              </a:solidFill>
              <a:latin typeface="Arial" panose="02080604020202020204" pitchFamily="34" charset="0"/>
              <a:cs typeface="Arial" panose="02080604020202020204" pitchFamily="34" charset="0"/>
            </a:endParaRPr>
          </a:p>
        </p:txBody>
      </p:sp>
      <p:sp>
        <p:nvSpPr>
          <p:cNvPr id="4" name="TextBox 3"/>
          <p:cNvSpPr txBox="1"/>
          <p:nvPr/>
        </p:nvSpPr>
        <p:spPr>
          <a:xfrm>
            <a:off x="10116616" y="4005064"/>
            <a:ext cx="184731" cy="369332"/>
          </a:xfrm>
          <a:prstGeom prst="rect">
            <a:avLst/>
          </a:prstGeom>
          <a:solidFill>
            <a:schemeClr val="bg1"/>
          </a:solidFill>
        </p:spPr>
        <p:txBody>
          <a:bodyPr wrap="none" rtlCol="0">
            <a:spAutoFit/>
          </a:bodyPr>
          <a:lstStyle/>
          <a:p>
            <a:endParaRPr 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algn="just">
              <a:lnSpc>
                <a:spcPct val="150000"/>
              </a:lnSpc>
              <a:spcBef>
                <a:spcPts val="600"/>
              </a:spcBef>
            </a:pPr>
            <a:r>
              <a:rPr lang="en-US" sz="1800" b="1" dirty="0" err="1">
                <a:latin typeface="Arial" panose="02080604020202020204" pitchFamily="34" charset="0"/>
                <a:cs typeface="Arial" panose="02080604020202020204" pitchFamily="34" charset="0"/>
              </a:rPr>
              <a:t>Vec</a:t>
            </a:r>
            <a:r>
              <a:rPr lang="en-US" sz="1800" b="1" dirty="0">
                <a:latin typeface="Arial" panose="02080604020202020204" pitchFamily="34" charset="0"/>
                <a:cs typeface="Arial" panose="02080604020202020204" pitchFamily="34" charset="0"/>
              </a:rPr>
              <a:t> to </a:t>
            </a:r>
            <a:r>
              <a:rPr lang="en-US" sz="1800" b="1" dirty="0" err="1">
                <a:latin typeface="Arial" panose="02080604020202020204" pitchFamily="34" charset="0"/>
                <a:cs typeface="Arial" panose="02080604020202020204" pitchFamily="34" charset="0"/>
              </a:rPr>
              <a:t>đặc</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trưng</a:t>
            </a:r>
            <a:r>
              <a:rPr lang="en-US" sz="1800" dirty="0">
                <a:latin typeface="Arial" panose="02080604020202020204" pitchFamily="34" charset="0"/>
                <a:cs typeface="Arial" panose="02080604020202020204" pitchFamily="34" charset="0"/>
              </a:rPr>
              <a:t>. </a:t>
            </a:r>
            <a:r>
              <a:rPr lang="vi-VN" sz="1800" dirty="0">
                <a:latin typeface="Arial" panose="02080604020202020204" pitchFamily="34" charset="0"/>
                <a:cs typeface="Arial" panose="02080604020202020204" pitchFamily="34" charset="0"/>
              </a:rPr>
              <a:t>Để có thể đưa các ví dụ huấn luyện cho máy, chúng ta phải mô tả chúng một cách thích hợp. Phổ biến nhất là cơ chế dựa vào cái gọi là các thuộc tính. Trong miếng “bánh”, năm thuộc tính được đề xuất: </a:t>
            </a:r>
            <a:r>
              <a:rPr lang="vi-VN" sz="1800" i="1" dirty="0">
                <a:latin typeface="Arial" panose="02080604020202020204" pitchFamily="34" charset="0"/>
                <a:cs typeface="Arial" panose="02080604020202020204" pitchFamily="34" charset="0"/>
              </a:rPr>
              <a:t>hình dạng </a:t>
            </a:r>
            <a:r>
              <a:rPr lang="vi-VN" sz="1800" dirty="0">
                <a:latin typeface="Arial" panose="02080604020202020204" pitchFamily="34" charset="0"/>
                <a:cs typeface="Arial" panose="02080604020202020204" pitchFamily="34" charset="0"/>
              </a:rPr>
              <a:t>(hình tròn, hình tam giác và hình vuông), </a:t>
            </a:r>
            <a:r>
              <a:rPr lang="vi-VN" sz="1800" i="1" dirty="0">
                <a:latin typeface="Arial" panose="02080604020202020204" pitchFamily="34" charset="0"/>
                <a:cs typeface="Arial" panose="02080604020202020204" pitchFamily="34" charset="0"/>
              </a:rPr>
              <a:t>cỡ vỏ </a:t>
            </a:r>
            <a:r>
              <a:rPr lang="vi-VN" sz="1800" dirty="0">
                <a:latin typeface="Arial" panose="02080604020202020204" pitchFamily="34" charset="0"/>
                <a:cs typeface="Arial" panose="02080604020202020204" pitchFamily="34" charset="0"/>
              </a:rPr>
              <a:t>(mỏng hoặc dày), </a:t>
            </a:r>
            <a:r>
              <a:rPr lang="vi-VN" sz="1800" i="1" dirty="0">
                <a:latin typeface="Arial" panose="02080604020202020204" pitchFamily="34" charset="0"/>
                <a:cs typeface="Arial" panose="02080604020202020204" pitchFamily="34" charset="0"/>
              </a:rPr>
              <a:t>mầu vỏ </a:t>
            </a:r>
            <a:r>
              <a:rPr lang="vi-VN" sz="1800" dirty="0">
                <a:latin typeface="Arial" panose="02080604020202020204" pitchFamily="34" charset="0"/>
                <a:cs typeface="Arial" panose="02080604020202020204" pitchFamily="34" charset="0"/>
              </a:rPr>
              <a:t>(trắng, xám hoặc đen), </a:t>
            </a:r>
            <a:r>
              <a:rPr lang="vi-VN" sz="1800" i="1" dirty="0">
                <a:latin typeface="Arial" panose="02080604020202020204" pitchFamily="34" charset="0"/>
                <a:cs typeface="Arial" panose="02080604020202020204" pitchFamily="34" charset="0"/>
              </a:rPr>
              <a:t>cỡ nhân </a:t>
            </a:r>
            <a:r>
              <a:rPr lang="vi-VN" sz="1800" dirty="0">
                <a:latin typeface="Arial" panose="02080604020202020204" pitchFamily="34" charset="0"/>
                <a:cs typeface="Arial" panose="02080604020202020204" pitchFamily="34" charset="0"/>
              </a:rPr>
              <a:t>(mỏng hoặc dày ) và </a:t>
            </a:r>
            <a:r>
              <a:rPr lang="vi-VN" sz="1800" i="1" dirty="0">
                <a:latin typeface="Arial" panose="02080604020202020204" pitchFamily="34" charset="0"/>
                <a:cs typeface="Arial" panose="02080604020202020204" pitchFamily="34" charset="0"/>
              </a:rPr>
              <a:t>mầu nhân </a:t>
            </a:r>
            <a:r>
              <a:rPr lang="vi-VN" sz="1800" dirty="0">
                <a:latin typeface="Arial" panose="02080604020202020204" pitchFamily="34" charset="0"/>
                <a:cs typeface="Arial" panose="02080604020202020204" pitchFamily="34" charset="0"/>
              </a:rPr>
              <a:t>(trắng, xám hoặc đen). </a:t>
            </a:r>
            <a:endParaRPr lang="vi-VN" sz="1800" dirty="0">
              <a:latin typeface="Arial" panose="02080604020202020204" pitchFamily="34" charset="0"/>
              <a:cs typeface="Arial" panose="02080604020202020204" pitchFamily="34" charset="0"/>
            </a:endParaRPr>
          </a:p>
          <a:p>
            <a:pPr algn="just">
              <a:lnSpc>
                <a:spcPct val="150000"/>
              </a:lnSpc>
              <a:spcBef>
                <a:spcPts val="600"/>
              </a:spcBef>
            </a:pPr>
            <a:r>
              <a:rPr lang="vi-VN" sz="1800" dirty="0">
                <a:latin typeface="Arial" panose="02080604020202020204" pitchFamily="34" charset="0"/>
                <a:cs typeface="Arial" panose="02080604020202020204" pitchFamily="34" charset="0"/>
              </a:rPr>
              <a:t>Ký hiệu một điểm dữ liệu (X,y) X-vector đặc trưng X=(x1,x2,x3,x4,x5); nhãn y=(thích, không thích)</a:t>
            </a:r>
            <a:endParaRPr lang="vi-VN" sz="1800" dirty="0">
              <a:latin typeface="Arial" panose="02080604020202020204" pitchFamily="34" charset="0"/>
              <a:cs typeface="Arial" panose="02080604020202020204" pitchFamily="34" charset="0"/>
            </a:endParaRPr>
          </a:p>
          <a:p>
            <a:pPr algn="just">
              <a:lnSpc>
                <a:spcPct val="150000"/>
              </a:lnSpc>
              <a:spcBef>
                <a:spcPts val="600"/>
              </a:spcBef>
            </a:pPr>
            <a:r>
              <a:rPr lang="vi-VN" sz="1800" dirty="0">
                <a:latin typeface="Arial" panose="02080604020202020204" pitchFamily="34" charset="0"/>
                <a:cs typeface="Arial" panose="02080604020202020204" pitchFamily="34" charset="0"/>
              </a:rPr>
              <a:t>Ví dụ, miếng bánh ở góc trên bên trái của hình (gọi nó là ex1) được mô tả bằng cách kết hợp sau đây:</a:t>
            </a:r>
            <a:endParaRPr lang="vi-VN" sz="1800" dirty="0">
              <a:latin typeface="Arial" panose="02080604020202020204" pitchFamily="34" charset="0"/>
              <a:cs typeface="Arial" panose="02080604020202020204" pitchFamily="34" charset="0"/>
            </a:endParaRPr>
          </a:p>
          <a:p>
            <a:pPr marL="0" indent="0">
              <a:buNone/>
            </a:pPr>
            <a:r>
              <a:rPr lang="vi-VN" sz="1800" i="1" dirty="0">
                <a:latin typeface="Arial" panose="02080604020202020204" pitchFamily="34" charset="0"/>
                <a:cs typeface="Arial" panose="02080604020202020204" pitchFamily="34" charset="0"/>
              </a:rPr>
              <a:t>(hình dạng = tròn) AND (cỡ vỏ=dầy) AND (mầu vỏ=xám) AND (Cỡ nhân=dầy) AND (mầu nhân =đen)</a:t>
            </a:r>
            <a:endParaRPr lang="vi-VN" sz="1800" dirty="0">
              <a:latin typeface="Arial" panose="02080604020202020204" pitchFamily="34" charset="0"/>
              <a:cs typeface="Arial" panose="02080604020202020204" pitchFamily="34" charset="0"/>
            </a:endParaRPr>
          </a:p>
          <a:p>
            <a:pPr marL="0" indent="0" algn="just">
              <a:lnSpc>
                <a:spcPct val="150000"/>
              </a:lnSpc>
              <a:spcBef>
                <a:spcPts val="800"/>
              </a:spcBef>
              <a:buNone/>
            </a:pPr>
            <a:endParaRPr lang="vi-VN" sz="1800" dirty="0">
              <a:latin typeface="Arial" panose="0208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tabLst>
                <a:tab pos="215900" algn="l"/>
              </a:tabLst>
            </a:pPr>
            <a:r>
              <a:rPr lang="vi-VN" sz="2000" i="1" dirty="0">
                <a:cs typeface="Arial" panose="02080604020202020204" pitchFamily="34" charset="0"/>
              </a:rPr>
              <a:t>(hình dạng = tròn) AND (cỡ vỏ=dầy) AND (mầu vỏ=xám) AND (Cỡ nhân=dầy) AND (mầu nhân =đen) –</a:t>
            </a:r>
            <a:r>
              <a:rPr lang="vi-VN" sz="2000" dirty="0">
                <a:cs typeface="Arial" panose="02080604020202020204" pitchFamily="34" charset="0"/>
              </a:rPr>
              <a:t> Mô tả đúng cho exp1</a:t>
            </a:r>
            <a:endParaRPr lang="vi-VN" sz="2000" dirty="0">
              <a:cs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r>
              <a:rPr lang="vi-VN" sz="2000" i="1" dirty="0"/>
              <a:t>[ (</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nhân</a:t>
            </a:r>
            <a:r>
              <a:rPr lang="en-US" sz="2000" i="1" dirty="0"/>
              <a:t> </a:t>
            </a:r>
            <a:r>
              <a:rPr lang="vi-VN" sz="2000" i="1" dirty="0"/>
              <a:t>=</a:t>
            </a:r>
            <a:r>
              <a:rPr lang="en-US" sz="2000" i="1" dirty="0"/>
              <a:t> </a:t>
            </a:r>
            <a:r>
              <a:rPr lang="en-US" sz="2000" i="1" dirty="0" err="1"/>
              <a:t>đen</a:t>
            </a:r>
            <a:r>
              <a:rPr lang="vi-VN" sz="2000" i="1" dirty="0"/>
              <a:t>) ] OR[ NOT(</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vỏ</a:t>
            </a:r>
            <a:r>
              <a:rPr lang="en-US" sz="2000" i="1" dirty="0"/>
              <a:t> </a:t>
            </a:r>
            <a:r>
              <a:rPr lang="vi-VN" sz="2000" i="1" dirty="0"/>
              <a:t>=</a:t>
            </a:r>
            <a:r>
              <a:rPr lang="en-US" sz="2000" i="1" dirty="0" err="1"/>
              <a:t>đen</a:t>
            </a:r>
            <a:r>
              <a:rPr lang="vi-VN" sz="2000" i="1" dirty="0"/>
              <a:t>) ] . </a:t>
            </a:r>
            <a:r>
              <a:rPr lang="vi-VN" sz="2000" dirty="0"/>
              <a:t>Đúng cho toàn bộ tập dữ liệu</a:t>
            </a:r>
            <a:endParaRPr lang="vi-VN" sz="2000" dirty="0"/>
          </a:p>
          <a:p>
            <a:pPr marL="0" indent="0" algn="just">
              <a:lnSpc>
                <a:spcPct val="150000"/>
              </a:lnSpc>
              <a:spcBef>
                <a:spcPts val="800"/>
              </a:spcBef>
              <a:buNone/>
              <a:tabLst>
                <a:tab pos="215900" algn="l"/>
              </a:tabLst>
            </a:pPr>
            <a:endParaRPr lang="vi-VN" sz="2000" dirty="0">
              <a:latin typeface="Arial" panose="02080604020202020204" pitchFamily="34" charset="0"/>
            </a:endParaRPr>
          </a:p>
        </p:txBody>
      </p:sp>
      <p:pic>
        <p:nvPicPr>
          <p:cNvPr id="4" name="Picture 3"/>
          <p:cNvPicPr/>
          <p:nvPr/>
        </p:nvPicPr>
        <p:blipFill>
          <a:blip r:embed="rId1" cstate="print"/>
          <a:srcRect/>
          <a:stretch>
            <a:fillRect/>
          </a:stretch>
        </p:blipFill>
        <p:spPr bwMode="auto">
          <a:xfrm>
            <a:off x="1835696" y="1318206"/>
            <a:ext cx="5133975" cy="445050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pPr>
            <a:r>
              <a:rPr lang="vi-VN" sz="2400" b="1" dirty="0"/>
              <a:t>Suy luận phân loại</a:t>
            </a:r>
            <a:r>
              <a:rPr lang="vi-VN" sz="2000" dirty="0"/>
              <a:t>. Các dữ liệu huấn luyện là đầu vào để trình phân loại hoạt động. Nhưng phân loại thế nào?</a:t>
            </a:r>
            <a:endParaRPr lang="vi-VN" sz="2000" dirty="0"/>
          </a:p>
          <a:p>
            <a:pPr marL="0" indent="0" algn="just">
              <a:lnSpc>
                <a:spcPct val="150000"/>
              </a:lnSpc>
              <a:spcBef>
                <a:spcPts val="800"/>
              </a:spcBef>
              <a:buNone/>
            </a:pPr>
            <a:r>
              <a:rPr lang="vi-VN" sz="2000" dirty="0"/>
              <a:t>Dùng các biểu thức logic với các phép AND, OR, NOT.</a:t>
            </a:r>
            <a:endParaRPr lang="vi-VN" sz="2000" dirty="0"/>
          </a:p>
          <a:p>
            <a:pPr marL="0" indent="0" algn="just">
              <a:lnSpc>
                <a:spcPct val="150000"/>
              </a:lnSpc>
              <a:spcBef>
                <a:spcPts val="800"/>
              </a:spcBef>
              <a:buNone/>
            </a:pPr>
            <a:r>
              <a:rPr lang="vi-VN" sz="2000" i="1" dirty="0"/>
              <a:t>[(hình dạng = tròn) AND (mầu nhân = đen)]</a:t>
            </a:r>
            <a:r>
              <a:rPr lang="vi-VN" sz="2000" dirty="0"/>
              <a:t> </a:t>
            </a:r>
            <a:endParaRPr lang="vi-VN" sz="2000" dirty="0"/>
          </a:p>
          <a:p>
            <a:pPr algn="just">
              <a:lnSpc>
                <a:spcPct val="150000"/>
              </a:lnSpc>
              <a:spcBef>
                <a:spcPts val="800"/>
              </a:spcBef>
            </a:pPr>
            <a:r>
              <a:rPr lang="vi-VN" sz="2000" dirty="0">
                <a:latin typeface="Arial" panose="02080604020202020204" pitchFamily="34" charset="0"/>
              </a:rPr>
              <a:t>Biểu thức trên nhận giá trị </a:t>
            </a:r>
            <a:r>
              <a:rPr lang="vi-VN" sz="2000" i="1" dirty="0">
                <a:latin typeface="Arial" panose="02080604020202020204" pitchFamily="34" charset="0"/>
              </a:rPr>
              <a:t>false </a:t>
            </a:r>
            <a:r>
              <a:rPr lang="vi-VN" sz="2000" dirty="0">
                <a:latin typeface="Arial" panose="02080604020202020204" pitchFamily="34" charset="0"/>
              </a:rPr>
              <a:t>với lớp “Không thích”</a:t>
            </a:r>
            <a:endParaRPr lang="vi-VN" sz="2000" dirty="0">
              <a:latin typeface="Arial" panose="02080604020202020204" pitchFamily="34" charset="0"/>
            </a:endParaRPr>
          </a:p>
          <a:p>
            <a:pPr algn="just">
              <a:lnSpc>
                <a:spcPct val="150000"/>
              </a:lnSpc>
              <a:spcBef>
                <a:spcPts val="800"/>
              </a:spcBef>
            </a:pPr>
            <a:r>
              <a:rPr lang="vi-VN" sz="2000" dirty="0">
                <a:latin typeface="Arial" panose="02080604020202020204" pitchFamily="34" charset="0"/>
              </a:rPr>
              <a:t>Đúng (</a:t>
            </a:r>
            <a:r>
              <a:rPr lang="vi-VN" sz="2000" i="1" dirty="0">
                <a:latin typeface="Arial" panose="02080604020202020204" pitchFamily="34" charset="0"/>
              </a:rPr>
              <a:t>True</a:t>
            </a:r>
            <a:r>
              <a:rPr lang="vi-VN" sz="2000" dirty="0">
                <a:latin typeface="Arial" panose="02080604020202020204" pitchFamily="34" charset="0"/>
              </a:rPr>
              <a:t>)  4 thí dụ trong 6 cho lớp “thích”</a:t>
            </a:r>
            <a:endParaRPr lang="vi-VN" sz="2000" dirty="0">
              <a:latin typeface="Arial" panose="02080604020202020204" pitchFamily="34" charset="0"/>
            </a:endParaRPr>
          </a:p>
          <a:p>
            <a:pPr marL="0" indent="0" algn="just">
              <a:lnSpc>
                <a:spcPct val="150000"/>
              </a:lnSpc>
              <a:spcBef>
                <a:spcPts val="800"/>
              </a:spcBef>
              <a:buNone/>
            </a:pPr>
            <a:r>
              <a:rPr lang="vi-VN" sz="2000" dirty="0">
                <a:latin typeface="Arial" panose="02080604020202020204" pitchFamily="34" charset="0"/>
              </a:rPr>
              <a:t>KL: mô tả chưa đúng</a:t>
            </a:r>
            <a:endParaRPr lang="vi-VN" sz="2000" dirty="0">
              <a:latin typeface="Arial" panose="02080604020202020204" pitchFamily="34" charset="0"/>
            </a:endParaRPr>
          </a:p>
          <a:p>
            <a:pPr marL="0" indent="0" algn="just">
              <a:lnSpc>
                <a:spcPct val="150000"/>
              </a:lnSpc>
              <a:spcBef>
                <a:spcPts val="800"/>
              </a:spcBef>
              <a:buNone/>
            </a:pPr>
            <a:r>
              <a:rPr lang="vi-VN" sz="2000" i="1" dirty="0"/>
              <a:t>[ (</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nhân</a:t>
            </a:r>
            <a:r>
              <a:rPr lang="en-US" sz="2000" i="1" dirty="0"/>
              <a:t> </a:t>
            </a:r>
            <a:r>
              <a:rPr lang="vi-VN" sz="2000" i="1" dirty="0"/>
              <a:t>=</a:t>
            </a:r>
            <a:r>
              <a:rPr lang="en-US" sz="2000" i="1" dirty="0"/>
              <a:t> </a:t>
            </a:r>
            <a:r>
              <a:rPr lang="en-US" sz="2000" i="1" dirty="0" err="1"/>
              <a:t>đen</a:t>
            </a:r>
            <a:r>
              <a:rPr lang="vi-VN" sz="2000" i="1" dirty="0"/>
              <a:t>) ] OR[ NOT(</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vỏ</a:t>
            </a:r>
            <a:r>
              <a:rPr lang="en-US" sz="2000" i="1" dirty="0"/>
              <a:t> </a:t>
            </a:r>
            <a:r>
              <a:rPr lang="vi-VN" sz="2000" i="1" dirty="0"/>
              <a:t>=</a:t>
            </a:r>
            <a:r>
              <a:rPr lang="en-US" sz="2000" i="1" dirty="0" err="1"/>
              <a:t>đen</a:t>
            </a:r>
            <a:r>
              <a:rPr lang="vi-VN" sz="2000" i="1" dirty="0"/>
              <a:t>) ] </a:t>
            </a:r>
            <a:endParaRPr lang="vi-VN" sz="2000" dirty="0"/>
          </a:p>
          <a:p>
            <a:pPr marL="0" indent="0" algn="just">
              <a:lnSpc>
                <a:spcPct val="150000"/>
              </a:lnSpc>
              <a:spcBef>
                <a:spcPts val="800"/>
              </a:spcBef>
              <a:buNone/>
            </a:pPr>
            <a:r>
              <a:rPr lang="vi-VN" sz="2000" dirty="0">
                <a:latin typeface="Arial" panose="02080604020202020204" pitchFamily="34" charset="0"/>
              </a:rPr>
              <a:t>Biểu thức đúng trên toàn bộ tập huấn luyện.</a:t>
            </a:r>
            <a:endParaRPr lang="vi-VN" sz="2000" dirty="0">
              <a:latin typeface="Arial" panose="02080604020202020204" pitchFamily="34" charset="0"/>
            </a:endParaRPr>
          </a:p>
          <a:p>
            <a:pPr marL="0" indent="0" algn="just">
              <a:lnSpc>
                <a:spcPct val="150000"/>
              </a:lnSpc>
              <a:spcBef>
                <a:spcPts val="800"/>
              </a:spcBef>
              <a:buNone/>
            </a:pPr>
            <a:r>
              <a:rPr lang="vi-VN" sz="2000" dirty="0">
                <a:latin typeface="Arial" panose="02080604020202020204" pitchFamily="34" charset="0"/>
              </a:rPr>
              <a:t>Nếu mô tả bằng biểu thức trên cho toàn bộ tập huấn luyện thì phải kiểm tra rất nhiều biến thể của biểu thức trên.</a:t>
            </a:r>
            <a:endParaRPr lang="vi-VN" sz="2000" dirty="0">
              <a:latin typeface="Arial" panose="0208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pPr>
            <a:r>
              <a:rPr lang="en-US" sz="1800" b="1" dirty="0" err="1">
                <a:latin typeface="Arial" panose="02080604020202020204" pitchFamily="34" charset="0"/>
                <a:cs typeface="Arial" panose="02080604020202020204" pitchFamily="34" charset="0"/>
              </a:rPr>
              <a:t>Bài</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toán</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với</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cách</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tiếp</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cận</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vét</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cạn</a:t>
            </a:r>
            <a:r>
              <a:rPr lang="en-US" sz="1800" dirty="0">
                <a:latin typeface="Arial" panose="02080604020202020204" pitchFamily="34" charset="0"/>
                <a:cs typeface="Arial" panose="02080604020202020204" pitchFamily="34" charset="0"/>
              </a:rPr>
              <a:t> (Brute-Force)</a:t>
            </a:r>
            <a:endParaRPr lang="en-US" sz="18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1800" dirty="0" err="1">
                <a:latin typeface="Arial" panose="02080604020202020204" pitchFamily="34" charset="0"/>
                <a:cs typeface="Arial" panose="02080604020202020204" pitchFamily="34" charset="0"/>
              </a:rPr>
              <a:t>Làm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thế</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nào</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để</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một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máy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tìm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thấy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một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phân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loại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loại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này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Vét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cạn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thứ</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mà</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máy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tính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rất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giỏi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không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thực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hiện</a:t>
            </a:r>
            <a:r>
              <a:rPr lang="en-US" sz="1800" dirty="0">
                <a:latin typeface="Arial" panose="02080604020202020204" pitchFamily="34" charset="0"/>
                <a:cs typeface="Arial" panose="02080604020202020204" pitchFamily="34" charset="0"/>
              </a:rPr>
              <a:t> đ</a:t>
            </a:r>
            <a:r>
              <a:rPr lang="vi-VN" sz="1800" dirty="0">
                <a:latin typeface="Arial" panose="02080604020202020204" pitchFamily="34" charset="0"/>
                <a:cs typeface="Arial" panose="02080604020202020204" pitchFamily="34" charset="0"/>
              </a:rPr>
              <a:t>ư</a:t>
            </a:r>
            <a:r>
              <a:rPr lang="en-US" sz="1800" dirty="0" err="1">
                <a:latin typeface="Arial" panose="02080604020202020204" pitchFamily="34" charset="0"/>
                <a:cs typeface="Arial" panose="02080604020202020204" pitchFamily="34" charset="0"/>
              </a:rPr>
              <a:t>ợc</a:t>
            </a:r>
            <a:r>
              <a:rPr lang="en-US" sz="1800" dirty="0">
                <a:latin typeface="Arial" panose="02080604020202020204" pitchFamily="34" charset="0"/>
                <a:cs typeface="Arial" panose="02080604020202020204" pitchFamily="34" charset="0"/>
              </a:rPr>
              <a:t>. </a:t>
            </a:r>
            <a:endParaRPr lang="en-US" sz="18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1800" dirty="0" err="1">
                <a:latin typeface="Arial" panose="02080604020202020204" pitchFamily="34" charset="0"/>
                <a:cs typeface="Arial" panose="02080604020202020204" pitchFamily="34" charset="0"/>
              </a:rPr>
              <a:t>Tính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toán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số</a:t>
            </a:r>
            <a:r>
              <a:rPr lang="en-US" sz="1800" dirty="0">
                <a:latin typeface="Arial" panose="02080604020202020204" pitchFamily="34" charset="0"/>
                <a:cs typeface="Arial" panose="02080604020202020204" pitchFamily="34" charset="0"/>
              </a:rPr>
              <a:t> l</a:t>
            </a:r>
            <a:r>
              <a:rPr lang="vi-VN" sz="1800" dirty="0">
                <a:latin typeface="Arial" panose="02080604020202020204" pitchFamily="34" charset="0"/>
                <a:cs typeface="Arial" panose="02080604020202020204" pitchFamily="34" charset="0"/>
              </a:rPr>
              <a:t>ư</a:t>
            </a:r>
            <a:r>
              <a:rPr lang="en-US" sz="1800" dirty="0" err="1">
                <a:latin typeface="Arial" panose="02080604020202020204" pitchFamily="34" charset="0"/>
                <a:cs typeface="Arial" panose="02080604020202020204" pitchFamily="34" charset="0"/>
              </a:rPr>
              <a:t>ợng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biểu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thức</a:t>
            </a:r>
            <a:r>
              <a:rPr lang="en-US" sz="1800" dirty="0">
                <a:latin typeface="Arial" panose="02080604020202020204" pitchFamily="34" charset="0"/>
                <a:cs typeface="Arial" panose="02080604020202020204" pitchFamily="34" charset="0"/>
              </a:rPr>
              <a:t>: </a:t>
            </a:r>
            <a:endParaRPr lang="en-US" sz="18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1800" dirty="0" err="1">
                <a:latin typeface="Arial" panose="02080604020202020204" pitchFamily="34" charset="0"/>
                <a:cs typeface="Arial" panose="02080604020202020204" pitchFamily="34" charset="0"/>
              </a:rPr>
              <a:t>Đối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với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một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trong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ba</a:t>
            </a:r>
            <a:r>
              <a:rPr lang="en-US" sz="1800"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hình</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dạng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hai</a:t>
            </a:r>
            <a:r>
              <a:rPr lang="en-US" sz="1800"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cỡ</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vỏ</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nhau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số</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lượng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kết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hợp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là</a:t>
            </a:r>
            <a:r>
              <a:rPr lang="en-US" sz="1800" dirty="0">
                <a:latin typeface="Arial" panose="02080604020202020204" pitchFamily="34" charset="0"/>
                <a:cs typeface="Arial" panose="02080604020202020204" pitchFamily="34" charset="0"/>
              </a:rPr>
              <a:t> 3 x 2 = 6. </a:t>
            </a:r>
            <a:r>
              <a:rPr lang="en-US" sz="1800" i="1" dirty="0" err="1">
                <a:latin typeface="Arial" panose="02080604020202020204" pitchFamily="34" charset="0"/>
                <a:cs typeface="Arial" panose="02080604020202020204" pitchFamily="34" charset="0"/>
              </a:rPr>
              <a:t>mầu</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vỏ</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được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giá</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trị</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nhau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số</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lượng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kết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hợp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là</a:t>
            </a:r>
            <a:r>
              <a:rPr lang="en-US" sz="1800" dirty="0">
                <a:latin typeface="Arial" panose="02080604020202020204" pitchFamily="34" charset="0"/>
                <a:cs typeface="Arial" panose="02080604020202020204" pitchFamily="34" charset="0"/>
              </a:rPr>
              <a:t> 3x 2x 3 = 18. </a:t>
            </a:r>
            <a:r>
              <a:rPr lang="en-US" sz="1800" dirty="0" err="1">
                <a:latin typeface="Arial" panose="02080604020202020204" pitchFamily="34" charset="0"/>
                <a:cs typeface="Arial" panose="02080604020202020204" pitchFamily="34" charset="0"/>
              </a:rPr>
              <a:t>Cỡ</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nhân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3 </a:t>
            </a:r>
            <a:r>
              <a:rPr lang="en-US" sz="1800" dirty="0" err="1">
                <a:latin typeface="Arial" panose="02080604020202020204" pitchFamily="34" charset="0"/>
                <a:cs typeface="Arial" panose="02080604020202020204" pitchFamily="34" charset="0"/>
              </a:rPr>
              <a:t>giá</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trị</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mầu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sắc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nhân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2 </a:t>
            </a:r>
            <a:r>
              <a:rPr lang="en-US" sz="1800" dirty="0" err="1">
                <a:latin typeface="Arial" panose="02080604020202020204" pitchFamily="34" charset="0"/>
                <a:cs typeface="Arial" panose="02080604020202020204" pitchFamily="34" charset="0"/>
              </a:rPr>
              <a:t>giá</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trị</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vậy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kích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thước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của</a:t>
            </a:r>
            <a:r>
              <a:rPr lang="en-US" sz="1800"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không</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gian</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mẫu</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vật</a:t>
            </a:r>
            <a:r>
              <a:rPr lang="en-US" sz="1800" dirty="0">
                <a:latin typeface="Arial" panose="02080604020202020204" pitchFamily="34" charset="0"/>
                <a:cs typeface="Arial" panose="02080604020202020204" pitchFamily="34" charset="0"/>
              </a:rPr>
              <a:t> (instance space) </a:t>
            </a:r>
            <a:r>
              <a:rPr lang="en-US" sz="1800" dirty="0" err="1">
                <a:latin typeface="Arial" panose="02080604020202020204" pitchFamily="34" charset="0"/>
                <a:cs typeface="Arial" panose="02080604020202020204" pitchFamily="34" charset="0"/>
              </a:rPr>
              <a:t>là</a:t>
            </a:r>
            <a:r>
              <a:rPr lang="en-US" sz="1800" dirty="0">
                <a:latin typeface="Arial" panose="02080604020202020204" pitchFamily="34" charset="0"/>
                <a:cs typeface="Arial" panose="02080604020202020204" pitchFamily="34" charset="0"/>
              </a:rPr>
              <a:t> 3x 2x 3x 2x3 = 108 </a:t>
            </a:r>
            <a:r>
              <a:rPr lang="en-US" sz="1800" dirty="0" err="1">
                <a:latin typeface="Arial" panose="02080604020202020204" pitchFamily="34" charset="0"/>
                <a:cs typeface="Arial" panose="02080604020202020204" pitchFamily="34" charset="0"/>
              </a:rPr>
              <a:t>ví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nhau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Tổng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thể</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2</a:t>
            </a:r>
            <a:r>
              <a:rPr lang="en-US" sz="1800" baseline="30000" dirty="0">
                <a:latin typeface="Arial" panose="02080604020202020204" pitchFamily="34" charset="0"/>
                <a:cs typeface="Arial" panose="02080604020202020204" pitchFamily="34" charset="0"/>
              </a:rPr>
              <a:t>108  </a:t>
            </a:r>
            <a:r>
              <a:rPr lang="en-US" sz="1800" dirty="0" err="1">
                <a:latin typeface="Arial" panose="02080604020202020204" pitchFamily="34" charset="0"/>
                <a:cs typeface="Arial" panose="02080604020202020204" pitchFamily="34" charset="0"/>
              </a:rPr>
              <a:t>mẫu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biểu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thức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Quá</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lớn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để</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vét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cạn</a:t>
            </a:r>
            <a:endParaRPr lang="vi-VN" sz="1800" dirty="0">
              <a:latin typeface="Arial" panose="02080604020202020204" pitchFamily="34" charset="0"/>
              <a:cs typeface="Arial" panose="02080604020202020204" pitchFamily="34" charset="0"/>
            </a:endParaRPr>
          </a:p>
          <a:p>
            <a:pPr marL="0" indent="0" algn="just">
              <a:lnSpc>
                <a:spcPct val="150000"/>
              </a:lnSpc>
              <a:spcBef>
                <a:spcPts val="800"/>
              </a:spcBef>
              <a:buNone/>
            </a:pPr>
            <a:endParaRPr lang="vi-VN" sz="1800" dirty="0">
              <a:latin typeface="Arial" panose="0208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pPr>
            <a:r>
              <a:rPr lang="en-US" sz="1800" b="1" dirty="0" err="1">
                <a:latin typeface="Arial" panose="02080604020202020204" pitchFamily="34" charset="0"/>
                <a:cs typeface="Arial" panose="02080604020202020204" pitchFamily="34" charset="0"/>
              </a:rPr>
              <a:t>Tiếp</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cận</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thủ</a:t>
            </a:r>
            <a:r>
              <a:rPr lang="en-US" sz="1800" b="1" dirty="0">
                <a:latin typeface="Arial" panose="02080604020202020204" pitchFamily="34" charset="0"/>
                <a:cs typeface="Arial" panose="02080604020202020204" pitchFamily="34" charset="0"/>
              </a:rPr>
              <a:t> </a:t>
            </a:r>
            <a:r>
              <a:rPr lang="en-US" sz="1800" b="1" dirty="0" err="1">
                <a:latin typeface="Arial" panose="02080604020202020204" pitchFamily="34" charset="0"/>
                <a:cs typeface="Arial" panose="02080604020202020204" pitchFamily="34" charset="0"/>
              </a:rPr>
              <a:t>công</a:t>
            </a:r>
            <a:r>
              <a:rPr lang="en-US" sz="1800" b="1" dirty="0">
                <a:latin typeface="Arial" panose="02080604020202020204" pitchFamily="34" charset="0"/>
                <a:cs typeface="Arial" panose="02080604020202020204" pitchFamily="34" charset="0"/>
              </a:rPr>
              <a:t> </a:t>
            </a:r>
            <a:endParaRPr lang="en-US" sz="1800" b="1" dirty="0">
              <a:latin typeface="Arial" panose="02080604020202020204" pitchFamily="34" charset="0"/>
              <a:cs typeface="Arial" panose="02080604020202020204" pitchFamily="34" charset="0"/>
            </a:endParaRPr>
          </a:p>
          <a:p>
            <a:pPr marL="0" indent="0" algn="just">
              <a:spcBef>
                <a:spcPts val="800"/>
              </a:spcBef>
              <a:buNone/>
            </a:pP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Trước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tìm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những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thuật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toán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tốt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để</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phân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loại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chũng</a:t>
            </a:r>
            <a:r>
              <a:rPr lang="en-US" sz="1800" dirty="0">
                <a:latin typeface="Arial" panose="02080604020202020204" pitchFamily="34" charset="0"/>
                <a:cs typeface="Arial" panose="02080604020202020204" pitchFamily="34" charset="0"/>
              </a:rPr>
              <a:t> ta </a:t>
            </a:r>
            <a:r>
              <a:rPr lang="en-US" sz="1800" dirty="0" err="1">
                <a:latin typeface="Arial" panose="02080604020202020204" pitchFamily="34" charset="0"/>
                <a:cs typeface="Arial" panose="02080604020202020204" pitchFamily="34" charset="0"/>
              </a:rPr>
              <a:t>bắt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đầu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bằng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phương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pháp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thủ</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công</a:t>
            </a:r>
            <a:r>
              <a:rPr lang="en-US" sz="1800" dirty="0">
                <a:latin typeface="Arial" panose="02080604020202020204" pitchFamily="34" charset="0"/>
                <a:cs typeface="Arial" panose="02080604020202020204" pitchFamily="34" charset="0"/>
              </a:rPr>
              <a:t> . </a:t>
            </a:r>
            <a:r>
              <a:rPr lang="en-US" sz="1800" dirty="0" err="1">
                <a:latin typeface="Arial" panose="02080604020202020204" pitchFamily="34" charset="0"/>
                <a:cs typeface="Arial" panose="02080604020202020204" pitchFamily="34" charset="0"/>
              </a:rPr>
              <a:t>Bắt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đầu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bằng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quan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hệ</a:t>
            </a:r>
            <a:r>
              <a:rPr lang="en-US" sz="1800"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hình</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dạng</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tròn</a:t>
            </a:r>
            <a:r>
              <a:rPr lang="en-US" sz="1800" dirty="0">
                <a:latin typeface="Arial" panose="02080604020202020204" pitchFamily="34" charset="0"/>
                <a:cs typeface="Arial" panose="02080604020202020204" pitchFamily="34" charset="0"/>
              </a:rPr>
              <a:t>. </a:t>
            </a:r>
            <a:endParaRPr lang="en-US" sz="1800" dirty="0">
              <a:latin typeface="Arial" panose="02080604020202020204" pitchFamily="34" charset="0"/>
              <a:cs typeface="Arial" panose="02080604020202020204" pitchFamily="34" charset="0"/>
            </a:endParaRPr>
          </a:p>
          <a:p>
            <a:pPr marL="0" indent="0" algn="just">
              <a:spcBef>
                <a:spcPts val="800"/>
              </a:spcBef>
              <a:buNone/>
            </a:pPr>
            <a:r>
              <a:rPr lang="en-US" sz="1800" dirty="0" err="1">
                <a:latin typeface="Arial" panose="02080604020202020204" pitchFamily="34" charset="0"/>
                <a:cs typeface="Arial" panose="02080604020202020204" pitchFamily="34" charset="0"/>
              </a:rPr>
              <a:t>Kiểm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đúng</a:t>
            </a:r>
            <a:r>
              <a:rPr lang="en-US" sz="1800" dirty="0">
                <a:latin typeface="Arial" panose="02080604020202020204" pitchFamily="34" charset="0"/>
                <a:cs typeface="Arial" panose="02080604020202020204" pitchFamily="34" charset="0"/>
              </a:rPr>
              <a:t> 4 </a:t>
            </a:r>
            <a:r>
              <a:rPr lang="en-US" sz="1800" dirty="0" err="1">
                <a:latin typeface="Arial" panose="02080604020202020204" pitchFamily="34" charset="0"/>
                <a:cs typeface="Arial" panose="02080604020202020204" pitchFamily="34" charset="0"/>
              </a:rPr>
              <a:t>mẫu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trong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lớp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thích</a:t>
            </a:r>
            <a:r>
              <a:rPr lang="en-US" sz="1800" dirty="0">
                <a:latin typeface="Arial" panose="02080604020202020204" pitchFamily="34" charset="0"/>
                <a:cs typeface="Arial" panose="02080604020202020204" pitchFamily="34" charset="0"/>
              </a:rPr>
              <a:t>”.</a:t>
            </a:r>
            <a:endParaRPr lang="en-US" sz="1800" dirty="0">
              <a:latin typeface="Arial" panose="02080604020202020204" pitchFamily="34" charset="0"/>
              <a:cs typeface="Arial" panose="02080604020202020204" pitchFamily="34" charset="0"/>
            </a:endParaRPr>
          </a:p>
          <a:p>
            <a:pPr marL="0" indent="0" algn="just">
              <a:spcBef>
                <a:spcPts val="1800"/>
              </a:spcBef>
              <a:buNone/>
            </a:pPr>
            <a:r>
              <a:rPr lang="en-US" sz="1800" dirty="0" err="1">
                <a:latin typeface="Arial" panose="02080604020202020204" pitchFamily="34" charset="0"/>
                <a:cs typeface="Arial" panose="02080604020202020204" pitchFamily="34" charset="0"/>
              </a:rPr>
              <a:t>Mở</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rộng</a:t>
            </a:r>
            <a:r>
              <a:rPr lang="en-US" sz="1800" dirty="0">
                <a:latin typeface="Arial" panose="02080604020202020204" pitchFamily="34" charset="0"/>
                <a:cs typeface="Arial" panose="02080604020202020204" pitchFamily="34" charset="0"/>
              </a:rPr>
              <a:t> AND: </a:t>
            </a:r>
            <a:r>
              <a:rPr lang="en-US" sz="1800" i="1" dirty="0" err="1">
                <a:latin typeface="Arial" panose="02080604020202020204" pitchFamily="34" charset="0"/>
                <a:cs typeface="Arial" panose="02080604020202020204" pitchFamily="34" charset="0"/>
              </a:rPr>
              <a:t>hình</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dạng</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tròn</a:t>
            </a:r>
            <a:r>
              <a:rPr lang="en-US" sz="1800" i="1" dirty="0">
                <a:latin typeface="Arial" panose="02080604020202020204" pitchFamily="34" charset="0"/>
                <a:cs typeface="Arial" panose="02080604020202020204" pitchFamily="34" charset="0"/>
              </a:rPr>
              <a:t>) AND (</a:t>
            </a:r>
            <a:r>
              <a:rPr lang="en-US" sz="1800" i="1" dirty="0" err="1">
                <a:latin typeface="Arial" panose="02080604020202020204" pitchFamily="34" charset="0"/>
                <a:cs typeface="Arial" panose="02080604020202020204" pitchFamily="34" charset="0"/>
              </a:rPr>
              <a:t>mầu</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nhân</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đen</a:t>
            </a:r>
            <a:r>
              <a:rPr lang="en-US" sz="1800" i="1" dirty="0">
                <a:latin typeface="Arial" panose="02080604020202020204" pitchFamily="34" charset="0"/>
                <a:cs typeface="Arial" panose="02080604020202020204" pitchFamily="34" charset="0"/>
              </a:rPr>
              <a:t>)].</a:t>
            </a:r>
            <a:endParaRPr lang="en-US" sz="1800" i="1" dirty="0">
              <a:latin typeface="Arial" panose="02080604020202020204" pitchFamily="34" charset="0"/>
              <a:cs typeface="Arial" panose="02080604020202020204" pitchFamily="34" charset="0"/>
            </a:endParaRPr>
          </a:p>
          <a:p>
            <a:pPr marL="0" indent="0" algn="just">
              <a:spcBef>
                <a:spcPts val="1800"/>
              </a:spcBef>
              <a:buNone/>
            </a:pPr>
            <a:r>
              <a:rPr lang="en-US" sz="1800" dirty="0" err="1">
                <a:latin typeface="Arial" panose="02080604020202020204" pitchFamily="34" charset="0"/>
                <a:cs typeface="Arial" panose="02080604020202020204" pitchFamily="34" charset="0"/>
              </a:rPr>
              <a:t>Kiểm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sai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cho</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tất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cả</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không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thích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chỉ</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đúng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bốn</a:t>
            </a:r>
            <a:r>
              <a:rPr lang="en-US" sz="1800" dirty="0">
                <a:latin typeface="Arial" panose="02080604020202020204" pitchFamily="34" charset="0"/>
                <a:cs typeface="Arial" panose="02080604020202020204" pitchFamily="34" charset="0"/>
              </a:rPr>
              <a:t> (ex1, ex2, ex4 </a:t>
            </a:r>
            <a:r>
              <a:rPr lang="en-US" sz="1800" dirty="0" err="1">
                <a:latin typeface="Arial" panose="02080604020202020204" pitchFamily="34" charset="0"/>
                <a:cs typeface="Arial" panose="02080604020202020204" pitchFamily="34" charset="0"/>
              </a:rPr>
              <a:t>và</a:t>
            </a:r>
            <a:r>
              <a:rPr lang="en-US" sz="1800" dirty="0">
                <a:latin typeface="Arial" panose="02080604020202020204" pitchFamily="34" charset="0"/>
                <a:cs typeface="Arial" panose="02080604020202020204" pitchFamily="34" charset="0"/>
              </a:rPr>
              <a:t> ex6) </a:t>
            </a:r>
            <a:r>
              <a:rPr lang="en-US" sz="1800" dirty="0" err="1">
                <a:latin typeface="Arial" panose="02080604020202020204" pitchFamily="34" charset="0"/>
                <a:cs typeface="Arial" panose="02080604020202020204" pitchFamily="34" charset="0"/>
              </a:rPr>
              <a:t>trong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sáu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thích</a:t>
            </a:r>
            <a:r>
              <a:rPr lang="en-US" sz="1800" dirty="0">
                <a:latin typeface="Arial" panose="02080604020202020204" pitchFamily="34" charset="0"/>
                <a:cs typeface="Arial" panose="02080604020202020204" pitchFamily="34" charset="0"/>
              </a:rPr>
              <a:t>”.  </a:t>
            </a:r>
            <a:endParaRPr lang="en-US" sz="1800" dirty="0">
              <a:latin typeface="Arial" panose="02080604020202020204" pitchFamily="34" charset="0"/>
              <a:cs typeface="Arial" panose="02080604020202020204" pitchFamily="34" charset="0"/>
            </a:endParaRPr>
          </a:p>
          <a:p>
            <a:pPr marL="0" indent="0" algn="just">
              <a:spcBef>
                <a:spcPts val="1800"/>
              </a:spcBef>
              <a:buNone/>
            </a:pPr>
            <a:r>
              <a:rPr lang="en-US" sz="1800" dirty="0" err="1">
                <a:latin typeface="Arial" panose="02080604020202020204" pitchFamily="34" charset="0"/>
                <a:cs typeface="Arial" panose="02080604020202020204" pitchFamily="34" charset="0"/>
              </a:rPr>
              <a:t>Tổng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quát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lên</a:t>
            </a:r>
            <a:r>
              <a:rPr lang="en-US" sz="1800" dirty="0">
                <a:latin typeface="Arial" panose="02080604020202020204" pitchFamily="34" charset="0"/>
                <a:cs typeface="Arial" panose="02080604020202020204" pitchFamily="34" charset="0"/>
              </a:rPr>
              <a:t> them “OR”: </a:t>
            </a:r>
            <a:endParaRPr lang="en-US" sz="1800" dirty="0">
              <a:latin typeface="Arial" panose="02080604020202020204" pitchFamily="34" charset="0"/>
              <a:cs typeface="Arial" panose="02080604020202020204" pitchFamily="34" charset="0"/>
            </a:endParaRPr>
          </a:p>
          <a:p>
            <a:pPr marL="0" indent="0" algn="just">
              <a:spcBef>
                <a:spcPts val="600"/>
              </a:spcBef>
              <a:buNone/>
            </a:pPr>
            <a:r>
              <a:rPr lang="en-US" sz="1800" i="1" dirty="0">
                <a:latin typeface="Arial" panose="02080604020202020204" pitchFamily="34" charset="0"/>
                <a:cs typeface="Arial" panose="02080604020202020204" pitchFamily="34" charset="0"/>
              </a:rPr>
              <a:t>{[(</a:t>
            </a:r>
            <a:r>
              <a:rPr lang="en-US" sz="1800" i="1" dirty="0" err="1">
                <a:latin typeface="Arial" panose="02080604020202020204" pitchFamily="34" charset="0"/>
                <a:cs typeface="Arial" panose="02080604020202020204" pitchFamily="34" charset="0"/>
              </a:rPr>
              <a:t>hình</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dạng</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hình</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tròn</a:t>
            </a:r>
            <a:r>
              <a:rPr lang="en-US" sz="1800" i="1" dirty="0">
                <a:latin typeface="Arial" panose="02080604020202020204" pitchFamily="34" charset="0"/>
                <a:cs typeface="Arial" panose="02080604020202020204" pitchFamily="34" charset="0"/>
              </a:rPr>
              <a:t>) AND (</a:t>
            </a:r>
            <a:r>
              <a:rPr lang="en-US" sz="1800" i="1" dirty="0" err="1">
                <a:latin typeface="Arial" panose="02080604020202020204" pitchFamily="34" charset="0"/>
                <a:cs typeface="Arial" panose="02080604020202020204" pitchFamily="34" charset="0"/>
              </a:rPr>
              <a:t>mầu</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nhân</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đen</a:t>
            </a:r>
            <a:r>
              <a:rPr lang="en-US" sz="1800" i="1" dirty="0">
                <a:latin typeface="Arial" panose="02080604020202020204" pitchFamily="34" charset="0"/>
                <a:cs typeface="Arial" panose="02080604020202020204" pitchFamily="34" charset="0"/>
              </a:rPr>
              <a:t>)] OR (</a:t>
            </a:r>
            <a:r>
              <a:rPr lang="en-US" sz="1800" i="1" dirty="0" err="1">
                <a:latin typeface="Arial" panose="02080604020202020204" pitchFamily="34" charset="0"/>
                <a:cs typeface="Arial" panose="02080604020202020204" pitchFamily="34" charset="0"/>
              </a:rPr>
              <a:t>cỡ</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vỏ</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dày</a:t>
            </a:r>
            <a:r>
              <a:rPr lang="en-US" sz="1800" i="1" dirty="0">
                <a:latin typeface="Arial" panose="02080604020202020204" pitchFamily="34" charset="0"/>
                <a:cs typeface="Arial" panose="02080604020202020204" pitchFamily="34" charset="0"/>
              </a:rPr>
              <a:t>)}. </a:t>
            </a:r>
            <a:endParaRPr lang="en-US" sz="1800" i="1" dirty="0">
              <a:latin typeface="Arial" panose="02080604020202020204" pitchFamily="34" charset="0"/>
              <a:cs typeface="Arial" panose="02080604020202020204" pitchFamily="34" charset="0"/>
            </a:endParaRPr>
          </a:p>
          <a:p>
            <a:pPr marL="0" indent="0" algn="just">
              <a:spcBef>
                <a:spcPts val="600"/>
              </a:spcBef>
              <a:buNone/>
            </a:pPr>
            <a:r>
              <a:rPr lang="en-US" sz="1800" i="1" dirty="0">
                <a:latin typeface="Arial" panose="02080604020202020204" pitchFamily="34" charset="0"/>
                <a:cs typeface="Arial" panose="02080604020202020204" pitchFamily="34" charset="0"/>
              </a:rPr>
              <a:t>KT: </a:t>
            </a:r>
            <a:r>
              <a:rPr lang="en-US" sz="1800" dirty="0" err="1">
                <a:latin typeface="Arial" panose="02080604020202020204" pitchFamily="34" charset="0"/>
                <a:cs typeface="Arial" panose="02080604020202020204" pitchFamily="34" charset="0"/>
              </a:rPr>
              <a:t>Thêm</a:t>
            </a:r>
            <a:r>
              <a:rPr lang="en-US" sz="1800" dirty="0">
                <a:latin typeface="Arial" panose="02080604020202020204" pitchFamily="34" charset="0"/>
                <a:cs typeface="Arial" panose="02080604020202020204" pitchFamily="34" charset="0"/>
              </a:rPr>
              <a:t> 1 </a:t>
            </a:r>
            <a:r>
              <a:rPr lang="en-US" sz="1800" dirty="0" err="1">
                <a:latin typeface="Arial" panose="02080604020202020204" pitchFamily="34" charset="0"/>
                <a:cs typeface="Arial" panose="02080604020202020204" pitchFamily="34" charset="0"/>
              </a:rPr>
              <a:t>ví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đúng</a:t>
            </a:r>
            <a:r>
              <a:rPr lang="en-US" sz="1800" dirty="0">
                <a:latin typeface="Arial" panose="02080604020202020204" pitchFamily="34" charset="0"/>
                <a:cs typeface="Arial" panose="02080604020202020204" pitchFamily="34" charset="0"/>
              </a:rPr>
              <a:t> ở </a:t>
            </a:r>
            <a:r>
              <a:rPr lang="en-US" sz="1800" dirty="0" err="1">
                <a:latin typeface="Arial" panose="02080604020202020204" pitchFamily="34" charset="0"/>
                <a:cs typeface="Arial" panose="02080604020202020204" pitchFamily="34" charset="0"/>
              </a:rPr>
              <a:t>lớp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Thích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và</a:t>
            </a:r>
            <a:r>
              <a:rPr lang="en-US" sz="1800" dirty="0">
                <a:latin typeface="Arial" panose="02080604020202020204" pitchFamily="34" charset="0"/>
                <a:cs typeface="Arial" panose="02080604020202020204" pitchFamily="34" charset="0"/>
              </a:rPr>
              <a:t> 4 </a:t>
            </a:r>
            <a:r>
              <a:rPr lang="en-US" sz="1800" dirty="0" err="1">
                <a:latin typeface="Arial" panose="02080604020202020204" pitchFamily="34" charset="0"/>
                <a:cs typeface="Arial" panose="02080604020202020204" pitchFamily="34" charset="0"/>
              </a:rPr>
              <a:t>ví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ở </a:t>
            </a:r>
            <a:r>
              <a:rPr lang="en-US" sz="1800" dirty="0" err="1">
                <a:latin typeface="Arial" panose="02080604020202020204" pitchFamily="34" charset="0"/>
                <a:cs typeface="Arial" panose="02080604020202020204" pitchFamily="34" charset="0"/>
              </a:rPr>
              <a:t>lớp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không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thích</a:t>
            </a:r>
            <a:r>
              <a:rPr lang="en-US" sz="1800" dirty="0">
                <a:latin typeface="Arial" panose="02080604020202020204" pitchFamily="34" charset="0"/>
                <a:cs typeface="Arial" panose="02080604020202020204" pitchFamily="34" charset="0"/>
              </a:rPr>
              <a:t>.</a:t>
            </a:r>
            <a:endParaRPr lang="en-US" sz="1800" dirty="0">
              <a:latin typeface="Arial" panose="02080604020202020204" pitchFamily="34" charset="0"/>
              <a:cs typeface="Arial" panose="02080604020202020204" pitchFamily="34" charset="0"/>
            </a:endParaRPr>
          </a:p>
          <a:p>
            <a:pPr marL="0" indent="0" algn="just">
              <a:spcBef>
                <a:spcPts val="600"/>
              </a:spcBef>
              <a:buNone/>
            </a:pPr>
            <a:r>
              <a:rPr lang="en-US" sz="1800" dirty="0" err="1">
                <a:latin typeface="Arial" panose="02080604020202020204" pitchFamily="34" charset="0"/>
                <a:cs typeface="Arial" panose="02080604020202020204" pitchFamily="34" charset="0"/>
              </a:rPr>
              <a:t>Lần</a:t>
            </a:r>
            <a:r>
              <a:rPr lang="en-US" sz="1800" dirty="0">
                <a:latin typeface="Arial" panose="02080604020202020204" pitchFamily="34" charset="0"/>
                <a:cs typeface="Arial" panose="02080604020202020204" pitchFamily="34" charset="0"/>
              </a:rPr>
              <a:t> l</a:t>
            </a:r>
            <a:r>
              <a:rPr lang="vi-VN" sz="1800" dirty="0">
                <a:latin typeface="Arial" panose="02080604020202020204" pitchFamily="34" charset="0"/>
                <a:cs typeface="Arial" panose="02080604020202020204" pitchFamily="34" charset="0"/>
              </a:rPr>
              <a:t>ượt mở rộng AND, OR NOT cho đến khi chính xác 100% nếu phân loại này tồn tại.</a:t>
            </a:r>
            <a:endParaRPr lang="vi-VN" sz="1800" dirty="0">
              <a:latin typeface="Arial" panose="02080604020202020204" pitchFamily="34" charset="0"/>
              <a:cs typeface="Arial" panose="02080604020202020204" pitchFamily="34" charset="0"/>
            </a:endParaRPr>
          </a:p>
          <a:p>
            <a:pPr marL="0" indent="0" algn="just">
              <a:spcBef>
                <a:spcPts val="1800"/>
              </a:spcBef>
              <a:buNone/>
            </a:pPr>
            <a:r>
              <a:rPr lang="en-US" sz="1800" dirty="0" err="1">
                <a:latin typeface="Arial" panose="02080604020202020204" pitchFamily="34" charset="0"/>
                <a:cs typeface="Arial" panose="02080604020202020204" pitchFamily="34" charset="0"/>
              </a:rPr>
              <a:t>Trình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phân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loại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thể</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được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tạo</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bằng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một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chuỗi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vi-VN" sz="1800" dirty="0">
                <a:latin typeface="Arial" panose="02080604020202020204" pitchFamily="34" charset="0"/>
                <a:cs typeface="Arial" panose="02080604020202020204" pitchFamily="34" charset="0"/>
              </a:rPr>
              <a:t>mở rộng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và</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bước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quát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hóa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để</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sửa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đổi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một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phiên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bản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nào</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đó</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của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trình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phân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loại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cho</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đến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nó</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thỏa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mãn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yêu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cầu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nhất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định</a:t>
            </a:r>
            <a:endParaRPr lang="vi-VN" sz="1800" dirty="0">
              <a:latin typeface="Arial" panose="02080604020202020204" pitchFamily="34" charset="0"/>
              <a:cs typeface="Arial" panose="0208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tabLst>
                <a:tab pos="215900" algn="l"/>
              </a:tabLst>
            </a:pPr>
            <a:r>
              <a:rPr lang="vi-VN" sz="2000" i="1" dirty="0">
                <a:cs typeface="Arial" panose="02080604020202020204" pitchFamily="34" charset="0"/>
              </a:rPr>
              <a:t>(hình dạng = tròn) </a:t>
            </a:r>
            <a:r>
              <a:rPr lang="vi-VN" sz="2000" dirty="0">
                <a:cs typeface="Arial" panose="02080604020202020204" pitchFamily="34" charset="0"/>
              </a:rPr>
              <a:t>có 4 mẫu đúng trong lớp thích</a:t>
            </a:r>
            <a:endParaRPr lang="vi-VN" sz="2000" dirty="0">
              <a:cs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r>
              <a:rPr lang="vi-VN" sz="2000" i="1" dirty="0"/>
              <a:t>[ (</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nhân</a:t>
            </a:r>
            <a:r>
              <a:rPr lang="en-US" sz="2000" i="1" dirty="0"/>
              <a:t> </a:t>
            </a:r>
            <a:r>
              <a:rPr lang="vi-VN" sz="2000" i="1" dirty="0"/>
              <a:t>=</a:t>
            </a:r>
            <a:r>
              <a:rPr lang="en-US" sz="2000" i="1" dirty="0"/>
              <a:t> </a:t>
            </a:r>
            <a:r>
              <a:rPr lang="en-US" sz="2000" i="1" dirty="0" err="1"/>
              <a:t>đen</a:t>
            </a:r>
            <a:r>
              <a:rPr lang="vi-VN" sz="2000" i="1" dirty="0"/>
              <a:t>) ] OR[ NOT(</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vỏ</a:t>
            </a:r>
            <a:r>
              <a:rPr lang="en-US" sz="2000" i="1" dirty="0"/>
              <a:t> </a:t>
            </a:r>
            <a:r>
              <a:rPr lang="vi-VN" sz="2000" i="1" dirty="0"/>
              <a:t>=</a:t>
            </a:r>
            <a:r>
              <a:rPr lang="en-US" sz="2000" i="1" dirty="0" err="1"/>
              <a:t>đen</a:t>
            </a:r>
            <a:r>
              <a:rPr lang="vi-VN" sz="2000" i="1" dirty="0"/>
              <a:t>) ] . </a:t>
            </a:r>
            <a:r>
              <a:rPr lang="vi-VN" sz="2000" dirty="0"/>
              <a:t>Đúng cho toàn bộ tập dữ liệu</a:t>
            </a:r>
            <a:endParaRPr lang="vi-VN" sz="2000" dirty="0"/>
          </a:p>
          <a:p>
            <a:pPr marL="0" indent="0" algn="just">
              <a:lnSpc>
                <a:spcPct val="150000"/>
              </a:lnSpc>
              <a:spcBef>
                <a:spcPts val="800"/>
              </a:spcBef>
              <a:buNone/>
              <a:tabLst>
                <a:tab pos="215900" algn="l"/>
              </a:tabLst>
            </a:pPr>
            <a:endParaRPr lang="vi-VN" sz="2000" dirty="0">
              <a:latin typeface="Arial" panose="02080604020202020204" pitchFamily="34" charset="0"/>
            </a:endParaRPr>
          </a:p>
        </p:txBody>
      </p:sp>
      <p:pic>
        <p:nvPicPr>
          <p:cNvPr id="4" name="Picture 3"/>
          <p:cNvPicPr/>
          <p:nvPr/>
        </p:nvPicPr>
        <p:blipFill>
          <a:blip r:embed="rId1" cstate="print"/>
          <a:srcRect/>
          <a:stretch>
            <a:fillRect/>
          </a:stretch>
        </p:blipFill>
        <p:spPr bwMode="auto">
          <a:xfrm>
            <a:off x="1763688" y="764704"/>
            <a:ext cx="5133975" cy="445050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pPr>
            <a:r>
              <a:rPr lang="en-US" sz="2400" b="1" dirty="0">
                <a:latin typeface="Arial" panose="02080604020202020204" pitchFamily="34" charset="0"/>
              </a:rPr>
              <a:t>2. </a:t>
            </a:r>
            <a:r>
              <a:rPr lang="en-US" sz="2400" b="1" dirty="0" err="1">
                <a:latin typeface="Arial" panose="02080604020202020204" pitchFamily="34" charset="0"/>
              </a:rPr>
              <a:t>Tìm</a:t>
            </a:r>
            <a:r>
              <a:rPr lang="en-US" sz="2400" b="1" dirty="0">
                <a:latin typeface="Arial" panose="02080604020202020204" pitchFamily="34" charset="0"/>
              </a:rPr>
              <a:t> </a:t>
            </a:r>
            <a:r>
              <a:rPr lang="en-US" sz="2400" b="1" dirty="0" err="1">
                <a:latin typeface="Arial" panose="02080604020202020204" pitchFamily="34" charset="0"/>
              </a:rPr>
              <a:t>kiếm</a:t>
            </a:r>
            <a:r>
              <a:rPr lang="en-US" sz="2400" b="1" dirty="0">
                <a:latin typeface="Arial" panose="02080604020202020204" pitchFamily="34" charset="0"/>
              </a:rPr>
              <a:t>- </a:t>
            </a:r>
            <a:r>
              <a:rPr lang="en-US" sz="2400" b="1" dirty="0" err="1">
                <a:latin typeface="Arial" panose="02080604020202020204" pitchFamily="34" charset="0"/>
              </a:rPr>
              <a:t>Thuật</a:t>
            </a:r>
            <a:r>
              <a:rPr lang="en-US" sz="2400" b="1" dirty="0">
                <a:latin typeface="Arial" panose="02080604020202020204" pitchFamily="34" charset="0"/>
              </a:rPr>
              <a:t> </a:t>
            </a:r>
            <a:r>
              <a:rPr lang="en-US" sz="2400" b="1" dirty="0" err="1">
                <a:latin typeface="Arial" panose="02080604020202020204" pitchFamily="34" charset="0"/>
              </a:rPr>
              <a:t>toán</a:t>
            </a:r>
            <a:r>
              <a:rPr lang="en-US" sz="2400" b="1" dirty="0">
                <a:latin typeface="Arial" panose="02080604020202020204" pitchFamily="34" charset="0"/>
              </a:rPr>
              <a:t> </a:t>
            </a:r>
            <a:r>
              <a:rPr lang="en-US" sz="2400" b="1" dirty="0" err="1">
                <a:latin typeface="Arial" panose="02080604020202020204" pitchFamily="34" charset="0"/>
              </a:rPr>
              <a:t>leo</a:t>
            </a:r>
            <a:r>
              <a:rPr lang="en-US" sz="2400" b="1" dirty="0">
                <a:latin typeface="Arial" panose="02080604020202020204" pitchFamily="34" charset="0"/>
              </a:rPr>
              <a:t> </a:t>
            </a:r>
            <a:r>
              <a:rPr lang="en-US" sz="2400" b="1" dirty="0" err="1">
                <a:latin typeface="Arial" panose="02080604020202020204" pitchFamily="34" charset="0"/>
              </a:rPr>
              <a:t>đồi-xuống</a:t>
            </a:r>
            <a:r>
              <a:rPr lang="en-US" sz="2400" b="1" dirty="0">
                <a:latin typeface="Arial" panose="02080604020202020204" pitchFamily="34" charset="0"/>
              </a:rPr>
              <a:t> </a:t>
            </a:r>
            <a:r>
              <a:rPr lang="en-US" sz="2400" b="1" dirty="0" err="1">
                <a:latin typeface="Arial" panose="02080604020202020204" pitchFamily="34" charset="0"/>
              </a:rPr>
              <a:t>núi</a:t>
            </a:r>
            <a:endParaRPr lang="en-US" sz="2400" b="1" dirty="0">
              <a:latin typeface="Arial" panose="02080604020202020204" pitchFamily="34" charset="0"/>
            </a:endParaRPr>
          </a:p>
          <a:p>
            <a:pPr marL="0" indent="0" algn="just">
              <a:lnSpc>
                <a:spcPct val="150000"/>
              </a:lnSpc>
              <a:spcBef>
                <a:spcPts val="800"/>
              </a:spcBef>
              <a:buNone/>
            </a:pPr>
            <a:r>
              <a:rPr lang="en-US" sz="2000" dirty="0" err="1">
                <a:latin typeface="Arial" panose="02080604020202020204" pitchFamily="34" charset="0"/>
                <a:cs typeface="Arial" panose="02080604020202020204" pitchFamily="34" charset="0"/>
              </a:rPr>
              <a:t>Trí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tuệ</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tạo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nghĩa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kiếm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bắt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ban </a:t>
            </a:r>
            <a:r>
              <a:rPr lang="en-US" sz="2000" dirty="0" err="1">
                <a:latin typeface="Arial" panose="02080604020202020204" pitchFamily="34" charset="0"/>
                <a:cs typeface="Arial" panose="02080604020202020204" pitchFamily="34" charset="0"/>
              </a:rPr>
              <a:t>đầu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chuỗi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bước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lý</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kiếm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tạm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thời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cuối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cùng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trước</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kiếm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phổ</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leo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núi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tưởng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này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bắt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tiên</a:t>
            </a:r>
            <a:r>
              <a:rPr lang="en-US" sz="2000" dirty="0">
                <a:latin typeface="Arial" panose="02080604020202020204" pitchFamily="34" charset="0"/>
                <a:cs typeface="Arial" panose="02080604020202020204" pitchFamily="34" charset="0"/>
              </a:rPr>
              <a:t>, di </a:t>
            </a:r>
            <a:r>
              <a:rPr lang="en-US" sz="2000" dirty="0" err="1">
                <a:latin typeface="Arial" panose="02080604020202020204" pitchFamily="34" charset="0"/>
                <a:cs typeface="Arial" panose="02080604020202020204" pitchFamily="34" charset="0"/>
              </a:rPr>
              <a:t>chuyển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tăng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đánh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thúc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đạt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cùng</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2000" dirty="0">
                <a:latin typeface="Arial" panose="02080604020202020204" pitchFamily="34" charset="0"/>
                <a:cs typeface="Arial" panose="02080604020202020204" pitchFamily="34" charset="0"/>
              </a:rPr>
              <a:t>Minh </a:t>
            </a:r>
            <a:r>
              <a:rPr lang="en-US" sz="2000" dirty="0" err="1">
                <a:latin typeface="Arial" panose="02080604020202020204" pitchFamily="34" charset="0"/>
                <a:cs typeface="Arial" panose="02080604020202020204" pitchFamily="34" charset="0"/>
              </a:rPr>
              <a:t>họa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trò</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trượt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bài</a:t>
            </a:r>
            <a:r>
              <a:rPr lang="en-US" sz="2000" dirty="0">
                <a:latin typeface="Arial" panose="02080604020202020204" pitchFamily="34" charset="0"/>
                <a:cs typeface="Arial" panose="02080604020202020204" pitchFamily="34" charset="0"/>
              </a:rPr>
              <a:t> </a:t>
            </a:r>
            <a:endParaRPr lang="vi-VN" sz="2000" dirty="0">
              <a:latin typeface="Arial" panose="02080604020202020204" pitchFamily="34" charset="0"/>
              <a:cs typeface="Arial" panose="0208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48945" y="228919"/>
            <a:ext cx="8229600" cy="45719"/>
          </a:xfrm>
        </p:spPr>
        <p:txBody>
          <a:bodyPr>
            <a:normAutofit/>
          </a:bodyPr>
          <a:lstStyle/>
          <a:p>
            <a:endParaRPr lang="vi-VN" sz="3200"/>
          </a:p>
        </p:txBody>
      </p:sp>
      <p:sp>
        <p:nvSpPr>
          <p:cNvPr id="3" name="Content Placeholder 2"/>
          <p:cNvSpPr>
            <a:spLocks noGrp="1"/>
          </p:cNvSpPr>
          <p:nvPr>
            <p:ph idx="1"/>
          </p:nvPr>
        </p:nvSpPr>
        <p:spPr>
          <a:xfrm>
            <a:off x="448945" y="228919"/>
            <a:ext cx="8435280" cy="6583361"/>
          </a:xfrm>
        </p:spPr>
        <p:txBody>
          <a:bodyPr>
            <a:normAutofit/>
          </a:bodyPr>
          <a:lstStyle/>
          <a:p>
            <a:pPr marL="0" indent="0" algn="just">
              <a:lnSpc>
                <a:spcPct val="150000"/>
              </a:lnSpc>
              <a:spcBef>
                <a:spcPts val="800"/>
              </a:spcBef>
              <a:buNone/>
            </a:pPr>
            <a:r>
              <a:rPr lang="en-US" sz="1600" dirty="0" err="1">
                <a:latin typeface="Arial" panose="02080604020202020204" pitchFamily="34" charset="0"/>
              </a:rPr>
              <a:t>Có</a:t>
            </a:r>
            <a:r>
              <a:rPr lang="en-US" sz="1600" dirty="0">
                <a:latin typeface="Arial" panose="02080604020202020204" pitchFamily="34" charset="0"/>
              </a:rPr>
              <a:t> </a:t>
            </a:r>
            <a:r>
              <a:rPr lang="en-US" sz="1600" dirty="0" err="1">
                <a:latin typeface="Arial" panose="02080604020202020204" pitchFamily="34" charset="0"/>
              </a:rPr>
              <a:t>hai</a:t>
            </a:r>
            <a:r>
              <a:rPr lang="en-US" sz="1600" dirty="0">
                <a:latin typeface="Arial" panose="02080604020202020204" pitchFamily="34" charset="0"/>
              </a:rPr>
              <a:t> </a:t>
            </a:r>
            <a:r>
              <a:rPr lang="en-US" sz="1600" dirty="0" err="1">
                <a:latin typeface="Arial" panose="02080604020202020204" pitchFamily="34" charset="0"/>
              </a:rPr>
              <a:t>trạng</a:t>
            </a:r>
            <a:r>
              <a:rPr lang="en-US" sz="1600" dirty="0">
                <a:latin typeface="Arial" panose="02080604020202020204" pitchFamily="34" charset="0"/>
              </a:rPr>
              <a:t> </a:t>
            </a:r>
            <a:r>
              <a:rPr lang="en-US" sz="1600" dirty="0" err="1">
                <a:latin typeface="Arial" panose="02080604020202020204" pitchFamily="34" charset="0"/>
              </a:rPr>
              <a:t>thái</a:t>
            </a:r>
            <a:r>
              <a:rPr lang="en-US" sz="1600" dirty="0">
                <a:latin typeface="Arial" panose="02080604020202020204" pitchFamily="34" charset="0"/>
              </a:rPr>
              <a:t> </a:t>
            </a:r>
            <a:r>
              <a:rPr lang="en-US" sz="1600" dirty="0" err="1">
                <a:latin typeface="Arial" panose="02080604020202020204" pitchFamily="34" charset="0"/>
              </a:rPr>
              <a:t>đầu</a:t>
            </a:r>
            <a:r>
              <a:rPr lang="en-US" sz="1600" dirty="0">
                <a:latin typeface="Arial" panose="02080604020202020204" pitchFamily="34" charset="0"/>
              </a:rPr>
              <a:t> –</a:t>
            </a:r>
            <a:r>
              <a:rPr lang="en-US" sz="1600" dirty="0" err="1">
                <a:latin typeface="Arial" panose="02080604020202020204" pitchFamily="34" charset="0"/>
              </a:rPr>
              <a:t>cuối</a:t>
            </a:r>
            <a:endParaRPr lang="en-US" sz="1600" dirty="0">
              <a:latin typeface="Arial" panose="02080604020202020204" pitchFamily="34" charset="0"/>
            </a:endParaRPr>
          </a:p>
          <a:p>
            <a:pPr marL="0" indent="0" algn="just">
              <a:lnSpc>
                <a:spcPct val="150000"/>
              </a:lnSpc>
              <a:spcBef>
                <a:spcPts val="800"/>
              </a:spcBef>
              <a:buNone/>
            </a:pPr>
            <a:r>
              <a:rPr lang="en-US" sz="1600" dirty="0">
                <a:latin typeface="Arial" panose="02080604020202020204" pitchFamily="34" charset="0"/>
              </a:rPr>
              <a:t>				</a:t>
            </a:r>
            <a:endParaRPr lang="en-US" sz="1600" dirty="0">
              <a:latin typeface="Arial" panose="02080604020202020204" pitchFamily="34" charset="0"/>
            </a:endParaRPr>
          </a:p>
          <a:p>
            <a:pPr marL="0" indent="0" algn="just">
              <a:lnSpc>
                <a:spcPct val="150000"/>
              </a:lnSpc>
              <a:spcBef>
                <a:spcPts val="800"/>
              </a:spcBef>
              <a:buNone/>
            </a:pPr>
            <a:r>
              <a:rPr lang="en-US" sz="1600" dirty="0">
                <a:latin typeface="Arial" panose="02080604020202020204" pitchFamily="34" charset="0"/>
              </a:rPr>
              <a:t>				</a:t>
            </a:r>
            <a:endParaRPr lang="vi-VN" sz="2400" dirty="0"/>
          </a:p>
          <a:p>
            <a:pPr marL="0" indent="0" algn="just">
              <a:lnSpc>
                <a:spcPct val="150000"/>
              </a:lnSpc>
              <a:spcBef>
                <a:spcPts val="800"/>
              </a:spcBef>
              <a:buNone/>
            </a:pPr>
            <a:endParaRPr lang="en-US" sz="1600" dirty="0">
              <a:latin typeface="Arial" panose="02080604020202020204" pitchFamily="34" charset="0"/>
            </a:endParaRPr>
          </a:p>
          <a:p>
            <a:pPr marL="0" indent="0" algn="just">
              <a:lnSpc>
                <a:spcPct val="150000"/>
              </a:lnSpc>
              <a:spcBef>
                <a:spcPts val="800"/>
              </a:spcBef>
              <a:buNone/>
            </a:pPr>
            <a:endParaRPr lang="en-US" sz="1600" dirty="0">
              <a:latin typeface="Arial" panose="02080604020202020204" pitchFamily="34" charset="0"/>
            </a:endParaRPr>
          </a:p>
          <a:p>
            <a:pPr marL="0" indent="0" algn="just">
              <a:lnSpc>
                <a:spcPct val="150000"/>
              </a:lnSpc>
              <a:spcBef>
                <a:spcPts val="800"/>
              </a:spcBef>
              <a:buNone/>
            </a:pPr>
            <a:endParaRPr lang="en-US" sz="1600" dirty="0">
              <a:latin typeface="Arial" panose="02080604020202020204" pitchFamily="34" charset="0"/>
            </a:endParaRPr>
          </a:p>
          <a:p>
            <a:pPr marL="0" indent="0" algn="just">
              <a:lnSpc>
                <a:spcPct val="150000"/>
              </a:lnSpc>
              <a:spcBef>
                <a:spcPts val="800"/>
              </a:spcBef>
              <a:buNone/>
            </a:pPr>
            <a:r>
              <a:rPr lang="en-US" sz="1600" dirty="0" err="1">
                <a:latin typeface="Arial" panose="02080604020202020204" pitchFamily="34" charset="0"/>
              </a:rPr>
              <a:t>Phải</a:t>
            </a:r>
            <a:r>
              <a:rPr lang="en-US" sz="1600" dirty="0">
                <a:latin typeface="Arial" panose="02080604020202020204" pitchFamily="34" charset="0"/>
              </a:rPr>
              <a:t> di </a:t>
            </a:r>
            <a:r>
              <a:rPr lang="en-US" sz="1600" dirty="0" err="1">
                <a:latin typeface="Arial" panose="02080604020202020204" pitchFamily="34" charset="0"/>
              </a:rPr>
              <a:t>chuyển</a:t>
            </a:r>
            <a:r>
              <a:rPr lang="en-US" sz="1600" dirty="0">
                <a:latin typeface="Arial" panose="02080604020202020204" pitchFamily="34" charset="0"/>
              </a:rPr>
              <a:t> </a:t>
            </a:r>
            <a:r>
              <a:rPr lang="en-US" sz="1600" dirty="0" err="1">
                <a:latin typeface="Arial" panose="02080604020202020204" pitchFamily="34" charset="0"/>
              </a:rPr>
              <a:t>từng</a:t>
            </a:r>
            <a:r>
              <a:rPr lang="en-US" sz="1600" dirty="0">
                <a:latin typeface="Arial" panose="02080604020202020204" pitchFamily="34" charset="0"/>
              </a:rPr>
              <a:t> ô </a:t>
            </a:r>
            <a:r>
              <a:rPr lang="en-US" sz="1600" dirty="0" err="1">
                <a:latin typeface="Arial" panose="02080604020202020204" pitchFamily="34" charset="0"/>
              </a:rPr>
              <a:t>để</a:t>
            </a:r>
            <a:r>
              <a:rPr lang="en-US" sz="1600" dirty="0">
                <a:latin typeface="Arial" panose="02080604020202020204" pitchFamily="34" charset="0"/>
              </a:rPr>
              <a:t> </a:t>
            </a:r>
            <a:r>
              <a:rPr lang="en-US" sz="1600" dirty="0" err="1">
                <a:latin typeface="Arial" panose="02080604020202020204" pitchFamily="34" charset="0"/>
              </a:rPr>
              <a:t>từ</a:t>
            </a:r>
            <a:r>
              <a:rPr lang="en-US" sz="1600" dirty="0">
                <a:latin typeface="Arial" panose="02080604020202020204" pitchFamily="34" charset="0"/>
              </a:rPr>
              <a:t> </a:t>
            </a:r>
            <a:r>
              <a:rPr lang="en-US" sz="1600" dirty="0" err="1">
                <a:latin typeface="Arial" panose="02080604020202020204" pitchFamily="34" charset="0"/>
              </a:rPr>
              <a:t>trạng</a:t>
            </a:r>
            <a:r>
              <a:rPr lang="en-US" sz="1600" dirty="0">
                <a:latin typeface="Arial" panose="02080604020202020204" pitchFamily="34" charset="0"/>
              </a:rPr>
              <a:t> </a:t>
            </a:r>
            <a:r>
              <a:rPr lang="en-US" sz="1600" dirty="0" err="1">
                <a:latin typeface="Arial" panose="02080604020202020204" pitchFamily="34" charset="0"/>
              </a:rPr>
              <a:t>thái</a:t>
            </a:r>
            <a:r>
              <a:rPr lang="en-US" sz="1600" dirty="0">
                <a:latin typeface="Arial" panose="02080604020202020204" pitchFamily="34" charset="0"/>
              </a:rPr>
              <a:t> </a:t>
            </a:r>
            <a:r>
              <a:rPr lang="en-US" sz="1600" dirty="0" err="1">
                <a:latin typeface="Arial" panose="02080604020202020204" pitchFamily="34" charset="0"/>
              </a:rPr>
              <a:t>đầu</a:t>
            </a:r>
            <a:r>
              <a:rPr lang="en-US" sz="1600" dirty="0">
                <a:latin typeface="Arial" panose="02080604020202020204" pitchFamily="34" charset="0"/>
              </a:rPr>
              <a:t> </a:t>
            </a:r>
            <a:r>
              <a:rPr lang="en-US" sz="1600" dirty="0" err="1">
                <a:latin typeface="Arial" panose="02080604020202020204" pitchFamily="34" charset="0"/>
              </a:rPr>
              <a:t>chuyển</a:t>
            </a:r>
            <a:r>
              <a:rPr lang="en-US" sz="1600" dirty="0">
                <a:latin typeface="Arial" panose="02080604020202020204" pitchFamily="34" charset="0"/>
              </a:rPr>
              <a:t> sang </a:t>
            </a:r>
            <a:r>
              <a:rPr lang="en-US" sz="1600" dirty="0" err="1">
                <a:latin typeface="Arial" panose="02080604020202020204" pitchFamily="34" charset="0"/>
              </a:rPr>
              <a:t>trạng</a:t>
            </a:r>
            <a:r>
              <a:rPr lang="en-US" sz="1600" dirty="0">
                <a:latin typeface="Arial" panose="02080604020202020204" pitchFamily="34" charset="0"/>
              </a:rPr>
              <a:t> </a:t>
            </a:r>
            <a:r>
              <a:rPr lang="en-US" sz="1600" dirty="0" err="1">
                <a:latin typeface="Arial" panose="02080604020202020204" pitchFamily="34" charset="0"/>
              </a:rPr>
              <a:t>thái</a:t>
            </a:r>
            <a:r>
              <a:rPr lang="en-US" sz="1600" dirty="0">
                <a:latin typeface="Arial" panose="02080604020202020204" pitchFamily="34" charset="0"/>
              </a:rPr>
              <a:t> </a:t>
            </a:r>
            <a:r>
              <a:rPr lang="en-US" sz="1600" dirty="0" err="1">
                <a:latin typeface="Arial" panose="02080604020202020204" pitchFamily="34" charset="0"/>
              </a:rPr>
              <a:t>cuối</a:t>
            </a:r>
            <a:r>
              <a:rPr lang="en-US" sz="1600" dirty="0">
                <a:latin typeface="Arial" panose="02080604020202020204" pitchFamily="34" charset="0"/>
              </a:rPr>
              <a:t>.</a:t>
            </a:r>
            <a:endParaRPr lang="en-US" sz="1600" dirty="0">
              <a:latin typeface="Arial" panose="02080604020202020204" pitchFamily="34" charset="0"/>
            </a:endParaRPr>
          </a:p>
          <a:p>
            <a:pPr marL="0" indent="0" algn="just">
              <a:lnSpc>
                <a:spcPct val="150000"/>
              </a:lnSpc>
              <a:spcBef>
                <a:spcPts val="800"/>
              </a:spcBef>
              <a:buNone/>
            </a:pPr>
            <a:r>
              <a:rPr lang="en-US" sz="1600" b="1" dirty="0" err="1">
                <a:latin typeface="Arial" panose="02080604020202020204" pitchFamily="34" charset="0"/>
              </a:rPr>
              <a:t>Hàm</a:t>
            </a:r>
            <a:r>
              <a:rPr lang="en-US" sz="1600" b="1" dirty="0">
                <a:latin typeface="Arial" panose="02080604020202020204" pitchFamily="34" charset="0"/>
              </a:rPr>
              <a:t> </a:t>
            </a:r>
            <a:r>
              <a:rPr lang="en-US" sz="1600" b="1" dirty="0" err="1">
                <a:latin typeface="Arial" panose="02080604020202020204" pitchFamily="34" charset="0"/>
              </a:rPr>
              <a:t>đánh</a:t>
            </a:r>
            <a:r>
              <a:rPr lang="en-US" sz="1600" b="1" dirty="0">
                <a:latin typeface="Arial" panose="02080604020202020204" pitchFamily="34" charset="0"/>
              </a:rPr>
              <a:t> </a:t>
            </a:r>
            <a:r>
              <a:rPr lang="en-US" sz="1600" b="1" dirty="0" err="1">
                <a:latin typeface="Arial" panose="02080604020202020204" pitchFamily="34" charset="0"/>
              </a:rPr>
              <a:t>giá</a:t>
            </a:r>
            <a:r>
              <a:rPr lang="en-US" sz="1600" dirty="0">
                <a:latin typeface="Arial" panose="02080604020202020204" pitchFamily="34" charset="0"/>
              </a:rPr>
              <a:t>: </a:t>
            </a:r>
            <a:r>
              <a:rPr lang="en-US" sz="1600" dirty="0" err="1">
                <a:latin typeface="Arial" panose="02080604020202020204" pitchFamily="34" charset="0"/>
              </a:rPr>
              <a:t>Khoảng</a:t>
            </a:r>
            <a:r>
              <a:rPr lang="en-US" sz="1600" dirty="0">
                <a:latin typeface="Arial" panose="02080604020202020204" pitchFamily="34" charset="0"/>
              </a:rPr>
              <a:t> </a:t>
            </a:r>
            <a:r>
              <a:rPr lang="en-US" sz="1600" dirty="0" err="1">
                <a:latin typeface="Arial" panose="02080604020202020204" pitchFamily="34" charset="0"/>
              </a:rPr>
              <a:t>cách</a:t>
            </a:r>
            <a:r>
              <a:rPr lang="en-US" sz="1600" dirty="0">
                <a:latin typeface="Arial" panose="02080604020202020204" pitchFamily="34" charset="0"/>
              </a:rPr>
              <a:t> </a:t>
            </a:r>
            <a:r>
              <a:rPr lang="en-US" sz="1600" dirty="0" err="1">
                <a:latin typeface="Arial" panose="02080604020202020204" pitchFamily="34" charset="0"/>
              </a:rPr>
              <a:t>từ</a:t>
            </a:r>
            <a:r>
              <a:rPr lang="en-US" sz="1600" dirty="0">
                <a:latin typeface="Arial" panose="02080604020202020204" pitchFamily="34" charset="0"/>
              </a:rPr>
              <a:t> </a:t>
            </a:r>
            <a:r>
              <a:rPr lang="en-US" sz="1600" dirty="0" err="1">
                <a:latin typeface="Arial" panose="02080604020202020204" pitchFamily="34" charset="0"/>
              </a:rPr>
              <a:t>một</a:t>
            </a:r>
            <a:r>
              <a:rPr lang="en-US" sz="1600" dirty="0">
                <a:latin typeface="Arial" panose="02080604020202020204" pitchFamily="34" charset="0"/>
              </a:rPr>
              <a:t> </a:t>
            </a:r>
            <a:r>
              <a:rPr lang="en-US" sz="1600" dirty="0" err="1">
                <a:latin typeface="Arial" panose="02080604020202020204" pitchFamily="34" charset="0"/>
              </a:rPr>
              <a:t>trạng</a:t>
            </a:r>
            <a:r>
              <a:rPr lang="en-US" sz="1600" dirty="0">
                <a:latin typeface="Arial" panose="02080604020202020204" pitchFamily="34" charset="0"/>
              </a:rPr>
              <a:t> </a:t>
            </a:r>
            <a:r>
              <a:rPr lang="en-US" sz="1600" dirty="0" err="1">
                <a:latin typeface="Arial" panose="02080604020202020204" pitchFamily="34" charset="0"/>
              </a:rPr>
              <a:t>thái</a:t>
            </a:r>
            <a:r>
              <a:rPr lang="en-US" sz="1600" dirty="0">
                <a:latin typeface="Arial" panose="02080604020202020204" pitchFamily="34" charset="0"/>
              </a:rPr>
              <a:t> </a:t>
            </a:r>
            <a:r>
              <a:rPr lang="en-US" sz="1600" dirty="0" err="1">
                <a:latin typeface="Arial" panose="02080604020202020204" pitchFamily="34" charset="0"/>
              </a:rPr>
              <a:t>đến</a:t>
            </a:r>
            <a:r>
              <a:rPr lang="en-US" sz="1600" dirty="0">
                <a:latin typeface="Arial" panose="02080604020202020204" pitchFamily="34" charset="0"/>
              </a:rPr>
              <a:t> </a:t>
            </a:r>
            <a:r>
              <a:rPr lang="en-US" sz="1600" dirty="0" err="1">
                <a:latin typeface="Arial" panose="02080604020202020204" pitchFamily="34" charset="0"/>
              </a:rPr>
              <a:t>trạng</a:t>
            </a:r>
            <a:r>
              <a:rPr lang="en-US" sz="1600" dirty="0">
                <a:latin typeface="Arial" panose="02080604020202020204" pitchFamily="34" charset="0"/>
              </a:rPr>
              <a:t> </a:t>
            </a:r>
            <a:r>
              <a:rPr lang="en-US" sz="1600" dirty="0" err="1">
                <a:latin typeface="Arial" panose="02080604020202020204" pitchFamily="34" charset="0"/>
              </a:rPr>
              <a:t>thái</a:t>
            </a:r>
            <a:r>
              <a:rPr lang="en-US" sz="1600" dirty="0">
                <a:latin typeface="Arial" panose="02080604020202020204" pitchFamily="34" charset="0"/>
              </a:rPr>
              <a:t> </a:t>
            </a:r>
            <a:r>
              <a:rPr lang="en-US" sz="1600" dirty="0" err="1">
                <a:latin typeface="Arial" panose="02080604020202020204" pitchFamily="34" charset="0"/>
              </a:rPr>
              <a:t>cuối</a:t>
            </a:r>
            <a:r>
              <a:rPr lang="en-US" sz="1600" dirty="0">
                <a:latin typeface="Arial" panose="02080604020202020204" pitchFamily="34" charset="0"/>
              </a:rPr>
              <a:t>.</a:t>
            </a:r>
            <a:endParaRPr lang="en-US" sz="1600" dirty="0">
              <a:latin typeface="Arial" panose="02080604020202020204" pitchFamily="34" charset="0"/>
            </a:endParaRPr>
          </a:p>
          <a:p>
            <a:pPr marL="0" indent="0" algn="just">
              <a:lnSpc>
                <a:spcPct val="150000"/>
              </a:lnSpc>
              <a:spcBef>
                <a:spcPts val="800"/>
              </a:spcBef>
              <a:buNone/>
            </a:pPr>
            <a:r>
              <a:rPr lang="en-US" sz="1600" dirty="0" err="1">
                <a:latin typeface="Arial" panose="02080604020202020204" pitchFamily="34" charset="0"/>
              </a:rPr>
              <a:t>Khoảng</a:t>
            </a:r>
            <a:r>
              <a:rPr lang="en-US" sz="1600" dirty="0">
                <a:latin typeface="Arial" panose="02080604020202020204" pitchFamily="34" charset="0"/>
              </a:rPr>
              <a:t> </a:t>
            </a:r>
            <a:r>
              <a:rPr lang="en-US" sz="1600" dirty="0" err="1">
                <a:latin typeface="Arial" panose="02080604020202020204" pitchFamily="34" charset="0"/>
              </a:rPr>
              <a:t>cách</a:t>
            </a:r>
            <a:r>
              <a:rPr lang="en-US" sz="1600" dirty="0">
                <a:latin typeface="Arial" panose="02080604020202020204" pitchFamily="34" charset="0"/>
              </a:rPr>
              <a:t>: </a:t>
            </a:r>
            <a:r>
              <a:rPr lang="en-US" sz="1600" dirty="0" err="1">
                <a:latin typeface="Arial" panose="02080604020202020204" pitchFamily="34" charset="0"/>
              </a:rPr>
              <a:t>đếm</a:t>
            </a:r>
            <a:r>
              <a:rPr lang="en-US" sz="1600" dirty="0">
                <a:latin typeface="Arial" panose="02080604020202020204" pitchFamily="34" charset="0"/>
              </a:rPr>
              <a:t> </a:t>
            </a:r>
            <a:r>
              <a:rPr lang="en-US" sz="1600" dirty="0" err="1">
                <a:latin typeface="Arial" panose="02080604020202020204" pitchFamily="34" charset="0"/>
              </a:rPr>
              <a:t>mỗi</a:t>
            </a:r>
            <a:r>
              <a:rPr lang="en-US" sz="1600" dirty="0">
                <a:latin typeface="Arial" panose="02080604020202020204" pitchFamily="34" charset="0"/>
              </a:rPr>
              <a:t> ô </a:t>
            </a:r>
            <a:r>
              <a:rPr lang="en-US" sz="1600" dirty="0" err="1">
                <a:latin typeface="Arial" panose="02080604020202020204" pitchFamily="34" charset="0"/>
              </a:rPr>
              <a:t>vuông</a:t>
            </a:r>
            <a:r>
              <a:rPr lang="en-US" sz="1600" dirty="0">
                <a:latin typeface="Arial" panose="02080604020202020204" pitchFamily="34" charset="0"/>
              </a:rPr>
              <a:t> </a:t>
            </a:r>
            <a:r>
              <a:rPr lang="en-US" sz="1600" dirty="0" err="1">
                <a:latin typeface="Arial" panose="02080604020202020204" pitchFamily="34" charset="0"/>
              </a:rPr>
              <a:t>mà</a:t>
            </a:r>
            <a:r>
              <a:rPr lang="en-US" sz="1600" dirty="0">
                <a:latin typeface="Arial" panose="02080604020202020204" pitchFamily="34" charset="0"/>
              </a:rPr>
              <a:t> </a:t>
            </a:r>
            <a:r>
              <a:rPr lang="en-US" sz="1600" dirty="0" err="1">
                <a:latin typeface="Arial" panose="02080604020202020204" pitchFamily="34" charset="0"/>
              </a:rPr>
              <a:t>quân</a:t>
            </a:r>
            <a:r>
              <a:rPr lang="en-US" sz="1600" dirty="0">
                <a:latin typeface="Arial" panose="02080604020202020204" pitchFamily="34" charset="0"/>
              </a:rPr>
              <a:t> </a:t>
            </a:r>
            <a:r>
              <a:rPr lang="en-US" sz="1600" dirty="0" err="1">
                <a:latin typeface="Arial" panose="02080604020202020204" pitchFamily="34" charset="0"/>
              </a:rPr>
              <a:t>bài</a:t>
            </a:r>
            <a:r>
              <a:rPr lang="en-US" sz="1600" dirty="0">
                <a:latin typeface="Arial" panose="02080604020202020204" pitchFamily="34" charset="0"/>
              </a:rPr>
              <a:t> </a:t>
            </a:r>
            <a:r>
              <a:rPr lang="en-US" sz="1600" dirty="0" err="1">
                <a:latin typeface="Arial" panose="02080604020202020204" pitchFamily="34" charset="0"/>
              </a:rPr>
              <a:t>phải</a:t>
            </a:r>
            <a:r>
              <a:rPr lang="en-US" sz="1600" dirty="0">
                <a:latin typeface="Arial" panose="02080604020202020204" pitchFamily="34" charset="0"/>
              </a:rPr>
              <a:t> </a:t>
            </a:r>
            <a:r>
              <a:rPr lang="en-US" sz="1600" dirty="0" err="1">
                <a:latin typeface="Arial" panose="02080604020202020204" pitchFamily="34" charset="0"/>
              </a:rPr>
              <a:t>đến</a:t>
            </a:r>
            <a:r>
              <a:rPr lang="en-US" sz="1600" dirty="0">
                <a:latin typeface="Arial" panose="02080604020202020204" pitchFamily="34" charset="0"/>
              </a:rPr>
              <a:t> </a:t>
            </a:r>
            <a:r>
              <a:rPr lang="en-US" sz="1600" dirty="0" err="1">
                <a:latin typeface="Arial" panose="02080604020202020204" pitchFamily="34" charset="0"/>
              </a:rPr>
              <a:t>đích</a:t>
            </a:r>
            <a:r>
              <a:rPr lang="en-US" sz="1600" dirty="0">
                <a:latin typeface="Arial" panose="02080604020202020204" pitchFamily="34" charset="0"/>
              </a:rPr>
              <a:t> </a:t>
            </a:r>
            <a:r>
              <a:rPr lang="en-US" sz="1600" dirty="0" err="1">
                <a:latin typeface="Arial" panose="02080604020202020204" pitchFamily="34" charset="0"/>
              </a:rPr>
              <a:t>và</a:t>
            </a:r>
            <a:r>
              <a:rPr lang="en-US" sz="1600" dirty="0">
                <a:latin typeface="Arial" panose="02080604020202020204" pitchFamily="34" charset="0"/>
              </a:rPr>
              <a:t> </a:t>
            </a:r>
            <a:r>
              <a:rPr lang="en-US" sz="1600" dirty="0" err="1">
                <a:latin typeface="Arial" panose="02080604020202020204" pitchFamily="34" charset="0"/>
              </a:rPr>
              <a:t>lấy</a:t>
            </a:r>
            <a:r>
              <a:rPr lang="en-US" sz="1600" dirty="0">
                <a:latin typeface="Arial" panose="02080604020202020204" pitchFamily="34" charset="0"/>
              </a:rPr>
              <a:t> </a:t>
            </a:r>
            <a:r>
              <a:rPr lang="en-US" sz="1600" dirty="0" err="1">
                <a:latin typeface="Arial" panose="02080604020202020204" pitchFamily="34" charset="0"/>
              </a:rPr>
              <a:t>tổng</a:t>
            </a:r>
            <a:r>
              <a:rPr lang="en-US" sz="1600" dirty="0">
                <a:latin typeface="Arial" panose="02080604020202020204" pitchFamily="34" charset="0"/>
              </a:rPr>
              <a:t>.</a:t>
            </a:r>
            <a:endParaRPr lang="en-US" sz="1600" dirty="0">
              <a:latin typeface="Arial" panose="02080604020202020204" pitchFamily="34" charset="0"/>
            </a:endParaRPr>
          </a:p>
          <a:p>
            <a:pPr marL="0" indent="0" algn="just">
              <a:lnSpc>
                <a:spcPct val="150000"/>
              </a:lnSpc>
              <a:spcBef>
                <a:spcPts val="800"/>
              </a:spcBef>
              <a:buNone/>
            </a:pPr>
            <a:r>
              <a:rPr lang="en-US" sz="1800" dirty="0" err="1">
                <a:latin typeface="Arial" panose="02080604020202020204" pitchFamily="34" charset="0"/>
                <a:cs typeface="Arial" panose="02080604020202020204" pitchFamily="34" charset="0"/>
              </a:rPr>
              <a:t>Trong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trạng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thái</a:t>
            </a:r>
            <a:r>
              <a:rPr lang="en-US" sz="1800" dirty="0">
                <a:latin typeface="Arial" panose="02080604020202020204" pitchFamily="34" charset="0"/>
                <a:cs typeface="Arial" panose="02080604020202020204" pitchFamily="34" charset="0"/>
              </a:rPr>
              <a:t> ban </a:t>
            </a:r>
            <a:r>
              <a:rPr lang="en-US" sz="1800" dirty="0" err="1">
                <a:latin typeface="Arial" panose="02080604020202020204" pitchFamily="34" charset="0"/>
                <a:cs typeface="Arial" panose="02080604020202020204" pitchFamily="34" charset="0"/>
              </a:rPr>
              <a:t>đầu</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ô 2, 4 </a:t>
            </a:r>
            <a:r>
              <a:rPr lang="en-US" sz="1800" dirty="0" err="1">
                <a:latin typeface="Arial" panose="02080604020202020204" pitchFamily="34" charset="0"/>
                <a:cs typeface="Arial" panose="02080604020202020204" pitchFamily="34" charset="0"/>
              </a:rPr>
              <a:t>và</a:t>
            </a:r>
            <a:r>
              <a:rPr lang="en-US" sz="1800" dirty="0">
                <a:latin typeface="Arial" panose="02080604020202020204" pitchFamily="34" charset="0"/>
                <a:cs typeface="Arial" panose="02080604020202020204" pitchFamily="34" charset="0"/>
              </a:rPr>
              <a:t> 5 </a:t>
            </a:r>
            <a:r>
              <a:rPr lang="en-US" sz="1800" dirty="0" err="1">
                <a:latin typeface="Arial" panose="02080604020202020204" pitchFamily="34" charset="0"/>
                <a:cs typeface="Arial" panose="02080604020202020204" pitchFamily="34" charset="0"/>
              </a:rPr>
              <a:t>đã</a:t>
            </a:r>
            <a:r>
              <a:rPr lang="en-US" sz="1800" dirty="0">
                <a:latin typeface="Arial" panose="02080604020202020204" pitchFamily="34" charset="0"/>
                <a:cs typeface="Arial" panose="02080604020202020204" pitchFamily="34" charset="0"/>
              </a:rPr>
              <a:t> ở </a:t>
            </a:r>
            <a:r>
              <a:rPr lang="en-US" sz="1800" dirty="0" err="1">
                <a:latin typeface="Arial" panose="02080604020202020204" pitchFamily="34" charset="0"/>
                <a:cs typeface="Arial" panose="02080604020202020204" pitchFamily="34" charset="0"/>
              </a:rPr>
              <a:t>đúng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vị</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quân</a:t>
            </a:r>
            <a:r>
              <a:rPr lang="en-US" sz="1800" dirty="0">
                <a:latin typeface="Arial" panose="02080604020202020204" pitchFamily="34" charset="0"/>
                <a:cs typeface="Arial" panose="02080604020202020204" pitchFamily="34" charset="0"/>
              </a:rPr>
              <a:t> 3 </a:t>
            </a:r>
            <a:r>
              <a:rPr lang="en-US" sz="1800" dirty="0" err="1">
                <a:latin typeface="Arial" panose="02080604020202020204" pitchFamily="34" charset="0"/>
                <a:cs typeface="Arial" panose="02080604020202020204" pitchFamily="34" charset="0"/>
              </a:rPr>
              <a:t>phải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đi</a:t>
            </a:r>
            <a:r>
              <a:rPr lang="en-US" sz="1800" dirty="0">
                <a:latin typeface="Arial" panose="02080604020202020204" pitchFamily="34" charset="0"/>
                <a:cs typeface="Arial" panose="02080604020202020204" pitchFamily="34" charset="0"/>
              </a:rPr>
              <a:t> qua </a:t>
            </a:r>
            <a:r>
              <a:rPr lang="en-US" sz="1800" dirty="0" err="1">
                <a:latin typeface="Arial" panose="02080604020202020204" pitchFamily="34" charset="0"/>
                <a:cs typeface="Arial" panose="02080604020202020204" pitchFamily="34" charset="0"/>
              </a:rPr>
              <a:t>bốn</a:t>
            </a:r>
            <a:r>
              <a:rPr lang="en-US" sz="1800" dirty="0">
                <a:latin typeface="Arial" panose="02080604020202020204" pitchFamily="34" charset="0"/>
                <a:cs typeface="Arial" panose="02080604020202020204" pitchFamily="34" charset="0"/>
              </a:rPr>
              <a:t> ô </a:t>
            </a:r>
            <a:r>
              <a:rPr lang="en-US" sz="1800" dirty="0" err="1">
                <a:latin typeface="Arial" panose="02080604020202020204" pitchFamily="34" charset="0"/>
                <a:cs typeface="Arial" panose="02080604020202020204" pitchFamily="34" charset="0"/>
              </a:rPr>
              <a:t>vuông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quân</a:t>
            </a:r>
            <a:r>
              <a:rPr lang="en-US" sz="1800" dirty="0">
                <a:latin typeface="Arial" panose="02080604020202020204" pitchFamily="34" charset="0"/>
                <a:cs typeface="Arial" panose="02080604020202020204" pitchFamily="34" charset="0"/>
              </a:rPr>
              <a:t> 1, 6, 7 </a:t>
            </a:r>
            <a:r>
              <a:rPr lang="en-US" sz="1800" dirty="0" err="1">
                <a:latin typeface="Arial" panose="02080604020202020204" pitchFamily="34" charset="0"/>
                <a:cs typeface="Arial" panose="02080604020202020204" pitchFamily="34" charset="0"/>
              </a:rPr>
              <a:t>và</a:t>
            </a:r>
            <a:r>
              <a:rPr lang="en-US" sz="1800" dirty="0">
                <a:latin typeface="Arial" panose="02080604020202020204" pitchFamily="34" charset="0"/>
                <a:cs typeface="Arial" panose="02080604020202020204" pitchFamily="34" charset="0"/>
              </a:rPr>
              <a:t> 8 </a:t>
            </a:r>
            <a:r>
              <a:rPr lang="en-US" sz="1800" dirty="0" err="1">
                <a:latin typeface="Arial" panose="02080604020202020204" pitchFamily="34" charset="0"/>
                <a:cs typeface="Arial" panose="02080604020202020204" pitchFamily="34" charset="0"/>
              </a:rPr>
              <a:t>phải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đi</a:t>
            </a:r>
            <a:r>
              <a:rPr lang="en-US" sz="1800" dirty="0">
                <a:latin typeface="Arial" panose="02080604020202020204" pitchFamily="34" charset="0"/>
                <a:cs typeface="Arial" panose="02080604020202020204" pitchFamily="34" charset="0"/>
              </a:rPr>
              <a:t> qua </a:t>
            </a:r>
            <a:r>
              <a:rPr lang="en-US" sz="1800" dirty="0" err="1">
                <a:latin typeface="Arial" panose="02080604020202020204" pitchFamily="34" charset="0"/>
                <a:cs typeface="Arial" panose="02080604020202020204" pitchFamily="34" charset="0"/>
              </a:rPr>
              <a:t>hai</a:t>
            </a:r>
            <a:r>
              <a:rPr lang="en-US" sz="1800" dirty="0">
                <a:latin typeface="Arial" panose="02080604020202020204" pitchFamily="34" charset="0"/>
                <a:cs typeface="Arial" panose="02080604020202020204" pitchFamily="34" charset="0"/>
              </a:rPr>
              <a:t> ô </a:t>
            </a:r>
            <a:r>
              <a:rPr lang="en-US" sz="1800" dirty="0" err="1">
                <a:latin typeface="Arial" panose="02080604020202020204" pitchFamily="34" charset="0"/>
                <a:cs typeface="Arial" panose="02080604020202020204" pitchFamily="34" charset="0"/>
              </a:rPr>
              <a:t>vuông</a:t>
            </a:r>
            <a:r>
              <a:rPr lang="en-US" sz="1800" dirty="0">
                <a:latin typeface="Arial" panose="02080604020202020204" pitchFamily="34" charset="0"/>
                <a:cs typeface="Arial" panose="02080604020202020204" pitchFamily="34" charset="0"/>
              </a:rPr>
              <a:t>. Do </a:t>
            </a:r>
            <a:r>
              <a:rPr lang="en-US" sz="1800" dirty="0" err="1">
                <a:latin typeface="Arial" panose="02080604020202020204" pitchFamily="34" charset="0"/>
                <a:cs typeface="Arial" panose="02080604020202020204" pitchFamily="34" charset="0"/>
              </a:rPr>
              <a:t>vậy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khoảng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của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trạng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thái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này</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là</a:t>
            </a:r>
            <a:r>
              <a:rPr lang="en-US" sz="1800" dirty="0">
                <a:latin typeface="Arial" panose="02080604020202020204" pitchFamily="34" charset="0"/>
                <a:cs typeface="Arial" panose="02080604020202020204" pitchFamily="34" charset="0"/>
              </a:rPr>
              <a:t> d =4 + 4x 2 = 12.</a:t>
            </a:r>
            <a:endParaRPr lang="vi-VN" sz="1800" dirty="0">
              <a:latin typeface="Arial" panose="02080604020202020204" pitchFamily="34" charset="0"/>
              <a:cs typeface="Arial" panose="02080604020202020204" pitchFamily="34" charset="0"/>
            </a:endParaRPr>
          </a:p>
          <a:p>
            <a:pPr marL="0" indent="0" algn="just">
              <a:lnSpc>
                <a:spcPct val="150000"/>
              </a:lnSpc>
              <a:spcBef>
                <a:spcPts val="800"/>
              </a:spcBef>
              <a:buNone/>
            </a:pPr>
            <a:endParaRPr lang="en-US" sz="1800" dirty="0">
              <a:latin typeface="Arial" panose="02080604020202020204" pitchFamily="34" charset="0"/>
              <a:cs typeface="Arial" panose="02080604020202020204" pitchFamily="34" charset="0"/>
            </a:endParaRPr>
          </a:p>
          <a:p>
            <a:pPr marL="0" indent="0" algn="just">
              <a:lnSpc>
                <a:spcPct val="150000"/>
              </a:lnSpc>
              <a:spcBef>
                <a:spcPts val="800"/>
              </a:spcBef>
              <a:buNone/>
            </a:pPr>
            <a:endParaRPr lang="en-US" sz="1800" dirty="0">
              <a:latin typeface="Arial" panose="02080604020202020204" pitchFamily="34" charset="0"/>
              <a:cs typeface="Arial" panose="02080604020202020204" pitchFamily="34" charset="0"/>
            </a:endParaRPr>
          </a:p>
          <a:p>
            <a:pPr marL="0" indent="0" algn="just">
              <a:lnSpc>
                <a:spcPct val="150000"/>
              </a:lnSpc>
              <a:spcBef>
                <a:spcPts val="800"/>
              </a:spcBef>
              <a:buNone/>
            </a:pPr>
            <a:endParaRPr lang="en-US" sz="1800" dirty="0">
              <a:latin typeface="Arial" panose="02080604020202020204" pitchFamily="34" charset="0"/>
              <a:cs typeface="Arial" panose="02080604020202020204" pitchFamily="34" charset="0"/>
            </a:endParaRPr>
          </a:p>
        </p:txBody>
      </p:sp>
      <p:graphicFrame>
        <p:nvGraphicFramePr>
          <p:cNvPr id="4" name="Table 3"/>
          <p:cNvGraphicFramePr>
            <a:graphicFrameLocks noGrp="1"/>
          </p:cNvGraphicFramePr>
          <p:nvPr/>
        </p:nvGraphicFramePr>
        <p:xfrm>
          <a:off x="1527523" y="1412776"/>
          <a:ext cx="1812086" cy="1671963"/>
        </p:xfrm>
        <a:graphic>
          <a:graphicData uri="http://schemas.openxmlformats.org/drawingml/2006/table">
            <a:tbl>
              <a:tblPr>
                <a:tableStyleId>{5C22544A-7EE6-4342-B048-85BDC9FD1C3A}</a:tableStyleId>
              </a:tblPr>
              <a:tblGrid>
                <a:gridCol w="599728"/>
                <a:gridCol w="648072"/>
                <a:gridCol w="564286"/>
              </a:tblGrid>
              <a:tr h="557321">
                <a:tc>
                  <a:txBody>
                    <a:bodyPr/>
                    <a:lstStyle/>
                    <a:p>
                      <a:endParaRPr lang="vi-VN" sz="14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2</a:t>
                      </a:r>
                      <a:r>
                        <a:rPr lang="en-US" sz="1400" dirty="0"/>
                        <a:t>  </a:t>
                      </a:r>
                      <a:endParaRPr lang="en-US" sz="14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800" dirty="0"/>
                        <a:t> 1</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557321">
                <a:tc>
                  <a:txBody>
                    <a:bodyPr/>
                    <a:lstStyle/>
                    <a:p>
                      <a:r>
                        <a:rPr lang="en-US" sz="1400" dirty="0"/>
                        <a:t>  </a:t>
                      </a:r>
                      <a:r>
                        <a:rPr lang="en-US" sz="1800" dirty="0"/>
                        <a:t>6</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7</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800" dirty="0"/>
                        <a:t> 4</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557321">
                <a:tc>
                  <a:txBody>
                    <a:bodyPr/>
                    <a:lstStyle/>
                    <a:p>
                      <a:r>
                        <a:rPr lang="en-US" sz="1400" dirty="0"/>
                        <a:t>  </a:t>
                      </a:r>
                      <a:r>
                        <a:rPr lang="en-US" sz="1800" dirty="0"/>
                        <a:t> 3</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800" dirty="0"/>
                        <a:t>  8</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800" dirty="0"/>
                        <a:t> 5</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7897788" y="-140677"/>
          <a:ext cx="208280" cy="365760"/>
        </p:xfrm>
        <a:graphic>
          <a:graphicData uri="http://schemas.openxmlformats.org/drawingml/2006/table">
            <a:tbl>
              <a:tblPr/>
              <a:tblGrid>
                <a:gridCol w="208280"/>
              </a:tblGrid>
              <a:tr h="0">
                <a:tc>
                  <a:txBody>
                    <a:bodyPr/>
                    <a:lstStyle/>
                    <a:p>
                      <a:endParaRPr lang="vi-VN" sz="14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6" name="Content Placeholder 2"/>
          <p:cNvSpPr txBox="1"/>
          <p:nvPr/>
        </p:nvSpPr>
        <p:spPr>
          <a:xfrm>
            <a:off x="-8255" y="246079"/>
            <a:ext cx="8892480" cy="65833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just">
              <a:lnSpc>
                <a:spcPct val="150000"/>
              </a:lnSpc>
              <a:spcBef>
                <a:spcPts val="800"/>
              </a:spcBef>
              <a:buFont typeface="Arial" panose="02080604020202020204" pitchFamily="34" charset="0"/>
              <a:buNone/>
            </a:pPr>
            <a:endParaRPr lang="vi-VN" sz="2400" dirty="0"/>
          </a:p>
          <a:p>
            <a:pPr marL="0" indent="0" algn="just">
              <a:lnSpc>
                <a:spcPct val="150000"/>
              </a:lnSpc>
              <a:spcBef>
                <a:spcPts val="800"/>
              </a:spcBef>
              <a:buFont typeface="Arial" panose="02080604020202020204" pitchFamily="34" charset="0"/>
              <a:buNone/>
            </a:pPr>
            <a:endParaRPr lang="vi-VN" sz="2400" dirty="0">
              <a:latin typeface="Arial" panose="02080604020202020204" pitchFamily="34" charset="0"/>
            </a:endParaRPr>
          </a:p>
        </p:txBody>
      </p:sp>
      <p:graphicFrame>
        <p:nvGraphicFramePr>
          <p:cNvPr id="7" name="Table 6"/>
          <p:cNvGraphicFramePr>
            <a:graphicFrameLocks noGrp="1"/>
          </p:cNvGraphicFramePr>
          <p:nvPr/>
        </p:nvGraphicFramePr>
        <p:xfrm>
          <a:off x="3673086" y="1414158"/>
          <a:ext cx="1910303" cy="1671963"/>
        </p:xfrm>
        <a:graphic>
          <a:graphicData uri="http://schemas.openxmlformats.org/drawingml/2006/table">
            <a:tbl>
              <a:tblPr>
                <a:tableStyleId>{5C22544A-7EE6-4342-B048-85BDC9FD1C3A}</a:tableStyleId>
              </a:tblPr>
              <a:tblGrid>
                <a:gridCol w="632234"/>
                <a:gridCol w="683198"/>
                <a:gridCol w="594871"/>
              </a:tblGrid>
              <a:tr h="557321">
                <a:tc>
                  <a:txBody>
                    <a:bodyPr/>
                    <a:lstStyle/>
                    <a:p>
                      <a:r>
                        <a:rPr lang="en-US" sz="1400" dirty="0"/>
                        <a:t>    </a:t>
                      </a:r>
                      <a:r>
                        <a:rPr lang="en-US" sz="1800" dirty="0"/>
                        <a:t>1</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2</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3</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557321">
                <a:tc>
                  <a:txBody>
                    <a:bodyPr/>
                    <a:lstStyle/>
                    <a:p>
                      <a:r>
                        <a:rPr lang="en-US" sz="1400" dirty="0"/>
                        <a:t>   </a:t>
                      </a:r>
                      <a:r>
                        <a:rPr lang="en-US" sz="1800" dirty="0"/>
                        <a:t>8</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vi-VN" sz="14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4</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557321">
                <a:tc>
                  <a:txBody>
                    <a:bodyPr/>
                    <a:lstStyle/>
                    <a:p>
                      <a:r>
                        <a:rPr lang="en-US" sz="1400" dirty="0"/>
                        <a:t>   </a:t>
                      </a:r>
                      <a:r>
                        <a:rPr lang="en-US" sz="1800" dirty="0"/>
                        <a:t>7</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6</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sz="1400" dirty="0"/>
                        <a:t>    </a:t>
                      </a:r>
                      <a:r>
                        <a:rPr lang="en-US" sz="1800" dirty="0"/>
                        <a:t>5</a:t>
                      </a:r>
                      <a:endParaRPr lang="en-US" sz="18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buNone/>
            </a:pPr>
            <a:endParaRPr lang="vi-VN" sz="2000" dirty="0">
              <a:latin typeface="Arial" panose="02080604020202020204" pitchFamily="34" charset="0"/>
              <a:cs typeface="Arial" panose="02080604020202020204" pitchFamily="34" charset="0"/>
            </a:endParaRPr>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5656" y="91440"/>
            <a:ext cx="5962099" cy="66807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buNone/>
            </a:pPr>
            <a:r>
              <a:rPr lang="en-US" sz="2000" dirty="0" err="1">
                <a:latin typeface="Arial" panose="02080604020202020204" pitchFamily="34" charset="0"/>
                <a:cs typeface="Arial" panose="02080604020202020204" pitchFamily="34" charset="0"/>
              </a:rPr>
              <a:t>Thí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đ</a:t>
            </a:r>
            <a:r>
              <a:rPr lang="vi-VN" sz="2000" dirty="0">
                <a:latin typeface="Arial" panose="02080604020202020204" pitchFamily="34" charset="0"/>
                <a:cs typeface="Arial" panose="02080604020202020204" pitchFamily="34" charset="0"/>
              </a:rPr>
              <a:t>ơ</a:t>
            </a:r>
            <a:r>
              <a:rPr lang="en-US" sz="2000" dirty="0">
                <a:latin typeface="Arial" panose="02080604020202020204" pitchFamily="34" charset="0"/>
                <a:cs typeface="Arial" panose="02080604020202020204" pitchFamily="34" charset="0"/>
              </a:rPr>
              <a:t>n </a:t>
            </a:r>
            <a:r>
              <a:rPr lang="en-US" sz="2000" dirty="0" err="1">
                <a:latin typeface="Arial" panose="02080604020202020204" pitchFamily="34" charset="0"/>
                <a:cs typeface="Arial" panose="02080604020202020204" pitchFamily="34" charset="0"/>
              </a:rPr>
              <a:t>giản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đạt</a:t>
            </a:r>
            <a:r>
              <a:rPr lang="en-US" sz="2000" dirty="0">
                <a:latin typeface="Arial" panose="02080604020202020204" pitchFamily="34" charset="0"/>
                <a:cs typeface="Arial" panose="02080604020202020204" pitchFamily="34" charset="0"/>
              </a:rPr>
              <a:t> đ</a:t>
            </a:r>
            <a:r>
              <a:rPr lang="vi-VN" sz="2000" dirty="0">
                <a:latin typeface="Arial" panose="02080604020202020204" pitchFamily="34" charset="0"/>
                <a:cs typeface="Arial" panose="02080604020202020204" pitchFamily="34" charset="0"/>
              </a:rPr>
              <a:t>ược trạng thái cuối sau hữu hạn bước.</a:t>
            </a:r>
            <a:endParaRPr lang="en-US" sz="2000" dirty="0">
              <a:latin typeface="Arial" panose="02080604020202020204" pitchFamily="34" charset="0"/>
              <a:cs typeface="Arial" panose="02080604020202020204" pitchFamily="34" charset="0"/>
            </a:endParaRPr>
          </a:p>
          <a:p>
            <a:pPr marL="0" indent="0">
              <a:buNone/>
            </a:pPr>
            <a:r>
              <a:rPr lang="en-US" sz="2800" b="1" dirty="0" err="1"/>
              <a:t>Tiêu</a:t>
            </a:r>
            <a:r>
              <a:rPr lang="en-US" sz="2800" b="1" dirty="0"/>
              <a:t> </a:t>
            </a:r>
            <a:r>
              <a:rPr lang="en-US" sz="2800" b="1" dirty="0" err="1"/>
              <a:t>chuẩn</a:t>
            </a:r>
            <a:r>
              <a:rPr lang="en-US" sz="2800" b="1" dirty="0"/>
              <a:t> </a:t>
            </a:r>
            <a:r>
              <a:rPr lang="en-US" sz="2800" b="1" dirty="0" err="1"/>
              <a:t>dừng</a:t>
            </a:r>
            <a:r>
              <a:rPr lang="en-US" sz="2800" b="1" dirty="0"/>
              <a:t> </a:t>
            </a:r>
            <a:r>
              <a:rPr lang="en-US" sz="2800" b="1" dirty="0" err="1"/>
              <a:t>và</a:t>
            </a:r>
            <a:r>
              <a:rPr lang="en-US" sz="2800" b="1" dirty="0"/>
              <a:t> </a:t>
            </a:r>
            <a:r>
              <a:rPr lang="en-US" sz="2800" b="1" dirty="0" err="1"/>
              <a:t>hàm</a:t>
            </a:r>
            <a:r>
              <a:rPr lang="en-US" sz="2800" b="1" dirty="0"/>
              <a:t> </a:t>
            </a:r>
            <a:r>
              <a:rPr lang="en-US" sz="2800" b="1" dirty="0" err="1"/>
              <a:t>đánh</a:t>
            </a:r>
            <a:r>
              <a:rPr lang="en-US" sz="2800" b="1" dirty="0"/>
              <a:t> </a:t>
            </a:r>
            <a:r>
              <a:rPr lang="en-US" sz="2800" b="1" dirty="0" err="1"/>
              <a:t>giá</a:t>
            </a:r>
            <a:r>
              <a:rPr lang="en-US" sz="2800" b="1" dirty="0"/>
              <a:t>.</a:t>
            </a:r>
            <a:endParaRPr lang="vi-VN" sz="2800" dirty="0"/>
          </a:p>
          <a:p>
            <a:r>
              <a:rPr lang="en-US" sz="2000" dirty="0" err="1">
                <a:latin typeface="Arial" panose="02080604020202020204" pitchFamily="34" charset="0"/>
                <a:cs typeface="Arial" panose="02080604020202020204" pitchFamily="34" charset="0"/>
              </a:rPr>
              <a:t>Thời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gian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vượt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ngưỡng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chúng</a:t>
            </a:r>
            <a:r>
              <a:rPr lang="en-US" sz="2000" dirty="0">
                <a:latin typeface="Arial" panose="02080604020202020204" pitchFamily="34" charset="0"/>
                <a:cs typeface="Arial" panose="02080604020202020204" pitchFamily="34" charset="0"/>
              </a:rPr>
              <a:t> ta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muốn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máy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chạy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mãi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mãi</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truy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vượt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endParaRPr lang="en-US"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Đạt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đủ</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cuối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cùng</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Tất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truy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cập</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Kết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hợp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tiêu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chuẩn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thành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tiêu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chuẩn</a:t>
            </a:r>
            <a:r>
              <a:rPr lang="en-US" sz="2000"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pPr marL="0" indent="0" algn="just">
              <a:lnSpc>
                <a:spcPct val="150000"/>
              </a:lnSpc>
              <a:spcBef>
                <a:spcPts val="800"/>
              </a:spcBef>
              <a:buNone/>
            </a:pPr>
            <a:r>
              <a:rPr lang="en-US" sz="2000" dirty="0" err="1">
                <a:latin typeface="Arial" panose="02080604020202020204" pitchFamily="34" charset="0"/>
              </a:rPr>
              <a:t>Hàm</a:t>
            </a:r>
            <a:r>
              <a:rPr lang="en-US" sz="2000" dirty="0">
                <a:latin typeface="Arial" panose="02080604020202020204" pitchFamily="34" charset="0"/>
              </a:rPr>
              <a:t> </a:t>
            </a:r>
            <a:r>
              <a:rPr lang="en-US" sz="2000" dirty="0" err="1">
                <a:latin typeface="Arial" panose="02080604020202020204" pitchFamily="34" charset="0"/>
              </a:rPr>
              <a:t>đánh</a:t>
            </a:r>
            <a:r>
              <a:rPr lang="en-US" sz="2000" dirty="0">
                <a:latin typeface="Arial" panose="02080604020202020204" pitchFamily="34" charset="0"/>
              </a:rPr>
              <a:t> </a:t>
            </a:r>
            <a:r>
              <a:rPr lang="en-US" sz="2000" dirty="0" err="1">
                <a:latin typeface="Arial" panose="02080604020202020204" pitchFamily="34" charset="0"/>
              </a:rPr>
              <a:t>giá</a:t>
            </a:r>
            <a:r>
              <a:rPr lang="en-US" sz="2000" dirty="0">
                <a:latin typeface="Arial" panose="02080604020202020204" pitchFamily="34" charset="0"/>
              </a:rPr>
              <a:t> </a:t>
            </a:r>
            <a:r>
              <a:rPr lang="en-US" sz="2000" dirty="0" err="1">
                <a:latin typeface="Arial" panose="02080604020202020204" pitchFamily="34" charset="0"/>
              </a:rPr>
              <a:t>có</a:t>
            </a:r>
            <a:r>
              <a:rPr lang="en-US" sz="2000" dirty="0">
                <a:latin typeface="Arial" panose="02080604020202020204" pitchFamily="34" charset="0"/>
              </a:rPr>
              <a:t> </a:t>
            </a:r>
            <a:r>
              <a:rPr lang="en-US" sz="2000" dirty="0" err="1">
                <a:latin typeface="Arial" panose="02080604020202020204" pitchFamily="34" charset="0"/>
              </a:rPr>
              <a:t>thể</a:t>
            </a:r>
            <a:r>
              <a:rPr lang="en-US" sz="2000" dirty="0">
                <a:latin typeface="Arial" panose="02080604020202020204" pitchFamily="34" charset="0"/>
              </a:rPr>
              <a:t> </a:t>
            </a:r>
            <a:r>
              <a:rPr lang="en-US" sz="2000" dirty="0" err="1">
                <a:latin typeface="Arial" panose="02080604020202020204" pitchFamily="34" charset="0"/>
              </a:rPr>
              <a:t>chọn</a:t>
            </a:r>
            <a:r>
              <a:rPr lang="en-US" sz="2000" dirty="0">
                <a:latin typeface="Arial" panose="02080604020202020204" pitchFamily="34" charset="0"/>
              </a:rPr>
              <a:t> </a:t>
            </a:r>
            <a:r>
              <a:rPr lang="en-US" sz="2000" dirty="0" err="1">
                <a:latin typeface="Arial" panose="02080604020202020204" pitchFamily="34" charset="0"/>
              </a:rPr>
              <a:t>phức</a:t>
            </a:r>
            <a:r>
              <a:rPr lang="en-US" sz="2000" dirty="0">
                <a:latin typeface="Arial" panose="02080604020202020204" pitchFamily="34" charset="0"/>
              </a:rPr>
              <a:t> </a:t>
            </a:r>
            <a:r>
              <a:rPr lang="en-US" sz="2000" dirty="0" err="1">
                <a:latin typeface="Arial" panose="02080604020202020204" pitchFamily="34" charset="0"/>
              </a:rPr>
              <a:t>tạp</a:t>
            </a:r>
            <a:r>
              <a:rPr lang="en-US" sz="2000" dirty="0">
                <a:latin typeface="Arial" panose="02080604020202020204" pitchFamily="34" charset="0"/>
              </a:rPr>
              <a:t> h</a:t>
            </a:r>
            <a:r>
              <a:rPr lang="vi-VN" sz="2000" dirty="0">
                <a:latin typeface="Arial" panose="02080604020202020204" pitchFamily="34" charset="0"/>
              </a:rPr>
              <a:t>ơ</a:t>
            </a:r>
            <a:r>
              <a:rPr lang="en-US" sz="2000" dirty="0">
                <a:latin typeface="Arial" panose="02080604020202020204" pitchFamily="34" charset="0"/>
              </a:rPr>
              <a:t>n, </a:t>
            </a:r>
            <a:r>
              <a:rPr lang="en-US" sz="2000" dirty="0" err="1">
                <a:latin typeface="Arial" panose="02080604020202020204" pitchFamily="34" charset="0"/>
              </a:rPr>
              <a:t>tùy</a:t>
            </a:r>
            <a:r>
              <a:rPr lang="en-US" sz="2000" dirty="0">
                <a:latin typeface="Arial" panose="02080604020202020204" pitchFamily="34" charset="0"/>
              </a:rPr>
              <a:t> </a:t>
            </a:r>
            <a:r>
              <a:rPr lang="en-US" sz="2000" dirty="0" err="1">
                <a:latin typeface="Arial" panose="02080604020202020204" pitchFamily="34" charset="0"/>
              </a:rPr>
              <a:t>theo</a:t>
            </a:r>
            <a:r>
              <a:rPr lang="en-US" sz="2000" dirty="0">
                <a:latin typeface="Arial" panose="02080604020202020204" pitchFamily="34" charset="0"/>
              </a:rPr>
              <a:t> </a:t>
            </a:r>
            <a:r>
              <a:rPr lang="en-US" sz="2000" dirty="0" err="1">
                <a:latin typeface="Arial" panose="02080604020202020204" pitchFamily="34" charset="0"/>
              </a:rPr>
              <a:t>từng</a:t>
            </a:r>
            <a:r>
              <a:rPr lang="en-US" sz="2000" dirty="0">
                <a:latin typeface="Arial" panose="02080604020202020204" pitchFamily="34" charset="0"/>
              </a:rPr>
              <a:t> </a:t>
            </a:r>
            <a:r>
              <a:rPr lang="en-US" sz="2000" dirty="0" err="1">
                <a:latin typeface="Arial" panose="02080604020202020204" pitchFamily="34" charset="0"/>
              </a:rPr>
              <a:t>bài</a:t>
            </a:r>
            <a:r>
              <a:rPr lang="en-US" sz="2000" dirty="0">
                <a:latin typeface="Arial" panose="02080604020202020204" pitchFamily="34" charset="0"/>
              </a:rPr>
              <a:t> </a:t>
            </a:r>
            <a:r>
              <a:rPr lang="en-US" sz="2000" dirty="0" err="1">
                <a:latin typeface="Arial" panose="02080604020202020204" pitchFamily="34" charset="0"/>
              </a:rPr>
              <a:t>toán</a:t>
            </a:r>
            <a:r>
              <a:rPr lang="en-US" sz="2000" dirty="0">
                <a:latin typeface="Arial" panose="02080604020202020204" pitchFamily="34" charset="0"/>
              </a:rPr>
              <a:t> </a:t>
            </a:r>
            <a:r>
              <a:rPr lang="en-US" sz="2000" dirty="0" err="1">
                <a:latin typeface="Arial" panose="02080604020202020204" pitchFamily="34" charset="0"/>
              </a:rPr>
              <a:t>và</a:t>
            </a:r>
            <a:r>
              <a:rPr lang="en-US" sz="2000" dirty="0">
                <a:latin typeface="Arial" panose="02080604020202020204" pitchFamily="34" charset="0"/>
              </a:rPr>
              <a:t> </a:t>
            </a:r>
            <a:r>
              <a:rPr lang="en-US" sz="2000" dirty="0" err="1">
                <a:latin typeface="Arial" panose="02080604020202020204" pitchFamily="34" charset="0"/>
              </a:rPr>
              <a:t>nhiều</a:t>
            </a:r>
            <a:r>
              <a:rPr lang="en-US" sz="2000" dirty="0">
                <a:latin typeface="Arial" panose="02080604020202020204" pitchFamily="34" charset="0"/>
              </a:rPr>
              <a:t> </a:t>
            </a:r>
            <a:r>
              <a:rPr lang="en-US" sz="2000" dirty="0" err="1">
                <a:latin typeface="Arial" panose="02080604020202020204" pitchFamily="34" charset="0"/>
              </a:rPr>
              <a:t>lựa</a:t>
            </a:r>
            <a:r>
              <a:rPr lang="en-US" sz="2000" dirty="0">
                <a:latin typeface="Arial" panose="02080604020202020204" pitchFamily="34" charset="0"/>
              </a:rPr>
              <a:t> </a:t>
            </a:r>
            <a:r>
              <a:rPr lang="en-US" sz="2000" dirty="0" err="1">
                <a:latin typeface="Arial" panose="02080604020202020204" pitchFamily="34" charset="0"/>
              </a:rPr>
              <a:t>chọn</a:t>
            </a:r>
            <a:r>
              <a:rPr lang="en-US" sz="2000" dirty="0">
                <a:latin typeface="Arial" panose="02080604020202020204" pitchFamily="34" charset="0"/>
              </a:rPr>
              <a:t> </a:t>
            </a:r>
            <a:r>
              <a:rPr lang="en-US" sz="2000" dirty="0" err="1">
                <a:latin typeface="Arial" panose="02080604020202020204" pitchFamily="34" charset="0"/>
              </a:rPr>
              <a:t>cho</a:t>
            </a:r>
            <a:r>
              <a:rPr lang="en-US" sz="2000" dirty="0">
                <a:latin typeface="Arial" panose="02080604020202020204" pitchFamily="34" charset="0"/>
              </a:rPr>
              <a:t> </a:t>
            </a:r>
            <a:r>
              <a:rPr lang="en-US" sz="2000" dirty="0" err="1">
                <a:latin typeface="Arial" panose="02080604020202020204" pitchFamily="34" charset="0"/>
              </a:rPr>
              <a:t>các</a:t>
            </a:r>
            <a:r>
              <a:rPr lang="en-US" sz="2000" dirty="0">
                <a:latin typeface="Arial" panose="02080604020202020204" pitchFamily="34" charset="0"/>
              </a:rPr>
              <a:t> b</a:t>
            </a:r>
            <a:r>
              <a:rPr lang="vi-VN" sz="2000" dirty="0">
                <a:latin typeface="Arial" panose="02080604020202020204" pitchFamily="34" charset="0"/>
              </a:rPr>
              <a:t>ước đi khác nhau khi chuyển trạng thái.</a:t>
            </a:r>
            <a:endParaRPr lang="vi-VN" sz="2000" dirty="0">
              <a:latin typeface="Arial" panose="0208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2000" b="1" dirty="0">
                <a:latin typeface="Arial" panose="02080604020202020204" pitchFamily="34" charset="0"/>
                <a:cs typeface="Arial" panose="02080604020202020204" pitchFamily="34" charset="0"/>
              </a:rPr>
              <a:t>TÀI LIỆU THAM KHẢO</a:t>
            </a:r>
            <a:endParaRPr lang="en-US" sz="2000" b="1" dirty="0">
              <a:latin typeface="Arial" panose="02080604020202020204" pitchFamily="34" charset="0"/>
              <a:cs typeface="Arial" panose="02080604020202020204" pitchFamily="34" charset="0"/>
            </a:endParaRPr>
          </a:p>
          <a:p>
            <a:pPr algn="just"/>
            <a:endParaRPr lang="en-US" sz="2000" dirty="0">
              <a:latin typeface="Arial" panose="02080604020202020204" pitchFamily="34" charset="0"/>
              <a:cs typeface="Arial" panose="02080604020202020204" pitchFamily="34" charset="0"/>
            </a:endParaRPr>
          </a:p>
          <a:p>
            <a:pPr algn="just"/>
            <a:endParaRPr lang="vi-VN" sz="2000" dirty="0">
              <a:latin typeface="Arial" panose="02080604020202020204" pitchFamily="34" charset="0"/>
              <a:cs typeface="Arial" panose="02080604020202020204" pitchFamily="34" charset="0"/>
            </a:endParaRPr>
          </a:p>
        </p:txBody>
      </p:sp>
      <p:graphicFrame>
        <p:nvGraphicFramePr>
          <p:cNvPr id="2" name="Table 1"/>
          <p:cNvGraphicFramePr>
            <a:graphicFrameLocks noGrp="1"/>
          </p:cNvGraphicFramePr>
          <p:nvPr/>
        </p:nvGraphicFramePr>
        <p:xfrm>
          <a:off x="251520" y="620688"/>
          <a:ext cx="8712968" cy="6245098"/>
        </p:xfrm>
        <a:graphic>
          <a:graphicData uri="http://schemas.openxmlformats.org/drawingml/2006/table">
            <a:tbl>
              <a:tblPr firstRow="1" firstCol="1" bandRow="1">
                <a:tableStyleId>{5C22544A-7EE6-4342-B048-85BDC9FD1C3A}</a:tableStyleId>
              </a:tblPr>
              <a:tblGrid>
                <a:gridCol w="3011590"/>
                <a:gridCol w="5701378"/>
              </a:tblGrid>
              <a:tr h="570874">
                <a:tc>
                  <a:txBody>
                    <a:bodyPr/>
                    <a:lstStyle/>
                    <a:p>
                      <a:pPr algn="just">
                        <a:lnSpc>
                          <a:spcPct val="130000"/>
                        </a:lnSpc>
                        <a:spcBef>
                          <a:spcPts val="600"/>
                        </a:spcBef>
                        <a:spcAft>
                          <a:spcPts val="0"/>
                        </a:spcAft>
                        <a:tabLst>
                          <a:tab pos="293370" algn="l"/>
                        </a:tabLst>
                      </a:pPr>
                      <a:r>
                        <a:rPr lang="vi-VN" sz="1800" dirty="0">
                          <a:effectLst/>
                        </a:rPr>
                        <a:t>	- Giáo trình: </a:t>
                      </a:r>
                      <a:endParaRPr lang="vi-VN" sz="1800" dirty="0">
                        <a:effectLst/>
                        <a:latin typeface="Arial" panose="02080604020202020204" pitchFamily="34" charset="0"/>
                        <a:ea typeface="Arial" panose="02080604020202020204" pitchFamily="34" charset="0"/>
                        <a:cs typeface="Times New Roman" panose="02020603050405020304" pitchFamily="18" charset="0"/>
                      </a:endParaRPr>
                    </a:p>
                  </a:txBody>
                  <a:tcPr marL="65910" marR="65910" marT="0" marB="0"/>
                </a:tc>
                <a:tc>
                  <a:txBody>
                    <a:bodyPr/>
                    <a:lstStyle/>
                    <a:p>
                      <a:pPr algn="l">
                        <a:lnSpc>
                          <a:spcPct val="130000"/>
                        </a:lnSpc>
                        <a:spcBef>
                          <a:spcPts val="600"/>
                        </a:spcBef>
                        <a:spcAft>
                          <a:spcPts val="0"/>
                        </a:spcAft>
                      </a:pPr>
                      <a:r>
                        <a:rPr lang="en-US" sz="1800">
                          <a:effectLst/>
                        </a:rPr>
                        <a:t>Vũ Hữu Tiệp, Machine Learning c</a:t>
                      </a:r>
                      <a:r>
                        <a:rPr lang="vi-VN" sz="1800">
                          <a:effectLst/>
                        </a:rPr>
                        <a:t>ơ</a:t>
                      </a:r>
                      <a:r>
                        <a:rPr lang="en-US" sz="1800">
                          <a:effectLst/>
                        </a:rPr>
                        <a:t> bản, NXB KHKT,2018.</a:t>
                      </a:r>
                      <a:endParaRPr lang="en-US" sz="1800">
                        <a:effectLst/>
                      </a:endParaRPr>
                    </a:p>
                    <a:p>
                      <a:pPr algn="l">
                        <a:lnSpc>
                          <a:spcPct val="130000"/>
                        </a:lnSpc>
                        <a:spcBef>
                          <a:spcPts val="600"/>
                        </a:spcBef>
                        <a:spcAft>
                          <a:spcPts val="0"/>
                        </a:spcAft>
                      </a:pPr>
                      <a:endParaRPr lang="vi-VN" sz="1800" dirty="0">
                        <a:effectLst/>
                        <a:latin typeface="Arial" panose="02080604020202020204" pitchFamily="34" charset="0"/>
                        <a:ea typeface="Arial" panose="02080604020202020204" pitchFamily="34" charset="0"/>
                        <a:cs typeface="Times New Roman" panose="02020603050405020304" pitchFamily="18" charset="0"/>
                      </a:endParaRPr>
                    </a:p>
                  </a:txBody>
                  <a:tcPr marL="65910" marR="65910" marT="0" marB="0"/>
                </a:tc>
              </a:tr>
              <a:tr h="4934601">
                <a:tc>
                  <a:txBody>
                    <a:bodyPr/>
                    <a:lstStyle/>
                    <a:p>
                      <a:pPr algn="just">
                        <a:lnSpc>
                          <a:spcPct val="130000"/>
                        </a:lnSpc>
                        <a:spcBef>
                          <a:spcPts val="600"/>
                        </a:spcBef>
                        <a:spcAft>
                          <a:spcPts val="0"/>
                        </a:spcAft>
                        <a:tabLst>
                          <a:tab pos="293370" algn="l"/>
                        </a:tabLst>
                      </a:pPr>
                      <a:r>
                        <a:rPr lang="vi-VN" sz="1800" dirty="0">
                          <a:effectLst/>
                        </a:rPr>
                        <a:t>	- Tài liệu tham khảo:</a:t>
                      </a:r>
                      <a:endParaRPr lang="vi-VN" sz="1800" dirty="0">
                        <a:effectLst/>
                        <a:latin typeface="Arial" panose="02080604020202020204" pitchFamily="34" charset="0"/>
                        <a:ea typeface="Arial" panose="02080604020202020204" pitchFamily="34" charset="0"/>
                        <a:cs typeface="Times New Roman" panose="02020603050405020304" pitchFamily="18" charset="0"/>
                      </a:endParaRPr>
                    </a:p>
                  </a:txBody>
                  <a:tcPr marL="65910" marR="65910" marT="0" marB="0"/>
                </a:tc>
                <a:tc>
                  <a:txBody>
                    <a:bodyPr/>
                    <a:lstStyle/>
                    <a:p>
                      <a:pPr algn="just">
                        <a:lnSpc>
                          <a:spcPct val="120000"/>
                        </a:lnSpc>
                        <a:spcBef>
                          <a:spcPts val="600"/>
                        </a:spcBef>
                        <a:spcAft>
                          <a:spcPts val="600"/>
                        </a:spcAft>
                      </a:pPr>
                      <a:r>
                        <a:rPr lang="vi-VN" sz="1800" dirty="0">
                          <a:effectLst/>
                        </a:rPr>
                        <a:t>[1] Tom Mitchelle, Data Mining: Concepts and Techniques, 3rd edition, McGraw-Hill, 1997.</a:t>
                      </a:r>
                      <a:endParaRPr lang="vi-VN" sz="1800" dirty="0">
                        <a:effectLst/>
                      </a:endParaRPr>
                    </a:p>
                    <a:p>
                      <a:pPr algn="just">
                        <a:lnSpc>
                          <a:spcPct val="120000"/>
                        </a:lnSpc>
                        <a:spcBef>
                          <a:spcPts val="600"/>
                        </a:spcBef>
                        <a:spcAft>
                          <a:spcPts val="600"/>
                        </a:spcAft>
                      </a:pPr>
                      <a:r>
                        <a:rPr lang="vi-VN" sz="1800" dirty="0">
                          <a:effectLst/>
                        </a:rPr>
                        <a:t>[2] Ethem Alpaydin, Introduction to Machine Learning, MIT Press, 2010.</a:t>
                      </a:r>
                      <a:endParaRPr lang="vi-VN" sz="1800" dirty="0">
                        <a:effectLst/>
                      </a:endParaRPr>
                    </a:p>
                    <a:p>
                      <a:pPr algn="just">
                        <a:lnSpc>
                          <a:spcPct val="120000"/>
                        </a:lnSpc>
                        <a:spcBef>
                          <a:spcPts val="600"/>
                        </a:spcBef>
                        <a:spcAft>
                          <a:spcPts val="600"/>
                        </a:spcAft>
                      </a:pPr>
                      <a:r>
                        <a:rPr lang="vi-VN" sz="1800" dirty="0">
                          <a:effectLst/>
                        </a:rPr>
                        <a:t>[3] Miroslav Kubat, An Introduction to Machine Learning, Springer-Verlag, 2015.</a:t>
                      </a:r>
                      <a:endParaRPr lang="vi-VN" sz="1800" dirty="0">
                        <a:effectLst/>
                      </a:endParaRPr>
                    </a:p>
                    <a:p>
                      <a:pPr algn="just">
                        <a:lnSpc>
                          <a:spcPct val="120000"/>
                        </a:lnSpc>
                        <a:spcBef>
                          <a:spcPts val="600"/>
                        </a:spcBef>
                        <a:spcAft>
                          <a:spcPts val="600"/>
                        </a:spcAft>
                      </a:pPr>
                      <a:r>
                        <a:rPr lang="vi-VN" sz="1800" dirty="0">
                          <a:effectLst/>
                        </a:rPr>
                        <a:t>[4] A.C. Müller, S.Guido, Introduction to Machine Learning with Python_ A Guide for Data Scientists-O’Reilly Media, 2016.</a:t>
                      </a:r>
                      <a:endParaRPr lang="vi-VN" sz="1800" dirty="0">
                        <a:effectLst/>
                      </a:endParaRPr>
                    </a:p>
                    <a:p>
                      <a:pPr algn="just">
                        <a:lnSpc>
                          <a:spcPct val="120000"/>
                        </a:lnSpc>
                        <a:spcBef>
                          <a:spcPts val="600"/>
                        </a:spcBef>
                        <a:spcAft>
                          <a:spcPts val="600"/>
                        </a:spcAft>
                      </a:pPr>
                      <a:r>
                        <a:rPr lang="vi-VN" sz="1800" dirty="0">
                          <a:effectLst/>
                        </a:rPr>
                        <a:t>[5] S. Raschka, V. Mirjalili, Python Machine Learning. 2nd ed-Packt Publishing, 2017.</a:t>
                      </a:r>
                      <a:endParaRPr lang="vi-VN" sz="1800" dirty="0">
                        <a:effectLst/>
                      </a:endParaRPr>
                    </a:p>
                    <a:p>
                      <a:pPr algn="just">
                        <a:lnSpc>
                          <a:spcPct val="120000"/>
                        </a:lnSpc>
                        <a:spcBef>
                          <a:spcPts val="600"/>
                        </a:spcBef>
                        <a:spcAft>
                          <a:spcPts val="600"/>
                        </a:spcAft>
                      </a:pPr>
                      <a:r>
                        <a:rPr lang="vi-VN" sz="1800" dirty="0">
                          <a:effectLst/>
                        </a:rPr>
                        <a:t>[6] Brett Lantz, Machine Learning with R - Second Edition-Packt Publishing, 2015.</a:t>
                      </a:r>
                      <a:endParaRPr lang="vi-VN" sz="1800" dirty="0">
                        <a:effectLst/>
                      </a:endParaRPr>
                    </a:p>
                    <a:p>
                      <a:pPr algn="just">
                        <a:lnSpc>
                          <a:spcPct val="120000"/>
                        </a:lnSpc>
                        <a:spcBef>
                          <a:spcPts val="600"/>
                        </a:spcBef>
                        <a:spcAft>
                          <a:spcPts val="600"/>
                        </a:spcAft>
                      </a:pPr>
                      <a:r>
                        <a:rPr lang="vi-VN" sz="1800" dirty="0">
                          <a:effectLst/>
                        </a:rPr>
                        <a:t> </a:t>
                      </a:r>
                      <a:endParaRPr lang="vi-VN" sz="1800" dirty="0">
                        <a:effectLst/>
                        <a:latin typeface="Arial" panose="02080604020202020204" pitchFamily="34" charset="0"/>
                        <a:ea typeface="Arial" panose="02080604020202020204" pitchFamily="34" charset="0"/>
                        <a:cs typeface="Times New Roman" panose="02020603050405020304" pitchFamily="18" charset="0"/>
                      </a:endParaRPr>
                    </a:p>
                  </a:txBody>
                  <a:tcPr marL="65910" marR="65910" marT="0" marB="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indent="179705" algn="just">
              <a:spcBef>
                <a:spcPts val="600"/>
              </a:spcBef>
            </a:pPr>
            <a:r>
              <a:rPr lang="vi-VN" sz="2400" dirty="0">
                <a:solidFill>
                  <a:schemeClr val="tx1"/>
                </a:solidFill>
                <a:latin typeface="Arial" panose="02080604020202020204" pitchFamily="34" charset="0"/>
                <a:cs typeface="Arial" panose="02080604020202020204" pitchFamily="34" charset="0"/>
              </a:rPr>
              <a:t>Giải thuật leo núi</a:t>
            </a:r>
            <a:endParaRPr lang="vi-VN" sz="2400" dirty="0">
              <a:solidFill>
                <a:schemeClr val="tx1"/>
              </a:solidFill>
              <a:latin typeface="Arial" panose="02080604020202020204" pitchFamily="34" charset="0"/>
              <a:cs typeface="Arial" panose="02080604020202020204" pitchFamily="34" charset="0"/>
            </a:endParaRPr>
          </a:p>
          <a:p>
            <a:pPr algn="just"/>
            <a:r>
              <a:rPr lang="en-US" sz="2400" dirty="0">
                <a:solidFill>
                  <a:schemeClr val="tx1"/>
                </a:solidFill>
                <a:latin typeface="Arial" panose="02080604020202020204" pitchFamily="34" charset="0"/>
                <a:cs typeface="Arial" panose="02080604020202020204" pitchFamily="34" charset="0"/>
              </a:rPr>
              <a:t>1. </a:t>
            </a:r>
            <a:r>
              <a:rPr lang="en-US" sz="2400" dirty="0" err="1">
                <a:solidFill>
                  <a:schemeClr val="tx1"/>
                </a:solidFill>
                <a:latin typeface="Arial" panose="02080604020202020204" pitchFamily="34" charset="0"/>
                <a:cs typeface="Arial" panose="02080604020202020204" pitchFamily="34" charset="0"/>
              </a:rPr>
              <a:t>Tạo</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hai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danh</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sách</a:t>
            </a:r>
            <a:r>
              <a:rPr lang="en-US" sz="2400" dirty="0">
                <a:solidFill>
                  <a:schemeClr val="tx1"/>
                </a:solidFill>
                <a:latin typeface="Arial" panose="02080604020202020204" pitchFamily="34" charset="0"/>
                <a:cs typeface="Arial" panose="02080604020202020204" pitchFamily="34" charset="0"/>
              </a:rPr>
              <a:t>, L </a:t>
            </a:r>
            <a:r>
              <a:rPr lang="en-US" sz="2400" dirty="0" err="1">
                <a:solidFill>
                  <a:schemeClr val="tx1"/>
                </a:solidFill>
                <a:latin typeface="Arial" panose="02080604020202020204" pitchFamily="34" charset="0"/>
                <a:cs typeface="Arial" panose="02080604020202020204" pitchFamily="34" charset="0"/>
              </a:rPr>
              <a:t>và</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Lseen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Lúc</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đầu</a:t>
            </a:r>
            <a:r>
              <a:rPr lang="en-US" sz="2400" dirty="0">
                <a:solidFill>
                  <a:schemeClr val="tx1"/>
                </a:solidFill>
                <a:latin typeface="Arial" panose="02080604020202020204" pitchFamily="34" charset="0"/>
                <a:cs typeface="Arial" panose="02080604020202020204" pitchFamily="34" charset="0"/>
              </a:rPr>
              <a:t>, L </a:t>
            </a:r>
            <a:r>
              <a:rPr lang="en-US" sz="2400" dirty="0" err="1">
                <a:solidFill>
                  <a:schemeClr val="tx1"/>
                </a:solidFill>
                <a:latin typeface="Arial" panose="02080604020202020204" pitchFamily="34" charset="0"/>
                <a:cs typeface="Arial" panose="02080604020202020204" pitchFamily="34" charset="0"/>
              </a:rPr>
              <a:t>chỉ</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chứa</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trạng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thái</a:t>
            </a:r>
            <a:r>
              <a:rPr lang="en-US" sz="2400" dirty="0">
                <a:solidFill>
                  <a:schemeClr val="tx1"/>
                </a:solidFill>
                <a:latin typeface="Arial" panose="02080604020202020204" pitchFamily="34" charset="0"/>
                <a:cs typeface="Arial" panose="02080604020202020204" pitchFamily="34" charset="0"/>
              </a:rPr>
              <a:t> ban </a:t>
            </a:r>
            <a:r>
              <a:rPr lang="en-US" sz="2400" dirty="0" err="1">
                <a:solidFill>
                  <a:schemeClr val="tx1"/>
                </a:solidFill>
                <a:latin typeface="Arial" panose="02080604020202020204" pitchFamily="34" charset="0"/>
                <a:cs typeface="Arial" panose="02080604020202020204" pitchFamily="34" charset="0"/>
              </a:rPr>
              <a:t>đầu</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và</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Lseen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trống</a:t>
            </a:r>
            <a:r>
              <a:rPr lang="en-US" sz="2400" dirty="0">
                <a:solidFill>
                  <a:schemeClr val="tx1"/>
                </a:solidFill>
                <a:latin typeface="Arial" panose="02080604020202020204" pitchFamily="34" charset="0"/>
                <a:cs typeface="Arial" panose="02080604020202020204" pitchFamily="34" charset="0"/>
              </a:rPr>
              <a:t>.</a:t>
            </a:r>
            <a:endParaRPr lang="vi-VN" sz="2400" dirty="0">
              <a:solidFill>
                <a:schemeClr val="tx1"/>
              </a:solidFill>
              <a:latin typeface="Arial" panose="02080604020202020204" pitchFamily="34" charset="0"/>
              <a:cs typeface="Arial" panose="02080604020202020204" pitchFamily="34" charset="0"/>
            </a:endParaRPr>
          </a:p>
          <a:p>
            <a:pPr algn="just"/>
            <a:r>
              <a:rPr lang="en-US" sz="2400" dirty="0">
                <a:solidFill>
                  <a:schemeClr val="tx1"/>
                </a:solidFill>
                <a:latin typeface="Arial" panose="02080604020202020204" pitchFamily="34" charset="0"/>
                <a:cs typeface="Arial" panose="02080604020202020204" pitchFamily="34" charset="0"/>
              </a:rPr>
              <a:t>2. </a:t>
            </a:r>
            <a:r>
              <a:rPr lang="en-US" sz="2400" dirty="0" err="1">
                <a:solidFill>
                  <a:schemeClr val="tx1"/>
                </a:solidFill>
                <a:latin typeface="Arial" panose="02080604020202020204" pitchFamily="34" charset="0"/>
                <a:cs typeface="Arial" panose="02080604020202020204" pitchFamily="34" charset="0"/>
              </a:rPr>
              <a:t>Giả</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sử</a:t>
            </a:r>
            <a:r>
              <a:rPr lang="en-US" sz="2400" dirty="0">
                <a:solidFill>
                  <a:schemeClr val="tx1"/>
                </a:solidFill>
                <a:latin typeface="Arial" panose="02080604020202020204" pitchFamily="34" charset="0"/>
                <a:cs typeface="Arial" panose="02080604020202020204" pitchFamily="34" charset="0"/>
              </a:rPr>
              <a:t> n </a:t>
            </a:r>
            <a:r>
              <a:rPr lang="en-US" sz="2400" dirty="0" err="1">
                <a:solidFill>
                  <a:schemeClr val="tx1"/>
                </a:solidFill>
                <a:latin typeface="Arial" panose="02080604020202020204" pitchFamily="34" charset="0"/>
                <a:cs typeface="Arial" panose="02080604020202020204" pitchFamily="34" charset="0"/>
              </a:rPr>
              <a:t>là</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phần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tử</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đầu</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tiên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của</a:t>
            </a:r>
            <a:r>
              <a:rPr lang="en-US" sz="2400" dirty="0">
                <a:solidFill>
                  <a:schemeClr val="tx1"/>
                </a:solidFill>
                <a:latin typeface="Arial" panose="02080604020202020204" pitchFamily="34" charset="0"/>
                <a:cs typeface="Arial" panose="02080604020202020204" pitchFamily="34" charset="0"/>
              </a:rPr>
              <a:t> L. So </a:t>
            </a:r>
            <a:r>
              <a:rPr lang="en-US" sz="2400" dirty="0" err="1">
                <a:solidFill>
                  <a:schemeClr val="tx1"/>
                </a:solidFill>
                <a:latin typeface="Arial" panose="02080604020202020204" pitchFamily="34" charset="0"/>
                <a:cs typeface="Arial" panose="02080604020202020204" pitchFamily="34" charset="0"/>
              </a:rPr>
              <a:t>sánh</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trạng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này</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với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trạng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cuối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cùng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Nếu</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chúng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đồng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nhất</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hãy</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dừng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và</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tìm</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kiếm</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thành</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công</a:t>
            </a:r>
            <a:r>
              <a:rPr lang="en-US" sz="2400" dirty="0">
                <a:solidFill>
                  <a:schemeClr val="tx1"/>
                </a:solidFill>
                <a:latin typeface="Arial" panose="02080604020202020204" pitchFamily="34" charset="0"/>
                <a:cs typeface="Arial" panose="02080604020202020204" pitchFamily="34" charset="0"/>
              </a:rPr>
              <a:t>.</a:t>
            </a:r>
            <a:endParaRPr lang="vi-VN" sz="2400" dirty="0">
              <a:solidFill>
                <a:schemeClr val="tx1"/>
              </a:solidFill>
              <a:latin typeface="Arial" panose="02080604020202020204" pitchFamily="34" charset="0"/>
              <a:cs typeface="Arial" panose="02080604020202020204" pitchFamily="34" charset="0"/>
            </a:endParaRPr>
          </a:p>
          <a:p>
            <a:pPr algn="just"/>
            <a:r>
              <a:rPr lang="en-US" sz="2400" dirty="0">
                <a:solidFill>
                  <a:schemeClr val="tx1"/>
                </a:solidFill>
                <a:latin typeface="Arial" panose="02080604020202020204" pitchFamily="34" charset="0"/>
                <a:cs typeface="Arial" panose="02080604020202020204" pitchFamily="34" charset="0"/>
              </a:rPr>
              <a:t>3. </a:t>
            </a:r>
            <a:r>
              <a:rPr lang="en-US" sz="2400" dirty="0" err="1">
                <a:solidFill>
                  <a:schemeClr val="tx1"/>
                </a:solidFill>
                <a:latin typeface="Arial" panose="02080604020202020204" pitchFamily="34" charset="0"/>
                <a:cs typeface="Arial" panose="02080604020202020204" pitchFamily="34" charset="0"/>
              </a:rPr>
              <a:t>Áp</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dụng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cho</a:t>
            </a:r>
            <a:r>
              <a:rPr lang="en-US" sz="2400" dirty="0">
                <a:solidFill>
                  <a:schemeClr val="tx1"/>
                </a:solidFill>
                <a:latin typeface="Arial" panose="02080604020202020204" pitchFamily="34" charset="0"/>
                <a:cs typeface="Arial" panose="02080604020202020204" pitchFamily="34" charset="0"/>
              </a:rPr>
              <a:t> n </a:t>
            </a:r>
            <a:r>
              <a:rPr lang="en-US" sz="2400" dirty="0" err="1">
                <a:solidFill>
                  <a:schemeClr val="tx1"/>
                </a:solidFill>
                <a:latin typeface="Arial" panose="02080604020202020204" pitchFamily="34" charset="0"/>
                <a:cs typeface="Arial" panose="02080604020202020204" pitchFamily="34" charset="0"/>
              </a:rPr>
              <a:t>tất</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cả</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toán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tử</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tìm</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kiếm</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có</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sẵn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từ</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đó</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nhận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được</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một</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tập</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hợp</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các</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trạng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mới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Loại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bỏ</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những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trạng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đã</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tồn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trong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Lseen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Đối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với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phần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còn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sắp</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xếp</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chúng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theo</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hàm</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đánh</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giá</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và</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đặt</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chúng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lên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trên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của</a:t>
            </a:r>
            <a:r>
              <a:rPr lang="en-US" sz="2400" dirty="0">
                <a:solidFill>
                  <a:schemeClr val="tx1"/>
                </a:solidFill>
                <a:latin typeface="Arial" panose="02080604020202020204" pitchFamily="34" charset="0"/>
                <a:cs typeface="Arial" panose="02080604020202020204" pitchFamily="34" charset="0"/>
              </a:rPr>
              <a:t> L.</a:t>
            </a:r>
            <a:endParaRPr lang="vi-VN" sz="2400" dirty="0">
              <a:solidFill>
                <a:schemeClr val="tx1"/>
              </a:solidFill>
              <a:latin typeface="Arial" panose="02080604020202020204" pitchFamily="34" charset="0"/>
              <a:cs typeface="Arial" panose="02080604020202020204" pitchFamily="34" charset="0"/>
            </a:endParaRPr>
          </a:p>
          <a:p>
            <a:pPr algn="just"/>
            <a:r>
              <a:rPr lang="en-US" sz="2400" dirty="0">
                <a:solidFill>
                  <a:schemeClr val="tx1"/>
                </a:solidFill>
                <a:latin typeface="Arial" panose="02080604020202020204" pitchFamily="34" charset="0"/>
                <a:cs typeface="Arial" panose="02080604020202020204" pitchFamily="34" charset="0"/>
              </a:rPr>
              <a:t>4. </a:t>
            </a:r>
            <a:r>
              <a:rPr lang="en-US" sz="2400" dirty="0" err="1">
                <a:solidFill>
                  <a:schemeClr val="tx1"/>
                </a:solidFill>
                <a:latin typeface="Arial" panose="02080604020202020204" pitchFamily="34" charset="0"/>
                <a:cs typeface="Arial" panose="02080604020202020204" pitchFamily="34" charset="0"/>
              </a:rPr>
              <a:t>Chuyển</a:t>
            </a:r>
            <a:r>
              <a:rPr lang="en-US" sz="2400" dirty="0">
                <a:solidFill>
                  <a:schemeClr val="tx1"/>
                </a:solidFill>
                <a:latin typeface="Arial" panose="02080604020202020204" pitchFamily="34" charset="0"/>
                <a:cs typeface="Arial" panose="02080604020202020204" pitchFamily="34" charset="0"/>
              </a:rPr>
              <a:t> n </a:t>
            </a:r>
            <a:r>
              <a:rPr lang="en-US" sz="2400" dirty="0" err="1">
                <a:solidFill>
                  <a:schemeClr val="tx1"/>
                </a:solidFill>
                <a:latin typeface="Arial" panose="02080604020202020204" pitchFamily="34" charset="0"/>
                <a:cs typeface="Arial" panose="02080604020202020204" pitchFamily="34" charset="0"/>
              </a:rPr>
              <a:t>từ</a:t>
            </a:r>
            <a:r>
              <a:rPr lang="en-US" sz="2400" dirty="0">
                <a:solidFill>
                  <a:schemeClr val="tx1"/>
                </a:solidFill>
                <a:latin typeface="Arial" panose="02080604020202020204" pitchFamily="34" charset="0"/>
                <a:cs typeface="Arial" panose="02080604020202020204" pitchFamily="34" charset="0"/>
              </a:rPr>
              <a:t> L </a:t>
            </a:r>
            <a:r>
              <a:rPr lang="en-US" sz="2400" dirty="0" err="1">
                <a:solidFill>
                  <a:schemeClr val="tx1"/>
                </a:solidFill>
                <a:latin typeface="Arial" panose="02080604020202020204" pitchFamily="34" charset="0"/>
                <a:cs typeface="Arial" panose="02080604020202020204" pitchFamily="34" charset="0"/>
              </a:rPr>
              <a:t>vào</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danh</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sách</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Lseen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chứa</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các</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trạng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đã</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được</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xem</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xét</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đến</a:t>
            </a:r>
            <a:r>
              <a:rPr lang="en-US" sz="2400" dirty="0">
                <a:solidFill>
                  <a:schemeClr val="tx1"/>
                </a:solidFill>
                <a:latin typeface="Arial" panose="02080604020202020204" pitchFamily="34" charset="0"/>
                <a:cs typeface="Arial" panose="02080604020202020204" pitchFamily="34" charset="0"/>
              </a:rPr>
              <a:t>.</a:t>
            </a:r>
            <a:endParaRPr lang="en-US" sz="2400" dirty="0">
              <a:solidFill>
                <a:schemeClr val="tx1"/>
              </a:solidFill>
              <a:latin typeface="Arial" panose="02080604020202020204" pitchFamily="34" charset="0"/>
              <a:cs typeface="Arial" panose="02080604020202020204" pitchFamily="34" charset="0"/>
            </a:endParaRPr>
          </a:p>
          <a:p>
            <a:pPr algn="just"/>
            <a:r>
              <a:rPr lang="en-US" sz="2200" dirty="0">
                <a:solidFill>
                  <a:schemeClr val="tx1"/>
                </a:solidFill>
                <a:latin typeface="Arial" panose="02080604020202020204" pitchFamily="34" charset="0"/>
                <a:cs typeface="Arial" panose="02080604020202020204" pitchFamily="34" charset="0"/>
              </a:rPr>
              <a:t>5. </a:t>
            </a:r>
            <a:r>
              <a:rPr lang="en-US" sz="2400" dirty="0" err="1">
                <a:solidFill>
                  <a:schemeClr val="tx1"/>
                </a:solidFill>
                <a:latin typeface="Arial" panose="02080604020202020204" pitchFamily="34" charset="0"/>
                <a:cs typeface="Arial" panose="02080604020202020204" pitchFamily="34" charset="0"/>
              </a:rPr>
              <a:t>Nếu</a:t>
            </a:r>
            <a:r>
              <a:rPr lang="en-US" sz="2400" dirty="0">
                <a:solidFill>
                  <a:schemeClr val="tx1"/>
                </a:solidFill>
                <a:latin typeface="Arial" panose="02080604020202020204" pitchFamily="34" charset="0"/>
                <a:cs typeface="Arial" panose="02080604020202020204" pitchFamily="34" charset="0"/>
              </a:rPr>
              <a:t> L =Ø , </a:t>
            </a:r>
            <a:r>
              <a:rPr lang="en-US" sz="2400" dirty="0" err="1">
                <a:solidFill>
                  <a:schemeClr val="tx1"/>
                </a:solidFill>
                <a:latin typeface="Arial" panose="02080604020202020204" pitchFamily="34" charset="0"/>
                <a:cs typeface="Arial" panose="02080604020202020204" pitchFamily="34" charset="0"/>
              </a:rPr>
              <a:t>dừng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lại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và</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thông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báo</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thất</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bại</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Nếu</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không</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hãy</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chuyển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đến</a:t>
            </a:r>
            <a:r>
              <a:rPr lang="en-US" sz="2400" dirty="0">
                <a:solidFill>
                  <a:schemeClr val="tx1"/>
                </a:solidFill>
                <a:latin typeface="Arial" panose="02080604020202020204" pitchFamily="34" charset="0"/>
                <a:cs typeface="Arial" panose="02080604020202020204" pitchFamily="34" charset="0"/>
              </a:rPr>
              <a:t> </a:t>
            </a:r>
            <a:r>
              <a:rPr lang="en-US" sz="2400" dirty="0" err="1">
                <a:solidFill>
                  <a:schemeClr val="tx1"/>
                </a:solidFill>
                <a:latin typeface="Arial" panose="02080604020202020204" pitchFamily="34" charset="0"/>
                <a:cs typeface="Arial" panose="02080604020202020204" pitchFamily="34" charset="0"/>
              </a:rPr>
              <a:t>bước</a:t>
            </a:r>
            <a:r>
              <a:rPr lang="en-US" sz="2400" dirty="0">
                <a:solidFill>
                  <a:schemeClr val="tx1"/>
                </a:solidFill>
                <a:latin typeface="Arial" panose="02080604020202020204" pitchFamily="34" charset="0"/>
                <a:cs typeface="Arial" panose="02080604020202020204" pitchFamily="34" charset="0"/>
              </a:rPr>
              <a:t> 2.</a:t>
            </a:r>
            <a:endParaRPr lang="vi-VN" sz="2400" dirty="0">
              <a:solidFill>
                <a:schemeClr val="tx1"/>
              </a:solidFill>
              <a:cs typeface="Arial" panose="02080604020202020204" pitchFamily="34" charset="0"/>
            </a:endParaRPr>
          </a:p>
          <a:p>
            <a:pPr algn="just"/>
            <a:endParaRPr lang="vi-VN" sz="2200" dirty="0">
              <a:solidFill>
                <a:schemeClr val="tx1"/>
              </a:solidFill>
              <a:latin typeface="Arial" panose="02080604020202020204" pitchFamily="34" charset="0"/>
              <a:cs typeface="Arial" panose="02080604020202020204" pitchFamily="34" charset="0"/>
            </a:endParaRPr>
          </a:p>
          <a:p>
            <a:pPr indent="179705" algn="just">
              <a:spcBef>
                <a:spcPts val="600"/>
              </a:spcBef>
            </a:pPr>
            <a:endParaRPr lang="vi-VN" sz="2000" dirty="0">
              <a:solidFill>
                <a:schemeClr val="tx1"/>
              </a:solidFill>
              <a:latin typeface="Arial" panose="02080604020202020204" pitchFamily="34" charset="0"/>
              <a:cs typeface="Arial" panose="02080604020202020204" pitchFamily="34" charset="0"/>
            </a:endParaRPr>
          </a:p>
          <a:p>
            <a:pPr indent="179705" algn="just">
              <a:spcBef>
                <a:spcPts val="600"/>
              </a:spcBef>
            </a:pPr>
            <a:endParaRPr lang="vi-VN" sz="2000" dirty="0">
              <a:solidFill>
                <a:schemeClr val="tx1"/>
              </a:solidFill>
              <a:latin typeface="Arial" panose="02080604020202020204" pitchFamily="34" charset="0"/>
              <a:cs typeface="Arial" panose="0208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dirty="0"/>
          </a:p>
        </p:txBody>
      </p:sp>
      <p:sp>
        <p:nvSpPr>
          <p:cNvPr id="3" name="Content Placeholder 2"/>
          <p:cNvSpPr>
            <a:spLocks noGrp="1"/>
          </p:cNvSpPr>
          <p:nvPr>
            <p:ph idx="1"/>
          </p:nvPr>
        </p:nvSpPr>
        <p:spPr>
          <a:xfrm>
            <a:off x="457200" y="228919"/>
            <a:ext cx="8229600" cy="6400161"/>
          </a:xfrm>
        </p:spPr>
        <p:txBody>
          <a:bodyPr>
            <a:noAutofit/>
          </a:bodyPr>
          <a:lstStyle/>
          <a:p>
            <a:pPr marL="0" indent="0">
              <a:buNone/>
            </a:pPr>
            <a:r>
              <a:rPr lang="vi-VN" sz="2000" b="1" dirty="0"/>
              <a:t>2. Leo núi (xuống núi) và học máy</a:t>
            </a:r>
            <a:endParaRPr lang="vi-VN" sz="2000" b="1" dirty="0"/>
          </a:p>
          <a:p>
            <a:pPr marL="0" indent="0">
              <a:buNone/>
            </a:pPr>
            <a:r>
              <a:rPr lang="vi-VN" sz="1800" dirty="0"/>
              <a:t>Thí dụ các miếng bánh theo thuật toán học đơn giản.</a:t>
            </a:r>
            <a:endParaRPr lang="vi-VN" sz="1800" dirty="0"/>
          </a:p>
          <a:p>
            <a:pPr marL="0" indent="0">
              <a:buNone/>
            </a:pPr>
            <a:r>
              <a:rPr lang="vi-VN" sz="1800" dirty="0"/>
              <a:t>Xây dựng thuật toán học cho ví dụ này thông qua một hàm boolean.</a:t>
            </a:r>
            <a:endParaRPr lang="vi-VN" sz="1800" dirty="0"/>
          </a:p>
          <a:p>
            <a:r>
              <a:rPr lang="vi-VN" sz="1800" dirty="0"/>
              <a:t>Trạng thái đầu: Hàm boolean bất kỳ</a:t>
            </a:r>
            <a:endParaRPr lang="vi-VN" sz="1800" dirty="0"/>
          </a:p>
          <a:p>
            <a:r>
              <a:rPr lang="vi-VN" sz="1800" dirty="0"/>
              <a:t>Trạng thái cuối: Hàm boolean nhận </a:t>
            </a:r>
            <a:r>
              <a:rPr lang="vi-VN" sz="1800" i="1" dirty="0"/>
              <a:t>true</a:t>
            </a:r>
            <a:r>
              <a:rPr lang="vi-VN" sz="1800" dirty="0"/>
              <a:t> cho ví dụ ở lớp “thích”, </a:t>
            </a:r>
            <a:r>
              <a:rPr lang="vi-VN" sz="1800" i="1" dirty="0"/>
              <a:t>false</a:t>
            </a:r>
            <a:r>
              <a:rPr lang="vi-VN" sz="1800" dirty="0"/>
              <a:t> cho các ví dụ ở lớp “không thích”</a:t>
            </a:r>
            <a:endParaRPr lang="vi-VN" sz="1800" dirty="0"/>
          </a:p>
          <a:p>
            <a:r>
              <a:rPr lang="vi-VN" sz="1800" dirty="0"/>
              <a:t>Các toán tử: hội, tuyển, phủ định (AND, OR, NOT) và tổ hợp các toán tử trên cùng các dấu ngoặc. </a:t>
            </a:r>
            <a:endParaRPr lang="vi-VN" sz="1800" dirty="0"/>
          </a:p>
          <a:p>
            <a:r>
              <a:rPr lang="vi-VN" sz="1800" dirty="0"/>
              <a:t>Hàm đánh giá: Số lượng các ví dụ không đúng với hàm boolean. Kí hiệu là </a:t>
            </a:r>
            <a:r>
              <a:rPr lang="vi-VN" sz="1800" b="1" i="1" dirty="0"/>
              <a:t>e</a:t>
            </a:r>
            <a:r>
              <a:rPr lang="vi-VN" sz="1800" dirty="0"/>
              <a:t>.</a:t>
            </a:r>
            <a:endParaRPr lang="vi-VN" sz="1800" dirty="0"/>
          </a:p>
          <a:p>
            <a:r>
              <a:rPr lang="vi-VN" sz="1800" dirty="0"/>
              <a:t>Chiến lược xuống núi: làm giảm hàm đánh giá. </a:t>
            </a:r>
            <a:endParaRPr lang="vi-VN" sz="1800" dirty="0"/>
          </a:p>
          <a:p>
            <a:pPr marL="0" indent="0">
              <a:buNone/>
            </a:pPr>
            <a:r>
              <a:rPr lang="vi-VN" sz="1800" dirty="0"/>
              <a:t>Áp dụng: </a:t>
            </a:r>
            <a:endParaRPr lang="vi-VN" sz="1800" dirty="0"/>
          </a:p>
          <a:p>
            <a:r>
              <a:rPr lang="vi-VN" sz="1800" dirty="0"/>
              <a:t>Chọn trạng thái ban đầu: Hàm boolean bất kỳ. Chọn </a:t>
            </a:r>
            <a:r>
              <a:rPr lang="en-US" sz="1800" i="1" dirty="0">
                <a:latin typeface="Arial" panose="02080604020202020204" pitchFamily="34" charset="0"/>
                <a:cs typeface="Arial" panose="02080604020202020204" pitchFamily="34" charset="0"/>
              </a:rPr>
              <a:t>(</a:t>
            </a:r>
            <a:r>
              <a:rPr lang="en-US" sz="1800" i="1" dirty="0" err="1">
                <a:latin typeface="Arial" panose="02080604020202020204" pitchFamily="34" charset="0"/>
                <a:cs typeface="Arial" panose="02080604020202020204" pitchFamily="34" charset="0"/>
              </a:rPr>
              <a:t>hình</a:t>
            </a:r>
            <a:r>
              <a:rPr lang="en-US" sz="1800" i="1" dirty="0">
                <a:latin typeface="Arial" panose="02080604020202020204" pitchFamily="34" charset="0"/>
                <a:cs typeface="Arial" panose="02080604020202020204" pitchFamily="34" charset="0"/>
              </a:rPr>
              <a:t> </a:t>
            </a:r>
            <a:r>
              <a:rPr lang="en-US" sz="1800" i="1" dirty="0" err="1">
                <a:latin typeface="Arial" panose="02080604020202020204" pitchFamily="34" charset="0"/>
                <a:cs typeface="Arial" panose="02080604020202020204" pitchFamily="34" charset="0"/>
              </a:rPr>
              <a:t>dạng</a:t>
            </a:r>
            <a:r>
              <a:rPr lang="en-US" sz="1800" i="1" dirty="0">
                <a:latin typeface="Arial" panose="02080604020202020204" pitchFamily="34" charset="0"/>
                <a:cs typeface="Arial" panose="02080604020202020204" pitchFamily="34" charset="0"/>
              </a:rPr>
              <a:t> = </a:t>
            </a:r>
            <a:r>
              <a:rPr lang="en-US" sz="1800" i="1" dirty="0" err="1">
                <a:latin typeface="Arial" panose="02080604020202020204" pitchFamily="34" charset="0"/>
                <a:cs typeface="Arial" panose="02080604020202020204" pitchFamily="34" charset="0"/>
              </a:rPr>
              <a:t>tròn</a:t>
            </a:r>
            <a:r>
              <a:rPr lang="en-US" sz="1800" i="1"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vì</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nửa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sô</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có</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chứa</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dạng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hình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tròn</a:t>
            </a:r>
            <a:r>
              <a:rPr lang="en-US" sz="1800" dirty="0">
                <a:latin typeface="Arial" panose="02080604020202020204" pitchFamily="34" charset="0"/>
                <a:cs typeface="Arial" panose="02080604020202020204" pitchFamily="34" charset="0"/>
              </a:rPr>
              <a:t>.</a:t>
            </a:r>
            <a:endParaRPr lang="en-US" sz="1800" dirty="0">
              <a:latin typeface="Arial" panose="02080604020202020204" pitchFamily="34" charset="0"/>
              <a:cs typeface="Arial" panose="02080604020202020204" pitchFamily="34" charset="0"/>
            </a:endParaRPr>
          </a:p>
          <a:p>
            <a:r>
              <a:rPr lang="en-US" sz="1800" dirty="0" err="1">
                <a:latin typeface="Arial" panose="02080604020202020204" pitchFamily="34" charset="0"/>
                <a:cs typeface="Arial" panose="02080604020202020204" pitchFamily="34" charset="0"/>
              </a:rPr>
              <a:t>Áp</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dụng</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toán</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tìm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kiếm</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thí</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dụ</a:t>
            </a:r>
            <a:r>
              <a:rPr lang="en-US" sz="1800" dirty="0">
                <a:latin typeface="Arial" panose="02080604020202020204" pitchFamily="34" charset="0"/>
                <a:cs typeface="Arial" panose="02080604020202020204" pitchFamily="34" charset="0"/>
              </a:rPr>
              <a:t> AND </a:t>
            </a:r>
            <a:r>
              <a:rPr lang="en-US" sz="1800" dirty="0" err="1">
                <a:latin typeface="Arial" panose="02080604020202020204" pitchFamily="34" charset="0"/>
                <a:cs typeface="Arial" panose="02080604020202020204" pitchFamily="34" charset="0"/>
              </a:rPr>
              <a:t>với</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tính</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chất</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khác</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và</a:t>
            </a:r>
            <a:r>
              <a:rPr lang="en-US" sz="1800" dirty="0">
                <a:latin typeface="Arial" panose="02080604020202020204" pitchFamily="34" charset="0"/>
                <a:cs typeface="Arial" panose="02080604020202020204" pitchFamily="34" charset="0"/>
              </a:rPr>
              <a:t> </a:t>
            </a:r>
            <a:r>
              <a:rPr lang="en-US" sz="1800" dirty="0" err="1">
                <a:latin typeface="Arial" panose="02080604020202020204" pitchFamily="34" charset="0"/>
                <a:cs typeface="Arial" panose="02080604020202020204" pitchFamily="34" charset="0"/>
              </a:rPr>
              <a:t>lần</a:t>
            </a:r>
            <a:r>
              <a:rPr lang="en-US" sz="1800" dirty="0">
                <a:latin typeface="Arial" panose="02080604020202020204" pitchFamily="34" charset="0"/>
                <a:cs typeface="Arial" panose="02080604020202020204" pitchFamily="34" charset="0"/>
              </a:rPr>
              <a:t> l</a:t>
            </a:r>
            <a:r>
              <a:rPr lang="vi-VN" sz="1800" dirty="0">
                <a:latin typeface="Arial" panose="02080604020202020204" pitchFamily="34" charset="0"/>
                <a:cs typeface="Arial" panose="02080604020202020204" pitchFamily="34" charset="0"/>
              </a:rPr>
              <a:t>ượt tính hàm đánh giá e.</a:t>
            </a:r>
            <a:endParaRPr lang="vi-VN" sz="1800" dirty="0">
              <a:latin typeface="Arial" panose="02080604020202020204" pitchFamily="34" charset="0"/>
              <a:cs typeface="Arial" panose="02080604020202020204" pitchFamily="34" charset="0"/>
            </a:endParaRPr>
          </a:p>
          <a:p>
            <a:r>
              <a:rPr lang="vi-VN" sz="1800" dirty="0">
                <a:latin typeface="Arial" panose="02080604020202020204" pitchFamily="34" charset="0"/>
                <a:cs typeface="Arial" panose="02080604020202020204" pitchFamily="34" charset="0"/>
              </a:rPr>
              <a:t>Chọn trạng thái có hàm đánh giá nhỏ nhất và áp dụng với toán tử tìm kiếm khác, thí dụ OR </a:t>
            </a:r>
            <a:endParaRPr lang="vi-VN" sz="1800" dirty="0">
              <a:latin typeface="Arial" panose="02080604020202020204" pitchFamily="34" charset="0"/>
              <a:cs typeface="Arial" panose="02080604020202020204" pitchFamily="34" charset="0"/>
            </a:endParaRPr>
          </a:p>
          <a:p>
            <a:pPr marL="0" indent="0">
              <a:buNone/>
            </a:pPr>
            <a:endParaRPr lang="vi-VN" sz="1800" dirty="0">
              <a:latin typeface="Arial" panose="02080604020202020204" pitchFamily="34" charset="0"/>
              <a:cs typeface="Arial" panose="0208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dirty="0"/>
          </a:p>
        </p:txBody>
      </p:sp>
      <p:sp>
        <p:nvSpPr>
          <p:cNvPr id="3" name="Content Placeholder 2"/>
          <p:cNvSpPr>
            <a:spLocks noGrp="1"/>
          </p:cNvSpPr>
          <p:nvPr>
            <p:ph idx="1"/>
          </p:nvPr>
        </p:nvSpPr>
        <p:spPr>
          <a:xfrm>
            <a:off x="457200" y="228919"/>
            <a:ext cx="8229600" cy="6400161"/>
          </a:xfrm>
        </p:spPr>
        <p:txBody>
          <a:bodyPr>
            <a:normAutofit lnSpcReduction="10000"/>
          </a:bodyPr>
          <a:lstStyle/>
          <a:p>
            <a:r>
              <a:rPr lang="vi-VN" sz="2000" dirty="0"/>
              <a:t>Lần lượt kết hợp với các tính chất khác với tóan tử OR, nhận được các trạng thái mới.</a:t>
            </a:r>
            <a:endParaRPr lang="vi-VN" sz="2000" dirty="0"/>
          </a:p>
          <a:p>
            <a:r>
              <a:rPr lang="vi-VN" sz="2000" dirty="0"/>
              <a:t>Tính hàm e cho các trạng thái mới này </a:t>
            </a:r>
            <a:endParaRPr lang="vi-VN" sz="2000" dirty="0"/>
          </a:p>
          <a:p>
            <a:r>
              <a:rPr lang="vi-VN" sz="2000" dirty="0"/>
              <a:t>Chọn trạng thái có hàm e nhỏ nhất</a:t>
            </a:r>
            <a:endParaRPr lang="vi-VN" sz="2000" dirty="0"/>
          </a:p>
          <a:p>
            <a:r>
              <a:rPr lang="vi-VN" sz="2000" dirty="0"/>
              <a:t>Nếu e=0 thì dừng. Ngược lại tiếp tục áp dụng các toán tử trên cho trạng thái có giá trị nhỏ nhất.</a:t>
            </a:r>
            <a:endParaRPr lang="vi-VN" sz="2000" dirty="0"/>
          </a:p>
          <a:p>
            <a:r>
              <a:rPr lang="vi-VN" sz="2000" dirty="0"/>
              <a:t>Dừng lại khi thỏa mãn điều kiện dừng. </a:t>
            </a:r>
            <a:endParaRPr lang="vi-VN" sz="2000" dirty="0"/>
          </a:p>
          <a:p>
            <a:pPr marL="0" indent="0">
              <a:buNone/>
            </a:pPr>
            <a:endParaRPr lang="vi-VN" sz="2000" dirty="0"/>
          </a:p>
          <a:p>
            <a:pPr marL="0" indent="0">
              <a:buNone/>
            </a:pPr>
            <a:r>
              <a:rPr lang="vi-VN" sz="2000" dirty="0"/>
              <a:t>Ví dụ: xem hình trên</a:t>
            </a:r>
            <a:endParaRPr lang="vi-VN" sz="2000" dirty="0"/>
          </a:p>
          <a:p>
            <a:pPr marL="0" indent="0">
              <a:buNone/>
            </a:pPr>
            <a:r>
              <a:rPr lang="vi-VN" sz="2000" dirty="0"/>
              <a:t>Trạng thái đầu tiên: </a:t>
            </a:r>
            <a:r>
              <a:rPr lang="en-US" sz="2000" i="1" dirty="0">
                <a:latin typeface="Arial" panose="02080604020202020204" pitchFamily="34" charset="0"/>
                <a:cs typeface="Arial" panose="02080604020202020204" pitchFamily="34" charset="0"/>
              </a:rPr>
              <a:t>shape = circle</a:t>
            </a:r>
            <a:r>
              <a:rPr lang="vi-VN" sz="2000" dirty="0">
                <a:latin typeface="Arial" panose="02080604020202020204" pitchFamily="34" charset="0"/>
                <a:cs typeface="Arial" panose="02080604020202020204" pitchFamily="34" charset="0"/>
              </a:rPr>
              <a:t> . Tính toán hàm đánh giá e=4.</a:t>
            </a:r>
            <a:endParaRPr lang="vi-VN" sz="2000" dirty="0">
              <a:latin typeface="Arial" panose="02080604020202020204" pitchFamily="34" charset="0"/>
              <a:cs typeface="Arial" panose="02080604020202020204" pitchFamily="34" charset="0"/>
            </a:endParaRPr>
          </a:p>
          <a:p>
            <a:pPr marL="0" indent="0">
              <a:buNone/>
            </a:pPr>
            <a:r>
              <a:rPr lang="vi-VN" sz="2000" dirty="0">
                <a:latin typeface="Arial" panose="02080604020202020204" pitchFamily="34" charset="0"/>
                <a:cs typeface="Arial" panose="02080604020202020204" pitchFamily="34" charset="0"/>
              </a:rPr>
              <a:t>Thêm toán tử tìm kiếm AND và tính các trạng thái mới: </a:t>
            </a:r>
            <a:r>
              <a:rPr lang="en-US" sz="2000" i="1" dirty="0">
                <a:latin typeface="Arial" panose="02080604020202020204" pitchFamily="34" charset="0"/>
                <a:cs typeface="Arial" panose="02080604020202020204" pitchFamily="34" charset="0"/>
              </a:rPr>
              <a:t>[(shape = circle) AND (</a:t>
            </a:r>
            <a:r>
              <a:rPr lang="en-US" sz="2000" i="1" dirty="0" err="1">
                <a:latin typeface="Arial" panose="02080604020202020204" pitchFamily="34" charset="0"/>
                <a:cs typeface="Arial" panose="02080604020202020204" pitchFamily="34" charset="0"/>
              </a:rPr>
              <a:t>biểu</a:t>
            </a:r>
            <a:r>
              <a:rPr lang="en-US" sz="2000" i="1" dirty="0">
                <a:latin typeface="Arial" panose="02080604020202020204" pitchFamily="34" charset="0"/>
                <a:cs typeface="Arial" panose="02080604020202020204" pitchFamily="34" charset="0"/>
              </a:rPr>
              <a:t> </a:t>
            </a:r>
            <a:r>
              <a:rPr lang="en-US" sz="2000" i="1" dirty="0" err="1">
                <a:latin typeface="Arial" panose="02080604020202020204" pitchFamily="34" charset="0"/>
                <a:cs typeface="Arial" panose="02080604020202020204" pitchFamily="34" charset="0"/>
              </a:rPr>
              <a:t>thức</a:t>
            </a:r>
            <a:r>
              <a:rPr lang="en-US" sz="2000" i="1" dirty="0">
                <a:latin typeface="Arial" panose="02080604020202020204" pitchFamily="34" charset="0"/>
                <a:cs typeface="Arial" panose="02080604020202020204" pitchFamily="34" charset="0"/>
              </a:rPr>
              <a:t> </a:t>
            </a:r>
            <a:r>
              <a:rPr lang="en-US" sz="2000" i="1" dirty="0" err="1">
                <a:latin typeface="Arial" panose="02080604020202020204" pitchFamily="34" charset="0"/>
                <a:cs typeface="Arial" panose="02080604020202020204" pitchFamily="34" charset="0"/>
              </a:rPr>
              <a:t>boolean</a:t>
            </a:r>
            <a:r>
              <a:rPr lang="en-US" sz="2000" i="1" dirty="0">
                <a:latin typeface="Arial" panose="02080604020202020204" pitchFamily="34" charset="0"/>
                <a:cs typeface="Arial" panose="02080604020202020204" pitchFamily="34" charset="0"/>
              </a:rPr>
              <a:t>]</a:t>
            </a:r>
            <a:r>
              <a:rPr lang="en-US" dirty="0"/>
              <a:t> </a:t>
            </a:r>
            <a:r>
              <a:rPr lang="vi-VN" sz="2000" dirty="0">
                <a:latin typeface="Arial" panose="02080604020202020204" pitchFamily="34" charset="0"/>
                <a:cs typeface="Arial" panose="02080604020202020204" pitchFamily="34" charset="0"/>
              </a:rPr>
              <a:t>  .... Và tính các giá trị của hàm đánh giá </a:t>
            </a:r>
            <a:r>
              <a:rPr lang="vi-VN" sz="1800" dirty="0">
                <a:latin typeface="Arial" panose="02080604020202020204" pitchFamily="34" charset="0"/>
                <a:cs typeface="Arial" panose="02080604020202020204" pitchFamily="34" charset="0"/>
              </a:rPr>
              <a:t>này</a:t>
            </a:r>
            <a:r>
              <a:rPr lang="vi-VN" sz="2000"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pPr marL="0" indent="0">
              <a:buNone/>
            </a:pPr>
            <a:r>
              <a:rPr lang="vi-VN" sz="2000" dirty="0">
                <a:latin typeface="Arial" panose="02080604020202020204" pitchFamily="34" charset="0"/>
                <a:cs typeface="Arial" panose="02080604020202020204" pitchFamily="34" charset="0"/>
              </a:rPr>
              <a:t>Tìm trạng thái có hàm đánh giá có giá trị nhỏ nhất.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biểu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thức</a:t>
            </a:r>
            <a:r>
              <a:rPr lang="en-US" sz="2000" dirty="0">
                <a:latin typeface="Arial" panose="02080604020202020204" pitchFamily="34" charset="0"/>
                <a:cs typeface="Arial" panose="02080604020202020204" pitchFamily="34" charset="0"/>
              </a:rPr>
              <a:t> </a:t>
            </a:r>
            <a:r>
              <a:rPr lang="en-US" sz="2000" i="1" dirty="0">
                <a:latin typeface="Arial" panose="02080604020202020204" pitchFamily="34" charset="0"/>
                <a:cs typeface="Arial" panose="02080604020202020204" pitchFamily="34" charset="0"/>
              </a:rPr>
              <a:t>[(shape = circle) AND (fill-shade = dark)]</a:t>
            </a:r>
            <a:r>
              <a:rPr lang="en-US" sz="2000" dirty="0"/>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e=2.</a:t>
            </a:r>
            <a:endParaRPr lang="en-US" sz="2000" dirty="0">
              <a:latin typeface="Arial" panose="02080604020202020204" pitchFamily="34" charset="0"/>
              <a:cs typeface="Arial" panose="02080604020202020204" pitchFamily="34" charset="0"/>
            </a:endParaRPr>
          </a:p>
          <a:p>
            <a:pPr marL="0" indent="0">
              <a:buNone/>
            </a:pPr>
            <a:r>
              <a:rPr lang="en-US" sz="2000" dirty="0" err="1">
                <a:latin typeface="Arial" panose="02080604020202020204" pitchFamily="34" charset="0"/>
                <a:cs typeface="Arial" panose="02080604020202020204" pitchFamily="34" charset="0"/>
              </a:rPr>
              <a:t>Sử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kiếm</a:t>
            </a:r>
            <a:r>
              <a:rPr lang="en-US" sz="2000" dirty="0">
                <a:latin typeface="Arial" panose="02080604020202020204" pitchFamily="34" charset="0"/>
                <a:cs typeface="Arial" panose="02080604020202020204" pitchFamily="34" charset="0"/>
              </a:rPr>
              <a:t> OR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kiếm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thái</a:t>
            </a:r>
            <a:r>
              <a:rPr lang="en-US" sz="2000" dirty="0">
                <a:latin typeface="Arial" panose="02080604020202020204" pitchFamily="34" charset="0"/>
                <a:cs typeface="Arial" panose="02080604020202020204" pitchFamily="34" charset="0"/>
              </a:rPr>
              <a:t> m</a:t>
            </a:r>
            <a:r>
              <a:rPr lang="vi-VN" sz="2000" dirty="0">
                <a:latin typeface="Arial" panose="02080604020202020204" pitchFamily="34" charset="0"/>
                <a:cs typeface="Arial" panose="02080604020202020204" pitchFamily="34" charset="0"/>
              </a:rPr>
              <a:t>ơ</a:t>
            </a:r>
            <a:r>
              <a:rPr lang="en-US" sz="2000" dirty="0" err="1">
                <a:latin typeface="Arial" panose="02080604020202020204" pitchFamily="34" charset="0"/>
                <a:cs typeface="Arial" panose="02080604020202020204" pitchFamily="34" charset="0"/>
              </a:rPr>
              <a:t>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đánh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nhỏ</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cứ</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tiếp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tục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vậy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hàm</a:t>
            </a:r>
            <a:r>
              <a:rPr lang="en-US" sz="2000" dirty="0">
                <a:latin typeface="Arial" panose="02080604020202020204" pitchFamily="34" charset="0"/>
                <a:cs typeface="Arial" panose="02080604020202020204" pitchFamily="34" charset="0"/>
              </a:rPr>
              <a:t> e=0.</a:t>
            </a:r>
            <a:endParaRPr lang="vi-VN" sz="2000" dirty="0">
              <a:latin typeface="Arial" panose="02080604020202020204" pitchFamily="34" charset="0"/>
              <a:cs typeface="Arial" panose="0208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dirty="0"/>
          </a:p>
        </p:txBody>
      </p:sp>
      <p:sp>
        <p:nvSpPr>
          <p:cNvPr id="3" name="Content Placeholder 2"/>
          <p:cNvSpPr>
            <a:spLocks noGrp="1"/>
          </p:cNvSpPr>
          <p:nvPr>
            <p:ph idx="1"/>
          </p:nvPr>
        </p:nvSpPr>
        <p:spPr>
          <a:xfrm>
            <a:off x="457200" y="228919"/>
            <a:ext cx="8229600" cy="6400161"/>
          </a:xfrm>
        </p:spPr>
        <p:txBody>
          <a:bodyPr>
            <a:normAutofit/>
          </a:bodyPr>
          <a:lstStyle/>
          <a:p>
            <a:pPr marL="0" indent="0">
              <a:buNone/>
            </a:pPr>
            <a:endParaRPr lang="vi-VN" sz="2000" dirty="0"/>
          </a:p>
          <a:p>
            <a:pPr marL="0" indent="0">
              <a:buNone/>
            </a:pPr>
            <a:endParaRPr lang="vi-VN" sz="2000" dirty="0"/>
          </a:p>
        </p:txBody>
      </p:sp>
      <p:pic>
        <p:nvPicPr>
          <p:cNvPr id="4" name="Picture 3"/>
          <p:cNvPicPr/>
          <p:nvPr/>
        </p:nvPicPr>
        <p:blipFill>
          <a:blip r:embed="rId1" cstate="print">
            <a:lum bright="11000" contrast="5000"/>
            <a:extLst>
              <a:ext uri="{28A0092B-C50C-407E-A947-70E740481C1C}">
                <a14:useLocalDpi xmlns:a14="http://schemas.microsoft.com/office/drawing/2010/main" val="0"/>
              </a:ext>
            </a:extLst>
          </a:blip>
          <a:srcRect/>
          <a:stretch>
            <a:fillRect/>
          </a:stretch>
        </p:blipFill>
        <p:spPr bwMode="auto">
          <a:xfrm>
            <a:off x="1115616" y="79464"/>
            <a:ext cx="6912768" cy="67785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457200" y="228919"/>
            <a:ext cx="8435280" cy="6583361"/>
          </a:xfrm>
        </p:spPr>
        <p:txBody>
          <a:bodyPr>
            <a:normAutofit/>
          </a:bodyPr>
          <a:lstStyle/>
          <a:p>
            <a:pPr marL="0" indent="0" algn="just">
              <a:lnSpc>
                <a:spcPct val="150000"/>
              </a:lnSpc>
              <a:spcBef>
                <a:spcPts val="800"/>
              </a:spcBef>
              <a:buNone/>
              <a:tabLst>
                <a:tab pos="215900" algn="l"/>
              </a:tabLst>
            </a:pPr>
            <a:r>
              <a:rPr lang="vi-VN" sz="2000" i="1" dirty="0">
                <a:cs typeface="Arial" panose="02080604020202020204" pitchFamily="34" charset="0"/>
              </a:rPr>
              <a:t>(hình dạng = tròn) AND (cỡ vỏ=dầy) AND (mầu vỏ=xám) AND (Cỡ nhân=dầy) AND (mầu nhân =đen) –</a:t>
            </a:r>
            <a:r>
              <a:rPr lang="vi-VN" sz="2000" dirty="0">
                <a:cs typeface="Arial" panose="02080604020202020204" pitchFamily="34" charset="0"/>
              </a:rPr>
              <a:t> Mô tả đúng cho exp1</a:t>
            </a:r>
            <a:endParaRPr lang="vi-VN" sz="2000" dirty="0">
              <a:cs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endParaRPr lang="vi-VN" sz="2000" dirty="0">
              <a:latin typeface="Arial" panose="02080604020202020204" pitchFamily="34" charset="0"/>
            </a:endParaRPr>
          </a:p>
          <a:p>
            <a:pPr marL="0" indent="0" algn="just">
              <a:lnSpc>
                <a:spcPct val="150000"/>
              </a:lnSpc>
              <a:spcBef>
                <a:spcPts val="800"/>
              </a:spcBef>
              <a:buNone/>
              <a:tabLst>
                <a:tab pos="215900" algn="l"/>
              </a:tabLst>
            </a:pPr>
            <a:r>
              <a:rPr lang="vi-VN" sz="2000" i="1" dirty="0"/>
              <a:t>[ (</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nhân</a:t>
            </a:r>
            <a:r>
              <a:rPr lang="en-US" sz="2000" i="1" dirty="0"/>
              <a:t> </a:t>
            </a:r>
            <a:r>
              <a:rPr lang="vi-VN" sz="2000" i="1" dirty="0"/>
              <a:t>=</a:t>
            </a:r>
            <a:r>
              <a:rPr lang="en-US" sz="2000" i="1" dirty="0"/>
              <a:t> </a:t>
            </a:r>
            <a:r>
              <a:rPr lang="en-US" sz="2000" i="1" dirty="0" err="1"/>
              <a:t>đen</a:t>
            </a:r>
            <a:r>
              <a:rPr lang="vi-VN" sz="2000" i="1" dirty="0"/>
              <a:t>) ] OR[ NOT(</a:t>
            </a:r>
            <a:r>
              <a:rPr lang="en-US" sz="2000" i="1" dirty="0" err="1"/>
              <a:t>hình</a:t>
            </a:r>
            <a:r>
              <a:rPr lang="en-US" sz="2000" i="1" dirty="0"/>
              <a:t> </a:t>
            </a:r>
            <a:r>
              <a:rPr lang="en-US" sz="2000" i="1" dirty="0" err="1"/>
              <a:t>dạng</a:t>
            </a:r>
            <a:r>
              <a:rPr lang="vi-VN" sz="2000" i="1" dirty="0"/>
              <a:t>=</a:t>
            </a:r>
            <a:r>
              <a:rPr lang="en-US" sz="2000" i="1" dirty="0" err="1"/>
              <a:t>tròn</a:t>
            </a:r>
            <a:r>
              <a:rPr lang="vi-VN" sz="2000" i="1" dirty="0"/>
              <a:t>) AND (</a:t>
            </a:r>
            <a:r>
              <a:rPr lang="en-US" sz="2000" i="1" dirty="0" err="1"/>
              <a:t>Mầu</a:t>
            </a:r>
            <a:r>
              <a:rPr lang="en-US" sz="2000" i="1" dirty="0"/>
              <a:t> </a:t>
            </a:r>
            <a:r>
              <a:rPr lang="en-US" sz="2000" i="1" dirty="0" err="1"/>
              <a:t>vỏ</a:t>
            </a:r>
            <a:r>
              <a:rPr lang="en-US" sz="2000" i="1" dirty="0"/>
              <a:t> </a:t>
            </a:r>
            <a:r>
              <a:rPr lang="vi-VN" sz="2000" i="1" dirty="0"/>
              <a:t>=</a:t>
            </a:r>
            <a:r>
              <a:rPr lang="en-US" sz="2000" i="1" dirty="0" err="1"/>
              <a:t>đen</a:t>
            </a:r>
            <a:r>
              <a:rPr lang="vi-VN" sz="2000" i="1" dirty="0"/>
              <a:t>) ] . </a:t>
            </a:r>
            <a:r>
              <a:rPr lang="vi-VN" sz="2000" dirty="0"/>
              <a:t>Đúng cho toàn bộ tập dữ liệu</a:t>
            </a:r>
            <a:endParaRPr lang="vi-VN" sz="2000" dirty="0"/>
          </a:p>
          <a:p>
            <a:pPr marL="0" indent="0" algn="just">
              <a:lnSpc>
                <a:spcPct val="150000"/>
              </a:lnSpc>
              <a:spcBef>
                <a:spcPts val="800"/>
              </a:spcBef>
              <a:buNone/>
              <a:tabLst>
                <a:tab pos="215900" algn="l"/>
              </a:tabLst>
            </a:pPr>
            <a:endParaRPr lang="vi-VN" sz="2000" dirty="0">
              <a:latin typeface="Arial" panose="02080604020202020204" pitchFamily="34" charset="0"/>
            </a:endParaRPr>
          </a:p>
        </p:txBody>
      </p:sp>
      <p:pic>
        <p:nvPicPr>
          <p:cNvPr id="4" name="Picture 3"/>
          <p:cNvPicPr/>
          <p:nvPr/>
        </p:nvPicPr>
        <p:blipFill>
          <a:blip r:embed="rId1" cstate="print"/>
          <a:srcRect/>
          <a:stretch>
            <a:fillRect/>
          </a:stretch>
        </p:blipFill>
        <p:spPr bwMode="auto">
          <a:xfrm>
            <a:off x="1835696" y="1318206"/>
            <a:ext cx="5133975" cy="445050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dirty="0"/>
          </a:p>
        </p:txBody>
      </p:sp>
      <p:sp>
        <p:nvSpPr>
          <p:cNvPr id="3" name="Content Placeholder 2"/>
          <p:cNvSpPr>
            <a:spLocks noGrp="1"/>
          </p:cNvSpPr>
          <p:nvPr>
            <p:ph idx="1"/>
          </p:nvPr>
        </p:nvSpPr>
        <p:spPr>
          <a:xfrm>
            <a:off x="457200" y="228919"/>
            <a:ext cx="8229600" cy="6583361"/>
          </a:xfrm>
        </p:spPr>
        <p:txBody>
          <a:bodyPr>
            <a:normAutofit/>
          </a:bodyPr>
          <a:lstStyle/>
          <a:p>
            <a:pPr marL="0" indent="0" algn="just">
              <a:lnSpc>
                <a:spcPct val="150000"/>
              </a:lnSpc>
              <a:spcBef>
                <a:spcPts val="800"/>
              </a:spcBef>
              <a:buNone/>
            </a:pPr>
            <a:r>
              <a:rPr lang="en-US" sz="2000" b="1" dirty="0">
                <a:latin typeface="Arial" panose="02080604020202020204" pitchFamily="34" charset="0"/>
              </a:rPr>
              <a:t>Leo </a:t>
            </a:r>
            <a:r>
              <a:rPr lang="en-US" sz="2000" b="1" dirty="0" err="1">
                <a:latin typeface="Arial" panose="02080604020202020204" pitchFamily="34" charset="0"/>
              </a:rPr>
              <a:t>núi</a:t>
            </a:r>
            <a:r>
              <a:rPr lang="en-US" sz="2000" b="1" dirty="0">
                <a:latin typeface="Arial" panose="02080604020202020204" pitchFamily="34" charset="0"/>
              </a:rPr>
              <a:t> </a:t>
            </a:r>
            <a:r>
              <a:rPr lang="en-US" sz="2000" b="1" dirty="0" err="1">
                <a:latin typeface="Arial" panose="02080604020202020204" pitchFamily="34" charset="0"/>
              </a:rPr>
              <a:t>với</a:t>
            </a:r>
            <a:r>
              <a:rPr lang="en-US" sz="2000" b="1" dirty="0">
                <a:latin typeface="Arial" panose="02080604020202020204" pitchFamily="34" charset="0"/>
              </a:rPr>
              <a:t> </a:t>
            </a:r>
            <a:r>
              <a:rPr lang="en-US" sz="2000" b="1" dirty="0" err="1">
                <a:latin typeface="Arial" panose="02080604020202020204" pitchFamily="34" charset="0"/>
              </a:rPr>
              <a:t>thuộc</a:t>
            </a:r>
            <a:r>
              <a:rPr lang="en-US" sz="2000" b="1" dirty="0">
                <a:latin typeface="Arial" panose="02080604020202020204" pitchFamily="34" charset="0"/>
              </a:rPr>
              <a:t> </a:t>
            </a:r>
            <a:r>
              <a:rPr lang="en-US" sz="2000" b="1" dirty="0" err="1">
                <a:latin typeface="Arial" panose="02080604020202020204" pitchFamily="34" charset="0"/>
              </a:rPr>
              <a:t>tính</a:t>
            </a:r>
            <a:r>
              <a:rPr lang="en-US" sz="2000" b="1" dirty="0">
                <a:latin typeface="Arial" panose="02080604020202020204" pitchFamily="34" charset="0"/>
              </a:rPr>
              <a:t> </a:t>
            </a:r>
            <a:r>
              <a:rPr lang="en-US" sz="2000" b="1" dirty="0" err="1">
                <a:latin typeface="Arial" panose="02080604020202020204" pitchFamily="34" charset="0"/>
              </a:rPr>
              <a:t>số</a:t>
            </a:r>
            <a:endParaRPr lang="en-US" sz="2000" b="1" dirty="0">
              <a:latin typeface="Arial" panose="02080604020202020204" pitchFamily="34" charset="0"/>
            </a:endParaRPr>
          </a:p>
          <a:p>
            <a:pPr marL="0" indent="0" algn="just">
              <a:spcBef>
                <a:spcPts val="800"/>
              </a:spcBef>
              <a:buNone/>
            </a:pPr>
            <a:r>
              <a:rPr lang="en-US" sz="2000" dirty="0" err="1">
                <a:latin typeface="Arial" panose="02080604020202020204" pitchFamily="34" charset="0"/>
              </a:rPr>
              <a:t>Các</a:t>
            </a:r>
            <a:r>
              <a:rPr lang="en-US" sz="2000" dirty="0">
                <a:latin typeface="Arial" panose="02080604020202020204" pitchFamily="34" charset="0"/>
              </a:rPr>
              <a:t> </a:t>
            </a:r>
            <a:r>
              <a:rPr lang="en-US" sz="2000" dirty="0" err="1">
                <a:latin typeface="Arial" panose="02080604020202020204" pitchFamily="34" charset="0"/>
              </a:rPr>
              <a:t>thuộc</a:t>
            </a:r>
            <a:r>
              <a:rPr lang="en-US" sz="2000" dirty="0">
                <a:latin typeface="Arial" panose="02080604020202020204" pitchFamily="34" charset="0"/>
              </a:rPr>
              <a:t> </a:t>
            </a:r>
            <a:r>
              <a:rPr lang="en-US" sz="2000" dirty="0" err="1">
                <a:latin typeface="Arial" panose="02080604020202020204" pitchFamily="34" charset="0"/>
              </a:rPr>
              <a:t>tính</a:t>
            </a:r>
            <a:r>
              <a:rPr lang="en-US" sz="2000" dirty="0">
                <a:latin typeface="Arial" panose="02080604020202020204" pitchFamily="34" charset="0"/>
              </a:rPr>
              <a:t> (feature) </a:t>
            </a:r>
            <a:r>
              <a:rPr lang="en-US" sz="2000" dirty="0" err="1">
                <a:latin typeface="Arial" panose="02080604020202020204" pitchFamily="34" charset="0"/>
              </a:rPr>
              <a:t>trên</a:t>
            </a:r>
            <a:r>
              <a:rPr lang="en-US" sz="2000" dirty="0">
                <a:latin typeface="Arial" panose="02080604020202020204" pitchFamily="34" charset="0"/>
              </a:rPr>
              <a:t> </a:t>
            </a:r>
            <a:r>
              <a:rPr lang="en-US" sz="2000" dirty="0" err="1">
                <a:latin typeface="Arial" panose="02080604020202020204" pitchFamily="34" charset="0"/>
              </a:rPr>
              <a:t>là</a:t>
            </a:r>
            <a:r>
              <a:rPr lang="en-US" sz="2000" dirty="0">
                <a:latin typeface="Arial" panose="02080604020202020204" pitchFamily="34" charset="0"/>
              </a:rPr>
              <a:t> </a:t>
            </a:r>
            <a:r>
              <a:rPr lang="en-US" sz="2000" dirty="0" err="1">
                <a:latin typeface="Arial" panose="02080604020202020204" pitchFamily="34" charset="0"/>
              </a:rPr>
              <a:t>rời</a:t>
            </a:r>
            <a:r>
              <a:rPr lang="en-US" sz="2000" dirty="0">
                <a:latin typeface="Arial" panose="02080604020202020204" pitchFamily="34" charset="0"/>
              </a:rPr>
              <a:t> </a:t>
            </a:r>
            <a:r>
              <a:rPr lang="en-US" sz="2000" dirty="0" err="1">
                <a:latin typeface="Arial" panose="02080604020202020204" pitchFamily="34" charset="0"/>
              </a:rPr>
              <a:t>rạc</a:t>
            </a:r>
            <a:r>
              <a:rPr lang="en-US" sz="2000" dirty="0">
                <a:latin typeface="Arial" panose="02080604020202020204" pitchFamily="34" charset="0"/>
              </a:rPr>
              <a:t>. </a:t>
            </a:r>
            <a:r>
              <a:rPr lang="en-US" sz="2000" dirty="0" err="1">
                <a:latin typeface="Arial" panose="02080604020202020204" pitchFamily="34" charset="0"/>
              </a:rPr>
              <a:t>Hình</a:t>
            </a:r>
            <a:r>
              <a:rPr lang="en-US" sz="2000" dirty="0">
                <a:latin typeface="Arial" panose="02080604020202020204" pitchFamily="34" charset="0"/>
              </a:rPr>
              <a:t> </a:t>
            </a:r>
            <a:r>
              <a:rPr lang="en-US" sz="2000" dirty="0" err="1">
                <a:latin typeface="Arial" panose="02080604020202020204" pitchFamily="34" charset="0"/>
              </a:rPr>
              <a:t>dạng</a:t>
            </a:r>
            <a:r>
              <a:rPr lang="en-US" sz="2000" dirty="0">
                <a:latin typeface="Arial" panose="02080604020202020204" pitchFamily="34" charset="0"/>
              </a:rPr>
              <a:t> :</a:t>
            </a:r>
            <a:r>
              <a:rPr lang="en-US" sz="2000" dirty="0" err="1">
                <a:latin typeface="Arial" panose="02080604020202020204" pitchFamily="34" charset="0"/>
              </a:rPr>
              <a:t>tròn</a:t>
            </a:r>
            <a:r>
              <a:rPr lang="en-US" sz="2000" dirty="0">
                <a:latin typeface="Arial" panose="02080604020202020204" pitchFamily="34" charset="0"/>
              </a:rPr>
              <a:t>, tam </a:t>
            </a:r>
            <a:r>
              <a:rPr lang="en-US" sz="2000" dirty="0" err="1">
                <a:latin typeface="Arial" panose="02080604020202020204" pitchFamily="34" charset="0"/>
              </a:rPr>
              <a:t>giác</a:t>
            </a:r>
            <a:r>
              <a:rPr lang="en-US" sz="2000" dirty="0">
                <a:latin typeface="Arial" panose="02080604020202020204" pitchFamily="34" charset="0"/>
              </a:rPr>
              <a:t>, </a:t>
            </a:r>
            <a:r>
              <a:rPr lang="en-US" sz="2000" dirty="0" err="1">
                <a:latin typeface="Arial" panose="02080604020202020204" pitchFamily="34" charset="0"/>
              </a:rPr>
              <a:t>vuông</a:t>
            </a:r>
            <a:r>
              <a:rPr lang="en-US" sz="2000" dirty="0">
                <a:latin typeface="Arial" panose="02080604020202020204" pitchFamily="34" charset="0"/>
              </a:rPr>
              <a:t>. </a:t>
            </a:r>
            <a:r>
              <a:rPr lang="en-US" sz="2000" dirty="0" err="1">
                <a:latin typeface="Arial" panose="02080604020202020204" pitchFamily="34" charset="0"/>
              </a:rPr>
              <a:t>Mầu</a:t>
            </a:r>
            <a:r>
              <a:rPr lang="en-US" sz="2000" dirty="0">
                <a:latin typeface="Arial" panose="02080604020202020204" pitchFamily="34" charset="0"/>
              </a:rPr>
              <a:t>: </a:t>
            </a:r>
            <a:r>
              <a:rPr lang="en-US" sz="2000" dirty="0" err="1">
                <a:latin typeface="Arial" panose="02080604020202020204" pitchFamily="34" charset="0"/>
              </a:rPr>
              <a:t>đen</a:t>
            </a:r>
            <a:r>
              <a:rPr lang="en-US" sz="2000" dirty="0">
                <a:latin typeface="Arial" panose="02080604020202020204" pitchFamily="34" charset="0"/>
              </a:rPr>
              <a:t>, </a:t>
            </a:r>
            <a:r>
              <a:rPr lang="en-US" sz="2000" dirty="0" err="1">
                <a:latin typeface="Arial" panose="02080604020202020204" pitchFamily="34" charset="0"/>
              </a:rPr>
              <a:t>xám</a:t>
            </a:r>
            <a:r>
              <a:rPr lang="en-US" sz="2000" dirty="0">
                <a:latin typeface="Arial" panose="02080604020202020204" pitchFamily="34" charset="0"/>
              </a:rPr>
              <a:t>; </a:t>
            </a:r>
            <a:r>
              <a:rPr lang="en-US" sz="2000" dirty="0" err="1">
                <a:latin typeface="Arial" panose="02080604020202020204" pitchFamily="34" charset="0"/>
              </a:rPr>
              <a:t>Cỡ</a:t>
            </a:r>
            <a:r>
              <a:rPr lang="en-US" sz="2000" dirty="0">
                <a:latin typeface="Arial" panose="02080604020202020204" pitchFamily="34" charset="0"/>
              </a:rPr>
              <a:t> </a:t>
            </a:r>
            <a:r>
              <a:rPr lang="en-US" sz="2000" dirty="0" err="1">
                <a:latin typeface="Arial" panose="02080604020202020204" pitchFamily="34" charset="0"/>
              </a:rPr>
              <a:t>vỏ</a:t>
            </a:r>
            <a:r>
              <a:rPr lang="en-US" sz="2000" dirty="0">
                <a:latin typeface="Arial" panose="02080604020202020204" pitchFamily="34" charset="0"/>
              </a:rPr>
              <a:t>: </a:t>
            </a:r>
            <a:r>
              <a:rPr lang="en-US" sz="2000" dirty="0" err="1">
                <a:latin typeface="Arial" panose="02080604020202020204" pitchFamily="34" charset="0"/>
              </a:rPr>
              <a:t>dầy</a:t>
            </a:r>
            <a:r>
              <a:rPr lang="en-US" sz="2000" dirty="0">
                <a:latin typeface="Arial" panose="02080604020202020204" pitchFamily="34" charset="0"/>
              </a:rPr>
              <a:t>, </a:t>
            </a:r>
            <a:r>
              <a:rPr lang="en-US" sz="2000" dirty="0" err="1">
                <a:latin typeface="Arial" panose="02080604020202020204" pitchFamily="34" charset="0"/>
              </a:rPr>
              <a:t>mỏng</a:t>
            </a:r>
            <a:r>
              <a:rPr lang="en-US" sz="2000" dirty="0">
                <a:latin typeface="Arial" panose="02080604020202020204" pitchFamily="34" charset="0"/>
              </a:rPr>
              <a:t>, …</a:t>
            </a:r>
            <a:endParaRPr lang="en-US" sz="2000" dirty="0">
              <a:latin typeface="Arial" panose="02080604020202020204" pitchFamily="34" charset="0"/>
            </a:endParaRPr>
          </a:p>
          <a:p>
            <a:pPr marL="0" indent="0" algn="just">
              <a:spcBef>
                <a:spcPts val="800"/>
              </a:spcBef>
              <a:buNone/>
            </a:pPr>
            <a:r>
              <a:rPr lang="en-US" sz="2000" dirty="0">
                <a:latin typeface="Arial" panose="02080604020202020204" pitchFamily="34" charset="0"/>
              </a:rPr>
              <a:t>Feature </a:t>
            </a:r>
            <a:r>
              <a:rPr lang="en-US" sz="2000" dirty="0" err="1">
                <a:latin typeface="Arial" panose="02080604020202020204" pitchFamily="34" charset="0"/>
              </a:rPr>
              <a:t>là</a:t>
            </a:r>
            <a:r>
              <a:rPr lang="en-US" sz="2000" dirty="0">
                <a:latin typeface="Arial" panose="02080604020202020204" pitchFamily="34" charset="0"/>
              </a:rPr>
              <a:t> </a:t>
            </a:r>
            <a:r>
              <a:rPr lang="en-US" sz="2000" dirty="0" err="1">
                <a:latin typeface="Arial" panose="02080604020202020204" pitchFamily="34" charset="0"/>
              </a:rPr>
              <a:t>số</a:t>
            </a:r>
            <a:r>
              <a:rPr lang="en-US" sz="2000" dirty="0">
                <a:latin typeface="Arial" panose="02080604020202020204" pitchFamily="34" charset="0"/>
              </a:rPr>
              <a:t>, </a:t>
            </a:r>
            <a:r>
              <a:rPr lang="en-US" sz="2000" dirty="0" err="1">
                <a:latin typeface="Arial" panose="02080604020202020204" pitchFamily="34" charset="0"/>
              </a:rPr>
              <a:t>liên</a:t>
            </a:r>
            <a:r>
              <a:rPr lang="en-US" sz="2000" dirty="0">
                <a:latin typeface="Arial" panose="02080604020202020204" pitchFamily="34" charset="0"/>
              </a:rPr>
              <a:t> </a:t>
            </a:r>
            <a:r>
              <a:rPr lang="en-US" sz="2000" dirty="0" err="1">
                <a:latin typeface="Arial" panose="02080604020202020204" pitchFamily="34" charset="0"/>
              </a:rPr>
              <a:t>tục</a:t>
            </a:r>
            <a:r>
              <a:rPr lang="en-US" sz="2000" dirty="0">
                <a:latin typeface="Arial" panose="02080604020202020204" pitchFamily="34" charset="0"/>
              </a:rPr>
              <a:t> </a:t>
            </a:r>
            <a:r>
              <a:rPr lang="en-US" sz="2000" dirty="0" err="1">
                <a:latin typeface="Arial" panose="02080604020202020204" pitchFamily="34" charset="0"/>
              </a:rPr>
              <a:t>thì</a:t>
            </a:r>
            <a:r>
              <a:rPr lang="en-US" sz="2000" dirty="0">
                <a:latin typeface="Arial" panose="02080604020202020204" pitchFamily="34" charset="0"/>
              </a:rPr>
              <a:t> </a:t>
            </a:r>
            <a:r>
              <a:rPr lang="en-US" sz="2000" dirty="0" err="1">
                <a:latin typeface="Arial" panose="02080604020202020204" pitchFamily="34" charset="0"/>
              </a:rPr>
              <a:t>việc</a:t>
            </a:r>
            <a:r>
              <a:rPr lang="en-US" sz="2000" dirty="0">
                <a:latin typeface="Arial" panose="02080604020202020204" pitchFamily="34" charset="0"/>
              </a:rPr>
              <a:t> </a:t>
            </a:r>
            <a:r>
              <a:rPr lang="en-US" sz="2000" dirty="0" err="1">
                <a:latin typeface="Arial" panose="02080604020202020204" pitchFamily="34" charset="0"/>
              </a:rPr>
              <a:t>học</a:t>
            </a:r>
            <a:r>
              <a:rPr lang="en-US" sz="2000" dirty="0">
                <a:latin typeface="Arial" panose="02080604020202020204" pitchFamily="34" charset="0"/>
              </a:rPr>
              <a:t> </a:t>
            </a:r>
            <a:r>
              <a:rPr lang="en-US" sz="2000" dirty="0" err="1">
                <a:latin typeface="Arial" panose="02080604020202020204" pitchFamily="34" charset="0"/>
              </a:rPr>
              <a:t>thế</a:t>
            </a:r>
            <a:r>
              <a:rPr lang="en-US" sz="2000" dirty="0">
                <a:latin typeface="Arial" panose="02080604020202020204" pitchFamily="34" charset="0"/>
              </a:rPr>
              <a:t> </a:t>
            </a:r>
            <a:r>
              <a:rPr lang="en-US" sz="2000" dirty="0" err="1">
                <a:latin typeface="Arial" panose="02080604020202020204" pitchFamily="34" charset="0"/>
              </a:rPr>
              <a:t>nào</a:t>
            </a:r>
            <a:r>
              <a:rPr lang="en-US" sz="2000" dirty="0">
                <a:latin typeface="Arial" panose="02080604020202020204" pitchFamily="34" charset="0"/>
              </a:rPr>
              <a:t>?  </a:t>
            </a:r>
            <a:r>
              <a:rPr lang="en-US" sz="2000" dirty="0" err="1">
                <a:latin typeface="Arial" panose="02080604020202020204" pitchFamily="34" charset="0"/>
              </a:rPr>
              <a:t>Giả</a:t>
            </a:r>
            <a:r>
              <a:rPr lang="en-US" sz="2000" dirty="0">
                <a:latin typeface="Arial" panose="02080604020202020204" pitchFamily="34" charset="0"/>
              </a:rPr>
              <a:t> </a:t>
            </a:r>
            <a:r>
              <a:rPr lang="en-US" sz="2000" dirty="0" err="1">
                <a:latin typeface="Arial" panose="02080604020202020204" pitchFamily="34" charset="0"/>
              </a:rPr>
              <a:t>sử</a:t>
            </a:r>
            <a:r>
              <a:rPr lang="en-US" sz="2000" dirty="0">
                <a:latin typeface="Arial" panose="02080604020202020204" pitchFamily="34" charset="0"/>
              </a:rPr>
              <a:t> </a:t>
            </a:r>
            <a:r>
              <a:rPr lang="en-US" sz="2000" dirty="0" err="1">
                <a:latin typeface="Arial" panose="02080604020202020204" pitchFamily="34" charset="0"/>
              </a:rPr>
              <a:t>các</a:t>
            </a:r>
            <a:r>
              <a:rPr lang="en-US" sz="2000" dirty="0">
                <a:latin typeface="Arial" panose="02080604020202020204" pitchFamily="34" charset="0"/>
              </a:rPr>
              <a:t> </a:t>
            </a:r>
            <a:r>
              <a:rPr lang="en-US" sz="2000" dirty="0" err="1">
                <a:latin typeface="Arial" panose="02080604020202020204" pitchFamily="34" charset="0"/>
              </a:rPr>
              <a:t>miếng</a:t>
            </a:r>
            <a:r>
              <a:rPr lang="en-US" sz="2000" dirty="0">
                <a:latin typeface="Arial" panose="02080604020202020204" pitchFamily="34" charset="0"/>
              </a:rPr>
              <a:t> </a:t>
            </a:r>
            <a:r>
              <a:rPr lang="en-US" sz="2000" dirty="0" err="1">
                <a:latin typeface="Arial" panose="02080604020202020204" pitchFamily="34" charset="0"/>
              </a:rPr>
              <a:t>bánh</a:t>
            </a:r>
            <a:r>
              <a:rPr lang="en-US" sz="2000" dirty="0">
                <a:latin typeface="Arial" panose="02080604020202020204" pitchFamily="34" charset="0"/>
              </a:rPr>
              <a:t> </a:t>
            </a:r>
            <a:r>
              <a:rPr lang="en-US" sz="2000" dirty="0" err="1">
                <a:latin typeface="Arial" panose="02080604020202020204" pitchFamily="34" charset="0"/>
              </a:rPr>
              <a:t>có</a:t>
            </a:r>
            <a:r>
              <a:rPr lang="en-US" sz="2000" dirty="0">
                <a:latin typeface="Arial" panose="02080604020202020204" pitchFamily="34" charset="0"/>
              </a:rPr>
              <a:t> 2 </a:t>
            </a:r>
            <a:r>
              <a:rPr lang="en-US" sz="2000" dirty="0" err="1">
                <a:latin typeface="Arial" panose="02080604020202020204" pitchFamily="34" charset="0"/>
              </a:rPr>
              <a:t>thuộc</a:t>
            </a:r>
            <a:r>
              <a:rPr lang="en-US" sz="2000" dirty="0">
                <a:latin typeface="Arial" panose="02080604020202020204" pitchFamily="34" charset="0"/>
              </a:rPr>
              <a:t> </a:t>
            </a:r>
            <a:r>
              <a:rPr lang="en-US" sz="2000" dirty="0" err="1">
                <a:latin typeface="Arial" panose="02080604020202020204" pitchFamily="34" charset="0"/>
              </a:rPr>
              <a:t>tính</a:t>
            </a:r>
            <a:r>
              <a:rPr lang="en-US" sz="2000" dirty="0">
                <a:latin typeface="Arial" panose="02080604020202020204" pitchFamily="34" charset="0"/>
              </a:rPr>
              <a:t> : </a:t>
            </a:r>
            <a:r>
              <a:rPr lang="en-US" sz="2000" dirty="0" err="1">
                <a:latin typeface="Arial" panose="02080604020202020204" pitchFamily="34" charset="0"/>
              </a:rPr>
              <a:t>trọng</a:t>
            </a:r>
            <a:r>
              <a:rPr lang="en-US" sz="2000" dirty="0">
                <a:latin typeface="Arial" panose="02080604020202020204" pitchFamily="34" charset="0"/>
              </a:rPr>
              <a:t> l</a:t>
            </a:r>
            <a:r>
              <a:rPr lang="vi-VN" sz="2000" dirty="0">
                <a:latin typeface="Arial" panose="02080604020202020204" pitchFamily="34" charset="0"/>
              </a:rPr>
              <a:t>ượng và giá.</a:t>
            </a:r>
            <a:endParaRPr lang="vi-VN" sz="2000" dirty="0">
              <a:latin typeface="Arial" panose="02080604020202020204" pitchFamily="34" charset="0"/>
            </a:endParaRPr>
          </a:p>
          <a:p>
            <a:pPr marL="0" indent="0" algn="just">
              <a:spcBef>
                <a:spcPts val="800"/>
              </a:spcBef>
              <a:buNone/>
            </a:pPr>
            <a:r>
              <a:rPr lang="vi-VN" sz="2000" dirty="0">
                <a:latin typeface="Arial" panose="02080604020202020204" pitchFamily="34" charset="0"/>
              </a:rPr>
              <a:t>Mỗi ví dụ là 1 điểm. Một cách chọn trạng thái là bao bằng một biên.</a:t>
            </a:r>
            <a:endParaRPr lang="vi-VN" sz="2000" dirty="0">
              <a:latin typeface="Arial" panose="02080604020202020204" pitchFamily="34" charset="0"/>
            </a:endParaRPr>
          </a:p>
          <a:p>
            <a:pPr marL="0" indent="0" algn="just">
              <a:spcBef>
                <a:spcPts val="800"/>
              </a:spcBef>
              <a:buNone/>
            </a:pPr>
            <a:r>
              <a:rPr lang="vi-VN" sz="2000" dirty="0">
                <a:latin typeface="Arial" panose="02080604020202020204" pitchFamily="34" charset="0"/>
              </a:rPr>
              <a:t>Vòng tròn là một phân loại: điểm bên trong là thích, bên ngoài là không thích.</a:t>
            </a: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a:p>
            <a:pPr marL="0" indent="0" algn="just">
              <a:lnSpc>
                <a:spcPct val="150000"/>
              </a:lnSpc>
              <a:spcBef>
                <a:spcPts val="800"/>
              </a:spcBef>
              <a:buNone/>
            </a:pPr>
            <a:endParaRPr lang="vi-VN" sz="2000" dirty="0">
              <a:latin typeface="Arial" panose="02080604020202020204" pitchFamily="34" charset="0"/>
            </a:endParaRPr>
          </a:p>
        </p:txBody>
      </p:sp>
      <p:pic>
        <p:nvPicPr>
          <p:cNvPr id="5" name="Picture 4"/>
          <p:cNvPicPr/>
          <p:nvPr/>
        </p:nvPicPr>
        <p:blipFill>
          <a:blip r:embed="rId1" cstate="print"/>
          <a:srcRect/>
          <a:stretch>
            <a:fillRect/>
          </a:stretch>
        </p:blipFill>
        <p:spPr bwMode="auto">
          <a:xfrm>
            <a:off x="1115616" y="3489440"/>
            <a:ext cx="6912768" cy="326444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323528" y="274638"/>
            <a:ext cx="8640960" cy="6375292"/>
          </a:xfrm>
        </p:spPr>
        <p:txBody>
          <a:bodyPr>
            <a:normAutofit lnSpcReduction="10000"/>
          </a:bodyPr>
          <a:lstStyle/>
          <a:p>
            <a:pPr marL="0" indent="0" algn="just">
              <a:spcBef>
                <a:spcPts val="1200"/>
              </a:spcBef>
              <a:buNone/>
            </a:pPr>
            <a:r>
              <a:rPr lang="en-US" sz="2200" b="1" i="1" dirty="0" err="1">
                <a:latin typeface="Arial" panose="02080604020202020204" pitchFamily="34" charset="0"/>
                <a:cs typeface="Arial" panose="02080604020202020204" pitchFamily="34" charset="0"/>
              </a:rPr>
              <a:t>Trạng</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thái</a:t>
            </a:r>
            <a:r>
              <a:rPr lang="en-US" sz="2200" b="1" i="1" dirty="0">
                <a:latin typeface="Arial" panose="02080604020202020204" pitchFamily="34" charset="0"/>
                <a:cs typeface="Arial" panose="02080604020202020204" pitchFamily="34" charset="0"/>
              </a:rPr>
              <a:t> ban </a:t>
            </a:r>
            <a:r>
              <a:rPr lang="en-US" sz="2200" b="1" i="1" dirty="0" err="1">
                <a:latin typeface="Arial" panose="02080604020202020204" pitchFamily="34" charset="0"/>
                <a:cs typeface="Arial" panose="02080604020202020204" pitchFamily="34" charset="0"/>
              </a:rPr>
              <a:t>đầu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được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xác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định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bởi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tâm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kính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Chúng</a:t>
            </a:r>
            <a:r>
              <a:rPr lang="en-US" sz="2200" dirty="0">
                <a:latin typeface="Arial" panose="02080604020202020204" pitchFamily="34" charset="0"/>
                <a:cs typeface="Arial" panose="02080604020202020204" pitchFamily="34" charset="0"/>
              </a:rPr>
              <a:t> ta </a:t>
            </a:r>
            <a:r>
              <a:rPr lang="en-US" sz="2200" dirty="0" err="1">
                <a:latin typeface="Arial" panose="02080604020202020204" pitchFamily="34" charset="0"/>
                <a:cs typeface="Arial" panose="02080604020202020204" pitchFamily="34" charset="0"/>
              </a:rPr>
              <a:t>có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thể</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xác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định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tâm</a:t>
            </a:r>
            <a:r>
              <a:rPr lang="en-US" sz="2200" dirty="0">
                <a:latin typeface="Arial" panose="02080604020202020204" pitchFamily="34" charset="0"/>
                <a:cs typeface="Arial" panose="02080604020202020204" pitchFamily="34" charset="0"/>
              </a:rPr>
              <a:t> ban </a:t>
            </a:r>
            <a:r>
              <a:rPr lang="en-US" sz="2200" dirty="0" err="1">
                <a:latin typeface="Arial" panose="02080604020202020204" pitchFamily="34" charset="0"/>
                <a:cs typeface="Arial" panose="02080604020202020204" pitchFamily="34" charset="0"/>
              </a:rPr>
              <a:t>đầu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với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thích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được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chọn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ngẫu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nhiên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với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kính</a:t>
            </a:r>
            <a:r>
              <a:rPr lang="en-US" sz="2200" dirty="0">
                <a:latin typeface="Arial" panose="02080604020202020204" pitchFamily="34" charset="0"/>
                <a:cs typeface="Arial" panose="02080604020202020204" pitchFamily="34" charset="0"/>
              </a:rPr>
              <a:t> ban </a:t>
            </a:r>
            <a:r>
              <a:rPr lang="en-US" sz="2200" dirty="0" err="1">
                <a:latin typeface="Arial" panose="02080604020202020204" pitchFamily="34" charset="0"/>
                <a:cs typeface="Arial" panose="02080604020202020204" pitchFamily="34" charset="0"/>
              </a:rPr>
              <a:t>đầu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nhỏ</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đến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mức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chỉ</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chứa</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a:t>
            </a:r>
            <a:endParaRPr lang="vi-VN" sz="2200" dirty="0">
              <a:latin typeface="Arial" panose="02080604020202020204" pitchFamily="34" charset="0"/>
              <a:cs typeface="Arial" panose="02080604020202020204" pitchFamily="34" charset="0"/>
            </a:endParaRPr>
          </a:p>
          <a:p>
            <a:pPr marL="0" indent="0" algn="just">
              <a:spcBef>
                <a:spcPts val="1200"/>
              </a:spcBef>
              <a:buNone/>
            </a:pPr>
            <a:r>
              <a:rPr lang="en-US" sz="2200" b="1" i="1" dirty="0" err="1">
                <a:latin typeface="Arial" panose="02080604020202020204" pitchFamily="34" charset="0"/>
                <a:cs typeface="Arial" panose="02080604020202020204" pitchFamily="34" charset="0"/>
              </a:rPr>
              <a:t>Toán</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tử</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tìm</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kiếm</a:t>
            </a:r>
            <a:r>
              <a:rPr lang="en-US" sz="2200" dirty="0">
                <a:latin typeface="Arial" panose="02080604020202020204" pitchFamily="34" charset="0"/>
                <a:cs typeface="Arial" panose="02080604020202020204" pitchFamily="34" charset="0"/>
              </a:rPr>
              <a:t> Hai </a:t>
            </a:r>
            <a:r>
              <a:rPr lang="en-US" sz="2200" dirty="0" err="1">
                <a:latin typeface="Arial" panose="02080604020202020204" pitchFamily="34" charset="0"/>
                <a:cs typeface="Arial" panose="02080604020202020204" pitchFamily="34" charset="0"/>
              </a:rPr>
              <a:t>toán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tìm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kiếm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thể</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được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toán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tăng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kính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của</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toán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khác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chuyển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tâm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từ</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huấn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luyện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này</a:t>
            </a:r>
            <a:r>
              <a:rPr lang="en-US" sz="2200" dirty="0">
                <a:latin typeface="Arial" panose="02080604020202020204" pitchFamily="34" charset="0"/>
                <a:cs typeface="Arial" panose="02080604020202020204" pitchFamily="34" charset="0"/>
              </a:rPr>
              <a:t> sang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khác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Trong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toán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đầu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chúng</a:t>
            </a:r>
            <a:r>
              <a:rPr lang="en-US" sz="2200" dirty="0">
                <a:latin typeface="Arial" panose="02080604020202020204" pitchFamily="34" charset="0"/>
                <a:cs typeface="Arial" panose="02080604020202020204" pitchFamily="34" charset="0"/>
              </a:rPr>
              <a:t> ta </a:t>
            </a:r>
            <a:r>
              <a:rPr lang="en-US" sz="2200" dirty="0" err="1">
                <a:latin typeface="Arial" panose="02080604020202020204" pitchFamily="34" charset="0"/>
                <a:cs typeface="Arial" panose="02080604020202020204" pitchFamily="34" charset="0"/>
              </a:rPr>
              <a:t>phải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xác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định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bán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kính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sẽ</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thay</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đổi</a:t>
            </a:r>
            <a:r>
              <a:rPr lang="en-US" sz="2200" dirty="0">
                <a:latin typeface="Arial" panose="02080604020202020204" pitchFamily="34" charset="0"/>
                <a:cs typeface="Arial" panose="02080604020202020204" pitchFamily="34" charset="0"/>
              </a:rPr>
              <a:t> bao </a:t>
            </a:r>
            <a:r>
              <a:rPr lang="en-US" sz="2200" dirty="0" err="1">
                <a:latin typeface="Arial" panose="02080604020202020204" pitchFamily="34" charset="0"/>
                <a:cs typeface="Arial" panose="02080604020202020204" pitchFamily="34" charset="0"/>
              </a:rPr>
              <a:t>nhiêu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ý </a:t>
            </a:r>
            <a:r>
              <a:rPr lang="en-US" sz="2200" dirty="0" err="1">
                <a:latin typeface="Arial" panose="02080604020202020204" pitchFamily="34" charset="0"/>
                <a:cs typeface="Arial" panose="02080604020202020204" pitchFamily="34" charset="0"/>
              </a:rPr>
              <a:t>tưởng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tăng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lên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sao</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cho</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chỉ</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chứa</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thêm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a:t>
            </a:r>
            <a:r>
              <a:rPr lang="en-US" sz="20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huấn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luyện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bổ</a:t>
            </a:r>
            <a:r>
              <a:rPr lang="en-US" sz="2200" dirty="0">
                <a:latin typeface="Arial" panose="02080604020202020204" pitchFamily="34" charset="0"/>
                <a:cs typeface="Arial" panose="02080604020202020204" pitchFamily="34" charset="0"/>
              </a:rPr>
              <a:t> sung. </a:t>
            </a:r>
            <a:r>
              <a:rPr lang="en-US" sz="2200" dirty="0" err="1">
                <a:latin typeface="Arial" panose="02080604020202020204" pitchFamily="34" charset="0"/>
                <a:cs typeface="Arial" panose="02080604020202020204" pitchFamily="34" charset="0"/>
              </a:rPr>
              <a:t>Lúc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đầu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chỉ</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chưa</a:t>
            </a:r>
            <a:r>
              <a:rPr lang="en-US" sz="2200" dirty="0">
                <a:latin typeface="Arial" panose="02080604020202020204" pitchFamily="34" charset="0"/>
                <a:cs typeface="Arial" panose="02080604020202020204" pitchFamily="34" charset="0"/>
              </a:rPr>
              <a:t> 1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huấn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luyện</a:t>
            </a:r>
            <a:r>
              <a:rPr lang="en-US" sz="2200" dirty="0">
                <a:latin typeface="Arial" panose="02080604020202020204" pitchFamily="34" charset="0"/>
                <a:cs typeface="Arial" panose="02080604020202020204" pitchFamily="34" charset="0"/>
              </a:rPr>
              <a:t>. Sau </a:t>
            </a:r>
            <a:r>
              <a:rPr lang="en-US" sz="2200" dirty="0" err="1">
                <a:latin typeface="Arial" panose="02080604020202020204" pitchFamily="34" charset="0"/>
                <a:cs typeface="Arial" panose="02080604020202020204" pitchFamily="34" charset="0"/>
              </a:rPr>
              <a:t>bước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đầu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tiên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trong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sẽ</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hai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sau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ba</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bốn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v.v...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a:t>
            </a:r>
            <a:endParaRPr lang="vi-VN" sz="2200" dirty="0">
              <a:latin typeface="Arial" panose="02080604020202020204" pitchFamily="34" charset="0"/>
              <a:cs typeface="Arial" panose="02080604020202020204" pitchFamily="34" charset="0"/>
            </a:endParaRPr>
          </a:p>
          <a:p>
            <a:pPr marL="0" indent="0" algn="just">
              <a:spcBef>
                <a:spcPts val="1200"/>
              </a:spcBef>
              <a:buNone/>
            </a:pPr>
            <a:r>
              <a:rPr lang="en-US" sz="2200" b="1" i="1" dirty="0" err="1">
                <a:latin typeface="Arial" panose="02080604020202020204" pitchFamily="34" charset="0"/>
                <a:cs typeface="Arial" panose="02080604020202020204" pitchFamily="34" charset="0"/>
              </a:rPr>
              <a:t>Trạng</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thái</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cuối</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cùng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Vòng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tròn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thể</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không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phải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hình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lý</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tưởng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để</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diện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cho</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miền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thích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Trong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trường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hợp</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này</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độ</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chính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xác</a:t>
            </a:r>
            <a:r>
              <a:rPr lang="en-US" sz="2200" dirty="0">
                <a:latin typeface="Arial" panose="02080604020202020204" pitchFamily="34" charset="0"/>
                <a:cs typeface="Arial" panose="02080604020202020204" pitchFamily="34" charset="0"/>
              </a:rPr>
              <a:t> 100% </a:t>
            </a:r>
            <a:r>
              <a:rPr lang="en-US" sz="2200" dirty="0" err="1">
                <a:latin typeface="Arial" panose="02080604020202020204" pitchFamily="34" charset="0"/>
                <a:cs typeface="Arial" panose="02080604020202020204" pitchFamily="34" charset="0"/>
              </a:rPr>
              <a:t>có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thể</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không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đạt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được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ta </a:t>
            </a:r>
            <a:r>
              <a:rPr lang="en-US" sz="2200" dirty="0" err="1">
                <a:latin typeface="Arial" panose="02080604020202020204" pitchFamily="34" charset="0"/>
                <a:cs typeface="Arial" panose="02080604020202020204" pitchFamily="34" charset="0"/>
              </a:rPr>
              <a:t>xác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định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trạng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cuối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cùng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trình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phân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loại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phân</a:t>
            </a:r>
            <a:r>
              <a:rPr lang="en-US" sz="2200" dirty="0">
                <a:latin typeface="Arial" panose="02080604020202020204" pitchFamily="34" charset="0"/>
                <a:cs typeface="Arial" panose="02080604020202020204" pitchFamily="34" charset="0"/>
              </a:rPr>
              <a:t> chia </a:t>
            </a:r>
            <a:r>
              <a:rPr lang="en-US" sz="2200" dirty="0" err="1">
                <a:latin typeface="Arial" panose="02080604020202020204" pitchFamily="34" charset="0"/>
                <a:cs typeface="Arial" panose="02080604020202020204" pitchFamily="34" charset="0"/>
              </a:rPr>
              <a:t>đúng</a:t>
            </a:r>
            <a:r>
              <a:rPr lang="en-US" sz="2200" dirty="0">
                <a:latin typeface="Arial" panose="02080604020202020204" pitchFamily="34" charset="0"/>
                <a:cs typeface="Arial" panose="02080604020202020204" pitchFamily="34" charset="0"/>
              </a:rPr>
              <a:t> 95%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huấn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luyên</a:t>
            </a:r>
            <a:r>
              <a:rPr lang="en-US" sz="2200" dirty="0">
                <a:latin typeface="Arial" panose="02080604020202020204" pitchFamily="34" charset="0"/>
                <a:cs typeface="Arial" panose="02080604020202020204" pitchFamily="34" charset="0"/>
              </a:rPr>
              <a:t>”</a:t>
            </a:r>
            <a:endParaRPr lang="vi-VN" sz="2200" dirty="0">
              <a:latin typeface="Arial" panose="02080604020202020204" pitchFamily="34" charset="0"/>
              <a:cs typeface="Arial" panose="02080604020202020204" pitchFamily="34" charset="0"/>
            </a:endParaRPr>
          </a:p>
          <a:p>
            <a:pPr marL="0" indent="0" algn="just">
              <a:spcBef>
                <a:spcPts val="1200"/>
              </a:spcBef>
              <a:buNone/>
            </a:pPr>
            <a:r>
              <a:rPr lang="en-US" sz="2200" b="1" i="1" dirty="0" err="1">
                <a:latin typeface="Arial" panose="02080604020202020204" pitchFamily="34" charset="0"/>
                <a:cs typeface="Arial" panose="02080604020202020204" pitchFamily="34" charset="0"/>
              </a:rPr>
              <a:t>Hàm</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đánh</a:t>
            </a:r>
            <a:r>
              <a:rPr lang="en-US" sz="2200" b="1" i="1" dirty="0">
                <a:latin typeface="Arial" panose="02080604020202020204" pitchFamily="34" charset="0"/>
                <a:cs typeface="Arial" panose="02080604020202020204" pitchFamily="34" charset="0"/>
              </a:rPr>
              <a:t> </a:t>
            </a:r>
            <a:r>
              <a:rPr lang="en-US" sz="2200" b="1" i="1" dirty="0" err="1">
                <a:latin typeface="Arial" panose="02080604020202020204" pitchFamily="34" charset="0"/>
                <a:cs typeface="Arial" panose="02080604020202020204" pitchFamily="34" charset="0"/>
              </a:rPr>
              <a:t>giá</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Hàm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biểu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diễn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tỷ</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lệ</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lỗi</a:t>
            </a:r>
            <a:r>
              <a:rPr lang="en-US" sz="2200" dirty="0">
                <a:latin typeface="Arial" panose="02080604020202020204" pitchFamily="34" charset="0"/>
                <a:cs typeface="Arial" panose="02080604020202020204" pitchFamily="34" charset="0"/>
              </a:rPr>
              <a:t>.</a:t>
            </a:r>
            <a:endParaRPr lang="vi-VN" sz="2200" dirty="0">
              <a:latin typeface="Arial" panose="02080604020202020204" pitchFamily="34" charset="0"/>
              <a:cs typeface="Arial" panose="02080604020202020204" pitchFamily="34" charset="0"/>
            </a:endParaRPr>
          </a:p>
          <a:p>
            <a:pPr marL="0" indent="0" algn="just">
              <a:spcBef>
                <a:spcPts val="800"/>
              </a:spcBef>
              <a:buNone/>
            </a:pPr>
            <a:endParaRPr lang="vi-V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vi-VN" sz="2400" dirty="0">
                <a:solidFill>
                  <a:schemeClr val="tx1"/>
                </a:solidFill>
                <a:latin typeface="Arial" panose="02080604020202020204" pitchFamily="34" charset="0"/>
                <a:cs typeface="Arial" panose="02080604020202020204" pitchFamily="34" charset="0"/>
              </a:rPr>
              <a:t>CHƯƠNG 1. GIỚI THIỆU VỀ HỌC MÁY</a:t>
            </a:r>
            <a:endParaRPr lang="vi-VN" sz="2400" dirty="0">
              <a:solidFill>
                <a:schemeClr val="tx1"/>
              </a:solidFill>
              <a:latin typeface="Arial" panose="02080604020202020204" pitchFamily="34" charset="0"/>
              <a:cs typeface="Arial" panose="02080604020202020204" pitchFamily="34" charset="0"/>
            </a:endParaRPr>
          </a:p>
          <a:p>
            <a:pPr algn="just"/>
            <a:r>
              <a:rPr lang="vi-VN" sz="2000" b="1" dirty="0">
                <a:solidFill>
                  <a:schemeClr val="tx1"/>
                </a:solidFill>
                <a:latin typeface="Arial" panose="02080604020202020204" pitchFamily="34" charset="0"/>
                <a:cs typeface="Arial" panose="02080604020202020204" pitchFamily="34" charset="0"/>
              </a:rPr>
              <a:t>1. GiớI thiệu chung </a:t>
            </a:r>
            <a:endParaRPr lang="vi-VN" sz="2000" b="1" dirty="0">
              <a:solidFill>
                <a:schemeClr val="tx1"/>
              </a:solidFill>
              <a:latin typeface="Arial" panose="02080604020202020204" pitchFamily="34" charset="0"/>
              <a:cs typeface="Arial" panose="02080604020202020204" pitchFamily="34" charset="0"/>
            </a:endParaRPr>
          </a:p>
          <a:p>
            <a:pPr algn="just"/>
            <a:r>
              <a:rPr lang="vi-VN" sz="2000" dirty="0">
                <a:solidFill>
                  <a:schemeClr val="tx1"/>
                </a:solidFill>
                <a:latin typeface="Arial" panose="02080604020202020204" pitchFamily="34" charset="0"/>
                <a:cs typeface="Arial" panose="02080604020202020204" pitchFamily="34" charset="0"/>
              </a:rPr>
              <a:t>Một số định nghĩa </a:t>
            </a:r>
            <a:endParaRPr lang="vi-VN" sz="2000" dirty="0">
              <a:solidFill>
                <a:schemeClr val="tx1"/>
              </a:solidFill>
              <a:latin typeface="Arial" panose="02080604020202020204" pitchFamily="34" charset="0"/>
              <a:cs typeface="Arial" panose="02080604020202020204" pitchFamily="34" charset="0"/>
            </a:endParaRPr>
          </a:p>
          <a:p>
            <a:pPr algn="just"/>
            <a:r>
              <a:rPr lang="vi-VN" sz="2000" dirty="0">
                <a:solidFill>
                  <a:schemeClr val="tx1"/>
                </a:solidFill>
              </a:rPr>
              <a:t>Theo </a:t>
            </a:r>
            <a:r>
              <a:rPr lang="vi-VN" sz="2000" dirty="0">
                <a:solidFill>
                  <a:schemeClr val="tx1"/>
                </a:solidFill>
                <a:hlinkClick r:id="rId1"/>
              </a:rPr>
              <a:t>Wikipedia</a:t>
            </a:r>
            <a:r>
              <a:rPr lang="vi-VN" sz="2000" dirty="0">
                <a:solidFill>
                  <a:schemeClr val="tx1"/>
                </a:solidFill>
              </a:rPr>
              <a:t>: </a:t>
            </a:r>
            <a:r>
              <a:rPr lang="vi-VN" sz="2000" b="1" dirty="0">
                <a:solidFill>
                  <a:schemeClr val="tx1"/>
                </a:solidFill>
              </a:rPr>
              <a:t>Học máy - Machine Learning</a:t>
            </a:r>
            <a:r>
              <a:rPr lang="vi-VN" sz="2000" dirty="0">
                <a:solidFill>
                  <a:schemeClr val="tx1"/>
                </a:solidFill>
              </a:rPr>
              <a:t> là một lĩnh vực của khoa học máy tính liên quan đến việc nghiên cứu và xây dựng các kĩ thuật cho phép các hệ thống </a:t>
            </a:r>
            <a:r>
              <a:rPr lang="vi-VN" sz="2000" b="1" dirty="0">
                <a:solidFill>
                  <a:schemeClr val="tx1"/>
                </a:solidFill>
              </a:rPr>
              <a:t>“học”</a:t>
            </a:r>
            <a:r>
              <a:rPr lang="vi-VN" sz="2000" dirty="0">
                <a:solidFill>
                  <a:schemeClr val="tx1"/>
                </a:solidFill>
              </a:rPr>
              <a:t> tự động từ dữ liệu để giải quyết những vấn đề cụ thể. </a:t>
            </a:r>
            <a:endParaRPr lang="vi-VN" sz="2000" dirty="0">
              <a:solidFill>
                <a:schemeClr val="tx1"/>
              </a:solidFill>
            </a:endParaRPr>
          </a:p>
          <a:p>
            <a:pPr algn="just"/>
            <a:r>
              <a:rPr lang="vi-VN" sz="2000" dirty="0">
                <a:solidFill>
                  <a:schemeClr val="tx1"/>
                </a:solidFill>
              </a:rPr>
              <a:t>Theo Arthur Samuel (1959): </a:t>
            </a:r>
            <a:endParaRPr lang="vi-VN" sz="2000" dirty="0">
              <a:solidFill>
                <a:schemeClr val="tx1"/>
              </a:solidFill>
            </a:endParaRPr>
          </a:p>
          <a:p>
            <a:pPr algn="just"/>
            <a:r>
              <a:rPr lang="vi-VN" sz="2000" dirty="0">
                <a:solidFill>
                  <a:schemeClr val="tx1"/>
                </a:solidFill>
              </a:rPr>
              <a:t>"</a:t>
            </a:r>
            <a:r>
              <a:rPr lang="vi-VN" sz="2000" b="1" dirty="0">
                <a:solidFill>
                  <a:schemeClr val="tx1"/>
                </a:solidFill>
              </a:rPr>
              <a:t>Maching learning</a:t>
            </a:r>
            <a:r>
              <a:rPr lang="vi-VN" sz="2000" dirty="0">
                <a:solidFill>
                  <a:schemeClr val="tx1"/>
                </a:solidFill>
              </a:rPr>
              <a:t> là một ngành học thuộc khoa học máy tính, giúp máy tính có khả năng tự học mà không phải lập trình một cách rõ ràng.</a:t>
            </a:r>
            <a:endParaRPr lang="vi-VN" sz="2000" dirty="0">
              <a:solidFill>
                <a:schemeClr val="tx1"/>
              </a:solidFill>
            </a:endParaRPr>
          </a:p>
          <a:p>
            <a:pPr algn="just"/>
            <a:endParaRPr lang="vi-VN" sz="2000" dirty="0">
              <a:solidFill>
                <a:schemeClr val="tx1"/>
              </a:solidFill>
            </a:endParaRPr>
          </a:p>
          <a:p>
            <a:pPr algn="just"/>
            <a:r>
              <a:rPr lang="vi-VN" sz="2000" dirty="0">
                <a:solidFill>
                  <a:schemeClr val="tx1"/>
                </a:solidFill>
              </a:rPr>
              <a:t>Theo Giáo sư Tom Mitchell – Carnegie Mellon University: Machine Learning là một chương trình máy tính để  học từ </a:t>
            </a:r>
            <a:r>
              <a:rPr lang="vi-VN" sz="2000" i="1" dirty="0">
                <a:solidFill>
                  <a:schemeClr val="tx1"/>
                </a:solidFill>
              </a:rPr>
              <a:t>kinh nghiệm </a:t>
            </a:r>
            <a:r>
              <a:rPr lang="vi-VN" sz="2000" dirty="0">
                <a:solidFill>
                  <a:schemeClr val="tx1"/>
                </a:solidFill>
              </a:rPr>
              <a:t>E từ </a:t>
            </a:r>
            <a:r>
              <a:rPr lang="vi-VN" sz="2000" i="1" dirty="0">
                <a:solidFill>
                  <a:schemeClr val="tx1"/>
                </a:solidFill>
              </a:rPr>
              <a:t>các tác vụ </a:t>
            </a:r>
            <a:r>
              <a:rPr lang="vi-VN" sz="2000" dirty="0">
                <a:solidFill>
                  <a:schemeClr val="tx1"/>
                </a:solidFill>
              </a:rPr>
              <a:t>T và với độ đo </a:t>
            </a:r>
            <a:r>
              <a:rPr lang="vi-VN" sz="2000" i="1" dirty="0">
                <a:solidFill>
                  <a:schemeClr val="tx1"/>
                </a:solidFill>
              </a:rPr>
              <a:t>hiệu suất </a:t>
            </a:r>
            <a:r>
              <a:rPr lang="vi-VN" sz="2000" dirty="0">
                <a:solidFill>
                  <a:schemeClr val="tx1"/>
                </a:solidFill>
              </a:rPr>
              <a:t>P. Nếu hiệu suất của nó áp dụng trên tác vụ T và được đo lường bởi độ đo P được cải thiện từ kinh nghiệm E</a:t>
            </a:r>
            <a:endParaRPr lang="vi-VN" sz="2000" dirty="0">
              <a:solidFill>
                <a:schemeClr val="tx1"/>
              </a:solidFill>
            </a:endParaRPr>
          </a:p>
          <a:p>
            <a:pPr algn="just"/>
            <a:r>
              <a:rPr lang="vi-VN" sz="2000" dirty="0">
                <a:solidFill>
                  <a:schemeClr val="tx1"/>
                </a:solidFill>
              </a:rPr>
              <a:t>Thí dụ: T: nhận biết thư rác. E: là các thư nhận được; P: lượng thư rác đoán đúng.</a:t>
            </a:r>
            <a:endParaRPr lang="vi-VN" sz="2000" dirty="0">
              <a:solidFill>
                <a:schemeClr val="tx1"/>
              </a:solidFill>
            </a:endParaRPr>
          </a:p>
          <a:p>
            <a:pPr algn="just"/>
            <a:r>
              <a:rPr lang="vi-VN" sz="2000" dirty="0">
                <a:solidFill>
                  <a:schemeClr val="tx1"/>
                </a:solidFill>
              </a:rPr>
              <a:t>Nôm na có thể định nghĩa như sau:</a:t>
            </a:r>
            <a:endParaRPr lang="vi-VN" sz="2000" dirty="0">
              <a:solidFill>
                <a:schemeClr val="tx1"/>
              </a:solidFill>
            </a:endParaRPr>
          </a:p>
          <a:p>
            <a:pPr algn="just"/>
            <a:r>
              <a:rPr lang="vi-VN" sz="2000" b="1" dirty="0">
                <a:solidFill>
                  <a:schemeClr val="tx1"/>
                </a:solidFill>
              </a:rPr>
              <a:t>Học máy</a:t>
            </a:r>
            <a:r>
              <a:rPr lang="vi-VN" sz="2000" dirty="0">
                <a:solidFill>
                  <a:schemeClr val="tx1"/>
                </a:solidFill>
              </a:rPr>
              <a:t> là ngành khoa học giúp máy tính dự đoán được </a:t>
            </a:r>
            <a:r>
              <a:rPr lang="vi-VN" sz="2000" b="1" dirty="0">
                <a:solidFill>
                  <a:schemeClr val="tx1"/>
                </a:solidFill>
              </a:rPr>
              <a:t>các dữ liệu mới</a:t>
            </a:r>
            <a:r>
              <a:rPr lang="vi-VN" sz="2000" dirty="0">
                <a:solidFill>
                  <a:schemeClr val="tx1"/>
                </a:solidFill>
              </a:rPr>
              <a:t> từ </a:t>
            </a:r>
            <a:r>
              <a:rPr lang="vi-VN" sz="2000" b="1" dirty="0">
                <a:solidFill>
                  <a:schemeClr val="tx1"/>
                </a:solidFill>
              </a:rPr>
              <a:t>các dữ liệu đã biết</a:t>
            </a:r>
            <a:r>
              <a:rPr lang="vi-VN" sz="2000" dirty="0">
                <a:solidFill>
                  <a:schemeClr val="tx1"/>
                </a:solidFill>
              </a:rPr>
              <a:t> thông qua các </a:t>
            </a:r>
            <a:r>
              <a:rPr lang="vi-VN" sz="2000" b="1" dirty="0">
                <a:solidFill>
                  <a:schemeClr val="tx1"/>
                </a:solidFill>
              </a:rPr>
              <a:t>giải thuật học máy</a:t>
            </a:r>
            <a:endParaRPr lang="vi-VN" sz="2000" dirty="0">
              <a:solidFill>
                <a:schemeClr val="tx1"/>
              </a:solidFill>
            </a:endParaRPr>
          </a:p>
          <a:p>
            <a:pPr algn="just"/>
            <a:endParaRPr lang="vi-VN" sz="2000" dirty="0">
              <a:solidFill>
                <a:schemeClr val="tx1"/>
              </a:solidFill>
            </a:endParaRPr>
          </a:p>
          <a:p>
            <a:pPr algn="just"/>
            <a:endParaRPr lang="vi-VN" sz="2000" dirty="0">
              <a:latin typeface="Arial" panose="02080604020202020204" pitchFamily="34" charset="0"/>
              <a:cs typeface="Arial" panose="0208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vi-VN" dirty="0"/>
          </a:p>
        </p:txBody>
      </p:sp>
      <p:sp>
        <p:nvSpPr>
          <p:cNvPr id="5" name="Content Placeholder 4"/>
          <p:cNvSpPr>
            <a:spLocks noGrp="1"/>
          </p:cNvSpPr>
          <p:nvPr>
            <p:ph idx="1"/>
          </p:nvPr>
        </p:nvSpPr>
        <p:spPr>
          <a:xfrm>
            <a:off x="323528" y="303647"/>
            <a:ext cx="8229600" cy="6408712"/>
          </a:xfrm>
        </p:spPr>
        <p:txBody>
          <a:bodyPr>
            <a:normAutofit/>
          </a:bodyPr>
          <a:lstStyle/>
          <a:p>
            <a:pPr>
              <a:buNone/>
            </a:pPr>
            <a:endParaRPr lang="en-US" sz="1800" dirty="0"/>
          </a:p>
          <a:p>
            <a:pPr>
              <a:buNone/>
            </a:pPr>
            <a:endParaRPr lang="en-US" sz="1800" dirty="0"/>
          </a:p>
          <a:p>
            <a:pPr>
              <a:buNone/>
            </a:pPr>
            <a:endParaRPr lang="vi-VN" sz="1800" dirty="0"/>
          </a:p>
        </p:txBody>
      </p:sp>
      <p:sp>
        <p:nvSpPr>
          <p:cNvPr id="3" name="Rectangle 2"/>
          <p:cNvSpPr/>
          <p:nvPr/>
        </p:nvSpPr>
        <p:spPr>
          <a:xfrm>
            <a:off x="590872" y="476671"/>
            <a:ext cx="8095928" cy="5805757"/>
          </a:xfrm>
          <a:prstGeom prst="rect">
            <a:avLst/>
          </a:prstGeom>
        </p:spPr>
        <p:txBody>
          <a:bodyPr wrap="square">
            <a:spAutoFit/>
          </a:bodyPr>
          <a:lstStyle/>
          <a:p>
            <a:pPr>
              <a:lnSpc>
                <a:spcPct val="130000"/>
              </a:lnSpc>
              <a:spcBef>
                <a:spcPts val="600"/>
              </a:spcBef>
              <a:spcAft>
                <a:spcPts val="600"/>
              </a:spcAft>
            </a:pPr>
            <a:r>
              <a:rPr lang="vi-VN" sz="2400" b="1" dirty="0">
                <a:ea typeface="Times New Roman" panose="02020603050405020304" pitchFamily="18" charset="0"/>
                <a:cs typeface="Times New Roman" panose="02020603050405020304" pitchFamily="18" charset="0"/>
              </a:rPr>
              <a:t>2. Máy học được học như thế nào:</a:t>
            </a:r>
            <a:endParaRPr lang="vi-VN" sz="2400" b="1" dirty="0">
              <a:ea typeface="Times New Roman" panose="02020603050405020304" pitchFamily="18" charset="0"/>
              <a:cs typeface="Times New Roman" panose="02020603050405020304" pitchFamily="18" charset="0"/>
            </a:endParaRPr>
          </a:p>
          <a:p>
            <a:pPr algn="just">
              <a:lnSpc>
                <a:spcPct val="107000"/>
              </a:lnSpc>
              <a:spcBef>
                <a:spcPts val="600"/>
              </a:spcBef>
              <a:spcAft>
                <a:spcPts val="800"/>
              </a:spcAft>
            </a:pPr>
            <a:r>
              <a:rPr lang="vi-VN" dirty="0">
                <a:ea typeface="Arial" panose="02080604020202020204" pitchFamily="34" charset="0"/>
                <a:cs typeface="Times New Roman" panose="02020603050405020304" pitchFamily="18" charset="0"/>
              </a:rPr>
              <a:t>Một định nghĩa chính thức về học máy được đề xuất bởi nhà khoa học máy tính Tom Mitchell nói rằng một máy được học khi nó có thể dùng trải nghiệm của nó để nâng cao hiệu suất trên những thí nghiệm tương tự trong tương lai. Mặc dù định nghĩa này là trực quan, nó hoàn toàn bỏ qua quá trình chính xác làm thế nào kinh nghiệm có thể được dịch sang hành động trong tương lai - và tất nhiên việc học luôn luôn dễ nói hơn làm </a:t>
            </a:r>
            <a:endParaRPr lang="vi-VN" dirty="0">
              <a:ea typeface="Arial" panose="02080604020202020204" pitchFamily="34" charset="0"/>
              <a:cs typeface="Times New Roman" panose="02020603050405020304" pitchFamily="18" charset="0"/>
            </a:endParaRPr>
          </a:p>
          <a:p>
            <a:pPr algn="just">
              <a:lnSpc>
                <a:spcPct val="107000"/>
              </a:lnSpc>
              <a:spcBef>
                <a:spcPts val="600"/>
              </a:spcBef>
              <a:spcAft>
                <a:spcPts val="800"/>
              </a:spcAft>
            </a:pPr>
            <a:r>
              <a:rPr lang="vi-VN" dirty="0">
                <a:ea typeface="Arial" panose="02080604020202020204" pitchFamily="34" charset="0"/>
                <a:cs typeface="Times New Roman" panose="02020603050405020304" pitchFamily="18" charset="0"/>
              </a:rPr>
              <a:t>Bất kể người học là con người hay máy móc, quá trình học tập cơ bản là giống nhau. Nó có thể được chia thành bốn thành phần liên quan:</a:t>
            </a:r>
            <a:endParaRPr lang="vi-VN" dirty="0">
              <a:ea typeface="Arial" panose="02080604020202020204" pitchFamily="34" charset="0"/>
              <a:cs typeface="Times New Roman" panose="02020603050405020304" pitchFamily="18" charset="0"/>
            </a:endParaRPr>
          </a:p>
          <a:p>
            <a:pPr marL="342900" lvl="0" indent="-342900" algn="just">
              <a:lnSpc>
                <a:spcPct val="107000"/>
              </a:lnSpc>
              <a:spcBef>
                <a:spcPts val="600"/>
              </a:spcBef>
              <a:spcAft>
                <a:spcPts val="0"/>
              </a:spcAft>
              <a:buFont typeface="Symbol" panose="05050102010706020507" pitchFamily="18" charset="2"/>
              <a:buChar char=""/>
            </a:pPr>
            <a:r>
              <a:rPr lang="vi-VN" b="1" dirty="0">
                <a:ea typeface="Arial" panose="02080604020202020204" pitchFamily="34" charset="0"/>
                <a:cs typeface="Times New Roman" panose="02020603050405020304" pitchFamily="18" charset="0"/>
              </a:rPr>
              <a:t>Lưu trữ</a:t>
            </a:r>
            <a:r>
              <a:rPr lang="vi-VN" dirty="0">
                <a:ea typeface="Arial" panose="02080604020202020204" pitchFamily="34" charset="0"/>
                <a:cs typeface="Times New Roman" panose="02020603050405020304" pitchFamily="18" charset="0"/>
              </a:rPr>
              <a:t> dữ liệu sử dụng quan sát, bộ nhớ và gọi lại để cung cấp một thực tế cơ sở để lập luận thêm.</a:t>
            </a:r>
            <a:endParaRPr lang="vi-VN" dirty="0">
              <a:ea typeface="Arial" panose="0208060402020202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vi-VN" b="1" dirty="0">
                <a:ea typeface="Arial" panose="02080604020202020204" pitchFamily="34" charset="0"/>
                <a:cs typeface="Times New Roman" panose="02020603050405020304" pitchFamily="18" charset="0"/>
              </a:rPr>
              <a:t>Trừu tượng</a:t>
            </a:r>
            <a:r>
              <a:rPr lang="vi-VN" dirty="0">
                <a:ea typeface="Arial" panose="02080604020202020204" pitchFamily="34" charset="0"/>
                <a:cs typeface="Times New Roman" panose="02020603050405020304" pitchFamily="18" charset="0"/>
              </a:rPr>
              <a:t> liên quan đến việc chuyển các dữ liệu được lưu trữ để biểu diễn khái niệm  rộng hơn.</a:t>
            </a:r>
            <a:endParaRPr lang="vi-VN" dirty="0">
              <a:ea typeface="Arial" panose="0208060402020202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vi-VN" b="1" dirty="0">
                <a:ea typeface="Arial" panose="02080604020202020204" pitchFamily="34" charset="0"/>
                <a:cs typeface="Times New Roman" panose="02020603050405020304" pitchFamily="18" charset="0"/>
              </a:rPr>
              <a:t>Tổng quát</a:t>
            </a:r>
            <a:r>
              <a:rPr lang="vi-VN" dirty="0">
                <a:ea typeface="Arial" panose="02080604020202020204" pitchFamily="34" charset="0"/>
                <a:cs typeface="Times New Roman" panose="02020603050405020304" pitchFamily="18" charset="0"/>
              </a:rPr>
              <a:t> sử dụng dữ liệu trừu tượng để tạo kiến thức và suy luận thúc đẩy hành động trong các hoàn cảnh mới.</a:t>
            </a:r>
            <a:endParaRPr lang="vi-VN" dirty="0">
              <a:ea typeface="Arial" panose="020806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vi-VN" b="1" dirty="0">
                <a:ea typeface="Arial" panose="02080604020202020204" pitchFamily="34" charset="0"/>
                <a:cs typeface="Times New Roman" panose="02020603050405020304" pitchFamily="18" charset="0"/>
              </a:rPr>
              <a:t>Đánh giá</a:t>
            </a:r>
            <a:r>
              <a:rPr lang="vi-VN" dirty="0">
                <a:ea typeface="Arial" panose="02080604020202020204" pitchFamily="34" charset="0"/>
                <a:cs typeface="Times New Roman" panose="02020603050405020304" pitchFamily="18" charset="0"/>
              </a:rPr>
              <a:t> cung cấp một cơ chế phản hồi để đo lường tiện ích của việc học kiến thức và thông báo những cải tiến tiềm năng.</a:t>
            </a:r>
            <a:endParaRPr lang="vi-VN" dirty="0">
              <a:ea typeface="Arial" panose="020806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vi-VN" sz="2000" dirty="0">
                <a:solidFill>
                  <a:schemeClr val="tx1"/>
                </a:solidFill>
              </a:rPr>
              <a:t>Quá trình này được minh họa như sau: </a:t>
            </a:r>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endParaRPr lang="vi-VN" sz="2000" dirty="0">
              <a:solidFill>
                <a:schemeClr val="tx1"/>
              </a:solidFill>
            </a:endParaRPr>
          </a:p>
          <a:p>
            <a:pPr algn="just"/>
            <a:r>
              <a:rPr lang="vi-VN" sz="2000" dirty="0">
                <a:solidFill>
                  <a:schemeClr val="tx1"/>
                </a:solidFill>
              </a:rPr>
              <a:t>  </a:t>
            </a:r>
            <a:r>
              <a:rPr lang="en-US" sz="2000" b="1" i="1" dirty="0" err="1">
                <a:solidFill>
                  <a:schemeClr val="tx1"/>
                </a:solidFill>
                <a:latin typeface="Arial" panose="02080604020202020204" pitchFamily="34" charset="0"/>
                <a:cs typeface="Arial" panose="02080604020202020204" pitchFamily="34" charset="0"/>
              </a:rPr>
              <a:t>Lưu</a:t>
            </a:r>
            <a:r>
              <a:rPr lang="en-US" sz="2000" b="1" i="1" dirty="0">
                <a:solidFill>
                  <a:schemeClr val="tx1"/>
                </a:solidFill>
                <a:latin typeface="Arial" panose="02080604020202020204" pitchFamily="34" charset="0"/>
                <a:cs typeface="Arial" panose="02080604020202020204" pitchFamily="34" charset="0"/>
              </a:rPr>
              <a:t> </a:t>
            </a:r>
            <a:r>
              <a:rPr lang="en-US" sz="2000" b="1" i="1" dirty="0" err="1">
                <a:solidFill>
                  <a:schemeClr val="tx1"/>
                </a:solidFill>
                <a:latin typeface="Arial" panose="02080604020202020204" pitchFamily="34" charset="0"/>
                <a:cs typeface="Arial" panose="02080604020202020204" pitchFamily="34" charset="0"/>
              </a:rPr>
              <a:t>trữ</a:t>
            </a:r>
            <a:r>
              <a:rPr lang="en-US" sz="2000" b="1" i="1" dirty="0">
                <a:solidFill>
                  <a:schemeClr val="tx1"/>
                </a:solidFill>
                <a:latin typeface="Arial" panose="02080604020202020204" pitchFamily="34" charset="0"/>
                <a:cs typeface="Arial" panose="02080604020202020204" pitchFamily="34" charset="0"/>
              </a:rPr>
              <a:t> </a:t>
            </a:r>
            <a:r>
              <a:rPr lang="en-US" sz="2000" b="1" i="1" dirty="0" err="1">
                <a:solidFill>
                  <a:schemeClr val="tx1"/>
                </a:solidFill>
                <a:latin typeface="Arial" panose="02080604020202020204" pitchFamily="34" charset="0"/>
                <a:cs typeface="Arial" panose="02080604020202020204" pitchFamily="34" charset="0"/>
              </a:rPr>
              <a:t>dữ</a:t>
            </a:r>
            <a:r>
              <a:rPr lang="en-US" sz="2000" b="1" i="1" dirty="0">
                <a:solidFill>
                  <a:schemeClr val="tx1"/>
                </a:solidFill>
                <a:latin typeface="Arial" panose="02080604020202020204" pitchFamily="34" charset="0"/>
                <a:cs typeface="Arial" panose="02080604020202020204" pitchFamily="34" charset="0"/>
              </a:rPr>
              <a:t> </a:t>
            </a:r>
            <a:r>
              <a:rPr lang="en-US" sz="2000" b="1" i="1" dirty="0" err="1">
                <a:solidFill>
                  <a:schemeClr val="tx1"/>
                </a:solidFill>
                <a:latin typeface="Arial" panose="02080604020202020204" pitchFamily="34" charset="0"/>
                <a:cs typeface="Arial" panose="02080604020202020204" pitchFamily="34" charset="0"/>
              </a:rPr>
              <a:t>liệu</a:t>
            </a:r>
            <a:r>
              <a:rPr lang="en-US" sz="2000" b="1" i="1" dirty="0">
                <a:solidFill>
                  <a:schemeClr val="tx1"/>
                </a:solidFill>
                <a:latin typeface="Arial" panose="02080604020202020204" pitchFamily="34" charset="0"/>
                <a:cs typeface="Arial" panose="02080604020202020204" pitchFamily="34" charset="0"/>
              </a:rPr>
              <a:t>:</a:t>
            </a:r>
            <a:endParaRPr lang="vi-VN" sz="2000" dirty="0">
              <a:solidFill>
                <a:schemeClr val="tx1"/>
              </a:solidFill>
              <a:latin typeface="Arial" panose="02080604020202020204" pitchFamily="34" charset="0"/>
              <a:cs typeface="Arial" panose="02080604020202020204" pitchFamily="34" charset="0"/>
            </a:endParaRPr>
          </a:p>
          <a:p>
            <a:pPr algn="just"/>
            <a:r>
              <a:rPr lang="vi-VN" sz="2000" dirty="0">
                <a:solidFill>
                  <a:schemeClr val="tx1"/>
                </a:solidFill>
              </a:rPr>
              <a:t> - Con người lưu trữ dữ liệu</a:t>
            </a:r>
            <a:endParaRPr lang="vi-VN" sz="2000" dirty="0">
              <a:solidFill>
                <a:schemeClr val="tx1"/>
              </a:solidFill>
            </a:endParaRPr>
          </a:p>
          <a:p>
            <a:pPr algn="just"/>
            <a:r>
              <a:rPr lang="vi-VN" sz="2000" dirty="0">
                <a:solidFill>
                  <a:schemeClr val="tx1"/>
                </a:solidFill>
              </a:rPr>
              <a:t> - Máy tính lưu trữ dữ liệu</a:t>
            </a:r>
            <a:endParaRPr lang="vi-VN" sz="2000" dirty="0">
              <a:solidFill>
                <a:schemeClr val="tx1"/>
              </a:solidFill>
            </a:endParaRPr>
          </a:p>
          <a:p>
            <a:pPr algn="just"/>
            <a:r>
              <a:rPr lang="vi-VN" sz="2000" dirty="0">
                <a:solidFill>
                  <a:schemeClr val="tx1"/>
                </a:solidFill>
              </a:rPr>
              <a:t> </a:t>
            </a:r>
            <a:r>
              <a:rPr lang="en-US" sz="2000" dirty="0" err="1">
                <a:solidFill>
                  <a:schemeClr val="tx1"/>
                </a:solidFill>
              </a:rPr>
              <a:t>K</a:t>
            </a:r>
            <a:r>
              <a:rPr lang="en-US" sz="2000" dirty="0" err="1">
                <a:solidFill>
                  <a:schemeClr val="tx1"/>
                </a:solidFill>
                <a:latin typeface="Arial" panose="02080604020202020204" pitchFamily="34" charset="0"/>
                <a:cs typeface="Arial" panose="02080604020202020204" pitchFamily="34" charset="0"/>
              </a:rPr>
              <a:t>hả</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năng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lưu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trữ</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truy</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xuất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dữ</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liệu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tự</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không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đủ</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việc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học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Nếu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không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một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mức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độ</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hiểu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biết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cao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hơn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thì</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kiến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thức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chỉ</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giới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hạn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để</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gợi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nhớ</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lại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nghĩa</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chỉ</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đưa</a:t>
            </a:r>
            <a:r>
              <a:rPr lang="en-US" sz="2000" dirty="0">
                <a:solidFill>
                  <a:schemeClr val="tx1"/>
                </a:solidFill>
                <a:latin typeface="Arial" panose="02080604020202020204" pitchFamily="34" charset="0"/>
                <a:cs typeface="Arial" panose="02080604020202020204" pitchFamily="34" charset="0"/>
              </a:rPr>
              <a:t> ra </a:t>
            </a:r>
            <a:r>
              <a:rPr lang="en-US" sz="2000" dirty="0" err="1">
                <a:solidFill>
                  <a:schemeClr val="tx1"/>
                </a:solidFill>
                <a:latin typeface="Arial" panose="02080604020202020204" pitchFamily="34" charset="0"/>
                <a:cs typeface="Arial" panose="02080604020202020204" pitchFamily="34" charset="0"/>
              </a:rPr>
              <a:t>gì</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đã</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thôi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Dữ</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liệu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chỉ</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đơn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thuần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dãy</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số</a:t>
            </a:r>
            <a:r>
              <a:rPr lang="en-US" sz="2000" dirty="0">
                <a:solidFill>
                  <a:schemeClr val="tx1"/>
                </a:solidFill>
                <a:latin typeface="Arial" panose="02080604020202020204" pitchFamily="34" charset="0"/>
                <a:cs typeface="Arial" panose="02080604020202020204" pitchFamily="34" charset="0"/>
              </a:rPr>
              <a:t> 0 </a:t>
            </a:r>
            <a:r>
              <a:rPr lang="en-US" sz="2000" dirty="0" err="1">
                <a:solidFill>
                  <a:schemeClr val="tx1"/>
                </a:solidFill>
                <a:latin typeface="Arial" panose="02080604020202020204" pitchFamily="34" charset="0"/>
                <a:cs typeface="Arial" panose="02080604020202020204" pitchFamily="34" charset="0"/>
              </a:rPr>
              <a:t>và</a:t>
            </a:r>
            <a:r>
              <a:rPr lang="en-US" sz="2000" dirty="0">
                <a:solidFill>
                  <a:schemeClr val="tx1"/>
                </a:solidFill>
                <a:latin typeface="Arial" panose="02080604020202020204" pitchFamily="34" charset="0"/>
                <a:cs typeface="Arial" panose="02080604020202020204" pitchFamily="34" charset="0"/>
              </a:rPr>
              <a:t> 1 </a:t>
            </a:r>
            <a:r>
              <a:rPr lang="en-US" sz="2000" dirty="0" err="1">
                <a:solidFill>
                  <a:schemeClr val="tx1"/>
                </a:solidFill>
                <a:latin typeface="Arial" panose="02080604020202020204" pitchFamily="34" charset="0"/>
                <a:cs typeface="Arial" panose="02080604020202020204" pitchFamily="34" charset="0"/>
              </a:rPr>
              <a:t>trên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đĩa</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Chúng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được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giữ</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làm</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kỷ</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niệm</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không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mang</a:t>
            </a:r>
            <a:r>
              <a:rPr lang="en-US" sz="2000" dirty="0">
                <a:solidFill>
                  <a:schemeClr val="tx1"/>
                </a:solidFill>
                <a:latin typeface="Arial" panose="02080604020202020204" pitchFamily="34" charset="0"/>
                <a:cs typeface="Arial" panose="02080604020202020204" pitchFamily="34" charset="0"/>
              </a:rPr>
              <a:t> ý </a:t>
            </a:r>
            <a:r>
              <a:rPr lang="en-US" sz="2000" dirty="0" err="1">
                <a:solidFill>
                  <a:schemeClr val="tx1"/>
                </a:solidFill>
                <a:latin typeface="Arial" panose="02080604020202020204" pitchFamily="34" charset="0"/>
                <a:cs typeface="Arial" panose="02080604020202020204" pitchFamily="34" charset="0"/>
              </a:rPr>
              <a:t>nghĩa</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rộng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hơn</a:t>
            </a:r>
            <a:r>
              <a:rPr lang="en-US" sz="2000" dirty="0">
                <a:solidFill>
                  <a:schemeClr val="tx1"/>
                </a:solidFill>
                <a:latin typeface="Arial" panose="02080604020202020204" pitchFamily="34" charset="0"/>
                <a:cs typeface="Arial" panose="02080604020202020204" pitchFamily="34" charset="0"/>
              </a:rPr>
              <a:t>.</a:t>
            </a:r>
            <a:endParaRPr lang="vi-VN" sz="2000" dirty="0">
              <a:solidFill>
                <a:schemeClr val="tx1"/>
              </a:solidFill>
              <a:latin typeface="Arial" panose="02080604020202020204" pitchFamily="34" charset="0"/>
              <a:cs typeface="Arial" panose="02080604020202020204" pitchFamily="34" charset="0"/>
            </a:endParaRPr>
          </a:p>
          <a:p>
            <a:pPr algn="just"/>
            <a:endParaRPr lang="vi-VN" sz="2000" dirty="0">
              <a:solidFill>
                <a:schemeClr val="tx1"/>
              </a:solidFill>
            </a:endParaRPr>
          </a:p>
        </p:txBody>
      </p:sp>
      <p:pic>
        <p:nvPicPr>
          <p:cNvPr id="4" name="Picture 3"/>
          <p:cNvPicPr/>
          <p:nvPr/>
        </p:nvPicPr>
        <p:blipFill>
          <a:blip r:embed="rId1" cstate="print"/>
          <a:srcRect/>
          <a:stretch>
            <a:fillRect/>
          </a:stretch>
        </p:blipFill>
        <p:spPr bwMode="auto">
          <a:xfrm>
            <a:off x="395536" y="548680"/>
            <a:ext cx="7704855" cy="260969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a:p>
        </p:txBody>
      </p:sp>
      <p:sp>
        <p:nvSpPr>
          <p:cNvPr id="3" name="Content Placeholder 2"/>
          <p:cNvSpPr>
            <a:spLocks noGrp="1"/>
          </p:cNvSpPr>
          <p:nvPr>
            <p:ph idx="1"/>
          </p:nvPr>
        </p:nvSpPr>
        <p:spPr>
          <a:xfrm>
            <a:off x="251520" y="228920"/>
            <a:ext cx="8640960" cy="5897244"/>
          </a:xfrm>
        </p:spPr>
        <p:txBody>
          <a:bodyPr>
            <a:normAutofit fontScale="92500" lnSpcReduction="10000"/>
          </a:bodyPr>
          <a:lstStyle/>
          <a:p>
            <a:pPr marL="0" indent="0" algn="just">
              <a:buNone/>
            </a:pPr>
            <a:r>
              <a:rPr lang="en-US" sz="2000" b="1" i="1" dirty="0" err="1">
                <a:latin typeface="Arial" panose="02080604020202020204" pitchFamily="34" charset="0"/>
                <a:cs typeface="Arial" panose="02080604020202020204" pitchFamily="34" charset="0"/>
              </a:rPr>
              <a:t>Trìu</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tượng</a:t>
            </a:r>
            <a:r>
              <a:rPr lang="en-US" sz="2000" b="1" i="1" dirty="0">
                <a:latin typeface="Arial" panose="02080604020202020204" pitchFamily="34" charset="0"/>
                <a:cs typeface="Arial" panose="02080604020202020204" pitchFamily="34" charset="0"/>
              </a:rPr>
              <a:t> </a:t>
            </a:r>
            <a:r>
              <a:rPr lang="en-US" sz="2000" b="1" i="1" dirty="0" err="1">
                <a:latin typeface="Arial" panose="02080604020202020204" pitchFamily="34" charset="0"/>
                <a:cs typeface="Arial" panose="02080604020202020204" pitchFamily="34" charset="0"/>
              </a:rPr>
              <a:t>hóa</a:t>
            </a:r>
            <a:r>
              <a:rPr lang="en-US" sz="2000" b="1" i="1"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pPr marL="0" indent="0" algn="just">
              <a:buNone/>
            </a:pPr>
            <a:r>
              <a:rPr lang="en-US" sz="2000" dirty="0" err="1">
                <a:latin typeface="Arial" panose="02080604020202020204" pitchFamily="34" charset="0"/>
                <a:cs typeface="Arial" panose="02080604020202020204" pitchFamily="34" charset="0"/>
              </a:rPr>
              <a:t>Công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việc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gán</a:t>
            </a:r>
            <a:r>
              <a:rPr lang="en-US" sz="2000" dirty="0">
                <a:latin typeface="Arial" panose="02080604020202020204" pitchFamily="34" charset="0"/>
                <a:cs typeface="Arial" panose="02080604020202020204" pitchFamily="34" charset="0"/>
              </a:rPr>
              <a:t> ý </a:t>
            </a:r>
            <a:r>
              <a:rPr lang="en-US" sz="2000" dirty="0" err="1">
                <a:latin typeface="Arial" panose="02080604020202020204" pitchFamily="34" charset="0"/>
                <a:cs typeface="Arial" panose="02080604020202020204" pitchFamily="34" charset="0"/>
              </a:rPr>
              <a:t>nghĩa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xảy</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ý </a:t>
            </a:r>
            <a:r>
              <a:rPr lang="en-US" sz="2000" dirty="0" err="1">
                <a:latin typeface="Arial" panose="02080604020202020204" pitchFamily="34" charset="0"/>
                <a:cs typeface="Arial" panose="02080604020202020204" pitchFamily="34" charset="0"/>
              </a:rPr>
              <a:t>nghĩa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Đây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diện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minh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bức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họa</a:t>
            </a:r>
            <a:r>
              <a:rPr lang="en-US" sz="2000" dirty="0">
                <a:latin typeface="Arial" panose="02080604020202020204" pitchFamily="34" charset="0"/>
                <a:cs typeface="Arial" panose="02080604020202020204" pitchFamily="34" charset="0"/>
              </a:rPr>
              <a:t> René Magritte </a:t>
            </a:r>
            <a:r>
              <a:rPr lang="en-US" sz="2000" dirty="0" err="1">
                <a:latin typeface="Arial" panose="02080604020202020204" pitchFamily="34" charset="0"/>
                <a:cs typeface="Arial" panose="02080604020202020204" pitchFamily="34" charset="0"/>
              </a:rPr>
              <a:t>nổi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tiếng</a:t>
            </a:r>
            <a:r>
              <a:rPr lang="en-US" sz="2000" dirty="0">
                <a:latin typeface="Arial" panose="02080604020202020204" pitchFamily="34" charset="0"/>
                <a:cs typeface="Arial" panose="02080604020202020204" pitchFamily="34" charset="0"/>
              </a:rPr>
              <a:t> The Treachery of Images. – </a:t>
            </a:r>
            <a:r>
              <a:rPr lang="en-US" sz="2000" dirty="0" err="1">
                <a:latin typeface="Arial" panose="02080604020202020204" pitchFamily="34" charset="0"/>
                <a:cs typeface="Arial" panose="02080604020202020204" pitchFamily="34" charset="0"/>
              </a:rPr>
              <a:t>Sự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bội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ảnh</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sz="2000" dirty="0">
              <a:latin typeface="Arial" panose="02080604020202020204" pitchFamily="34" charset="0"/>
              <a:cs typeface="Arial" panose="02080604020202020204" pitchFamily="34" charset="0"/>
            </a:endParaRPr>
          </a:p>
          <a:p>
            <a:pPr marL="0" indent="0" algn="just">
              <a:buNone/>
            </a:pPr>
            <a:endParaRPr lang="en-US" dirty="0"/>
          </a:p>
          <a:p>
            <a:pPr marL="0" indent="0" algn="just">
              <a:buNone/>
            </a:pPr>
            <a:endParaRPr lang="en-US" dirty="0"/>
          </a:p>
          <a:p>
            <a:pPr marL="0" indent="0" algn="just">
              <a:buNone/>
            </a:pPr>
            <a:r>
              <a:rPr lang="en-US" sz="2200" dirty="0" err="1">
                <a:latin typeface="Arial" panose="02080604020202020204" pitchFamily="34" charset="0"/>
                <a:cs typeface="Arial" panose="02080604020202020204" pitchFamily="34" charset="0"/>
              </a:rPr>
              <a:t>Điểm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mà</a:t>
            </a:r>
            <a:r>
              <a:rPr lang="en-US" sz="2200" dirty="0">
                <a:latin typeface="Arial" panose="02080604020202020204" pitchFamily="34" charset="0"/>
                <a:cs typeface="Arial" panose="02080604020202020204" pitchFamily="34" charset="0"/>
              </a:rPr>
              <a:t> Magritte </a:t>
            </a:r>
            <a:r>
              <a:rPr lang="en-US" sz="2200" dirty="0" err="1">
                <a:latin typeface="Arial" panose="02080604020202020204" pitchFamily="34" charset="0"/>
                <a:cs typeface="Arial" panose="02080604020202020204" pitchFamily="34" charset="0"/>
              </a:rPr>
              <a:t>minh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họa</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biểu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diễn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một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tẩu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không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thực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sự</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tẩu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Tuy</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nhiên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mặc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dù</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thực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tế</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tẩu</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không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hiện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thực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bất</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cứ</a:t>
            </a:r>
            <a:r>
              <a:rPr lang="en-US" sz="2200" dirty="0">
                <a:latin typeface="Arial" panose="02080604020202020204" pitchFamily="34" charset="0"/>
                <a:cs typeface="Arial" panose="02080604020202020204" pitchFamily="34" charset="0"/>
              </a:rPr>
              <a:t> ai </a:t>
            </a:r>
            <a:r>
              <a:rPr lang="en-US" sz="2200" dirty="0" err="1">
                <a:latin typeface="Arial" panose="02080604020202020204" pitchFamily="34" charset="0"/>
                <a:cs typeface="Arial" panose="02080604020202020204" pitchFamily="34" charset="0"/>
              </a:rPr>
              <a:t>xem</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bức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tranh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dễ</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dàng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nhận</a:t>
            </a:r>
            <a:r>
              <a:rPr lang="en-US" sz="2200" dirty="0">
                <a:latin typeface="Arial" panose="02080604020202020204" pitchFamily="34" charset="0"/>
                <a:cs typeface="Arial" panose="02080604020202020204" pitchFamily="34" charset="0"/>
              </a:rPr>
              <a:t> ra </a:t>
            </a:r>
            <a:r>
              <a:rPr lang="en-US" sz="2200" dirty="0" err="1">
                <a:latin typeface="Arial" panose="02080604020202020204" pitchFamily="34" charset="0"/>
                <a:cs typeface="Arial" panose="02080604020202020204" pitchFamily="34" charset="0"/>
              </a:rPr>
              <a:t>nó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tẩu</a:t>
            </a:r>
            <a:endParaRPr lang="en-US" sz="2200" dirty="0">
              <a:latin typeface="Arial" panose="02080604020202020204" pitchFamily="34" charset="0"/>
              <a:cs typeface="Arial" panose="02080604020202020204" pitchFamily="34" charset="0"/>
            </a:endParaRPr>
          </a:p>
          <a:p>
            <a:pPr marL="0" indent="0" algn="just">
              <a:buNone/>
            </a:pPr>
            <a:endParaRPr lang="vi-VN" sz="2000" dirty="0">
              <a:latin typeface="Arial" panose="02080604020202020204" pitchFamily="34" charset="0"/>
              <a:cs typeface="Arial" panose="02080604020202020204" pitchFamily="34" charset="0"/>
            </a:endParaRPr>
          </a:p>
          <a:p>
            <a:pPr marL="0" indent="0" algn="just">
              <a:buNone/>
            </a:pPr>
            <a:endParaRPr lang="vi-VN" sz="2000" dirty="0">
              <a:latin typeface="Arial" panose="02080604020202020204" pitchFamily="34" charset="0"/>
              <a:cs typeface="Arial" panose="02080604020202020204" pitchFamily="34" charset="0"/>
            </a:endParaRPr>
          </a:p>
        </p:txBody>
      </p:sp>
      <p:pic>
        <p:nvPicPr>
          <p:cNvPr id="4" name="Picture 3"/>
          <p:cNvPicPr/>
          <p:nvPr/>
        </p:nvPicPr>
        <p:blipFill>
          <a:blip r:embed="rId1" cstate="print"/>
          <a:srcRect/>
          <a:stretch>
            <a:fillRect/>
          </a:stretch>
        </p:blipFill>
        <p:spPr bwMode="auto">
          <a:xfrm>
            <a:off x="3167062" y="2453640"/>
            <a:ext cx="2809875" cy="195072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vi-VN" dirty="0"/>
          </a:p>
        </p:txBody>
      </p:sp>
      <p:sp>
        <p:nvSpPr>
          <p:cNvPr id="3" name="Content Placeholder 2"/>
          <p:cNvSpPr>
            <a:spLocks noGrp="1"/>
          </p:cNvSpPr>
          <p:nvPr>
            <p:ph idx="1"/>
          </p:nvPr>
        </p:nvSpPr>
        <p:spPr>
          <a:xfrm>
            <a:off x="179512" y="228919"/>
            <a:ext cx="8964488" cy="6400161"/>
          </a:xfrm>
        </p:spPr>
        <p:txBody>
          <a:bodyPr>
            <a:normAutofit/>
          </a:bodyPr>
          <a:lstStyle/>
          <a:p>
            <a:pPr marL="0" indent="0">
              <a:buNone/>
            </a:pPr>
            <a:endParaRPr lang="en-US" sz="2000" dirty="0">
              <a:latin typeface="Arial" panose="02080604020202020204" pitchFamily="34" charset="0"/>
              <a:cs typeface="Arial" panose="02080604020202020204" pitchFamily="34" charset="0"/>
            </a:endParaRPr>
          </a:p>
          <a:p>
            <a:pPr marL="0" indent="0">
              <a:buNone/>
            </a:pP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biểu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diễn</a:t>
            </a:r>
            <a:r>
              <a:rPr lang="en-US" sz="2000" dirty="0">
                <a:latin typeface="Arial" panose="02080604020202020204" pitchFamily="34" charset="0"/>
                <a:cs typeface="Arial" panose="02080604020202020204" pitchFamily="34" charset="0"/>
              </a:rPr>
              <a:t> tri </a:t>
            </a:r>
            <a:r>
              <a:rPr lang="en-US" sz="2000" dirty="0" err="1">
                <a:latin typeface="Arial" panose="02080604020202020204" pitchFamily="34" charset="0"/>
                <a:cs typeface="Arial" panose="02080604020202020204" pitchFamily="34" charset="0"/>
              </a:rPr>
              <a:t>thức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máy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máy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tóm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tắt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rõ</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ràng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về</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endParaRPr lang="vi-VN" sz="2000" dirty="0">
              <a:latin typeface="Arial" panose="02080604020202020204" pitchFamily="34" charset="0"/>
              <a:cs typeface="Arial" panose="02080604020202020204" pitchFamily="34" charset="0"/>
            </a:endParaRPr>
          </a:p>
          <a:p>
            <a:pPr marL="0" indent="0">
              <a:buNone/>
            </a:pP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kể</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đây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sau</a:t>
            </a:r>
            <a:r>
              <a:rPr lang="en-US" sz="2000"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Mô</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học</a:t>
            </a:r>
            <a:endParaRPr lang="vi-VN"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Sơ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đồ</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quan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hệ</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cây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đồ</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thị</a:t>
            </a:r>
            <a:endParaRPr lang="vi-VN" sz="2000" dirty="0">
              <a:latin typeface="Arial" panose="02080604020202020204" pitchFamily="34" charset="0"/>
              <a:cs typeface="Arial" panose="02080604020202020204" pitchFamily="34" charset="0"/>
            </a:endParaRPr>
          </a:p>
          <a:p>
            <a:r>
              <a:rPr lang="en-US" sz="2000" dirty="0">
                <a:latin typeface="Arial" panose="02080604020202020204" pitchFamily="34" charset="0"/>
                <a:cs typeface="Arial" panose="02080604020202020204" pitchFamily="34" charset="0"/>
              </a:rPr>
              <a:t>Quan </a:t>
            </a:r>
            <a:r>
              <a:rPr lang="en-US" sz="2000" dirty="0" err="1">
                <a:latin typeface="Arial" panose="02080604020202020204" pitchFamily="34" charset="0"/>
                <a:cs typeface="Arial" panose="02080604020202020204" pitchFamily="34" charset="0"/>
              </a:rPr>
              <a:t>hệ</a:t>
            </a:r>
            <a:r>
              <a:rPr lang="en-US" sz="2000" dirty="0">
                <a:latin typeface="Arial" panose="02080604020202020204" pitchFamily="34" charset="0"/>
                <a:cs typeface="Arial" panose="02080604020202020204" pitchFamily="34" charset="0"/>
              </a:rPr>
              <a:t> logic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luật</a:t>
            </a:r>
            <a:r>
              <a:rPr lang="en-US" sz="2000" dirty="0">
                <a:latin typeface="Arial" panose="02080604020202020204" pitchFamily="34" charset="0"/>
                <a:cs typeface="Arial" panose="02080604020202020204" pitchFamily="34" charset="0"/>
              </a:rPr>
              <a:t> if-then</a:t>
            </a:r>
            <a:endParaRPr lang="vi-VN" sz="2000" dirty="0">
              <a:latin typeface="Arial" panose="02080604020202020204" pitchFamily="34" charset="0"/>
              <a:cs typeface="Arial" panose="02080604020202020204" pitchFamily="34" charset="0"/>
            </a:endParaRPr>
          </a:p>
          <a:p>
            <a:r>
              <a:rPr lang="en-US" sz="2000" dirty="0" err="1">
                <a:latin typeface="Arial" panose="02080604020202020204" pitchFamily="34" charset="0"/>
                <a:cs typeface="Arial" panose="02080604020202020204" pitchFamily="34" charset="0"/>
              </a:rPr>
              <a:t>Nhóm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cụm</a:t>
            </a:r>
            <a:r>
              <a:rPr lang="en-US" sz="2000" dirty="0">
                <a:latin typeface="Arial" panose="02080604020202020204" pitchFamily="34" charset="0"/>
                <a:cs typeface="Arial" panose="02080604020202020204" pitchFamily="34" charset="0"/>
              </a:rPr>
              <a:t>. </a:t>
            </a:r>
            <a:endParaRPr lang="vi-VN" sz="2000" dirty="0">
              <a:latin typeface="Arial" panose="02080604020202020204" pitchFamily="34" charset="0"/>
              <a:cs typeface="Arial" panose="02080604020202020204" pitchFamily="34" charset="0"/>
            </a:endParaRPr>
          </a:p>
          <a:p>
            <a:pPr marL="0" indent="0">
              <a:buNone/>
            </a:pPr>
            <a:endParaRPr lang="vi-VN" sz="2000" dirty="0"/>
          </a:p>
          <a:p>
            <a:pPr marL="0" indent="0">
              <a:buNone/>
            </a:pPr>
            <a:r>
              <a:rPr lang="vi-VN" sz="2000" dirty="0"/>
              <a:t>Chú ý: Mô hình không cung cấp dữ liệu mới mà thu nhận được kiến thức mới như việc tìm ra lực hấp dẫn của Newton</a:t>
            </a:r>
            <a:endParaRPr lang="en-US" sz="2000" dirty="0"/>
          </a:p>
          <a:p>
            <a:pPr marL="0" indent="0">
              <a:buNone/>
            </a:pPr>
            <a:r>
              <a:rPr lang="vi-VN" sz="2000" dirty="0"/>
              <a:t>	</a:t>
            </a:r>
            <a:endParaRPr lang="vi-VN" sz="2000" dirty="0"/>
          </a:p>
        </p:txBody>
      </p:sp>
      <p:pic>
        <p:nvPicPr>
          <p:cNvPr id="4" name="Picture 3"/>
          <p:cNvPicPr/>
          <p:nvPr/>
        </p:nvPicPr>
        <p:blipFill>
          <a:blip r:embed="rId1" cstate="print"/>
          <a:srcRect/>
          <a:stretch>
            <a:fillRect/>
          </a:stretch>
        </p:blipFill>
        <p:spPr bwMode="auto">
          <a:xfrm>
            <a:off x="1475656" y="4509120"/>
            <a:ext cx="5731510" cy="18700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vi-VN" sz="2000" b="1" i="1" dirty="0">
                <a:solidFill>
                  <a:schemeClr val="tx1"/>
                </a:solidFill>
                <a:latin typeface="Arial" panose="02080604020202020204" pitchFamily="34" charset="0"/>
                <a:cs typeface="Arial" panose="02080604020202020204" pitchFamily="34" charset="0"/>
              </a:rPr>
              <a:t>Tổng quát hóa </a:t>
            </a:r>
            <a:endParaRPr lang="vi-VN" sz="2000" b="1" i="1" dirty="0">
              <a:solidFill>
                <a:schemeClr val="tx1"/>
              </a:solidFill>
              <a:latin typeface="Arial" panose="02080604020202020204" pitchFamily="34" charset="0"/>
              <a:cs typeface="Arial" panose="02080604020202020204" pitchFamily="34" charset="0"/>
            </a:endParaRPr>
          </a:p>
          <a:p>
            <a:pPr algn="just"/>
            <a:r>
              <a:rPr lang="en-US" sz="2000" dirty="0" err="1">
                <a:solidFill>
                  <a:schemeClr val="tx1"/>
                </a:solidFill>
                <a:latin typeface="Arial" panose="02080604020202020204" pitchFamily="34" charset="0"/>
                <a:cs typeface="Arial" panose="02080604020202020204" pitchFamily="34" charset="0"/>
              </a:rPr>
              <a:t>Thuật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ngữ</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Tổng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quát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hóa</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mô</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tả</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quá</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trình</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biến</a:t>
            </a:r>
            <a:r>
              <a:rPr lang="en-US" sz="2000" dirty="0">
                <a:solidFill>
                  <a:schemeClr val="tx1"/>
                </a:solidFill>
                <a:latin typeface="Arial" panose="02080604020202020204" pitchFamily="34" charset="0"/>
                <a:cs typeface="Arial" panose="02080604020202020204" pitchFamily="34" charset="0"/>
              </a:rPr>
              <a:t> tri </a:t>
            </a:r>
            <a:r>
              <a:rPr lang="en-US" sz="2000" dirty="0" err="1">
                <a:solidFill>
                  <a:schemeClr val="tx1"/>
                </a:solidFill>
                <a:latin typeface="Arial" panose="02080604020202020204" pitchFamily="34" charset="0"/>
                <a:cs typeface="Arial" panose="02080604020202020204" pitchFamily="34" charset="0"/>
              </a:rPr>
              <a:t>thức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trừu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tượng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thành</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một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thể</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được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sử</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dụng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cho</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hành</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động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trong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tương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lai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về</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các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nhiệm</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vụ</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tương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tự</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nhưng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không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giống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hệt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nhau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với</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những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gì</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nó</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đã</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thấy</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trước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đây</a:t>
            </a:r>
            <a:r>
              <a:rPr lang="en-US" sz="2000" dirty="0">
                <a:solidFill>
                  <a:schemeClr val="tx1"/>
                </a:solidFill>
                <a:latin typeface="Arial" panose="02080604020202020204" pitchFamily="34" charset="0"/>
                <a:cs typeface="Arial" panose="02080604020202020204" pitchFamily="34" charset="0"/>
              </a:rPr>
              <a:t>. </a:t>
            </a:r>
            <a:endParaRPr lang="en-US" sz="2000" dirty="0">
              <a:solidFill>
                <a:schemeClr val="tx1"/>
              </a:solidFill>
              <a:latin typeface="Arial" panose="02080604020202020204" pitchFamily="34" charset="0"/>
              <a:cs typeface="Arial" panose="02080604020202020204" pitchFamily="34" charset="0"/>
            </a:endParaRPr>
          </a:p>
          <a:p>
            <a:pPr indent="179705" algn="just"/>
            <a:r>
              <a:rPr lang="en-US" sz="2000" dirty="0" err="1">
                <a:solidFill>
                  <a:schemeClr val="tx1"/>
                </a:solidFill>
                <a:latin typeface="Arial" panose="02080604020202020204" pitchFamily="34" charset="0"/>
                <a:cs typeface="Arial" panose="02080604020202020204" pitchFamily="34" charset="0"/>
              </a:rPr>
              <a:t>Tổng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quát</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hóa</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là</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chọn</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trong</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số</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các</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dữ</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liệu</a:t>
            </a:r>
            <a:r>
              <a:rPr lang="en-US" sz="2000" dirty="0">
                <a:solidFill>
                  <a:schemeClr val="tx1"/>
                </a:solidFill>
                <a:latin typeface="Arial" panose="02080604020202020204" pitchFamily="34" charset="0"/>
                <a:cs typeface="Arial" panose="02080604020202020204" pitchFamily="34" charset="0"/>
              </a:rPr>
              <a:t> </a:t>
            </a:r>
            <a:r>
              <a:rPr lang="en-US" sz="2000" dirty="0" err="1">
                <a:solidFill>
                  <a:schemeClr val="tx1"/>
                </a:solidFill>
                <a:latin typeface="Arial" panose="02080604020202020204" pitchFamily="34" charset="0"/>
                <a:cs typeface="Arial" panose="02080604020202020204" pitchFamily="34" charset="0"/>
              </a:rPr>
              <a:t>đã</a:t>
            </a:r>
            <a:r>
              <a:rPr lang="en-US" sz="2000" dirty="0">
                <a:solidFill>
                  <a:schemeClr val="tx1"/>
                </a:solidFill>
                <a:latin typeface="Arial" panose="02080604020202020204" pitchFamily="34" charset="0"/>
                <a:cs typeface="Arial" panose="02080604020202020204" pitchFamily="34" charset="0"/>
              </a:rPr>
              <a:t> đ</a:t>
            </a:r>
            <a:r>
              <a:rPr lang="vi-VN" sz="2000" dirty="0">
                <a:solidFill>
                  <a:schemeClr val="tx1"/>
                </a:solidFill>
                <a:latin typeface="Arial" panose="02080604020202020204" pitchFamily="34" charset="0"/>
                <a:cs typeface="Arial" panose="02080604020202020204" pitchFamily="34" charset="0"/>
              </a:rPr>
              <a:t>ược trìu tượng hóa những gì tốt nhất liên quan đến tác vụ và giới hạn các mẫu hay ví dụ trong số lượng hạn chế để đi đến các mô hình thích hợp.</a:t>
            </a:r>
            <a:endParaRPr lang="vi-VN" sz="2000" dirty="0">
              <a:solidFill>
                <a:schemeClr val="tx1"/>
              </a:solidFill>
              <a:latin typeface="Arial" panose="02080604020202020204" pitchFamily="34" charset="0"/>
              <a:cs typeface="Arial" panose="02080604020202020204" pitchFamily="34" charset="0"/>
            </a:endParaRPr>
          </a:p>
          <a:p>
            <a:pPr indent="179705" algn="just"/>
            <a:r>
              <a:rPr lang="vi-VN" sz="2000" dirty="0">
                <a:solidFill>
                  <a:schemeClr val="tx1"/>
                </a:solidFill>
                <a:latin typeface="Arial" panose="02080604020202020204" pitchFamily="34" charset="0"/>
                <a:cs typeface="Arial" panose="02080604020202020204" pitchFamily="34" charset="0"/>
              </a:rPr>
              <a:t>Giai đoạn này heuristic (dự cảm hay tiên đoán) đóng vai trò quan trọng do con người có học được những kinh nghiệm trong thực tế.</a:t>
            </a:r>
            <a:endParaRPr lang="vi-VN" sz="2000" dirty="0">
              <a:solidFill>
                <a:schemeClr val="tx1"/>
              </a:solidFill>
              <a:latin typeface="Arial" panose="02080604020202020204" pitchFamily="34" charset="0"/>
              <a:cs typeface="Arial" panose="02080604020202020204" pitchFamily="34" charset="0"/>
            </a:endParaRPr>
          </a:p>
          <a:p>
            <a:pPr indent="179705" algn="just"/>
            <a:endParaRPr lang="vi-VN" sz="2000" dirty="0">
              <a:solidFill>
                <a:schemeClr val="tx1"/>
              </a:solidFill>
              <a:latin typeface="Arial" panose="02080604020202020204" pitchFamily="34" charset="0"/>
              <a:cs typeface="Arial" panose="02080604020202020204" pitchFamily="34" charset="0"/>
            </a:endParaRPr>
          </a:p>
          <a:p>
            <a:pPr indent="179705" algn="just"/>
            <a:r>
              <a:rPr lang="vi-VN" sz="2000" b="1" i="1" dirty="0">
                <a:solidFill>
                  <a:schemeClr val="tx1"/>
                </a:solidFill>
                <a:latin typeface="Arial" panose="02080604020202020204" pitchFamily="34" charset="0"/>
                <a:cs typeface="Arial" panose="02080604020202020204" pitchFamily="34" charset="0"/>
              </a:rPr>
              <a:t>Đánh giá</a:t>
            </a:r>
            <a:endParaRPr lang="vi-VN" sz="2000" b="1" i="1" dirty="0">
              <a:solidFill>
                <a:schemeClr val="tx1"/>
              </a:solidFill>
              <a:latin typeface="Arial" panose="02080604020202020204" pitchFamily="34" charset="0"/>
              <a:cs typeface="Arial" panose="02080604020202020204" pitchFamily="34" charset="0"/>
            </a:endParaRPr>
          </a:p>
          <a:p>
            <a:pPr indent="179705" algn="just"/>
            <a:r>
              <a:rPr lang="vi-VN" sz="2000" dirty="0">
                <a:solidFill>
                  <a:schemeClr val="tx1"/>
                </a:solidFill>
                <a:latin typeface="Arial" panose="02080604020202020204" pitchFamily="34" charset="0"/>
                <a:cs typeface="Arial" panose="02080604020202020204" pitchFamily="34" charset="0"/>
              </a:rPr>
              <a:t>Trong trìu tượng và tổng quát hóa luôn có những những sai lệch trong mỗi nhiệm vụ học nào. </a:t>
            </a:r>
            <a:endParaRPr lang="vi-VN" sz="2000" dirty="0">
              <a:solidFill>
                <a:schemeClr val="tx1"/>
              </a:solidFill>
              <a:latin typeface="Arial" panose="02080604020202020204" pitchFamily="34" charset="0"/>
              <a:cs typeface="Arial" panose="02080604020202020204" pitchFamily="34" charset="0"/>
            </a:endParaRPr>
          </a:p>
          <a:p>
            <a:pPr indent="179705" algn="just"/>
            <a:r>
              <a:rPr lang="vi-VN" sz="2000" dirty="0">
                <a:solidFill>
                  <a:schemeClr val="tx1"/>
                </a:solidFill>
                <a:latin typeface="Arial" panose="02080604020202020204" pitchFamily="34" charset="0"/>
                <a:cs typeface="Arial" panose="02080604020202020204" pitchFamily="34" charset="0"/>
              </a:rPr>
              <a:t>Mỗi thuật toán, mô hình đều có điểm yếu và không có mô hình nào loại bỏ được điểm yếu của mình Chinh vì vậy trong bước tổng quát hóa cần phải có đánh giá.</a:t>
            </a:r>
            <a:endParaRPr lang="vi-VN" sz="2000" dirty="0">
              <a:solidFill>
                <a:schemeClr val="tx1"/>
              </a:solidFill>
              <a:latin typeface="Arial" panose="02080604020202020204" pitchFamily="34" charset="0"/>
              <a:cs typeface="Arial" panose="02080604020202020204" pitchFamily="34" charset="0"/>
            </a:endParaRPr>
          </a:p>
          <a:p>
            <a:pPr indent="179705" algn="just"/>
            <a:r>
              <a:rPr lang="vi-VN" sz="2000" dirty="0">
                <a:solidFill>
                  <a:schemeClr val="tx1"/>
                </a:solidFill>
                <a:latin typeface="Arial" panose="02080604020202020204" pitchFamily="34" charset="0"/>
                <a:cs typeface="Arial" panose="02080604020202020204" pitchFamily="34" charset="0"/>
              </a:rPr>
              <a:t>Đánh giá trên tập dữ liệu kiểm tra sau khi mô hình đã thực hiện qua tập huấn luyện.</a:t>
            </a:r>
            <a:endParaRPr lang="vi-VN" sz="2000" dirty="0">
              <a:solidFill>
                <a:schemeClr val="tx1"/>
              </a:solidFill>
              <a:latin typeface="Arial" panose="02080604020202020204" pitchFamily="34" charset="0"/>
              <a:cs typeface="Arial" panose="0208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18615</Words>
  <Application>WPS Presentation</Application>
  <PresentationFormat>On-screen Show (4:3)</PresentationFormat>
  <Paragraphs>597</Paragraphs>
  <Slides>36</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Arial</vt:lpstr>
      <vt:lpstr>SimSun</vt:lpstr>
      <vt:lpstr>Wingdings</vt:lpstr>
      <vt:lpstr>Times New Roman</vt:lpstr>
      <vt:lpstr>Symbol</vt:lpstr>
      <vt:lpstr>Calibri</vt:lpstr>
      <vt:lpstr>DejaVu Sans</vt:lpstr>
      <vt:lpstr>微软雅黑</vt:lpstr>
      <vt:lpstr>Droid Sans Fallback</vt:lpstr>
      <vt:lpstr/>
      <vt:lpstr>Arial Unicode MS</vt:lpstr>
      <vt:lpstr>Abyssinica SIL</vt:lpstr>
      <vt:lpstr>OpenSymbol</vt:lpstr>
      <vt:lpstr>Gubbi</vt:lpstr>
      <vt:lpstr>Office Theme</vt:lpstr>
      <vt:lpstr>Máy học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Máy học</dc:title>
  <dc:creator>SONY</dc:creator>
  <cp:lastModifiedBy>ntanh</cp:lastModifiedBy>
  <cp:revision>21</cp:revision>
  <dcterms:created xsi:type="dcterms:W3CDTF">2020-02-11T00:53:57Z</dcterms:created>
  <dcterms:modified xsi:type="dcterms:W3CDTF">2020-02-11T00:53:57Z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