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5" r:id="rId3"/>
    <p:sldId id="260" r:id="rId4"/>
    <p:sldId id="264" r:id="rId5"/>
    <p:sldId id="265" r:id="rId6"/>
    <p:sldId id="266" r:id="rId7"/>
    <p:sldId id="267" r:id="rId8"/>
    <p:sldId id="303" r:id="rId9"/>
    <p:sldId id="305" r:id="rId10"/>
    <p:sldId id="304" r:id="rId11"/>
    <p:sldId id="268" r:id="rId12"/>
    <p:sldId id="269" r:id="rId13"/>
    <p:sldId id="270" r:id="rId14"/>
    <p:sldId id="306" r:id="rId15"/>
    <p:sldId id="271" r:id="rId16"/>
    <p:sldId id="272" r:id="rId17"/>
    <p:sldId id="273" r:id="rId18"/>
    <p:sldId id="298" r:id="rId19"/>
    <p:sldId id="299" r:id="rId20"/>
    <p:sldId id="274" r:id="rId21"/>
    <p:sldId id="261" r:id="rId22"/>
    <p:sldId id="297" r:id="rId23"/>
    <p:sldId id="262" r:id="rId24"/>
    <p:sldId id="284" r:id="rId25"/>
    <p:sldId id="287" r:id="rId26"/>
    <p:sldId id="276" r:id="rId27"/>
    <p:sldId id="263" r:id="rId28"/>
    <p:sldId id="277" r:id="rId29"/>
    <p:sldId id="278" r:id="rId30"/>
    <p:sldId id="282" r:id="rId31"/>
    <p:sldId id="279" r:id="rId32"/>
    <p:sldId id="280" r:id="rId33"/>
    <p:sldId id="281" r:id="rId34"/>
    <p:sldId id="283" r:id="rId35"/>
    <p:sldId id="285" r:id="rId36"/>
    <p:sldId id="286" r:id="rId37"/>
    <p:sldId id="288" r:id="rId38"/>
    <p:sldId id="289" r:id="rId39"/>
    <p:sldId id="290" r:id="rId40"/>
    <p:sldId id="291" r:id="rId41"/>
    <p:sldId id="292" r:id="rId42"/>
    <p:sldId id="293" r:id="rId43"/>
    <p:sldId id="296" r:id="rId44"/>
    <p:sldId id="294" r:id="rId45"/>
    <p:sldId id="295" r:id="rId46"/>
    <p:sldId id="300" r:id="rId47"/>
    <p:sldId id="307" r:id="rId48"/>
    <p:sldId id="302" r:id="rId49"/>
    <p:sldId id="301" r:id="rId50"/>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æ·±è²æ ·å¼ 1 - å¼ºè°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72" d="100"/>
          <a:sy n="72"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3" Type="http://schemas.openxmlformats.org/officeDocument/2006/relationships/tableStyles" Target="tableStyles.xml"/><Relationship Id="rId52" Type="http://schemas.openxmlformats.org/officeDocument/2006/relationships/viewProps" Target="viewProps.xml"/><Relationship Id="rId51" Type="http://schemas.openxmlformats.org/officeDocument/2006/relationships/presProps" Target="presProps.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vi-V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
        <p:nvSpPr>
          <p:cNvPr id="4" name="Date Placeholder 3"/>
          <p:cNvSpPr>
            <a:spLocks noGrp="1"/>
          </p:cNvSpPr>
          <p:nvPr>
            <p:ph type="dt" sz="half" idx="10"/>
          </p:nvPr>
        </p:nvSpPr>
        <p:spPr/>
        <p:txBody>
          <a:bodyPr/>
          <a:lstStyle/>
          <a:p>
            <a:fld id="{8619BDF9-C151-40F0-B66D-6273D4E01649}" type="datetimeFigureOut">
              <a:rPr lang="vi-VN" smtClean="0"/>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F06F880C-D26E-43AE-98AD-8100FAC9386C}" type="slidenum">
              <a:rPr lang="vi-VN" smtClean="0"/>
            </a:fld>
            <a:endParaRPr lang="vi-V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vi-VN"/>
          </a:p>
        </p:txBody>
      </p:sp>
      <p:sp>
        <p:nvSpPr>
          <p:cNvPr id="4" name="Date Placeholder 3"/>
          <p:cNvSpPr>
            <a:spLocks noGrp="1"/>
          </p:cNvSpPr>
          <p:nvPr>
            <p:ph type="dt" sz="half" idx="10"/>
          </p:nvPr>
        </p:nvSpPr>
        <p:spPr/>
        <p:txBody>
          <a:bodyPr/>
          <a:lstStyle/>
          <a:p>
            <a:fld id="{8619BDF9-C151-40F0-B66D-6273D4E01649}" type="datetimeFigureOut">
              <a:rPr lang="vi-VN" smtClean="0"/>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F06F880C-D26E-43AE-98AD-8100FAC9386C}" type="slidenum">
              <a:rPr lang="vi-VN" smtClean="0"/>
            </a:fld>
            <a:endParaRPr lang="vi-V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vi-V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vi-VN"/>
          </a:p>
        </p:txBody>
      </p:sp>
      <p:sp>
        <p:nvSpPr>
          <p:cNvPr id="4" name="Date Placeholder 3"/>
          <p:cNvSpPr>
            <a:spLocks noGrp="1"/>
          </p:cNvSpPr>
          <p:nvPr>
            <p:ph type="dt" sz="half" idx="10"/>
          </p:nvPr>
        </p:nvSpPr>
        <p:spPr/>
        <p:txBody>
          <a:bodyPr/>
          <a:lstStyle/>
          <a:p>
            <a:fld id="{8619BDF9-C151-40F0-B66D-6273D4E01649}" type="datetimeFigureOut">
              <a:rPr lang="vi-VN" smtClean="0"/>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F06F880C-D26E-43AE-98AD-8100FAC9386C}" type="slidenum">
              <a:rPr lang="vi-VN" smtClean="0"/>
            </a:fld>
            <a:endParaRPr lang="vi-V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vi-VN"/>
          </a:p>
        </p:txBody>
      </p:sp>
      <p:sp>
        <p:nvSpPr>
          <p:cNvPr id="4" name="Date Placeholder 3"/>
          <p:cNvSpPr>
            <a:spLocks noGrp="1"/>
          </p:cNvSpPr>
          <p:nvPr>
            <p:ph type="dt" sz="half" idx="10"/>
          </p:nvPr>
        </p:nvSpPr>
        <p:spPr/>
        <p:txBody>
          <a:bodyPr/>
          <a:lstStyle/>
          <a:p>
            <a:fld id="{8619BDF9-C151-40F0-B66D-6273D4E01649}" type="datetimeFigureOut">
              <a:rPr lang="vi-VN" smtClean="0"/>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F06F880C-D26E-43AE-98AD-8100FAC9386C}" type="slidenum">
              <a:rPr lang="vi-VN" smtClean="0"/>
            </a:fld>
            <a:endParaRPr lang="vi-V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vi-V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8619BDF9-C151-40F0-B66D-6273D4E01649}" type="datetimeFigureOut">
              <a:rPr lang="vi-VN" smtClean="0"/>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F06F880C-D26E-43AE-98AD-8100FAC9386C}" type="slidenum">
              <a:rPr lang="vi-VN" smtClean="0"/>
            </a:fld>
            <a:endParaRPr lang="vi-V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vi-V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vi-VN"/>
          </a:p>
        </p:txBody>
      </p:sp>
      <p:sp>
        <p:nvSpPr>
          <p:cNvPr id="5" name="Date Placeholder 4"/>
          <p:cNvSpPr>
            <a:spLocks noGrp="1"/>
          </p:cNvSpPr>
          <p:nvPr>
            <p:ph type="dt" sz="half" idx="10"/>
          </p:nvPr>
        </p:nvSpPr>
        <p:spPr/>
        <p:txBody>
          <a:bodyPr/>
          <a:lstStyle/>
          <a:p>
            <a:fld id="{8619BDF9-C151-40F0-B66D-6273D4E01649}" type="datetimeFigureOut">
              <a:rPr lang="vi-VN" smtClean="0"/>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F06F880C-D26E-43AE-98AD-8100FAC9386C}" type="slidenum">
              <a:rPr lang="vi-VN" smtClean="0"/>
            </a:fld>
            <a:endParaRPr lang="vi-V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vi-V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vi-V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vi-VN"/>
          </a:p>
        </p:txBody>
      </p:sp>
      <p:sp>
        <p:nvSpPr>
          <p:cNvPr id="7" name="Date Placeholder 6"/>
          <p:cNvSpPr>
            <a:spLocks noGrp="1"/>
          </p:cNvSpPr>
          <p:nvPr>
            <p:ph type="dt" sz="half" idx="10"/>
          </p:nvPr>
        </p:nvSpPr>
        <p:spPr/>
        <p:txBody>
          <a:bodyPr/>
          <a:lstStyle/>
          <a:p>
            <a:fld id="{8619BDF9-C151-40F0-B66D-6273D4E01649}" type="datetimeFigureOut">
              <a:rPr lang="vi-VN" smtClean="0"/>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F06F880C-D26E-43AE-98AD-8100FAC9386C}" type="slidenum">
              <a:rPr lang="vi-VN" smtClean="0"/>
            </a:fld>
            <a:endParaRPr lang="vi-V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Date Placeholder 2"/>
          <p:cNvSpPr>
            <a:spLocks noGrp="1"/>
          </p:cNvSpPr>
          <p:nvPr>
            <p:ph type="dt" sz="half" idx="10"/>
          </p:nvPr>
        </p:nvSpPr>
        <p:spPr/>
        <p:txBody>
          <a:bodyPr/>
          <a:lstStyle/>
          <a:p>
            <a:fld id="{8619BDF9-C151-40F0-B66D-6273D4E01649}" type="datetimeFigureOut">
              <a:rPr lang="vi-VN" smtClean="0"/>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F06F880C-D26E-43AE-98AD-8100FAC9386C}" type="slidenum">
              <a:rPr lang="vi-VN" smtClean="0"/>
            </a:fld>
            <a:endParaRPr lang="vi-V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19BDF9-C151-40F0-B66D-6273D4E01649}" type="datetimeFigureOut">
              <a:rPr lang="vi-VN" smtClean="0"/>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F06F880C-D26E-43AE-98AD-8100FAC9386C}" type="slidenum">
              <a:rPr lang="vi-VN" smtClean="0"/>
            </a:fld>
            <a:endParaRPr lang="vi-V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vi-V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8619BDF9-C151-40F0-B66D-6273D4E01649}" type="datetimeFigureOut">
              <a:rPr lang="vi-VN" smtClean="0"/>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F06F880C-D26E-43AE-98AD-8100FAC9386C}" type="slidenum">
              <a:rPr lang="vi-VN" smtClean="0"/>
            </a:fld>
            <a:endParaRPr lang="vi-V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8619BDF9-C151-40F0-B66D-6273D4E01649}" type="datetimeFigureOut">
              <a:rPr lang="vi-VN" smtClean="0"/>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F06F880C-D26E-43AE-98AD-8100FAC9386C}" type="slidenum">
              <a:rPr lang="vi-VN" smtClean="0"/>
            </a:fld>
            <a:endParaRPr lang="vi-V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vi-V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19BDF9-C151-40F0-B66D-6273D4E01649}" type="datetimeFigureOut">
              <a:rPr lang="vi-VN" smtClean="0"/>
            </a:fld>
            <a:endParaRPr lang="vi-V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6F880C-D26E-43AE-98AD-8100FAC9386C}" type="slidenum">
              <a:rPr lang="vi-VN" smtClean="0"/>
            </a:fld>
            <a:endParaRPr lang="vi-V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emf"/><Relationship Id="rId1" Type="http://schemas.openxmlformats.org/officeDocument/2006/relationships/image" Target="../media/image9.emf"/></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emf"/></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emf"/><Relationship Id="rId1" Type="http://schemas.openxmlformats.org/officeDocument/2006/relationships/image" Target="../media/image14.emf"/></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emf"/></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emf"/></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emf"/></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emf"/><Relationship Id="rId1" Type="http://schemas.openxmlformats.org/officeDocument/2006/relationships/image" Target="../media/image21.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emf"/></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9.emf"/><Relationship Id="rId1" Type="http://schemas.openxmlformats.org/officeDocument/2006/relationships/image" Target="../media/image28.emf"/></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33.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36.emf"/><Relationship Id="rId5" Type="http://schemas.openxmlformats.org/officeDocument/2006/relationships/image" Target="../media/image35.png"/><Relationship Id="rId4" Type="http://schemas.openxmlformats.org/officeDocument/2006/relationships/image" Target="../media/image34.png"/><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image" Target="../media/image3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1.emf"/><Relationship Id="rId1" Type="http://schemas.openxmlformats.org/officeDocument/2006/relationships/image" Target="../media/image40.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emf"/></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1.emf"/><Relationship Id="rId1" Type="http://schemas.openxmlformats.org/officeDocument/2006/relationships/image" Target="../media/image42.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6.png"/><Relationship Id="rId1" Type="http://schemas.openxmlformats.org/officeDocument/2006/relationships/image" Target="../media/image45.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7.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emf"/></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emf"/><Relationship Id="rId1" Type="http://schemas.openxmlformats.org/officeDocument/2006/relationships/image" Target="../media/image4.emf"/></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jpe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838200" y="319406"/>
            <a:ext cx="10515600" cy="45719"/>
          </a:xfrm>
        </p:spPr>
        <p:txBody>
          <a:bodyPr>
            <a:normAutofit fontScale="90000"/>
          </a:bodyPr>
          <a:lstStyle/>
          <a:p>
            <a:endParaRPr lang="vi-VN" dirty="0"/>
          </a:p>
        </p:txBody>
      </p:sp>
      <p:sp>
        <p:nvSpPr>
          <p:cNvPr id="3" name="Content Placeholder 2"/>
          <p:cNvSpPr>
            <a:spLocks noGrp="1"/>
          </p:cNvSpPr>
          <p:nvPr>
            <p:ph idx="1"/>
          </p:nvPr>
        </p:nvSpPr>
        <p:spPr>
          <a:xfrm>
            <a:off x="410817" y="365124"/>
            <a:ext cx="11343861" cy="6447155"/>
          </a:xfrm>
        </p:spPr>
        <p:txBody>
          <a:bodyPr>
            <a:normAutofit lnSpcReduction="10000"/>
          </a:bodyPr>
          <a:lstStyle/>
          <a:p>
            <a:pPr marL="0" indent="0" algn="ctr">
              <a:lnSpc>
                <a:spcPct val="150000"/>
              </a:lnSpc>
              <a:buNone/>
            </a:pPr>
            <a:r>
              <a:rPr lang="en-US" sz="2400" b="1" dirty="0">
                <a:latin typeface="Arial" panose="02080604020202020204" pitchFamily="34" charset="0"/>
                <a:cs typeface="Arial" panose="02080604020202020204" pitchFamily="34" charset="0"/>
              </a:rPr>
              <a:t>Ch</a:t>
            </a:r>
            <a:r>
              <a:rPr lang="vi-VN" sz="2400" b="1" dirty="0">
                <a:latin typeface="Arial" panose="02080604020202020204" pitchFamily="34" charset="0"/>
                <a:cs typeface="Arial" panose="02080604020202020204" pitchFamily="34" charset="0"/>
              </a:rPr>
              <a:t>ư</a:t>
            </a:r>
            <a:r>
              <a:rPr lang="en-US" sz="2400" b="1" dirty="0" err="1">
                <a:latin typeface="Arial" panose="02080604020202020204" pitchFamily="34" charset="0"/>
                <a:cs typeface="Arial" panose="02080604020202020204" pitchFamily="34" charset="0"/>
              </a:rPr>
              <a:t>ơng</a:t>
            </a:r>
            <a:r>
              <a:rPr lang="en-US" sz="2400" b="1" dirty="0">
                <a:latin typeface="Arial" panose="02080604020202020204" pitchFamily="34" charset="0"/>
                <a:cs typeface="Arial" panose="02080604020202020204" pitchFamily="34" charset="0"/>
              </a:rPr>
              <a:t> 2. </a:t>
            </a:r>
            <a:r>
              <a:rPr lang="en-US" sz="2400" b="1" dirty="0" err="1">
                <a:latin typeface="Arial" panose="02080604020202020204" pitchFamily="34" charset="0"/>
                <a:cs typeface="Arial" panose="02080604020202020204" pitchFamily="34" charset="0"/>
              </a:rPr>
              <a:t>Phân</a:t>
            </a:r>
            <a:r>
              <a:rPr lang="en-US" sz="2400" b="1" dirty="0">
                <a:latin typeface="Arial" panose="02080604020202020204" pitchFamily="34" charset="0"/>
                <a:cs typeface="Arial" panose="02080604020202020204" pitchFamily="34" charset="0"/>
              </a:rPr>
              <a:t> </a:t>
            </a:r>
            <a:r>
              <a:rPr lang="en-US" sz="2400" b="1" dirty="0" err="1">
                <a:latin typeface="Arial" panose="02080604020202020204" pitchFamily="34" charset="0"/>
                <a:cs typeface="Arial" panose="02080604020202020204" pitchFamily="34" charset="0"/>
              </a:rPr>
              <a:t>lớp</a:t>
            </a:r>
            <a:r>
              <a:rPr lang="en-US" sz="2400" b="1" dirty="0">
                <a:latin typeface="Arial" panose="02080604020202020204" pitchFamily="34" charset="0"/>
                <a:cs typeface="Arial" panose="02080604020202020204" pitchFamily="34" charset="0"/>
              </a:rPr>
              <a:t> </a:t>
            </a:r>
            <a:r>
              <a:rPr lang="en-US" sz="2400" b="1" dirty="0" err="1">
                <a:latin typeface="Arial" panose="02080604020202020204" pitchFamily="34" charset="0"/>
                <a:cs typeface="Arial" panose="02080604020202020204" pitchFamily="34" charset="0"/>
              </a:rPr>
              <a:t>theo</a:t>
            </a:r>
            <a:r>
              <a:rPr lang="en-US" sz="2400" b="1" dirty="0">
                <a:latin typeface="Arial" panose="02080604020202020204" pitchFamily="34" charset="0"/>
                <a:cs typeface="Arial" panose="02080604020202020204" pitchFamily="34" charset="0"/>
              </a:rPr>
              <a:t> </a:t>
            </a:r>
            <a:r>
              <a:rPr lang="en-US" sz="2400" b="1" dirty="0" err="1">
                <a:latin typeface="Arial" panose="02080604020202020204" pitchFamily="34" charset="0"/>
                <a:cs typeface="Arial" panose="02080604020202020204" pitchFamily="34" charset="0"/>
              </a:rPr>
              <a:t>thuật</a:t>
            </a:r>
            <a:r>
              <a:rPr lang="en-US" sz="2400" b="1" dirty="0">
                <a:latin typeface="Arial" panose="02080604020202020204" pitchFamily="34" charset="0"/>
                <a:cs typeface="Arial" panose="02080604020202020204" pitchFamily="34" charset="0"/>
              </a:rPr>
              <a:t> </a:t>
            </a:r>
            <a:r>
              <a:rPr lang="en-US" sz="2400" b="1" dirty="0" err="1">
                <a:latin typeface="Arial" panose="02080604020202020204" pitchFamily="34" charset="0"/>
                <a:cs typeface="Arial" panose="02080604020202020204" pitchFamily="34" charset="0"/>
              </a:rPr>
              <a:t>toán</a:t>
            </a:r>
            <a:r>
              <a:rPr lang="en-US" sz="2400" b="1" dirty="0">
                <a:latin typeface="Arial" panose="02080604020202020204" pitchFamily="34" charset="0"/>
                <a:cs typeface="Arial" panose="02080604020202020204" pitchFamily="34" charset="0"/>
              </a:rPr>
              <a:t> K-</a:t>
            </a:r>
            <a:r>
              <a:rPr lang="en-US" sz="2400" b="1" dirty="0" err="1">
                <a:latin typeface="Arial" panose="02080604020202020204" pitchFamily="34" charset="0"/>
                <a:cs typeface="Arial" panose="02080604020202020204" pitchFamily="34" charset="0"/>
              </a:rPr>
              <a:t>láng</a:t>
            </a:r>
            <a:r>
              <a:rPr lang="en-US" sz="2400" b="1" dirty="0">
                <a:latin typeface="Arial" panose="02080604020202020204" pitchFamily="34" charset="0"/>
                <a:cs typeface="Arial" panose="02080604020202020204" pitchFamily="34" charset="0"/>
              </a:rPr>
              <a:t> </a:t>
            </a:r>
            <a:r>
              <a:rPr lang="en-US" sz="2400" b="1" dirty="0" err="1">
                <a:latin typeface="Arial" panose="02080604020202020204" pitchFamily="34" charset="0"/>
                <a:cs typeface="Arial" panose="02080604020202020204" pitchFamily="34" charset="0"/>
              </a:rPr>
              <a:t>giềng</a:t>
            </a:r>
            <a:r>
              <a:rPr lang="en-US" sz="2400" b="1" dirty="0">
                <a:latin typeface="Arial" panose="02080604020202020204" pitchFamily="34" charset="0"/>
                <a:cs typeface="Arial" panose="02080604020202020204" pitchFamily="34" charset="0"/>
              </a:rPr>
              <a:t> </a:t>
            </a:r>
            <a:r>
              <a:rPr lang="en-US" sz="2400" b="1" dirty="0" err="1">
                <a:latin typeface="Arial" panose="02080604020202020204" pitchFamily="34" charset="0"/>
                <a:cs typeface="Arial" panose="02080604020202020204" pitchFamily="34" charset="0"/>
              </a:rPr>
              <a:t>gần</a:t>
            </a:r>
            <a:r>
              <a:rPr lang="en-US" sz="2400" b="1" dirty="0">
                <a:latin typeface="Arial" panose="02080604020202020204" pitchFamily="34" charset="0"/>
                <a:cs typeface="Arial" panose="02080604020202020204" pitchFamily="34" charset="0"/>
              </a:rPr>
              <a:t> </a:t>
            </a:r>
            <a:r>
              <a:rPr lang="en-US" sz="2400" b="1" dirty="0" err="1">
                <a:latin typeface="Arial" panose="02080604020202020204" pitchFamily="34" charset="0"/>
                <a:cs typeface="Arial" panose="02080604020202020204" pitchFamily="34" charset="0"/>
              </a:rPr>
              <a:t>nhất</a:t>
            </a:r>
            <a:endParaRPr lang="en-US" sz="2400" b="1" dirty="0">
              <a:latin typeface="Arial" panose="02080604020202020204" pitchFamily="34" charset="0"/>
              <a:cs typeface="Arial" panose="02080604020202020204" pitchFamily="34" charset="0"/>
            </a:endParaRPr>
          </a:p>
          <a:p>
            <a:pPr marL="0" indent="0" algn="just">
              <a:lnSpc>
                <a:spcPct val="150000"/>
              </a:lnSpc>
              <a:buNone/>
            </a:pPr>
            <a:r>
              <a:rPr lang="en-US" sz="2200" b="1" dirty="0">
                <a:latin typeface="Arial" panose="02080604020202020204" pitchFamily="34" charset="0"/>
                <a:cs typeface="Arial" panose="02080604020202020204" pitchFamily="34" charset="0"/>
              </a:rPr>
              <a:t>1. </a:t>
            </a:r>
            <a:r>
              <a:rPr lang="en-US" sz="2200" b="1" dirty="0" err="1">
                <a:latin typeface="Arial" panose="02080604020202020204" pitchFamily="34" charset="0"/>
                <a:cs typeface="Arial" panose="02080604020202020204" pitchFamily="34" charset="0"/>
              </a:rPr>
              <a:t>Giới</a:t>
            </a:r>
            <a:r>
              <a:rPr lang="en-US" sz="2200" b="1" dirty="0">
                <a:latin typeface="Arial" panose="02080604020202020204" pitchFamily="34" charset="0"/>
                <a:cs typeface="Arial" panose="02080604020202020204" pitchFamily="34" charset="0"/>
              </a:rPr>
              <a:t> </a:t>
            </a:r>
            <a:r>
              <a:rPr lang="en-US" sz="2200" b="1" dirty="0" err="1">
                <a:latin typeface="Arial" panose="02080604020202020204" pitchFamily="34" charset="0"/>
                <a:cs typeface="Arial" panose="02080604020202020204" pitchFamily="34" charset="0"/>
              </a:rPr>
              <a:t>thiệu</a:t>
            </a:r>
            <a:r>
              <a:rPr lang="en-US" sz="2200" b="1" dirty="0">
                <a:latin typeface="Arial" panose="02080604020202020204" pitchFamily="34" charset="0"/>
                <a:cs typeface="Arial" panose="02080604020202020204" pitchFamily="34" charset="0"/>
              </a:rPr>
              <a:t> </a:t>
            </a:r>
            <a:r>
              <a:rPr lang="en-US" sz="2200" b="1" dirty="0" err="1">
                <a:latin typeface="Arial" panose="02080604020202020204" pitchFamily="34" charset="0"/>
                <a:cs typeface="Arial" panose="02080604020202020204" pitchFamily="34" charset="0"/>
              </a:rPr>
              <a:t>thuật</a:t>
            </a:r>
            <a:r>
              <a:rPr lang="en-US" sz="2200" b="1" dirty="0">
                <a:latin typeface="Arial" panose="02080604020202020204" pitchFamily="34" charset="0"/>
                <a:cs typeface="Arial" panose="02080604020202020204" pitchFamily="34" charset="0"/>
              </a:rPr>
              <a:t> </a:t>
            </a:r>
            <a:r>
              <a:rPr lang="en-US" sz="2200" b="1" dirty="0" err="1">
                <a:latin typeface="Arial" panose="02080604020202020204" pitchFamily="34" charset="0"/>
                <a:cs typeface="Arial" panose="02080604020202020204" pitchFamily="34" charset="0"/>
              </a:rPr>
              <a:t>toán</a:t>
            </a:r>
            <a:endParaRPr lang="en-US" sz="2200" b="1" dirty="0">
              <a:latin typeface="Arial" panose="02080604020202020204" pitchFamily="34" charset="0"/>
              <a:cs typeface="Arial" panose="02080604020202020204" pitchFamily="34" charset="0"/>
            </a:endParaRPr>
          </a:p>
          <a:p>
            <a:pPr algn="just">
              <a:lnSpc>
                <a:spcPct val="100000"/>
              </a:lnSpc>
            </a:pPr>
            <a:r>
              <a:rPr lang="en-US" sz="2000" dirty="0" err="1"/>
              <a:t>Không</a:t>
            </a:r>
            <a:r>
              <a:rPr lang="en-US" sz="2000" dirty="0"/>
              <a:t> </a:t>
            </a:r>
            <a:r>
              <a:rPr lang="en-US" sz="2000" dirty="0" err="1"/>
              <a:t>học</a:t>
            </a:r>
            <a:r>
              <a:rPr lang="en-US" sz="2000" dirty="0"/>
              <a:t> </a:t>
            </a:r>
            <a:r>
              <a:rPr lang="en-US" sz="2000" dirty="0" err="1"/>
              <a:t>gì</a:t>
            </a:r>
            <a:r>
              <a:rPr lang="en-US" sz="2000" dirty="0"/>
              <a:t> </a:t>
            </a:r>
            <a:r>
              <a:rPr lang="en-US" sz="2000" dirty="0" err="1"/>
              <a:t>từ</a:t>
            </a:r>
            <a:r>
              <a:rPr lang="en-US" sz="2000" dirty="0"/>
              <a:t> </a:t>
            </a:r>
            <a:r>
              <a:rPr lang="en-US" sz="2000" dirty="0" err="1"/>
              <a:t>dữ</a:t>
            </a:r>
            <a:r>
              <a:rPr lang="en-US" sz="2000" dirty="0"/>
              <a:t> </a:t>
            </a:r>
            <a:r>
              <a:rPr lang="en-US" sz="2000" dirty="0" err="1"/>
              <a:t>liệu</a:t>
            </a:r>
            <a:r>
              <a:rPr lang="en-US" sz="2000" dirty="0"/>
              <a:t> </a:t>
            </a:r>
            <a:r>
              <a:rPr lang="en-US" sz="2000" dirty="0" err="1"/>
              <a:t>mà</a:t>
            </a:r>
            <a:r>
              <a:rPr lang="en-US" sz="2000" dirty="0"/>
              <a:t> </a:t>
            </a:r>
            <a:r>
              <a:rPr lang="en-US" sz="2000" dirty="0" err="1"/>
              <a:t>chỉ</a:t>
            </a:r>
            <a:r>
              <a:rPr lang="en-US" sz="2000" dirty="0"/>
              <a:t> </a:t>
            </a:r>
            <a:r>
              <a:rPr lang="en-US" sz="2000" dirty="0" err="1"/>
              <a:t>nhớ</a:t>
            </a:r>
            <a:r>
              <a:rPr lang="en-US" sz="2000" dirty="0"/>
              <a:t> </a:t>
            </a:r>
            <a:r>
              <a:rPr lang="en-US" sz="2000" dirty="0" err="1"/>
              <a:t>và</a:t>
            </a:r>
            <a:r>
              <a:rPr lang="en-US" sz="2000" dirty="0"/>
              <a:t> </a:t>
            </a:r>
            <a:r>
              <a:rPr lang="en-US" sz="2000" dirty="0" err="1"/>
              <a:t>sử</a:t>
            </a:r>
            <a:r>
              <a:rPr lang="en-US" sz="2000" dirty="0"/>
              <a:t> </a:t>
            </a:r>
            <a:r>
              <a:rPr lang="en-US" sz="2000" dirty="0" err="1"/>
              <a:t>dụng</a:t>
            </a:r>
            <a:r>
              <a:rPr lang="en-US" sz="2000" dirty="0"/>
              <a:t> </a:t>
            </a:r>
            <a:r>
              <a:rPr lang="en-US" sz="2000" dirty="0" err="1"/>
              <a:t>toàn</a:t>
            </a:r>
            <a:r>
              <a:rPr lang="en-US" sz="2000" dirty="0"/>
              <a:t> </a:t>
            </a:r>
            <a:r>
              <a:rPr lang="en-US" sz="2000" dirty="0" err="1"/>
              <a:t>bộ</a:t>
            </a:r>
            <a:r>
              <a:rPr lang="en-US" sz="2000" dirty="0"/>
              <a:t> </a:t>
            </a:r>
            <a:r>
              <a:rPr lang="en-US" sz="2000" dirty="0" err="1"/>
              <a:t>dữ</a:t>
            </a:r>
            <a:r>
              <a:rPr lang="en-US" sz="2000" dirty="0"/>
              <a:t> </a:t>
            </a:r>
            <a:r>
              <a:rPr lang="en-US" sz="2000" dirty="0" err="1"/>
              <a:t>liệu</a:t>
            </a:r>
            <a:endParaRPr lang="en-US" sz="2000" dirty="0"/>
          </a:p>
          <a:p>
            <a:pPr algn="just">
              <a:lnSpc>
                <a:spcPct val="100000"/>
              </a:lnSpc>
            </a:pPr>
            <a:r>
              <a:rPr lang="en-US" sz="2000" dirty="0" err="1"/>
              <a:t>Chỉ</a:t>
            </a:r>
            <a:r>
              <a:rPr lang="en-US" sz="2000" dirty="0"/>
              <a:t> dung </a:t>
            </a:r>
            <a:r>
              <a:rPr lang="en-US" sz="2000" dirty="0" err="1"/>
              <a:t>phép</a:t>
            </a:r>
            <a:r>
              <a:rPr lang="en-US" sz="2000" dirty="0"/>
              <a:t> </a:t>
            </a:r>
            <a:r>
              <a:rPr lang="en-US" sz="2000" dirty="0" err="1"/>
              <a:t>tính</a:t>
            </a:r>
            <a:r>
              <a:rPr lang="en-US" sz="2000" dirty="0"/>
              <a:t> </a:t>
            </a:r>
            <a:r>
              <a:rPr lang="en-US" sz="2000" dirty="0" err="1"/>
              <a:t>toán</a:t>
            </a:r>
            <a:r>
              <a:rPr lang="en-US" sz="2000" dirty="0"/>
              <a:t> </a:t>
            </a:r>
            <a:r>
              <a:rPr lang="en-US" sz="2000" dirty="0" err="1"/>
              <a:t>và</a:t>
            </a:r>
            <a:r>
              <a:rPr lang="en-US" sz="2000" dirty="0"/>
              <a:t> so </a:t>
            </a:r>
            <a:r>
              <a:rPr lang="en-US" sz="2000" dirty="0" err="1"/>
              <a:t>sánh</a:t>
            </a:r>
            <a:r>
              <a:rPr lang="en-US" sz="2000" dirty="0"/>
              <a:t> </a:t>
            </a:r>
            <a:r>
              <a:rPr lang="en-US" sz="2000" dirty="0" err="1"/>
              <a:t>để</a:t>
            </a:r>
            <a:r>
              <a:rPr lang="en-US" sz="2000" dirty="0"/>
              <a:t> </a:t>
            </a:r>
            <a:r>
              <a:rPr lang="en-US" sz="2000" dirty="0" err="1"/>
              <a:t>dự</a:t>
            </a:r>
            <a:r>
              <a:rPr lang="en-US" sz="2000" dirty="0"/>
              <a:t> </a:t>
            </a:r>
            <a:r>
              <a:rPr lang="en-US" sz="2000" dirty="0" err="1"/>
              <a:t>báo</a:t>
            </a:r>
            <a:r>
              <a:rPr lang="en-US" sz="2000" dirty="0"/>
              <a:t> </a:t>
            </a:r>
            <a:r>
              <a:rPr lang="en-US" sz="2000" dirty="0" err="1"/>
              <a:t>lớp</a:t>
            </a:r>
            <a:r>
              <a:rPr lang="en-US" sz="2000" dirty="0"/>
              <a:t> </a:t>
            </a:r>
            <a:r>
              <a:rPr lang="en-US" sz="2000" dirty="0" err="1"/>
              <a:t>ví</a:t>
            </a:r>
            <a:r>
              <a:rPr lang="en-US" sz="2000" dirty="0"/>
              <a:t> </a:t>
            </a:r>
            <a:r>
              <a:rPr lang="en-US" sz="2000" dirty="0" err="1"/>
              <a:t>dụ</a:t>
            </a:r>
            <a:r>
              <a:rPr lang="en-US" sz="2000" dirty="0"/>
              <a:t> </a:t>
            </a:r>
            <a:r>
              <a:rPr lang="en-US" sz="2000" dirty="0" err="1"/>
              <a:t>mới</a:t>
            </a:r>
            <a:r>
              <a:rPr lang="en-US" sz="2000" dirty="0"/>
              <a:t>.</a:t>
            </a:r>
            <a:endParaRPr lang="en-US" sz="2000" dirty="0"/>
          </a:p>
          <a:p>
            <a:pPr marL="0" indent="0" algn="just">
              <a:lnSpc>
                <a:spcPct val="150000"/>
              </a:lnSpc>
              <a:buNone/>
            </a:pPr>
            <a:r>
              <a:rPr lang="en-US" sz="2000" dirty="0" err="1">
                <a:latin typeface="Arial" panose="02080604020202020204" pitchFamily="34" charset="0"/>
                <a:cs typeface="Arial" panose="02080604020202020204" pitchFamily="34" charset="0"/>
              </a:rPr>
              <a:t>Với</a:t>
            </a:r>
            <a:r>
              <a:rPr lang="en-US" sz="2000" dirty="0">
                <a:latin typeface="Arial" panose="02080604020202020204" pitchFamily="34" charset="0"/>
                <a:cs typeface="Arial" panose="02080604020202020204" pitchFamily="34" charset="0"/>
              </a:rPr>
              <a:t> KNN, </a:t>
            </a:r>
            <a:r>
              <a:rPr lang="en-US" sz="2000" dirty="0" err="1">
                <a:latin typeface="Arial" panose="02080604020202020204" pitchFamily="34" charset="0"/>
                <a:cs typeface="Arial" panose="02080604020202020204" pitchFamily="34" charset="0"/>
              </a:rPr>
              <a:t>trong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bài</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toán</a:t>
            </a:r>
            <a:r>
              <a:rPr lang="en-US" sz="2000" dirty="0">
                <a:latin typeface="Arial" panose="02080604020202020204" pitchFamily="34" charset="0"/>
                <a:cs typeface="Arial" panose="02080604020202020204" pitchFamily="34" charset="0"/>
              </a:rPr>
              <a:t> classification, </a:t>
            </a:r>
            <a:r>
              <a:rPr lang="en-US" sz="2000" dirty="0" err="1">
                <a:latin typeface="Arial" panose="02080604020202020204" pitchFamily="34" charset="0"/>
                <a:cs typeface="Arial" panose="02080604020202020204" pitchFamily="34" charset="0"/>
              </a:rPr>
              <a:t>nhãn</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của</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một</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điểm</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dữ</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liệu</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mới</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được</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suy</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trực</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tiếp</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từ</a:t>
            </a:r>
            <a:r>
              <a:rPr lang="en-US" sz="2000" dirty="0">
                <a:latin typeface="Arial" panose="02080604020202020204" pitchFamily="34" charset="0"/>
                <a:cs typeface="Arial" panose="02080604020202020204" pitchFamily="34" charset="0"/>
              </a:rPr>
              <a:t>  K </a:t>
            </a:r>
            <a:r>
              <a:rPr lang="en-US" sz="2000" dirty="0" err="1">
                <a:latin typeface="Arial" panose="02080604020202020204" pitchFamily="34" charset="0"/>
                <a:cs typeface="Arial" panose="02080604020202020204" pitchFamily="34" charset="0"/>
              </a:rPr>
              <a:t>điểm</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dữ</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liệu</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gần</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nhất</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trong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tập</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huấn</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luyện</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Nhãn</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đó</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có</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thể</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quyết</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định</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bằng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chọn</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theo</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đa</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số</a:t>
            </a:r>
            <a:r>
              <a:rPr lang="en-US" sz="2000" dirty="0">
                <a:latin typeface="Arial" panose="02080604020202020204" pitchFamily="34" charset="0"/>
                <a:cs typeface="Arial" panose="02080604020202020204" pitchFamily="34" charset="0"/>
              </a:rPr>
              <a:t> (major voting) </a:t>
            </a:r>
            <a:r>
              <a:rPr lang="en-US" sz="2000" dirty="0" err="1">
                <a:latin typeface="Arial" panose="02080604020202020204" pitchFamily="34" charset="0"/>
                <a:cs typeface="Arial" panose="02080604020202020204" pitchFamily="34" charset="0"/>
              </a:rPr>
              <a:t>trong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số</a:t>
            </a:r>
            <a:r>
              <a:rPr lang="en-US" sz="2000" dirty="0">
                <a:latin typeface="Arial" panose="02080604020202020204" pitchFamily="34" charset="0"/>
                <a:cs typeface="Arial" panose="02080604020202020204" pitchFamily="34" charset="0"/>
              </a:rPr>
              <a:t> K </a:t>
            </a:r>
            <a:r>
              <a:rPr lang="en-US" sz="2000" dirty="0" err="1">
                <a:latin typeface="Arial" panose="02080604020202020204" pitchFamily="34" charset="0"/>
                <a:cs typeface="Arial" panose="02080604020202020204" pitchFamily="34" charset="0"/>
              </a:rPr>
              <a:t>điểm</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gần</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nhất</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hoặc</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có</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thể</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suy</a:t>
            </a:r>
            <a:r>
              <a:rPr lang="en-US" sz="2000" dirty="0">
                <a:latin typeface="Arial" panose="02080604020202020204" pitchFamily="34" charset="0"/>
                <a:cs typeface="Arial" panose="02080604020202020204" pitchFamily="34" charset="0"/>
              </a:rPr>
              <a:t> ra </a:t>
            </a:r>
            <a:r>
              <a:rPr lang="en-US" sz="2000" dirty="0" err="1">
                <a:latin typeface="Arial" panose="02080604020202020204" pitchFamily="34" charset="0"/>
                <a:cs typeface="Arial" panose="02080604020202020204" pitchFamily="34" charset="0"/>
              </a:rPr>
              <a:t>bằng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cách</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gán</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trọng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số</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cho</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những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điểm</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khác</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nhau</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gần</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nhất</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rồi</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suy</a:t>
            </a:r>
            <a:r>
              <a:rPr lang="en-US" sz="2000" dirty="0">
                <a:latin typeface="Arial" panose="02080604020202020204" pitchFamily="34" charset="0"/>
                <a:cs typeface="Arial" panose="02080604020202020204" pitchFamily="34" charset="0"/>
              </a:rPr>
              <a:t> ra </a:t>
            </a:r>
            <a:r>
              <a:rPr lang="en-US" sz="2000" dirty="0" err="1">
                <a:latin typeface="Arial" panose="02080604020202020204" pitchFamily="34" charset="0"/>
                <a:cs typeface="Arial" panose="02080604020202020204" pitchFamily="34" charset="0"/>
              </a:rPr>
              <a:t>kết</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quả</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Một</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cách</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ngăn</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gọn</a:t>
            </a:r>
            <a:r>
              <a:rPr lang="en-US" sz="2000" dirty="0">
                <a:latin typeface="Arial" panose="02080604020202020204" pitchFamily="34" charset="0"/>
                <a:cs typeface="Arial" panose="02080604020202020204" pitchFamily="34" charset="0"/>
              </a:rPr>
              <a:t>, KNN </a:t>
            </a:r>
            <a:r>
              <a:rPr lang="en-US" sz="2000" dirty="0" err="1">
                <a:latin typeface="Arial" panose="02080604020202020204" pitchFamily="34" charset="0"/>
                <a:cs typeface="Arial" panose="02080604020202020204" pitchFamily="34" charset="0"/>
              </a:rPr>
              <a:t>là</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thuật</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toán</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tìm</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đầu</a:t>
            </a:r>
            <a:r>
              <a:rPr lang="en-US" sz="2000" dirty="0">
                <a:latin typeface="Arial" panose="02080604020202020204" pitchFamily="34" charset="0"/>
                <a:cs typeface="Arial" panose="02080604020202020204" pitchFamily="34" charset="0"/>
              </a:rPr>
              <a:t> ra </a:t>
            </a:r>
            <a:r>
              <a:rPr lang="en-US" sz="2000" dirty="0" err="1">
                <a:latin typeface="Arial" panose="02080604020202020204" pitchFamily="34" charset="0"/>
                <a:cs typeface="Arial" panose="02080604020202020204" pitchFamily="34" charset="0"/>
              </a:rPr>
              <a:t>cho</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một</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điểm</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mới</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bằng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thông</a:t>
            </a:r>
            <a:r>
              <a:rPr lang="en-US" sz="2000" dirty="0">
                <a:latin typeface="Arial" panose="02080604020202020204" pitchFamily="34" charset="0"/>
                <a:cs typeface="Arial" panose="02080604020202020204" pitchFamily="34" charset="0"/>
              </a:rPr>
              <a:t> tin </a:t>
            </a:r>
            <a:r>
              <a:rPr lang="en-US" sz="2000" dirty="0" err="1">
                <a:latin typeface="Arial" panose="02080604020202020204" pitchFamily="34" charset="0"/>
                <a:cs typeface="Arial" panose="02080604020202020204" pitchFamily="34" charset="0"/>
              </a:rPr>
              <a:t>của</a:t>
            </a:r>
            <a:r>
              <a:rPr lang="en-US" sz="2000" dirty="0">
                <a:latin typeface="Arial" panose="02080604020202020204" pitchFamily="34" charset="0"/>
                <a:cs typeface="Arial" panose="02080604020202020204" pitchFamily="34" charset="0"/>
              </a:rPr>
              <a:t> K </a:t>
            </a:r>
            <a:r>
              <a:rPr lang="en-US" sz="2000" dirty="0" err="1">
                <a:latin typeface="Arial" panose="02080604020202020204" pitchFamily="34" charset="0"/>
                <a:cs typeface="Arial" panose="02080604020202020204" pitchFamily="34" charset="0"/>
              </a:rPr>
              <a:t>điểm</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lân</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cận</a:t>
            </a:r>
            <a:r>
              <a:rPr lang="en-US" sz="2000" dirty="0">
                <a:latin typeface="Arial" panose="02080604020202020204" pitchFamily="34" charset="0"/>
                <a:cs typeface="Arial" panose="02080604020202020204" pitchFamily="34" charset="0"/>
              </a:rPr>
              <a:t>. </a:t>
            </a:r>
            <a:endParaRPr lang="en-US" sz="2000" dirty="0">
              <a:latin typeface="Arial" panose="02080604020202020204" pitchFamily="34" charset="0"/>
              <a:cs typeface="Arial" panose="02080604020202020204" pitchFamily="34" charset="0"/>
            </a:endParaRPr>
          </a:p>
          <a:p>
            <a:pPr marL="0" indent="0" algn="just">
              <a:lnSpc>
                <a:spcPct val="150000"/>
              </a:lnSpc>
              <a:buNone/>
            </a:pPr>
            <a:r>
              <a:rPr lang="en-US" sz="2000" dirty="0">
                <a:latin typeface="Arial" panose="02080604020202020204" pitchFamily="34" charset="0"/>
                <a:cs typeface="Arial" panose="02080604020202020204" pitchFamily="34" charset="0"/>
              </a:rPr>
              <a:t>Đ</a:t>
            </a:r>
            <a:r>
              <a:rPr lang="vi-VN" sz="2000" dirty="0">
                <a:latin typeface="Arial" panose="02080604020202020204" pitchFamily="34" charset="0"/>
                <a:cs typeface="Arial" panose="02080604020202020204" pitchFamily="34" charset="0"/>
              </a:rPr>
              <a:t>ơ</a:t>
            </a:r>
            <a:r>
              <a:rPr lang="en-US" sz="2000" dirty="0">
                <a:latin typeface="Arial" panose="02080604020202020204" pitchFamily="34" charset="0"/>
                <a:cs typeface="Arial" panose="02080604020202020204" pitchFamily="34" charset="0"/>
              </a:rPr>
              <a:t>n </a:t>
            </a:r>
            <a:r>
              <a:rPr lang="en-US" sz="2000" dirty="0" err="1">
                <a:latin typeface="Arial" panose="02080604020202020204" pitchFamily="34" charset="0"/>
                <a:cs typeface="Arial" panose="02080604020202020204" pitchFamily="34" charset="0"/>
              </a:rPr>
              <a:t>giản</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nh</a:t>
            </a:r>
            <a:r>
              <a:rPr lang="vi-VN" sz="2000" dirty="0">
                <a:latin typeface="Arial" panose="02080604020202020204" pitchFamily="34" charset="0"/>
                <a:cs typeface="Arial" panose="02080604020202020204" pitchFamily="34" charset="0"/>
              </a:rPr>
              <a:t>ư</a:t>
            </a:r>
            <a:r>
              <a:rPr lang="en-US" sz="2000" dirty="0">
                <a:latin typeface="Arial" panose="02080604020202020204" pitchFamily="34" charset="0"/>
                <a:cs typeface="Arial" panose="02080604020202020204" pitchFamily="34" charset="0"/>
              </a:rPr>
              <a:t>ng </a:t>
            </a:r>
            <a:r>
              <a:rPr lang="en-US" sz="2000" dirty="0" err="1">
                <a:latin typeface="Arial" panose="02080604020202020204" pitchFamily="34" charset="0"/>
                <a:cs typeface="Arial" panose="02080604020202020204" pitchFamily="34" charset="0"/>
              </a:rPr>
              <a:t>là</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một</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phân</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loại</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rất</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mạnh</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và</a:t>
            </a:r>
            <a:r>
              <a:rPr lang="en-US" sz="2000" dirty="0">
                <a:latin typeface="Arial" panose="02080604020202020204" pitchFamily="34" charset="0"/>
                <a:cs typeface="Arial" panose="02080604020202020204" pitchFamily="34" charset="0"/>
              </a:rPr>
              <a:t> hay đ</a:t>
            </a:r>
            <a:r>
              <a:rPr lang="vi-VN" sz="2000" dirty="0">
                <a:latin typeface="Arial" panose="02080604020202020204" pitchFamily="34" charset="0"/>
                <a:cs typeface="Arial" panose="02080604020202020204" pitchFamily="34" charset="0"/>
              </a:rPr>
              <a:t>ược sử dụng. Trong đó một số tính chất của dữ liệu:</a:t>
            </a:r>
            <a:endParaRPr lang="vi-VN" sz="2000" dirty="0">
              <a:latin typeface="Arial" panose="02080604020202020204" pitchFamily="34" charset="0"/>
              <a:cs typeface="Arial" panose="02080604020202020204" pitchFamily="34" charset="0"/>
            </a:endParaRPr>
          </a:p>
          <a:p>
            <a:pPr algn="just">
              <a:lnSpc>
                <a:spcPct val="150000"/>
              </a:lnSpc>
            </a:pPr>
            <a:r>
              <a:rPr lang="vi-VN" sz="2000" dirty="0">
                <a:latin typeface="Arial" panose="02080604020202020204" pitchFamily="34" charset="0"/>
                <a:cs typeface="Arial" panose="02080604020202020204" pitchFamily="34" charset="0"/>
              </a:rPr>
              <a:t>Trong trường hợp mối quan hệ giữa đặc tính và lớp nhãn là lớn và phức tạp</a:t>
            </a:r>
            <a:endParaRPr lang="vi-VN" sz="2000" dirty="0">
              <a:latin typeface="Arial" panose="02080604020202020204" pitchFamily="34" charset="0"/>
              <a:cs typeface="Arial" panose="02080604020202020204" pitchFamily="34" charset="0"/>
            </a:endParaRPr>
          </a:p>
          <a:p>
            <a:pPr algn="just">
              <a:lnSpc>
                <a:spcPct val="150000"/>
              </a:lnSpc>
            </a:pPr>
            <a:r>
              <a:rPr lang="vi-VN" sz="2000" dirty="0">
                <a:latin typeface="Arial" panose="02080604020202020204" pitchFamily="34" charset="0"/>
                <a:cs typeface="Arial" panose="02080604020202020204" pitchFamily="34" charset="0"/>
              </a:rPr>
              <a:t>Dữ liệu bị nhiễu, ranh giới phân loại không rõ ràng</a:t>
            </a:r>
            <a:endParaRPr lang="vi-VN" sz="2000" dirty="0">
              <a:latin typeface="Arial" panose="02080604020202020204" pitchFamily="34" charset="0"/>
              <a:cs typeface="Arial" panose="02080604020202020204" pitchFamily="34" charset="0"/>
            </a:endParaRPr>
          </a:p>
          <a:p>
            <a:pPr lvl="0"/>
            <a:endParaRPr lang="vi-VN" sz="2000" dirty="0">
              <a:latin typeface="Arial" panose="02080604020202020204" pitchFamily="34" charset="0"/>
              <a:cs typeface="Arial" panose="02080604020202020204" pitchFamily="34" charset="0"/>
            </a:endParaRPr>
          </a:p>
          <a:p>
            <a:pPr marL="0" indent="0" algn="just">
              <a:lnSpc>
                <a:spcPct val="150000"/>
              </a:lnSpc>
              <a:buNone/>
            </a:pPr>
            <a:endParaRPr lang="en-US" sz="2000" dirty="0">
              <a:latin typeface="Arial" panose="02080604020202020204" pitchFamily="34" charset="0"/>
              <a:cs typeface="Arial" panose="02080604020202020204" pitchFamily="34" charset="0"/>
            </a:endParaRPr>
          </a:p>
          <a:p>
            <a:pPr marL="0" indent="0" algn="just">
              <a:lnSpc>
                <a:spcPct val="150000"/>
              </a:lnSpc>
              <a:buNone/>
            </a:pPr>
            <a:endParaRPr lang="en-US" sz="2000" dirty="0"/>
          </a:p>
          <a:p>
            <a:pPr marL="0" indent="0" algn="just">
              <a:lnSpc>
                <a:spcPct val="150000"/>
              </a:lnSpc>
              <a:buNone/>
            </a:pPr>
            <a:endParaRPr lang="en-US" sz="2000" dirty="0"/>
          </a:p>
          <a:p>
            <a:pPr marL="0" indent="0" algn="just">
              <a:lnSpc>
                <a:spcPct val="150000"/>
              </a:lnSpc>
              <a:buNone/>
            </a:pPr>
            <a:endParaRPr lang="en-US" sz="2000" dirty="0"/>
          </a:p>
          <a:p>
            <a:pPr marL="0" indent="0" algn="just">
              <a:lnSpc>
                <a:spcPct val="150000"/>
              </a:lnSpc>
              <a:buNone/>
            </a:pPr>
            <a:endParaRPr lang="en-US" sz="2000" dirty="0"/>
          </a:p>
          <a:p>
            <a:pPr marL="0" indent="0" algn="just">
              <a:lnSpc>
                <a:spcPct val="150000"/>
              </a:lnSpc>
              <a:buNone/>
            </a:pPr>
            <a:endParaRPr lang="vi-VN"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838200" y="319406"/>
            <a:ext cx="10515600" cy="45719"/>
          </a:xfrm>
        </p:spPr>
        <p:txBody>
          <a:bodyPr>
            <a:normAutofit fontScale="90000"/>
          </a:bodyPr>
          <a:lstStyle/>
          <a:p>
            <a:endParaRPr lang="vi-VN" dirty="0"/>
          </a:p>
        </p:txBody>
      </p:sp>
      <p:sp>
        <p:nvSpPr>
          <p:cNvPr id="3" name="Content Placeholder 2"/>
          <p:cNvSpPr>
            <a:spLocks noGrp="1"/>
          </p:cNvSpPr>
          <p:nvPr>
            <p:ph idx="1"/>
          </p:nvPr>
        </p:nvSpPr>
        <p:spPr>
          <a:xfrm>
            <a:off x="410817" y="365124"/>
            <a:ext cx="11343861" cy="6447155"/>
          </a:xfrm>
        </p:spPr>
        <p:txBody>
          <a:bodyPr>
            <a:normAutofit/>
          </a:bodyPr>
          <a:lstStyle/>
          <a:p>
            <a:pPr marL="0" indent="0" algn="just">
              <a:lnSpc>
                <a:spcPct val="150000"/>
              </a:lnSpc>
              <a:buNone/>
            </a:pPr>
            <a:r>
              <a:rPr lang="en-US" sz="2400" b="1" dirty="0" err="1">
                <a:latin typeface="Arial" panose="02080604020202020204" pitchFamily="34" charset="0"/>
                <a:cs typeface="Arial" panose="02080604020202020204" pitchFamily="34" charset="0"/>
              </a:rPr>
              <a:t>Độ</a:t>
            </a:r>
            <a:r>
              <a:rPr lang="en-US" sz="2400" b="1" dirty="0">
                <a:latin typeface="Arial" panose="02080604020202020204" pitchFamily="34" charset="0"/>
                <a:cs typeface="Arial" panose="02080604020202020204" pitchFamily="34" charset="0"/>
              </a:rPr>
              <a:t> </a:t>
            </a:r>
            <a:r>
              <a:rPr lang="en-US" sz="2400" b="1" dirty="0" err="1">
                <a:latin typeface="Arial" panose="02080604020202020204" pitchFamily="34" charset="0"/>
                <a:cs typeface="Arial" panose="02080604020202020204" pitchFamily="34" charset="0"/>
              </a:rPr>
              <a:t>đo</a:t>
            </a:r>
            <a:r>
              <a:rPr lang="en-US" sz="2400" b="1" dirty="0">
                <a:latin typeface="Arial" panose="02080604020202020204" pitchFamily="34" charset="0"/>
                <a:cs typeface="Arial" panose="02080604020202020204" pitchFamily="34" charset="0"/>
              </a:rPr>
              <a:t> t</a:t>
            </a:r>
            <a:r>
              <a:rPr lang="vi-VN" sz="2400" b="1" dirty="0">
                <a:latin typeface="Arial" panose="02080604020202020204" pitchFamily="34" charset="0"/>
                <a:cs typeface="Arial" panose="02080604020202020204" pitchFamily="34" charset="0"/>
              </a:rPr>
              <a:t>ư</a:t>
            </a:r>
            <a:r>
              <a:rPr lang="en-US" sz="2400" b="1" dirty="0" err="1">
                <a:latin typeface="Arial" panose="02080604020202020204" pitchFamily="34" charset="0"/>
                <a:cs typeface="Arial" panose="02080604020202020204" pitchFamily="34" charset="0"/>
              </a:rPr>
              <a:t>ơng</a:t>
            </a:r>
            <a:r>
              <a:rPr lang="en-US" sz="2400" b="1" dirty="0">
                <a:latin typeface="Arial" panose="02080604020202020204" pitchFamily="34" charset="0"/>
                <a:cs typeface="Arial" panose="02080604020202020204" pitchFamily="34" charset="0"/>
              </a:rPr>
              <a:t> </a:t>
            </a:r>
            <a:r>
              <a:rPr lang="en-US" sz="2400" b="1" dirty="0" err="1">
                <a:latin typeface="Arial" panose="02080604020202020204" pitchFamily="34" charset="0"/>
                <a:cs typeface="Arial" panose="02080604020202020204" pitchFamily="34" charset="0"/>
              </a:rPr>
              <a:t>tự</a:t>
            </a:r>
            <a:r>
              <a:rPr lang="en-US" sz="2400" b="1" dirty="0">
                <a:latin typeface="Arial" panose="02080604020202020204" pitchFamily="34" charset="0"/>
                <a:cs typeface="Arial" panose="02080604020202020204" pitchFamily="34" charset="0"/>
              </a:rPr>
              <a:t> </a:t>
            </a:r>
            <a:r>
              <a:rPr lang="en-US" sz="2400" b="1" dirty="0" err="1">
                <a:latin typeface="Arial" panose="02080604020202020204" pitchFamily="34" charset="0"/>
                <a:cs typeface="Arial" panose="02080604020202020204" pitchFamily="34" charset="0"/>
              </a:rPr>
              <a:t>giữa</a:t>
            </a:r>
            <a:r>
              <a:rPr lang="en-US" sz="2400" b="1" dirty="0">
                <a:latin typeface="Arial" panose="02080604020202020204" pitchFamily="34" charset="0"/>
                <a:cs typeface="Arial" panose="02080604020202020204" pitchFamily="34" charset="0"/>
              </a:rPr>
              <a:t> </a:t>
            </a:r>
            <a:r>
              <a:rPr lang="en-US" sz="2400" b="1" dirty="0" err="1">
                <a:latin typeface="Arial" panose="02080604020202020204" pitchFamily="34" charset="0"/>
                <a:cs typeface="Arial" panose="02080604020202020204" pitchFamily="34" charset="0"/>
              </a:rPr>
              <a:t>các</a:t>
            </a:r>
            <a:r>
              <a:rPr lang="en-US" sz="2400" b="1" dirty="0">
                <a:latin typeface="Arial" panose="02080604020202020204" pitchFamily="34" charset="0"/>
                <a:cs typeface="Arial" panose="02080604020202020204" pitchFamily="34" charset="0"/>
              </a:rPr>
              <a:t> </a:t>
            </a:r>
            <a:r>
              <a:rPr lang="en-US" sz="2400" b="1" dirty="0" err="1">
                <a:latin typeface="Arial" panose="02080604020202020204" pitchFamily="34" charset="0"/>
                <a:cs typeface="Arial" panose="02080604020202020204" pitchFamily="34" charset="0"/>
              </a:rPr>
              <a:t>đặc</a:t>
            </a:r>
            <a:r>
              <a:rPr lang="en-US" sz="2400" b="1" dirty="0">
                <a:latin typeface="Arial" panose="02080604020202020204" pitchFamily="34" charset="0"/>
                <a:cs typeface="Arial" panose="02080604020202020204" pitchFamily="34" charset="0"/>
              </a:rPr>
              <a:t> </a:t>
            </a:r>
            <a:r>
              <a:rPr lang="en-US" sz="2400" b="1" dirty="0" err="1">
                <a:latin typeface="Arial" panose="02080604020202020204" pitchFamily="34" charset="0"/>
                <a:cs typeface="Arial" panose="02080604020202020204" pitchFamily="34" charset="0"/>
              </a:rPr>
              <a:t>tính</a:t>
            </a:r>
            <a:r>
              <a:rPr lang="en-US" sz="2400" b="1" dirty="0">
                <a:latin typeface="Arial" panose="02080604020202020204" pitchFamily="34" charset="0"/>
                <a:cs typeface="Arial" panose="02080604020202020204" pitchFamily="34" charset="0"/>
              </a:rPr>
              <a:t> </a:t>
            </a:r>
            <a:r>
              <a:rPr lang="en-US" sz="2400" b="1" dirty="0" err="1">
                <a:latin typeface="Arial" panose="02080604020202020204" pitchFamily="34" charset="0"/>
                <a:cs typeface="Arial" panose="02080604020202020204" pitchFamily="34" charset="0"/>
              </a:rPr>
              <a:t>là</a:t>
            </a:r>
            <a:r>
              <a:rPr lang="en-US" sz="2400" b="1" dirty="0">
                <a:latin typeface="Arial" panose="02080604020202020204" pitchFamily="34" charset="0"/>
                <a:cs typeface="Arial" panose="02080604020202020204" pitchFamily="34" charset="0"/>
              </a:rPr>
              <a:t> </a:t>
            </a:r>
            <a:r>
              <a:rPr lang="en-US" sz="2400" b="1" dirty="0" err="1">
                <a:latin typeface="Arial" panose="02080604020202020204" pitchFamily="34" charset="0"/>
                <a:cs typeface="Arial" panose="02080604020202020204" pitchFamily="34" charset="0"/>
              </a:rPr>
              <a:t>danh</a:t>
            </a:r>
            <a:r>
              <a:rPr lang="en-US" sz="2400" b="1" dirty="0">
                <a:latin typeface="Arial" panose="02080604020202020204" pitchFamily="34" charset="0"/>
                <a:cs typeface="Arial" panose="02080604020202020204" pitchFamily="34" charset="0"/>
              </a:rPr>
              <a:t> </a:t>
            </a:r>
            <a:r>
              <a:rPr lang="en-US" sz="2400" b="1" dirty="0" err="1">
                <a:latin typeface="Arial" panose="02080604020202020204" pitchFamily="34" charset="0"/>
                <a:cs typeface="Arial" panose="02080604020202020204" pitchFamily="34" charset="0"/>
              </a:rPr>
              <a:t>mục</a:t>
            </a:r>
            <a:endParaRPr lang="en-US" sz="2400" b="1" dirty="0">
              <a:latin typeface="Arial" panose="02080604020202020204" pitchFamily="34" charset="0"/>
              <a:cs typeface="Arial" panose="02080604020202020204" pitchFamily="34" charset="0"/>
            </a:endParaRPr>
          </a:p>
          <a:p>
            <a:pPr marL="0" indent="0" algn="just">
              <a:lnSpc>
                <a:spcPct val="150000"/>
              </a:lnSpc>
              <a:buNone/>
            </a:pPr>
            <a:r>
              <a:rPr lang="en-US" sz="2200" dirty="0">
                <a:latin typeface="Arial" panose="02080604020202020204" pitchFamily="34" charset="0"/>
                <a:cs typeface="Arial" panose="02080604020202020204" pitchFamily="34" charset="0"/>
              </a:rPr>
              <a:t>Hai </a:t>
            </a:r>
            <a:r>
              <a:rPr lang="en-US" sz="2200" dirty="0" err="1">
                <a:latin typeface="Arial" panose="02080604020202020204" pitchFamily="34" charset="0"/>
                <a:cs typeface="Arial" panose="02080604020202020204" pitchFamily="34" charset="0"/>
              </a:rPr>
              <a:t>ví</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dụ</a:t>
            </a:r>
            <a:r>
              <a:rPr lang="en-US" sz="2200" dirty="0">
                <a:latin typeface="Arial" panose="02080604020202020204" pitchFamily="34" charset="0"/>
                <a:cs typeface="Arial" panose="02080604020202020204" pitchFamily="34" charset="0"/>
              </a:rPr>
              <a:t> </a:t>
            </a:r>
            <a:r>
              <a:rPr lang="en-US" sz="2200" b="1" dirty="0">
                <a:latin typeface="Arial" panose="02080604020202020204" pitchFamily="34" charset="0"/>
                <a:cs typeface="Arial" panose="02080604020202020204" pitchFamily="34" charset="0"/>
              </a:rPr>
              <a:t>q</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và</a:t>
            </a:r>
            <a:r>
              <a:rPr lang="en-US" sz="2200" dirty="0">
                <a:latin typeface="Arial" panose="02080604020202020204" pitchFamily="34" charset="0"/>
                <a:cs typeface="Arial" panose="02080604020202020204" pitchFamily="34" charset="0"/>
              </a:rPr>
              <a:t> </a:t>
            </a:r>
            <a:r>
              <a:rPr lang="en-US" sz="2200" b="1" dirty="0">
                <a:latin typeface="Arial" panose="02080604020202020204" pitchFamily="34" charset="0"/>
                <a:cs typeface="Arial" panose="02080604020202020204" pitchFamily="34" charset="0"/>
              </a:rPr>
              <a:t>p</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với</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các</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vec</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tơ</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đặc</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tính</a:t>
            </a:r>
            <a:r>
              <a:rPr lang="en-US" sz="2200" dirty="0">
                <a:latin typeface="Arial" panose="02080604020202020204" pitchFamily="34" charset="0"/>
                <a:cs typeface="Arial" panose="02080604020202020204" pitchFamily="34" charset="0"/>
              </a:rPr>
              <a:t> (q1,q2, …, </a:t>
            </a:r>
            <a:r>
              <a:rPr lang="en-US" sz="2200" dirty="0" err="1">
                <a:latin typeface="Arial" panose="02080604020202020204" pitchFamily="34" charset="0"/>
                <a:cs typeface="Arial" panose="02080604020202020204" pitchFamily="34" charset="0"/>
              </a:rPr>
              <a:t>qn</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và</a:t>
            </a:r>
            <a:r>
              <a:rPr lang="en-US" sz="2200" dirty="0">
                <a:latin typeface="Arial" panose="02080604020202020204" pitchFamily="34" charset="0"/>
                <a:cs typeface="Arial" panose="02080604020202020204" pitchFamily="34" charset="0"/>
              </a:rPr>
              <a:t> (p1, p2,…,</a:t>
            </a:r>
            <a:r>
              <a:rPr lang="en-US" sz="2200" dirty="0" err="1">
                <a:latin typeface="Arial" panose="02080604020202020204" pitchFamily="34" charset="0"/>
                <a:cs typeface="Arial" panose="02080604020202020204" pitchFamily="34" charset="0"/>
              </a:rPr>
              <a:t>pn</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Các</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giá</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trị</a:t>
            </a:r>
            <a:r>
              <a:rPr lang="en-US" sz="2200" dirty="0">
                <a:latin typeface="Arial" panose="02080604020202020204" pitchFamily="34" charset="0"/>
                <a:cs typeface="Arial" panose="02080604020202020204" pitchFamily="34" charset="0"/>
              </a:rPr>
              <a:t> q1,q2,..,qn </a:t>
            </a:r>
            <a:r>
              <a:rPr lang="en-US" sz="2200" dirty="0" err="1">
                <a:latin typeface="Arial" panose="02080604020202020204" pitchFamily="34" charset="0"/>
                <a:cs typeface="Arial" panose="02080604020202020204" pitchFamily="34" charset="0"/>
              </a:rPr>
              <a:t>và</a:t>
            </a:r>
            <a:r>
              <a:rPr lang="en-US" sz="2200" dirty="0">
                <a:latin typeface="Arial" panose="02080604020202020204" pitchFamily="34" charset="0"/>
                <a:cs typeface="Arial" panose="02080604020202020204" pitchFamily="34" charset="0"/>
              </a:rPr>
              <a:t> p1,p2,…</a:t>
            </a:r>
            <a:r>
              <a:rPr lang="en-US" sz="2200" dirty="0" err="1">
                <a:latin typeface="Arial" panose="02080604020202020204" pitchFamily="34" charset="0"/>
                <a:cs typeface="Arial" panose="02080604020202020204" pitchFamily="34" charset="0"/>
              </a:rPr>
              <a:t>pn</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là</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danh</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mục</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có</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giá</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trị</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rời</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rạc</a:t>
            </a:r>
            <a:r>
              <a:rPr lang="en-US" sz="2200" dirty="0">
                <a:latin typeface="Arial" panose="02080604020202020204" pitchFamily="34" charset="0"/>
                <a:cs typeface="Arial" panose="02080604020202020204" pitchFamily="34" charset="0"/>
              </a:rPr>
              <a:t>.</a:t>
            </a:r>
            <a:endParaRPr lang="en-US" sz="2200" dirty="0">
              <a:latin typeface="Arial" panose="02080604020202020204" pitchFamily="34" charset="0"/>
              <a:cs typeface="Arial" panose="02080604020202020204" pitchFamily="34" charset="0"/>
            </a:endParaRPr>
          </a:p>
          <a:p>
            <a:pPr marL="0" indent="0" algn="just">
              <a:lnSpc>
                <a:spcPct val="150000"/>
              </a:lnSpc>
              <a:buNone/>
            </a:pPr>
            <a:r>
              <a:rPr lang="en-US" sz="2200" dirty="0" err="1">
                <a:latin typeface="Arial" panose="02080604020202020204" pitchFamily="34" charset="0"/>
                <a:cs typeface="Arial" panose="02080604020202020204" pitchFamily="34" charset="0"/>
              </a:rPr>
              <a:t>Khoảng</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cách</a:t>
            </a:r>
            <a:r>
              <a:rPr lang="en-US" sz="2200" dirty="0">
                <a:latin typeface="Arial" panose="02080604020202020204" pitchFamily="34" charset="0"/>
                <a:cs typeface="Arial" panose="02080604020202020204" pitchFamily="34" charset="0"/>
              </a:rPr>
              <a:t> t</a:t>
            </a:r>
            <a:r>
              <a:rPr lang="vi-VN" sz="2200" dirty="0">
                <a:latin typeface="Arial" panose="02080604020202020204" pitchFamily="34" charset="0"/>
                <a:cs typeface="Arial" panose="02080604020202020204" pitchFamily="34" charset="0"/>
              </a:rPr>
              <a:t>ư</a:t>
            </a:r>
            <a:r>
              <a:rPr lang="en-US" sz="2200" dirty="0" err="1">
                <a:latin typeface="Arial" panose="02080604020202020204" pitchFamily="34" charset="0"/>
                <a:cs typeface="Arial" panose="02080604020202020204" pitchFamily="34" charset="0"/>
              </a:rPr>
              <a:t>ơng</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tự</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giữa</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hai</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dữ</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liệu</a:t>
            </a:r>
            <a:r>
              <a:rPr lang="en-US" sz="2200" dirty="0">
                <a:latin typeface="Arial" panose="02080604020202020204" pitchFamily="34" charset="0"/>
                <a:cs typeface="Arial" panose="02080604020202020204" pitchFamily="34" charset="0"/>
              </a:rPr>
              <a:t> p </a:t>
            </a:r>
            <a:r>
              <a:rPr lang="en-US" sz="2200" dirty="0" err="1">
                <a:latin typeface="Arial" panose="02080604020202020204" pitchFamily="34" charset="0"/>
                <a:cs typeface="Arial" panose="02080604020202020204" pitchFamily="34" charset="0"/>
              </a:rPr>
              <a:t>và</a:t>
            </a:r>
            <a:r>
              <a:rPr lang="en-US" sz="2200" dirty="0">
                <a:latin typeface="Arial" panose="02080604020202020204" pitchFamily="34" charset="0"/>
                <a:cs typeface="Arial" panose="02080604020202020204" pitchFamily="34" charset="0"/>
              </a:rPr>
              <a:t> q </a:t>
            </a:r>
            <a:r>
              <a:rPr lang="en-US" sz="2200" dirty="0" err="1">
                <a:latin typeface="Arial" panose="02080604020202020204" pitchFamily="34" charset="0"/>
                <a:cs typeface="Arial" panose="02080604020202020204" pitchFamily="34" charset="0"/>
              </a:rPr>
              <a:t>đo</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bằng</a:t>
            </a:r>
            <a:r>
              <a:rPr lang="en-US" sz="2200" dirty="0">
                <a:latin typeface="Arial" panose="02080604020202020204" pitchFamily="34" charset="0"/>
                <a:cs typeface="Arial" panose="02080604020202020204" pitchFamily="34" charset="0"/>
              </a:rPr>
              <a:t> </a:t>
            </a:r>
            <a:r>
              <a:rPr lang="en-US" sz="2200" dirty="0" err="1">
                <a:latin typeface="Arial" panose="02080604020202020204" pitchFamily="34" charset="0"/>
                <a:cs typeface="Arial" panose="02080604020202020204" pitchFamily="34" charset="0"/>
              </a:rPr>
              <a:t>số</a:t>
            </a:r>
            <a:r>
              <a:rPr lang="en-US" sz="2200" dirty="0">
                <a:latin typeface="Arial" panose="02080604020202020204" pitchFamily="34" charset="0"/>
                <a:cs typeface="Arial" panose="02080604020202020204" pitchFamily="34" charset="0"/>
              </a:rPr>
              <a:t> l</a:t>
            </a:r>
            <a:r>
              <a:rPr lang="vi-VN" sz="2200" dirty="0">
                <a:latin typeface="Arial" panose="02080604020202020204" pitchFamily="34" charset="0"/>
                <a:cs typeface="Arial" panose="02080604020202020204" pitchFamily="34" charset="0"/>
              </a:rPr>
              <a:t>ượng các đặc tính khác nhau giữ p và q. d- là khoảng cách giữa 2 ví dụ 0 </a:t>
            </a:r>
            <a:r>
              <a:rPr lang="vi-VN" sz="2200" dirty="0">
                <a:latin typeface="Arial" panose="02080604020202020204" pitchFamily="34" charset="0"/>
                <a:cs typeface="Arial" panose="02080604020202020204" pitchFamily="34" charset="0"/>
                <a:sym typeface="Symbol" panose="05050102010706020507" pitchFamily="18" charset="2"/>
              </a:rPr>
              <a:t> </a:t>
            </a:r>
            <a:r>
              <a:rPr lang="vi-VN" sz="2200" dirty="0">
                <a:latin typeface="Arial" panose="02080604020202020204" pitchFamily="34" charset="0"/>
                <a:cs typeface="Arial" panose="02080604020202020204" pitchFamily="34" charset="0"/>
              </a:rPr>
              <a:t> d </a:t>
            </a:r>
            <a:r>
              <a:rPr lang="vi-VN" sz="2200" dirty="0">
                <a:cs typeface="Arial" panose="02080604020202020204" pitchFamily="34" charset="0"/>
                <a:sym typeface="Symbol" panose="05050102010706020507" pitchFamily="18" charset="2"/>
              </a:rPr>
              <a:t></a:t>
            </a:r>
            <a:r>
              <a:rPr lang="vi-VN" sz="2200" dirty="0">
                <a:latin typeface="Arial" panose="02080604020202020204" pitchFamily="34" charset="0"/>
                <a:cs typeface="Arial" panose="02080604020202020204" pitchFamily="34" charset="0"/>
              </a:rPr>
              <a:t> n.</a:t>
            </a:r>
            <a:endParaRPr lang="vi-VN" sz="2200" dirty="0">
              <a:latin typeface="Arial" panose="02080604020202020204" pitchFamily="34" charset="0"/>
              <a:cs typeface="Arial" panose="02080604020202020204" pitchFamily="34" charset="0"/>
            </a:endParaRPr>
          </a:p>
          <a:p>
            <a:pPr marL="0" indent="0" algn="just">
              <a:lnSpc>
                <a:spcPct val="150000"/>
              </a:lnSpc>
              <a:buNone/>
            </a:pPr>
            <a:r>
              <a:rPr lang="vi-VN" sz="2200" dirty="0">
                <a:latin typeface="Arial" panose="02080604020202020204" pitchFamily="34" charset="0"/>
                <a:cs typeface="Arial" panose="02080604020202020204" pitchFamily="34" charset="0"/>
              </a:rPr>
              <a:t>Số lượng sai khác giữa hai tập càng lớn thì hai ví dụ càng khác nhau, còn số lượng sai khác nhỏ thì hai ví dụ càng tương tự.</a:t>
            </a:r>
            <a:endParaRPr lang="vi-VN" sz="2200" dirty="0">
              <a:latin typeface="Arial" panose="02080604020202020204" pitchFamily="34" charset="0"/>
              <a:cs typeface="Arial" panose="02080604020202020204" pitchFamily="34" charset="0"/>
            </a:endParaRPr>
          </a:p>
          <a:p>
            <a:pPr marL="0" indent="0" algn="just">
              <a:lnSpc>
                <a:spcPct val="150000"/>
              </a:lnSpc>
              <a:buNone/>
            </a:pPr>
            <a:r>
              <a:rPr lang="vi-VN" sz="2200" dirty="0">
                <a:latin typeface="Arial" panose="02080604020202020204" pitchFamily="34" charset="0"/>
                <a:cs typeface="Arial" panose="02080604020202020204" pitchFamily="34" charset="0"/>
              </a:rPr>
              <a:t>Ví dụ khoảng cách giữa các miếng bánh:</a:t>
            </a:r>
            <a:endParaRPr lang="vi-VN" sz="2200" dirty="0">
              <a:latin typeface="Arial" panose="02080604020202020204" pitchFamily="34" charset="0"/>
              <a:cs typeface="Arial" panose="02080604020202020204" pitchFamily="34" charset="0"/>
            </a:endParaRPr>
          </a:p>
          <a:p>
            <a:pPr marL="0" indent="0" algn="just">
              <a:lnSpc>
                <a:spcPct val="150000"/>
              </a:lnSpc>
              <a:buNone/>
            </a:pPr>
            <a:r>
              <a:rPr lang="vi-VN" sz="2200" dirty="0">
                <a:latin typeface="Arial" panose="02080604020202020204" pitchFamily="34" charset="0"/>
                <a:cs typeface="Arial" panose="02080604020202020204" pitchFamily="34" charset="0"/>
              </a:rPr>
              <a:t>Theo thí dụ bảng bên dưới, mẫu x sẽ gần với exp5 hơn cả. </a:t>
            </a:r>
            <a:endParaRPr lang="vi-VN" sz="2200" dirty="0">
              <a:latin typeface="Arial" panose="02080604020202020204" pitchFamily="34" charset="0"/>
              <a:cs typeface="Arial" panose="0208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838200" y="319406"/>
            <a:ext cx="10515600" cy="45719"/>
          </a:xfrm>
        </p:spPr>
        <p:txBody>
          <a:bodyPr>
            <a:normAutofit fontScale="90000"/>
          </a:bodyPr>
          <a:lstStyle/>
          <a:p>
            <a:endParaRPr lang="vi-VN" dirty="0"/>
          </a:p>
        </p:txBody>
      </p:sp>
      <p:graphicFrame>
        <p:nvGraphicFramePr>
          <p:cNvPr id="4" name="Content Placeholder 3"/>
          <p:cNvGraphicFramePr>
            <a:graphicFrameLocks noGrp="1"/>
          </p:cNvGraphicFramePr>
          <p:nvPr>
            <p:ph idx="1"/>
          </p:nvPr>
        </p:nvGraphicFramePr>
        <p:xfrm>
          <a:off x="1232452" y="768625"/>
          <a:ext cx="8613915" cy="5533448"/>
        </p:xfrm>
        <a:graphic>
          <a:graphicData uri="http://schemas.openxmlformats.org/drawingml/2006/table">
            <a:tbl>
              <a:tblPr firstRow="1" firstCol="1" bandRow="1">
                <a:tableStyleId>{5C22544A-7EE6-4342-B048-85BDC9FD1C3A}</a:tableStyleId>
              </a:tblPr>
              <a:tblGrid>
                <a:gridCol w="1068225"/>
                <a:gridCol w="1569180"/>
                <a:gridCol w="1143504"/>
                <a:gridCol w="1143504"/>
                <a:gridCol w="1143504"/>
                <a:gridCol w="1143504"/>
                <a:gridCol w="1402494"/>
              </a:tblGrid>
              <a:tr h="346076">
                <a:tc rowSpan="2">
                  <a:txBody>
                    <a:bodyPr/>
                    <a:lstStyle/>
                    <a:p>
                      <a:pPr algn="just">
                        <a:lnSpc>
                          <a:spcPct val="107000"/>
                        </a:lnSpc>
                        <a:spcBef>
                          <a:spcPts val="600"/>
                        </a:spcBef>
                        <a:spcAft>
                          <a:spcPts val="0"/>
                        </a:spcAft>
                      </a:pPr>
                      <a:r>
                        <a:rPr lang="vi-VN" sz="2000" dirty="0">
                          <a:effectLst/>
                        </a:rPr>
                        <a:t> </a:t>
                      </a:r>
                      <a:endParaRPr lang="vi-VN" sz="2000" dirty="0">
                        <a:effectLst/>
                      </a:endParaRPr>
                    </a:p>
                    <a:p>
                      <a:pPr algn="just">
                        <a:lnSpc>
                          <a:spcPct val="107000"/>
                        </a:lnSpc>
                        <a:spcBef>
                          <a:spcPts val="600"/>
                        </a:spcBef>
                        <a:spcAft>
                          <a:spcPts val="0"/>
                        </a:spcAft>
                        <a:tabLst>
                          <a:tab pos="571500" algn="l"/>
                        </a:tabLst>
                      </a:pPr>
                      <a:r>
                        <a:rPr lang="en-US" sz="2000" dirty="0" err="1">
                          <a:effectLst/>
                        </a:rPr>
                        <a:t>Mẫu</a:t>
                      </a:r>
                      <a:r>
                        <a:rPr lang="en-US" sz="2000" dirty="0">
                          <a:effectLst/>
                        </a:rPr>
                        <a:t>	</a:t>
                      </a:r>
                      <a:endParaRPr lang="vi-VN" sz="2000" dirty="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rowSpan="2">
                  <a:txBody>
                    <a:bodyPr/>
                    <a:lstStyle/>
                    <a:p>
                      <a:pPr algn="just">
                        <a:lnSpc>
                          <a:spcPct val="107000"/>
                        </a:lnSpc>
                        <a:spcBef>
                          <a:spcPts val="600"/>
                        </a:spcBef>
                        <a:spcAft>
                          <a:spcPts val="0"/>
                        </a:spcAft>
                      </a:pPr>
                      <a:r>
                        <a:rPr lang="en-US" sz="2000" dirty="0">
                          <a:effectLst/>
                        </a:rPr>
                        <a:t> </a:t>
                      </a:r>
                      <a:endParaRPr lang="vi-VN" sz="2000" dirty="0">
                        <a:effectLst/>
                      </a:endParaRPr>
                    </a:p>
                    <a:p>
                      <a:pPr algn="ctr">
                        <a:lnSpc>
                          <a:spcPct val="107000"/>
                        </a:lnSpc>
                        <a:spcBef>
                          <a:spcPts val="600"/>
                        </a:spcBef>
                        <a:spcAft>
                          <a:spcPts val="0"/>
                        </a:spcAft>
                      </a:pPr>
                      <a:r>
                        <a:rPr lang="en-US" sz="2000" dirty="0" err="1">
                          <a:effectLst/>
                        </a:rPr>
                        <a:t>Hình</a:t>
                      </a:r>
                      <a:r>
                        <a:rPr lang="en-US" sz="2000" dirty="0">
                          <a:effectLst/>
                        </a:rPr>
                        <a:t> </a:t>
                      </a:r>
                      <a:r>
                        <a:rPr lang="en-US" sz="2000" dirty="0" err="1">
                          <a:effectLst/>
                        </a:rPr>
                        <a:t>dạng</a:t>
                      </a:r>
                      <a:endParaRPr lang="vi-VN" sz="2000" dirty="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gridSpan="2">
                  <a:txBody>
                    <a:bodyPr/>
                    <a:lstStyle/>
                    <a:p>
                      <a:pPr indent="457200" algn="just">
                        <a:lnSpc>
                          <a:spcPct val="107000"/>
                        </a:lnSpc>
                        <a:spcBef>
                          <a:spcPts val="600"/>
                        </a:spcBef>
                        <a:spcAft>
                          <a:spcPts val="0"/>
                        </a:spcAft>
                      </a:pPr>
                      <a:r>
                        <a:rPr lang="en-US" sz="2000" dirty="0" err="1">
                          <a:effectLst/>
                        </a:rPr>
                        <a:t>Vỏ</a:t>
                      </a:r>
                      <a:endParaRPr lang="vi-VN" sz="2000" dirty="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hMerge="1">
                  <a:tcPr/>
                </a:tc>
                <a:tc gridSpan="2">
                  <a:txBody>
                    <a:bodyPr/>
                    <a:lstStyle/>
                    <a:p>
                      <a:pPr algn="ctr">
                        <a:lnSpc>
                          <a:spcPct val="107000"/>
                        </a:lnSpc>
                        <a:spcBef>
                          <a:spcPts val="600"/>
                        </a:spcBef>
                        <a:spcAft>
                          <a:spcPts val="0"/>
                        </a:spcAft>
                      </a:pPr>
                      <a:r>
                        <a:rPr lang="en-US" sz="2000" dirty="0" err="1">
                          <a:effectLst/>
                        </a:rPr>
                        <a:t>Nhân</a:t>
                      </a:r>
                      <a:endParaRPr lang="vi-VN" sz="2000" dirty="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hMerge="1">
                  <a:tcPr/>
                </a:tc>
                <a:tc rowSpan="2">
                  <a:txBody>
                    <a:bodyPr/>
                    <a:lstStyle/>
                    <a:p>
                      <a:pPr algn="just">
                        <a:lnSpc>
                          <a:spcPct val="107000"/>
                        </a:lnSpc>
                        <a:spcBef>
                          <a:spcPts val="600"/>
                        </a:spcBef>
                        <a:spcAft>
                          <a:spcPts val="0"/>
                        </a:spcAft>
                      </a:pPr>
                      <a:r>
                        <a:rPr lang="en-US" sz="2000" dirty="0">
                          <a:effectLst/>
                        </a:rPr>
                        <a:t> </a:t>
                      </a:r>
                      <a:endParaRPr lang="vi-VN" sz="2000" dirty="0">
                        <a:effectLst/>
                      </a:endParaRPr>
                    </a:p>
                    <a:p>
                      <a:pPr algn="ctr">
                        <a:lnSpc>
                          <a:spcPct val="107000"/>
                        </a:lnSpc>
                        <a:spcBef>
                          <a:spcPts val="600"/>
                        </a:spcBef>
                        <a:spcAft>
                          <a:spcPts val="0"/>
                        </a:spcAft>
                      </a:pPr>
                      <a:r>
                        <a:rPr lang="en-US" sz="2000" dirty="0" err="1">
                          <a:effectLst/>
                        </a:rPr>
                        <a:t>Độ</a:t>
                      </a:r>
                      <a:r>
                        <a:rPr lang="en-US" sz="2000" dirty="0">
                          <a:effectLst/>
                        </a:rPr>
                        <a:t> </a:t>
                      </a:r>
                      <a:r>
                        <a:rPr lang="en-US" sz="2000" dirty="0" err="1">
                          <a:effectLst/>
                        </a:rPr>
                        <a:t>sai</a:t>
                      </a:r>
                      <a:r>
                        <a:rPr lang="en-US" sz="2000" dirty="0">
                          <a:effectLst/>
                        </a:rPr>
                        <a:t> </a:t>
                      </a:r>
                      <a:r>
                        <a:rPr lang="en-US" sz="2000" dirty="0" err="1">
                          <a:effectLst/>
                        </a:rPr>
                        <a:t>khác</a:t>
                      </a:r>
                      <a:endParaRPr lang="vi-VN" sz="2000" dirty="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r>
              <a:tr h="443542">
                <a:tc vMerge="1">
                  <a:tcPr/>
                </a:tc>
                <a:tc vMerge="1">
                  <a:tcPr/>
                </a:tc>
                <a:tc>
                  <a:txBody>
                    <a:bodyPr/>
                    <a:lstStyle/>
                    <a:p>
                      <a:pPr algn="l">
                        <a:lnSpc>
                          <a:spcPct val="107000"/>
                        </a:lnSpc>
                        <a:spcBef>
                          <a:spcPts val="600"/>
                        </a:spcBef>
                        <a:spcAft>
                          <a:spcPts val="0"/>
                        </a:spcAft>
                        <a:tabLst>
                          <a:tab pos="485775" algn="l"/>
                        </a:tabLst>
                      </a:pPr>
                      <a:r>
                        <a:rPr lang="en-US" sz="2000">
                          <a:effectLst/>
                        </a:rPr>
                        <a:t>Cỡ	</a:t>
                      </a:r>
                      <a:endParaRPr lang="vi-VN" sz="20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l">
                        <a:lnSpc>
                          <a:spcPct val="107000"/>
                        </a:lnSpc>
                        <a:spcBef>
                          <a:spcPts val="600"/>
                        </a:spcBef>
                        <a:spcAft>
                          <a:spcPts val="0"/>
                        </a:spcAft>
                      </a:pPr>
                      <a:r>
                        <a:rPr lang="en-US" sz="2000">
                          <a:effectLst/>
                        </a:rPr>
                        <a:t>Mầu sắc</a:t>
                      </a:r>
                      <a:endParaRPr lang="vi-VN" sz="20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l">
                        <a:lnSpc>
                          <a:spcPct val="107000"/>
                        </a:lnSpc>
                        <a:spcBef>
                          <a:spcPts val="600"/>
                        </a:spcBef>
                        <a:spcAft>
                          <a:spcPts val="0"/>
                        </a:spcAft>
                      </a:pPr>
                      <a:r>
                        <a:rPr lang="en-US" sz="2000">
                          <a:effectLst/>
                        </a:rPr>
                        <a:t>Cỡ</a:t>
                      </a:r>
                      <a:endParaRPr lang="vi-VN" sz="20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l">
                        <a:lnSpc>
                          <a:spcPct val="107000"/>
                        </a:lnSpc>
                        <a:spcBef>
                          <a:spcPts val="600"/>
                        </a:spcBef>
                        <a:spcAft>
                          <a:spcPts val="0"/>
                        </a:spcAft>
                      </a:pPr>
                      <a:r>
                        <a:rPr lang="en-US" sz="2000">
                          <a:effectLst/>
                        </a:rPr>
                        <a:t>Mầu sắc</a:t>
                      </a:r>
                      <a:endParaRPr lang="vi-VN" sz="20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vMerge="1">
                  <a:tcPr/>
                </a:tc>
              </a:tr>
              <a:tr h="364910">
                <a:tc>
                  <a:txBody>
                    <a:bodyPr/>
                    <a:lstStyle/>
                    <a:p>
                      <a:pPr algn="l">
                        <a:lnSpc>
                          <a:spcPct val="107000"/>
                        </a:lnSpc>
                        <a:spcBef>
                          <a:spcPts val="600"/>
                        </a:spcBef>
                        <a:spcAft>
                          <a:spcPts val="0"/>
                        </a:spcAft>
                      </a:pPr>
                      <a:r>
                        <a:rPr lang="en-US" sz="2000">
                          <a:effectLst/>
                        </a:rPr>
                        <a:t>X</a:t>
                      </a:r>
                      <a:endParaRPr lang="vi-VN" sz="20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ctr">
                        <a:lnSpc>
                          <a:spcPct val="107000"/>
                        </a:lnSpc>
                        <a:spcBef>
                          <a:spcPts val="600"/>
                        </a:spcBef>
                        <a:spcAft>
                          <a:spcPts val="0"/>
                        </a:spcAft>
                      </a:pPr>
                      <a:r>
                        <a:rPr lang="en-US" sz="2000">
                          <a:effectLst/>
                        </a:rPr>
                        <a:t>Vuông</a:t>
                      </a:r>
                      <a:endParaRPr lang="vi-VN" sz="20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l">
                        <a:lnSpc>
                          <a:spcPct val="107000"/>
                        </a:lnSpc>
                        <a:spcBef>
                          <a:spcPts val="600"/>
                        </a:spcBef>
                        <a:spcAft>
                          <a:spcPts val="0"/>
                        </a:spcAft>
                      </a:pPr>
                      <a:r>
                        <a:rPr lang="en-US" sz="2000">
                          <a:effectLst/>
                        </a:rPr>
                        <a:t>Dầy</a:t>
                      </a:r>
                      <a:endParaRPr lang="vi-VN" sz="20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l">
                        <a:lnSpc>
                          <a:spcPct val="107000"/>
                        </a:lnSpc>
                        <a:spcBef>
                          <a:spcPts val="600"/>
                        </a:spcBef>
                        <a:spcAft>
                          <a:spcPts val="0"/>
                        </a:spcAft>
                      </a:pPr>
                      <a:r>
                        <a:rPr lang="en-US" sz="2000">
                          <a:effectLst/>
                        </a:rPr>
                        <a:t>Xám</a:t>
                      </a:r>
                      <a:endParaRPr lang="vi-VN" sz="20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l">
                        <a:lnSpc>
                          <a:spcPct val="107000"/>
                        </a:lnSpc>
                        <a:spcBef>
                          <a:spcPts val="600"/>
                        </a:spcBef>
                        <a:spcAft>
                          <a:spcPts val="0"/>
                        </a:spcAft>
                      </a:pPr>
                      <a:r>
                        <a:rPr lang="en-US" sz="2000">
                          <a:effectLst/>
                        </a:rPr>
                        <a:t>Mỏng</a:t>
                      </a:r>
                      <a:endParaRPr lang="vi-VN" sz="20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l">
                        <a:lnSpc>
                          <a:spcPct val="107000"/>
                        </a:lnSpc>
                        <a:spcBef>
                          <a:spcPts val="600"/>
                        </a:spcBef>
                        <a:spcAft>
                          <a:spcPts val="0"/>
                        </a:spcAft>
                      </a:pPr>
                      <a:r>
                        <a:rPr lang="en-US" sz="2000">
                          <a:effectLst/>
                        </a:rPr>
                        <a:t>Trắng</a:t>
                      </a:r>
                      <a:endParaRPr lang="vi-VN" sz="20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l">
                        <a:lnSpc>
                          <a:spcPct val="107000"/>
                        </a:lnSpc>
                        <a:spcBef>
                          <a:spcPts val="600"/>
                        </a:spcBef>
                        <a:spcAft>
                          <a:spcPts val="0"/>
                        </a:spcAft>
                      </a:pPr>
                      <a:r>
                        <a:rPr lang="en-US" sz="2000" dirty="0">
                          <a:effectLst/>
                        </a:rPr>
                        <a:t> </a:t>
                      </a:r>
                      <a:endParaRPr lang="vi-VN" sz="2000" dirty="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r>
              <a:tr h="364910">
                <a:tc>
                  <a:txBody>
                    <a:bodyPr/>
                    <a:lstStyle/>
                    <a:p>
                      <a:pPr algn="l">
                        <a:lnSpc>
                          <a:spcPct val="107000"/>
                        </a:lnSpc>
                        <a:spcBef>
                          <a:spcPts val="600"/>
                        </a:spcBef>
                        <a:spcAft>
                          <a:spcPts val="0"/>
                        </a:spcAft>
                      </a:pPr>
                      <a:r>
                        <a:rPr lang="en-US" sz="2000">
                          <a:effectLst/>
                        </a:rPr>
                        <a:t>Exp1</a:t>
                      </a:r>
                      <a:endParaRPr lang="vi-VN" sz="20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ctr">
                        <a:lnSpc>
                          <a:spcPct val="107000"/>
                        </a:lnSpc>
                        <a:spcBef>
                          <a:spcPts val="600"/>
                        </a:spcBef>
                        <a:spcAft>
                          <a:spcPts val="0"/>
                        </a:spcAft>
                      </a:pPr>
                      <a:r>
                        <a:rPr lang="en-US" sz="2000">
                          <a:effectLst/>
                        </a:rPr>
                        <a:t>Tròn</a:t>
                      </a:r>
                      <a:endParaRPr lang="vi-VN" sz="20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l">
                        <a:lnSpc>
                          <a:spcPct val="107000"/>
                        </a:lnSpc>
                        <a:spcBef>
                          <a:spcPts val="600"/>
                        </a:spcBef>
                        <a:spcAft>
                          <a:spcPts val="0"/>
                        </a:spcAft>
                      </a:pPr>
                      <a:r>
                        <a:rPr lang="en-US" sz="2000">
                          <a:effectLst/>
                        </a:rPr>
                        <a:t>Dầy</a:t>
                      </a:r>
                      <a:endParaRPr lang="vi-VN" sz="20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l">
                        <a:lnSpc>
                          <a:spcPct val="107000"/>
                        </a:lnSpc>
                        <a:spcBef>
                          <a:spcPts val="600"/>
                        </a:spcBef>
                        <a:spcAft>
                          <a:spcPts val="0"/>
                        </a:spcAft>
                      </a:pPr>
                      <a:r>
                        <a:rPr lang="en-US" sz="2000">
                          <a:effectLst/>
                        </a:rPr>
                        <a:t>Xám</a:t>
                      </a:r>
                      <a:endParaRPr lang="vi-VN" sz="20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l">
                        <a:lnSpc>
                          <a:spcPct val="107000"/>
                        </a:lnSpc>
                        <a:spcBef>
                          <a:spcPts val="600"/>
                        </a:spcBef>
                        <a:spcAft>
                          <a:spcPts val="0"/>
                        </a:spcAft>
                      </a:pPr>
                      <a:r>
                        <a:rPr lang="en-US" sz="2000">
                          <a:effectLst/>
                        </a:rPr>
                        <a:t>Dầy</a:t>
                      </a:r>
                      <a:endParaRPr lang="vi-VN" sz="20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l">
                        <a:lnSpc>
                          <a:spcPct val="107000"/>
                        </a:lnSpc>
                        <a:spcBef>
                          <a:spcPts val="600"/>
                        </a:spcBef>
                        <a:spcAft>
                          <a:spcPts val="0"/>
                        </a:spcAft>
                      </a:pPr>
                      <a:r>
                        <a:rPr lang="en-US" sz="2000">
                          <a:effectLst/>
                        </a:rPr>
                        <a:t>Đen</a:t>
                      </a:r>
                      <a:endParaRPr lang="vi-VN" sz="20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l">
                        <a:lnSpc>
                          <a:spcPct val="107000"/>
                        </a:lnSpc>
                        <a:spcBef>
                          <a:spcPts val="600"/>
                        </a:spcBef>
                        <a:spcAft>
                          <a:spcPts val="0"/>
                        </a:spcAft>
                      </a:pPr>
                      <a:r>
                        <a:rPr lang="en-US" sz="2000" dirty="0">
                          <a:effectLst/>
                        </a:rPr>
                        <a:t>3 (P)</a:t>
                      </a:r>
                      <a:endParaRPr lang="vi-VN" sz="2000" dirty="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r>
              <a:tr h="364910">
                <a:tc>
                  <a:txBody>
                    <a:bodyPr/>
                    <a:lstStyle/>
                    <a:p>
                      <a:pPr algn="l">
                        <a:lnSpc>
                          <a:spcPct val="107000"/>
                        </a:lnSpc>
                        <a:spcBef>
                          <a:spcPts val="600"/>
                        </a:spcBef>
                        <a:spcAft>
                          <a:spcPts val="0"/>
                        </a:spcAft>
                      </a:pPr>
                      <a:r>
                        <a:rPr lang="en-US" sz="2000">
                          <a:effectLst/>
                        </a:rPr>
                        <a:t>Exp2</a:t>
                      </a:r>
                      <a:endParaRPr lang="vi-VN" sz="20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ctr">
                        <a:lnSpc>
                          <a:spcPct val="107000"/>
                        </a:lnSpc>
                        <a:spcBef>
                          <a:spcPts val="600"/>
                        </a:spcBef>
                        <a:spcAft>
                          <a:spcPts val="0"/>
                        </a:spcAft>
                      </a:pPr>
                      <a:r>
                        <a:rPr lang="en-US" sz="2000">
                          <a:effectLst/>
                        </a:rPr>
                        <a:t>Tròn</a:t>
                      </a:r>
                      <a:endParaRPr lang="vi-VN" sz="20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l">
                        <a:lnSpc>
                          <a:spcPct val="107000"/>
                        </a:lnSpc>
                        <a:spcBef>
                          <a:spcPts val="600"/>
                        </a:spcBef>
                        <a:spcAft>
                          <a:spcPts val="0"/>
                        </a:spcAft>
                      </a:pPr>
                      <a:r>
                        <a:rPr lang="en-US" sz="2000">
                          <a:effectLst/>
                        </a:rPr>
                        <a:t>Dầy</a:t>
                      </a:r>
                      <a:endParaRPr lang="vi-VN" sz="20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l">
                        <a:lnSpc>
                          <a:spcPct val="107000"/>
                        </a:lnSpc>
                        <a:spcBef>
                          <a:spcPts val="600"/>
                        </a:spcBef>
                        <a:spcAft>
                          <a:spcPts val="0"/>
                        </a:spcAft>
                      </a:pPr>
                      <a:r>
                        <a:rPr lang="en-US" sz="2000">
                          <a:effectLst/>
                        </a:rPr>
                        <a:t>Trắng</a:t>
                      </a:r>
                      <a:endParaRPr lang="vi-VN" sz="20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l">
                        <a:lnSpc>
                          <a:spcPct val="107000"/>
                        </a:lnSpc>
                        <a:spcBef>
                          <a:spcPts val="600"/>
                        </a:spcBef>
                        <a:spcAft>
                          <a:spcPts val="0"/>
                        </a:spcAft>
                      </a:pPr>
                      <a:r>
                        <a:rPr lang="en-US" sz="2000">
                          <a:effectLst/>
                        </a:rPr>
                        <a:t>Dầy</a:t>
                      </a:r>
                      <a:endParaRPr lang="vi-VN" sz="20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l">
                        <a:lnSpc>
                          <a:spcPct val="107000"/>
                        </a:lnSpc>
                        <a:spcBef>
                          <a:spcPts val="600"/>
                        </a:spcBef>
                        <a:spcAft>
                          <a:spcPts val="0"/>
                        </a:spcAft>
                      </a:pPr>
                      <a:r>
                        <a:rPr lang="en-US" sz="2000">
                          <a:effectLst/>
                        </a:rPr>
                        <a:t>đen</a:t>
                      </a:r>
                      <a:endParaRPr lang="vi-VN" sz="20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l">
                        <a:lnSpc>
                          <a:spcPct val="107000"/>
                        </a:lnSpc>
                        <a:spcBef>
                          <a:spcPts val="600"/>
                        </a:spcBef>
                        <a:spcAft>
                          <a:spcPts val="0"/>
                        </a:spcAft>
                      </a:pPr>
                      <a:r>
                        <a:rPr lang="en-US" sz="2000" dirty="0">
                          <a:effectLst/>
                        </a:rPr>
                        <a:t>4 (p)</a:t>
                      </a:r>
                      <a:endParaRPr lang="vi-VN" sz="2000" dirty="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r>
              <a:tr h="364910">
                <a:tc>
                  <a:txBody>
                    <a:bodyPr/>
                    <a:lstStyle/>
                    <a:p>
                      <a:pPr algn="l">
                        <a:lnSpc>
                          <a:spcPct val="107000"/>
                        </a:lnSpc>
                        <a:spcBef>
                          <a:spcPts val="600"/>
                        </a:spcBef>
                        <a:spcAft>
                          <a:spcPts val="0"/>
                        </a:spcAft>
                      </a:pPr>
                      <a:r>
                        <a:rPr lang="en-US" sz="2000">
                          <a:effectLst/>
                        </a:rPr>
                        <a:t>Exp3</a:t>
                      </a:r>
                      <a:endParaRPr lang="vi-VN" sz="20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ctr">
                        <a:lnSpc>
                          <a:spcPct val="107000"/>
                        </a:lnSpc>
                        <a:spcBef>
                          <a:spcPts val="600"/>
                        </a:spcBef>
                        <a:spcAft>
                          <a:spcPts val="0"/>
                        </a:spcAft>
                      </a:pPr>
                      <a:r>
                        <a:rPr lang="en-US" sz="2000">
                          <a:effectLst/>
                        </a:rPr>
                        <a:t>Tam giác</a:t>
                      </a:r>
                      <a:endParaRPr lang="vi-VN" sz="20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l">
                        <a:lnSpc>
                          <a:spcPct val="107000"/>
                        </a:lnSpc>
                        <a:spcBef>
                          <a:spcPts val="600"/>
                        </a:spcBef>
                        <a:spcAft>
                          <a:spcPts val="0"/>
                        </a:spcAft>
                      </a:pPr>
                      <a:r>
                        <a:rPr lang="en-US" sz="2000">
                          <a:effectLst/>
                        </a:rPr>
                        <a:t>Dầy</a:t>
                      </a:r>
                      <a:endParaRPr lang="vi-VN" sz="20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l">
                        <a:lnSpc>
                          <a:spcPct val="107000"/>
                        </a:lnSpc>
                        <a:spcBef>
                          <a:spcPts val="600"/>
                        </a:spcBef>
                        <a:spcAft>
                          <a:spcPts val="0"/>
                        </a:spcAft>
                      </a:pPr>
                      <a:r>
                        <a:rPr lang="en-US" sz="2000">
                          <a:effectLst/>
                        </a:rPr>
                        <a:t>Đen</a:t>
                      </a:r>
                      <a:endParaRPr lang="vi-VN" sz="20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l">
                        <a:lnSpc>
                          <a:spcPct val="107000"/>
                        </a:lnSpc>
                        <a:spcBef>
                          <a:spcPts val="600"/>
                        </a:spcBef>
                        <a:spcAft>
                          <a:spcPts val="0"/>
                        </a:spcAft>
                      </a:pPr>
                      <a:r>
                        <a:rPr lang="en-US" sz="2000">
                          <a:effectLst/>
                        </a:rPr>
                        <a:t>Dầy</a:t>
                      </a:r>
                      <a:endParaRPr lang="vi-VN" sz="20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l">
                        <a:lnSpc>
                          <a:spcPct val="107000"/>
                        </a:lnSpc>
                        <a:spcBef>
                          <a:spcPts val="600"/>
                        </a:spcBef>
                        <a:spcAft>
                          <a:spcPts val="0"/>
                        </a:spcAft>
                      </a:pPr>
                      <a:r>
                        <a:rPr lang="en-US" sz="2000">
                          <a:effectLst/>
                        </a:rPr>
                        <a:t>Xám</a:t>
                      </a:r>
                      <a:endParaRPr lang="vi-VN" sz="20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l">
                        <a:lnSpc>
                          <a:spcPct val="107000"/>
                        </a:lnSpc>
                        <a:spcBef>
                          <a:spcPts val="600"/>
                        </a:spcBef>
                        <a:spcAft>
                          <a:spcPts val="0"/>
                        </a:spcAft>
                      </a:pPr>
                      <a:r>
                        <a:rPr lang="en-US" sz="2000" dirty="0">
                          <a:effectLst/>
                        </a:rPr>
                        <a:t>4 (p)</a:t>
                      </a:r>
                      <a:endParaRPr lang="vi-VN" sz="2000" dirty="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r>
              <a:tr h="364910">
                <a:tc>
                  <a:txBody>
                    <a:bodyPr/>
                    <a:lstStyle/>
                    <a:p>
                      <a:pPr algn="l">
                        <a:lnSpc>
                          <a:spcPct val="107000"/>
                        </a:lnSpc>
                        <a:spcBef>
                          <a:spcPts val="600"/>
                        </a:spcBef>
                        <a:spcAft>
                          <a:spcPts val="0"/>
                        </a:spcAft>
                      </a:pPr>
                      <a:r>
                        <a:rPr lang="en-US" sz="2000">
                          <a:effectLst/>
                        </a:rPr>
                        <a:t>Exp4</a:t>
                      </a:r>
                      <a:endParaRPr lang="vi-VN" sz="20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ctr">
                        <a:lnSpc>
                          <a:spcPct val="107000"/>
                        </a:lnSpc>
                        <a:spcBef>
                          <a:spcPts val="600"/>
                        </a:spcBef>
                        <a:spcAft>
                          <a:spcPts val="0"/>
                        </a:spcAft>
                      </a:pPr>
                      <a:r>
                        <a:rPr lang="en-US" sz="2000">
                          <a:effectLst/>
                        </a:rPr>
                        <a:t>Tròn </a:t>
                      </a:r>
                      <a:endParaRPr lang="vi-VN" sz="20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l">
                        <a:lnSpc>
                          <a:spcPct val="107000"/>
                        </a:lnSpc>
                        <a:spcBef>
                          <a:spcPts val="600"/>
                        </a:spcBef>
                        <a:spcAft>
                          <a:spcPts val="0"/>
                        </a:spcAft>
                      </a:pPr>
                      <a:r>
                        <a:rPr lang="en-US" sz="2000">
                          <a:effectLst/>
                        </a:rPr>
                        <a:t>Mỏng</a:t>
                      </a:r>
                      <a:endParaRPr lang="vi-VN" sz="20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l">
                        <a:lnSpc>
                          <a:spcPct val="107000"/>
                        </a:lnSpc>
                        <a:spcBef>
                          <a:spcPts val="600"/>
                        </a:spcBef>
                        <a:spcAft>
                          <a:spcPts val="0"/>
                        </a:spcAft>
                      </a:pPr>
                      <a:r>
                        <a:rPr lang="en-US" sz="2000">
                          <a:effectLst/>
                        </a:rPr>
                        <a:t>Trắng</a:t>
                      </a:r>
                      <a:endParaRPr lang="vi-VN" sz="20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l">
                        <a:lnSpc>
                          <a:spcPct val="107000"/>
                        </a:lnSpc>
                        <a:spcBef>
                          <a:spcPts val="600"/>
                        </a:spcBef>
                        <a:spcAft>
                          <a:spcPts val="0"/>
                        </a:spcAft>
                      </a:pPr>
                      <a:r>
                        <a:rPr lang="en-US" sz="2000">
                          <a:effectLst/>
                        </a:rPr>
                        <a:t>Mỏng</a:t>
                      </a:r>
                      <a:endParaRPr lang="vi-VN" sz="20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l">
                        <a:lnSpc>
                          <a:spcPct val="107000"/>
                        </a:lnSpc>
                        <a:spcBef>
                          <a:spcPts val="600"/>
                        </a:spcBef>
                        <a:spcAft>
                          <a:spcPts val="0"/>
                        </a:spcAft>
                      </a:pPr>
                      <a:r>
                        <a:rPr lang="en-US" sz="2000">
                          <a:effectLst/>
                        </a:rPr>
                        <a:t>Đen</a:t>
                      </a:r>
                      <a:endParaRPr lang="vi-VN" sz="20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l">
                        <a:lnSpc>
                          <a:spcPct val="107000"/>
                        </a:lnSpc>
                        <a:spcBef>
                          <a:spcPts val="600"/>
                        </a:spcBef>
                        <a:spcAft>
                          <a:spcPts val="0"/>
                        </a:spcAft>
                      </a:pPr>
                      <a:r>
                        <a:rPr lang="en-US" sz="2000" dirty="0">
                          <a:effectLst/>
                        </a:rPr>
                        <a:t>4 (p)</a:t>
                      </a:r>
                      <a:endParaRPr lang="vi-VN" sz="2000" dirty="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r>
              <a:tr h="364910">
                <a:tc>
                  <a:txBody>
                    <a:bodyPr/>
                    <a:lstStyle/>
                    <a:p>
                      <a:pPr algn="l">
                        <a:lnSpc>
                          <a:spcPct val="107000"/>
                        </a:lnSpc>
                        <a:spcBef>
                          <a:spcPts val="600"/>
                        </a:spcBef>
                        <a:spcAft>
                          <a:spcPts val="0"/>
                        </a:spcAft>
                      </a:pPr>
                      <a:r>
                        <a:rPr lang="en-US" sz="2000">
                          <a:effectLst/>
                        </a:rPr>
                        <a:t>Exp5</a:t>
                      </a:r>
                      <a:endParaRPr lang="vi-VN" sz="20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ctr">
                        <a:lnSpc>
                          <a:spcPct val="107000"/>
                        </a:lnSpc>
                        <a:spcBef>
                          <a:spcPts val="600"/>
                        </a:spcBef>
                        <a:spcAft>
                          <a:spcPts val="0"/>
                        </a:spcAft>
                      </a:pPr>
                      <a:r>
                        <a:rPr lang="en-US" sz="2000">
                          <a:effectLst/>
                        </a:rPr>
                        <a:t>Vuông</a:t>
                      </a:r>
                      <a:endParaRPr lang="vi-VN" sz="20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l">
                        <a:lnSpc>
                          <a:spcPct val="107000"/>
                        </a:lnSpc>
                        <a:spcBef>
                          <a:spcPts val="600"/>
                        </a:spcBef>
                        <a:spcAft>
                          <a:spcPts val="0"/>
                        </a:spcAft>
                      </a:pPr>
                      <a:r>
                        <a:rPr lang="en-US" sz="2000">
                          <a:effectLst/>
                        </a:rPr>
                        <a:t>Dầy</a:t>
                      </a:r>
                      <a:endParaRPr lang="vi-VN" sz="20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l">
                        <a:lnSpc>
                          <a:spcPct val="107000"/>
                        </a:lnSpc>
                        <a:spcBef>
                          <a:spcPts val="600"/>
                        </a:spcBef>
                        <a:spcAft>
                          <a:spcPts val="0"/>
                        </a:spcAft>
                      </a:pPr>
                      <a:r>
                        <a:rPr lang="en-US" sz="2000">
                          <a:effectLst/>
                        </a:rPr>
                        <a:t>Đen</a:t>
                      </a:r>
                      <a:endParaRPr lang="vi-VN" sz="20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l">
                        <a:lnSpc>
                          <a:spcPct val="107000"/>
                        </a:lnSpc>
                        <a:spcBef>
                          <a:spcPts val="600"/>
                        </a:spcBef>
                        <a:spcAft>
                          <a:spcPts val="0"/>
                        </a:spcAft>
                      </a:pPr>
                      <a:r>
                        <a:rPr lang="en-US" sz="2000">
                          <a:effectLst/>
                        </a:rPr>
                        <a:t>Mỏng</a:t>
                      </a:r>
                      <a:endParaRPr lang="vi-VN" sz="20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l">
                        <a:lnSpc>
                          <a:spcPct val="107000"/>
                        </a:lnSpc>
                        <a:spcBef>
                          <a:spcPts val="600"/>
                        </a:spcBef>
                        <a:spcAft>
                          <a:spcPts val="0"/>
                        </a:spcAft>
                      </a:pPr>
                      <a:r>
                        <a:rPr lang="en-US" sz="2000">
                          <a:effectLst/>
                        </a:rPr>
                        <a:t>Trắng</a:t>
                      </a:r>
                      <a:endParaRPr lang="vi-VN" sz="20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l">
                        <a:lnSpc>
                          <a:spcPct val="107000"/>
                        </a:lnSpc>
                        <a:spcBef>
                          <a:spcPts val="600"/>
                        </a:spcBef>
                        <a:spcAft>
                          <a:spcPts val="0"/>
                        </a:spcAft>
                      </a:pPr>
                      <a:r>
                        <a:rPr lang="en-US" sz="2000" dirty="0">
                          <a:effectLst/>
                        </a:rPr>
                        <a:t>1 (p)</a:t>
                      </a:r>
                      <a:endParaRPr lang="vi-VN" sz="2000" dirty="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r>
              <a:tr h="364910">
                <a:tc>
                  <a:txBody>
                    <a:bodyPr/>
                    <a:lstStyle/>
                    <a:p>
                      <a:pPr algn="l">
                        <a:lnSpc>
                          <a:spcPct val="107000"/>
                        </a:lnSpc>
                        <a:spcBef>
                          <a:spcPts val="600"/>
                        </a:spcBef>
                        <a:spcAft>
                          <a:spcPts val="0"/>
                        </a:spcAft>
                      </a:pPr>
                      <a:r>
                        <a:rPr lang="en-US" sz="2000">
                          <a:effectLst/>
                        </a:rPr>
                        <a:t>Exp6</a:t>
                      </a:r>
                      <a:endParaRPr lang="vi-VN" sz="20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ctr">
                        <a:lnSpc>
                          <a:spcPct val="107000"/>
                        </a:lnSpc>
                        <a:spcBef>
                          <a:spcPts val="600"/>
                        </a:spcBef>
                        <a:spcAft>
                          <a:spcPts val="0"/>
                        </a:spcAft>
                      </a:pPr>
                      <a:r>
                        <a:rPr lang="en-US" sz="2000">
                          <a:effectLst/>
                        </a:rPr>
                        <a:t>Tròn</a:t>
                      </a:r>
                      <a:endParaRPr lang="vi-VN" sz="20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l">
                        <a:lnSpc>
                          <a:spcPct val="107000"/>
                        </a:lnSpc>
                        <a:spcBef>
                          <a:spcPts val="600"/>
                        </a:spcBef>
                        <a:spcAft>
                          <a:spcPts val="0"/>
                        </a:spcAft>
                      </a:pPr>
                      <a:r>
                        <a:rPr lang="en-US" sz="2000">
                          <a:effectLst/>
                        </a:rPr>
                        <a:t>Dầy</a:t>
                      </a:r>
                      <a:endParaRPr lang="vi-VN" sz="20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l">
                        <a:lnSpc>
                          <a:spcPct val="107000"/>
                        </a:lnSpc>
                        <a:spcBef>
                          <a:spcPts val="600"/>
                        </a:spcBef>
                        <a:spcAft>
                          <a:spcPts val="0"/>
                        </a:spcAft>
                      </a:pPr>
                      <a:r>
                        <a:rPr lang="en-US" sz="2000">
                          <a:effectLst/>
                        </a:rPr>
                        <a:t>Trắng</a:t>
                      </a:r>
                      <a:endParaRPr lang="vi-VN" sz="20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l">
                        <a:lnSpc>
                          <a:spcPct val="107000"/>
                        </a:lnSpc>
                        <a:spcBef>
                          <a:spcPts val="600"/>
                        </a:spcBef>
                        <a:spcAft>
                          <a:spcPts val="0"/>
                        </a:spcAft>
                      </a:pPr>
                      <a:r>
                        <a:rPr lang="en-US" sz="2000">
                          <a:effectLst/>
                        </a:rPr>
                        <a:t>Mỏng</a:t>
                      </a:r>
                      <a:endParaRPr lang="vi-VN" sz="20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l">
                        <a:lnSpc>
                          <a:spcPct val="107000"/>
                        </a:lnSpc>
                        <a:spcBef>
                          <a:spcPts val="600"/>
                        </a:spcBef>
                        <a:spcAft>
                          <a:spcPts val="0"/>
                        </a:spcAft>
                      </a:pPr>
                      <a:r>
                        <a:rPr lang="en-US" sz="2000">
                          <a:effectLst/>
                        </a:rPr>
                        <a:t>Đen</a:t>
                      </a:r>
                      <a:endParaRPr lang="vi-VN" sz="20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l">
                        <a:lnSpc>
                          <a:spcPct val="107000"/>
                        </a:lnSpc>
                        <a:spcBef>
                          <a:spcPts val="600"/>
                        </a:spcBef>
                        <a:spcAft>
                          <a:spcPts val="0"/>
                        </a:spcAft>
                      </a:pPr>
                      <a:r>
                        <a:rPr lang="en-US" sz="2000" dirty="0">
                          <a:effectLst/>
                        </a:rPr>
                        <a:t>3 (p)</a:t>
                      </a:r>
                      <a:endParaRPr lang="vi-VN" sz="2000" dirty="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r>
              <a:tr h="364910">
                <a:tc>
                  <a:txBody>
                    <a:bodyPr/>
                    <a:lstStyle/>
                    <a:p>
                      <a:pPr algn="l">
                        <a:lnSpc>
                          <a:spcPct val="107000"/>
                        </a:lnSpc>
                        <a:spcBef>
                          <a:spcPts val="600"/>
                        </a:spcBef>
                        <a:spcAft>
                          <a:spcPts val="0"/>
                        </a:spcAft>
                      </a:pPr>
                      <a:r>
                        <a:rPr lang="en-US" sz="2000">
                          <a:effectLst/>
                        </a:rPr>
                        <a:t>Exp7</a:t>
                      </a:r>
                      <a:endParaRPr lang="vi-VN" sz="20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ctr">
                        <a:lnSpc>
                          <a:spcPct val="107000"/>
                        </a:lnSpc>
                        <a:spcBef>
                          <a:spcPts val="600"/>
                        </a:spcBef>
                        <a:spcAft>
                          <a:spcPts val="0"/>
                        </a:spcAft>
                      </a:pPr>
                      <a:r>
                        <a:rPr lang="en-US" sz="2000">
                          <a:effectLst/>
                        </a:rPr>
                        <a:t>Tròn</a:t>
                      </a:r>
                      <a:endParaRPr lang="vi-VN" sz="20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l">
                        <a:lnSpc>
                          <a:spcPct val="107000"/>
                        </a:lnSpc>
                        <a:spcBef>
                          <a:spcPts val="600"/>
                        </a:spcBef>
                        <a:spcAft>
                          <a:spcPts val="0"/>
                        </a:spcAft>
                      </a:pPr>
                      <a:r>
                        <a:rPr lang="en-US" sz="2000">
                          <a:effectLst/>
                        </a:rPr>
                        <a:t>Dầy</a:t>
                      </a:r>
                      <a:endParaRPr lang="vi-VN" sz="20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l">
                        <a:lnSpc>
                          <a:spcPct val="107000"/>
                        </a:lnSpc>
                        <a:spcBef>
                          <a:spcPts val="600"/>
                        </a:spcBef>
                        <a:spcAft>
                          <a:spcPts val="0"/>
                        </a:spcAft>
                      </a:pPr>
                      <a:r>
                        <a:rPr lang="en-US" sz="2000">
                          <a:effectLst/>
                        </a:rPr>
                        <a:t>Xám</a:t>
                      </a:r>
                      <a:endParaRPr lang="vi-VN" sz="20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l">
                        <a:lnSpc>
                          <a:spcPct val="107000"/>
                        </a:lnSpc>
                        <a:spcBef>
                          <a:spcPts val="600"/>
                        </a:spcBef>
                        <a:spcAft>
                          <a:spcPts val="0"/>
                        </a:spcAft>
                      </a:pPr>
                      <a:r>
                        <a:rPr lang="en-US" sz="2000">
                          <a:effectLst/>
                        </a:rPr>
                        <a:t>Dầy</a:t>
                      </a:r>
                      <a:endParaRPr lang="vi-VN" sz="20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l">
                        <a:lnSpc>
                          <a:spcPct val="107000"/>
                        </a:lnSpc>
                        <a:spcBef>
                          <a:spcPts val="600"/>
                        </a:spcBef>
                        <a:spcAft>
                          <a:spcPts val="0"/>
                        </a:spcAft>
                      </a:pPr>
                      <a:r>
                        <a:rPr lang="en-US" sz="2000">
                          <a:effectLst/>
                        </a:rPr>
                        <a:t>Trắng</a:t>
                      </a:r>
                      <a:endParaRPr lang="vi-VN" sz="20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l">
                        <a:lnSpc>
                          <a:spcPct val="107000"/>
                        </a:lnSpc>
                        <a:spcBef>
                          <a:spcPts val="600"/>
                        </a:spcBef>
                        <a:spcAft>
                          <a:spcPts val="0"/>
                        </a:spcAft>
                      </a:pPr>
                      <a:r>
                        <a:rPr lang="en-US" sz="2000" dirty="0">
                          <a:effectLst/>
                        </a:rPr>
                        <a:t>2 (n)</a:t>
                      </a:r>
                      <a:endParaRPr lang="vi-VN" sz="2000" dirty="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r>
              <a:tr h="364910">
                <a:tc>
                  <a:txBody>
                    <a:bodyPr/>
                    <a:lstStyle/>
                    <a:p>
                      <a:pPr algn="l">
                        <a:lnSpc>
                          <a:spcPct val="107000"/>
                        </a:lnSpc>
                        <a:spcBef>
                          <a:spcPts val="600"/>
                        </a:spcBef>
                        <a:spcAft>
                          <a:spcPts val="0"/>
                        </a:spcAft>
                      </a:pPr>
                      <a:r>
                        <a:rPr lang="en-US" sz="2000">
                          <a:effectLst/>
                        </a:rPr>
                        <a:t>Exp8</a:t>
                      </a:r>
                      <a:endParaRPr lang="vi-VN" sz="20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ctr">
                        <a:lnSpc>
                          <a:spcPct val="107000"/>
                        </a:lnSpc>
                        <a:spcBef>
                          <a:spcPts val="600"/>
                        </a:spcBef>
                        <a:spcAft>
                          <a:spcPts val="0"/>
                        </a:spcAft>
                      </a:pPr>
                      <a:r>
                        <a:rPr lang="en-US" sz="2000">
                          <a:effectLst/>
                        </a:rPr>
                        <a:t>Vuông</a:t>
                      </a:r>
                      <a:endParaRPr lang="vi-VN" sz="20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l">
                        <a:lnSpc>
                          <a:spcPct val="107000"/>
                        </a:lnSpc>
                        <a:spcBef>
                          <a:spcPts val="600"/>
                        </a:spcBef>
                        <a:spcAft>
                          <a:spcPts val="0"/>
                        </a:spcAft>
                      </a:pPr>
                      <a:r>
                        <a:rPr lang="en-US" sz="2000">
                          <a:effectLst/>
                        </a:rPr>
                        <a:t>Dầy</a:t>
                      </a:r>
                      <a:endParaRPr lang="vi-VN" sz="20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l">
                        <a:lnSpc>
                          <a:spcPct val="107000"/>
                        </a:lnSpc>
                        <a:spcBef>
                          <a:spcPts val="600"/>
                        </a:spcBef>
                        <a:spcAft>
                          <a:spcPts val="0"/>
                        </a:spcAft>
                      </a:pPr>
                      <a:r>
                        <a:rPr lang="en-US" sz="2000">
                          <a:effectLst/>
                        </a:rPr>
                        <a:t>Trắng</a:t>
                      </a:r>
                      <a:endParaRPr lang="vi-VN" sz="20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l">
                        <a:lnSpc>
                          <a:spcPct val="107000"/>
                        </a:lnSpc>
                        <a:spcBef>
                          <a:spcPts val="600"/>
                        </a:spcBef>
                        <a:spcAft>
                          <a:spcPts val="0"/>
                        </a:spcAft>
                      </a:pPr>
                      <a:r>
                        <a:rPr lang="en-US" sz="2000">
                          <a:effectLst/>
                        </a:rPr>
                        <a:t>Dầy</a:t>
                      </a:r>
                      <a:endParaRPr lang="vi-VN" sz="20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l">
                        <a:lnSpc>
                          <a:spcPct val="107000"/>
                        </a:lnSpc>
                        <a:spcBef>
                          <a:spcPts val="600"/>
                        </a:spcBef>
                        <a:spcAft>
                          <a:spcPts val="0"/>
                        </a:spcAft>
                      </a:pPr>
                      <a:r>
                        <a:rPr lang="en-US" sz="2000">
                          <a:effectLst/>
                        </a:rPr>
                        <a:t>xám</a:t>
                      </a:r>
                      <a:endParaRPr lang="vi-VN" sz="20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l">
                        <a:lnSpc>
                          <a:spcPct val="107000"/>
                        </a:lnSpc>
                        <a:spcBef>
                          <a:spcPts val="600"/>
                        </a:spcBef>
                        <a:spcAft>
                          <a:spcPts val="0"/>
                        </a:spcAft>
                      </a:pPr>
                      <a:r>
                        <a:rPr lang="en-US" sz="2000" dirty="0">
                          <a:effectLst/>
                        </a:rPr>
                        <a:t>3 (n)</a:t>
                      </a:r>
                      <a:endParaRPr lang="vi-VN" sz="2000" dirty="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r>
              <a:tr h="364910">
                <a:tc>
                  <a:txBody>
                    <a:bodyPr/>
                    <a:lstStyle/>
                    <a:p>
                      <a:pPr algn="l">
                        <a:lnSpc>
                          <a:spcPct val="107000"/>
                        </a:lnSpc>
                        <a:spcBef>
                          <a:spcPts val="600"/>
                        </a:spcBef>
                        <a:spcAft>
                          <a:spcPts val="0"/>
                        </a:spcAft>
                      </a:pPr>
                      <a:r>
                        <a:rPr lang="en-US" sz="2000">
                          <a:effectLst/>
                        </a:rPr>
                        <a:t>Exp9</a:t>
                      </a:r>
                      <a:endParaRPr lang="vi-VN" sz="20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ctr">
                        <a:lnSpc>
                          <a:spcPct val="107000"/>
                        </a:lnSpc>
                        <a:spcBef>
                          <a:spcPts val="600"/>
                        </a:spcBef>
                        <a:spcAft>
                          <a:spcPts val="0"/>
                        </a:spcAft>
                      </a:pPr>
                      <a:r>
                        <a:rPr lang="en-US" sz="2000">
                          <a:effectLst/>
                        </a:rPr>
                        <a:t>Tam giác</a:t>
                      </a:r>
                      <a:endParaRPr lang="vi-VN" sz="20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l">
                        <a:lnSpc>
                          <a:spcPct val="107000"/>
                        </a:lnSpc>
                        <a:spcBef>
                          <a:spcPts val="600"/>
                        </a:spcBef>
                        <a:spcAft>
                          <a:spcPts val="0"/>
                        </a:spcAft>
                      </a:pPr>
                      <a:r>
                        <a:rPr lang="en-US" sz="2000">
                          <a:effectLst/>
                        </a:rPr>
                        <a:t>Mỏng</a:t>
                      </a:r>
                      <a:endParaRPr lang="vi-VN" sz="20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l">
                        <a:lnSpc>
                          <a:spcPct val="107000"/>
                        </a:lnSpc>
                        <a:spcBef>
                          <a:spcPts val="600"/>
                        </a:spcBef>
                        <a:spcAft>
                          <a:spcPts val="0"/>
                        </a:spcAft>
                      </a:pPr>
                      <a:r>
                        <a:rPr lang="en-US" sz="2000">
                          <a:effectLst/>
                        </a:rPr>
                        <a:t>Xám</a:t>
                      </a:r>
                      <a:endParaRPr lang="vi-VN" sz="20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l">
                        <a:lnSpc>
                          <a:spcPct val="107000"/>
                        </a:lnSpc>
                        <a:spcBef>
                          <a:spcPts val="600"/>
                        </a:spcBef>
                        <a:spcAft>
                          <a:spcPts val="0"/>
                        </a:spcAft>
                      </a:pPr>
                      <a:r>
                        <a:rPr lang="en-US" sz="2000">
                          <a:effectLst/>
                        </a:rPr>
                        <a:t>Mỏng</a:t>
                      </a:r>
                      <a:endParaRPr lang="vi-VN" sz="20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l">
                        <a:lnSpc>
                          <a:spcPct val="107000"/>
                        </a:lnSpc>
                        <a:spcBef>
                          <a:spcPts val="600"/>
                        </a:spcBef>
                        <a:spcAft>
                          <a:spcPts val="0"/>
                        </a:spcAft>
                      </a:pPr>
                      <a:r>
                        <a:rPr lang="en-US" sz="2000">
                          <a:effectLst/>
                        </a:rPr>
                        <a:t>Đen</a:t>
                      </a:r>
                      <a:endParaRPr lang="vi-VN" sz="20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l">
                        <a:lnSpc>
                          <a:spcPct val="107000"/>
                        </a:lnSpc>
                        <a:spcBef>
                          <a:spcPts val="600"/>
                        </a:spcBef>
                        <a:spcAft>
                          <a:spcPts val="0"/>
                        </a:spcAft>
                      </a:pPr>
                      <a:r>
                        <a:rPr lang="en-US" sz="2000" dirty="0">
                          <a:effectLst/>
                        </a:rPr>
                        <a:t>3 (n)</a:t>
                      </a:r>
                      <a:endParaRPr lang="vi-VN" sz="2000" dirty="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r>
              <a:tr h="364910">
                <a:tc>
                  <a:txBody>
                    <a:bodyPr/>
                    <a:lstStyle/>
                    <a:p>
                      <a:pPr algn="l">
                        <a:lnSpc>
                          <a:spcPct val="107000"/>
                        </a:lnSpc>
                        <a:spcBef>
                          <a:spcPts val="600"/>
                        </a:spcBef>
                        <a:spcAft>
                          <a:spcPts val="0"/>
                        </a:spcAft>
                      </a:pPr>
                      <a:r>
                        <a:rPr lang="en-US" sz="2000">
                          <a:effectLst/>
                        </a:rPr>
                        <a:t>Exp10</a:t>
                      </a:r>
                      <a:endParaRPr lang="vi-VN" sz="20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ctr">
                        <a:lnSpc>
                          <a:spcPct val="107000"/>
                        </a:lnSpc>
                        <a:spcBef>
                          <a:spcPts val="600"/>
                        </a:spcBef>
                        <a:spcAft>
                          <a:spcPts val="0"/>
                        </a:spcAft>
                      </a:pPr>
                      <a:r>
                        <a:rPr lang="en-US" sz="2000">
                          <a:effectLst/>
                        </a:rPr>
                        <a:t>Tròn</a:t>
                      </a:r>
                      <a:endParaRPr lang="vi-VN" sz="20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l">
                        <a:lnSpc>
                          <a:spcPct val="107000"/>
                        </a:lnSpc>
                        <a:spcBef>
                          <a:spcPts val="600"/>
                        </a:spcBef>
                        <a:spcAft>
                          <a:spcPts val="0"/>
                        </a:spcAft>
                      </a:pPr>
                      <a:r>
                        <a:rPr lang="en-US" sz="2000">
                          <a:effectLst/>
                        </a:rPr>
                        <a:t>Dầy</a:t>
                      </a:r>
                      <a:endParaRPr lang="vi-VN" sz="20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l">
                        <a:lnSpc>
                          <a:spcPct val="107000"/>
                        </a:lnSpc>
                        <a:spcBef>
                          <a:spcPts val="600"/>
                        </a:spcBef>
                        <a:spcAft>
                          <a:spcPts val="0"/>
                        </a:spcAft>
                      </a:pPr>
                      <a:r>
                        <a:rPr lang="en-US" sz="2000">
                          <a:effectLst/>
                        </a:rPr>
                        <a:t>Đen</a:t>
                      </a:r>
                      <a:endParaRPr lang="vi-VN" sz="20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l">
                        <a:lnSpc>
                          <a:spcPct val="107000"/>
                        </a:lnSpc>
                        <a:spcBef>
                          <a:spcPts val="600"/>
                        </a:spcBef>
                        <a:spcAft>
                          <a:spcPts val="0"/>
                        </a:spcAft>
                      </a:pPr>
                      <a:r>
                        <a:rPr lang="en-US" sz="2000">
                          <a:effectLst/>
                        </a:rPr>
                        <a:t>Dầy</a:t>
                      </a:r>
                      <a:endParaRPr lang="vi-VN" sz="20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l">
                        <a:lnSpc>
                          <a:spcPct val="107000"/>
                        </a:lnSpc>
                        <a:spcBef>
                          <a:spcPts val="600"/>
                        </a:spcBef>
                        <a:spcAft>
                          <a:spcPts val="0"/>
                        </a:spcAft>
                      </a:pPr>
                      <a:r>
                        <a:rPr lang="en-US" sz="2000">
                          <a:effectLst/>
                        </a:rPr>
                        <a:t>Trắng</a:t>
                      </a:r>
                      <a:endParaRPr lang="vi-VN" sz="20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l">
                        <a:lnSpc>
                          <a:spcPct val="107000"/>
                        </a:lnSpc>
                        <a:spcBef>
                          <a:spcPts val="600"/>
                        </a:spcBef>
                        <a:spcAft>
                          <a:spcPts val="0"/>
                        </a:spcAft>
                      </a:pPr>
                      <a:r>
                        <a:rPr lang="en-US" sz="2000" dirty="0">
                          <a:effectLst/>
                        </a:rPr>
                        <a:t>3 (n)</a:t>
                      </a:r>
                      <a:endParaRPr lang="vi-VN" sz="2000" dirty="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r>
              <a:tr h="364910">
                <a:tc>
                  <a:txBody>
                    <a:bodyPr/>
                    <a:lstStyle/>
                    <a:p>
                      <a:pPr algn="l">
                        <a:lnSpc>
                          <a:spcPct val="107000"/>
                        </a:lnSpc>
                        <a:spcBef>
                          <a:spcPts val="600"/>
                        </a:spcBef>
                        <a:spcAft>
                          <a:spcPts val="0"/>
                        </a:spcAft>
                      </a:pPr>
                      <a:r>
                        <a:rPr lang="en-US" sz="2000">
                          <a:effectLst/>
                        </a:rPr>
                        <a:t>Exp11</a:t>
                      </a:r>
                      <a:endParaRPr lang="vi-VN" sz="20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ctr">
                        <a:lnSpc>
                          <a:spcPct val="107000"/>
                        </a:lnSpc>
                        <a:spcBef>
                          <a:spcPts val="600"/>
                        </a:spcBef>
                        <a:spcAft>
                          <a:spcPts val="0"/>
                        </a:spcAft>
                      </a:pPr>
                      <a:r>
                        <a:rPr lang="en-US" sz="2000">
                          <a:effectLst/>
                        </a:rPr>
                        <a:t>Vuông</a:t>
                      </a:r>
                      <a:endParaRPr lang="vi-VN" sz="20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l">
                        <a:lnSpc>
                          <a:spcPct val="107000"/>
                        </a:lnSpc>
                        <a:spcBef>
                          <a:spcPts val="600"/>
                        </a:spcBef>
                        <a:spcAft>
                          <a:spcPts val="0"/>
                        </a:spcAft>
                      </a:pPr>
                      <a:r>
                        <a:rPr lang="en-US" sz="2000">
                          <a:effectLst/>
                        </a:rPr>
                        <a:t>Dầy</a:t>
                      </a:r>
                      <a:endParaRPr lang="vi-VN" sz="20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l">
                        <a:lnSpc>
                          <a:spcPct val="107000"/>
                        </a:lnSpc>
                        <a:spcBef>
                          <a:spcPts val="600"/>
                        </a:spcBef>
                        <a:spcAft>
                          <a:spcPts val="0"/>
                        </a:spcAft>
                      </a:pPr>
                      <a:r>
                        <a:rPr lang="en-US" sz="2000">
                          <a:effectLst/>
                        </a:rPr>
                        <a:t>Trắng</a:t>
                      </a:r>
                      <a:endParaRPr lang="vi-VN" sz="20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l">
                        <a:lnSpc>
                          <a:spcPct val="107000"/>
                        </a:lnSpc>
                        <a:spcBef>
                          <a:spcPts val="600"/>
                        </a:spcBef>
                        <a:spcAft>
                          <a:spcPts val="0"/>
                        </a:spcAft>
                      </a:pPr>
                      <a:r>
                        <a:rPr lang="en-US" sz="2000">
                          <a:effectLst/>
                        </a:rPr>
                        <a:t>Dầy</a:t>
                      </a:r>
                      <a:endParaRPr lang="vi-VN" sz="20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l">
                        <a:lnSpc>
                          <a:spcPct val="107000"/>
                        </a:lnSpc>
                        <a:spcBef>
                          <a:spcPts val="600"/>
                        </a:spcBef>
                        <a:spcAft>
                          <a:spcPts val="0"/>
                        </a:spcAft>
                      </a:pPr>
                      <a:r>
                        <a:rPr lang="en-US" sz="2000">
                          <a:effectLst/>
                        </a:rPr>
                        <a:t>đen</a:t>
                      </a:r>
                      <a:endParaRPr lang="vi-VN" sz="20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l">
                        <a:lnSpc>
                          <a:spcPct val="107000"/>
                        </a:lnSpc>
                        <a:spcBef>
                          <a:spcPts val="600"/>
                        </a:spcBef>
                        <a:spcAft>
                          <a:spcPts val="0"/>
                        </a:spcAft>
                      </a:pPr>
                      <a:r>
                        <a:rPr lang="en-US" sz="2000" dirty="0">
                          <a:effectLst/>
                        </a:rPr>
                        <a:t>3 (n)</a:t>
                      </a:r>
                      <a:endParaRPr lang="vi-VN" sz="2000" dirty="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r>
              <a:tr h="364910">
                <a:tc>
                  <a:txBody>
                    <a:bodyPr/>
                    <a:lstStyle/>
                    <a:p>
                      <a:pPr algn="l">
                        <a:lnSpc>
                          <a:spcPct val="107000"/>
                        </a:lnSpc>
                        <a:spcBef>
                          <a:spcPts val="600"/>
                        </a:spcBef>
                        <a:spcAft>
                          <a:spcPts val="0"/>
                        </a:spcAft>
                      </a:pPr>
                      <a:r>
                        <a:rPr lang="en-US" sz="2000">
                          <a:effectLst/>
                        </a:rPr>
                        <a:t>Exp12</a:t>
                      </a:r>
                      <a:endParaRPr lang="vi-VN" sz="20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ctr">
                        <a:lnSpc>
                          <a:spcPct val="107000"/>
                        </a:lnSpc>
                        <a:spcBef>
                          <a:spcPts val="600"/>
                        </a:spcBef>
                        <a:spcAft>
                          <a:spcPts val="0"/>
                        </a:spcAft>
                      </a:pPr>
                      <a:r>
                        <a:rPr lang="en-US" sz="2000">
                          <a:effectLst/>
                        </a:rPr>
                        <a:t>Tam giác</a:t>
                      </a:r>
                      <a:endParaRPr lang="vi-VN" sz="20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l">
                        <a:lnSpc>
                          <a:spcPct val="107000"/>
                        </a:lnSpc>
                        <a:spcBef>
                          <a:spcPts val="600"/>
                        </a:spcBef>
                        <a:spcAft>
                          <a:spcPts val="0"/>
                        </a:spcAft>
                      </a:pPr>
                      <a:r>
                        <a:rPr lang="en-US" sz="2000">
                          <a:effectLst/>
                        </a:rPr>
                        <a:t>Dầy</a:t>
                      </a:r>
                      <a:endParaRPr lang="vi-VN" sz="20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l">
                        <a:lnSpc>
                          <a:spcPct val="107000"/>
                        </a:lnSpc>
                        <a:spcBef>
                          <a:spcPts val="600"/>
                        </a:spcBef>
                        <a:spcAft>
                          <a:spcPts val="0"/>
                        </a:spcAft>
                      </a:pPr>
                      <a:r>
                        <a:rPr lang="en-US" sz="2000">
                          <a:effectLst/>
                        </a:rPr>
                        <a:t>Trắng</a:t>
                      </a:r>
                      <a:endParaRPr lang="vi-VN" sz="20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l">
                        <a:lnSpc>
                          <a:spcPct val="107000"/>
                        </a:lnSpc>
                        <a:spcBef>
                          <a:spcPts val="600"/>
                        </a:spcBef>
                        <a:spcAft>
                          <a:spcPts val="0"/>
                        </a:spcAft>
                      </a:pPr>
                      <a:r>
                        <a:rPr lang="en-US" sz="2000">
                          <a:effectLst/>
                        </a:rPr>
                        <a:t>Dầy</a:t>
                      </a:r>
                      <a:endParaRPr lang="vi-VN" sz="20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l">
                        <a:lnSpc>
                          <a:spcPct val="107000"/>
                        </a:lnSpc>
                        <a:spcBef>
                          <a:spcPts val="600"/>
                        </a:spcBef>
                        <a:spcAft>
                          <a:spcPts val="0"/>
                        </a:spcAft>
                      </a:pPr>
                      <a:r>
                        <a:rPr lang="en-US" sz="2000">
                          <a:effectLst/>
                        </a:rPr>
                        <a:t>xám</a:t>
                      </a:r>
                      <a:endParaRPr lang="vi-VN" sz="20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l">
                        <a:lnSpc>
                          <a:spcPct val="107000"/>
                        </a:lnSpc>
                        <a:spcBef>
                          <a:spcPts val="600"/>
                        </a:spcBef>
                        <a:spcAft>
                          <a:spcPts val="0"/>
                        </a:spcAft>
                      </a:pPr>
                      <a:r>
                        <a:rPr lang="en-US" sz="2000" dirty="0">
                          <a:effectLst/>
                        </a:rPr>
                        <a:t>4 (n)</a:t>
                      </a:r>
                      <a:endParaRPr lang="vi-VN" sz="2000" dirty="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838200" y="319406"/>
            <a:ext cx="10515600" cy="45719"/>
          </a:xfrm>
        </p:spPr>
        <p:txBody>
          <a:bodyPr>
            <a:normAutofit fontScale="90000"/>
          </a:bodyPr>
          <a:lstStyle/>
          <a:p>
            <a:endParaRPr lang="vi-VN" dirty="0"/>
          </a:p>
        </p:txBody>
      </p:sp>
      <p:sp>
        <p:nvSpPr>
          <p:cNvPr id="3" name="Content Placeholder 2"/>
          <p:cNvSpPr>
            <a:spLocks noGrp="1"/>
          </p:cNvSpPr>
          <p:nvPr>
            <p:ph idx="1"/>
          </p:nvPr>
        </p:nvSpPr>
        <p:spPr>
          <a:xfrm>
            <a:off x="410817" y="365124"/>
            <a:ext cx="11343861" cy="6447155"/>
          </a:xfrm>
        </p:spPr>
        <p:txBody>
          <a:bodyPr>
            <a:normAutofit/>
          </a:bodyPr>
          <a:lstStyle/>
          <a:p>
            <a:pPr marL="0" indent="0" algn="just">
              <a:lnSpc>
                <a:spcPct val="150000"/>
              </a:lnSpc>
              <a:buNone/>
            </a:pPr>
            <a:r>
              <a:rPr lang="vi-VN" sz="2000" b="1" dirty="0"/>
              <a:t>Vấn đề chọn K</a:t>
            </a:r>
            <a:endParaRPr lang="vi-VN" sz="2000" b="1" dirty="0"/>
          </a:p>
          <a:p>
            <a:pPr algn="just">
              <a:lnSpc>
                <a:spcPct val="150000"/>
              </a:lnSpc>
            </a:pPr>
            <a:r>
              <a:rPr lang="vi-VN" sz="2000" dirty="0"/>
              <a:t>Chọn K lớn. Trường hợp cực đoan là K bằng cả số lượng ví dụ huấn luyện. Vậy lớp mà một thí dụ trong tập thử nghiệm phụ thuộc vào lớp nào chiếm số đông trong tập huấn luyện mà không phụ thuộc vào khoảng cách giữa các điểm dữ liệu.</a:t>
            </a:r>
            <a:endParaRPr lang="vi-VN" sz="2000" dirty="0"/>
          </a:p>
          <a:p>
            <a:pPr algn="just">
              <a:lnSpc>
                <a:spcPct val="150000"/>
              </a:lnSpc>
            </a:pPr>
            <a:r>
              <a:rPr lang="vi-VN" sz="2000" dirty="0"/>
              <a:t>Nếu K bé: K=1 rất dễ sai khi dữ liệu có nhiễu. Dữ liệu kiểm tra đứng gần dữ liệu có phân loại sai thì nó cũng bị phân loại sai.</a:t>
            </a:r>
            <a:endParaRPr lang="vi-VN" sz="2000" dirty="0"/>
          </a:p>
          <a:p>
            <a:pPr algn="just">
              <a:lnSpc>
                <a:spcPct val="150000"/>
              </a:lnSpc>
            </a:pPr>
            <a:endParaRPr lang="vi-VN" sz="2000" dirty="0"/>
          </a:p>
        </p:txBody>
      </p:sp>
      <p:pic>
        <p:nvPicPr>
          <p:cNvPr id="4" name="Picture 3"/>
          <p:cNvPicPr/>
          <p:nvPr/>
        </p:nvPicPr>
        <p:blipFill>
          <a:blip r:embed="rId1" cstate="print"/>
          <a:srcRect/>
          <a:stretch>
            <a:fillRect/>
          </a:stretch>
        </p:blipFill>
        <p:spPr bwMode="auto">
          <a:xfrm>
            <a:off x="1285873" y="3588701"/>
            <a:ext cx="3328989" cy="2858455"/>
          </a:xfrm>
          <a:prstGeom prst="rect">
            <a:avLst/>
          </a:prstGeom>
          <a:noFill/>
          <a:ln w="9525">
            <a:noFill/>
            <a:miter lim="800000"/>
            <a:headEnd/>
            <a:tailEnd/>
          </a:ln>
        </p:spPr>
      </p:pic>
      <p:pic>
        <p:nvPicPr>
          <p:cNvPr id="5" name="Picture 4"/>
          <p:cNvPicPr/>
          <p:nvPr/>
        </p:nvPicPr>
        <p:blipFill>
          <a:blip r:embed="rId2" cstate="print"/>
          <a:srcRect/>
          <a:stretch>
            <a:fillRect/>
          </a:stretch>
        </p:blipFill>
        <p:spPr bwMode="auto">
          <a:xfrm>
            <a:off x="6457950" y="3429000"/>
            <a:ext cx="3943350" cy="3063875"/>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838200" y="304800"/>
            <a:ext cx="10515600" cy="60325"/>
          </a:xfrm>
        </p:spPr>
        <p:txBody>
          <a:bodyPr>
            <a:normAutofit fontScale="90000"/>
          </a:bodyPr>
          <a:lstStyle/>
          <a:p>
            <a:endParaRPr lang="vi-VN" dirty="0"/>
          </a:p>
        </p:txBody>
      </p:sp>
      <p:sp>
        <p:nvSpPr>
          <p:cNvPr id="3" name="Content Placeholder 2"/>
          <p:cNvSpPr>
            <a:spLocks noGrp="1"/>
          </p:cNvSpPr>
          <p:nvPr>
            <p:ph idx="1"/>
          </p:nvPr>
        </p:nvSpPr>
        <p:spPr>
          <a:xfrm>
            <a:off x="609600" y="304800"/>
            <a:ext cx="11118574" cy="6387548"/>
          </a:xfrm>
        </p:spPr>
        <p:txBody>
          <a:bodyPr>
            <a:normAutofit/>
          </a:bodyPr>
          <a:lstStyle/>
          <a:p>
            <a:pPr marL="0" indent="0">
              <a:lnSpc>
                <a:spcPct val="100000"/>
              </a:lnSpc>
              <a:buNone/>
            </a:pPr>
            <a:r>
              <a:rPr lang="vi-VN" sz="2200" dirty="0"/>
              <a:t>Xét thêm một thí dụ phân loại mầu sắc trên tấm bản đồ. Sử dụng K-NN để tìm kiếm các dữ liệu mới để tô mầu một vùng ảnh.</a:t>
            </a:r>
            <a:endParaRPr lang="vi-VN" sz="2200" dirty="0"/>
          </a:p>
          <a:p>
            <a:pPr marL="0" indent="0">
              <a:lnSpc>
                <a:spcPct val="100000"/>
              </a:lnSpc>
              <a:buNone/>
            </a:pPr>
            <a:r>
              <a:rPr lang="vi-VN" sz="2200" dirty="0"/>
              <a:t>Ảnh dưới có thể so sánh sự sai khác giữa 1-NN và 5-NN khi sử dụng khoảng cách Euclide. Khi sử dụng 1-NN thì các điểm outliers tạo thành các đảo, còn 5-NN dễ thấy các vùng biên giới mịn hơn. Miền mầu xám là còn </a:t>
            </a:r>
            <a:r>
              <a:rPr lang="vi-VN" sz="2200"/>
              <a:t>tranh chấp (2 xanh blue, 2 đỏ và 1 green).</a:t>
            </a:r>
            <a:endParaRPr lang="vi-VN" sz="2200" dirty="0"/>
          </a:p>
          <a:p>
            <a:pPr marL="0" indent="0">
              <a:lnSpc>
                <a:spcPct val="100000"/>
              </a:lnSpc>
              <a:buNone/>
            </a:pPr>
            <a:endParaRPr lang="vi-VN" sz="2200" dirty="0"/>
          </a:p>
          <a:p>
            <a:pPr marL="0" indent="0">
              <a:lnSpc>
                <a:spcPct val="100000"/>
              </a:lnSpc>
              <a:buNone/>
            </a:pPr>
            <a:endParaRPr lang="vi-VN" sz="2200" dirty="0"/>
          </a:p>
          <a:p>
            <a:pPr marL="0" indent="0">
              <a:lnSpc>
                <a:spcPct val="100000"/>
              </a:lnSpc>
              <a:buNone/>
            </a:pPr>
            <a:endParaRPr lang="vi-VN" sz="2200" dirty="0"/>
          </a:p>
          <a:p>
            <a:pPr marL="0" indent="0">
              <a:lnSpc>
                <a:spcPct val="100000"/>
              </a:lnSpc>
              <a:buNone/>
            </a:pPr>
            <a:endParaRPr lang="vi-VN" sz="2200" dirty="0"/>
          </a:p>
        </p:txBody>
      </p:sp>
      <p:pic>
        <p:nvPicPr>
          <p:cNvPr id="1026" name="Picture 2" descr="http://cs231n.github.io/assets/knn.jpe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38200" y="2822713"/>
            <a:ext cx="10515600" cy="37304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838200" y="319406"/>
            <a:ext cx="10515600" cy="45719"/>
          </a:xfrm>
        </p:spPr>
        <p:txBody>
          <a:bodyPr>
            <a:normAutofit fontScale="90000"/>
          </a:bodyPr>
          <a:lstStyle/>
          <a:p>
            <a:endParaRPr lang="vi-VN" dirty="0"/>
          </a:p>
        </p:txBody>
      </p:sp>
      <p:sp>
        <p:nvSpPr>
          <p:cNvPr id="3" name="Content Placeholder 2"/>
          <p:cNvSpPr>
            <a:spLocks noGrp="1"/>
          </p:cNvSpPr>
          <p:nvPr>
            <p:ph idx="1"/>
          </p:nvPr>
        </p:nvSpPr>
        <p:spPr>
          <a:xfrm>
            <a:off x="410817" y="365124"/>
            <a:ext cx="11343861" cy="6447155"/>
          </a:xfrm>
        </p:spPr>
        <p:txBody>
          <a:bodyPr>
            <a:normAutofit/>
          </a:bodyPr>
          <a:lstStyle/>
          <a:p>
            <a:pPr algn="just">
              <a:lnSpc>
                <a:spcPct val="100000"/>
              </a:lnSpc>
            </a:pPr>
            <a:r>
              <a:rPr lang="en-US" sz="2000" dirty="0" err="1">
                <a:latin typeface="Arial" panose="02080604020202020204" pitchFamily="34" charset="0"/>
                <a:cs typeface="Arial" panose="02080604020202020204" pitchFamily="34" charset="0"/>
              </a:rPr>
              <a:t>Sự</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cân</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bằng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giữa</a:t>
            </a:r>
            <a:r>
              <a:rPr lang="en-US" sz="2000" dirty="0">
                <a:latin typeface="Arial" panose="02080604020202020204" pitchFamily="34" charset="0"/>
                <a:cs typeface="Arial" panose="02080604020202020204" pitchFamily="34" charset="0"/>
              </a:rPr>
              <a:t> overfitting </a:t>
            </a:r>
            <a:r>
              <a:rPr lang="en-US" sz="2000" dirty="0" err="1">
                <a:latin typeface="Arial" panose="02080604020202020204" pitchFamily="34" charset="0"/>
                <a:cs typeface="Arial" panose="02080604020202020204" pitchFamily="34" charset="0"/>
              </a:rPr>
              <a:t>và</a:t>
            </a:r>
            <a:r>
              <a:rPr lang="en-US" sz="2000" dirty="0">
                <a:latin typeface="Arial" panose="02080604020202020204" pitchFamily="34" charset="0"/>
                <a:cs typeface="Arial" panose="02080604020202020204" pitchFamily="34" charset="0"/>
              </a:rPr>
              <a:t> underfitting </a:t>
            </a:r>
            <a:r>
              <a:rPr lang="en-US" sz="2000" dirty="0" err="1">
                <a:latin typeface="Arial" panose="02080604020202020204" pitchFamily="34" charset="0"/>
                <a:cs typeface="Arial" panose="02080604020202020204" pitchFamily="34" charset="0"/>
              </a:rPr>
              <a:t>các</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dữ</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liệu</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huấn</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luyện</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là</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bài</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toán</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được</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biết</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đến</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như</a:t>
            </a:r>
            <a:r>
              <a:rPr lang="en-US" sz="2000" dirty="0">
                <a:latin typeface="Arial" panose="02080604020202020204" pitchFamily="34" charset="0"/>
                <a:cs typeface="Arial" panose="02080604020202020204" pitchFamily="34" charset="0"/>
              </a:rPr>
              <a:t> bias-variance tradeoff. </a:t>
            </a:r>
            <a:r>
              <a:rPr lang="en-US" sz="2000" dirty="0" err="1">
                <a:latin typeface="Arial" panose="02080604020202020204" pitchFamily="34" charset="0"/>
                <a:cs typeface="Arial" panose="02080604020202020204" pitchFamily="34" charset="0"/>
              </a:rPr>
              <a:t>Chọn</a:t>
            </a:r>
            <a:r>
              <a:rPr lang="en-US" sz="2000" dirty="0">
                <a:latin typeface="Arial" panose="02080604020202020204" pitchFamily="34" charset="0"/>
                <a:cs typeface="Arial" panose="02080604020202020204" pitchFamily="34" charset="0"/>
              </a:rPr>
              <a:t> k </a:t>
            </a:r>
            <a:r>
              <a:rPr lang="en-US" sz="2000" dirty="0" err="1">
                <a:latin typeface="Arial" panose="02080604020202020204" pitchFamily="34" charset="0"/>
                <a:cs typeface="Arial" panose="02080604020202020204" pitchFamily="34" charset="0"/>
              </a:rPr>
              <a:t>lớn</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làm</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giảm</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tác</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động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hoặc</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giảm</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phương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sai</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gây</a:t>
            </a:r>
            <a:r>
              <a:rPr lang="en-US" sz="2000" dirty="0">
                <a:latin typeface="Arial" panose="02080604020202020204" pitchFamily="34" charset="0"/>
                <a:cs typeface="Arial" panose="02080604020202020204" pitchFamily="34" charset="0"/>
              </a:rPr>
              <a:t> ra </a:t>
            </a:r>
            <a:r>
              <a:rPr lang="en-US" sz="2000" dirty="0" err="1">
                <a:latin typeface="Arial" panose="02080604020202020204" pitchFamily="34" charset="0"/>
                <a:cs typeface="Arial" panose="02080604020202020204" pitchFamily="34" charset="0"/>
              </a:rPr>
              <a:t>bởi</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dữ</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liệu</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nhiễu</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nhưng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có</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thể</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làm</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người</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học</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có</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nguy</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cơ</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bỏ</a:t>
            </a:r>
            <a:r>
              <a:rPr lang="en-US" sz="2000" dirty="0">
                <a:latin typeface="Arial" panose="02080604020202020204" pitchFamily="34" charset="0"/>
                <a:cs typeface="Arial" panose="02080604020202020204" pitchFamily="34" charset="0"/>
              </a:rPr>
              <a:t> qua </a:t>
            </a:r>
            <a:r>
              <a:rPr lang="en-US" sz="2000" dirty="0" err="1">
                <a:latin typeface="Arial" panose="02080604020202020204" pitchFamily="34" charset="0"/>
                <a:cs typeface="Arial" panose="02080604020202020204" pitchFamily="34" charset="0"/>
              </a:rPr>
              <a:t>các</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mẫu</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nhỏ</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nhưng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quan</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trọng</a:t>
            </a:r>
            <a:r>
              <a:rPr lang="en-US" sz="2000" dirty="0">
                <a:latin typeface="Arial" panose="02080604020202020204" pitchFamily="34" charset="0"/>
                <a:cs typeface="Arial" panose="02080604020202020204" pitchFamily="34" charset="0"/>
              </a:rPr>
              <a:t>.</a:t>
            </a:r>
            <a:endParaRPr lang="vi-VN" sz="2000" dirty="0">
              <a:latin typeface="Arial" panose="02080604020202020204" pitchFamily="34" charset="0"/>
              <a:cs typeface="Arial" panose="02080604020202020204" pitchFamily="34" charset="0"/>
            </a:endParaRPr>
          </a:p>
          <a:p>
            <a:pPr algn="just">
              <a:lnSpc>
                <a:spcPct val="100000"/>
              </a:lnSpc>
            </a:pPr>
            <a:r>
              <a:rPr lang="en-US" sz="2000" dirty="0" err="1"/>
              <a:t>Giá</a:t>
            </a:r>
            <a:r>
              <a:rPr lang="en-US" sz="2000" dirty="0"/>
              <a:t> </a:t>
            </a:r>
            <a:r>
              <a:rPr lang="en-US" sz="2000" dirty="0" err="1"/>
              <a:t>trị</a:t>
            </a:r>
            <a:r>
              <a:rPr lang="en-US" sz="2000" dirty="0"/>
              <a:t> K </a:t>
            </a:r>
            <a:r>
              <a:rPr lang="en-US" sz="2000" dirty="0" err="1"/>
              <a:t>ảnh</a:t>
            </a:r>
            <a:r>
              <a:rPr lang="en-US" sz="2000" dirty="0"/>
              <a:t> h</a:t>
            </a:r>
            <a:r>
              <a:rPr lang="vi-VN" sz="2000" dirty="0"/>
              <a:t>ưởng tới đường biên phân loại. </a:t>
            </a:r>
            <a:r>
              <a:rPr lang="en-US" sz="2000" dirty="0" err="1">
                <a:latin typeface="Arial" panose="02080604020202020204" pitchFamily="34" charset="0"/>
                <a:cs typeface="Arial" panose="02080604020202020204" pitchFamily="34" charset="0"/>
              </a:rPr>
              <a:t>Giá</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trị</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nhỏ</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hơn</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cho</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phép</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các</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ranh</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giới</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quyết</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định</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phức</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tạp</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hơn</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nhưng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phù</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hợp</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hơn</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với</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dữ</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liệu</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huấn</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luyện</a:t>
            </a:r>
            <a:r>
              <a:rPr lang="en-US" sz="2000" dirty="0">
                <a:latin typeface="Arial" panose="02080604020202020204" pitchFamily="34" charset="0"/>
                <a:cs typeface="Arial" panose="02080604020202020204" pitchFamily="34" charset="0"/>
              </a:rPr>
              <a:t>.</a:t>
            </a:r>
            <a:r>
              <a:rPr lang="en-US" dirty="0"/>
              <a:t> </a:t>
            </a:r>
            <a:r>
              <a:rPr lang="en-US" sz="2000" dirty="0">
                <a:latin typeface="Arial" panose="02080604020202020204" pitchFamily="34" charset="0"/>
                <a:cs typeface="Arial" panose="02080604020202020204" pitchFamily="34" charset="0"/>
              </a:rPr>
              <a:t>K </a:t>
            </a:r>
            <a:r>
              <a:rPr lang="en-US" sz="2000" dirty="0" err="1">
                <a:latin typeface="Arial" panose="02080604020202020204" pitchFamily="34" charset="0"/>
                <a:cs typeface="Arial" panose="02080604020202020204" pitchFamily="34" charset="0"/>
              </a:rPr>
              <a:t>lớn</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ranh</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giới</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giữa</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các</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lớp</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thẳng</a:t>
            </a:r>
            <a:r>
              <a:rPr lang="en-US" sz="2000" dirty="0">
                <a:latin typeface="Arial" panose="02080604020202020204" pitchFamily="34" charset="0"/>
                <a:cs typeface="Arial" panose="02080604020202020204" pitchFamily="34" charset="0"/>
              </a:rPr>
              <a:t> h</a:t>
            </a:r>
            <a:r>
              <a:rPr lang="vi-VN" sz="2000" dirty="0">
                <a:latin typeface="Arial" panose="02080604020202020204" pitchFamily="34" charset="0"/>
                <a:cs typeface="Arial" panose="02080604020202020204" pitchFamily="34" charset="0"/>
              </a:rPr>
              <a:t>ơ</a:t>
            </a:r>
            <a:r>
              <a:rPr lang="en-US" sz="2000" dirty="0">
                <a:latin typeface="Arial" panose="02080604020202020204" pitchFamily="34" charset="0"/>
                <a:cs typeface="Arial" panose="02080604020202020204" pitchFamily="34" charset="0"/>
              </a:rPr>
              <a:t>n.</a:t>
            </a:r>
            <a:endParaRPr lang="vi-VN" sz="2000" dirty="0">
              <a:latin typeface="Arial" panose="02080604020202020204" pitchFamily="34" charset="0"/>
              <a:cs typeface="Arial" panose="02080604020202020204" pitchFamily="34" charset="0"/>
            </a:endParaRPr>
          </a:p>
          <a:p>
            <a:pPr algn="just">
              <a:lnSpc>
                <a:spcPct val="100000"/>
              </a:lnSpc>
            </a:pPr>
            <a:r>
              <a:rPr lang="vi-VN" sz="2000" dirty="0"/>
              <a:t>K nằm giữa hai điểm cực trị đó.</a:t>
            </a:r>
            <a:endParaRPr lang="vi-VN" sz="2000" dirty="0"/>
          </a:p>
          <a:p>
            <a:pPr algn="just">
              <a:lnSpc>
                <a:spcPct val="100000"/>
              </a:lnSpc>
            </a:pPr>
            <a:r>
              <a:rPr lang="en-US" sz="2000" dirty="0" err="1">
                <a:latin typeface="Arial" panose="02080604020202020204" pitchFamily="34" charset="0"/>
                <a:cs typeface="Arial" panose="02080604020202020204" pitchFamily="34" charset="0"/>
              </a:rPr>
              <a:t>Trong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thực</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tế</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việc</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chọn</a:t>
            </a:r>
            <a:r>
              <a:rPr lang="en-US" sz="2000" dirty="0">
                <a:latin typeface="Arial" panose="02080604020202020204" pitchFamily="34" charset="0"/>
                <a:cs typeface="Arial" panose="02080604020202020204" pitchFamily="34" charset="0"/>
              </a:rPr>
              <a:t> k </a:t>
            </a:r>
            <a:r>
              <a:rPr lang="en-US" sz="2000" dirty="0" err="1">
                <a:latin typeface="Arial" panose="02080604020202020204" pitchFamily="34" charset="0"/>
                <a:cs typeface="Arial" panose="02080604020202020204" pitchFamily="34" charset="0"/>
              </a:rPr>
              <a:t>phụ</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thuộc</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vào</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độ</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khó</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của</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khái</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niệm</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được</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học</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và</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số</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lượng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bản</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ghi</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trong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dữ</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liệu</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huấn</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luyện</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Trên</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thực</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tế</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thường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chọn</a:t>
            </a:r>
            <a:r>
              <a:rPr lang="en-US" sz="2000" dirty="0">
                <a:latin typeface="Arial" panose="02080604020202020204" pitchFamily="34" charset="0"/>
                <a:cs typeface="Arial" panose="02080604020202020204" pitchFamily="34" charset="0"/>
              </a:rPr>
              <a:t> K </a:t>
            </a:r>
            <a:r>
              <a:rPr lang="en-US" sz="2000" dirty="0" err="1">
                <a:latin typeface="Arial" panose="02080604020202020204" pitchFamily="34" charset="0"/>
                <a:cs typeface="Arial" panose="02080604020202020204" pitchFamily="34" charset="0"/>
              </a:rPr>
              <a:t>bằng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số</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căn</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bậc</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hai</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của</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số</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lượng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ví</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dụ</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huấn</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luyện</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Trong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phân</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loại</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thực</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phẩm</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trên</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chúng</a:t>
            </a:r>
            <a:r>
              <a:rPr lang="en-US" sz="2000" dirty="0">
                <a:latin typeface="Arial" panose="02080604020202020204" pitchFamily="34" charset="0"/>
                <a:cs typeface="Arial" panose="02080604020202020204" pitchFamily="34" charset="0"/>
              </a:rPr>
              <a:t> ta </a:t>
            </a:r>
            <a:r>
              <a:rPr lang="en-US" sz="2000" dirty="0" err="1">
                <a:latin typeface="Arial" panose="02080604020202020204" pitchFamily="34" charset="0"/>
                <a:cs typeface="Arial" panose="02080604020202020204" pitchFamily="34" charset="0"/>
              </a:rPr>
              <a:t>có</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thể</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đặt</a:t>
            </a:r>
            <a:r>
              <a:rPr lang="en-US" sz="2000" dirty="0">
                <a:latin typeface="Arial" panose="02080604020202020204" pitchFamily="34" charset="0"/>
                <a:cs typeface="Arial" panose="02080604020202020204" pitchFamily="34" charset="0"/>
              </a:rPr>
              <a:t> k = 4 </a:t>
            </a:r>
            <a:r>
              <a:rPr lang="en-US" sz="2000" dirty="0" err="1">
                <a:latin typeface="Arial" panose="02080604020202020204" pitchFamily="34" charset="0"/>
                <a:cs typeface="Arial" panose="02080604020202020204" pitchFamily="34" charset="0"/>
              </a:rPr>
              <a:t>vì</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có</a:t>
            </a:r>
            <a:r>
              <a:rPr lang="en-US" sz="2000" dirty="0">
                <a:latin typeface="Arial" panose="02080604020202020204" pitchFamily="34" charset="0"/>
                <a:cs typeface="Arial" panose="02080604020202020204" pitchFamily="34" charset="0"/>
              </a:rPr>
              <a:t> 15 </a:t>
            </a:r>
            <a:r>
              <a:rPr lang="en-US" sz="2000" dirty="0" err="1">
                <a:latin typeface="Arial" panose="02080604020202020204" pitchFamily="34" charset="0"/>
                <a:cs typeface="Arial" panose="02080604020202020204" pitchFamily="34" charset="0"/>
              </a:rPr>
              <a:t>phần</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tử</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trong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dữ</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liệu</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huấn</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luyện</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và</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căn</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bậc</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hai</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của</a:t>
            </a:r>
            <a:r>
              <a:rPr lang="en-US" sz="2000" dirty="0">
                <a:latin typeface="Arial" panose="02080604020202020204" pitchFamily="34" charset="0"/>
                <a:cs typeface="Arial" panose="02080604020202020204" pitchFamily="34" charset="0"/>
              </a:rPr>
              <a:t> 15 </a:t>
            </a:r>
            <a:r>
              <a:rPr lang="en-US" sz="2000" dirty="0" err="1">
                <a:latin typeface="Arial" panose="02080604020202020204" pitchFamily="34" charset="0"/>
                <a:cs typeface="Arial" panose="02080604020202020204" pitchFamily="34" charset="0"/>
              </a:rPr>
              <a:t>là</a:t>
            </a:r>
            <a:r>
              <a:rPr lang="en-US" sz="2000" dirty="0">
                <a:latin typeface="Arial" panose="02080604020202020204" pitchFamily="34" charset="0"/>
                <a:cs typeface="Arial" panose="02080604020202020204" pitchFamily="34" charset="0"/>
              </a:rPr>
              <a:t> 3,87.</a:t>
            </a:r>
            <a:endParaRPr lang="en-US" sz="2000" dirty="0">
              <a:latin typeface="Arial" panose="02080604020202020204" pitchFamily="34" charset="0"/>
              <a:cs typeface="Arial" panose="02080604020202020204" pitchFamily="34" charset="0"/>
            </a:endParaRPr>
          </a:p>
          <a:p>
            <a:pPr algn="just">
              <a:lnSpc>
                <a:spcPct val="100000"/>
              </a:lnSpc>
            </a:pPr>
            <a:r>
              <a:rPr lang="en-US" sz="2000" dirty="0" err="1">
                <a:latin typeface="Arial" panose="02080604020202020204" pitchFamily="34" charset="0"/>
                <a:cs typeface="Arial" panose="02080604020202020204" pitchFamily="34" charset="0"/>
              </a:rPr>
              <a:t>Tốt</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nhất</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chạy</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thử</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nghiệm</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trên</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tập</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huấn</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luyện</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với</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một</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số</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giá</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trị</a:t>
            </a:r>
            <a:r>
              <a:rPr lang="en-US" sz="2000" dirty="0">
                <a:latin typeface="Arial" panose="02080604020202020204" pitchFamily="34" charset="0"/>
                <a:cs typeface="Arial" panose="02080604020202020204" pitchFamily="34" charset="0"/>
              </a:rPr>
              <a:t> K </a:t>
            </a:r>
            <a:r>
              <a:rPr lang="en-US" sz="2000" dirty="0" err="1">
                <a:latin typeface="Arial" panose="02080604020202020204" pitchFamily="34" charset="0"/>
                <a:cs typeface="Arial" panose="02080604020202020204" pitchFamily="34" charset="0"/>
              </a:rPr>
              <a:t>và</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chọn</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phân</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loại</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tốt</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nhất</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với</a:t>
            </a:r>
            <a:r>
              <a:rPr lang="en-US" sz="2000" dirty="0">
                <a:latin typeface="Arial" panose="02080604020202020204" pitchFamily="34" charset="0"/>
                <a:cs typeface="Arial" panose="02080604020202020204" pitchFamily="34" charset="0"/>
              </a:rPr>
              <a:t> K </a:t>
            </a:r>
            <a:r>
              <a:rPr lang="en-US" sz="2000" dirty="0" err="1">
                <a:latin typeface="Arial" panose="02080604020202020204" pitchFamily="34" charset="0"/>
                <a:cs typeface="Arial" panose="02080604020202020204" pitchFamily="34" charset="0"/>
              </a:rPr>
              <a:t>trong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số</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đó</a:t>
            </a:r>
            <a:r>
              <a:rPr lang="en-US" sz="2000" dirty="0">
                <a:latin typeface="Arial" panose="02080604020202020204" pitchFamily="34" charset="0"/>
                <a:cs typeface="Arial" panose="02080604020202020204" pitchFamily="34" charset="0"/>
              </a:rPr>
              <a:t>.</a:t>
            </a:r>
            <a:endParaRPr lang="en-US" sz="2000" dirty="0">
              <a:latin typeface="Arial" panose="02080604020202020204" pitchFamily="34" charset="0"/>
              <a:cs typeface="Arial" panose="02080604020202020204" pitchFamily="34" charset="0"/>
            </a:endParaRPr>
          </a:p>
          <a:p>
            <a:pPr algn="just">
              <a:lnSpc>
                <a:spcPct val="100000"/>
              </a:lnSpc>
            </a:pPr>
            <a:r>
              <a:rPr lang="en-US" sz="2000" dirty="0" err="1">
                <a:latin typeface="Arial" panose="02080604020202020204" pitchFamily="34" charset="0"/>
                <a:cs typeface="Arial" panose="02080604020202020204" pitchFamily="34" charset="0"/>
              </a:rPr>
              <a:t>Nếu</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dữ</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liệu</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lớn</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chọn</a:t>
            </a:r>
            <a:r>
              <a:rPr lang="en-US" sz="2000" dirty="0">
                <a:latin typeface="Arial" panose="02080604020202020204" pitchFamily="34" charset="0"/>
                <a:cs typeface="Arial" panose="02080604020202020204" pitchFamily="34" charset="0"/>
              </a:rPr>
              <a:t> K </a:t>
            </a:r>
            <a:r>
              <a:rPr lang="en-US" sz="2000" dirty="0" err="1">
                <a:latin typeface="Arial" panose="02080604020202020204" pitchFamily="34" charset="0"/>
                <a:cs typeface="Arial" panose="02080604020202020204" pitchFamily="34" charset="0"/>
              </a:rPr>
              <a:t>không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có</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nhiều</a:t>
            </a:r>
            <a:r>
              <a:rPr lang="en-US" sz="2000" dirty="0">
                <a:latin typeface="Arial" panose="02080604020202020204" pitchFamily="34" charset="0"/>
                <a:cs typeface="Arial" panose="02080604020202020204" pitchFamily="34" charset="0"/>
              </a:rPr>
              <a:t> ý </a:t>
            </a:r>
            <a:r>
              <a:rPr lang="en-US" sz="2000" dirty="0" err="1">
                <a:latin typeface="Arial" panose="02080604020202020204" pitchFamily="34" charset="0"/>
                <a:cs typeface="Arial" panose="02080604020202020204" pitchFamily="34" charset="0"/>
              </a:rPr>
              <a:t>nghĩa</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lắm</a:t>
            </a:r>
            <a:r>
              <a:rPr lang="en-US" sz="2000" dirty="0">
                <a:latin typeface="Arial" panose="02080604020202020204" pitchFamily="34" charset="0"/>
                <a:cs typeface="Arial" panose="02080604020202020204" pitchFamily="34" charset="0"/>
              </a:rPr>
              <a:t>.</a:t>
            </a:r>
            <a:endParaRPr lang="en-US" sz="2000" dirty="0">
              <a:latin typeface="Arial" panose="02080604020202020204" pitchFamily="34" charset="0"/>
              <a:cs typeface="Arial" panose="02080604020202020204" pitchFamily="34" charset="0"/>
            </a:endParaRPr>
          </a:p>
          <a:p>
            <a:pPr algn="just">
              <a:lnSpc>
                <a:spcPct val="100000"/>
              </a:lnSpc>
            </a:pPr>
            <a:r>
              <a:rPr lang="en-US" sz="2000" dirty="0" err="1">
                <a:latin typeface="Arial" panose="02080604020202020204" pitchFamily="34" charset="0"/>
                <a:cs typeface="Arial" panose="02080604020202020204" pitchFamily="34" charset="0"/>
              </a:rPr>
              <a:t>Trong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trường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hợp</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lớp</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nhãn</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có</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hai</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thành</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phần</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thì</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nên</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chọn</a:t>
            </a:r>
            <a:r>
              <a:rPr lang="en-US" sz="2000" dirty="0">
                <a:latin typeface="Arial" panose="02080604020202020204" pitchFamily="34" charset="0"/>
                <a:cs typeface="Arial" panose="02080604020202020204" pitchFamily="34" charset="0"/>
              </a:rPr>
              <a:t> k </a:t>
            </a:r>
            <a:r>
              <a:rPr lang="en-US" sz="2000" dirty="0" err="1">
                <a:latin typeface="Arial" panose="02080604020202020204" pitchFamily="34" charset="0"/>
                <a:cs typeface="Arial" panose="02080604020202020204" pitchFamily="34" charset="0"/>
              </a:rPr>
              <a:t>là</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số</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lẻ</a:t>
            </a:r>
            <a:endParaRPr lang="en-US" sz="2000" dirty="0">
              <a:latin typeface="Arial" panose="02080604020202020204" pitchFamily="34" charset="0"/>
              <a:cs typeface="Arial" panose="02080604020202020204" pitchFamily="34" charset="0"/>
            </a:endParaRPr>
          </a:p>
          <a:p>
            <a:pPr algn="just">
              <a:lnSpc>
                <a:spcPct val="150000"/>
              </a:lnSpc>
            </a:pPr>
            <a:endParaRPr lang="vi-VN" sz="2000" dirty="0">
              <a:latin typeface="Arial" panose="02080604020202020204" pitchFamily="34" charset="0"/>
              <a:cs typeface="Arial" panose="02080604020202020204" pitchFamily="34" charset="0"/>
            </a:endParaRPr>
          </a:p>
          <a:p>
            <a:pPr marL="0" indent="0" algn="just">
              <a:lnSpc>
                <a:spcPct val="150000"/>
              </a:lnSpc>
              <a:buNone/>
            </a:pPr>
            <a:endParaRPr lang="vi-VN" sz="2000" dirty="0"/>
          </a:p>
          <a:p>
            <a:pPr marL="0" indent="0" algn="just">
              <a:lnSpc>
                <a:spcPct val="150000"/>
              </a:lnSpc>
              <a:buNone/>
            </a:pPr>
            <a:endParaRPr lang="vi-VN"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1262269" y="876618"/>
            <a:ext cx="10515600" cy="45719"/>
          </a:xfrm>
        </p:spPr>
        <p:txBody>
          <a:bodyPr>
            <a:normAutofit fontScale="90000"/>
          </a:bodyPr>
          <a:lstStyle/>
          <a:p>
            <a:endParaRPr lang="vi-VN" dirty="0"/>
          </a:p>
        </p:txBody>
      </p:sp>
      <p:sp>
        <p:nvSpPr>
          <p:cNvPr id="3" name="Content Placeholder 2"/>
          <p:cNvSpPr>
            <a:spLocks noGrp="1"/>
          </p:cNvSpPr>
          <p:nvPr>
            <p:ph idx="1"/>
          </p:nvPr>
        </p:nvSpPr>
        <p:spPr>
          <a:xfrm>
            <a:off x="848139" y="410845"/>
            <a:ext cx="11343861" cy="18805197"/>
          </a:xfrm>
        </p:spPr>
        <p:txBody>
          <a:bodyPr>
            <a:normAutofit/>
          </a:bodyPr>
          <a:lstStyle/>
          <a:p>
            <a:pPr marL="0" indent="0" algn="just">
              <a:lnSpc>
                <a:spcPct val="150000"/>
              </a:lnSpc>
              <a:buNone/>
            </a:pPr>
            <a:r>
              <a:rPr lang="en-US" sz="2400" b="1" dirty="0">
                <a:latin typeface="Arial" panose="02080604020202020204" pitchFamily="34" charset="0"/>
                <a:cs typeface="Arial" panose="02080604020202020204" pitchFamily="34" charset="0"/>
              </a:rPr>
              <a:t>4. </a:t>
            </a:r>
            <a:r>
              <a:rPr lang="en-US" sz="2400" b="1" dirty="0" err="1">
                <a:latin typeface="Arial" panose="02080604020202020204" pitchFamily="34" charset="0"/>
                <a:cs typeface="Arial" panose="02080604020202020204" pitchFamily="34" charset="0"/>
              </a:rPr>
              <a:t>Chuẩn</a:t>
            </a:r>
            <a:r>
              <a:rPr lang="en-US" sz="2400" b="1" dirty="0">
                <a:latin typeface="Arial" panose="02080604020202020204" pitchFamily="34" charset="0"/>
                <a:cs typeface="Arial" panose="02080604020202020204" pitchFamily="34" charset="0"/>
              </a:rPr>
              <a:t> </a:t>
            </a:r>
            <a:r>
              <a:rPr lang="en-US" sz="2400" b="1" dirty="0" err="1">
                <a:latin typeface="Arial" panose="02080604020202020204" pitchFamily="34" charset="0"/>
                <a:cs typeface="Arial" panose="02080604020202020204" pitchFamily="34" charset="0"/>
              </a:rPr>
              <a:t>hóa</a:t>
            </a:r>
            <a:r>
              <a:rPr lang="en-US" sz="2400" b="1" dirty="0">
                <a:latin typeface="Arial" panose="02080604020202020204" pitchFamily="34" charset="0"/>
                <a:cs typeface="Arial" panose="02080604020202020204" pitchFamily="34" charset="0"/>
              </a:rPr>
              <a:t> </a:t>
            </a:r>
            <a:r>
              <a:rPr lang="en-US" sz="2400" b="1" dirty="0" err="1">
                <a:latin typeface="Arial" panose="02080604020202020204" pitchFamily="34" charset="0"/>
                <a:cs typeface="Arial" panose="02080604020202020204" pitchFamily="34" charset="0"/>
              </a:rPr>
              <a:t>dữ</a:t>
            </a:r>
            <a:r>
              <a:rPr lang="en-US" sz="2400" b="1" dirty="0">
                <a:latin typeface="Arial" panose="02080604020202020204" pitchFamily="34" charset="0"/>
                <a:cs typeface="Arial" panose="02080604020202020204" pitchFamily="34" charset="0"/>
              </a:rPr>
              <a:t> </a:t>
            </a:r>
            <a:r>
              <a:rPr lang="en-US" sz="2400" b="1" dirty="0" err="1">
                <a:latin typeface="Arial" panose="02080604020202020204" pitchFamily="34" charset="0"/>
                <a:cs typeface="Arial" panose="02080604020202020204" pitchFamily="34" charset="0"/>
              </a:rPr>
              <a:t>liệu</a:t>
            </a:r>
            <a:endParaRPr lang="en-US" sz="2400" b="1" dirty="0">
              <a:latin typeface="Arial" panose="02080604020202020204" pitchFamily="34" charset="0"/>
              <a:cs typeface="Arial" panose="02080604020202020204" pitchFamily="34" charset="0"/>
            </a:endParaRPr>
          </a:p>
          <a:p>
            <a:pPr algn="just">
              <a:lnSpc>
                <a:spcPct val="150000"/>
              </a:lnSpc>
            </a:pPr>
            <a:r>
              <a:rPr lang="en-US" sz="2000" dirty="0" err="1">
                <a:latin typeface="Arial" panose="02080604020202020204" pitchFamily="34" charset="0"/>
                <a:cs typeface="Arial" panose="02080604020202020204" pitchFamily="34" charset="0"/>
              </a:rPr>
              <a:t>Dữ</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liệu</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cần</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chuẩn</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hóa</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vì</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trong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công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thức</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tính</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khoảng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cách</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đặc</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tính</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có</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vùng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giá</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trị</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biến</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thiên</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có</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ảnh</a:t>
            </a:r>
            <a:r>
              <a:rPr lang="en-US" sz="2000" dirty="0">
                <a:latin typeface="Arial" panose="02080604020202020204" pitchFamily="34" charset="0"/>
                <a:cs typeface="Arial" panose="02080604020202020204" pitchFamily="34" charset="0"/>
              </a:rPr>
              <a:t> h</a:t>
            </a:r>
            <a:r>
              <a:rPr lang="vi-VN" sz="2000" dirty="0">
                <a:latin typeface="Arial" panose="02080604020202020204" pitchFamily="34" charset="0"/>
                <a:cs typeface="Arial" panose="02080604020202020204" pitchFamily="34" charset="0"/>
              </a:rPr>
              <a:t>ư</a:t>
            </a:r>
            <a:r>
              <a:rPr lang="en-US" sz="2000" dirty="0" err="1">
                <a:latin typeface="Arial" panose="02080604020202020204" pitchFamily="34" charset="0"/>
                <a:cs typeface="Arial" panose="02080604020202020204" pitchFamily="34" charset="0"/>
              </a:rPr>
              <a:t>ởng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lớn</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đến</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kết</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quả</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Ví</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dụ</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trong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các</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thực</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phẩm</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độ</a:t>
            </a:r>
            <a:r>
              <a:rPr lang="en-US" sz="2000" dirty="0">
                <a:latin typeface="Arial" panose="02080604020202020204" pitchFamily="34" charset="0"/>
                <a:cs typeface="Arial" panose="02080604020202020204" pitchFamily="34" charset="0"/>
              </a:rPr>
              <a:t> cay </a:t>
            </a:r>
            <a:r>
              <a:rPr lang="en-US" sz="2000" dirty="0" err="1">
                <a:latin typeface="Arial" panose="02080604020202020204" pitchFamily="34" charset="0"/>
                <a:cs typeface="Arial" panose="02080604020202020204" pitchFamily="34" charset="0"/>
              </a:rPr>
              <a:t>theo</a:t>
            </a:r>
            <a:r>
              <a:rPr lang="en-US" sz="2000" dirty="0">
                <a:latin typeface="Arial" panose="02080604020202020204" pitchFamily="34" charset="0"/>
                <a:cs typeface="Arial" panose="02080604020202020204" pitchFamily="34" charset="0"/>
              </a:rPr>
              <a:t> thang Scoville </a:t>
            </a:r>
            <a:r>
              <a:rPr lang="en-US" sz="2000" dirty="0" err="1">
                <a:latin typeface="Arial" panose="02080604020202020204" pitchFamily="34" charset="0"/>
                <a:cs typeface="Arial" panose="02080604020202020204" pitchFamily="34" charset="0"/>
              </a:rPr>
              <a:t>biến</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thiên</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từ</a:t>
            </a:r>
            <a:r>
              <a:rPr lang="en-US" sz="2000" dirty="0">
                <a:latin typeface="Arial" panose="02080604020202020204" pitchFamily="34" charset="0"/>
                <a:cs typeface="Arial" panose="02080604020202020204" pitchFamily="34" charset="0"/>
              </a:rPr>
              <a:t> 0 </a:t>
            </a:r>
            <a:r>
              <a:rPr lang="en-US" sz="2000" dirty="0" err="1">
                <a:latin typeface="Arial" panose="02080604020202020204" pitchFamily="34" charset="0"/>
                <a:cs typeface="Arial" panose="02080604020202020204" pitchFamily="34" charset="0"/>
              </a:rPr>
              <a:t>đến</a:t>
            </a:r>
            <a:r>
              <a:rPr lang="en-US" sz="2000" dirty="0">
                <a:latin typeface="Arial" panose="02080604020202020204" pitchFamily="34" charset="0"/>
                <a:cs typeface="Arial" panose="02080604020202020204" pitchFamily="34" charset="0"/>
              </a:rPr>
              <a:t> hang </a:t>
            </a:r>
            <a:r>
              <a:rPr lang="en-US" sz="2000" dirty="0" err="1">
                <a:latin typeface="Arial" panose="02080604020202020204" pitchFamily="34" charset="0"/>
                <a:cs typeface="Arial" panose="02080604020202020204" pitchFamily="34" charset="0"/>
              </a:rPr>
              <a:t>triệu</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Nếu</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không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chuẩn</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hóa</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thì</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mọi</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phân</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loại</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thực</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phẩm</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đều</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phụ</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thuộc</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vào</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mức</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độ</a:t>
            </a:r>
            <a:r>
              <a:rPr lang="en-US" sz="2000" dirty="0">
                <a:latin typeface="Arial" panose="02080604020202020204" pitchFamily="34" charset="0"/>
                <a:cs typeface="Arial" panose="02080604020202020204" pitchFamily="34" charset="0"/>
              </a:rPr>
              <a:t> cay.</a:t>
            </a:r>
            <a:endParaRPr lang="en-US" sz="2000" dirty="0">
              <a:latin typeface="Arial" panose="02080604020202020204" pitchFamily="34" charset="0"/>
              <a:cs typeface="Arial" panose="02080604020202020204" pitchFamily="34" charset="0"/>
            </a:endParaRPr>
          </a:p>
          <a:p>
            <a:pPr algn="just">
              <a:lnSpc>
                <a:spcPct val="150000"/>
              </a:lnSpc>
            </a:pPr>
            <a:r>
              <a:rPr lang="en-US" sz="2000" dirty="0" err="1">
                <a:latin typeface="Arial" panose="02080604020202020204" pitchFamily="34" charset="0"/>
                <a:cs typeface="Arial" panose="02080604020202020204" pitchFamily="34" charset="0"/>
              </a:rPr>
              <a:t>Chuẩn</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hóa</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theo</a:t>
            </a:r>
            <a:r>
              <a:rPr lang="en-US" sz="2000" dirty="0">
                <a:latin typeface="Arial" panose="02080604020202020204" pitchFamily="34" charset="0"/>
                <a:cs typeface="Arial" panose="02080604020202020204" pitchFamily="34" charset="0"/>
              </a:rPr>
              <a:t> min-max. </a:t>
            </a:r>
            <a:r>
              <a:rPr lang="en-US" sz="2000" dirty="0" err="1">
                <a:latin typeface="Arial" panose="02080604020202020204" pitchFamily="34" charset="0"/>
                <a:cs typeface="Arial" panose="02080604020202020204" pitchFamily="34" charset="0"/>
              </a:rPr>
              <a:t>Chuyển</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các</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giá</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trị</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đặ</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tính</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vào</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khoảng</a:t>
            </a:r>
            <a:r>
              <a:rPr lang="en-US" sz="2000" dirty="0">
                <a:latin typeface="Arial" panose="02080604020202020204" pitchFamily="34" charset="0"/>
                <a:cs typeface="Arial" panose="02080604020202020204" pitchFamily="34" charset="0"/>
              </a:rPr>
              <a:t> [0,1] </a:t>
            </a:r>
            <a:r>
              <a:rPr lang="en-US" sz="2000" dirty="0" err="1">
                <a:latin typeface="Arial" panose="02080604020202020204" pitchFamily="34" charset="0"/>
                <a:cs typeface="Arial" panose="02080604020202020204" pitchFamily="34" charset="0"/>
              </a:rPr>
              <a:t>bằng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công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thức</a:t>
            </a:r>
            <a:endParaRPr lang="en-US" sz="2000" dirty="0">
              <a:latin typeface="Arial" panose="02080604020202020204" pitchFamily="34" charset="0"/>
              <a:cs typeface="Arial" panose="02080604020202020204" pitchFamily="34" charset="0"/>
            </a:endParaRPr>
          </a:p>
          <a:p>
            <a:pPr algn="just">
              <a:lnSpc>
                <a:spcPct val="150000"/>
              </a:lnSpc>
            </a:pPr>
            <a:endParaRPr lang="en-US" sz="2000" dirty="0">
              <a:latin typeface="Arial" panose="02080604020202020204" pitchFamily="34" charset="0"/>
              <a:cs typeface="Arial" panose="02080604020202020204" pitchFamily="34" charset="0"/>
            </a:endParaRPr>
          </a:p>
          <a:p>
            <a:pPr algn="just">
              <a:lnSpc>
                <a:spcPct val="150000"/>
              </a:lnSpc>
            </a:pPr>
            <a:endParaRPr lang="en-US" sz="2000" dirty="0">
              <a:latin typeface="Arial" panose="02080604020202020204" pitchFamily="34" charset="0"/>
              <a:cs typeface="Arial" panose="02080604020202020204" pitchFamily="34" charset="0"/>
            </a:endParaRPr>
          </a:p>
          <a:p>
            <a:pPr algn="just">
              <a:lnSpc>
                <a:spcPct val="150000"/>
              </a:lnSpc>
            </a:pPr>
            <a:r>
              <a:rPr lang="en-US" sz="2000" dirty="0" err="1">
                <a:latin typeface="Arial" panose="02080604020202020204" pitchFamily="34" charset="0"/>
                <a:cs typeface="Arial" panose="02080604020202020204" pitchFamily="34" charset="0"/>
              </a:rPr>
              <a:t>Tiêu</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chuẩn</a:t>
            </a:r>
            <a:r>
              <a:rPr lang="en-US" sz="2000" dirty="0">
                <a:latin typeface="Arial" panose="02080604020202020204" pitchFamily="34" charset="0"/>
                <a:cs typeface="Arial" panose="02080604020202020204" pitchFamily="34" charset="0"/>
              </a:rPr>
              <a:t> z-score: </a:t>
            </a:r>
            <a:r>
              <a:rPr lang="en-US" sz="2000" dirty="0" err="1">
                <a:latin typeface="Arial" panose="02080604020202020204" pitchFamily="34" charset="0"/>
                <a:cs typeface="Arial" panose="02080604020202020204" pitchFamily="34" charset="0"/>
              </a:rPr>
              <a:t>Tỉ</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số</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giữa</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độ</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lệch</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của</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giá</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trị</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đặc</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tính</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và</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trung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bình</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trên</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độ</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lệch</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chuẩn</a:t>
            </a:r>
            <a:endParaRPr lang="en-US" sz="2000" dirty="0">
              <a:latin typeface="Arial" panose="02080604020202020204" pitchFamily="34" charset="0"/>
              <a:cs typeface="Arial" panose="02080604020202020204" pitchFamily="34" charset="0"/>
            </a:endParaRPr>
          </a:p>
          <a:p>
            <a:pPr algn="just">
              <a:lnSpc>
                <a:spcPct val="150000"/>
              </a:lnSpc>
            </a:pPr>
            <a:endParaRPr lang="en-US" sz="2000" dirty="0">
              <a:latin typeface="Arial" panose="02080604020202020204" pitchFamily="34" charset="0"/>
              <a:cs typeface="Arial" panose="02080604020202020204" pitchFamily="34" charset="0"/>
            </a:endParaRPr>
          </a:p>
          <a:p>
            <a:pPr lvl="4" algn="just">
              <a:lnSpc>
                <a:spcPct val="150000"/>
              </a:lnSpc>
            </a:pPr>
            <a:endParaRPr lang="en-US" sz="100" dirty="0"/>
          </a:p>
          <a:p>
            <a:pPr lvl="3" algn="just">
              <a:lnSpc>
                <a:spcPct val="150000"/>
              </a:lnSpc>
            </a:pPr>
            <a:endParaRPr lang="vi-VN" sz="2000" dirty="0"/>
          </a:p>
        </p:txBody>
      </p:sp>
      <p:pic>
        <p:nvPicPr>
          <p:cNvPr id="4" name="Picture 3"/>
          <p:cNvPicPr/>
          <p:nvPr/>
        </p:nvPicPr>
        <p:blipFill>
          <a:blip r:embed="rId1" cstate="print">
            <a:lum bright="-38000" contrast="56000"/>
          </a:blip>
          <a:srcRect/>
          <a:stretch>
            <a:fillRect/>
          </a:stretch>
        </p:blipFill>
        <p:spPr bwMode="auto">
          <a:xfrm>
            <a:off x="4557713" y="3831588"/>
            <a:ext cx="2364422" cy="664141"/>
          </a:xfrm>
          <a:prstGeom prst="rect">
            <a:avLst/>
          </a:prstGeom>
          <a:noFill/>
          <a:ln w="9525">
            <a:noFill/>
            <a:miter lim="800000"/>
            <a:headEnd/>
            <a:tailEnd/>
          </a:ln>
        </p:spPr>
      </p:pic>
      <p:pic>
        <p:nvPicPr>
          <p:cNvPr id="6" name="Picture 2"/>
          <p:cNvPicPr>
            <a:picLocks noChangeAspect="1" noChangeArrowheads="1"/>
          </p:cNvPicPr>
          <p:nvPr/>
        </p:nvPicPr>
        <p:blipFill>
          <a:blip r:embed="rId2">
            <a:lum bright="-20000" contrast="26000"/>
            <a:extLst>
              <a:ext uri="{28A0092B-C50C-407E-A947-70E740481C1C}">
                <a14:useLocalDpi xmlns:a14="http://schemas.microsoft.com/office/drawing/2010/main" val="0"/>
              </a:ext>
            </a:extLst>
          </a:blip>
          <a:srcRect/>
          <a:stretch>
            <a:fillRect/>
          </a:stretch>
        </p:blipFill>
        <p:spPr bwMode="auto">
          <a:xfrm>
            <a:off x="4600780" y="5456239"/>
            <a:ext cx="2500107" cy="7273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838200" y="319406"/>
            <a:ext cx="10515600" cy="45719"/>
          </a:xfrm>
        </p:spPr>
        <p:txBody>
          <a:bodyPr>
            <a:normAutofit fontScale="90000"/>
          </a:bodyPr>
          <a:lstStyle/>
          <a:p>
            <a:endParaRPr lang="vi-VN" dirty="0"/>
          </a:p>
        </p:txBody>
      </p:sp>
      <p:sp>
        <p:nvSpPr>
          <p:cNvPr id="3" name="Content Placeholder 2"/>
          <p:cNvSpPr>
            <a:spLocks noGrp="1"/>
          </p:cNvSpPr>
          <p:nvPr>
            <p:ph idx="1"/>
          </p:nvPr>
        </p:nvSpPr>
        <p:spPr>
          <a:xfrm>
            <a:off x="410817" y="365124"/>
            <a:ext cx="11343861" cy="6447155"/>
          </a:xfrm>
        </p:spPr>
        <p:txBody>
          <a:bodyPr>
            <a:normAutofit/>
          </a:bodyPr>
          <a:lstStyle/>
          <a:p>
            <a:pPr marL="0" indent="0" algn="just">
              <a:lnSpc>
                <a:spcPct val="150000"/>
              </a:lnSpc>
              <a:buNone/>
            </a:pPr>
            <a:r>
              <a:rPr lang="en-US" sz="2000" b="1" dirty="0" err="1">
                <a:latin typeface="Arial" panose="02080604020202020204" pitchFamily="34" charset="0"/>
                <a:cs typeface="Arial" panose="02080604020202020204" pitchFamily="34" charset="0"/>
              </a:rPr>
              <a:t>Khoảng</a:t>
            </a:r>
            <a:r>
              <a:rPr lang="en-US" sz="2000" b="1" dirty="0">
                <a:latin typeface="Arial" panose="02080604020202020204" pitchFamily="34" charset="0"/>
                <a:cs typeface="Arial" panose="02080604020202020204" pitchFamily="34" charset="0"/>
              </a:rPr>
              <a:t> </a:t>
            </a:r>
            <a:r>
              <a:rPr lang="en-US" sz="2000" b="1" dirty="0" err="1">
                <a:latin typeface="Arial" panose="02080604020202020204" pitchFamily="34" charset="0"/>
                <a:cs typeface="Arial" panose="02080604020202020204" pitchFamily="34" charset="0"/>
              </a:rPr>
              <a:t>cách</a:t>
            </a:r>
            <a:r>
              <a:rPr lang="en-US" sz="2000" b="1" dirty="0">
                <a:latin typeface="Arial" panose="02080604020202020204" pitchFamily="34" charset="0"/>
                <a:cs typeface="Arial" panose="02080604020202020204" pitchFamily="34" charset="0"/>
              </a:rPr>
              <a:t> </a:t>
            </a:r>
            <a:r>
              <a:rPr lang="en-US" sz="2000" b="1" dirty="0" err="1">
                <a:latin typeface="Arial" panose="02080604020202020204" pitchFamily="34" charset="0"/>
                <a:cs typeface="Arial" panose="02080604020202020204" pitchFamily="34" charset="0"/>
              </a:rPr>
              <a:t>cho</a:t>
            </a:r>
            <a:r>
              <a:rPr lang="en-US" sz="2000" b="1" dirty="0">
                <a:latin typeface="Arial" panose="02080604020202020204" pitchFamily="34" charset="0"/>
                <a:cs typeface="Arial" panose="02080604020202020204" pitchFamily="34" charset="0"/>
              </a:rPr>
              <a:t> </a:t>
            </a:r>
            <a:r>
              <a:rPr lang="en-US" sz="2000" b="1" dirty="0" err="1">
                <a:latin typeface="Arial" panose="02080604020202020204" pitchFamily="34" charset="0"/>
                <a:cs typeface="Arial" panose="02080604020202020204" pitchFamily="34" charset="0"/>
              </a:rPr>
              <a:t>dữ</a:t>
            </a:r>
            <a:r>
              <a:rPr lang="en-US" sz="2000" b="1" dirty="0">
                <a:latin typeface="Arial" panose="02080604020202020204" pitchFamily="34" charset="0"/>
                <a:cs typeface="Arial" panose="02080604020202020204" pitchFamily="34" charset="0"/>
              </a:rPr>
              <a:t> </a:t>
            </a:r>
            <a:r>
              <a:rPr lang="en-US" sz="2000" b="1" dirty="0" err="1">
                <a:latin typeface="Arial" panose="02080604020202020204" pitchFamily="34" charset="0"/>
                <a:cs typeface="Arial" panose="02080604020202020204" pitchFamily="34" charset="0"/>
              </a:rPr>
              <a:t>liệu</a:t>
            </a:r>
            <a:r>
              <a:rPr lang="en-US" sz="2000" b="1" dirty="0">
                <a:latin typeface="Arial" panose="02080604020202020204" pitchFamily="34" charset="0"/>
                <a:cs typeface="Arial" panose="02080604020202020204" pitchFamily="34" charset="0"/>
              </a:rPr>
              <a:t> </a:t>
            </a:r>
            <a:r>
              <a:rPr lang="en-US" sz="2000" b="1" dirty="0" err="1">
                <a:latin typeface="Arial" panose="02080604020202020204" pitchFamily="34" charset="0"/>
                <a:cs typeface="Arial" panose="02080604020202020204" pitchFamily="34" charset="0"/>
              </a:rPr>
              <a:t>danh</a:t>
            </a:r>
            <a:r>
              <a:rPr lang="en-US" sz="2000" b="1" dirty="0">
                <a:latin typeface="Arial" panose="02080604020202020204" pitchFamily="34" charset="0"/>
                <a:cs typeface="Arial" panose="02080604020202020204" pitchFamily="34" charset="0"/>
              </a:rPr>
              <a:t> </a:t>
            </a:r>
            <a:r>
              <a:rPr lang="en-US" sz="2000" b="1" dirty="0" err="1">
                <a:latin typeface="Arial" panose="02080604020202020204" pitchFamily="34" charset="0"/>
                <a:cs typeface="Arial" panose="02080604020202020204" pitchFamily="34" charset="0"/>
              </a:rPr>
              <a:t>mục</a:t>
            </a:r>
            <a:endParaRPr lang="en-US" sz="2000" b="1" dirty="0">
              <a:latin typeface="Arial" panose="02080604020202020204" pitchFamily="34" charset="0"/>
              <a:cs typeface="Arial" panose="02080604020202020204" pitchFamily="34" charset="0"/>
            </a:endParaRPr>
          </a:p>
          <a:p>
            <a:pPr marL="0" indent="0" algn="just">
              <a:lnSpc>
                <a:spcPct val="150000"/>
              </a:lnSpc>
              <a:buNone/>
            </a:pPr>
            <a:r>
              <a:rPr lang="en-US" sz="2000" dirty="0" err="1">
                <a:latin typeface="Arial" panose="02080604020202020204" pitchFamily="34" charset="0"/>
                <a:cs typeface="Arial" panose="02080604020202020204" pitchFamily="34" charset="0"/>
              </a:rPr>
              <a:t>Cần</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chuyển</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đổi</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số</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cho</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dữ</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liệu</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danh</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mục</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Dùng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giả</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mã</a:t>
            </a:r>
            <a:r>
              <a:rPr lang="en-US" sz="2000" dirty="0">
                <a:latin typeface="Arial" panose="02080604020202020204" pitchFamily="34" charset="0"/>
                <a:cs typeface="Arial" panose="02080604020202020204" pitchFamily="34" charset="0"/>
              </a:rPr>
              <a:t> (dummy coding): </a:t>
            </a:r>
            <a:r>
              <a:rPr lang="en-US" sz="2000" dirty="0" err="1">
                <a:latin typeface="Arial" panose="02080604020202020204" pitchFamily="34" charset="0"/>
                <a:cs typeface="Arial" panose="02080604020202020204" pitchFamily="34" charset="0"/>
              </a:rPr>
              <a:t>chỉ</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chấp</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nhận</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hai</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giá</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trị</a:t>
            </a:r>
            <a:r>
              <a:rPr lang="en-US" sz="2000" dirty="0">
                <a:latin typeface="Arial" panose="02080604020202020204" pitchFamily="34" charset="0"/>
                <a:cs typeface="Arial" panose="02080604020202020204" pitchFamily="34" charset="0"/>
              </a:rPr>
              <a:t> 0 </a:t>
            </a:r>
            <a:r>
              <a:rPr lang="en-US" sz="2000" dirty="0" err="1">
                <a:latin typeface="Arial" panose="02080604020202020204" pitchFamily="34" charset="0"/>
                <a:cs typeface="Arial" panose="02080604020202020204" pitchFamily="34" charset="0"/>
              </a:rPr>
              <a:t>và</a:t>
            </a:r>
            <a:r>
              <a:rPr lang="en-US" sz="2000" dirty="0">
                <a:latin typeface="Arial" panose="02080604020202020204" pitchFamily="34" charset="0"/>
                <a:cs typeface="Arial" panose="02080604020202020204" pitchFamily="34" charset="0"/>
              </a:rPr>
              <a:t> 1. </a:t>
            </a:r>
            <a:endParaRPr lang="en-US" sz="2000" dirty="0">
              <a:latin typeface="Arial" panose="02080604020202020204" pitchFamily="34" charset="0"/>
              <a:cs typeface="Arial" panose="02080604020202020204" pitchFamily="34" charset="0"/>
            </a:endParaRPr>
          </a:p>
          <a:p>
            <a:pPr marL="0" indent="0" algn="just">
              <a:lnSpc>
                <a:spcPct val="150000"/>
              </a:lnSpc>
              <a:buNone/>
            </a:pPr>
            <a:endParaRPr lang="en-US" sz="2000" dirty="0">
              <a:latin typeface="Arial" panose="02080604020202020204" pitchFamily="34" charset="0"/>
              <a:cs typeface="Arial" panose="02080604020202020204" pitchFamily="34" charset="0"/>
            </a:endParaRPr>
          </a:p>
          <a:p>
            <a:pPr marL="0" indent="0" algn="just">
              <a:lnSpc>
                <a:spcPct val="150000"/>
              </a:lnSpc>
              <a:buNone/>
            </a:pPr>
            <a:r>
              <a:rPr lang="en-US" sz="2000" dirty="0" err="1"/>
              <a:t>Trong</a:t>
            </a:r>
            <a:r>
              <a:rPr lang="en-US" sz="2000" dirty="0"/>
              <a:t> tr</a:t>
            </a:r>
            <a:r>
              <a:rPr lang="vi-VN" sz="2000" dirty="0"/>
              <a:t>ường hợp thuộc tính nhận nhiều giá trị rời rạc, cách tính cũng như vậy. </a:t>
            </a:r>
            <a:endParaRPr lang="vi-VN" sz="2000" dirty="0"/>
          </a:p>
          <a:p>
            <a:pPr marL="0" indent="0" algn="just">
              <a:lnSpc>
                <a:spcPct val="150000"/>
              </a:lnSpc>
              <a:buNone/>
            </a:pPr>
            <a:endParaRPr lang="vi-VN" sz="2000" dirty="0"/>
          </a:p>
          <a:p>
            <a:pPr marL="0" indent="0" algn="just">
              <a:lnSpc>
                <a:spcPct val="150000"/>
              </a:lnSpc>
              <a:buNone/>
            </a:pPr>
            <a:endParaRPr lang="vi-VN" sz="2000" dirty="0"/>
          </a:p>
          <a:p>
            <a:pPr marL="0" indent="0" algn="just">
              <a:lnSpc>
                <a:spcPct val="150000"/>
              </a:lnSpc>
              <a:buNone/>
            </a:pPr>
            <a:r>
              <a:rPr lang="vi-VN" sz="2000" dirty="0"/>
              <a:t>Đặc tính Nóng bao gồm 3 giá trị: nóng, lạnh trung bình nhưng rút lại chỉ có hoặc nóng hoặc không.</a:t>
            </a:r>
            <a:endParaRPr lang="vi-VN" sz="2000" dirty="0"/>
          </a:p>
          <a:p>
            <a:pPr marL="0" indent="0" algn="just">
              <a:lnSpc>
                <a:spcPct val="150000"/>
              </a:lnSpc>
              <a:buNone/>
            </a:pPr>
            <a:r>
              <a:rPr lang="vi-VN" sz="2000" dirty="0"/>
              <a:t>Tương tự cho đặc tính Medium có 3 giá trị lớn, nhỏ, trung bình chỉ thu về hoặc trung bình hoặc không</a:t>
            </a:r>
            <a:endParaRPr lang="vi-VN" sz="2000" dirty="0"/>
          </a:p>
          <a:p>
            <a:pPr marL="0" indent="0" algn="just">
              <a:lnSpc>
                <a:spcPct val="150000"/>
              </a:lnSpc>
              <a:buNone/>
            </a:pPr>
            <a:r>
              <a:rPr lang="vi-VN" sz="2000" dirty="0"/>
              <a:t>Giá trị của giả mã không cần  chuẩn hóa vì nó đã nằm trong [0,1].</a:t>
            </a:r>
            <a:endParaRPr lang="vi-VN" sz="2000" dirty="0"/>
          </a:p>
          <a:p>
            <a:pPr marL="0" indent="0" algn="just">
              <a:lnSpc>
                <a:spcPct val="150000"/>
              </a:lnSpc>
              <a:buNone/>
            </a:pPr>
            <a:endParaRPr lang="vi-VN" sz="2000" dirty="0"/>
          </a:p>
        </p:txBody>
      </p:sp>
      <p:pic>
        <p:nvPicPr>
          <p:cNvPr id="4" name="Picture 3"/>
          <p:cNvPicPr/>
          <p:nvPr/>
        </p:nvPicPr>
        <p:blipFill>
          <a:blip r:embed="rId1" cstate="print">
            <a:lum bright="-10000" contrast="10000"/>
          </a:blip>
          <a:srcRect/>
          <a:stretch>
            <a:fillRect/>
          </a:stretch>
        </p:blipFill>
        <p:spPr bwMode="auto">
          <a:xfrm>
            <a:off x="4544625" y="1781755"/>
            <a:ext cx="2704314" cy="736158"/>
          </a:xfrm>
          <a:prstGeom prst="rect">
            <a:avLst/>
          </a:prstGeom>
          <a:noFill/>
          <a:ln w="9525">
            <a:noFill/>
            <a:miter lim="800000"/>
            <a:headEnd/>
            <a:tailEnd/>
          </a:ln>
        </p:spPr>
      </p:pic>
      <p:pic>
        <p:nvPicPr>
          <p:cNvPr id="5" name="Picture 4"/>
          <p:cNvPicPr/>
          <p:nvPr/>
        </p:nvPicPr>
        <p:blipFill>
          <a:blip r:embed="rId2" cstate="print">
            <a:lum bright="-3000" contrast="2000"/>
          </a:blip>
          <a:srcRect/>
          <a:stretch>
            <a:fillRect/>
          </a:stretch>
        </p:blipFill>
        <p:spPr bwMode="auto">
          <a:xfrm>
            <a:off x="4610885" y="3243263"/>
            <a:ext cx="2918627" cy="1051105"/>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3467" y="643467"/>
            <a:ext cx="3363974" cy="842433"/>
          </a:xfrm>
          <a:noFill/>
          <a:ln w="19050">
            <a:solidFill>
              <a:schemeClr val="bg1"/>
            </a:solidFill>
          </a:ln>
        </p:spPr>
        <p:txBody>
          <a:bodyPr wrap="square">
            <a:normAutofit fontScale="90000"/>
          </a:bodyPr>
          <a:lstStyle/>
          <a:p>
            <a:pPr algn="ctr"/>
            <a:r>
              <a:rPr lang="vi-VN" sz="2800" b="1" dirty="0">
                <a:solidFill>
                  <a:schemeClr val="bg1"/>
                </a:solidFill>
              </a:rPr>
              <a:t>5. Láng giềng có trọng</a:t>
            </a:r>
            <a:br>
              <a:rPr lang="vi-VN" sz="2800" b="1" dirty="0">
                <a:solidFill>
                  <a:schemeClr val="bg1"/>
                </a:solidFill>
              </a:rPr>
            </a:br>
            <a:endParaRPr lang="vi-VN" sz="2800" dirty="0">
              <a:solidFill>
                <a:schemeClr val="bg1"/>
              </a:solidFill>
            </a:endParaRPr>
          </a:p>
        </p:txBody>
      </p:sp>
      <p:sp>
        <p:nvSpPr>
          <p:cNvPr id="3" name="Content Placeholder 2"/>
          <p:cNvSpPr>
            <a:spLocks noGrp="1"/>
          </p:cNvSpPr>
          <p:nvPr>
            <p:ph idx="1"/>
          </p:nvPr>
        </p:nvSpPr>
        <p:spPr>
          <a:xfrm>
            <a:off x="643468" y="1685925"/>
            <a:ext cx="3363974" cy="4367741"/>
          </a:xfrm>
        </p:spPr>
        <p:txBody>
          <a:bodyPr>
            <a:normAutofit/>
          </a:bodyPr>
          <a:lstStyle/>
          <a:p>
            <a:pPr marL="0" indent="0">
              <a:buNone/>
            </a:pPr>
            <a:r>
              <a:rPr lang="vi-VN" sz="2000" dirty="0">
                <a:solidFill>
                  <a:schemeClr val="bg1"/>
                </a:solidFill>
              </a:rPr>
              <a:t>Cơ chế cho mỗi láng giềng gần nhất có quyền ảnh hưởng như nhau đến điểm mới.</a:t>
            </a:r>
            <a:endParaRPr lang="vi-VN" sz="2000" dirty="0">
              <a:solidFill>
                <a:schemeClr val="bg1"/>
              </a:solidFill>
            </a:endParaRPr>
          </a:p>
          <a:p>
            <a:pPr marL="0" indent="0">
              <a:buNone/>
            </a:pPr>
            <a:r>
              <a:rPr lang="vi-VN" sz="2000" dirty="0">
                <a:solidFill>
                  <a:schemeClr val="bg1"/>
                </a:solidFill>
              </a:rPr>
              <a:t>Nhưng cũng cần xem xét lại trong một số trường hợp:</a:t>
            </a:r>
            <a:endParaRPr lang="vi-VN" sz="2000" dirty="0">
              <a:solidFill>
                <a:schemeClr val="bg1"/>
              </a:solidFill>
            </a:endParaRPr>
          </a:p>
          <a:p>
            <a:pPr marL="0" indent="0">
              <a:buNone/>
            </a:pPr>
            <a:r>
              <a:rPr lang="vi-VN" sz="2000" dirty="0">
                <a:solidFill>
                  <a:schemeClr val="bg1"/>
                </a:solidFill>
              </a:rPr>
              <a:t>Điểm cần phân lớp nằm cạnh 2 điểm dương và ba điểm âm trong bộ phân loại 5-NN.</a:t>
            </a:r>
            <a:endParaRPr lang="vi-VN" sz="2000" dirty="0">
              <a:solidFill>
                <a:schemeClr val="bg1"/>
              </a:solidFill>
            </a:endParaRPr>
          </a:p>
          <a:p>
            <a:pPr marL="0" indent="0">
              <a:buNone/>
            </a:pPr>
            <a:r>
              <a:rPr lang="vi-VN" sz="2000" dirty="0">
                <a:solidFill>
                  <a:schemeClr val="bg1"/>
                </a:solidFill>
              </a:rPr>
              <a:t>Theo lý thuyết: nó thuộc lớp âm.</a:t>
            </a:r>
            <a:endParaRPr lang="vi-VN" sz="2000" dirty="0">
              <a:solidFill>
                <a:schemeClr val="bg1"/>
              </a:solidFill>
            </a:endParaRPr>
          </a:p>
          <a:p>
            <a:pPr marL="0" indent="0">
              <a:buNone/>
            </a:pPr>
            <a:r>
              <a:rPr lang="vi-VN" sz="2000" dirty="0">
                <a:solidFill>
                  <a:schemeClr val="bg1"/>
                </a:solidFill>
              </a:rPr>
              <a:t>Nhưng có điểm bất hợp lý.</a:t>
            </a:r>
            <a:endParaRPr lang="vi-VN" sz="2000" dirty="0">
              <a:solidFill>
                <a:schemeClr val="bg1"/>
              </a:solidFill>
            </a:endParaRPr>
          </a:p>
          <a:p>
            <a:pPr marL="0" indent="0">
              <a:buNone/>
            </a:pPr>
            <a:endParaRPr lang="vi-VN" sz="800" dirty="0">
              <a:solidFill>
                <a:schemeClr val="bg1"/>
              </a:solidFill>
            </a:endParaRPr>
          </a:p>
        </p:txBody>
      </p:sp>
      <p:pic>
        <p:nvPicPr>
          <p:cNvPr id="4" name="Picture 3"/>
          <p:cNvPicPr/>
          <p:nvPr/>
        </p:nvPicPr>
        <p:blipFill>
          <a:blip r:embed="rId1">
            <a:extLst>
              <a:ext uri="{28A0092B-C50C-407E-A947-70E740481C1C}">
                <a14:useLocalDpi xmlns:a14="http://schemas.microsoft.com/office/drawing/2010/main" val="0"/>
              </a:ext>
            </a:extLst>
          </a:blip>
          <a:srcRect/>
          <a:stretch>
            <a:fillRect/>
          </a:stretch>
        </p:blipFill>
        <p:spPr bwMode="auto">
          <a:xfrm>
            <a:off x="5315939" y="643467"/>
            <a:ext cx="6214417" cy="5410199"/>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838200" y="265043"/>
            <a:ext cx="10515600" cy="100083"/>
          </a:xfrm>
        </p:spPr>
        <p:txBody>
          <a:bodyPr>
            <a:normAutofit fontScale="90000"/>
          </a:bodyPr>
          <a:lstStyle/>
          <a:p>
            <a:endParaRPr lang="vi-VN" dirty="0"/>
          </a:p>
        </p:txBody>
      </p:sp>
      <mc:AlternateContent xmlns:mc="http://schemas.openxmlformats.org/markup-compatibility/2006">
        <mc:Choice xmlns:a14="http://schemas.microsoft.com/office/drawing/2010/main" Requires="a14">
          <p:sp>
            <p:nvSpPr>
              <p:cNvPr id="3" name="Content Placeholder 2">
                <a:extLst>
                  <a:ext uri="{FF2B5EF4-FFF2-40B4-BE49-F238E27FC236}">
                    <a14:artisticCrisscrossEtching id="{853E3B24-337D-4383-B45A-2C378A3011C2}"/>
                  </a:ext>
                </a:extLst>
              </p:cNvPr>
              <p:cNvSpPr>
                <a:spLocks noGrp="1"/>
              </p:cNvSpPr>
              <p:nvPr>
                <p:ph idx="1"/>
              </p:nvPr>
            </p:nvSpPr>
            <p:spPr>
              <a:xfrm>
                <a:off x="622852" y="365126"/>
                <a:ext cx="11092070" cy="6227831"/>
              </a:xfrm>
            </p:spPr>
            <p:txBody>
              <a:bodyPr>
                <a:normAutofit fontScale="92500" lnSpcReduction="20000"/>
              </a:bodyPr>
              <a:lstStyle/>
              <a:p>
                <a:pPr marL="0" indent="0">
                  <a:lnSpc>
                    <a:spcPct val="100000"/>
                  </a:lnSpc>
                  <a:buNone/>
                </a:pPr>
                <a:endParaRPr lang="vi-VN" sz="2000" dirty="0"/>
              </a:p>
              <a:p>
                <a:pPr marL="0" indent="0">
                  <a:lnSpc>
                    <a:spcPct val="100000"/>
                  </a:lnSpc>
                  <a:buNone/>
                </a:pPr>
                <a:r>
                  <a:rPr lang="vi-VN" sz="2400" dirty="0">
                    <a:latin typeface="Arial" panose="020B0604020202020204" pitchFamily="34" charset="0"/>
                    <a:cs typeface="Arial" panose="020B0604020202020204" pitchFamily="34" charset="0"/>
                  </a:rPr>
                  <a:t>Cách xử lý: gán trọng cho các điểm láng giềng gần nhất tùy theo tầm ảnh hưởng.</a:t>
                </a:r>
              </a:p>
              <a:p>
                <a:pPr marL="0" indent="0">
                  <a:lnSpc>
                    <a:spcPct val="100000"/>
                  </a:lnSpc>
                  <a:buNone/>
                </a:pPr>
                <a:r>
                  <a:rPr lang="vi-VN" sz="2400" dirty="0">
                    <a:latin typeface="Arial" panose="020B0604020202020204" pitchFamily="34" charset="0"/>
                    <a:cs typeface="Arial" panose="020B0604020202020204" pitchFamily="34" charset="0"/>
                  </a:rPr>
                  <a:t>Giả sử </a:t>
                </a:r>
                <a14:m>
                  <m:oMath xmlns:m="http://schemas.openxmlformats.org/officeDocument/2006/math">
                    <m:sSub>
                      <m:sSubPr>
                        <m:ctrlPr>
                          <a:rPr lang="vi-VN" sz="2400" i="1">
                            <a:latin typeface="Cambria Math" panose="02040503050406030204" pitchFamily="18" charset="0"/>
                          </a:rPr>
                        </m:ctrlPr>
                      </m:sSubPr>
                      <m:e>
                        <m:r>
                          <a:rPr lang="vi-VN" sz="2400" i="1">
                            <a:latin typeface="Cambria Math" panose="02040503050406030204" pitchFamily="18" charset="0"/>
                          </a:rPr>
                          <m:t>𝑤</m:t>
                        </m:r>
                      </m:e>
                      <m:sub>
                        <m:r>
                          <a:rPr lang="vi-VN" sz="2400" i="1">
                            <a:latin typeface="Cambria Math" panose="02040503050406030204" pitchFamily="18" charset="0"/>
                          </a:rPr>
                          <m:t>1</m:t>
                        </m:r>
                      </m:sub>
                    </m:sSub>
                    <m:r>
                      <a:rPr lang="vi-VN" sz="2400" i="1">
                        <a:latin typeface="Cambria Math" panose="02040503050406030204" pitchFamily="18" charset="0"/>
                      </a:rPr>
                      <m:t>,</m:t>
                    </m:r>
                    <m:sSub>
                      <m:sSubPr>
                        <m:ctrlPr>
                          <a:rPr lang="vi-VN" sz="2400" i="1">
                            <a:latin typeface="Cambria Math" panose="02040503050406030204" pitchFamily="18" charset="0"/>
                          </a:rPr>
                        </m:ctrlPr>
                      </m:sSubPr>
                      <m:e>
                        <m:r>
                          <a:rPr lang="vi-VN" sz="2400" i="1">
                            <a:latin typeface="Cambria Math" panose="02040503050406030204" pitchFamily="18" charset="0"/>
                          </a:rPr>
                          <m:t>𝑤</m:t>
                        </m:r>
                      </m:e>
                      <m:sub>
                        <m:r>
                          <a:rPr lang="vi-VN" sz="2400" i="1">
                            <a:latin typeface="Cambria Math" panose="02040503050406030204" pitchFamily="18" charset="0"/>
                          </a:rPr>
                          <m:t>2</m:t>
                        </m:r>
                      </m:sub>
                    </m:sSub>
                    <m:r>
                      <a:rPr lang="vi-VN" sz="2400" i="1">
                        <a:latin typeface="Cambria Math" panose="02040503050406030204" pitchFamily="18" charset="0"/>
                      </a:rPr>
                      <m:t>,…,</m:t>
                    </m:r>
                    <m:sSub>
                      <m:sSubPr>
                        <m:ctrlPr>
                          <a:rPr lang="vi-VN" sz="2400" i="1">
                            <a:latin typeface="Cambria Math" panose="02040503050406030204" pitchFamily="18" charset="0"/>
                          </a:rPr>
                        </m:ctrlPr>
                      </m:sSubPr>
                      <m:e>
                        <m:r>
                          <a:rPr lang="vi-VN" sz="2400" i="1">
                            <a:latin typeface="Cambria Math" panose="02040503050406030204" pitchFamily="18" charset="0"/>
                          </a:rPr>
                          <m:t>𝑤</m:t>
                        </m:r>
                      </m:e>
                      <m:sub>
                        <m:r>
                          <a:rPr lang="vi-VN" sz="2400" i="1">
                            <a:latin typeface="Cambria Math" panose="02040503050406030204" pitchFamily="18" charset="0"/>
                          </a:rPr>
                          <m:t>𝑘</m:t>
                        </m:r>
                      </m:sub>
                    </m:sSub>
                    <m:r>
                      <a:rPr lang="vi-VN" sz="2400" i="1">
                        <a:latin typeface="Cambria Math" panose="02040503050406030204" pitchFamily="18" charset="0"/>
                      </a:rPr>
                      <m:t> </m:t>
                    </m:r>
                  </m:oMath>
                </a14:m>
                <a:r>
                  <a:rPr lang="vi-VN" sz="2400" dirty="0">
                    <a:latin typeface="Arial" panose="020B0604020202020204" pitchFamily="34" charset="0"/>
                    <a:cs typeface="Arial" panose="020B0604020202020204" pitchFamily="34" charset="0"/>
                  </a:rPr>
                  <a:t>là các trọng của k láng giềng gần nhất. Ký hiệu </a:t>
                </a:r>
                <a14:m>
                  <m:oMath xmlns:m="http://schemas.openxmlformats.org/officeDocument/2006/math">
                    <m:sSup>
                      <m:sSupPr>
                        <m:ctrlPr>
                          <a:rPr lang="vi-VN" sz="2400" i="1">
                            <a:latin typeface="Cambria Math" panose="02040503050406030204" pitchFamily="18" charset="0"/>
                          </a:rPr>
                        </m:ctrlPr>
                      </m:sSupPr>
                      <m:e>
                        <m:r>
                          <a:rPr lang="vi-VN" sz="2400" i="1">
                            <a:latin typeface="Cambria Math" panose="02040503050406030204" pitchFamily="18" charset="0"/>
                            <a:sym typeface="Symbol" panose="05050102010706020507" pitchFamily="18" charset="2"/>
                          </a:rPr>
                          <m:t></m:t>
                        </m:r>
                      </m:e>
                      <m:sup>
                        <m:r>
                          <a:rPr lang="vi-VN" sz="2400" i="1">
                            <a:latin typeface="Cambria Math" panose="02040503050406030204" pitchFamily="18" charset="0"/>
                          </a:rPr>
                          <m:t>+</m:t>
                        </m:r>
                      </m:sup>
                    </m:sSup>
                    <m:r>
                      <a:rPr lang="vi-VN" sz="2400" i="1">
                        <a:latin typeface="Cambria Math" panose="02040503050406030204" pitchFamily="18" charset="0"/>
                      </a:rPr>
                      <m:t>,</m:t>
                    </m:r>
                    <m:sSup>
                      <m:sSupPr>
                        <m:ctrlPr>
                          <a:rPr lang="vi-VN" sz="2400" i="1">
                            <a:latin typeface="Cambria Math" panose="02040503050406030204" pitchFamily="18" charset="0"/>
                          </a:rPr>
                        </m:ctrlPr>
                      </m:sSupPr>
                      <m:e>
                        <m:r>
                          <a:rPr lang="vi-VN" sz="2400" i="1">
                            <a:latin typeface="Cambria Math" panose="02040503050406030204" pitchFamily="18" charset="0"/>
                            <a:sym typeface="Symbol" panose="05050102010706020507" pitchFamily="18" charset="2"/>
                          </a:rPr>
                          <m:t></m:t>
                        </m:r>
                      </m:e>
                      <m:sup>
                        <m:r>
                          <a:rPr lang="vi-VN" sz="2400" i="1">
                            <a:latin typeface="Cambria Math" panose="02040503050406030204" pitchFamily="18" charset="0"/>
                          </a:rPr>
                          <m:t>−</m:t>
                        </m:r>
                      </m:sup>
                    </m:sSup>
                  </m:oMath>
                </a14:m>
                <a:r>
                  <a:rPr lang="vi-VN" sz="2400" dirty="0">
                    <a:latin typeface="Arial" panose="020B0604020202020204" pitchFamily="34" charset="0"/>
                    <a:cs typeface="Arial" panose="020B0604020202020204" pitchFamily="34" charset="0"/>
                  </a:rPr>
                  <a:t> là tổng các trọng thuộc lớp dương và tổng các trọng thuộc lớp âm. Khi đó nếu </a:t>
                </a:r>
                <a14:m>
                  <m:oMath xmlns:m="http://schemas.openxmlformats.org/officeDocument/2006/math">
                    <m:sSup>
                      <m:sSupPr>
                        <m:ctrlPr>
                          <a:rPr lang="vi-VN" sz="2400" i="1">
                            <a:latin typeface="Cambria Math" panose="02040503050406030204" pitchFamily="18" charset="0"/>
                          </a:rPr>
                        </m:ctrlPr>
                      </m:sSupPr>
                      <m:e>
                        <m:r>
                          <a:rPr lang="vi-VN" sz="2400" i="1">
                            <a:latin typeface="Cambria Math" panose="02040503050406030204" pitchFamily="18" charset="0"/>
                            <a:sym typeface="Symbol" panose="05050102010706020507" pitchFamily="18" charset="2"/>
                          </a:rPr>
                          <m:t></m:t>
                        </m:r>
                      </m:e>
                      <m:sup>
                        <m:r>
                          <a:rPr lang="vi-VN" sz="2400" i="1">
                            <a:latin typeface="Cambria Math" panose="02040503050406030204" pitchFamily="18" charset="0"/>
                          </a:rPr>
                          <m:t>+</m:t>
                        </m:r>
                      </m:sup>
                    </m:sSup>
                    <m:r>
                      <a:rPr lang="vi-VN" sz="2400" i="1">
                        <a:latin typeface="Cambria Math" panose="02040503050406030204" pitchFamily="18" charset="0"/>
                      </a:rPr>
                      <m:t>&gt;</m:t>
                    </m:r>
                    <m:sSup>
                      <m:sSupPr>
                        <m:ctrlPr>
                          <a:rPr lang="vi-VN" sz="2400" i="1">
                            <a:latin typeface="Cambria Math" panose="02040503050406030204" pitchFamily="18" charset="0"/>
                          </a:rPr>
                        </m:ctrlPr>
                      </m:sSupPr>
                      <m:e>
                        <m:r>
                          <a:rPr lang="vi-VN" sz="2400" i="1">
                            <a:latin typeface="Cambria Math" panose="02040503050406030204" pitchFamily="18" charset="0"/>
                            <a:sym typeface="Symbol" panose="05050102010706020507" pitchFamily="18" charset="2"/>
                          </a:rPr>
                          <m:t></m:t>
                        </m:r>
                      </m:e>
                      <m:sup>
                        <m:r>
                          <a:rPr lang="vi-VN" sz="2400" i="1">
                            <a:latin typeface="Cambria Math" panose="02040503050406030204" pitchFamily="18" charset="0"/>
                          </a:rPr>
                          <m:t>−</m:t>
                        </m:r>
                      </m:sup>
                    </m:sSup>
                  </m:oMath>
                </a14:m>
                <a:r>
                  <a:rPr lang="vi-VN" sz="2400" dirty="0">
                    <a:latin typeface="Arial" panose="020B0604020202020204" pitchFamily="34" charset="0"/>
                    <a:cs typeface="Arial" panose="020B0604020202020204" pitchFamily="34" charset="0"/>
                  </a:rPr>
                  <a:t>thì điểm dữ liệu thuộc về lớp dương cho dù số lượng phần tử âm nhiều hơn.</a:t>
                </a:r>
              </a:p>
              <a:p>
                <a:pPr marL="0" indent="0">
                  <a:lnSpc>
                    <a:spcPct val="100000"/>
                  </a:lnSpc>
                  <a:buNone/>
                </a:pPr>
                <a:r>
                  <a:rPr lang="vi-VN" sz="2400" dirty="0">
                    <a:latin typeface="Arial" panose="020B0604020202020204" pitchFamily="34" charset="0"/>
                    <a:cs typeface="Arial" panose="020B0604020202020204" pitchFamily="34" charset="0"/>
                  </a:rPr>
                  <a:t>Cách xác định trọng:</a:t>
                </a:r>
              </a:p>
              <a:p>
                <a:pPr marL="0" indent="0">
                  <a:lnSpc>
                    <a:spcPct val="100000"/>
                  </a:lnSpc>
                  <a:buNone/>
                </a:pPr>
                <a:r>
                  <a:rPr lang="vi-VN" sz="2400" dirty="0">
                    <a:latin typeface="Arial" panose="020B0604020202020204" pitchFamily="34" charset="0"/>
                    <a:cs typeface="Arial" panose="020B0604020202020204" pitchFamily="34" charset="0"/>
                  </a:rPr>
                  <a:t>Giả sử khoảng cách từ điểm X đến các trọng được xắp xếp theo thứ tự tăng dần là </a:t>
                </a:r>
                <a14:m>
                  <m:oMath xmlns:m="http://schemas.openxmlformats.org/officeDocument/2006/math">
                    <m:sSub>
                      <m:sSubPr>
                        <m:ctrlPr>
                          <a:rPr lang="vi-VN" sz="2400" i="1">
                            <a:latin typeface="Cambria Math" panose="02040503050406030204" pitchFamily="18" charset="0"/>
                          </a:rPr>
                        </m:ctrlPr>
                      </m:sSubPr>
                      <m:e>
                        <m:r>
                          <a:rPr lang="vi-VN" sz="2400" i="1">
                            <a:latin typeface="Cambria Math" panose="02040503050406030204" pitchFamily="18" charset="0"/>
                          </a:rPr>
                          <m:t>𝑑</m:t>
                        </m:r>
                      </m:e>
                      <m:sub>
                        <m:r>
                          <a:rPr lang="vi-VN" sz="2400" i="1">
                            <a:latin typeface="Cambria Math" panose="02040503050406030204" pitchFamily="18" charset="0"/>
                          </a:rPr>
                          <m:t>1</m:t>
                        </m:r>
                      </m:sub>
                    </m:sSub>
                    <m:r>
                      <a:rPr lang="vi-VN" sz="2400" i="1">
                        <a:latin typeface="Cambria Math" panose="02040503050406030204" pitchFamily="18" charset="0"/>
                      </a:rPr>
                      <m:t>,</m:t>
                    </m:r>
                    <m:sSub>
                      <m:sSubPr>
                        <m:ctrlPr>
                          <a:rPr lang="vi-VN" sz="2400" i="1">
                            <a:latin typeface="Cambria Math" panose="02040503050406030204" pitchFamily="18" charset="0"/>
                          </a:rPr>
                        </m:ctrlPr>
                      </m:sSubPr>
                      <m:e>
                        <m:r>
                          <a:rPr lang="vi-VN" sz="2400" i="1">
                            <a:latin typeface="Cambria Math" panose="02040503050406030204" pitchFamily="18" charset="0"/>
                          </a:rPr>
                          <m:t>𝑑</m:t>
                        </m:r>
                      </m:e>
                      <m:sub>
                        <m:r>
                          <a:rPr lang="vi-VN" sz="2400" i="1">
                            <a:latin typeface="Cambria Math" panose="02040503050406030204" pitchFamily="18" charset="0"/>
                          </a:rPr>
                          <m:t>2</m:t>
                        </m:r>
                      </m:sub>
                    </m:sSub>
                    <m:r>
                      <a:rPr lang="vi-VN" sz="2400" i="1">
                        <a:latin typeface="Cambria Math" panose="02040503050406030204" pitchFamily="18" charset="0"/>
                      </a:rPr>
                      <m:t>,…,</m:t>
                    </m:r>
                    <m:sSub>
                      <m:sSubPr>
                        <m:ctrlPr>
                          <a:rPr lang="vi-VN" sz="2400" i="1">
                            <a:latin typeface="Cambria Math" panose="02040503050406030204" pitchFamily="18" charset="0"/>
                          </a:rPr>
                        </m:ctrlPr>
                      </m:sSubPr>
                      <m:e>
                        <m:r>
                          <a:rPr lang="vi-VN" sz="2400" i="1">
                            <a:latin typeface="Cambria Math" panose="02040503050406030204" pitchFamily="18" charset="0"/>
                          </a:rPr>
                          <m:t>𝑑</m:t>
                        </m:r>
                      </m:e>
                      <m:sub>
                        <m:r>
                          <a:rPr lang="vi-VN" sz="2400" i="1">
                            <a:latin typeface="Cambria Math" panose="02040503050406030204" pitchFamily="18" charset="0"/>
                          </a:rPr>
                          <m:t>𝑘</m:t>
                        </m:r>
                      </m:sub>
                    </m:sSub>
                    <m:r>
                      <a:rPr lang="vi-VN" sz="2400" i="1">
                        <a:latin typeface="Cambria Math" panose="02040503050406030204" pitchFamily="18" charset="0"/>
                      </a:rPr>
                      <m:t>.</m:t>
                    </m:r>
                  </m:oMath>
                </a14:m>
                <a:r>
                  <a:rPr lang="vi-VN" sz="2400" dirty="0">
                    <a:latin typeface="Arial" panose="020B0604020202020204" pitchFamily="34" charset="0"/>
                    <a:cs typeface="Arial" panose="020B0604020202020204" pitchFamily="34" charset="0"/>
                  </a:rPr>
                  <a:t>  Như vậy </a:t>
                </a:r>
                <a14:m>
                  <m:oMath xmlns:m="http://schemas.openxmlformats.org/officeDocument/2006/math">
                    <m:sSub>
                      <m:sSubPr>
                        <m:ctrlPr>
                          <a:rPr lang="vi-VN" sz="2400" i="1">
                            <a:latin typeface="Cambria Math" panose="02040503050406030204" pitchFamily="18" charset="0"/>
                          </a:rPr>
                        </m:ctrlPr>
                      </m:sSubPr>
                      <m:e>
                        <m:r>
                          <a:rPr lang="vi-VN" sz="2400" i="1">
                            <a:latin typeface="Cambria Math" panose="02040503050406030204" pitchFamily="18" charset="0"/>
                          </a:rPr>
                          <m:t>𝑑</m:t>
                        </m:r>
                      </m:e>
                      <m:sub>
                        <m:r>
                          <a:rPr lang="vi-VN" sz="2400" i="1">
                            <a:latin typeface="Cambria Math" panose="02040503050406030204" pitchFamily="18" charset="0"/>
                          </a:rPr>
                          <m:t>1</m:t>
                        </m:r>
                      </m:sub>
                    </m:sSub>
                  </m:oMath>
                </a14:m>
                <a:r>
                  <a:rPr lang="vi-VN" sz="2400" dirty="0">
                    <a:latin typeface="Arial" panose="020B0604020202020204" pitchFamily="34" charset="0"/>
                    <a:cs typeface="Arial" panose="020B0604020202020204" pitchFamily="34" charset="0"/>
                  </a:rPr>
                  <a:t> là khoảng cách bé nhật từ các láng giềng đến X còn </a:t>
                </a:r>
                <a14:m>
                  <m:oMath xmlns:m="http://schemas.openxmlformats.org/officeDocument/2006/math">
                    <m:sSub>
                      <m:sSubPr>
                        <m:ctrlPr>
                          <a:rPr lang="vi-VN" sz="2400" i="1">
                            <a:latin typeface="Cambria Math" panose="02040503050406030204" pitchFamily="18" charset="0"/>
                          </a:rPr>
                        </m:ctrlPr>
                      </m:sSubPr>
                      <m:e>
                        <m:r>
                          <a:rPr lang="vi-VN" sz="2400" i="1">
                            <a:latin typeface="Cambria Math" panose="02040503050406030204" pitchFamily="18" charset="0"/>
                          </a:rPr>
                          <m:t>𝑑</m:t>
                        </m:r>
                      </m:e>
                      <m:sub>
                        <m:r>
                          <a:rPr lang="vi-VN" sz="2400" i="1">
                            <a:latin typeface="Cambria Math" panose="02040503050406030204" pitchFamily="18" charset="0"/>
                          </a:rPr>
                          <m:t>𝑘</m:t>
                        </m:r>
                      </m:sub>
                    </m:sSub>
                  </m:oMath>
                </a14:m>
                <a:r>
                  <a:rPr lang="vi-VN" sz="2400" dirty="0">
                    <a:latin typeface="Arial" panose="020B0604020202020204" pitchFamily="34" charset="0"/>
                    <a:cs typeface="Arial" panose="020B0604020202020204" pitchFamily="34" charset="0"/>
                  </a:rPr>
                  <a:t> là khoảng cách đên X là lớn nhất. </a:t>
                </a:r>
              </a:p>
              <a:p>
                <a:pPr marL="0" indent="0">
                  <a:lnSpc>
                    <a:spcPct val="100000"/>
                  </a:lnSpc>
                  <a:buNone/>
                </a:pPr>
                <a:r>
                  <a:rPr lang="vi-VN" sz="2400" dirty="0">
                    <a:latin typeface="Arial" panose="020B0604020202020204" pitchFamily="34" charset="0"/>
                    <a:cs typeface="Arial" panose="020B0604020202020204" pitchFamily="34" charset="0"/>
                  </a:rPr>
                  <a:t>Công thức:</a:t>
                </a:r>
              </a:p>
              <a:p>
                <a:pPr marL="0" indent="0">
                  <a:lnSpc>
                    <a:spcPct val="100000"/>
                  </a:lnSpc>
                  <a:buNone/>
                </a:pPr>
                <a:r>
                  <a:rPr lang="vi-VN" sz="2400" dirty="0">
                    <a:latin typeface="Arial" panose="020B0604020202020204" pitchFamily="34" charset="0"/>
                    <a:cs typeface="Arial" panose="020B0604020202020204" pitchFamily="34" charset="0"/>
                  </a:rPr>
                  <a:t>			</a:t>
                </a:r>
                <a14:m>
                  <m:oMath xmlns:m="http://schemas.openxmlformats.org/officeDocument/2006/math">
                    <m:sSub>
                      <m:sSubPr>
                        <m:ctrlPr>
                          <a:rPr lang="vi-VN" sz="2400" i="1">
                            <a:latin typeface="Cambria Math" panose="02040503050406030204" pitchFamily="18" charset="0"/>
                          </a:rPr>
                        </m:ctrlPr>
                      </m:sSubPr>
                      <m:e>
                        <m:r>
                          <a:rPr lang="vi-VN" sz="2400" i="1">
                            <a:latin typeface="Cambria Math" panose="02040503050406030204" pitchFamily="18" charset="0"/>
                          </a:rPr>
                          <m:t>𝑤</m:t>
                        </m:r>
                      </m:e>
                      <m:sub>
                        <m:r>
                          <a:rPr lang="vi-VN" sz="2400" i="1">
                            <a:latin typeface="Cambria Math" panose="02040503050406030204" pitchFamily="18" charset="0"/>
                          </a:rPr>
                          <m:t>𝑖</m:t>
                        </m:r>
                      </m:sub>
                    </m:sSub>
                    <m:r>
                      <a:rPr lang="vi-VN" sz="2400" i="1">
                        <a:latin typeface="Cambria Math" panose="02040503050406030204" pitchFamily="18" charset="0"/>
                      </a:rPr>
                      <m:t>=</m:t>
                    </m:r>
                    <m:d>
                      <m:dPr>
                        <m:begChr m:val="{"/>
                        <m:endChr m:val=""/>
                        <m:ctrlPr>
                          <a:rPr lang="vi-VN" sz="2400" i="1">
                            <a:latin typeface="Cambria Math" panose="02040503050406030204" pitchFamily="18" charset="0"/>
                          </a:rPr>
                        </m:ctrlPr>
                      </m:dPr>
                      <m:e>
                        <m:eqArr>
                          <m:eqArrPr>
                            <m:ctrlPr>
                              <a:rPr lang="vi-VN" sz="2400" i="1">
                                <a:latin typeface="Cambria Math" panose="02040503050406030204" pitchFamily="18" charset="0"/>
                              </a:rPr>
                            </m:ctrlPr>
                          </m:eqArrPr>
                          <m:e>
                            <m:f>
                              <m:fPr>
                                <m:ctrlPr>
                                  <a:rPr lang="vi-VN" sz="2400" i="1">
                                    <a:latin typeface="Cambria Math" panose="02040503050406030204" pitchFamily="18" charset="0"/>
                                  </a:rPr>
                                </m:ctrlPr>
                              </m:fPr>
                              <m:num>
                                <m:sSub>
                                  <m:sSubPr>
                                    <m:ctrlPr>
                                      <a:rPr lang="vi-VN" sz="2400" i="1">
                                        <a:latin typeface="Cambria Math" panose="02040503050406030204" pitchFamily="18" charset="0"/>
                                      </a:rPr>
                                    </m:ctrlPr>
                                  </m:sSubPr>
                                  <m:e>
                                    <m:r>
                                      <a:rPr lang="vi-VN" sz="2400" i="1">
                                        <a:latin typeface="Cambria Math" panose="02040503050406030204" pitchFamily="18" charset="0"/>
                                      </a:rPr>
                                      <m:t>𝑑</m:t>
                                    </m:r>
                                  </m:e>
                                  <m:sub>
                                    <m:r>
                                      <a:rPr lang="vi-VN" sz="2400" i="1">
                                        <a:latin typeface="Cambria Math" panose="02040503050406030204" pitchFamily="18" charset="0"/>
                                      </a:rPr>
                                      <m:t>𝑘</m:t>
                                    </m:r>
                                  </m:sub>
                                </m:sSub>
                                <m:r>
                                  <a:rPr lang="vi-VN" sz="2400" i="1">
                                    <a:latin typeface="Cambria Math" panose="02040503050406030204" pitchFamily="18" charset="0"/>
                                  </a:rPr>
                                  <m:t>−</m:t>
                                </m:r>
                                <m:sSub>
                                  <m:sSubPr>
                                    <m:ctrlPr>
                                      <a:rPr lang="vi-VN" sz="2400" i="1">
                                        <a:latin typeface="Cambria Math" panose="02040503050406030204" pitchFamily="18" charset="0"/>
                                      </a:rPr>
                                    </m:ctrlPr>
                                  </m:sSubPr>
                                  <m:e>
                                    <m:r>
                                      <a:rPr lang="vi-VN" sz="2400" i="1">
                                        <a:latin typeface="Cambria Math" panose="02040503050406030204" pitchFamily="18" charset="0"/>
                                      </a:rPr>
                                      <m:t>𝑑</m:t>
                                    </m:r>
                                  </m:e>
                                  <m:sub>
                                    <m:r>
                                      <a:rPr lang="vi-VN" sz="2400" i="1">
                                        <a:latin typeface="Cambria Math" panose="02040503050406030204" pitchFamily="18" charset="0"/>
                                      </a:rPr>
                                      <m:t>𝑖</m:t>
                                    </m:r>
                                  </m:sub>
                                </m:sSub>
                              </m:num>
                              <m:den>
                                <m:sSub>
                                  <m:sSubPr>
                                    <m:ctrlPr>
                                      <a:rPr lang="vi-VN" sz="2400" i="1">
                                        <a:latin typeface="Cambria Math" panose="02040503050406030204" pitchFamily="18" charset="0"/>
                                      </a:rPr>
                                    </m:ctrlPr>
                                  </m:sSubPr>
                                  <m:e>
                                    <m:r>
                                      <a:rPr lang="vi-VN" sz="2400" i="1">
                                        <a:latin typeface="Cambria Math" panose="02040503050406030204" pitchFamily="18" charset="0"/>
                                      </a:rPr>
                                      <m:t>𝑑</m:t>
                                    </m:r>
                                  </m:e>
                                  <m:sub>
                                    <m:r>
                                      <a:rPr lang="vi-VN" sz="2400" i="1">
                                        <a:latin typeface="Cambria Math" panose="02040503050406030204" pitchFamily="18" charset="0"/>
                                      </a:rPr>
                                      <m:t>𝑘</m:t>
                                    </m:r>
                                  </m:sub>
                                </m:sSub>
                                <m:r>
                                  <a:rPr lang="vi-VN" sz="2400" i="1">
                                    <a:latin typeface="Cambria Math" panose="02040503050406030204" pitchFamily="18" charset="0"/>
                                  </a:rPr>
                                  <m:t>−</m:t>
                                </m:r>
                                <m:sSub>
                                  <m:sSubPr>
                                    <m:ctrlPr>
                                      <a:rPr lang="vi-VN" sz="2400" i="1">
                                        <a:latin typeface="Cambria Math" panose="02040503050406030204" pitchFamily="18" charset="0"/>
                                      </a:rPr>
                                    </m:ctrlPr>
                                  </m:sSubPr>
                                  <m:e>
                                    <m:r>
                                      <a:rPr lang="vi-VN" sz="2400" i="1">
                                        <a:latin typeface="Cambria Math" panose="02040503050406030204" pitchFamily="18" charset="0"/>
                                      </a:rPr>
                                      <m:t>𝑑</m:t>
                                    </m:r>
                                  </m:e>
                                  <m:sub>
                                    <m:r>
                                      <a:rPr lang="vi-VN" sz="2400" i="1">
                                        <a:latin typeface="Cambria Math" panose="02040503050406030204" pitchFamily="18" charset="0"/>
                                      </a:rPr>
                                      <m:t>1</m:t>
                                    </m:r>
                                  </m:sub>
                                </m:sSub>
                              </m:den>
                            </m:f>
                            <m:r>
                              <a:rPr lang="vi-VN" sz="2400" i="1">
                                <a:latin typeface="Cambria Math" panose="02040503050406030204" pitchFamily="18" charset="0"/>
                              </a:rPr>
                              <m:t>, </m:t>
                            </m:r>
                            <m:r>
                              <a:rPr lang="vi-VN" sz="2400" b="0" i="1" smtClean="0">
                                <a:latin typeface="Cambria Math" panose="02040503050406030204" pitchFamily="18" charset="0"/>
                              </a:rPr>
                              <m:t>  </m:t>
                            </m:r>
                            <m:sSub>
                              <m:sSubPr>
                                <m:ctrlPr>
                                  <a:rPr lang="vi-VN" sz="2400" i="1">
                                    <a:latin typeface="Cambria Math" panose="02040503050406030204" pitchFamily="18" charset="0"/>
                                  </a:rPr>
                                </m:ctrlPr>
                              </m:sSubPr>
                              <m:e>
                                <m:r>
                                  <a:rPr lang="vi-VN" sz="2400" i="1">
                                    <a:latin typeface="Cambria Math" panose="02040503050406030204" pitchFamily="18" charset="0"/>
                                  </a:rPr>
                                  <m:t>𝑑</m:t>
                                </m:r>
                              </m:e>
                              <m:sub>
                                <m:r>
                                  <a:rPr lang="vi-VN" sz="2400" i="1">
                                    <a:latin typeface="Cambria Math" panose="02040503050406030204" pitchFamily="18" charset="0"/>
                                  </a:rPr>
                                  <m:t>𝑖</m:t>
                                </m:r>
                              </m:sub>
                            </m:sSub>
                            <m:r>
                              <a:rPr lang="vi-VN" sz="2400" i="1">
                                <a:latin typeface="Cambria Math" panose="02040503050406030204" pitchFamily="18" charset="0"/>
                              </a:rPr>
                              <m:t>≠</m:t>
                            </m:r>
                            <m:sSub>
                              <m:sSubPr>
                                <m:ctrlPr>
                                  <a:rPr lang="vi-VN" sz="2400" i="1">
                                    <a:latin typeface="Cambria Math" panose="02040503050406030204" pitchFamily="18" charset="0"/>
                                  </a:rPr>
                                </m:ctrlPr>
                              </m:sSubPr>
                              <m:e>
                                <m:r>
                                  <a:rPr lang="vi-VN" sz="2400" i="1">
                                    <a:latin typeface="Cambria Math" panose="02040503050406030204" pitchFamily="18" charset="0"/>
                                  </a:rPr>
                                  <m:t>𝑑</m:t>
                                </m:r>
                              </m:e>
                              <m:sub>
                                <m:r>
                                  <a:rPr lang="vi-VN" sz="2400" i="1">
                                    <a:latin typeface="Cambria Math" panose="02040503050406030204" pitchFamily="18" charset="0"/>
                                  </a:rPr>
                                  <m:t>1</m:t>
                                </m:r>
                              </m:sub>
                            </m:sSub>
                          </m:e>
                          <m:e>
                            <m:r>
                              <a:rPr lang="vi-VN" sz="2400" i="1">
                                <a:latin typeface="Cambria Math" panose="02040503050406030204" pitchFamily="18" charset="0"/>
                              </a:rPr>
                              <m:t>1        ,  </m:t>
                            </m:r>
                            <m:sSub>
                              <m:sSubPr>
                                <m:ctrlPr>
                                  <a:rPr lang="vi-VN" sz="2400" i="1">
                                    <a:latin typeface="Cambria Math" panose="02040503050406030204" pitchFamily="18" charset="0"/>
                                  </a:rPr>
                                </m:ctrlPr>
                              </m:sSubPr>
                              <m:e>
                                <m:r>
                                  <a:rPr lang="vi-VN" sz="2400" i="1">
                                    <a:latin typeface="Cambria Math" panose="02040503050406030204" pitchFamily="18" charset="0"/>
                                  </a:rPr>
                                  <m:t>𝑑</m:t>
                                </m:r>
                              </m:e>
                              <m:sub>
                                <m:r>
                                  <a:rPr lang="vi-VN" sz="2400" i="1">
                                    <a:latin typeface="Cambria Math" panose="02040503050406030204" pitchFamily="18" charset="0"/>
                                  </a:rPr>
                                  <m:t>𝑖</m:t>
                                </m:r>
                              </m:sub>
                            </m:sSub>
                            <m:r>
                              <a:rPr lang="vi-VN" sz="2400" i="1">
                                <a:latin typeface="Cambria Math" panose="02040503050406030204" pitchFamily="18" charset="0"/>
                              </a:rPr>
                              <m:t>=</m:t>
                            </m:r>
                            <m:sSub>
                              <m:sSubPr>
                                <m:ctrlPr>
                                  <a:rPr lang="vi-VN" sz="2400" i="1">
                                    <a:latin typeface="Cambria Math" panose="02040503050406030204" pitchFamily="18" charset="0"/>
                                  </a:rPr>
                                </m:ctrlPr>
                              </m:sSubPr>
                              <m:e>
                                <m:r>
                                  <a:rPr lang="vi-VN" sz="2400" i="1">
                                    <a:latin typeface="Cambria Math" panose="02040503050406030204" pitchFamily="18" charset="0"/>
                                  </a:rPr>
                                  <m:t>𝑑</m:t>
                                </m:r>
                              </m:e>
                              <m:sub>
                                <m:r>
                                  <a:rPr lang="vi-VN" sz="2400" i="1">
                                    <a:latin typeface="Cambria Math" panose="02040503050406030204" pitchFamily="18" charset="0"/>
                                  </a:rPr>
                                  <m:t>1</m:t>
                                </m:r>
                              </m:sub>
                            </m:sSub>
                          </m:e>
                        </m:eqArr>
                      </m:e>
                    </m:d>
                  </m:oMath>
                </a14:m>
                <a:endParaRPr lang="vi-VN" sz="2400" dirty="0">
                  <a:latin typeface="Arial" panose="020B0604020202020204" pitchFamily="34" charset="0"/>
                  <a:cs typeface="Arial" panose="020B0604020202020204" pitchFamily="34" charset="0"/>
                </a:endParaRPr>
              </a:p>
              <a:p>
                <a:pPr marL="0" indent="0">
                  <a:lnSpc>
                    <a:spcPct val="100000"/>
                  </a:lnSpc>
                  <a:buNone/>
                </a:pPr>
                <a:endParaRPr lang="vi-VN" sz="2400" dirty="0">
                  <a:latin typeface="Arial" panose="020B0604020202020204" pitchFamily="34" charset="0"/>
                  <a:cs typeface="Arial" panose="020B0604020202020204" pitchFamily="34" charset="0"/>
                </a:endParaRPr>
              </a:p>
              <a:p>
                <a:pPr marL="0" indent="0">
                  <a:lnSpc>
                    <a:spcPct val="100000"/>
                  </a:lnSpc>
                  <a:buNone/>
                </a:pPr>
                <a:r>
                  <a:rPr lang="vi-VN" sz="2400" dirty="0">
                    <a:latin typeface="Arial" panose="020B0604020202020204" pitchFamily="34" charset="0"/>
                    <a:cs typeface="Arial" panose="020B0604020202020204" pitchFamily="34" charset="0"/>
                  </a:rPr>
                  <a:t>Các trọng nằm trong khoảng [0,1]</a:t>
                </a:r>
              </a:p>
              <a:p>
                <a:pPr marL="0" indent="0">
                  <a:lnSpc>
                    <a:spcPct val="100000"/>
                  </a:lnSpc>
                  <a:buNone/>
                </a:pPr>
                <a:r>
                  <a:rPr lang="vi-VN" sz="2400" dirty="0">
                    <a:latin typeface="Arial" panose="020B0604020202020204" pitchFamily="34" charset="0"/>
                    <a:cs typeface="Arial" panose="020B0604020202020204" pitchFamily="34" charset="0"/>
                  </a:rPr>
                  <a:t>Bài tập: xét bộ phân loại 5-NN với các khoảng cách: </a:t>
                </a:r>
                <a14:m>
                  <m:oMath xmlns:m="http://schemas.openxmlformats.org/officeDocument/2006/math">
                    <m:sSub>
                      <m:sSubPr>
                        <m:ctrlPr>
                          <a:rPr lang="vi-VN" sz="2400" i="1">
                            <a:latin typeface="Cambria Math" panose="02040503050406030204" pitchFamily="18" charset="0"/>
                          </a:rPr>
                        </m:ctrlPr>
                      </m:sSubPr>
                      <m:e>
                        <m:r>
                          <a:rPr lang="vi-VN" sz="2400" i="1">
                            <a:latin typeface="Cambria Math" panose="02040503050406030204" pitchFamily="18" charset="0"/>
                          </a:rPr>
                          <m:t>𝑑</m:t>
                        </m:r>
                      </m:e>
                      <m:sub>
                        <m:r>
                          <a:rPr lang="vi-VN" sz="2400" i="1">
                            <a:latin typeface="Cambria Math" panose="02040503050406030204" pitchFamily="18" charset="0"/>
                          </a:rPr>
                          <m:t>1</m:t>
                        </m:r>
                      </m:sub>
                    </m:sSub>
                    <m:r>
                      <a:rPr lang="vi-VN" sz="2400" i="1">
                        <a:latin typeface="Cambria Math" panose="02040503050406030204" pitchFamily="18" charset="0"/>
                      </a:rPr>
                      <m:t>=1,</m:t>
                    </m:r>
                    <m:sSub>
                      <m:sSubPr>
                        <m:ctrlPr>
                          <a:rPr lang="vi-VN" sz="2400" i="1">
                            <a:latin typeface="Cambria Math" panose="02040503050406030204" pitchFamily="18" charset="0"/>
                          </a:rPr>
                        </m:ctrlPr>
                      </m:sSubPr>
                      <m:e>
                        <m:r>
                          <a:rPr lang="vi-VN" sz="2400" i="1">
                            <a:latin typeface="Cambria Math" panose="02040503050406030204" pitchFamily="18" charset="0"/>
                          </a:rPr>
                          <m:t>𝑑</m:t>
                        </m:r>
                      </m:e>
                      <m:sub>
                        <m:r>
                          <a:rPr lang="vi-VN" sz="2400" i="1">
                            <a:latin typeface="Cambria Math" panose="02040503050406030204" pitchFamily="18" charset="0"/>
                          </a:rPr>
                          <m:t>2</m:t>
                        </m:r>
                      </m:sub>
                    </m:sSub>
                    <m:r>
                      <a:rPr lang="vi-VN" sz="2400" i="1">
                        <a:latin typeface="Cambria Math" panose="02040503050406030204" pitchFamily="18" charset="0"/>
                      </a:rPr>
                      <m:t>=3,</m:t>
                    </m:r>
                    <m:sSub>
                      <m:sSubPr>
                        <m:ctrlPr>
                          <a:rPr lang="vi-VN" sz="2400" i="1">
                            <a:latin typeface="Cambria Math" panose="02040503050406030204" pitchFamily="18" charset="0"/>
                          </a:rPr>
                        </m:ctrlPr>
                      </m:sSubPr>
                      <m:e>
                        <m:r>
                          <a:rPr lang="vi-VN" sz="2400" i="1">
                            <a:latin typeface="Cambria Math" panose="02040503050406030204" pitchFamily="18" charset="0"/>
                          </a:rPr>
                          <m:t>𝑑</m:t>
                        </m:r>
                      </m:e>
                      <m:sub>
                        <m:r>
                          <a:rPr lang="vi-VN" sz="2400" i="1">
                            <a:latin typeface="Cambria Math" panose="02040503050406030204" pitchFamily="18" charset="0"/>
                          </a:rPr>
                          <m:t>3</m:t>
                        </m:r>
                      </m:sub>
                    </m:sSub>
                    <m:r>
                      <a:rPr lang="vi-VN" sz="2400" i="1">
                        <a:latin typeface="Cambria Math" panose="02040503050406030204" pitchFamily="18" charset="0"/>
                      </a:rPr>
                      <m:t>=4,</m:t>
                    </m:r>
                    <m:sSub>
                      <m:sSubPr>
                        <m:ctrlPr>
                          <a:rPr lang="vi-VN" sz="2400" i="1">
                            <a:latin typeface="Cambria Math" panose="02040503050406030204" pitchFamily="18" charset="0"/>
                          </a:rPr>
                        </m:ctrlPr>
                      </m:sSubPr>
                      <m:e>
                        <m:r>
                          <a:rPr lang="vi-VN" sz="2400" i="1">
                            <a:latin typeface="Cambria Math" panose="02040503050406030204" pitchFamily="18" charset="0"/>
                          </a:rPr>
                          <m:t>𝑑</m:t>
                        </m:r>
                      </m:e>
                      <m:sub>
                        <m:r>
                          <a:rPr lang="vi-VN" sz="2400" i="1">
                            <a:latin typeface="Cambria Math" panose="02040503050406030204" pitchFamily="18" charset="0"/>
                          </a:rPr>
                          <m:t>4</m:t>
                        </m:r>
                      </m:sub>
                    </m:sSub>
                    <m:r>
                      <a:rPr lang="vi-VN" sz="2400" i="1">
                        <a:latin typeface="Cambria Math" panose="02040503050406030204" pitchFamily="18" charset="0"/>
                      </a:rPr>
                      <m:t>=5</m:t>
                    </m:r>
                    <m:sSub>
                      <m:sSubPr>
                        <m:ctrlPr>
                          <a:rPr lang="vi-VN" sz="2400" i="1">
                            <a:latin typeface="Cambria Math" panose="02040503050406030204" pitchFamily="18" charset="0"/>
                          </a:rPr>
                        </m:ctrlPr>
                      </m:sSubPr>
                      <m:e>
                        <m:r>
                          <a:rPr lang="vi-VN" sz="2400" i="1">
                            <a:latin typeface="Cambria Math" panose="02040503050406030204" pitchFamily="18" charset="0"/>
                          </a:rPr>
                          <m:t>,</m:t>
                        </m:r>
                        <m:r>
                          <a:rPr lang="vi-VN" sz="2400" i="1">
                            <a:latin typeface="Cambria Math" panose="02040503050406030204" pitchFamily="18" charset="0"/>
                          </a:rPr>
                          <m:t>𝑑</m:t>
                        </m:r>
                      </m:e>
                      <m:sub>
                        <m:r>
                          <a:rPr lang="vi-VN" sz="2400" i="1">
                            <a:latin typeface="Cambria Math" panose="02040503050406030204" pitchFamily="18" charset="0"/>
                          </a:rPr>
                          <m:t>5</m:t>
                        </m:r>
                      </m:sub>
                    </m:sSub>
                    <m:r>
                      <a:rPr lang="vi-VN" sz="2400" i="1">
                        <a:latin typeface="Cambria Math" panose="02040503050406030204" pitchFamily="18" charset="0"/>
                      </a:rPr>
                      <m:t>=8</m:t>
                    </m:r>
                  </m:oMath>
                </a14:m>
                <a:endParaRPr lang="vi-VN" sz="2400" dirty="0">
                  <a:latin typeface="Arial" panose="020B0604020202020204" pitchFamily="34" charset="0"/>
                  <a:cs typeface="Arial" panose="020B0604020202020204" pitchFamily="34" charset="0"/>
                </a:endParaRPr>
              </a:p>
              <a:p>
                <a:pPr marL="0" indent="0">
                  <a:lnSpc>
                    <a:spcPct val="100000"/>
                  </a:lnSpc>
                  <a:buNone/>
                </a:pPr>
                <a:r>
                  <a:rPr lang="vi-VN" sz="2400" dirty="0">
                    <a:latin typeface="Arial" panose="020B0604020202020204" pitchFamily="34" charset="0"/>
                    <a:cs typeface="Arial" panose="020B0604020202020204" pitchFamily="34" charset="0"/>
                  </a:rPr>
                  <a:t>	</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22852" y="365126"/>
                <a:ext cx="11092070" cy="6227831"/>
              </a:xfrm>
              <a:blipFill rotWithShape="1">
                <a:blip r:embed="rId1"/>
                <a:stretch>
                  <a:fillRect l="-714"/>
                </a:stretch>
              </a:blipFill>
            </p:spPr>
            <p:txBody>
              <a:bodyPr/>
              <a:lstStyle/>
              <a:p>
                <a:r>
                  <a:rPr lang="vi-VN">
                    <a:noFill/>
                  </a:rPr>
                  <a:t> </a:t>
                </a:r>
                <a:endParaRPr lang="vi-VN">
                  <a:noFill/>
                </a:endParaRPr>
              </a:p>
            </p:txBody>
          </p:sp>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838200" y="319406"/>
            <a:ext cx="10515600" cy="45719"/>
          </a:xfrm>
        </p:spPr>
        <p:txBody>
          <a:bodyPr>
            <a:normAutofit fontScale="90000"/>
          </a:bodyPr>
          <a:lstStyle/>
          <a:p>
            <a:endParaRPr lang="vi-VN" dirty="0"/>
          </a:p>
        </p:txBody>
      </p:sp>
      <p:sp>
        <p:nvSpPr>
          <p:cNvPr id="3" name="Content Placeholder 2"/>
          <p:cNvSpPr>
            <a:spLocks noGrp="1"/>
          </p:cNvSpPr>
          <p:nvPr>
            <p:ph idx="1"/>
          </p:nvPr>
        </p:nvSpPr>
        <p:spPr>
          <a:xfrm>
            <a:off x="410817" y="365124"/>
            <a:ext cx="11343861" cy="6447155"/>
          </a:xfrm>
        </p:spPr>
        <p:txBody>
          <a:bodyPr>
            <a:normAutofit/>
          </a:bodyPr>
          <a:lstStyle/>
          <a:p>
            <a:pPr marL="0" indent="0" algn="just">
              <a:lnSpc>
                <a:spcPct val="150000"/>
              </a:lnSpc>
              <a:buNone/>
            </a:pPr>
            <a:r>
              <a:rPr lang="vi-VN" sz="2400" b="1" dirty="0"/>
              <a:t>6. Tại sao gọi là thuật toán lười</a:t>
            </a:r>
            <a:endParaRPr lang="vi-VN" sz="2400" b="1" dirty="0"/>
          </a:p>
          <a:p>
            <a:pPr algn="just">
              <a:lnSpc>
                <a:spcPct val="150000"/>
              </a:lnSpc>
            </a:pPr>
            <a:r>
              <a:rPr lang="vi-VN" sz="2000" dirty="0"/>
              <a:t>Phương pháp lân cận gần nhất không có trìu tượng hóa</a:t>
            </a:r>
            <a:endParaRPr lang="vi-VN" sz="2000" dirty="0"/>
          </a:p>
          <a:p>
            <a:pPr algn="just">
              <a:lnSpc>
                <a:spcPct val="150000"/>
              </a:lnSpc>
            </a:pPr>
            <a:r>
              <a:rPr lang="vi-VN" sz="2000" dirty="0"/>
              <a:t>Trong quá trình huấn luyện không cần phải học điều gì cả, Tất cả dựa trên ví dụ huấn luyện nên gọi phương pháp học </a:t>
            </a:r>
            <a:r>
              <a:rPr lang="vi-VN" sz="2000" b="1" dirty="0"/>
              <a:t>là học dựa trên mẫu </a:t>
            </a:r>
            <a:r>
              <a:rPr lang="vi-VN" sz="2000" dirty="0"/>
              <a:t>hay </a:t>
            </a:r>
            <a:r>
              <a:rPr lang="vi-VN" sz="2000" b="1" dirty="0"/>
              <a:t>học theo thói quen</a:t>
            </a:r>
            <a:r>
              <a:rPr lang="vi-VN" sz="2000" dirty="0"/>
              <a:t>.</a:t>
            </a:r>
            <a:endParaRPr lang="vi-VN" sz="2000" dirty="0"/>
          </a:p>
          <a:p>
            <a:pPr algn="just">
              <a:lnSpc>
                <a:spcPct val="150000"/>
              </a:lnSpc>
            </a:pPr>
            <a:r>
              <a:rPr lang="vi-VN" sz="2000" dirty="0"/>
              <a:t>Không cần xây dựng mô hình nên còn gọi là </a:t>
            </a:r>
            <a:r>
              <a:rPr lang="vi-VN" sz="2000" b="1" dirty="0"/>
              <a:t>học không tham số</a:t>
            </a:r>
            <a:endParaRPr lang="vi-VN" sz="2000" b="1" dirty="0"/>
          </a:p>
          <a:p>
            <a:pPr algn="just">
              <a:lnSpc>
                <a:spcPct val="150000"/>
              </a:lnSpc>
            </a:pPr>
            <a:r>
              <a:rPr lang="vi-VN" sz="2000" dirty="0"/>
              <a:t>Hạn chế: học không tham số giới hạn khả năng tìm hiểu các kiến thức có trong dữ liệu.</a:t>
            </a:r>
            <a:endParaRPr lang="vi-VN" sz="2000" dirty="0"/>
          </a:p>
          <a:p>
            <a:pPr algn="just">
              <a:lnSpc>
                <a:spcPct val="150000"/>
              </a:lnSpc>
            </a:pPr>
            <a:endParaRPr lang="vi-VN" sz="2000" dirty="0"/>
          </a:p>
          <a:p>
            <a:pPr algn="just">
              <a:lnSpc>
                <a:spcPct val="150000"/>
              </a:lnSpc>
            </a:pPr>
            <a:r>
              <a:rPr lang="vi-VN" sz="2000" dirty="0"/>
              <a:t> </a:t>
            </a:r>
            <a:endParaRPr lang="vi-VN" sz="2000" dirty="0"/>
          </a:p>
        </p:txBody>
      </p:sp>
      <p:pic>
        <p:nvPicPr>
          <p:cNvPr id="4" name="Picture 3"/>
          <p:cNvPicPr/>
          <p:nvPr/>
        </p:nvPicPr>
        <p:blipFill>
          <a:blip r:embed="rId1" cstate="print"/>
          <a:srcRect/>
          <a:stretch>
            <a:fillRect/>
          </a:stretch>
        </p:blipFill>
        <p:spPr bwMode="auto">
          <a:xfrm>
            <a:off x="2414588" y="3946206"/>
            <a:ext cx="7672387" cy="2294573"/>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838200" y="319406"/>
            <a:ext cx="10515600" cy="45719"/>
          </a:xfrm>
        </p:spPr>
        <p:txBody>
          <a:bodyPr>
            <a:normAutofit fontScale="90000"/>
          </a:bodyPr>
          <a:lstStyle/>
          <a:p>
            <a:endParaRPr lang="vi-VN" dirty="0"/>
          </a:p>
        </p:txBody>
      </p:sp>
      <p:sp>
        <p:nvSpPr>
          <p:cNvPr id="3" name="Content Placeholder 2"/>
          <p:cNvSpPr>
            <a:spLocks noGrp="1"/>
          </p:cNvSpPr>
          <p:nvPr>
            <p:ph idx="1"/>
          </p:nvPr>
        </p:nvSpPr>
        <p:spPr>
          <a:xfrm>
            <a:off x="424069" y="365124"/>
            <a:ext cx="11343861" cy="6447155"/>
          </a:xfrm>
        </p:spPr>
        <p:txBody>
          <a:bodyPr>
            <a:normAutofit/>
          </a:bodyPr>
          <a:lstStyle/>
          <a:p>
            <a:pPr algn="just">
              <a:lnSpc>
                <a:spcPct val="100000"/>
              </a:lnSpc>
            </a:pPr>
            <a:r>
              <a:rPr lang="en-US" sz="2000" dirty="0" err="1">
                <a:latin typeface="Arial" panose="02080604020202020204" pitchFamily="34" charset="0"/>
                <a:cs typeface="Arial" panose="02080604020202020204" pitchFamily="34" charset="0"/>
              </a:rPr>
              <a:t>Các</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ứng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dụng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thị</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giác</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máy</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tính</a:t>
            </a:r>
            <a:r>
              <a:rPr lang="en-US" sz="2000" dirty="0">
                <a:latin typeface="Arial" panose="02080604020202020204" pitchFamily="34" charset="0"/>
                <a:cs typeface="Arial" panose="02080604020202020204" pitchFamily="34" charset="0"/>
              </a:rPr>
              <a:t>, bao </a:t>
            </a:r>
            <a:r>
              <a:rPr lang="en-US" sz="2000" dirty="0" err="1">
                <a:latin typeface="Arial" panose="02080604020202020204" pitchFamily="34" charset="0"/>
                <a:cs typeface="Arial" panose="02080604020202020204" pitchFamily="34" charset="0"/>
              </a:rPr>
              <a:t>gồm</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nhận</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dạng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ký</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tự</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quang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học</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và</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nhận</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diện</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khuôn</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mặt</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trong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cả</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hình</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ảnh</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tĩnh</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và</a:t>
            </a:r>
            <a:r>
              <a:rPr lang="en-US" sz="2000" dirty="0">
                <a:latin typeface="Arial" panose="02080604020202020204" pitchFamily="34" charset="0"/>
                <a:cs typeface="Arial" panose="02080604020202020204" pitchFamily="34" charset="0"/>
              </a:rPr>
              <a:t> video</a:t>
            </a:r>
            <a:endParaRPr lang="en-US" sz="2000" dirty="0">
              <a:latin typeface="Arial" panose="02080604020202020204" pitchFamily="34" charset="0"/>
              <a:cs typeface="Arial" panose="02080604020202020204" pitchFamily="34" charset="0"/>
            </a:endParaRPr>
          </a:p>
          <a:p>
            <a:pPr algn="just">
              <a:lnSpc>
                <a:spcPct val="100000"/>
              </a:lnSpc>
            </a:pPr>
            <a:r>
              <a:rPr lang="en-US" sz="2000" dirty="0" err="1">
                <a:latin typeface="Arial" panose="02080604020202020204" pitchFamily="34" charset="0"/>
                <a:cs typeface="Arial" panose="02080604020202020204" pitchFamily="34" charset="0"/>
              </a:rPr>
              <a:t>Dự</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đoán</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các</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điều</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tra</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xã</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hội</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thích</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phim</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hoặc</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nhạc</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dân</a:t>
            </a:r>
            <a:r>
              <a:rPr lang="en-US" sz="2000" dirty="0">
                <a:latin typeface="Arial" panose="02080604020202020204" pitchFamily="34" charset="0"/>
                <a:cs typeface="Arial" panose="02080604020202020204" pitchFamily="34" charset="0"/>
              </a:rPr>
              <a:t> c</a:t>
            </a:r>
            <a:r>
              <a:rPr lang="vi-VN" sz="2000" dirty="0">
                <a:cs typeface="Arial" panose="02080604020202020204" pitchFamily="34" charset="0"/>
              </a:rPr>
              <a:t>ư</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thu</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nhập</a:t>
            </a:r>
            <a:r>
              <a:rPr lang="en-US" sz="2000" dirty="0">
                <a:latin typeface="Arial" panose="02080604020202020204" pitchFamily="34" charset="0"/>
                <a:cs typeface="Arial" panose="02080604020202020204" pitchFamily="34" charset="0"/>
              </a:rPr>
              <a:t>,…</a:t>
            </a:r>
            <a:endParaRPr lang="en-US" sz="2000" dirty="0">
              <a:latin typeface="Arial" panose="02080604020202020204" pitchFamily="34" charset="0"/>
              <a:cs typeface="Arial" panose="02080604020202020204" pitchFamily="34" charset="0"/>
            </a:endParaRPr>
          </a:p>
          <a:p>
            <a:pPr algn="just">
              <a:lnSpc>
                <a:spcPct val="100000"/>
              </a:lnSpc>
            </a:pPr>
            <a:r>
              <a:rPr lang="en-US" sz="2000" dirty="0" err="1">
                <a:latin typeface="Arial" panose="02080604020202020204" pitchFamily="34" charset="0"/>
                <a:cs typeface="Arial" panose="02080604020202020204" pitchFamily="34" charset="0"/>
              </a:rPr>
              <a:t>Xác</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định</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các</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mẫu</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trong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dữ</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liệu</a:t>
            </a:r>
            <a:r>
              <a:rPr lang="en-US" sz="2000" dirty="0">
                <a:latin typeface="Arial" panose="02080604020202020204" pitchFamily="34" charset="0"/>
                <a:cs typeface="Arial" panose="02080604020202020204" pitchFamily="34" charset="0"/>
              </a:rPr>
              <a:t> di </a:t>
            </a:r>
            <a:r>
              <a:rPr lang="en-US" sz="2000" dirty="0" err="1">
                <a:latin typeface="Arial" panose="02080604020202020204" pitchFamily="34" charset="0"/>
                <a:cs typeface="Arial" panose="02080604020202020204" pitchFamily="34" charset="0"/>
              </a:rPr>
              <a:t>truyền</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để</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sử</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dụng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chúng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trong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việc</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phát</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hiện</a:t>
            </a:r>
            <a:r>
              <a:rPr lang="en-US" sz="2000" dirty="0">
                <a:latin typeface="Arial" panose="02080604020202020204" pitchFamily="34" charset="0"/>
                <a:cs typeface="Arial" panose="02080604020202020204" pitchFamily="34" charset="0"/>
              </a:rPr>
              <a:t> protein </a:t>
            </a:r>
            <a:r>
              <a:rPr lang="en-US" sz="2000" dirty="0" err="1">
                <a:latin typeface="Arial" panose="02080604020202020204" pitchFamily="34" charset="0"/>
                <a:cs typeface="Arial" panose="02080604020202020204" pitchFamily="34" charset="0"/>
              </a:rPr>
              <a:t>đặc</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trưng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hoặc</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bệnh</a:t>
            </a:r>
            <a:endParaRPr lang="vi-VN" sz="2000" dirty="0"/>
          </a:p>
          <a:p>
            <a:pPr marL="0" indent="0" algn="just">
              <a:lnSpc>
                <a:spcPct val="150000"/>
              </a:lnSpc>
              <a:buNone/>
            </a:pPr>
            <a:r>
              <a:rPr lang="vi-VN" sz="2000" dirty="0"/>
              <a:t>Thuật toán: đầu vào-tập các dữ liệu huấn luyện bao gồm tập đặc tính và tập nhãn.</a:t>
            </a:r>
            <a:endParaRPr lang="vi-VN" sz="2000" dirty="0"/>
          </a:p>
          <a:p>
            <a:pPr marL="0" indent="0" algn="just">
              <a:lnSpc>
                <a:spcPct val="150000"/>
              </a:lnSpc>
              <a:buNone/>
            </a:pPr>
            <a:endParaRPr lang="vi-VN" sz="2000" dirty="0"/>
          </a:p>
        </p:txBody>
      </p:sp>
      <p:sp>
        <p:nvSpPr>
          <p:cNvPr id="4" name="Rectangle 3"/>
          <p:cNvSpPr/>
          <p:nvPr/>
        </p:nvSpPr>
        <p:spPr>
          <a:xfrm>
            <a:off x="3061252" y="2413338"/>
            <a:ext cx="6096000" cy="646331"/>
          </a:xfrm>
          <a:prstGeom prst="rect">
            <a:avLst/>
          </a:prstGeom>
        </p:spPr>
        <p:txBody>
          <a:bodyPr>
            <a:spAutoFit/>
          </a:bodyPr>
          <a:lstStyle/>
          <a:p>
            <a:pPr lvl="0"/>
            <a:endParaRPr lang="vi-VN" dirty="0">
              <a:cs typeface="Arial" panose="02080604020202020204" pitchFamily="34" charset="0"/>
            </a:endParaRPr>
          </a:p>
          <a:p>
            <a:pPr lvl="0"/>
            <a:r>
              <a:rPr lang="en-US" dirty="0">
                <a:latin typeface="Arial" panose="02080604020202020204" pitchFamily="34" charset="0"/>
                <a:cs typeface="Arial" panose="02080604020202020204" pitchFamily="34" charset="0"/>
              </a:rPr>
              <a:t> </a:t>
            </a:r>
            <a:endParaRPr lang="vi-VN" dirty="0">
              <a:cs typeface="Arial" panose="02080604020202020204" pitchFamily="34" charset="0"/>
            </a:endParaRPr>
          </a:p>
        </p:txBody>
      </p:sp>
      <p:pic>
        <p:nvPicPr>
          <p:cNvPr id="5" name="Picture 4"/>
          <p:cNvPicPr>
            <a:picLocks noChangeAspect="1"/>
          </p:cNvPicPr>
          <p:nvPr/>
        </p:nvPicPr>
        <p:blipFill>
          <a:blip r:embed="rId1"/>
          <a:stretch>
            <a:fillRect/>
          </a:stretch>
        </p:blipFill>
        <p:spPr>
          <a:xfrm>
            <a:off x="2922938" y="2736503"/>
            <a:ext cx="6346121" cy="38929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838200" y="319406"/>
            <a:ext cx="10515600" cy="45719"/>
          </a:xfrm>
        </p:spPr>
        <p:txBody>
          <a:bodyPr>
            <a:normAutofit fontScale="90000"/>
          </a:bodyPr>
          <a:lstStyle/>
          <a:p>
            <a:endParaRPr lang="vi-VN" dirty="0"/>
          </a:p>
        </p:txBody>
      </p:sp>
      <mc:AlternateContent xmlns:mc="http://schemas.openxmlformats.org/markup-compatibility/2006">
        <mc:Choice xmlns:a14="http://schemas.microsoft.com/office/drawing/2010/main" Requires="a14">
          <p:sp>
            <p:nvSpPr>
              <p:cNvPr id="3" name="Content Placeholder 2">
                <a:extLst>
                  <a:ext uri="{FF2B5EF4-FFF2-40B4-BE49-F238E27FC236}">
                    <a14:artisticCrisscrossEtching id="{ECFEC923-D31E-4B35-87FA-450948DECAA8}"/>
                  </a:ext>
                </a:extLst>
              </p:cNvPr>
              <p:cNvSpPr>
                <a:spLocks noGrp="1"/>
              </p:cNvSpPr>
              <p:nvPr>
                <p:ph idx="1"/>
              </p:nvPr>
            </p:nvSpPr>
            <p:spPr>
              <a:xfrm>
                <a:off x="410817" y="365124"/>
                <a:ext cx="11343861" cy="6447155"/>
              </a:xfrm>
            </p:spPr>
            <p:txBody>
              <a:bodyPr>
                <a:normAutofit/>
              </a:bodyPr>
              <a:lstStyle/>
              <a:p>
                <a:pPr marL="0" indent="0">
                  <a:buNone/>
                </a:pPr>
                <a:r>
                  <a:rPr lang="en-US" sz="2400" b="1" dirty="0">
                    <a:latin typeface="Arial" panose="020B0604020202020204" pitchFamily="34" charset="0"/>
                    <a:cs typeface="Arial" panose="020B0604020202020204" pitchFamily="34" charset="0"/>
                  </a:rPr>
                  <a:t>Một </a:t>
                </a:r>
                <a:r>
                  <a:rPr lang="en-US" sz="2400" b="1" dirty="0" err="1">
                    <a:latin typeface="Arial" panose="020B0604020202020204" pitchFamily="34" charset="0"/>
                    <a:cs typeface="Arial" panose="020B0604020202020204" pitchFamily="34" charset="0"/>
                  </a:rPr>
                  <a:t>số</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vấn</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đề</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cần</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lưu</a:t>
                </a:r>
                <a:r>
                  <a:rPr lang="en-US" sz="2400" b="1" dirty="0">
                    <a:latin typeface="Arial" panose="020B0604020202020204" pitchFamily="34" charset="0"/>
                    <a:cs typeface="Arial" panose="020B0604020202020204" pitchFamily="34" charset="0"/>
                  </a:rPr>
                  <a:t> ý:</a:t>
                </a:r>
              </a:p>
              <a:p>
                <a:pPr marL="0" indent="0">
                  <a:buNone/>
                </a:pPr>
                <a:endParaRPr lang="en-US" sz="2400" dirty="0">
                  <a:latin typeface="Arial" panose="020B0604020202020204" pitchFamily="34" charset="0"/>
                  <a:cs typeface="Arial" panose="020B0604020202020204" pitchFamily="34" charset="0"/>
                </a:endParaRPr>
              </a:p>
              <a:p>
                <a:r>
                  <a:rPr lang="en-US" sz="2000" dirty="0" err="1">
                    <a:latin typeface="Arial" panose="020B0604020202020204" pitchFamily="34" charset="0"/>
                    <a:cs typeface="Arial" panose="020B0604020202020204" pitchFamily="34" charset="0"/>
                  </a:rPr>
                  <a:t>Chọn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công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thức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tính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khoảng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cách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thông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thường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chọn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theo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khoảng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cách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Euclide</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Ngoài</a:t>
                </a:r>
                <a:r>
                  <a:rPr lang="en-US" sz="2000" dirty="0">
                    <a:latin typeface="Arial" panose="020B0604020202020204" pitchFamily="34" charset="0"/>
                    <a:cs typeface="Arial" panose="020B0604020202020204" pitchFamily="34" charset="0"/>
                  </a:rPr>
                  <a:t> ra </a:t>
                </a:r>
                <a:r>
                  <a:rPr lang="en-US" sz="2000" dirty="0" err="1">
                    <a:latin typeface="Arial" panose="020B0604020202020204" pitchFamily="34" charset="0"/>
                    <a:cs typeface="Arial" panose="020B0604020202020204" pitchFamily="34" charset="0"/>
                  </a:rPr>
                  <a:t>còn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một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số</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công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thức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tinh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khoảng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cách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như</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khoảng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cách</a:t>
                </a:r>
                <a:r>
                  <a:rPr lang="en-US" sz="2000" dirty="0">
                    <a:latin typeface="Arial" panose="020B0604020202020204" pitchFamily="34" charset="0"/>
                    <a:cs typeface="Arial" panose="020B0604020202020204" pitchFamily="34" charset="0"/>
                  </a:rPr>
                  <a:t> Manhattan (city block) </a:t>
                </a:r>
                <a:r>
                  <a:rPr lang="en-US" sz="2000" dirty="0" err="1">
                    <a:latin typeface="Arial" panose="020B0604020202020204" pitchFamily="34" charset="0"/>
                    <a:cs typeface="Arial" panose="020B0604020202020204" pitchFamily="34" charset="0"/>
                  </a:rPr>
                  <a:t>và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một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số</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công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thức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cũng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được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sử</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dụng</a:t>
                </a:r>
                <a:r>
                  <a:rPr lang="en-US" sz="2000" dirty="0">
                    <a:latin typeface="Arial" panose="020B0604020202020204" pitchFamily="34" charset="0"/>
                    <a:cs typeface="Arial" panose="020B0604020202020204" pitchFamily="34" charset="0"/>
                  </a:rPr>
                  <a:t>.	</a:t>
                </a:r>
                <a:endParaRPr lang="vi-VN" sz="2000" dirty="0">
                  <a:latin typeface="Arial" panose="020B0604020202020204" pitchFamily="34" charset="0"/>
                  <a:cs typeface="Arial" panose="020B0604020202020204" pitchFamily="34" charset="0"/>
                </a:endParaRPr>
              </a:p>
              <a:p>
                <a:pPr>
                  <a:spcBef>
                    <a:spcPts val="1800"/>
                  </a:spcBef>
                </a:pPr>
                <a:r>
                  <a:rPr lang="en-US" sz="2000" dirty="0" err="1">
                    <a:latin typeface="Arial" panose="020B0604020202020204" pitchFamily="34" charset="0"/>
                    <a:cs typeface="Arial" panose="020B0604020202020204" pitchFamily="34" charset="0"/>
                  </a:rPr>
                  <a:t>Công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thức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tính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khoảng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cách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Trong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thuật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toán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cần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tính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toán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khoảng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cách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đến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một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điểm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dữ</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liệu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đến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toàn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bộ</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ví</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dụ</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Nếu</a:t>
                </a:r>
                <a:r>
                  <a:rPr lang="en-US" sz="2000" dirty="0">
                    <a:latin typeface="Arial" panose="020B0604020202020204" pitchFamily="34" charset="0"/>
                    <a:cs typeface="Arial" panose="020B0604020202020204" pitchFamily="34" charset="0"/>
                  </a:rPr>
                  <a:t> N </a:t>
                </a:r>
                <a:r>
                  <a:rPr lang="en-US" sz="2000" dirty="0" err="1">
                    <a:latin typeface="Arial" panose="020B0604020202020204" pitchFamily="34" charset="0"/>
                    <a:cs typeface="Arial" panose="020B0604020202020204" pitchFamily="34" charset="0"/>
                  </a:rPr>
                  <a:t>là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số</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lượng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ví</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dụ</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lớn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thì</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việc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tính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toán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này</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tốn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khá</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nhiều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công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sức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Cần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phải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có</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cách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tính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giảm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số</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lượng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tính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toán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này</a:t>
                </a:r>
                <a:r>
                  <a:rPr lang="en-US" sz="2000" dirty="0">
                    <a:latin typeface="Arial" panose="020B0604020202020204" pitchFamily="34" charset="0"/>
                    <a:cs typeface="Arial" panose="020B0604020202020204" pitchFamily="34" charset="0"/>
                  </a:rPr>
                  <a:t>.</a:t>
                </a:r>
                <a:br>
                  <a:rPr lang="en-US" sz="2000" dirty="0">
                    <a:latin typeface="Arial" panose="020B0604020202020204" pitchFamily="34" charset="0"/>
                    <a:cs typeface="Arial" panose="020B0604020202020204" pitchFamily="34" charset="0"/>
                  </a:rPr>
                </a:br>
                <a:br>
                  <a:rPr lang="en-US" sz="2000" dirty="0">
                    <a:latin typeface="Arial" panose="020B0604020202020204" pitchFamily="34" charset="0"/>
                    <a:cs typeface="Arial" panose="020B0604020202020204" pitchFamily="34" charset="0"/>
                  </a:rPr>
                </a:br>
                <a:r>
                  <a:rPr lang="en-US" sz="2000" dirty="0" err="1">
                    <a:latin typeface="Arial" panose="020B0604020202020204" pitchFamily="34" charset="0"/>
                    <a:cs typeface="Arial" panose="020B0604020202020204" pitchFamily="34" charset="0"/>
                  </a:rPr>
                  <a:t>Giả</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sử</a:t>
                </a:r>
                <a:r>
                  <a:rPr lang="en-US" sz="2000" dirty="0">
                    <a:latin typeface="Arial" panose="020B0604020202020204" pitchFamily="34" charset="0"/>
                    <a:cs typeface="Arial" panose="020B0604020202020204" pitchFamily="34" charset="0"/>
                  </a:rPr>
                  <a:t> ta </a:t>
                </a:r>
                <a:r>
                  <a:rPr lang="en-US" sz="2000" dirty="0" err="1">
                    <a:latin typeface="Arial" panose="020B0604020202020204" pitchFamily="34" charset="0"/>
                    <a:cs typeface="Arial" panose="020B0604020202020204" pitchFamily="34" charset="0"/>
                  </a:rPr>
                  <a:t>cần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tính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khoảng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cách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giữa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điểm</a:t>
                </a:r>
                <a:r>
                  <a:rPr lang="en-US" sz="2000" dirty="0">
                    <a:latin typeface="Arial" panose="020B0604020202020204" pitchFamily="34" charset="0"/>
                    <a:cs typeface="Arial" panose="020B0604020202020204" pitchFamily="34" charset="0"/>
                  </a:rPr>
                  <a:t> Z </a:t>
                </a:r>
                <a:r>
                  <a:rPr lang="en-US" sz="2000" dirty="0" err="1">
                    <a:latin typeface="Arial" panose="020B0604020202020204" pitchFamily="34" charset="0"/>
                    <a:cs typeface="Arial" panose="020B0604020202020204" pitchFamily="34" charset="0"/>
                  </a:rPr>
                  <a:t>tới</a:t>
                </a:r>
                <a:r>
                  <a:rPr lang="en-US" sz="2000" dirty="0">
                    <a:latin typeface="Arial" panose="020B0604020202020204" pitchFamily="34" charset="0"/>
                    <a:cs typeface="Arial" panose="020B0604020202020204" pitchFamily="34" charset="0"/>
                  </a:rPr>
                  <a:t> Xi </a:t>
                </a:r>
                <a:r>
                  <a:rPr lang="en-US" sz="2000" dirty="0" err="1">
                    <a:latin typeface="Arial" panose="020B0604020202020204" pitchFamily="34" charset="0"/>
                    <a:cs typeface="Arial" panose="020B0604020202020204" pitchFamily="34" charset="0"/>
                  </a:rPr>
                  <a:t>theo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chuẩn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Euclide</a:t>
                </a:r>
                <a:r>
                  <a:rPr lang="en-US" sz="2000" dirty="0">
                    <a:latin typeface="Arial" panose="020B0604020202020204" pitchFamily="34" charset="0"/>
                    <a:cs typeface="Arial" panose="020B0604020202020204" pitchFamily="34" charset="0"/>
                  </a:rPr>
                  <a:t> </a:t>
                </a:r>
                <a14:m>
                  <m:oMath xmlns:m="http://schemas.openxmlformats.org/officeDocument/2006/math">
                    <m:d>
                      <m:dPr>
                        <m:begChr m:val="‖"/>
                        <m:endChr m:val="‖"/>
                        <m:ctrlPr>
                          <a:rPr lang="vi-VN" sz="2000" i="1">
                            <a:latin typeface="Cambria Math" panose="02040503050406030204" pitchFamily="18" charset="0"/>
                          </a:rPr>
                        </m:ctrlPr>
                      </m:dPr>
                      <m:e>
                        <m:r>
                          <a:rPr lang="en-US" sz="2000" i="1">
                            <a:latin typeface="Cambria Math" panose="02040503050406030204" pitchFamily="18" charset="0"/>
                          </a:rPr>
                          <m:t>𝑍</m:t>
                        </m:r>
                        <m:r>
                          <a:rPr lang="en-US" sz="2000" i="1">
                            <a:latin typeface="Cambria Math" panose="02040503050406030204" pitchFamily="18" charset="0"/>
                          </a:rPr>
                          <m:t>−</m:t>
                        </m:r>
                        <m:r>
                          <a:rPr lang="en-US" sz="2000" i="1">
                            <a:latin typeface="Cambria Math" panose="02040503050406030204" pitchFamily="18" charset="0"/>
                          </a:rPr>
                          <m:t>𝑋𝑖</m:t>
                        </m:r>
                      </m:e>
                    </m:d>
                  </m:oMath>
                </a14:m>
                <a:r>
                  <a:rPr lang="en-US" sz="2000" dirty="0">
                    <a:latin typeface="Arial" panose="020B0604020202020204" pitchFamily="34" charset="0"/>
                    <a:cs typeface="Arial" panose="020B0604020202020204" pitchFamily="34" charset="0"/>
                  </a:rPr>
                  <a:t> . </a:t>
                </a:r>
                <a:r>
                  <a:rPr lang="en-US" sz="2000" dirty="0" err="1">
                    <a:latin typeface="Arial" panose="020B0604020202020204" pitchFamily="34" charset="0"/>
                    <a:cs typeface="Arial" panose="020B0604020202020204" pitchFamily="34" charset="0"/>
                  </a:rPr>
                  <a:t>Nếu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như</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vậy</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cần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lấy</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căn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bậc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hai</a:t>
                </a:r>
                <a:r>
                  <a:rPr lang="en-US" sz="2000" dirty="0">
                    <a:latin typeface="Arial" panose="020B0604020202020204" pitchFamily="34" charset="0"/>
                    <a:cs typeface="Arial" panose="020B0604020202020204" pitchFamily="34" charset="0"/>
                  </a:rPr>
                  <a:t>. Do </a:t>
                </a:r>
                <a:r>
                  <a:rPr lang="en-US" sz="2000" dirty="0" err="1">
                    <a:latin typeface="Arial" panose="020B0604020202020204" pitchFamily="34" charset="0"/>
                    <a:cs typeface="Arial" panose="020B0604020202020204" pitchFamily="34" charset="0"/>
                  </a:rPr>
                  <a:t>vậy</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cần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tính</a:t>
                </a:r>
                <a:r>
                  <a:rPr lang="en-US" sz="2000" dirty="0">
                    <a:latin typeface="Arial" panose="020B0604020202020204" pitchFamily="34" charset="0"/>
                    <a:cs typeface="Arial" panose="020B0604020202020204" pitchFamily="34" charset="0"/>
                  </a:rPr>
                  <a:t>  </a:t>
                </a:r>
                <a14:m>
                  <m:oMath xmlns:m="http://schemas.openxmlformats.org/officeDocument/2006/math">
                    <m:sSup>
                      <m:sSupPr>
                        <m:ctrlPr>
                          <a:rPr lang="vi-VN" sz="2000" i="1">
                            <a:latin typeface="Cambria Math" panose="02040503050406030204" pitchFamily="18" charset="0"/>
                          </a:rPr>
                        </m:ctrlPr>
                      </m:sSupPr>
                      <m:e>
                        <m:d>
                          <m:dPr>
                            <m:begChr m:val="‖"/>
                            <m:endChr m:val="‖"/>
                            <m:ctrlPr>
                              <a:rPr lang="vi-VN" sz="2000" i="1">
                                <a:latin typeface="Cambria Math" panose="02040503050406030204" pitchFamily="18" charset="0"/>
                              </a:rPr>
                            </m:ctrlPr>
                          </m:dPr>
                          <m:e>
                            <m:r>
                              <a:rPr lang="en-US" sz="2000" i="1">
                                <a:latin typeface="Cambria Math" panose="02040503050406030204" pitchFamily="18" charset="0"/>
                              </a:rPr>
                              <m:t>𝑍</m:t>
                            </m:r>
                            <m:r>
                              <a:rPr lang="en-US" sz="2000" i="1">
                                <a:latin typeface="Cambria Math" panose="02040503050406030204" pitchFamily="18" charset="0"/>
                              </a:rPr>
                              <m:t>−</m:t>
                            </m:r>
                            <m:r>
                              <a:rPr lang="en-US" sz="2000" i="1">
                                <a:latin typeface="Cambria Math" panose="02040503050406030204" pitchFamily="18" charset="0"/>
                              </a:rPr>
                              <m:t>𝑋𝑖</m:t>
                            </m:r>
                          </m:e>
                        </m:d>
                      </m:e>
                      <m:sup>
                        <m:r>
                          <a:rPr lang="en-US" sz="2000" i="1">
                            <a:latin typeface="Cambria Math" panose="02040503050406030204" pitchFamily="18" charset="0"/>
                          </a:rPr>
                          <m:t>2</m:t>
                        </m:r>
                      </m:sup>
                    </m:sSup>
                  </m:oMath>
                </a14:m>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Để</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làm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việc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này</a:t>
                </a:r>
                <a:r>
                  <a:rPr lang="en-US" sz="2000" dirty="0">
                    <a:latin typeface="Arial" panose="020B0604020202020204" pitchFamily="34" charset="0"/>
                    <a:cs typeface="Arial" panose="020B0604020202020204" pitchFamily="34" charset="0"/>
                  </a:rPr>
                  <a:t> ta </a:t>
                </a:r>
                <a:r>
                  <a:rPr lang="en-US" sz="2000" dirty="0" err="1">
                    <a:latin typeface="Arial" panose="020B0604020202020204" pitchFamily="34" charset="0"/>
                    <a:cs typeface="Arial" panose="020B0604020202020204" pitchFamily="34" charset="0"/>
                  </a:rPr>
                  <a:t>cần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công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thức</a:t>
                </a:r>
                <a:r>
                  <a:rPr lang="en-US" sz="2000" dirty="0">
                    <a:latin typeface="Arial" panose="020B0604020202020204" pitchFamily="34" charset="0"/>
                    <a:cs typeface="Arial" panose="020B0604020202020204" pitchFamily="34" charset="0"/>
                  </a:rPr>
                  <a:t>:</a:t>
                </a:r>
                <a:endParaRPr lang="vi-VN" sz="2000" dirty="0">
                  <a:latin typeface="Arial" panose="020B0604020202020204" pitchFamily="34" charset="0"/>
                  <a:cs typeface="Arial" panose="020B0604020202020204" pitchFamily="34" charset="0"/>
                </a:endParaRPr>
              </a:p>
              <a:p>
                <a:pPr>
                  <a:spcBef>
                    <a:spcPts val="1800"/>
                  </a:spcBef>
                </a:pPr>
                <a:r>
                  <a:rPr lang="en-US" sz="2000" dirty="0">
                    <a:latin typeface="Arial" panose="020B0604020202020204" pitchFamily="34" charset="0"/>
                    <a:cs typeface="Arial" panose="020B0604020202020204" pitchFamily="34" charset="0"/>
                  </a:rPr>
                  <a:t>	</a:t>
                </a:r>
                <a14:m>
                  <m:oMath xmlns:m="http://schemas.openxmlformats.org/officeDocument/2006/math">
                    <m:sSup>
                      <m:sSupPr>
                        <m:ctrlPr>
                          <a:rPr lang="vi-VN" sz="2000" i="1">
                            <a:latin typeface="Cambria Math" panose="02040503050406030204" pitchFamily="18" charset="0"/>
                          </a:rPr>
                        </m:ctrlPr>
                      </m:sSupPr>
                      <m:e>
                        <m:d>
                          <m:dPr>
                            <m:begChr m:val="‖"/>
                            <m:endChr m:val="‖"/>
                            <m:ctrlPr>
                              <a:rPr lang="vi-VN" sz="2000" i="1">
                                <a:latin typeface="Cambria Math" panose="02040503050406030204" pitchFamily="18" charset="0"/>
                              </a:rPr>
                            </m:ctrlPr>
                          </m:dPr>
                          <m:e>
                            <m:r>
                              <a:rPr lang="en-US" sz="2000" i="1">
                                <a:latin typeface="Cambria Math" panose="02040503050406030204" pitchFamily="18" charset="0"/>
                              </a:rPr>
                              <m:t>𝑍</m:t>
                            </m:r>
                            <m:r>
                              <a:rPr lang="en-US" sz="2000" i="1">
                                <a:latin typeface="Cambria Math" panose="02040503050406030204" pitchFamily="18" charset="0"/>
                              </a:rPr>
                              <m:t>−</m:t>
                            </m:r>
                            <m:r>
                              <a:rPr lang="en-US" sz="2000" i="1">
                                <a:latin typeface="Cambria Math" panose="02040503050406030204" pitchFamily="18" charset="0"/>
                              </a:rPr>
                              <m:t>𝑋𝑖</m:t>
                            </m:r>
                          </m:e>
                        </m:d>
                      </m:e>
                      <m:sup>
                        <m:r>
                          <a:rPr lang="en-US" sz="2000" i="1">
                            <a:latin typeface="Cambria Math" panose="02040503050406030204" pitchFamily="18" charset="0"/>
                          </a:rPr>
                          <m:t>2</m:t>
                        </m:r>
                      </m:sup>
                    </m:sSup>
                    <m:r>
                      <a:rPr lang="en-US" sz="2000" i="1">
                        <a:latin typeface="Cambria Math" panose="02040503050406030204" pitchFamily="18" charset="0"/>
                      </a:rPr>
                      <m:t>=</m:t>
                    </m:r>
                    <m:sSup>
                      <m:sSupPr>
                        <m:ctrlPr>
                          <a:rPr lang="vi-VN" sz="2000" i="1">
                            <a:latin typeface="Cambria Math" panose="02040503050406030204" pitchFamily="18" charset="0"/>
                          </a:rPr>
                        </m:ctrlPr>
                      </m:sSupPr>
                      <m:e>
                        <m:d>
                          <m:dPr>
                            <m:begChr m:val="‖"/>
                            <m:endChr m:val="‖"/>
                            <m:ctrlPr>
                              <a:rPr lang="vi-VN" sz="2000" i="1">
                                <a:latin typeface="Cambria Math" panose="02040503050406030204" pitchFamily="18" charset="0"/>
                              </a:rPr>
                            </m:ctrlPr>
                          </m:dPr>
                          <m:e>
                            <m:r>
                              <a:rPr lang="en-US" sz="2000" i="1">
                                <a:latin typeface="Cambria Math" panose="02040503050406030204" pitchFamily="18" charset="0"/>
                              </a:rPr>
                              <m:t>𝑧</m:t>
                            </m:r>
                          </m:e>
                        </m:d>
                      </m:e>
                      <m:sup>
                        <m:r>
                          <a:rPr lang="en-US" sz="2000" i="1">
                            <a:latin typeface="Cambria Math" panose="02040503050406030204" pitchFamily="18" charset="0"/>
                          </a:rPr>
                          <m:t>2</m:t>
                        </m:r>
                      </m:sup>
                    </m:sSup>
                    <m:r>
                      <a:rPr lang="en-US" sz="2000" i="1">
                        <a:latin typeface="Cambria Math" panose="02040503050406030204" pitchFamily="18" charset="0"/>
                      </a:rPr>
                      <m:t>+</m:t>
                    </m:r>
                    <m:sSup>
                      <m:sSupPr>
                        <m:ctrlPr>
                          <a:rPr lang="vi-VN" sz="2000" i="1">
                            <a:latin typeface="Cambria Math" panose="02040503050406030204" pitchFamily="18" charset="0"/>
                          </a:rPr>
                        </m:ctrlPr>
                      </m:sSupPr>
                      <m:e>
                        <m:d>
                          <m:dPr>
                            <m:begChr m:val="‖"/>
                            <m:endChr m:val="‖"/>
                            <m:ctrlPr>
                              <a:rPr lang="vi-VN" sz="2000" i="1">
                                <a:latin typeface="Cambria Math" panose="02040503050406030204" pitchFamily="18" charset="0"/>
                              </a:rPr>
                            </m:ctrlPr>
                          </m:dPr>
                          <m:e>
                            <m:r>
                              <a:rPr lang="en-US" sz="2000" i="1">
                                <a:latin typeface="Cambria Math" panose="02040503050406030204" pitchFamily="18" charset="0"/>
                              </a:rPr>
                              <m:t>𝑋𝑖</m:t>
                            </m:r>
                          </m:e>
                        </m:d>
                      </m:e>
                      <m:sup>
                        <m:r>
                          <a:rPr lang="en-US" sz="2000" i="1">
                            <a:latin typeface="Cambria Math" panose="02040503050406030204" pitchFamily="18" charset="0"/>
                          </a:rPr>
                          <m:t>2</m:t>
                        </m:r>
                      </m:sup>
                    </m:sSup>
                    <m:r>
                      <a:rPr lang="en-US" sz="2000" i="1">
                        <a:latin typeface="Cambria Math" panose="02040503050406030204" pitchFamily="18" charset="0"/>
                      </a:rPr>
                      <m:t>−2</m:t>
                    </m:r>
                    <m:sSup>
                      <m:sSupPr>
                        <m:ctrlPr>
                          <a:rPr lang="vi-VN" sz="2000" i="1">
                            <a:latin typeface="Cambria Math" panose="02040503050406030204" pitchFamily="18" charset="0"/>
                          </a:rPr>
                        </m:ctrlPr>
                      </m:sSupPr>
                      <m:e>
                        <m:r>
                          <a:rPr lang="en-US" sz="2000" i="1">
                            <a:latin typeface="Cambria Math" panose="02040503050406030204" pitchFamily="18" charset="0"/>
                          </a:rPr>
                          <m:t>𝑋𝑖</m:t>
                        </m:r>
                      </m:e>
                      <m:sup>
                        <m:r>
                          <a:rPr lang="en-US" sz="2000" i="1">
                            <a:latin typeface="Cambria Math" panose="02040503050406030204" pitchFamily="18" charset="0"/>
                          </a:rPr>
                          <m:t>𝑇</m:t>
                        </m:r>
                      </m:sup>
                    </m:sSup>
                    <m:r>
                      <a:rPr lang="en-US" sz="2000" i="1">
                        <a:latin typeface="Cambria Math" panose="02040503050406030204" pitchFamily="18" charset="0"/>
                      </a:rPr>
                      <m:t>𝑍</m:t>
                    </m:r>
                  </m:oMath>
                </a14:m>
                <a:br>
                  <a:rPr lang="en-US" sz="2000" dirty="0">
                    <a:latin typeface="Arial" panose="020B0604020202020204" pitchFamily="34" charset="0"/>
                    <a:cs typeface="Arial" panose="020B0604020202020204" pitchFamily="34" charset="0"/>
                  </a:rPr>
                </a:br>
                <a:br>
                  <a:rPr lang="en-US" sz="2000" dirty="0">
                    <a:latin typeface="Arial" panose="020B0604020202020204" pitchFamily="34" charset="0"/>
                    <a:cs typeface="Arial" panose="020B0604020202020204" pitchFamily="34" charset="0"/>
                  </a:rPr>
                </a:br>
                <a:r>
                  <a:rPr lang="en-US" sz="2000" dirty="0" err="1">
                    <a:latin typeface="Arial" panose="020B0604020202020204" pitchFamily="34" charset="0"/>
                    <a:cs typeface="Arial" panose="020B0604020202020204" pitchFamily="34" charset="0"/>
                  </a:rPr>
                  <a:t>Nhìn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công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thức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này</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số</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hạng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đầu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tiên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không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cần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để</a:t>
                </a:r>
                <a:r>
                  <a:rPr lang="en-US" sz="2000" dirty="0">
                    <a:latin typeface="Arial" panose="020B0604020202020204" pitchFamily="34" charset="0"/>
                    <a:cs typeface="Arial" panose="020B0604020202020204" pitchFamily="34" charset="0"/>
                  </a:rPr>
                  <a:t> ý. </a:t>
                </a:r>
                <a:r>
                  <a:rPr lang="en-US" sz="2000" dirty="0" err="1">
                    <a:latin typeface="Arial" panose="020B0604020202020204" pitchFamily="34" charset="0"/>
                    <a:cs typeface="Arial" panose="020B0604020202020204" pitchFamily="34" charset="0"/>
                  </a:rPr>
                  <a:t>Số</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hạng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thứ</a:t>
                </a:r>
                <a:r>
                  <a:rPr lang="en-US" sz="2000" dirty="0">
                    <a:latin typeface="Arial" panose="020B0604020202020204" pitchFamily="34" charset="0"/>
                    <a:cs typeface="Arial" panose="020B0604020202020204" pitchFamily="34" charset="0"/>
                  </a:rPr>
                  <a:t> 2 </a:t>
                </a:r>
                <a:r>
                  <a:rPr lang="en-US" sz="2000" dirty="0" err="1">
                    <a:latin typeface="Arial" panose="020B0604020202020204" pitchFamily="34" charset="0"/>
                    <a:cs typeface="Arial" panose="020B0604020202020204" pitchFamily="34" charset="0"/>
                  </a:rPr>
                  <a:t>cần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tính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một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lần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ghi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nhớ</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lại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Còn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số</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hạng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thứ</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tích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vô</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hướng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thì</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cần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tính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mỗi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lần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thực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hiện</a:t>
                </a:r>
                <a:r>
                  <a:rPr lang="en-US" sz="2000" dirty="0">
                    <a:latin typeface="Arial" panose="020B0604020202020204" pitchFamily="34" charset="0"/>
                    <a:cs typeface="Arial" panose="020B0604020202020204" pitchFamily="34" charset="0"/>
                  </a:rPr>
                  <a:t>.</a:t>
                </a:r>
              </a:p>
              <a:p>
                <a:pPr>
                  <a:spcBef>
                    <a:spcPts val="1800"/>
                  </a:spcBef>
                </a:pPr>
                <a:r>
                  <a:rPr lang="en-US" sz="2000" dirty="0" err="1">
                    <a:latin typeface="Arial" panose="020B0604020202020204" pitchFamily="34" charset="0"/>
                    <a:cs typeface="Arial" panose="020B0604020202020204" pitchFamily="34" charset="0"/>
                  </a:rPr>
                  <a:t>Phương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pháp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này</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thực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hiện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rất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chậm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trong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quá</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trình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kiểm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nhưng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lại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hữu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hiệu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trong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nhiều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trường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hợp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thí</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dụ</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ví</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dụ</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có</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nhiều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tính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chất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tính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chất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đó</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dạng</a:t>
                </a:r>
                <a:r>
                  <a:rPr lang="en-US" sz="2000" dirty="0">
                    <a:latin typeface="Arial" panose="020B0604020202020204" pitchFamily="34" charset="0"/>
                    <a:cs typeface="Arial" panose="020B0604020202020204" pitchFamily="34" charset="0"/>
                  </a:rPr>
                  <a:t>. </a:t>
                </a:r>
                <a:endParaRPr lang="vi-VN" sz="2000" dirty="0">
                  <a:latin typeface="Arial" panose="020B0604020202020204" pitchFamily="34" charset="0"/>
                  <a:cs typeface="Arial" panose="020B0604020202020204" pitchFamily="34" charset="0"/>
                </a:endParaRPr>
              </a:p>
              <a:p>
                <a:pPr>
                  <a:spcBef>
                    <a:spcPts val="1800"/>
                  </a:spcBef>
                </a:pPr>
                <a:endParaRPr lang="vi-VN" sz="2000" dirty="0">
                  <a:latin typeface="Arial" panose="020B0604020202020204" pitchFamily="34" charset="0"/>
                  <a:cs typeface="Arial" panose="020B0604020202020204" pitchFamily="34" charset="0"/>
                </a:endParaRPr>
              </a:p>
              <a:p>
                <a:endParaRPr lang="vi-VN" sz="2000" dirty="0">
                  <a:latin typeface="Arial" panose="020B0604020202020204" pitchFamily="34" charset="0"/>
                  <a:cs typeface="Arial" panose="020B0604020202020204" pitchFamily="34"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10817" y="365124"/>
                <a:ext cx="11343861" cy="6447155"/>
              </a:xfrm>
              <a:blipFill rotWithShape="1">
                <a:blip r:embed="rId1"/>
                <a:stretch>
                  <a:fillRect l="-806" t="-1230" r="-591"/>
                </a:stretch>
              </a:blipFill>
            </p:spPr>
            <p:txBody>
              <a:bodyPr/>
              <a:lstStyle/>
              <a:p>
                <a:r>
                  <a:rPr lang="vi-VN">
                    <a:noFill/>
                  </a:rPr>
                  <a:t> </a:t>
                </a:r>
                <a:endParaRPr lang="vi-VN">
                  <a:noFill/>
                </a:endParaRPr>
              </a:p>
            </p:txBody>
          </p:sp>
        </mc:Fallback>
      </mc:AlternateContent>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838200" y="319406"/>
            <a:ext cx="10515600" cy="45719"/>
          </a:xfrm>
        </p:spPr>
        <p:txBody>
          <a:bodyPr>
            <a:normAutofit fontScale="90000"/>
          </a:bodyPr>
          <a:lstStyle/>
          <a:p>
            <a:endParaRPr lang="vi-VN" dirty="0"/>
          </a:p>
        </p:txBody>
      </p:sp>
      <p:sp>
        <p:nvSpPr>
          <p:cNvPr id="3" name="Content Placeholder 2"/>
          <p:cNvSpPr>
            <a:spLocks noGrp="1"/>
          </p:cNvSpPr>
          <p:nvPr>
            <p:ph idx="1"/>
          </p:nvPr>
        </p:nvSpPr>
        <p:spPr>
          <a:xfrm>
            <a:off x="410817" y="365124"/>
            <a:ext cx="11343861" cy="6447155"/>
          </a:xfrm>
        </p:spPr>
        <p:txBody>
          <a:bodyPr>
            <a:normAutofit fontScale="77500" lnSpcReduction="20000"/>
          </a:bodyPr>
          <a:lstStyle/>
          <a:p>
            <a:pPr marL="0" indent="0" algn="ctr">
              <a:lnSpc>
                <a:spcPct val="150000"/>
              </a:lnSpc>
              <a:buNone/>
            </a:pPr>
            <a:r>
              <a:rPr lang="en-US" sz="3600" b="1" dirty="0">
                <a:latin typeface="Abadi" panose="020B0604020104020204" pitchFamily="34" charset="0"/>
              </a:rPr>
              <a:t>Ch</a:t>
            </a:r>
            <a:r>
              <a:rPr lang="vi-VN" sz="3600" b="1" dirty="0"/>
              <a:t>ư</a:t>
            </a:r>
            <a:r>
              <a:rPr lang="en-US" sz="3600" b="1" dirty="0" err="1">
                <a:latin typeface="Abadi" panose="020B0604020104020204" pitchFamily="34" charset="0"/>
              </a:rPr>
              <a:t>ơng</a:t>
            </a:r>
            <a:r>
              <a:rPr lang="en-US" sz="3600" b="1" dirty="0">
                <a:latin typeface="Abadi" panose="020B0604020104020204" pitchFamily="34" charset="0"/>
              </a:rPr>
              <a:t> 3 . </a:t>
            </a:r>
            <a:r>
              <a:rPr lang="en-US" sz="3600" b="1" dirty="0" err="1">
                <a:latin typeface="Abadi" panose="020B0604020104020204" pitchFamily="34" charset="0"/>
              </a:rPr>
              <a:t>Phân</a:t>
            </a:r>
            <a:r>
              <a:rPr lang="en-US" sz="3600" b="1" dirty="0">
                <a:latin typeface="Abadi" panose="020B0604020104020204" pitchFamily="34" charset="0"/>
              </a:rPr>
              <a:t> </a:t>
            </a:r>
            <a:r>
              <a:rPr lang="en-US" sz="3600" b="1" dirty="0" err="1">
                <a:latin typeface="Abadi" panose="020B0604020104020204" pitchFamily="34" charset="0"/>
              </a:rPr>
              <a:t>loại</a:t>
            </a:r>
            <a:r>
              <a:rPr lang="en-US" sz="3600" b="1" dirty="0">
                <a:latin typeface="Abadi" panose="020B0604020104020204" pitchFamily="34" charset="0"/>
              </a:rPr>
              <a:t> </a:t>
            </a:r>
            <a:r>
              <a:rPr lang="en-US" sz="3600" b="1" dirty="0" err="1">
                <a:latin typeface="Abadi" panose="020B0604020104020204" pitchFamily="34" charset="0"/>
              </a:rPr>
              <a:t>theo</a:t>
            </a:r>
            <a:r>
              <a:rPr lang="en-US" sz="3600" b="1" dirty="0">
                <a:latin typeface="Abadi" panose="020B0604020104020204" pitchFamily="34" charset="0"/>
              </a:rPr>
              <a:t> </a:t>
            </a:r>
            <a:r>
              <a:rPr lang="en-US" sz="3600" b="1" dirty="0" err="1">
                <a:latin typeface="Abadi" panose="020B0604020104020204" pitchFamily="34" charset="0"/>
              </a:rPr>
              <a:t>ph</a:t>
            </a:r>
            <a:r>
              <a:rPr lang="vi-VN" sz="3600" b="1" dirty="0"/>
              <a:t>ư</a:t>
            </a:r>
            <a:r>
              <a:rPr lang="en-US" sz="3600" b="1" dirty="0" err="1">
                <a:latin typeface="Abadi" panose="020B0604020104020204" pitchFamily="34" charset="0"/>
              </a:rPr>
              <a:t>ơng</a:t>
            </a:r>
            <a:r>
              <a:rPr lang="en-US" sz="3600" b="1" dirty="0">
                <a:latin typeface="Abadi" panose="020B0604020104020204" pitchFamily="34" charset="0"/>
              </a:rPr>
              <a:t> </a:t>
            </a:r>
            <a:r>
              <a:rPr lang="en-US" sz="3600" b="1" dirty="0" err="1">
                <a:latin typeface="Abadi" panose="020B0604020104020204" pitchFamily="34" charset="0"/>
              </a:rPr>
              <a:t>pháp</a:t>
            </a:r>
            <a:r>
              <a:rPr lang="en-US" sz="3600" b="1" dirty="0">
                <a:latin typeface="Abadi" panose="020B0604020104020204" pitchFamily="34" charset="0"/>
              </a:rPr>
              <a:t> Bayes </a:t>
            </a:r>
            <a:r>
              <a:rPr lang="en-US" sz="3600" b="1" dirty="0" err="1">
                <a:latin typeface="Abadi" panose="020B0604020104020204" pitchFamily="34" charset="0"/>
              </a:rPr>
              <a:t>nguyên</a:t>
            </a:r>
            <a:r>
              <a:rPr lang="en-US" sz="3600" b="1" dirty="0">
                <a:latin typeface="Abadi" panose="020B0604020104020204" pitchFamily="34" charset="0"/>
              </a:rPr>
              <a:t> </a:t>
            </a:r>
            <a:r>
              <a:rPr lang="en-US" sz="3600" b="1" dirty="0" err="1">
                <a:latin typeface="Abadi" panose="020B0604020104020204" pitchFamily="34" charset="0"/>
              </a:rPr>
              <a:t>thủy</a:t>
            </a:r>
            <a:endParaRPr lang="en-US" sz="3600" b="1" dirty="0">
              <a:latin typeface="Abadi" panose="020B0604020104020204" pitchFamily="34" charset="0"/>
            </a:endParaRPr>
          </a:p>
          <a:p>
            <a:pPr marL="0" indent="0" algn="just">
              <a:lnSpc>
                <a:spcPct val="150000"/>
              </a:lnSpc>
              <a:buNone/>
            </a:pPr>
            <a:r>
              <a:rPr lang="en-US" sz="2400" b="1" dirty="0">
                <a:latin typeface="Arial" panose="02080604020202020204" pitchFamily="34" charset="0"/>
                <a:cs typeface="Arial" panose="02080604020202020204" pitchFamily="34" charset="0"/>
              </a:rPr>
              <a:t>1. </a:t>
            </a:r>
            <a:r>
              <a:rPr lang="en-US" sz="2400" b="1" dirty="0" err="1">
                <a:latin typeface="Arial" panose="02080604020202020204" pitchFamily="34" charset="0"/>
                <a:cs typeface="Arial" panose="02080604020202020204" pitchFamily="34" charset="0"/>
              </a:rPr>
              <a:t>Giới</a:t>
            </a:r>
            <a:r>
              <a:rPr lang="en-US" sz="2400" b="1" dirty="0">
                <a:latin typeface="Arial" panose="02080604020202020204" pitchFamily="34" charset="0"/>
                <a:cs typeface="Arial" panose="02080604020202020204" pitchFamily="34" charset="0"/>
              </a:rPr>
              <a:t> </a:t>
            </a:r>
            <a:r>
              <a:rPr lang="en-US" sz="2400" b="1" dirty="0" err="1">
                <a:latin typeface="Arial" panose="02080604020202020204" pitchFamily="34" charset="0"/>
                <a:cs typeface="Arial" panose="02080604020202020204" pitchFamily="34" charset="0"/>
              </a:rPr>
              <a:t>thiệu</a:t>
            </a:r>
            <a:endParaRPr lang="en-US" sz="2400" b="1" dirty="0">
              <a:latin typeface="Arial" panose="02080604020202020204" pitchFamily="34" charset="0"/>
              <a:cs typeface="Arial" panose="02080604020202020204" pitchFamily="34" charset="0"/>
            </a:endParaRPr>
          </a:p>
          <a:p>
            <a:pPr marL="0" indent="0" algn="just">
              <a:lnSpc>
                <a:spcPct val="150000"/>
              </a:lnSpc>
              <a:buNone/>
            </a:pPr>
            <a:r>
              <a:rPr lang="en-US" sz="2400" dirty="0" err="1">
                <a:latin typeface="Arial" panose="02080604020202020204" pitchFamily="34" charset="0"/>
                <a:cs typeface="Arial" panose="02080604020202020204" pitchFamily="34" charset="0"/>
              </a:rPr>
              <a:t>Đây</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là</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ph</a:t>
            </a:r>
            <a:r>
              <a:rPr lang="vi-VN" sz="2400" dirty="0">
                <a:latin typeface="Arial" panose="02080604020202020204" pitchFamily="34" charset="0"/>
                <a:cs typeface="Arial" panose="02080604020202020204" pitchFamily="34" charset="0"/>
              </a:rPr>
              <a:t>ư</a:t>
            </a:r>
            <a:r>
              <a:rPr lang="en-US" sz="2400" dirty="0" err="1">
                <a:latin typeface="Arial" panose="02080604020202020204" pitchFamily="34" charset="0"/>
                <a:cs typeface="Arial" panose="02080604020202020204" pitchFamily="34" charset="0"/>
              </a:rPr>
              <a:t>ơng</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pháp</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phân</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loại</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theo</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xác</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suất</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thống</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kê</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bắt</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nguồn</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từ</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công</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trình</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của</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nhà</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toán</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học</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thế</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kỷ</a:t>
            </a:r>
            <a:r>
              <a:rPr lang="en-US" sz="2400" dirty="0">
                <a:latin typeface="Arial" panose="02080604020202020204" pitchFamily="34" charset="0"/>
                <a:cs typeface="Arial" panose="02080604020202020204" pitchFamily="34" charset="0"/>
              </a:rPr>
              <a:t> 18 Thomas Bayes, </a:t>
            </a:r>
            <a:r>
              <a:rPr lang="en-US" sz="2400" dirty="0" err="1">
                <a:latin typeface="Arial" panose="02080604020202020204" pitchFamily="34" charset="0"/>
                <a:cs typeface="Arial" panose="02080604020202020204" pitchFamily="34" charset="0"/>
              </a:rPr>
              <a:t>người</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đã</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phát</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triển</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các</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nguyên</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tắc</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cơ</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bản</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để</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mô</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tả</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xác</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suất</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của</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các</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sự</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kiện</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và</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xác</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suất</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cần</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được</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xem</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xét</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như</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thế</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nào</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nếu</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có</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thông</a:t>
            </a:r>
            <a:r>
              <a:rPr lang="en-US" sz="2400" dirty="0">
                <a:latin typeface="Arial" panose="02080604020202020204" pitchFamily="34" charset="0"/>
                <a:cs typeface="Arial" panose="02080604020202020204" pitchFamily="34" charset="0"/>
              </a:rPr>
              <a:t> tin </a:t>
            </a:r>
            <a:r>
              <a:rPr lang="en-US" sz="2400" dirty="0" err="1">
                <a:latin typeface="Arial" panose="02080604020202020204" pitchFamily="34" charset="0"/>
                <a:cs typeface="Arial" panose="02080604020202020204" pitchFamily="34" charset="0"/>
              </a:rPr>
              <a:t>bổ</a:t>
            </a:r>
            <a:r>
              <a:rPr lang="en-US" sz="2400" dirty="0">
                <a:latin typeface="Arial" panose="02080604020202020204" pitchFamily="34" charset="0"/>
                <a:cs typeface="Arial" panose="02080604020202020204" pitchFamily="34" charset="0"/>
              </a:rPr>
              <a:t> sung. </a:t>
            </a:r>
            <a:r>
              <a:rPr lang="en-US" sz="2400" dirty="0" err="1">
                <a:latin typeface="Arial" panose="02080604020202020204" pitchFamily="34" charset="0"/>
                <a:cs typeface="Arial" panose="02080604020202020204" pitchFamily="34" charset="0"/>
              </a:rPr>
              <a:t>Những</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nguyên</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tắc</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này</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hình</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thành</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nền</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tảng</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cho</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những</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gì</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bây</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giờ</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được</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gọi</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là</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phương</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pháp</a:t>
            </a:r>
            <a:r>
              <a:rPr lang="en-US" sz="2400" dirty="0">
                <a:latin typeface="Arial" panose="02080604020202020204" pitchFamily="34" charset="0"/>
                <a:cs typeface="Arial" panose="02080604020202020204" pitchFamily="34" charset="0"/>
              </a:rPr>
              <a:t> Bayesian.</a:t>
            </a:r>
            <a:endParaRPr lang="en-US" sz="2400" dirty="0">
              <a:latin typeface="Arial" panose="02080604020202020204" pitchFamily="34" charset="0"/>
              <a:cs typeface="Arial" panose="02080604020202020204" pitchFamily="34" charset="0"/>
            </a:endParaRPr>
          </a:p>
          <a:p>
            <a:pPr marL="0" indent="0" algn="just">
              <a:lnSpc>
                <a:spcPct val="150000"/>
              </a:lnSpc>
              <a:buNone/>
            </a:pPr>
            <a:r>
              <a:rPr lang="en-US" sz="2400" dirty="0" err="1">
                <a:latin typeface="Arial" panose="02080604020202020204" pitchFamily="34" charset="0"/>
                <a:cs typeface="Arial" panose="02080604020202020204" pitchFamily="34" charset="0"/>
              </a:rPr>
              <a:t>Phân</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loại</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dựa</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trên</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phương</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pháp</a:t>
            </a:r>
            <a:r>
              <a:rPr lang="en-US" sz="2400" dirty="0">
                <a:latin typeface="Arial" panose="02080604020202020204" pitchFamily="34" charset="0"/>
                <a:cs typeface="Arial" panose="02080604020202020204" pitchFamily="34" charset="0"/>
              </a:rPr>
              <a:t> Bayes </a:t>
            </a:r>
            <a:r>
              <a:rPr lang="en-US" sz="2400" dirty="0" err="1">
                <a:latin typeface="Arial" panose="02080604020202020204" pitchFamily="34" charset="0"/>
                <a:cs typeface="Arial" panose="02080604020202020204" pitchFamily="34" charset="0"/>
              </a:rPr>
              <a:t>sử</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dụng</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dữ</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liệu</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huấn</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luyện</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để</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tính</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toán</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xác</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suất</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quan</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sát</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được</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của</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mỗi</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đầu</a:t>
            </a:r>
            <a:r>
              <a:rPr lang="en-US" sz="2400" dirty="0">
                <a:latin typeface="Arial" panose="02080604020202020204" pitchFamily="34" charset="0"/>
                <a:cs typeface="Arial" panose="02080604020202020204" pitchFamily="34" charset="0"/>
              </a:rPr>
              <a:t> ra </a:t>
            </a:r>
            <a:r>
              <a:rPr lang="en-US" sz="2400" dirty="0" err="1">
                <a:latin typeface="Arial" panose="02080604020202020204" pitchFamily="34" charset="0"/>
                <a:cs typeface="Arial" panose="02080604020202020204" pitchFamily="34" charset="0"/>
              </a:rPr>
              <a:t>dựa</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trên</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các</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bằng</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chứng</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được</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cung</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cấp</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bởi</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các</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giá</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trị</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đặc</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tính</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Khi</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trình</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phân</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loại</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áp</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dụng</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cho</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dữ</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liệu</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không</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gắn</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nhãn</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nó</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sử</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dụng</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xác</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suất</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quan</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sát</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được</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để</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dự</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đoán</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lớp</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có</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khả</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năng</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nhất</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cho</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các</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tính</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năng</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mới</a:t>
            </a:r>
            <a:r>
              <a:rPr lang="en-US" sz="2400" dirty="0">
                <a:latin typeface="Arial" panose="02080604020202020204" pitchFamily="34" charset="0"/>
                <a:cs typeface="Arial" panose="02080604020202020204" pitchFamily="34" charset="0"/>
              </a:rPr>
              <a:t>. </a:t>
            </a:r>
            <a:endParaRPr lang="en-US" sz="2400" dirty="0">
              <a:latin typeface="Arial" panose="02080604020202020204" pitchFamily="34" charset="0"/>
              <a:cs typeface="Arial" panose="02080604020202020204" pitchFamily="34" charset="0"/>
            </a:endParaRPr>
          </a:p>
          <a:p>
            <a:pPr marL="0" indent="0" algn="just">
              <a:lnSpc>
                <a:spcPct val="150000"/>
              </a:lnSpc>
              <a:buNone/>
            </a:pPr>
            <a:r>
              <a:rPr lang="en-US" sz="2400" dirty="0" err="1">
                <a:latin typeface="Arial" panose="02080604020202020204" pitchFamily="34" charset="0"/>
                <a:cs typeface="Arial" panose="02080604020202020204" pitchFamily="34" charset="0"/>
              </a:rPr>
              <a:t>Phân</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loại</a:t>
            </a:r>
            <a:r>
              <a:rPr lang="en-US" sz="2400" dirty="0">
                <a:latin typeface="Arial" panose="02080604020202020204" pitchFamily="34" charset="0"/>
                <a:cs typeface="Arial" panose="02080604020202020204" pitchFamily="34" charset="0"/>
              </a:rPr>
              <a:t> Bayes </a:t>
            </a:r>
            <a:r>
              <a:rPr lang="en-US" sz="2400" dirty="0" err="1">
                <a:latin typeface="Arial" panose="02080604020202020204" pitchFamily="34" charset="0"/>
                <a:cs typeface="Arial" panose="02080604020202020204" pitchFamily="34" charset="0"/>
              </a:rPr>
              <a:t>được</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áp</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dụng</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tốt</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nhất</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cho</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các</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bài</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toán</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trong</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đó</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thông</a:t>
            </a:r>
            <a:r>
              <a:rPr lang="en-US" sz="2400" dirty="0">
                <a:latin typeface="Arial" panose="02080604020202020204" pitchFamily="34" charset="0"/>
                <a:cs typeface="Arial" panose="02080604020202020204" pitchFamily="34" charset="0"/>
              </a:rPr>
              <a:t> tin </a:t>
            </a:r>
            <a:r>
              <a:rPr lang="en-US" sz="2400" dirty="0" err="1">
                <a:latin typeface="Arial" panose="02080604020202020204" pitchFamily="34" charset="0"/>
                <a:cs typeface="Arial" panose="02080604020202020204" pitchFamily="34" charset="0"/>
              </a:rPr>
              <a:t>từ</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nhiều</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thuộc</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tính</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cần</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được</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xem</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xét</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đồng</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thời</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để</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ước</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tính</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xác</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suất</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tổng</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thể</a:t>
            </a:r>
            <a:r>
              <a:rPr lang="en-US" sz="2400" dirty="0">
                <a:latin typeface="Arial" panose="02080604020202020204" pitchFamily="34" charset="0"/>
                <a:cs typeface="Arial" panose="02080604020202020204" pitchFamily="34" charset="0"/>
              </a:rPr>
              <a:t> . </a:t>
            </a:r>
            <a:r>
              <a:rPr lang="en-US" sz="2400" dirty="0" err="1">
                <a:latin typeface="Arial" panose="02080604020202020204" pitchFamily="34" charset="0"/>
                <a:cs typeface="Arial" panose="02080604020202020204" pitchFamily="34" charset="0"/>
              </a:rPr>
              <a:t>Phương</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pháp</a:t>
            </a:r>
            <a:r>
              <a:rPr lang="en-US" sz="2400" dirty="0">
                <a:latin typeface="Arial" panose="02080604020202020204" pitchFamily="34" charset="0"/>
                <a:cs typeface="Arial" panose="02080604020202020204" pitchFamily="34" charset="0"/>
              </a:rPr>
              <a:t> Bayes </a:t>
            </a:r>
            <a:r>
              <a:rPr lang="en-US" sz="2400" dirty="0" err="1">
                <a:latin typeface="Arial" panose="02080604020202020204" pitchFamily="34" charset="0"/>
                <a:cs typeface="Arial" panose="02080604020202020204" pitchFamily="34" charset="0"/>
              </a:rPr>
              <a:t>sử</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dụng</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tất</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cả</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các</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bằng</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chứng</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sẵn</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có</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kể</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cả</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các</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tính</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năng</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yếu</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để</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thay</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đổi</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một</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cách</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tinh</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tế</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các</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dự</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đoán</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Nếu</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số</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lượng</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lớn</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các</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tính</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năng</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có</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tác</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động</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tương</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đối</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nhỏ</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được</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thực</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hiện</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cùng</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nhau</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tác</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động</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kết</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hợp</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của</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chúng</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có</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thể</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khá</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lớn</a:t>
            </a:r>
            <a:r>
              <a:rPr lang="en-US" sz="2400" dirty="0">
                <a:latin typeface="Arial" panose="02080604020202020204" pitchFamily="34" charset="0"/>
                <a:cs typeface="Arial" panose="02080604020202020204" pitchFamily="34" charset="0"/>
              </a:rPr>
              <a:t>. Ph</a:t>
            </a:r>
            <a:r>
              <a:rPr lang="vi-VN" sz="2400" dirty="0">
                <a:latin typeface="Arial" panose="02080604020202020204" pitchFamily="34" charset="0"/>
                <a:cs typeface="Arial" panose="02080604020202020204" pitchFamily="34" charset="0"/>
              </a:rPr>
              <a:t>ư</a:t>
            </a:r>
            <a:r>
              <a:rPr lang="en-US" sz="2400" dirty="0" err="1">
                <a:latin typeface="Arial" panose="02080604020202020204" pitchFamily="34" charset="0"/>
                <a:cs typeface="Arial" panose="02080604020202020204" pitchFamily="34" charset="0"/>
              </a:rPr>
              <a:t>ơng</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pháp</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này</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đặc</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biệt</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hiệu</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quả</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trong</a:t>
            </a:r>
            <a:r>
              <a:rPr lang="en-US" sz="2400" dirty="0">
                <a:latin typeface="Arial" panose="02080604020202020204" pitchFamily="34" charset="0"/>
                <a:cs typeface="Arial" panose="02080604020202020204" pitchFamily="34" charset="0"/>
              </a:rPr>
              <a:t> </a:t>
            </a:r>
            <a:r>
              <a:rPr lang="vi-VN" sz="2400" dirty="0">
                <a:latin typeface="Arial" panose="02080604020202020204" pitchFamily="34" charset="0"/>
                <a:cs typeface="Arial" panose="02080604020202020204" pitchFamily="34" charset="0"/>
              </a:rPr>
              <a:t>x</a:t>
            </a:r>
            <a:r>
              <a:rPr lang="en-US" sz="2400" dirty="0">
                <a:latin typeface="Arial" panose="02080604020202020204" pitchFamily="34" charset="0"/>
                <a:cs typeface="Arial" panose="02080604020202020204" pitchFamily="34" charset="0"/>
              </a:rPr>
              <a:t>ử </a:t>
            </a:r>
            <a:r>
              <a:rPr lang="en-US" sz="2400" dirty="0" err="1">
                <a:latin typeface="Arial" panose="02080604020202020204" pitchFamily="34" charset="0"/>
                <a:cs typeface="Arial" panose="02080604020202020204" pitchFamily="34" charset="0"/>
              </a:rPr>
              <a:t>lý</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văn</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bản</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lọc</a:t>
            </a:r>
            <a:r>
              <a:rPr lang="en-US" sz="2400" dirty="0">
                <a:latin typeface="Arial" panose="02080604020202020204" pitchFamily="34" charset="0"/>
                <a:cs typeface="Arial" panose="02080604020202020204" pitchFamily="34" charset="0"/>
              </a:rPr>
              <a:t> tin </a:t>
            </a:r>
            <a:r>
              <a:rPr lang="en-US" sz="2400" dirty="0" err="1">
                <a:latin typeface="Arial" panose="02080604020202020204" pitchFamily="34" charset="0"/>
                <a:cs typeface="Arial" panose="02080604020202020204" pitchFamily="34" charset="0"/>
              </a:rPr>
              <a:t>nhắn</a:t>
            </a:r>
            <a:r>
              <a:rPr lang="en-US" sz="2400" dirty="0">
                <a:latin typeface="Arial" panose="02080604020202020204" pitchFamily="34" charset="0"/>
                <a:cs typeface="Arial" panose="02080604020202020204" pitchFamily="34" charset="0"/>
              </a:rPr>
              <a:t> </a:t>
            </a:r>
            <a:r>
              <a:rPr lang="en-US" sz="2400" dirty="0" err="1">
                <a:latin typeface="Arial" panose="02080604020202020204" pitchFamily="34" charset="0"/>
                <a:cs typeface="Arial" panose="02080604020202020204" pitchFamily="34" charset="0"/>
              </a:rPr>
              <a:t>rác</a:t>
            </a:r>
            <a:r>
              <a:rPr lang="en-US" sz="2400" dirty="0">
                <a:latin typeface="Arial" panose="02080604020202020204" pitchFamily="34" charset="0"/>
                <a:cs typeface="Arial" panose="02080604020202020204" pitchFamily="34" charset="0"/>
              </a:rPr>
              <a:t>.</a:t>
            </a:r>
            <a:endParaRPr lang="vi-VN" sz="2400" dirty="0">
              <a:latin typeface="Arial" panose="02080604020202020204" pitchFamily="34" charset="0"/>
              <a:cs typeface="Arial" panose="0208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838200" y="319406"/>
            <a:ext cx="10515600" cy="45719"/>
          </a:xfrm>
        </p:spPr>
        <p:txBody>
          <a:bodyPr>
            <a:normAutofit fontScale="90000"/>
          </a:bodyPr>
          <a:lstStyle/>
          <a:p>
            <a:endParaRPr lang="vi-VN" dirty="0"/>
          </a:p>
        </p:txBody>
      </p:sp>
      <p:sp>
        <p:nvSpPr>
          <p:cNvPr id="3" name="Content Placeholder 2"/>
          <p:cNvSpPr>
            <a:spLocks noGrp="1"/>
          </p:cNvSpPr>
          <p:nvPr>
            <p:ph idx="1"/>
          </p:nvPr>
        </p:nvSpPr>
        <p:spPr>
          <a:xfrm>
            <a:off x="410817" y="365124"/>
            <a:ext cx="11343861" cy="6447155"/>
          </a:xfrm>
        </p:spPr>
        <p:txBody>
          <a:bodyPr>
            <a:normAutofit/>
          </a:bodyPr>
          <a:lstStyle/>
          <a:p>
            <a:pPr marL="0" indent="0" algn="just">
              <a:lnSpc>
                <a:spcPct val="150000"/>
              </a:lnSpc>
              <a:buNone/>
            </a:pPr>
            <a:r>
              <a:rPr lang="en-US" sz="2600" b="1" dirty="0"/>
              <a:t>2. </a:t>
            </a:r>
            <a:r>
              <a:rPr lang="en-US" sz="2600" b="1" dirty="0" err="1"/>
              <a:t>Một</a:t>
            </a:r>
            <a:r>
              <a:rPr lang="en-US" sz="2600" b="1" dirty="0"/>
              <a:t> </a:t>
            </a:r>
            <a:r>
              <a:rPr lang="en-US" sz="2600" b="1" dirty="0" err="1"/>
              <a:t>số</a:t>
            </a:r>
            <a:r>
              <a:rPr lang="en-US" sz="2600" b="1" dirty="0"/>
              <a:t> </a:t>
            </a:r>
            <a:r>
              <a:rPr lang="en-US" sz="2600" b="1" dirty="0" err="1"/>
              <a:t>kiến</a:t>
            </a:r>
            <a:r>
              <a:rPr lang="en-US" sz="2600" b="1" dirty="0"/>
              <a:t> </a:t>
            </a:r>
            <a:r>
              <a:rPr lang="en-US" sz="2600" b="1" dirty="0" err="1"/>
              <a:t>thức</a:t>
            </a:r>
            <a:r>
              <a:rPr lang="en-US" sz="2600" b="1" dirty="0"/>
              <a:t> </a:t>
            </a:r>
            <a:r>
              <a:rPr lang="en-US" sz="2600" b="1" dirty="0" err="1"/>
              <a:t>về</a:t>
            </a:r>
            <a:r>
              <a:rPr lang="en-US" sz="2600" b="1" dirty="0"/>
              <a:t> </a:t>
            </a:r>
            <a:r>
              <a:rPr lang="en-US" sz="2600" b="1" dirty="0" err="1"/>
              <a:t>xác</a:t>
            </a:r>
            <a:r>
              <a:rPr lang="en-US" sz="2600" b="1" dirty="0"/>
              <a:t> </a:t>
            </a:r>
            <a:r>
              <a:rPr lang="en-US" sz="2600" b="1" dirty="0" err="1"/>
              <a:t>suất</a:t>
            </a:r>
            <a:endParaRPr lang="en-US" sz="2600" b="1" dirty="0"/>
          </a:p>
          <a:p>
            <a:r>
              <a:rPr lang="vi-VN" sz="2000" dirty="0"/>
              <a:t>Một quá trình thực hiện một quan sát hay đo lường trong một số điều kiện nhất định gọi là một </a:t>
            </a:r>
            <a:r>
              <a:rPr lang="vi-VN" sz="2000" i="1" dirty="0"/>
              <a:t>thử nghiệm</a:t>
            </a:r>
            <a:r>
              <a:rPr lang="vi-VN" sz="2000" dirty="0"/>
              <a:t> hay </a:t>
            </a:r>
            <a:r>
              <a:rPr lang="vi-VN" sz="2000" b="1" i="1" dirty="0"/>
              <a:t>thí nghiệm</a:t>
            </a:r>
            <a:r>
              <a:rPr lang="vi-VN" sz="2000" dirty="0"/>
              <a:t>.</a:t>
            </a:r>
            <a:endParaRPr lang="vi-VN" sz="2000" dirty="0"/>
          </a:p>
          <a:p>
            <a:r>
              <a:rPr lang="vi-VN" sz="2000" dirty="0"/>
              <a:t>Đầu ra của những thí nghiệm đó được gọi là </a:t>
            </a:r>
            <a:r>
              <a:rPr lang="vi-VN" sz="2000" b="1" i="1" dirty="0"/>
              <a:t>sự kiện</a:t>
            </a:r>
            <a:r>
              <a:rPr lang="vi-VN" sz="2000" dirty="0"/>
              <a:t>.</a:t>
            </a:r>
            <a:endParaRPr lang="vi-VN" sz="2000" dirty="0"/>
          </a:p>
          <a:p>
            <a:pPr marL="0" indent="0">
              <a:buNone/>
            </a:pPr>
            <a:r>
              <a:rPr lang="vi-VN" sz="2000" dirty="0"/>
              <a:t>Bảng sau đây minh họa các sự kiện và thử nghiệm trong thế giới thực:</a:t>
            </a:r>
            <a:endParaRPr lang="vi-VN" sz="2000" dirty="0"/>
          </a:p>
          <a:p>
            <a:pPr marL="0" indent="0" algn="just">
              <a:lnSpc>
                <a:spcPct val="150000"/>
              </a:lnSpc>
              <a:buNone/>
            </a:pPr>
            <a:endParaRPr lang="en-US" sz="2600" b="1" dirty="0"/>
          </a:p>
        </p:txBody>
      </p:sp>
      <p:graphicFrame>
        <p:nvGraphicFramePr>
          <p:cNvPr id="6" name="Table 5"/>
          <p:cNvGraphicFramePr>
            <a:graphicFrameLocks noGrp="1"/>
          </p:cNvGraphicFramePr>
          <p:nvPr/>
        </p:nvGraphicFramePr>
        <p:xfrm>
          <a:off x="2570923" y="2908187"/>
          <a:ext cx="5393634" cy="3022824"/>
        </p:xfrm>
        <a:graphic>
          <a:graphicData uri="http://schemas.openxmlformats.org/drawingml/2006/table">
            <a:tbl>
              <a:tblPr firstRow="1" firstCol="1" bandRow="1">
                <a:tableStyleId>{5C22544A-7EE6-4342-B048-85BDC9FD1C3A}</a:tableStyleId>
              </a:tblPr>
              <a:tblGrid>
                <a:gridCol w="2740906"/>
                <a:gridCol w="2652728"/>
              </a:tblGrid>
              <a:tr h="503804">
                <a:tc>
                  <a:txBody>
                    <a:bodyPr/>
                    <a:lstStyle/>
                    <a:p>
                      <a:pPr algn="ctr">
                        <a:lnSpc>
                          <a:spcPct val="107000"/>
                        </a:lnSpc>
                        <a:spcBef>
                          <a:spcPts val="600"/>
                        </a:spcBef>
                        <a:spcAft>
                          <a:spcPts val="0"/>
                        </a:spcAft>
                      </a:pPr>
                      <a:r>
                        <a:rPr lang="en-US" sz="2000" dirty="0" err="1">
                          <a:effectLst/>
                        </a:rPr>
                        <a:t>Hiện</a:t>
                      </a:r>
                      <a:r>
                        <a:rPr lang="en-US" sz="2000" dirty="0">
                          <a:effectLst/>
                        </a:rPr>
                        <a:t> </a:t>
                      </a:r>
                      <a:r>
                        <a:rPr lang="en-US" sz="2000" dirty="0" err="1">
                          <a:effectLst/>
                        </a:rPr>
                        <a:t>tượng</a:t>
                      </a:r>
                      <a:endParaRPr lang="vi-VN" sz="2000" dirty="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ctr">
                        <a:lnSpc>
                          <a:spcPct val="107000"/>
                        </a:lnSpc>
                        <a:spcBef>
                          <a:spcPts val="600"/>
                        </a:spcBef>
                        <a:spcAft>
                          <a:spcPts val="0"/>
                        </a:spcAft>
                      </a:pPr>
                      <a:r>
                        <a:rPr lang="en-US" sz="2000" dirty="0" err="1">
                          <a:effectLst/>
                        </a:rPr>
                        <a:t>Thử</a:t>
                      </a:r>
                      <a:r>
                        <a:rPr lang="en-US" sz="2000" dirty="0">
                          <a:effectLst/>
                        </a:rPr>
                        <a:t> </a:t>
                      </a:r>
                      <a:r>
                        <a:rPr lang="en-US" sz="2000" dirty="0" err="1">
                          <a:effectLst/>
                        </a:rPr>
                        <a:t>nghiệm</a:t>
                      </a:r>
                      <a:endParaRPr lang="vi-VN" sz="2000" dirty="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r>
              <a:tr h="503804">
                <a:tc>
                  <a:txBody>
                    <a:bodyPr/>
                    <a:lstStyle/>
                    <a:p>
                      <a:pPr algn="just">
                        <a:lnSpc>
                          <a:spcPct val="107000"/>
                        </a:lnSpc>
                        <a:spcBef>
                          <a:spcPts val="600"/>
                        </a:spcBef>
                        <a:spcAft>
                          <a:spcPts val="0"/>
                        </a:spcAft>
                      </a:pPr>
                      <a:r>
                        <a:rPr lang="en-US" sz="2000">
                          <a:effectLst/>
                        </a:rPr>
                        <a:t>Mặt sấp đồng xu</a:t>
                      </a:r>
                      <a:endParaRPr lang="vi-VN" sz="20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just">
                        <a:lnSpc>
                          <a:spcPct val="107000"/>
                        </a:lnSpc>
                        <a:spcBef>
                          <a:spcPts val="600"/>
                        </a:spcBef>
                        <a:spcAft>
                          <a:spcPts val="0"/>
                        </a:spcAft>
                      </a:pPr>
                      <a:r>
                        <a:rPr lang="en-US" sz="2000" dirty="0">
                          <a:effectLst/>
                        </a:rPr>
                        <a:t>Tung </a:t>
                      </a:r>
                      <a:r>
                        <a:rPr lang="en-US" sz="2000" dirty="0" err="1">
                          <a:effectLst/>
                        </a:rPr>
                        <a:t>đồng</a:t>
                      </a:r>
                      <a:r>
                        <a:rPr lang="en-US" sz="2000" dirty="0">
                          <a:effectLst/>
                        </a:rPr>
                        <a:t> </a:t>
                      </a:r>
                      <a:r>
                        <a:rPr lang="en-US" sz="2000" dirty="0" err="1">
                          <a:effectLst/>
                        </a:rPr>
                        <a:t>xu</a:t>
                      </a:r>
                      <a:endParaRPr lang="vi-VN" sz="2000" dirty="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r>
              <a:tr h="503804">
                <a:tc>
                  <a:txBody>
                    <a:bodyPr/>
                    <a:lstStyle/>
                    <a:p>
                      <a:pPr algn="just">
                        <a:lnSpc>
                          <a:spcPct val="107000"/>
                        </a:lnSpc>
                        <a:spcBef>
                          <a:spcPts val="600"/>
                        </a:spcBef>
                        <a:spcAft>
                          <a:spcPts val="0"/>
                        </a:spcAft>
                      </a:pPr>
                      <a:r>
                        <a:rPr lang="en-US" sz="2000">
                          <a:effectLst/>
                        </a:rPr>
                        <a:t>Thời tiết mưa</a:t>
                      </a:r>
                      <a:endParaRPr lang="vi-VN" sz="20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just">
                        <a:lnSpc>
                          <a:spcPct val="107000"/>
                        </a:lnSpc>
                        <a:spcBef>
                          <a:spcPts val="600"/>
                        </a:spcBef>
                        <a:spcAft>
                          <a:spcPts val="0"/>
                        </a:spcAft>
                      </a:pPr>
                      <a:r>
                        <a:rPr lang="en-US" sz="2000" dirty="0">
                          <a:effectLst/>
                        </a:rPr>
                        <a:t>Quan </a:t>
                      </a:r>
                      <a:r>
                        <a:rPr lang="en-US" sz="2000" dirty="0" err="1">
                          <a:effectLst/>
                        </a:rPr>
                        <a:t>sát</a:t>
                      </a:r>
                      <a:r>
                        <a:rPr lang="en-US" sz="2000" dirty="0">
                          <a:effectLst/>
                        </a:rPr>
                        <a:t> </a:t>
                      </a:r>
                      <a:r>
                        <a:rPr lang="en-US" sz="2000" dirty="0" err="1">
                          <a:effectLst/>
                        </a:rPr>
                        <a:t>từng</a:t>
                      </a:r>
                      <a:r>
                        <a:rPr lang="en-US" sz="2000" dirty="0">
                          <a:effectLst/>
                        </a:rPr>
                        <a:t> </a:t>
                      </a:r>
                      <a:r>
                        <a:rPr lang="en-US" sz="2000" dirty="0" err="1">
                          <a:effectLst/>
                        </a:rPr>
                        <a:t>ngày</a:t>
                      </a:r>
                      <a:endParaRPr lang="vi-VN" sz="2000" dirty="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r>
              <a:tr h="503804">
                <a:tc>
                  <a:txBody>
                    <a:bodyPr/>
                    <a:lstStyle/>
                    <a:p>
                      <a:pPr algn="just">
                        <a:lnSpc>
                          <a:spcPct val="107000"/>
                        </a:lnSpc>
                        <a:spcBef>
                          <a:spcPts val="600"/>
                        </a:spcBef>
                        <a:spcAft>
                          <a:spcPts val="0"/>
                        </a:spcAft>
                      </a:pPr>
                      <a:r>
                        <a:rPr lang="en-US" sz="2000">
                          <a:effectLst/>
                        </a:rPr>
                        <a:t>Thư rác</a:t>
                      </a:r>
                      <a:endParaRPr lang="vi-VN" sz="20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just">
                        <a:lnSpc>
                          <a:spcPct val="107000"/>
                        </a:lnSpc>
                        <a:spcBef>
                          <a:spcPts val="600"/>
                        </a:spcBef>
                        <a:spcAft>
                          <a:spcPts val="0"/>
                        </a:spcAft>
                      </a:pPr>
                      <a:r>
                        <a:rPr lang="en-US" sz="2000" dirty="0" err="1">
                          <a:effectLst/>
                        </a:rPr>
                        <a:t>Các</a:t>
                      </a:r>
                      <a:r>
                        <a:rPr lang="en-US" sz="2000" dirty="0">
                          <a:effectLst/>
                        </a:rPr>
                        <a:t> e-mail </a:t>
                      </a:r>
                      <a:r>
                        <a:rPr lang="en-US" sz="2000" dirty="0" err="1">
                          <a:effectLst/>
                        </a:rPr>
                        <a:t>đến</a:t>
                      </a:r>
                      <a:endParaRPr lang="vi-VN" sz="2000" dirty="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r>
              <a:tr h="503804">
                <a:tc>
                  <a:txBody>
                    <a:bodyPr/>
                    <a:lstStyle/>
                    <a:p>
                      <a:pPr algn="just">
                        <a:lnSpc>
                          <a:spcPct val="107000"/>
                        </a:lnSpc>
                        <a:spcBef>
                          <a:spcPts val="600"/>
                        </a:spcBef>
                        <a:spcAft>
                          <a:spcPts val="0"/>
                        </a:spcAft>
                      </a:pPr>
                      <a:r>
                        <a:rPr lang="en-US" sz="2000">
                          <a:effectLst/>
                        </a:rPr>
                        <a:t>Thành tổng thống </a:t>
                      </a:r>
                      <a:endParaRPr lang="vi-VN" sz="20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just">
                        <a:lnSpc>
                          <a:spcPct val="107000"/>
                        </a:lnSpc>
                        <a:spcBef>
                          <a:spcPts val="600"/>
                        </a:spcBef>
                        <a:spcAft>
                          <a:spcPts val="0"/>
                        </a:spcAft>
                      </a:pPr>
                      <a:r>
                        <a:rPr lang="en-US" sz="2000" dirty="0" err="1">
                          <a:effectLst/>
                        </a:rPr>
                        <a:t>Bầu</a:t>
                      </a:r>
                      <a:r>
                        <a:rPr lang="en-US" sz="2000" dirty="0">
                          <a:effectLst/>
                        </a:rPr>
                        <a:t> </a:t>
                      </a:r>
                      <a:r>
                        <a:rPr lang="en-US" sz="2000" dirty="0" err="1">
                          <a:effectLst/>
                        </a:rPr>
                        <a:t>cử</a:t>
                      </a:r>
                      <a:r>
                        <a:rPr lang="en-US" sz="2000" dirty="0">
                          <a:effectLst/>
                        </a:rPr>
                        <a:t> </a:t>
                      </a:r>
                      <a:r>
                        <a:rPr lang="en-US" sz="2000" dirty="0" err="1">
                          <a:effectLst/>
                        </a:rPr>
                        <a:t>tổng</a:t>
                      </a:r>
                      <a:r>
                        <a:rPr lang="en-US" sz="2000" dirty="0">
                          <a:effectLst/>
                        </a:rPr>
                        <a:t> </a:t>
                      </a:r>
                      <a:r>
                        <a:rPr lang="en-US" sz="2000" dirty="0" err="1">
                          <a:effectLst/>
                        </a:rPr>
                        <a:t>thống</a:t>
                      </a:r>
                      <a:endParaRPr lang="vi-VN" sz="2000" dirty="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r>
              <a:tr h="503804">
                <a:tc>
                  <a:txBody>
                    <a:bodyPr/>
                    <a:lstStyle/>
                    <a:p>
                      <a:pPr algn="just">
                        <a:lnSpc>
                          <a:spcPct val="107000"/>
                        </a:lnSpc>
                        <a:spcBef>
                          <a:spcPts val="600"/>
                        </a:spcBef>
                        <a:spcAft>
                          <a:spcPts val="0"/>
                        </a:spcAft>
                      </a:pPr>
                      <a:r>
                        <a:rPr lang="en-US" sz="2000">
                          <a:effectLst/>
                        </a:rPr>
                        <a:t>Thắng xổ số</a:t>
                      </a:r>
                      <a:endParaRPr lang="vi-VN" sz="20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just">
                        <a:lnSpc>
                          <a:spcPct val="107000"/>
                        </a:lnSpc>
                        <a:spcBef>
                          <a:spcPts val="600"/>
                        </a:spcBef>
                        <a:spcAft>
                          <a:spcPts val="0"/>
                        </a:spcAft>
                      </a:pPr>
                      <a:r>
                        <a:rPr lang="en-US" sz="2000" dirty="0" err="1">
                          <a:effectLst/>
                        </a:rPr>
                        <a:t>Vé</a:t>
                      </a:r>
                      <a:r>
                        <a:rPr lang="en-US" sz="2000" dirty="0">
                          <a:effectLst/>
                        </a:rPr>
                        <a:t> </a:t>
                      </a:r>
                      <a:r>
                        <a:rPr lang="en-US" sz="2000" dirty="0" err="1">
                          <a:effectLst/>
                        </a:rPr>
                        <a:t>xổ</a:t>
                      </a:r>
                      <a:r>
                        <a:rPr lang="en-US" sz="2000" dirty="0">
                          <a:effectLst/>
                        </a:rPr>
                        <a:t> </a:t>
                      </a:r>
                      <a:r>
                        <a:rPr lang="en-US" sz="2000" dirty="0" err="1">
                          <a:effectLst/>
                        </a:rPr>
                        <a:t>số</a:t>
                      </a:r>
                      <a:endParaRPr lang="vi-VN" sz="2000" dirty="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838200" y="319406"/>
            <a:ext cx="10515600" cy="45719"/>
          </a:xfrm>
        </p:spPr>
        <p:txBody>
          <a:bodyPr>
            <a:normAutofit fontScale="90000"/>
          </a:bodyPr>
          <a:lstStyle/>
          <a:p>
            <a:endParaRPr lang="vi-VN" dirty="0"/>
          </a:p>
        </p:txBody>
      </p:sp>
      <mc:AlternateContent xmlns:mc="http://schemas.openxmlformats.org/markup-compatibility/2006">
        <mc:Choice xmlns:a14="http://schemas.microsoft.com/office/drawing/2010/main" Requires="a14">
          <p:sp>
            <p:nvSpPr>
              <p:cNvPr id="3" name="Content Placeholder 2">
                <a:extLst>
                  <a:ext uri="{FF2B5EF4-FFF2-40B4-BE49-F238E27FC236}">
                    <a14:artisticCrisscrossEtching id="{ECFEC923-D31E-4B35-87FA-450948DECAA8}"/>
                  </a:ext>
                </a:extLst>
              </p:cNvPr>
              <p:cNvSpPr>
                <a:spLocks noGrp="1"/>
              </p:cNvSpPr>
              <p:nvPr>
                <p:ph idx="1"/>
              </p:nvPr>
            </p:nvSpPr>
            <p:spPr>
              <a:xfrm>
                <a:off x="410817" y="365124"/>
                <a:ext cx="11343861" cy="6447155"/>
              </a:xfrm>
            </p:spPr>
            <p:txBody>
              <a:bodyPr>
                <a:normAutofit fontScale="92500" lnSpcReduction="20000"/>
              </a:bodyPr>
              <a:lstStyle/>
              <a:p>
                <a:pPr marL="0" indent="0" algn="just">
                  <a:lnSpc>
                    <a:spcPct val="150000"/>
                  </a:lnSpc>
                  <a:buNone/>
                </a:pPr>
                <a:r>
                  <a:rPr lang="en-US" sz="2600" b="1" dirty="0"/>
                  <a:t>2. </a:t>
                </a:r>
                <a:r>
                  <a:rPr lang="en-US" sz="2600" b="1" dirty="0" err="1"/>
                  <a:t>Một</a:t>
                </a:r>
                <a:r>
                  <a:rPr lang="en-US" sz="2600" b="1" dirty="0"/>
                  <a:t> </a:t>
                </a:r>
                <a:r>
                  <a:rPr lang="en-US" sz="2600" b="1" dirty="0" err="1"/>
                  <a:t>số</a:t>
                </a:r>
                <a:r>
                  <a:rPr lang="en-US" sz="2600" b="1" dirty="0"/>
                  <a:t> </a:t>
                </a:r>
                <a:r>
                  <a:rPr lang="en-US" sz="2600" b="1" dirty="0" err="1"/>
                  <a:t>kiến</a:t>
                </a:r>
                <a:r>
                  <a:rPr lang="en-US" sz="2600" b="1" dirty="0"/>
                  <a:t> </a:t>
                </a:r>
                <a:r>
                  <a:rPr lang="en-US" sz="2600" b="1" dirty="0" err="1"/>
                  <a:t>thức</a:t>
                </a:r>
                <a:r>
                  <a:rPr lang="en-US" sz="2600" b="1" dirty="0"/>
                  <a:t> </a:t>
                </a:r>
                <a:r>
                  <a:rPr lang="en-US" sz="2600" b="1" dirty="0" err="1"/>
                  <a:t>về</a:t>
                </a:r>
                <a:r>
                  <a:rPr lang="en-US" sz="2600" b="1" dirty="0"/>
                  <a:t> </a:t>
                </a:r>
                <a:r>
                  <a:rPr lang="en-US" sz="2600" b="1" dirty="0" err="1"/>
                  <a:t>xác</a:t>
                </a:r>
                <a:r>
                  <a:rPr lang="en-US" sz="2600" b="1" dirty="0"/>
                  <a:t> </a:t>
                </a:r>
                <a:r>
                  <a:rPr lang="en-US" sz="2600" b="1" dirty="0" err="1"/>
                  <a:t>suất</a:t>
                </a:r>
                <a:endParaRPr lang="en-US" sz="2600" b="1" dirty="0"/>
              </a:p>
              <a:p>
                <a:pPr>
                  <a:lnSpc>
                    <a:spcPct val="160000"/>
                  </a:lnSpc>
                </a:pPr>
                <a:r>
                  <a:rPr lang="en-US" sz="2000" dirty="0" err="1">
                    <a:latin typeface="Arial" panose="020B0604020202020204" pitchFamily="34" charset="0"/>
                    <a:cs typeface="Arial" panose="020B0604020202020204" pitchFamily="34" charset="0"/>
                  </a:rPr>
                  <a:t>Biến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ngẫu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nhiên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biến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nhận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những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giá</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trị</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số</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liên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kết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với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một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sự</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kiện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của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một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quan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sát</a:t>
                </a:r>
                <a:r>
                  <a:rPr lang="en-US" sz="2000" dirty="0">
                    <a:latin typeface="Arial" panose="020B0604020202020204" pitchFamily="34" charset="0"/>
                    <a:cs typeface="Arial" panose="020B0604020202020204" pitchFamily="34" charset="0"/>
                  </a:rPr>
                  <a:t> hay </a:t>
                </a:r>
                <a:r>
                  <a:rPr lang="en-US" sz="2000" dirty="0" err="1">
                    <a:latin typeface="Arial" panose="020B0604020202020204" pitchFamily="34" charset="0"/>
                    <a:cs typeface="Arial" panose="020B0604020202020204" pitchFamily="34" charset="0"/>
                  </a:rPr>
                  <a:t>một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thí</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nghiệm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Phân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bố</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xác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suất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có</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thể</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một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bảng</a:t>
                </a:r>
                <a:r>
                  <a:rPr lang="en-US" sz="2000" dirty="0">
                    <a:latin typeface="Arial" panose="020B0604020202020204" pitchFamily="34" charset="0"/>
                    <a:cs typeface="Arial" panose="020B0604020202020204" pitchFamily="34" charset="0"/>
                  </a:rPr>
                  <a:t> hay </a:t>
                </a:r>
                <a:r>
                  <a:rPr lang="en-US" sz="2000" dirty="0" err="1">
                    <a:latin typeface="Arial" panose="020B0604020202020204" pitchFamily="34" charset="0"/>
                    <a:cs typeface="Arial" panose="020B0604020202020204" pitchFamily="34" charset="0"/>
                  </a:rPr>
                  <a:t>một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đồ</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thị</a:t>
                </a:r>
                <a:r>
                  <a:rPr lang="en-US" sz="2000" dirty="0">
                    <a:latin typeface="Arial" panose="020B0604020202020204" pitchFamily="34" charset="0"/>
                    <a:cs typeface="Arial" panose="020B0604020202020204" pitchFamily="34" charset="0"/>
                  </a:rPr>
                  <a:t>.</a:t>
                </a:r>
                <a:endParaRPr lang="vi-VN" sz="2000" dirty="0">
                  <a:latin typeface="Arial" panose="020B0604020202020204" pitchFamily="34" charset="0"/>
                  <a:cs typeface="Arial" panose="020B0604020202020204" pitchFamily="34" charset="0"/>
                </a:endParaRPr>
              </a:p>
              <a:p>
                <a:pPr>
                  <a:lnSpc>
                    <a:spcPct val="160000"/>
                  </a:lnSpc>
                </a:pPr>
                <a:r>
                  <a:rPr lang="en-US" sz="2000" dirty="0" err="1">
                    <a:latin typeface="Arial" panose="020B0604020202020204" pitchFamily="34" charset="0"/>
                    <a:cs typeface="Arial" panose="020B0604020202020204" pitchFamily="34" charset="0"/>
                  </a:rPr>
                  <a:t>Giả</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sử</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có</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hai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biến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ngẫu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nhiên</a:t>
                </a:r>
                <a:r>
                  <a:rPr lang="en-US" sz="2000" dirty="0">
                    <a:latin typeface="Arial" panose="020B0604020202020204" pitchFamily="34" charset="0"/>
                    <a:cs typeface="Arial" panose="020B0604020202020204" pitchFamily="34" charset="0"/>
                  </a:rPr>
                  <a:t>: x </a:t>
                </a:r>
                <a:r>
                  <a:rPr lang="en-US" sz="2000" dirty="0" err="1">
                    <a:latin typeface="Arial" panose="020B0604020202020204" pitchFamily="34" charset="0"/>
                    <a:cs typeface="Arial" panose="020B0604020202020204" pitchFamily="34" charset="0"/>
                  </a:rPr>
                  <a:t>là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biến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điểm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toán</a:t>
                </a:r>
                <a:r>
                  <a:rPr lang="en-US" sz="2000" dirty="0">
                    <a:latin typeface="Arial" panose="020B0604020202020204" pitchFamily="34" charset="0"/>
                    <a:cs typeface="Arial" panose="020B0604020202020204" pitchFamily="34" charset="0"/>
                  </a:rPr>
                  <a:t>, y </a:t>
                </a:r>
                <a:r>
                  <a:rPr lang="en-US" sz="2000" dirty="0" err="1">
                    <a:latin typeface="Arial" panose="020B0604020202020204" pitchFamily="34" charset="0"/>
                    <a:cs typeface="Arial" panose="020B0604020202020204" pitchFamily="34" charset="0"/>
                  </a:rPr>
                  <a:t>là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điểm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lý</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trong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kỳ</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tốt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nghiệp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của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một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trường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học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Đây</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hai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biến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ngẫu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nhiên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rời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rạc</a:t>
                </a:r>
                <a:r>
                  <a:rPr lang="en-US" sz="2000" dirty="0">
                    <a:latin typeface="Arial" panose="020B0604020202020204" pitchFamily="34" charset="0"/>
                    <a:cs typeface="Arial" panose="020B0604020202020204" pitchFamily="34" charset="0"/>
                  </a:rPr>
                  <a:t>.</a:t>
                </a:r>
                <a:endParaRPr lang="vi-VN" sz="2000" dirty="0">
                  <a:latin typeface="Arial" panose="020B0604020202020204" pitchFamily="34" charset="0"/>
                  <a:cs typeface="Arial" panose="020B0604020202020204" pitchFamily="34" charset="0"/>
                </a:endParaRPr>
              </a:p>
              <a:p>
                <a:pPr marL="0" indent="0" algn="just">
                  <a:lnSpc>
                    <a:spcPct val="150000"/>
                  </a:lnSpc>
                  <a:buNone/>
                </a:pPr>
                <a:r>
                  <a:rPr lang="en-US" sz="2000" b="1" dirty="0" err="1">
                    <a:latin typeface="Arial" panose="020B0604020202020204" pitchFamily="34" charset="0"/>
                    <a:cs typeface="Arial" panose="020B0604020202020204" pitchFamily="34" charset="0"/>
                  </a:rPr>
                  <a:t>Xác</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suất</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đồng</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thời</a:t>
                </a:r>
                <a:endParaRPr lang="en-US" sz="2000" b="1" dirty="0">
                  <a:latin typeface="Arial" panose="020B0604020202020204" pitchFamily="34" charset="0"/>
                  <a:cs typeface="Arial" panose="020B0604020202020204" pitchFamily="34" charset="0"/>
                </a:endParaRPr>
              </a:p>
              <a:p>
                <a:pPr marL="0" indent="0" algn="just">
                  <a:lnSpc>
                    <a:spcPct val="150000"/>
                  </a:lnSpc>
                  <a:buNone/>
                </a:pPr>
                <a:r>
                  <a:rPr lang="en-US" sz="2000" dirty="0">
                    <a:latin typeface="Arial" panose="020B0604020202020204" pitchFamily="34" charset="0"/>
                    <a:cs typeface="Arial" panose="020B0604020202020204" pitchFamily="34" charset="0"/>
                  </a:rPr>
                  <a:t> Hai </a:t>
                </a:r>
                <a:r>
                  <a:rPr lang="en-US" sz="2000" dirty="0" err="1">
                    <a:latin typeface="Arial" panose="020B0604020202020204" pitchFamily="34" charset="0"/>
                    <a:cs typeface="Arial" panose="020B0604020202020204" pitchFamily="34" charset="0"/>
                  </a:rPr>
                  <a:t>biến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ngẫu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nhiên</a:t>
                </a:r>
                <a:r>
                  <a:rPr lang="en-US" sz="2000" dirty="0">
                    <a:latin typeface="Arial" panose="020B0604020202020204" pitchFamily="34" charset="0"/>
                    <a:cs typeface="Arial" panose="020B0604020202020204" pitchFamily="34" charset="0"/>
                  </a:rPr>
                  <a:t> x, y. Quan </a:t>
                </a:r>
                <a:r>
                  <a:rPr lang="en-US" sz="2000" dirty="0" err="1">
                    <a:latin typeface="Arial" panose="020B0604020202020204" pitchFamily="34" charset="0"/>
                    <a:cs typeface="Arial" panose="020B0604020202020204" pitchFamily="34" charset="0"/>
                  </a:rPr>
                  <a:t>sát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giá</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trị</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của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cặp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này</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cùng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xuất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hiện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trong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một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thí</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nghiệm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giá</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trị</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này</a:t>
                </a:r>
                <a:r>
                  <a:rPr lang="en-US" sz="2000" dirty="0">
                    <a:latin typeface="Arial" panose="020B0604020202020204" pitchFamily="34" charset="0"/>
                    <a:cs typeface="Arial" panose="020B0604020202020204" pitchFamily="34" charset="0"/>
                  </a:rPr>
                  <a:t> đ</a:t>
                </a:r>
                <a:r>
                  <a:rPr lang="vi-VN" sz="2000" dirty="0">
                    <a:latin typeface="Arial" panose="020B0604020202020204" pitchFamily="34" charset="0"/>
                    <a:cs typeface="Arial" panose="020B0604020202020204" pitchFamily="34" charset="0"/>
                  </a:rPr>
                  <a:t>ược mô tả bằng </a:t>
                </a:r>
                <a:r>
                  <a:rPr lang="vi-VN" sz="2000" i="1" dirty="0">
                    <a:latin typeface="Arial" panose="020B0604020202020204" pitchFamily="34" charset="0"/>
                    <a:cs typeface="Arial" panose="020B0604020202020204" pitchFamily="34" charset="0"/>
                  </a:rPr>
                  <a:t>xác suất đồng thời </a:t>
                </a:r>
                <a:r>
                  <a:rPr lang="vi-VN" sz="2000" dirty="0">
                    <a:latin typeface="Arial" panose="020B0604020202020204" pitchFamily="34" charset="0"/>
                    <a:cs typeface="Arial" panose="020B0604020202020204" pitchFamily="34" charset="0"/>
                  </a:rPr>
                  <a:t>của hai biến ngẫu nhiên và được kí hiệu P(x,y). Xác suất đồng thời có tính chất </a:t>
                </a:r>
                <a14:m>
                  <m:oMath xmlns:m="http://schemas.openxmlformats.org/officeDocument/2006/math">
                    <m:nary>
                      <m:naryPr>
                        <m:chr m:val="∑"/>
                        <m:limLoc m:val="undOvr"/>
                        <m:supHide m:val="on"/>
                        <m:ctrlPr>
                          <a:rPr lang="vi-VN" sz="2000" i="1">
                            <a:latin typeface="Cambria Math" panose="02040503050406030204" pitchFamily="18" charset="0"/>
                          </a:rPr>
                        </m:ctrlPr>
                      </m:naryPr>
                      <m:sub>
                        <m: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𝑦</m:t>
                        </m:r>
                      </m:sub>
                      <m:sup/>
                      <m:e>
                        <m:r>
                          <a:rPr lang="en-US" sz="2000" i="1">
                            <a:latin typeface="Cambria Math" panose="02040503050406030204" pitchFamily="18" charset="0"/>
                          </a:rPr>
                          <m:t>𝑃</m:t>
                        </m:r>
                        <m:d>
                          <m:dPr>
                            <m:ctrlPr>
                              <a:rPr lang="vi-VN" sz="2000" i="1">
                                <a:latin typeface="Cambria Math" panose="02040503050406030204" pitchFamily="18" charset="0"/>
                              </a:rPr>
                            </m:ctrlPr>
                          </m:dPr>
                          <m:e>
                            <m: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𝑦</m:t>
                            </m:r>
                          </m:e>
                        </m:d>
                        <m:r>
                          <a:rPr lang="en-US" sz="2000" i="1">
                            <a:latin typeface="Cambria Math" panose="02040503050406030204" pitchFamily="18" charset="0"/>
                          </a:rPr>
                          <m:t>=1</m:t>
                        </m:r>
                      </m:e>
                    </m:nary>
                  </m:oMath>
                </a14:m>
                <a:r>
                  <a:rPr lang="en-US" sz="2000" dirty="0">
                    <a:latin typeface="Arial" panose="020B0604020202020204" pitchFamily="34" charset="0"/>
                    <a:cs typeface="Arial" panose="020B0604020202020204" pitchFamily="34" charset="0"/>
                  </a:rPr>
                  <a:t>.</a:t>
                </a:r>
              </a:p>
              <a:p>
                <a:pPr marL="0" indent="0" algn="just">
                  <a:lnSpc>
                    <a:spcPct val="150000"/>
                  </a:lnSpc>
                  <a:buNone/>
                </a:pPr>
                <a:r>
                  <a:rPr lang="en-US" sz="2000" b="1" dirty="0" err="1">
                    <a:latin typeface="Arial" panose="020B0604020202020204" pitchFamily="34" charset="0"/>
                    <a:cs typeface="Arial" panose="020B0604020202020204" pitchFamily="34" charset="0"/>
                  </a:rPr>
                  <a:t>Xác</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suất</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biên</a:t>
                </a:r>
                <a:r>
                  <a:rPr lang="en-US" sz="2000" b="1" dirty="0">
                    <a:latin typeface="Arial" panose="020B0604020202020204" pitchFamily="34" charset="0"/>
                    <a:cs typeface="Arial" panose="020B0604020202020204" pitchFamily="34" charset="0"/>
                  </a:rPr>
                  <a:t>.</a:t>
                </a:r>
              </a:p>
              <a:p>
                <a:pPr marL="0" indent="0" algn="just">
                  <a:lnSpc>
                    <a:spcPct val="150000"/>
                  </a:lnSpc>
                  <a:buNone/>
                </a:pPr>
                <a:r>
                  <a:rPr lang="en-US" sz="2000" dirty="0" err="1">
                    <a:latin typeface="Arial" panose="020B0604020202020204" pitchFamily="34" charset="0"/>
                    <a:cs typeface="Arial" panose="020B0604020202020204" pitchFamily="34" charset="0"/>
                  </a:rPr>
                  <a:t>Biết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được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xác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suất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đồng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thời</a:t>
                </a:r>
                <a:r>
                  <a:rPr lang="en-US" sz="2000" dirty="0">
                    <a:latin typeface="Arial" panose="020B0604020202020204" pitchFamily="34" charset="0"/>
                    <a:cs typeface="Arial" panose="020B0604020202020204" pitchFamily="34" charset="0"/>
                  </a:rPr>
                  <a:t> , </a:t>
                </a:r>
                <a:r>
                  <a:rPr lang="en-US" sz="2000" dirty="0" err="1">
                    <a:latin typeface="Arial" panose="020B0604020202020204" pitchFamily="34" charset="0"/>
                    <a:cs typeface="Arial" panose="020B0604020202020204" pitchFamily="34" charset="0"/>
                  </a:rPr>
                  <a:t>tính</a:t>
                </a:r>
                <a:r>
                  <a:rPr lang="en-US" sz="2000" dirty="0">
                    <a:latin typeface="Arial" panose="020B0604020202020204" pitchFamily="34" charset="0"/>
                    <a:cs typeface="Arial" panose="020B0604020202020204" pitchFamily="34" charset="0"/>
                  </a:rPr>
                  <a:t> đ</a:t>
                </a:r>
                <a:r>
                  <a:rPr lang="vi-VN" sz="2000" dirty="0">
                    <a:latin typeface="Arial" panose="020B0604020202020204" pitchFamily="34" charset="0"/>
                    <a:cs typeface="Arial" panose="020B0604020202020204" pitchFamily="34" charset="0"/>
                  </a:rPr>
                  <a:t>ược xác suất của một biến ngẫu nhiên theo công thức</a:t>
                </a:r>
              </a:p>
              <a:p>
                <a:pPr marL="0" indent="0" algn="just">
                  <a:lnSpc>
                    <a:spcPct val="150000"/>
                  </a:lnSpc>
                  <a:buNone/>
                </a:pPr>
                <a:r>
                  <a:rPr lang="vi-VN" sz="2000" dirty="0">
                    <a:latin typeface="Arial" panose="020B0604020202020204" pitchFamily="34" charset="0"/>
                    <a:cs typeface="Arial" panose="020B0604020202020204" pitchFamily="34" charset="0"/>
                  </a:rPr>
                  <a:t>	</a:t>
                </a:r>
                <a14:m>
                  <m:oMath xmlns:m="http://schemas.openxmlformats.org/officeDocument/2006/math">
                    <m:r>
                      <a:rPr lang="en-US" sz="2000" i="1">
                        <a:latin typeface="Cambria Math" panose="02040503050406030204" pitchFamily="18" charset="0"/>
                      </a:rPr>
                      <m:t>𝑃</m:t>
                    </m:r>
                    <m:d>
                      <m:dPr>
                        <m:ctrlPr>
                          <a:rPr lang="vi-VN" sz="2000" i="1">
                            <a:latin typeface="Cambria Math" panose="02040503050406030204" pitchFamily="18" charset="0"/>
                          </a:rPr>
                        </m:ctrlPr>
                      </m:dPr>
                      <m:e>
                        <m:r>
                          <a:rPr lang="en-US" sz="2000" i="1">
                            <a:latin typeface="Cambria Math" panose="02040503050406030204" pitchFamily="18" charset="0"/>
                          </a:rPr>
                          <m:t>𝑥</m:t>
                        </m:r>
                      </m:e>
                    </m:d>
                    <m:r>
                      <a:rPr lang="en-US" sz="2000" i="1">
                        <a:latin typeface="Cambria Math" panose="02040503050406030204" pitchFamily="18" charset="0"/>
                      </a:rPr>
                      <m:t>=</m:t>
                    </m:r>
                    <m:nary>
                      <m:naryPr>
                        <m:chr m:val="∑"/>
                        <m:limLoc m:val="undOvr"/>
                        <m:supHide m:val="on"/>
                        <m:ctrlPr>
                          <a:rPr lang="vi-VN" sz="2000" i="1">
                            <a:latin typeface="Cambria Math" panose="02040503050406030204" pitchFamily="18" charset="0"/>
                          </a:rPr>
                        </m:ctrlPr>
                      </m:naryPr>
                      <m:sub>
                        <m:r>
                          <a:rPr lang="en-US" sz="2000" i="1">
                            <a:latin typeface="Cambria Math" panose="02040503050406030204" pitchFamily="18" charset="0"/>
                          </a:rPr>
                          <m:t>𝑦</m:t>
                        </m:r>
                      </m:sub>
                      <m:sup/>
                      <m:e>
                        <m:r>
                          <a:rPr lang="en-US" sz="2000" i="1">
                            <a:latin typeface="Cambria Math" panose="02040503050406030204" pitchFamily="18" charset="0"/>
                          </a:rPr>
                          <m:t>𝑃</m:t>
                        </m:r>
                        <m:d>
                          <m:dPr>
                            <m:ctrlPr>
                              <a:rPr lang="vi-VN" sz="2000" i="1">
                                <a:latin typeface="Cambria Math" panose="02040503050406030204" pitchFamily="18" charset="0"/>
                              </a:rPr>
                            </m:ctrlPr>
                          </m:dPr>
                          <m:e>
                            <m: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𝑦</m:t>
                            </m:r>
                          </m:e>
                        </m:d>
                        <m:r>
                          <a:rPr lang="en-US" sz="2000" i="1">
                            <a:latin typeface="Cambria Math" panose="02040503050406030204" pitchFamily="18" charset="0"/>
                          </a:rPr>
                          <m:t>        </m:t>
                        </m:r>
                        <m:r>
                          <a:rPr lang="en-US" sz="2000" i="1">
                            <a:latin typeface="Cambria Math" panose="02040503050406030204" pitchFamily="18" charset="0"/>
                          </a:rPr>
                          <m:t>𝑃</m:t>
                        </m:r>
                        <m:d>
                          <m:dPr>
                            <m:ctrlPr>
                              <a:rPr lang="vi-VN" sz="2000" i="1">
                                <a:latin typeface="Cambria Math" panose="02040503050406030204" pitchFamily="18" charset="0"/>
                              </a:rPr>
                            </m:ctrlPr>
                          </m:dPr>
                          <m:e>
                            <m:r>
                              <a:rPr lang="en-US" sz="2000" i="1">
                                <a:latin typeface="Cambria Math" panose="02040503050406030204" pitchFamily="18" charset="0"/>
                              </a:rPr>
                              <m:t>𝑥</m:t>
                            </m:r>
                          </m:e>
                        </m:d>
                        <m:r>
                          <a:rPr lang="en-US" sz="2000" i="1">
                            <a:latin typeface="Cambria Math" panose="02040503050406030204" pitchFamily="18" charset="0"/>
                          </a:rPr>
                          <m:t>=</m:t>
                        </m:r>
                        <m:nary>
                          <m:naryPr>
                            <m:limLoc m:val="undOvr"/>
                            <m:subHide m:val="on"/>
                            <m:supHide m:val="on"/>
                            <m:ctrlPr>
                              <a:rPr lang="vi-VN" sz="2000" i="1">
                                <a:latin typeface="Cambria Math" panose="02040503050406030204" pitchFamily="18" charset="0"/>
                              </a:rPr>
                            </m:ctrlPr>
                          </m:naryPr>
                          <m:sub/>
                          <m:sup/>
                          <m:e>
                            <m:r>
                              <a:rPr lang="en-US" sz="2000" i="1">
                                <a:latin typeface="Cambria Math" panose="02040503050406030204" pitchFamily="18" charset="0"/>
                              </a:rPr>
                              <m:t>𝑃</m:t>
                            </m:r>
                            <m:d>
                              <m:dPr>
                                <m:ctrlPr>
                                  <a:rPr lang="vi-VN" sz="2000" i="1">
                                    <a:latin typeface="Cambria Math" panose="02040503050406030204" pitchFamily="18" charset="0"/>
                                  </a:rPr>
                                </m:ctrlPr>
                              </m:dPr>
                              <m:e>
                                <m: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𝑦</m:t>
                                </m:r>
                              </m:e>
                            </m:d>
                            <m:r>
                              <a:rPr lang="en-US" sz="2000" i="1">
                                <a:latin typeface="Cambria Math" panose="02040503050406030204" pitchFamily="18" charset="0"/>
                              </a:rPr>
                              <m:t>𝑑𝑦</m:t>
                            </m:r>
                          </m:e>
                        </m:nary>
                      </m:e>
                    </m:nary>
                  </m:oMath>
                </a14:m>
                <a:endParaRPr lang="en-US" sz="2000" dirty="0">
                  <a:latin typeface="Arial" panose="020B0604020202020204" pitchFamily="34" charset="0"/>
                  <a:cs typeface="Arial" panose="020B0604020202020204" pitchFamily="34" charset="0"/>
                </a:endParaRPr>
              </a:p>
              <a:p>
                <a:pPr marL="0" indent="0" algn="just">
                  <a:lnSpc>
                    <a:spcPct val="150000"/>
                  </a:lnSpc>
                  <a:buNone/>
                </a:pPr>
                <a:r>
                  <a:rPr lang="en-US" sz="2000" dirty="0">
                    <a:latin typeface="Arial" panose="020B0604020202020204" pitchFamily="34" charset="0"/>
                    <a:cs typeface="Arial" panose="020B0604020202020204" pitchFamily="34" charset="0"/>
                  </a:rPr>
                  <a:t>T</a:t>
                </a:r>
                <a:r>
                  <a:rPr lang="vi-VN" sz="2000" dirty="0">
                    <a:latin typeface="Arial" panose="020B0604020202020204" pitchFamily="34" charset="0"/>
                    <a:cs typeface="Arial" panose="020B0604020202020204" pitchFamily="34" charset="0"/>
                  </a:rPr>
                  <a:t>ư</a:t>
                </a:r>
                <a:r>
                  <a:rPr lang="en-US" sz="2000" dirty="0" err="1">
                    <a:latin typeface="Arial" panose="020B0604020202020204" pitchFamily="34" charset="0"/>
                    <a:cs typeface="Arial" panose="020B0604020202020204" pitchFamily="34" charset="0"/>
                  </a:rPr>
                  <a:t>ơng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tự</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cho</a:t>
                </a:r>
                <a:r>
                  <a:rPr lang="en-US" sz="2000" dirty="0">
                    <a:latin typeface="Arial" panose="020B0604020202020204" pitchFamily="34" charset="0"/>
                    <a:cs typeface="Arial" panose="020B0604020202020204" pitchFamily="34" charset="0"/>
                  </a:rPr>
                  <a:t> P(y).</a:t>
                </a:r>
                <a:endParaRPr lang="vi-VN" sz="2000" dirty="0">
                  <a:latin typeface="Arial" panose="020B0604020202020204" pitchFamily="34" charset="0"/>
                  <a:cs typeface="Arial" panose="020B0604020202020204" pitchFamily="34"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10817" y="365124"/>
                <a:ext cx="11343861" cy="6447155"/>
              </a:xfrm>
              <a:blipFill rotWithShape="1">
                <a:blip r:embed="rId1"/>
                <a:stretch>
                  <a:fillRect l="-806" r="-537" b="-2744"/>
                </a:stretch>
              </a:blipFill>
            </p:spPr>
            <p:txBody>
              <a:bodyPr/>
              <a:lstStyle/>
              <a:p>
                <a:r>
                  <a:rPr lang="vi-VN">
                    <a:noFill/>
                  </a:rPr>
                  <a:t> </a:t>
                </a:r>
                <a:endParaRPr lang="vi-VN">
                  <a:noFill/>
                </a:endParaRPr>
              </a:p>
            </p:txBody>
          </p:sp>
        </mc:Fallback>
      </mc:AlternateContent>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p:cNvSpPr>
            <a:spLocks noGrp="1" noRot="1" noChangeAspect="1" noMove="1" noResize="1" noEditPoints="1" noAdjustHandles="1" noChangeArrowheads="1" noChangeShapeType="1" noTextEdit="1"/>
          </p:cNvSpPr>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dirty="0" err="1">
                <a:solidFill>
                  <a:schemeClr val="bg1"/>
                </a:solidFill>
              </a:rPr>
              <a:t>Xác</a:t>
            </a:r>
            <a:r>
              <a:rPr lang="en-US" sz="2800" dirty="0">
                <a:solidFill>
                  <a:schemeClr val="bg1"/>
                </a:solidFill>
              </a:rPr>
              <a:t> </a:t>
            </a:r>
            <a:r>
              <a:rPr lang="en-US" sz="2800" dirty="0" err="1">
                <a:solidFill>
                  <a:schemeClr val="bg1"/>
                </a:solidFill>
              </a:rPr>
              <a:t>suất</a:t>
            </a:r>
            <a:r>
              <a:rPr lang="en-US" sz="2800" dirty="0">
                <a:solidFill>
                  <a:schemeClr val="bg1"/>
                </a:solidFill>
              </a:rPr>
              <a:t> </a:t>
            </a:r>
            <a:r>
              <a:rPr lang="en-US" sz="2800" dirty="0" err="1">
                <a:solidFill>
                  <a:schemeClr val="bg1"/>
                </a:solidFill>
              </a:rPr>
              <a:t>đồng</a:t>
            </a:r>
            <a:r>
              <a:rPr lang="en-US" sz="2800" dirty="0">
                <a:solidFill>
                  <a:schemeClr val="bg1"/>
                </a:solidFill>
              </a:rPr>
              <a:t> </a:t>
            </a:r>
            <a:r>
              <a:rPr lang="en-US" sz="2800" dirty="0" err="1">
                <a:solidFill>
                  <a:schemeClr val="bg1"/>
                </a:solidFill>
              </a:rPr>
              <a:t>thời</a:t>
            </a:r>
            <a:br>
              <a:rPr lang="en-US" sz="2800" dirty="0">
                <a:solidFill>
                  <a:schemeClr val="bg1"/>
                </a:solidFill>
              </a:rPr>
            </a:br>
            <a:r>
              <a:rPr lang="en-US" sz="2800" dirty="0" err="1">
                <a:solidFill>
                  <a:schemeClr val="bg1"/>
                </a:solidFill>
              </a:rPr>
              <a:t>Xác</a:t>
            </a:r>
            <a:r>
              <a:rPr lang="en-US" sz="2800" dirty="0">
                <a:solidFill>
                  <a:schemeClr val="bg1"/>
                </a:solidFill>
              </a:rPr>
              <a:t> </a:t>
            </a:r>
            <a:r>
              <a:rPr lang="en-US" sz="2800" dirty="0" err="1">
                <a:solidFill>
                  <a:schemeClr val="bg1"/>
                </a:solidFill>
              </a:rPr>
              <a:t>suất</a:t>
            </a:r>
            <a:r>
              <a:rPr lang="en-US" sz="2800" dirty="0">
                <a:solidFill>
                  <a:schemeClr val="bg1"/>
                </a:solidFill>
              </a:rPr>
              <a:t> </a:t>
            </a:r>
            <a:r>
              <a:rPr lang="en-US" sz="2800" dirty="0" err="1">
                <a:solidFill>
                  <a:schemeClr val="bg1"/>
                </a:solidFill>
              </a:rPr>
              <a:t>biên</a:t>
            </a:r>
            <a:br>
              <a:rPr lang="en-US" sz="2800" dirty="0">
                <a:solidFill>
                  <a:schemeClr val="bg1"/>
                </a:solidFill>
              </a:rPr>
            </a:br>
            <a:r>
              <a:rPr lang="en-US" sz="2800" dirty="0" err="1">
                <a:solidFill>
                  <a:schemeClr val="bg1"/>
                </a:solidFill>
              </a:rPr>
              <a:t>Xác</a:t>
            </a:r>
            <a:r>
              <a:rPr lang="en-US" sz="2800" dirty="0">
                <a:solidFill>
                  <a:schemeClr val="bg1"/>
                </a:solidFill>
              </a:rPr>
              <a:t> </a:t>
            </a:r>
            <a:r>
              <a:rPr lang="en-US" sz="2800" dirty="0" err="1">
                <a:solidFill>
                  <a:schemeClr val="bg1"/>
                </a:solidFill>
              </a:rPr>
              <a:t>suất</a:t>
            </a:r>
            <a:r>
              <a:rPr lang="en-US" sz="2800" dirty="0">
                <a:solidFill>
                  <a:schemeClr val="bg1"/>
                </a:solidFill>
              </a:rPr>
              <a:t> </a:t>
            </a:r>
            <a:r>
              <a:rPr lang="en-US" sz="2800" dirty="0" err="1">
                <a:solidFill>
                  <a:schemeClr val="bg1"/>
                </a:solidFill>
              </a:rPr>
              <a:t>có</a:t>
            </a:r>
            <a:r>
              <a:rPr lang="en-US" sz="2800" dirty="0">
                <a:solidFill>
                  <a:schemeClr val="bg1"/>
                </a:solidFill>
              </a:rPr>
              <a:t> </a:t>
            </a:r>
            <a:r>
              <a:rPr lang="en-US" sz="2800" dirty="0" err="1">
                <a:solidFill>
                  <a:schemeClr val="bg1"/>
                </a:solidFill>
              </a:rPr>
              <a:t>điều</a:t>
            </a:r>
            <a:r>
              <a:rPr lang="en-US" sz="2800" dirty="0">
                <a:solidFill>
                  <a:schemeClr val="bg1"/>
                </a:solidFill>
              </a:rPr>
              <a:t> </a:t>
            </a:r>
            <a:r>
              <a:rPr lang="en-US" sz="2800" dirty="0" err="1">
                <a:solidFill>
                  <a:schemeClr val="bg1"/>
                </a:solidFill>
              </a:rPr>
              <a:t>kiện</a:t>
            </a:r>
            <a:r>
              <a:rPr lang="en-US" sz="2800" dirty="0">
                <a:solidFill>
                  <a:schemeClr val="bg1"/>
                </a:solidFill>
              </a:rPr>
              <a:t> </a:t>
            </a:r>
            <a:r>
              <a:rPr lang="en-US" sz="2000" dirty="0">
                <a:solidFill>
                  <a:schemeClr val="bg1"/>
                </a:solidFill>
              </a:rPr>
              <a:t> </a:t>
            </a:r>
            <a:endParaRPr lang="vi-VN" sz="2000" dirty="0">
              <a:solidFill>
                <a:schemeClr val="bg1"/>
              </a:solidFill>
            </a:endParaRPr>
          </a:p>
        </p:txBody>
      </p:sp>
      <mc:AlternateContent xmlns:mc="http://schemas.openxmlformats.org/markup-compatibility/2006">
        <mc:Choice xmlns:a14="http://schemas.microsoft.com/office/drawing/2010/main" Requires="a14">
          <p:sp>
            <p:nvSpPr>
              <p:cNvPr id="9" name="Content Placeholder 8">
                <a:extLst>
                  <a:ext uri="{FF2B5EF4-FFF2-40B4-BE49-F238E27FC236}">
                    <a14:artisticCrisscrossEtching id="{77ADD6DF-E78C-4393-8D4B-8646968690E4}"/>
                  </a:ext>
                </a:extLst>
              </p:cNvPr>
              <p:cNvSpPr>
                <a:spLocks noGrp="1"/>
              </p:cNvSpPr>
              <p:nvPr>
                <p:ph idx="1"/>
              </p:nvPr>
            </p:nvSpPr>
            <p:spPr>
              <a:xfrm>
                <a:off x="643468" y="2638044"/>
                <a:ext cx="3363974" cy="3415622"/>
              </a:xfrm>
            </p:spPr>
            <p:txBody>
              <a:bodyPr>
                <a:normAutofit/>
              </a:bodyPr>
              <a:lstStyle/>
              <a:p>
                <a:r>
                  <a:rPr lang="en-US" sz="2000" dirty="0">
                    <a:solidFill>
                      <a:schemeClr val="bg1"/>
                    </a:solidFill>
                    <a:latin typeface="Arial" panose="020B0604020202020204" pitchFamily="34" charset="0"/>
                    <a:cs typeface="Arial" panose="020B0604020202020204" pitchFamily="34" charset="0"/>
                  </a:rPr>
                  <a:t>Hai </a:t>
                </a:r>
                <a:r>
                  <a:rPr lang="en-US" sz="2000" dirty="0" err="1">
                    <a:solidFill>
                      <a:schemeClr val="bg1"/>
                    </a:solidFill>
                    <a:latin typeface="Arial" panose="020B0604020202020204" pitchFamily="34" charset="0"/>
                    <a:cs typeface="Arial" panose="020B0604020202020204" pitchFamily="34" charset="0"/>
                  </a:rPr>
                  <a:t>biến</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ngẫu</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nhiên</a:t>
                </a:r>
                <a:r>
                  <a:rPr lang="en-US" sz="2000" dirty="0">
                    <a:solidFill>
                      <a:schemeClr val="bg1"/>
                    </a:solidFill>
                    <a:latin typeface="Arial" panose="020B0604020202020204" pitchFamily="34" charset="0"/>
                    <a:cs typeface="Arial" panose="020B0604020202020204" pitchFamily="34" charset="0"/>
                  </a:rPr>
                  <a:t> x-</a:t>
                </a:r>
                <a:r>
                  <a:rPr lang="en-US" sz="2000" dirty="0" err="1">
                    <a:solidFill>
                      <a:schemeClr val="bg1"/>
                    </a:solidFill>
                    <a:latin typeface="Arial" panose="020B0604020202020204" pitchFamily="34" charset="0"/>
                    <a:cs typeface="Arial" panose="020B0604020202020204" pitchFamily="34" charset="0"/>
                  </a:rPr>
                  <a:t>điểm</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toán</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và</a:t>
                </a:r>
                <a:r>
                  <a:rPr lang="en-US" sz="2000" dirty="0">
                    <a:solidFill>
                      <a:schemeClr val="bg1"/>
                    </a:solidFill>
                    <a:latin typeface="Arial" panose="020B0604020202020204" pitchFamily="34" charset="0"/>
                    <a:cs typeface="Arial" panose="020B0604020202020204" pitchFamily="34" charset="0"/>
                  </a:rPr>
                  <a:t> y- </a:t>
                </a:r>
                <a:r>
                  <a:rPr lang="en-US" sz="2000" dirty="0" err="1">
                    <a:solidFill>
                      <a:schemeClr val="bg1"/>
                    </a:solidFill>
                    <a:latin typeface="Arial" panose="020B0604020202020204" pitchFamily="34" charset="0"/>
                    <a:cs typeface="Arial" panose="020B0604020202020204" pitchFamily="34" charset="0"/>
                  </a:rPr>
                  <a:t>điểm</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lý</a:t>
                </a:r>
                <a:r>
                  <a:rPr lang="en-US" sz="2000" dirty="0">
                    <a:solidFill>
                      <a:schemeClr val="bg1"/>
                    </a:solidFill>
                    <a:latin typeface="Arial" panose="020B0604020202020204" pitchFamily="34" charset="0"/>
                    <a:cs typeface="Arial" panose="020B0604020202020204" pitchFamily="34" charset="0"/>
                  </a:rPr>
                  <a:t> </a:t>
                </a:r>
              </a:p>
              <a:p>
                <a:r>
                  <a:rPr lang="en-US" sz="2000" dirty="0" err="1">
                    <a:solidFill>
                      <a:schemeClr val="bg1"/>
                    </a:solidFill>
                    <a:latin typeface="Arial" panose="020B0604020202020204" pitchFamily="34" charset="0"/>
                    <a:cs typeface="Arial" panose="020B0604020202020204" pitchFamily="34" charset="0"/>
                  </a:rPr>
                  <a:t>Cặp</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x,y</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với</a:t>
                </a:r>
                <a:r>
                  <a:rPr lang="en-US" sz="2000" dirty="0">
                    <a:solidFill>
                      <a:schemeClr val="bg1"/>
                    </a:solidFill>
                    <a:latin typeface="Arial" panose="020B0604020202020204" pitchFamily="34" charset="0"/>
                    <a:cs typeface="Arial" panose="020B0604020202020204" pitchFamily="34" charset="0"/>
                  </a:rPr>
                  <a:t> P(</a:t>
                </a:r>
                <a:r>
                  <a:rPr lang="en-US" sz="2000" dirty="0" err="1">
                    <a:solidFill>
                      <a:schemeClr val="bg1"/>
                    </a:solidFill>
                    <a:latin typeface="Arial" panose="020B0604020202020204" pitchFamily="34" charset="0"/>
                    <a:cs typeface="Arial" panose="020B0604020202020204" pitchFamily="34" charset="0"/>
                  </a:rPr>
                  <a:t>x,y</a:t>
                </a:r>
                <a:r>
                  <a:rPr lang="en-US" sz="2000" dirty="0">
                    <a:solidFill>
                      <a:schemeClr val="bg1"/>
                    </a:solidFill>
                    <a:latin typeface="Arial" panose="020B0604020202020204" pitchFamily="34" charset="0"/>
                    <a:cs typeface="Arial" panose="020B0604020202020204" pitchFamily="34" charset="0"/>
                  </a:rPr>
                  <a:t>)</a:t>
                </a:r>
              </a:p>
              <a:p>
                <a:r>
                  <a:rPr lang="en-US" sz="2000" dirty="0">
                    <a:solidFill>
                      <a:schemeClr val="bg1"/>
                    </a:solidFill>
                    <a:latin typeface="Arial" panose="020B0604020202020204" pitchFamily="34" charset="0"/>
                    <a:cs typeface="Arial" panose="020B0604020202020204" pitchFamily="34" charset="0"/>
                  </a:rPr>
                  <a:t>Xác </a:t>
                </a:r>
                <a:r>
                  <a:rPr lang="en-US" sz="2000" dirty="0" err="1">
                    <a:solidFill>
                      <a:schemeClr val="bg1"/>
                    </a:solidFill>
                    <a:latin typeface="Arial" panose="020B0604020202020204" pitchFamily="34" charset="0"/>
                    <a:cs typeface="Arial" panose="020B0604020202020204" pitchFamily="34" charset="0"/>
                  </a:rPr>
                  <a:t>suất</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biên</a:t>
                </a:r>
                <a:br>
                  <a:rPr lang="en-US" sz="2000" dirty="0">
                    <a:solidFill>
                      <a:schemeClr val="bg1"/>
                    </a:solidFill>
                    <a:latin typeface="Arial" panose="020B0604020202020204" pitchFamily="34" charset="0"/>
                    <a:cs typeface="Arial" panose="020B0604020202020204" pitchFamily="34" charset="0"/>
                  </a:rPr>
                </a:br>
                <a14:m>
                  <m:oMath xmlns:m="http://schemas.openxmlformats.org/officeDocument/2006/math">
                    <m:r>
                      <a:rPr lang="en-US" sz="2000" b="0" i="1" smtClean="0">
                        <a:solidFill>
                          <a:schemeClr val="bg1"/>
                        </a:solidFill>
                        <a:latin typeface="Cambria Math" panose="02040503050406030204" pitchFamily="18" charset="0"/>
                        <a:cs typeface="Arial" panose="020B0604020202020204" pitchFamily="34" charset="0"/>
                      </a:rPr>
                      <m:t>𝑃</m:t>
                    </m:r>
                    <m:d>
                      <m:dPr>
                        <m:ctrlPr>
                          <a:rPr lang="en-US" sz="2000" b="0" i="1" smtClean="0">
                            <a:solidFill>
                              <a:schemeClr val="bg1"/>
                            </a:solidFill>
                            <a:latin typeface="Cambria Math" panose="02040503050406030204" pitchFamily="18" charset="0"/>
                            <a:cs typeface="Arial" panose="020B0604020202020204" pitchFamily="34" charset="0"/>
                          </a:rPr>
                        </m:ctrlPr>
                      </m:dPr>
                      <m:e>
                        <m:r>
                          <a:rPr lang="en-US" sz="2000" b="0" i="1" smtClean="0">
                            <a:solidFill>
                              <a:schemeClr val="bg1"/>
                            </a:solidFill>
                            <a:latin typeface="Cambria Math" panose="02040503050406030204" pitchFamily="18" charset="0"/>
                            <a:cs typeface="Arial" panose="020B0604020202020204" pitchFamily="34" charset="0"/>
                          </a:rPr>
                          <m:t>𝑥</m:t>
                        </m:r>
                      </m:e>
                    </m:d>
                    <m:r>
                      <a:rPr lang="en-US" sz="2000" b="0" i="1" smtClean="0">
                        <a:solidFill>
                          <a:schemeClr val="bg1"/>
                        </a:solidFill>
                        <a:latin typeface="Cambria Math" panose="02040503050406030204" pitchFamily="18" charset="0"/>
                        <a:cs typeface="Arial" panose="020B0604020202020204" pitchFamily="34" charset="0"/>
                      </a:rPr>
                      <m:t>=</m:t>
                    </m:r>
                    <m:nary>
                      <m:naryPr>
                        <m:chr m:val="∑"/>
                        <m:limLoc m:val="subSup"/>
                        <m:supHide m:val="on"/>
                        <m:ctrlPr>
                          <a:rPr lang="en-US" sz="2000" b="0" i="1" smtClean="0">
                            <a:solidFill>
                              <a:schemeClr val="bg1"/>
                            </a:solidFill>
                            <a:latin typeface="Cambria Math" panose="02040503050406030204" pitchFamily="18" charset="0"/>
                            <a:cs typeface="Arial" panose="020B0604020202020204" pitchFamily="34" charset="0"/>
                          </a:rPr>
                        </m:ctrlPr>
                      </m:naryPr>
                      <m:sub>
                        <m:r>
                          <m:rPr>
                            <m:brk m:alnAt="9"/>
                          </m:rPr>
                          <a:rPr lang="en-US" sz="2000" b="0" i="1" smtClean="0">
                            <a:solidFill>
                              <a:schemeClr val="bg1"/>
                            </a:solidFill>
                            <a:latin typeface="Cambria Math" panose="02040503050406030204" pitchFamily="18" charset="0"/>
                            <a:cs typeface="Arial" panose="020B0604020202020204" pitchFamily="34" charset="0"/>
                          </a:rPr>
                          <m:t>𝑦</m:t>
                        </m:r>
                      </m:sub>
                      <m:sup/>
                      <m:e>
                        <m:r>
                          <a:rPr lang="en-US" sz="2000" b="0" i="1" smtClean="0">
                            <a:solidFill>
                              <a:schemeClr val="bg1"/>
                            </a:solidFill>
                            <a:latin typeface="Cambria Math" panose="02040503050406030204" pitchFamily="18" charset="0"/>
                            <a:cs typeface="Arial" panose="020B0604020202020204" pitchFamily="34" charset="0"/>
                          </a:rPr>
                          <m:t>𝑃</m:t>
                        </m:r>
                        <m:r>
                          <a:rPr lang="en-US" sz="2000" b="0" i="1" smtClean="0">
                            <a:solidFill>
                              <a:schemeClr val="bg1"/>
                            </a:solidFill>
                            <a:latin typeface="Cambria Math" panose="02040503050406030204" pitchFamily="18" charset="0"/>
                            <a:cs typeface="Arial" panose="020B0604020202020204" pitchFamily="34" charset="0"/>
                          </a:rPr>
                          <m:t>(</m:t>
                        </m:r>
                        <m:r>
                          <a:rPr lang="en-US" sz="2000" b="0" i="1" smtClean="0">
                            <a:solidFill>
                              <a:schemeClr val="bg1"/>
                            </a:solidFill>
                            <a:latin typeface="Cambria Math" panose="02040503050406030204" pitchFamily="18" charset="0"/>
                            <a:cs typeface="Arial" panose="020B0604020202020204" pitchFamily="34" charset="0"/>
                          </a:rPr>
                          <m:t>𝑥</m:t>
                        </m:r>
                        <m:r>
                          <a:rPr lang="en-US" sz="2000" b="0" i="1" smtClean="0">
                            <a:solidFill>
                              <a:schemeClr val="bg1"/>
                            </a:solidFill>
                            <a:latin typeface="Cambria Math" panose="02040503050406030204" pitchFamily="18" charset="0"/>
                            <a:cs typeface="Arial" panose="020B0604020202020204" pitchFamily="34" charset="0"/>
                          </a:rPr>
                          <m:t>,</m:t>
                        </m:r>
                        <m:r>
                          <a:rPr lang="en-US" sz="2000" b="0" i="1" smtClean="0">
                            <a:solidFill>
                              <a:schemeClr val="bg1"/>
                            </a:solidFill>
                            <a:latin typeface="Cambria Math" panose="02040503050406030204" pitchFamily="18" charset="0"/>
                            <a:cs typeface="Arial" panose="020B0604020202020204" pitchFamily="34" charset="0"/>
                          </a:rPr>
                          <m:t>𝑦</m:t>
                        </m:r>
                        <m:r>
                          <a:rPr lang="en-US" sz="2000" b="0" i="1" smtClean="0">
                            <a:solidFill>
                              <a:schemeClr val="bg1"/>
                            </a:solidFill>
                            <a:latin typeface="Cambria Math" panose="02040503050406030204" pitchFamily="18" charset="0"/>
                            <a:cs typeface="Arial" panose="020B0604020202020204" pitchFamily="34" charset="0"/>
                          </a:rPr>
                          <m:t>)</m:t>
                        </m:r>
                      </m:e>
                    </m:nary>
                  </m:oMath>
                </a14:m>
                <a:endParaRPr lang="en-US" sz="2000" dirty="0">
                  <a:solidFill>
                    <a:schemeClr val="bg1"/>
                  </a:solidFill>
                  <a:latin typeface="Arial" panose="020B0604020202020204" pitchFamily="34" charset="0"/>
                  <a:cs typeface="Arial" panose="020B0604020202020204" pitchFamily="34" charset="0"/>
                </a:endParaRPr>
              </a:p>
              <a:p>
                <a:r>
                  <a:rPr lang="en-US" sz="2000" dirty="0" err="1">
                    <a:solidFill>
                      <a:schemeClr val="bg1"/>
                    </a:solidFill>
                    <a:latin typeface="Arial" panose="020B0604020202020204" pitchFamily="34" charset="0"/>
                    <a:cs typeface="Arial" panose="020B0604020202020204" pitchFamily="34" charset="0"/>
                  </a:rPr>
                  <a:t>Xác</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suất</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có</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điều</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kiện</a:t>
                </a:r>
                <a:br>
                  <a:rPr lang="en-US" sz="2000" dirty="0">
                    <a:solidFill>
                      <a:schemeClr val="bg1"/>
                    </a:solidFill>
                    <a:latin typeface="Arial" panose="020B0604020202020204" pitchFamily="34" charset="0"/>
                    <a:cs typeface="Arial" panose="020B0604020202020204" pitchFamily="34" charset="0"/>
                  </a:rPr>
                </a:br>
                <a14:m>
                  <m:oMath xmlns:m="http://schemas.openxmlformats.org/officeDocument/2006/math">
                    <m:r>
                      <a:rPr lang="en-US" sz="2000" b="0" i="1" smtClean="0">
                        <a:solidFill>
                          <a:schemeClr val="bg1"/>
                        </a:solidFill>
                        <a:latin typeface="Cambria Math" panose="02040503050406030204" pitchFamily="18" charset="0"/>
                        <a:cs typeface="Arial" panose="020B0604020202020204" pitchFamily="34" charset="0"/>
                      </a:rPr>
                      <m:t>𝑃</m:t>
                    </m:r>
                    <m:r>
                      <a:rPr lang="en-US" sz="2000" b="0" i="1" smtClean="0">
                        <a:solidFill>
                          <a:schemeClr val="bg1"/>
                        </a:solidFill>
                        <a:latin typeface="Cambria Math" panose="02040503050406030204" pitchFamily="18" charset="0"/>
                        <a:cs typeface="Arial" panose="020B0604020202020204" pitchFamily="34" charset="0"/>
                      </a:rPr>
                      <m:t>(</m:t>
                    </m:r>
                    <m:r>
                      <a:rPr lang="en-US" sz="2000" b="0" i="1" smtClean="0">
                        <a:solidFill>
                          <a:schemeClr val="bg1"/>
                        </a:solidFill>
                        <a:latin typeface="Cambria Math" panose="02040503050406030204" pitchFamily="18" charset="0"/>
                        <a:cs typeface="Arial" panose="020B0604020202020204" pitchFamily="34" charset="0"/>
                      </a:rPr>
                      <m:t>𝑥</m:t>
                    </m:r>
                    <m:r>
                      <a:rPr lang="en-US" sz="2000" b="0" i="1" smtClean="0">
                        <a:solidFill>
                          <a:schemeClr val="bg1"/>
                        </a:solidFill>
                        <a:latin typeface="Cambria Math" panose="02040503050406030204" pitchFamily="18" charset="0"/>
                        <a:cs typeface="Arial" panose="020B0604020202020204" pitchFamily="34" charset="0"/>
                      </a:rPr>
                      <m:t>|</m:t>
                    </m:r>
                    <m:r>
                      <a:rPr lang="en-US" sz="2000" b="0" i="1" smtClean="0">
                        <a:solidFill>
                          <a:schemeClr val="bg1"/>
                        </a:solidFill>
                        <a:latin typeface="Cambria Math" panose="02040503050406030204" pitchFamily="18" charset="0"/>
                        <a:cs typeface="Arial" panose="020B0604020202020204" pitchFamily="34" charset="0"/>
                      </a:rPr>
                      <m:t>𝑦</m:t>
                    </m:r>
                    <m:r>
                      <a:rPr lang="en-US" sz="2000" b="0" i="1" smtClean="0">
                        <a:solidFill>
                          <a:schemeClr val="bg1"/>
                        </a:solidFill>
                        <a:latin typeface="Cambria Math" panose="02040503050406030204" pitchFamily="18" charset="0"/>
                        <a:cs typeface="Arial" panose="020B0604020202020204" pitchFamily="34" charset="0"/>
                      </a:rPr>
                      <m:t>=9)</m:t>
                    </m:r>
                  </m:oMath>
                </a14:m>
                <a:endParaRPr lang="en-US" sz="2000" dirty="0">
                  <a:solidFill>
                    <a:schemeClr val="bg1"/>
                  </a:solidFill>
                  <a:latin typeface="Arial" panose="020B0604020202020204" pitchFamily="34" charset="0"/>
                  <a:cs typeface="Arial" panose="020B0604020202020204" pitchFamily="34" charset="0"/>
                </a:endParaRPr>
              </a:p>
            </p:txBody>
          </p:sp>
        </mc:Choice>
        <mc:Fallback>
          <p:sp>
            <p:nvSpPr>
              <p:cNvPr id="9" name="Content Placeholder 8"/>
              <p:cNvSpPr>
                <a:spLocks noGrp="1" noRot="1" noChangeAspect="1" noMove="1" noResize="1" noEditPoints="1" noAdjustHandles="1" noChangeArrowheads="1" noChangeShapeType="1" noTextEdit="1"/>
              </p:cNvSpPr>
              <p:nvPr>
                <p:ph idx="1"/>
              </p:nvPr>
            </p:nvSpPr>
            <p:spPr>
              <a:xfrm>
                <a:off x="643468" y="2638044"/>
                <a:ext cx="3363974" cy="3415622"/>
              </a:xfrm>
              <a:blipFill rotWithShape="1">
                <a:blip r:embed="rId1"/>
                <a:stretch>
                  <a:fillRect l="-1633" t="-1786" r="-7985" b="-4821"/>
                </a:stretch>
              </a:blipFill>
            </p:spPr>
            <p:txBody>
              <a:bodyPr/>
              <a:lstStyle/>
              <a:p>
                <a:r>
                  <a:rPr lang="vi-VN">
                    <a:noFill/>
                  </a:rPr>
                  <a:t> </a:t>
                </a:r>
                <a:endParaRPr lang="vi-VN">
                  <a:noFill/>
                </a:endParaRPr>
              </a:p>
            </p:txBody>
          </p:sp>
        </mc:Fallback>
      </mc:AlternateContent>
      <p:pic>
        <p:nvPicPr>
          <p:cNvPr id="7" name="Content Placeholder 3"/>
          <p:cNvPicPr/>
          <p:nvPr/>
        </p:nvPicPr>
        <p:blipFill>
          <a:blip r:embed="rId2">
            <a:extLst>
              <a:ext uri="{28A0092B-C50C-407E-A947-70E740481C1C}">
                <a14:useLocalDpi xmlns:a14="http://schemas.microsoft.com/office/drawing/2010/main" val="0"/>
              </a:ext>
            </a:extLst>
          </a:blip>
          <a:srcRect/>
          <a:stretch>
            <a:fillRect/>
          </a:stretch>
        </p:blipFill>
        <p:spPr bwMode="auto">
          <a:xfrm>
            <a:off x="5654224" y="114301"/>
            <a:ext cx="6075813" cy="6600824"/>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838200" y="319406"/>
            <a:ext cx="10515600" cy="45719"/>
          </a:xfrm>
        </p:spPr>
        <p:txBody>
          <a:bodyPr>
            <a:normAutofit fontScale="90000"/>
          </a:bodyPr>
          <a:lstStyle/>
          <a:p>
            <a:endParaRPr lang="vi-VN" dirty="0"/>
          </a:p>
        </p:txBody>
      </p:sp>
      <mc:AlternateContent xmlns:mc="http://schemas.openxmlformats.org/markup-compatibility/2006">
        <mc:Choice xmlns:a14="http://schemas.microsoft.com/office/drawing/2010/main" Requires="a14">
          <p:sp>
            <p:nvSpPr>
              <p:cNvPr id="3" name="Content Placeholder 2">
                <a:extLst>
                  <a:ext uri="{FF2B5EF4-FFF2-40B4-BE49-F238E27FC236}">
                    <a14:artisticCrisscrossEtching id="{ECFEC923-D31E-4B35-87FA-450948DECAA8}"/>
                  </a:ext>
                </a:extLst>
              </p:cNvPr>
              <p:cNvSpPr>
                <a:spLocks noGrp="1"/>
              </p:cNvSpPr>
              <p:nvPr>
                <p:ph idx="1"/>
              </p:nvPr>
            </p:nvSpPr>
            <p:spPr>
              <a:xfrm>
                <a:off x="410817" y="365124"/>
                <a:ext cx="11343861" cy="6447155"/>
              </a:xfrm>
            </p:spPr>
            <p:txBody>
              <a:bodyPr>
                <a:normAutofit/>
              </a:bodyPr>
              <a:lstStyle/>
              <a:p>
                <a:pPr marL="0" indent="0">
                  <a:buNone/>
                </a:pPr>
                <a:r>
                  <a:rPr lang="en-US" sz="2000" dirty="0">
                    <a:latin typeface="Arial" panose="020B0604020202020204" pitchFamily="34" charset="0"/>
                    <a:cs typeface="Arial" panose="020B0604020202020204" pitchFamily="34" charset="0"/>
                  </a:rPr>
                  <a:t>Do </a:t>
                </a:r>
                <a:r>
                  <a:rPr lang="en-US" sz="2000" dirty="0" err="1">
                    <a:latin typeface="Arial" panose="020B0604020202020204" pitchFamily="34" charset="0"/>
                    <a:cs typeface="Arial" panose="020B0604020202020204" pitchFamily="34" charset="0"/>
                  </a:rPr>
                  <a:t>vậy</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định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nghĩa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xác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suất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có</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thể</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dựa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trên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hai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khái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niệm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tần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xuất</a:t>
                </a:r>
                <a:r>
                  <a:rPr lang="en-US" sz="2000" dirty="0">
                    <a:latin typeface="Arial" panose="020B0604020202020204" pitchFamily="34" charset="0"/>
                    <a:cs typeface="Arial" panose="020B0604020202020204" pitchFamily="34" charset="0"/>
                  </a:rPr>
                  <a:t> hay </a:t>
                </a:r>
                <a:r>
                  <a:rPr lang="en-US" sz="2000" dirty="0" err="1">
                    <a:latin typeface="Arial" panose="020B0604020202020204" pitchFamily="34" charset="0"/>
                    <a:cs typeface="Arial" panose="020B0604020202020204" pitchFamily="34" charset="0"/>
                  </a:rPr>
                  <a:t>xác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suất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đồng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thời</a:t>
                </a:r>
                <a:r>
                  <a:rPr lang="en-US" sz="2000" dirty="0">
                    <a:latin typeface="Arial" panose="020B0604020202020204" pitchFamily="34" charset="0"/>
                    <a:cs typeface="Arial" panose="020B0604020202020204" pitchFamily="34" charset="0"/>
                  </a:rPr>
                  <a:t>.</a:t>
                </a:r>
                <a:endParaRPr lang="vi-VN" sz="2000" dirty="0">
                  <a:latin typeface="Arial" panose="020B0604020202020204" pitchFamily="34" charset="0"/>
                  <a:cs typeface="Arial" panose="020B0604020202020204" pitchFamily="34" charset="0"/>
                </a:endParaRPr>
              </a:p>
              <a:p>
                <a:pPr lvl="0"/>
                <a:r>
                  <a:rPr lang="en-US" sz="2000" dirty="0">
                    <a:latin typeface="Arial" panose="020B0604020202020204" pitchFamily="34" charset="0"/>
                    <a:cs typeface="Arial" panose="020B0604020202020204" pitchFamily="34" charset="0"/>
                  </a:rPr>
                  <a:t>Theo </a:t>
                </a:r>
                <a:r>
                  <a:rPr lang="en-US" sz="2000" dirty="0" err="1">
                    <a:latin typeface="Arial" panose="020B0604020202020204" pitchFamily="34" charset="0"/>
                    <a:cs typeface="Arial" panose="020B0604020202020204" pitchFamily="34" charset="0"/>
                  </a:rPr>
                  <a:t>tần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xuất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đếm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số</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lượng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điểm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toán</a:t>
                </a:r>
                <a:r>
                  <a:rPr lang="en-US" sz="2000" dirty="0">
                    <a:latin typeface="Arial" panose="020B0604020202020204" pitchFamily="34" charset="0"/>
                    <a:cs typeface="Arial" panose="020B0604020202020204" pitchFamily="34" charset="0"/>
                  </a:rPr>
                  <a:t> x=x</a:t>
                </a:r>
                <a:r>
                  <a:rPr lang="en-US" sz="2000" baseline="30000" dirty="0">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trên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toàn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bộ</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sinh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viên</a:t>
                </a:r>
                <a:endParaRPr lang="vi-VN" sz="2000" dirty="0">
                  <a:latin typeface="Arial" panose="020B0604020202020204" pitchFamily="34" charset="0"/>
                  <a:cs typeface="Arial" panose="020B0604020202020204" pitchFamily="34" charset="0"/>
                </a:endParaRPr>
              </a:p>
              <a:p>
                <a:pPr lvl="0"/>
                <a:r>
                  <a:rPr lang="en-US" sz="2000" dirty="0">
                    <a:latin typeface="Arial" panose="020B0604020202020204" pitchFamily="34" charset="0"/>
                    <a:cs typeface="Arial" panose="020B0604020202020204" pitchFamily="34" charset="0"/>
                  </a:rPr>
                  <a:t>Theo </a:t>
                </a:r>
                <a:r>
                  <a:rPr lang="en-US" sz="2000" dirty="0" err="1">
                    <a:latin typeface="Arial" panose="020B0604020202020204" pitchFamily="34" charset="0"/>
                    <a:cs typeface="Arial" panose="020B0604020202020204" pitchFamily="34" charset="0"/>
                  </a:rPr>
                  <a:t>xác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suất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đồng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thời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Tính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xác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suất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của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điểm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toán</a:t>
                </a:r>
                <a:r>
                  <a:rPr lang="en-US" sz="2000" dirty="0">
                    <a:latin typeface="Arial" panose="020B0604020202020204" pitchFamily="34" charset="0"/>
                    <a:cs typeface="Arial" panose="020B0604020202020204" pitchFamily="34" charset="0"/>
                  </a:rPr>
                  <a:t> x=x</a:t>
                </a:r>
                <a:r>
                  <a:rPr lang="en-US" sz="2000" baseline="30000" dirty="0">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trên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toàn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bộ</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điểm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lý</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của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học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sinh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toàn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trường</a:t>
                </a:r>
                <a:endParaRPr lang="vi-VN" sz="2000" dirty="0">
                  <a:latin typeface="Arial" panose="020B0604020202020204" pitchFamily="34" charset="0"/>
                  <a:cs typeface="Arial" panose="020B0604020202020204" pitchFamily="34" charset="0"/>
                </a:endParaRPr>
              </a:p>
              <a:p>
                <a:pPr marL="0" indent="0">
                  <a:buNone/>
                </a:pPr>
                <a:r>
                  <a:rPr lang="en-US" sz="2000" dirty="0" err="1">
                    <a:latin typeface="Arial" panose="020B0604020202020204" pitchFamily="34" charset="0"/>
                    <a:cs typeface="Arial" panose="020B0604020202020204" pitchFamily="34" charset="0"/>
                  </a:rPr>
                  <a:t>Cách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xác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định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xác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xuất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của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một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biến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dựa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trên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xác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suất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đồng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thời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của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nó</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với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biến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được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gọi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biên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hóa</a:t>
                </a:r>
                <a:r>
                  <a:rPr lang="en-US" sz="2000" dirty="0">
                    <a:latin typeface="Arial" panose="020B0604020202020204" pitchFamily="34" charset="0"/>
                    <a:cs typeface="Arial" panose="020B0604020202020204" pitchFamily="34" charset="0"/>
                  </a:rPr>
                  <a:t> (marginalization) </a:t>
                </a:r>
                <a:r>
                  <a:rPr lang="en-US" sz="2000" dirty="0" err="1">
                    <a:latin typeface="Arial" panose="020B0604020202020204" pitchFamily="34" charset="0"/>
                    <a:cs typeface="Arial" panose="020B0604020202020204" pitchFamily="34" charset="0"/>
                  </a:rPr>
                  <a:t>còn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phân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phối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xác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suất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đó</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được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gọi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là</a:t>
                </a:r>
                <a:r>
                  <a:rPr lang="en-US" sz="2000" dirty="0">
                    <a:latin typeface="Arial" panose="020B0604020202020204" pitchFamily="34" charset="0"/>
                    <a:cs typeface="Arial" panose="020B0604020202020204" pitchFamily="34" charset="0"/>
                  </a:rPr>
                  <a:t> </a:t>
                </a:r>
                <a:r>
                  <a:rPr lang="en-US" sz="2000" i="1" dirty="0" err="1">
                    <a:latin typeface="Arial" panose="020B0604020202020204" pitchFamily="34" charset="0"/>
                    <a:cs typeface="Arial" panose="020B0604020202020204" pitchFamily="34" charset="0"/>
                  </a:rPr>
                  <a:t>xác</a:t>
                </a:r>
                <a:r>
                  <a:rPr lang="en-US" sz="2000" i="1" dirty="0">
                    <a:latin typeface="Arial" panose="020B0604020202020204" pitchFamily="34" charset="0"/>
                    <a:cs typeface="Arial" panose="020B0604020202020204" pitchFamily="34" charset="0"/>
                  </a:rPr>
                  <a:t> </a:t>
                </a:r>
                <a:r>
                  <a:rPr lang="en-US" sz="2000" i="1" dirty="0" err="1">
                    <a:latin typeface="Arial" panose="020B0604020202020204" pitchFamily="34" charset="0"/>
                    <a:cs typeface="Arial" panose="020B0604020202020204" pitchFamily="34" charset="0"/>
                  </a:rPr>
                  <a:t>suất</a:t>
                </a:r>
                <a:r>
                  <a:rPr lang="en-US" sz="2000" i="1" dirty="0">
                    <a:latin typeface="Arial" panose="020B0604020202020204" pitchFamily="34" charset="0"/>
                    <a:cs typeface="Arial" panose="020B0604020202020204" pitchFamily="34" charset="0"/>
                  </a:rPr>
                  <a:t> </a:t>
                </a:r>
                <a:r>
                  <a:rPr lang="en-US" sz="2000" i="1" dirty="0" err="1">
                    <a:latin typeface="Arial" panose="020B0604020202020204" pitchFamily="34" charset="0"/>
                    <a:cs typeface="Arial" panose="020B0604020202020204" pitchFamily="34" charset="0"/>
                  </a:rPr>
                  <a:t>biên</a:t>
                </a:r>
                <a:r>
                  <a:rPr lang="en-US" sz="2000" i="1" dirty="0">
                    <a:latin typeface="Arial" panose="020B0604020202020204" pitchFamily="34" charset="0"/>
                    <a:cs typeface="Arial" panose="020B0604020202020204" pitchFamily="34" charset="0"/>
                  </a:rPr>
                  <a:t>.</a:t>
                </a:r>
              </a:p>
              <a:p>
                <a:pPr marL="0" indent="0">
                  <a:buNone/>
                </a:pPr>
                <a:r>
                  <a:rPr lang="en-US" sz="2000" b="1" dirty="0" err="1">
                    <a:latin typeface="Arial" panose="020B0604020202020204" pitchFamily="34" charset="0"/>
                    <a:cs typeface="Arial" panose="020B0604020202020204" pitchFamily="34" charset="0"/>
                  </a:rPr>
                  <a:t>Xác</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suất</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có</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điều</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kiện</a:t>
                </a:r>
                <a:endParaRPr lang="vi-VN" sz="2000" dirty="0">
                  <a:latin typeface="Arial" panose="020B0604020202020204" pitchFamily="34" charset="0"/>
                  <a:cs typeface="Arial" panose="020B0604020202020204" pitchFamily="34" charset="0"/>
                </a:endParaRPr>
              </a:p>
              <a:p>
                <a:r>
                  <a:rPr lang="en-US" sz="2000" dirty="0" err="1">
                    <a:latin typeface="Arial" panose="020B0604020202020204" pitchFamily="34" charset="0"/>
                    <a:cs typeface="Arial" panose="020B0604020202020204" pitchFamily="34" charset="0"/>
                  </a:rPr>
                  <a:t>Xác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suất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để</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một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biến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ngẫu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nhiên</a:t>
                </a:r>
                <a:r>
                  <a:rPr lang="en-US" sz="2000" dirty="0">
                    <a:latin typeface="Arial" panose="020B0604020202020204" pitchFamily="34" charset="0"/>
                    <a:cs typeface="Arial" panose="020B0604020202020204" pitchFamily="34" charset="0"/>
                  </a:rPr>
                  <a:t> x </a:t>
                </a:r>
                <a:r>
                  <a:rPr lang="en-US" sz="2000" dirty="0" err="1">
                    <a:latin typeface="Arial" panose="020B0604020202020204" pitchFamily="34" charset="0"/>
                    <a:cs typeface="Arial" panose="020B0604020202020204" pitchFamily="34" charset="0"/>
                  </a:rPr>
                  <a:t>nhận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một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giá</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trị</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nào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đó</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đã</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biết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biến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ngẫu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nhiên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nhận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giá</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trị</a:t>
                </a:r>
                <a:r>
                  <a:rPr lang="en-US" sz="2000" dirty="0">
                    <a:latin typeface="Arial" panose="020B0604020202020204" pitchFamily="34" charset="0"/>
                    <a:cs typeface="Arial" panose="020B0604020202020204" pitchFamily="34" charset="0"/>
                  </a:rPr>
                  <a:t> y=y</a:t>
                </a:r>
                <a:r>
                  <a:rPr lang="en-US" sz="2000" baseline="30000" dirty="0">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được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gọi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là</a:t>
                </a:r>
                <a:r>
                  <a:rPr lang="en-US" sz="2000" dirty="0">
                    <a:latin typeface="Arial" panose="020B0604020202020204" pitchFamily="34" charset="0"/>
                    <a:cs typeface="Arial" panose="020B0604020202020204" pitchFamily="34" charset="0"/>
                  </a:rPr>
                  <a:t> </a:t>
                </a:r>
                <a:r>
                  <a:rPr lang="en-US" sz="2000" i="1" dirty="0" err="1">
                    <a:latin typeface="Arial" panose="020B0604020202020204" pitchFamily="34" charset="0"/>
                    <a:cs typeface="Arial" panose="020B0604020202020204" pitchFamily="34" charset="0"/>
                  </a:rPr>
                  <a:t>xác</a:t>
                </a:r>
                <a:r>
                  <a:rPr lang="en-US" sz="2000" i="1" dirty="0">
                    <a:latin typeface="Arial" panose="020B0604020202020204" pitchFamily="34" charset="0"/>
                    <a:cs typeface="Arial" panose="020B0604020202020204" pitchFamily="34" charset="0"/>
                  </a:rPr>
                  <a:t> </a:t>
                </a:r>
                <a:r>
                  <a:rPr lang="en-US" sz="2000" i="1" dirty="0" err="1">
                    <a:latin typeface="Arial" panose="020B0604020202020204" pitchFamily="34" charset="0"/>
                    <a:cs typeface="Arial" panose="020B0604020202020204" pitchFamily="34" charset="0"/>
                  </a:rPr>
                  <a:t>suất</a:t>
                </a:r>
                <a:r>
                  <a:rPr lang="en-US" sz="2000" i="1" dirty="0">
                    <a:latin typeface="Arial" panose="020B0604020202020204" pitchFamily="34" charset="0"/>
                    <a:cs typeface="Arial" panose="020B0604020202020204" pitchFamily="34" charset="0"/>
                  </a:rPr>
                  <a:t> </a:t>
                </a:r>
                <a:r>
                  <a:rPr lang="en-US" sz="2000" i="1" dirty="0" err="1">
                    <a:latin typeface="Arial" panose="020B0604020202020204" pitchFamily="34" charset="0"/>
                    <a:cs typeface="Arial" panose="020B0604020202020204" pitchFamily="34" charset="0"/>
                  </a:rPr>
                  <a:t>có</a:t>
                </a:r>
                <a:r>
                  <a:rPr lang="en-US" sz="2000" i="1" dirty="0">
                    <a:latin typeface="Arial" panose="020B0604020202020204" pitchFamily="34" charset="0"/>
                    <a:cs typeface="Arial" panose="020B0604020202020204" pitchFamily="34" charset="0"/>
                  </a:rPr>
                  <a:t> </a:t>
                </a:r>
                <a:r>
                  <a:rPr lang="en-US" sz="2000" i="1" dirty="0" err="1">
                    <a:latin typeface="Arial" panose="020B0604020202020204" pitchFamily="34" charset="0"/>
                    <a:cs typeface="Arial" panose="020B0604020202020204" pitchFamily="34" charset="0"/>
                  </a:rPr>
                  <a:t>điều</a:t>
                </a:r>
                <a:r>
                  <a:rPr lang="en-US" sz="2000" i="1" dirty="0">
                    <a:latin typeface="Arial" panose="020B0604020202020204" pitchFamily="34" charset="0"/>
                    <a:cs typeface="Arial" panose="020B0604020202020204" pitchFamily="34" charset="0"/>
                  </a:rPr>
                  <a:t> </a:t>
                </a:r>
                <a:r>
                  <a:rPr lang="en-US" sz="2000" i="1" dirty="0" err="1">
                    <a:latin typeface="Arial" panose="020B0604020202020204" pitchFamily="34" charset="0"/>
                    <a:cs typeface="Arial" panose="020B0604020202020204" pitchFamily="34" charset="0"/>
                  </a:rPr>
                  <a:t>kiện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được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ký</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hiệu</a:t>
                </a:r>
                <a:r>
                  <a:rPr lang="en-US" sz="2000" dirty="0">
                    <a:latin typeface="Arial" panose="020B0604020202020204" pitchFamily="34" charset="0"/>
                    <a:cs typeface="Arial" panose="020B0604020202020204" pitchFamily="34" charset="0"/>
                  </a:rPr>
                  <a:t> </a:t>
                </a:r>
                <a:r>
                  <a:rPr lang="en-US" sz="2000" i="1" dirty="0">
                    <a:latin typeface="Arial" panose="020B0604020202020204" pitchFamily="34" charset="0"/>
                    <a:cs typeface="Arial" panose="020B0604020202020204" pitchFamily="34" charset="0"/>
                  </a:rPr>
                  <a:t>P(</a:t>
                </a:r>
                <a:r>
                  <a:rPr lang="en-US" sz="2000" i="1" dirty="0" err="1">
                    <a:latin typeface="Arial" panose="020B0604020202020204" pitchFamily="34" charset="0"/>
                    <a:cs typeface="Arial" panose="020B0604020202020204" pitchFamily="34" charset="0"/>
                  </a:rPr>
                  <a:t>x|y</a:t>
                </a:r>
                <a:r>
                  <a:rPr lang="en-US" sz="2000" i="1" dirty="0">
                    <a:latin typeface="Arial" panose="020B0604020202020204" pitchFamily="34" charset="0"/>
                    <a:cs typeface="Arial" panose="020B0604020202020204" pitchFamily="34" charset="0"/>
                  </a:rPr>
                  <a:t>=y</a:t>
                </a:r>
                <a:r>
                  <a:rPr lang="en-US" sz="2000" i="1" baseline="30000" dirty="0">
                    <a:latin typeface="Arial" panose="020B0604020202020204" pitchFamily="34" charset="0"/>
                    <a:cs typeface="Arial" panose="020B0604020202020204" pitchFamily="34" charset="0"/>
                  </a:rPr>
                  <a:t>*</a:t>
                </a:r>
                <a:r>
                  <a:rPr lang="en-US" sz="2000" i="1" dirty="0">
                    <a:latin typeface="Arial" panose="020B0604020202020204" pitchFamily="34" charset="0"/>
                    <a:cs typeface="Arial" panose="020B0604020202020204" pitchFamily="34" charset="0"/>
                  </a:rPr>
                  <a:t>).</a:t>
                </a:r>
              </a:p>
              <a:p>
                <a:pPr marL="0" indent="0">
                  <a:buNone/>
                </a:pPr>
                <a:r>
                  <a:rPr lang="en-US" sz="2000" dirty="0" err="1">
                    <a:latin typeface="Arial" panose="020B0604020202020204" pitchFamily="34" charset="0"/>
                    <a:cs typeface="Arial" panose="020B0604020202020204" pitchFamily="34" charset="0"/>
                  </a:rPr>
                  <a:t>Tính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xác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suất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có</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điều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kiện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thông</a:t>
                </a:r>
                <a:r>
                  <a:rPr lang="en-US" sz="2000" dirty="0">
                    <a:latin typeface="Arial" panose="020B0604020202020204" pitchFamily="34" charset="0"/>
                    <a:cs typeface="Arial" panose="020B0604020202020204" pitchFamily="34" charset="0"/>
                  </a:rPr>
                  <a:t> qua </a:t>
                </a:r>
                <a:r>
                  <a:rPr lang="en-US" sz="2000" dirty="0" err="1">
                    <a:latin typeface="Arial" panose="020B0604020202020204" pitchFamily="34" charset="0"/>
                    <a:cs typeface="Arial" panose="020B0604020202020204" pitchFamily="34" charset="0"/>
                  </a:rPr>
                  <a:t>xác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suất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đồng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thời</a:t>
                </a:r>
                <a:r>
                  <a:rPr lang="en-US" sz="2000" dirty="0">
                    <a:latin typeface="Arial" panose="020B0604020202020204" pitchFamily="34" charset="0"/>
                    <a:cs typeface="Arial" panose="020B0604020202020204" pitchFamily="34" charset="0"/>
                  </a:rPr>
                  <a:t>:</a:t>
                </a:r>
              </a:p>
              <a:p>
                <a:pPr marL="0" indent="0">
                  <a:buNone/>
                </a:pP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Hình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vẽ</a:t>
                </a:r>
                <a:r>
                  <a:rPr lang="en-US" sz="2000" dirty="0">
                    <a:latin typeface="Arial" panose="020B0604020202020204" pitchFamily="34" charset="0"/>
                    <a:cs typeface="Arial" panose="020B0604020202020204" pitchFamily="34" charset="0"/>
                  </a:rPr>
                  <a:t> P(</a:t>
                </a:r>
                <a:r>
                  <a:rPr lang="en-US" sz="2000" dirty="0" err="1">
                    <a:latin typeface="Arial" panose="020B0604020202020204" pitchFamily="34" charset="0"/>
                    <a:cs typeface="Arial" panose="020B0604020202020204" pitchFamily="34" charset="0"/>
                  </a:rPr>
                  <a:t>x,y</a:t>
                </a:r>
                <a:r>
                  <a:rPr lang="en-US" sz="2000" dirty="0">
                    <a:latin typeface="Arial" panose="020B0604020202020204" pitchFamily="34" charset="0"/>
                    <a:cs typeface="Arial" panose="020B0604020202020204" pitchFamily="34" charset="0"/>
                  </a:rPr>
                  <a:t>=y</a:t>
                </a:r>
                <a:r>
                  <a:rPr lang="en-US" sz="2000" baseline="30000" dirty="0">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hàng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ngang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tại</a:t>
                </a:r>
                <a:r>
                  <a:rPr lang="en-US" sz="2000" dirty="0">
                    <a:latin typeface="Arial" panose="020B0604020202020204" pitchFamily="34" charset="0"/>
                    <a:cs typeface="Arial" panose="020B0604020202020204" pitchFamily="34" charset="0"/>
                  </a:rPr>
                  <a:t> y=y</a:t>
                </a:r>
                <a:r>
                  <a:rPr lang="en-US" sz="2000" baseline="30000" dirty="0">
                    <a:latin typeface="Arial" panose="020B0604020202020204" pitchFamily="34" charset="0"/>
                    <a:cs typeface="Arial" panose="020B0604020202020204" pitchFamily="34" charset="0"/>
                  </a:rPr>
                  <a:t>* </a:t>
                </a:r>
                <a:endParaRPr lang="en-US" sz="2000" dirty="0">
                  <a:latin typeface="Arial" panose="020B0604020202020204" pitchFamily="34" charset="0"/>
                  <a:cs typeface="Arial" panose="020B0604020202020204" pitchFamily="34" charset="0"/>
                </a:endParaRPr>
              </a:p>
              <a:p>
                <a:pPr marL="0" indent="0">
                  <a:buNone/>
                </a:pPr>
                <a:r>
                  <a:rPr lang="en-US" sz="2000" dirty="0" err="1">
                    <a:latin typeface="Arial" panose="020B0604020202020204" pitchFamily="34" charset="0"/>
                    <a:cs typeface="Arial" panose="020B0604020202020204" pitchFamily="34" charset="0"/>
                  </a:rPr>
                  <a:t>Tổng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của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xác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suất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phải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bằng</a:t>
                </a:r>
                <a:r>
                  <a:rPr lang="en-US" sz="2000" dirty="0">
                    <a:latin typeface="Arial" panose="020B0604020202020204" pitchFamily="34" charset="0"/>
                    <a:cs typeface="Arial" panose="020B0604020202020204" pitchFamily="34" charset="0"/>
                  </a:rPr>
                  <a:t> 1 </a:t>
                </a:r>
                <a:r>
                  <a:rPr lang="en-US" sz="2000" dirty="0" err="1">
                    <a:latin typeface="Arial" panose="020B0604020202020204" pitchFamily="34" charset="0"/>
                    <a:cs typeface="Arial" panose="020B0604020202020204" pitchFamily="34" charset="0"/>
                  </a:rPr>
                  <a:t>nên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phải</a:t>
                </a:r>
                <a:r>
                  <a:rPr lang="en-US" sz="2000" dirty="0">
                    <a:latin typeface="Arial" panose="020B0604020202020204" pitchFamily="34" charset="0"/>
                    <a:cs typeface="Arial" panose="020B0604020202020204" pitchFamily="34" charset="0"/>
                  </a:rPr>
                  <a:t> chia </a:t>
                </a:r>
                <a:r>
                  <a:rPr lang="en-US" sz="2000" dirty="0" err="1">
                    <a:latin typeface="Arial" panose="020B0604020202020204" pitchFamily="34" charset="0"/>
                    <a:cs typeface="Arial" panose="020B0604020202020204" pitchFamily="34" charset="0"/>
                  </a:rPr>
                  <a:t>cho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tổng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xác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suất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trên</a:t>
                </a:r>
                <a:r>
                  <a:rPr lang="en-US" sz="2000" dirty="0">
                    <a:latin typeface="Arial" panose="020B0604020202020204" pitchFamily="34" charset="0"/>
                    <a:cs typeface="Arial" panose="020B0604020202020204" pitchFamily="34" charset="0"/>
                  </a:rPr>
                  <a:t> hang y=y*:</a:t>
                </a:r>
              </a:p>
              <a:p>
                <a:pPr marL="0" indent="0">
                  <a:buNone/>
                </a:pPr>
                <a:r>
                  <a:rPr lang="en-US" sz="2000" dirty="0">
                    <a:latin typeface="Arial" panose="020B0604020202020204" pitchFamily="34" charset="0"/>
                    <a:cs typeface="Arial" panose="020B0604020202020204" pitchFamily="34" charset="0"/>
                  </a:rPr>
                  <a:t>			</a:t>
                </a:r>
                <a14:m>
                  <m:oMath xmlns:m="http://schemas.openxmlformats.org/officeDocument/2006/math">
                    <m:r>
                      <a:rPr lang="fr-FR" sz="2400" i="1">
                        <a:latin typeface="Cambria Math" panose="02040503050406030204" pitchFamily="18" charset="0"/>
                      </a:rPr>
                      <m:t>𝑃</m:t>
                    </m:r>
                    <m:d>
                      <m:dPr>
                        <m:ctrlPr>
                          <a:rPr lang="vi-VN" sz="2400" i="1">
                            <a:latin typeface="Cambria Math" panose="02040503050406030204" pitchFamily="18" charset="0"/>
                          </a:rPr>
                        </m:ctrlPr>
                      </m:dPr>
                      <m:e>
                        <m:r>
                          <a:rPr lang="fr-FR" sz="2400" i="1">
                            <a:latin typeface="Cambria Math" panose="02040503050406030204" pitchFamily="18" charset="0"/>
                          </a:rPr>
                          <m:t>𝑥</m:t>
                        </m:r>
                      </m:e>
                      <m:e>
                        <m:r>
                          <a:rPr lang="fr-FR" sz="2400" i="1">
                            <a:latin typeface="Cambria Math" panose="02040503050406030204" pitchFamily="18" charset="0"/>
                          </a:rPr>
                          <m:t>𝑦</m:t>
                        </m:r>
                        <m:r>
                          <a:rPr lang="fr-FR" sz="2400" i="1">
                            <a:latin typeface="Cambria Math" panose="02040503050406030204" pitchFamily="18" charset="0"/>
                          </a:rPr>
                          <m:t>=</m:t>
                        </m:r>
                        <m:sSup>
                          <m:sSupPr>
                            <m:ctrlPr>
                              <a:rPr lang="vi-VN" sz="2400" i="1">
                                <a:latin typeface="Cambria Math" panose="02040503050406030204" pitchFamily="18" charset="0"/>
                              </a:rPr>
                            </m:ctrlPr>
                          </m:sSupPr>
                          <m:e>
                            <m:r>
                              <a:rPr lang="fr-FR" sz="2400" i="1">
                                <a:latin typeface="Cambria Math" panose="02040503050406030204" pitchFamily="18" charset="0"/>
                              </a:rPr>
                              <m:t>𝑦</m:t>
                            </m:r>
                          </m:e>
                          <m:sup>
                            <m:r>
                              <a:rPr lang="fr-FR" sz="2400" i="1">
                                <a:latin typeface="Cambria Math" panose="02040503050406030204" pitchFamily="18" charset="0"/>
                              </a:rPr>
                              <m:t>∗</m:t>
                            </m:r>
                          </m:sup>
                        </m:sSup>
                      </m:e>
                    </m:d>
                    <m:r>
                      <a:rPr lang="fr-FR" sz="2400" i="1">
                        <a:latin typeface="Cambria Math" panose="02040503050406030204" pitchFamily="18" charset="0"/>
                      </a:rPr>
                      <m:t>=</m:t>
                    </m:r>
                    <m:f>
                      <m:fPr>
                        <m:ctrlPr>
                          <a:rPr lang="vi-VN" sz="2400" i="1">
                            <a:latin typeface="Cambria Math" panose="02040503050406030204" pitchFamily="18" charset="0"/>
                          </a:rPr>
                        </m:ctrlPr>
                      </m:fPr>
                      <m:num>
                        <m:r>
                          <a:rPr lang="fr-FR" sz="2400" i="1">
                            <a:latin typeface="Cambria Math" panose="02040503050406030204" pitchFamily="18" charset="0"/>
                          </a:rPr>
                          <m:t>𝑃</m:t>
                        </m:r>
                        <m:r>
                          <a:rPr lang="fr-FR" sz="2400" i="1">
                            <a:latin typeface="Cambria Math" panose="02040503050406030204" pitchFamily="18" charset="0"/>
                          </a:rPr>
                          <m:t>(</m:t>
                        </m:r>
                        <m:r>
                          <a:rPr lang="fr-FR" sz="2400" i="1">
                            <a:latin typeface="Cambria Math" panose="02040503050406030204" pitchFamily="18" charset="0"/>
                          </a:rPr>
                          <m:t>𝑥</m:t>
                        </m:r>
                        <m:r>
                          <a:rPr lang="fr-FR" sz="2400" i="1">
                            <a:latin typeface="Cambria Math" panose="02040503050406030204" pitchFamily="18" charset="0"/>
                          </a:rPr>
                          <m:t>,</m:t>
                        </m:r>
                        <m:sSup>
                          <m:sSupPr>
                            <m:ctrlPr>
                              <a:rPr lang="vi-VN" sz="2400" i="1">
                                <a:latin typeface="Cambria Math" panose="02040503050406030204" pitchFamily="18" charset="0"/>
                              </a:rPr>
                            </m:ctrlPr>
                          </m:sSupPr>
                          <m:e>
                            <m:r>
                              <a:rPr lang="fr-FR" sz="2400" i="1">
                                <a:latin typeface="Cambria Math" panose="02040503050406030204" pitchFamily="18" charset="0"/>
                              </a:rPr>
                              <m:t>𝑦</m:t>
                            </m:r>
                          </m:e>
                          <m:sup>
                            <m:r>
                              <a:rPr lang="fr-FR" sz="2400" i="1">
                                <a:latin typeface="Cambria Math" panose="02040503050406030204" pitchFamily="18" charset="0"/>
                              </a:rPr>
                              <m:t>∗</m:t>
                            </m:r>
                          </m:sup>
                        </m:sSup>
                        <m:r>
                          <a:rPr lang="fr-FR" sz="2400" i="1">
                            <a:latin typeface="Cambria Math" panose="02040503050406030204" pitchFamily="18" charset="0"/>
                          </a:rPr>
                          <m:t>)</m:t>
                        </m:r>
                      </m:num>
                      <m:den>
                        <m:nary>
                          <m:naryPr>
                            <m:chr m:val="∑"/>
                            <m:limLoc m:val="undOvr"/>
                            <m:supHide m:val="on"/>
                            <m:ctrlPr>
                              <a:rPr lang="vi-VN" sz="2400" i="1">
                                <a:latin typeface="Cambria Math" panose="02040503050406030204" pitchFamily="18" charset="0"/>
                              </a:rPr>
                            </m:ctrlPr>
                          </m:naryPr>
                          <m:sub>
                            <m:r>
                              <a:rPr lang="fr-FR" sz="2400" i="1">
                                <a:latin typeface="Cambria Math" panose="02040503050406030204" pitchFamily="18" charset="0"/>
                              </a:rPr>
                              <m:t>𝑥</m:t>
                            </m:r>
                          </m:sub>
                          <m:sup/>
                          <m:e>
                            <m:r>
                              <a:rPr lang="fr-FR" sz="2400" i="1">
                                <a:latin typeface="Cambria Math" panose="02040503050406030204" pitchFamily="18" charset="0"/>
                              </a:rPr>
                              <m:t>𝑃</m:t>
                            </m:r>
                            <m:r>
                              <a:rPr lang="fr-FR" sz="2400" i="1">
                                <a:latin typeface="Cambria Math" panose="02040503050406030204" pitchFamily="18" charset="0"/>
                              </a:rPr>
                              <m:t>(</m:t>
                            </m:r>
                            <m:r>
                              <a:rPr lang="fr-FR" sz="2400" i="1">
                                <a:latin typeface="Cambria Math" panose="02040503050406030204" pitchFamily="18" charset="0"/>
                              </a:rPr>
                              <m:t>𝑥</m:t>
                            </m:r>
                            <m:r>
                              <a:rPr lang="fr-FR" sz="2400" i="1">
                                <a:latin typeface="Cambria Math" panose="02040503050406030204" pitchFamily="18" charset="0"/>
                              </a:rPr>
                              <m:t>,</m:t>
                            </m:r>
                            <m:sSup>
                              <m:sSupPr>
                                <m:ctrlPr>
                                  <a:rPr lang="vi-VN" sz="2400" i="1">
                                    <a:latin typeface="Cambria Math" panose="02040503050406030204" pitchFamily="18" charset="0"/>
                                  </a:rPr>
                                </m:ctrlPr>
                              </m:sSupPr>
                              <m:e>
                                <m:r>
                                  <a:rPr lang="fr-FR" sz="2400" i="1">
                                    <a:latin typeface="Cambria Math" panose="02040503050406030204" pitchFamily="18" charset="0"/>
                                  </a:rPr>
                                  <m:t>𝑦</m:t>
                                </m:r>
                              </m:e>
                              <m:sup>
                                <m:r>
                                  <a:rPr lang="fr-FR" sz="2400" i="1">
                                    <a:latin typeface="Cambria Math" panose="02040503050406030204" pitchFamily="18" charset="0"/>
                                  </a:rPr>
                                  <m:t>∗</m:t>
                                </m:r>
                              </m:sup>
                            </m:sSup>
                            <m:r>
                              <a:rPr lang="fr-FR" sz="2400" i="1">
                                <a:latin typeface="Cambria Math" panose="02040503050406030204" pitchFamily="18" charset="0"/>
                              </a:rPr>
                              <m:t>)</m:t>
                            </m:r>
                          </m:e>
                        </m:nary>
                      </m:den>
                    </m:f>
                    <m:r>
                      <a:rPr lang="fr-FR" sz="2400" i="1">
                        <a:latin typeface="Cambria Math" panose="02040503050406030204" pitchFamily="18" charset="0"/>
                      </a:rPr>
                      <m:t>=</m:t>
                    </m:r>
                    <m:f>
                      <m:fPr>
                        <m:ctrlPr>
                          <a:rPr lang="vi-VN" sz="2400" i="1">
                            <a:latin typeface="Cambria Math" panose="02040503050406030204" pitchFamily="18" charset="0"/>
                          </a:rPr>
                        </m:ctrlPr>
                      </m:fPr>
                      <m:num>
                        <m:r>
                          <a:rPr lang="fr-FR" sz="2400" i="1">
                            <a:latin typeface="Cambria Math" panose="02040503050406030204" pitchFamily="18" charset="0"/>
                          </a:rPr>
                          <m:t>𝑃</m:t>
                        </m:r>
                        <m:r>
                          <a:rPr lang="fr-FR" sz="2400" i="1">
                            <a:latin typeface="Cambria Math" panose="02040503050406030204" pitchFamily="18" charset="0"/>
                          </a:rPr>
                          <m:t>(</m:t>
                        </m:r>
                        <m:r>
                          <a:rPr lang="fr-FR" sz="2400" i="1">
                            <a:latin typeface="Cambria Math" panose="02040503050406030204" pitchFamily="18" charset="0"/>
                          </a:rPr>
                          <m:t>𝑥</m:t>
                        </m:r>
                        <m:r>
                          <a:rPr lang="fr-FR" sz="2400" i="1">
                            <a:latin typeface="Cambria Math" panose="02040503050406030204" pitchFamily="18" charset="0"/>
                          </a:rPr>
                          <m:t>,</m:t>
                        </m:r>
                        <m:sSup>
                          <m:sSupPr>
                            <m:ctrlPr>
                              <a:rPr lang="vi-VN" sz="2400" i="1">
                                <a:latin typeface="Cambria Math" panose="02040503050406030204" pitchFamily="18" charset="0"/>
                              </a:rPr>
                            </m:ctrlPr>
                          </m:sSupPr>
                          <m:e>
                            <m:r>
                              <a:rPr lang="fr-FR" sz="2400" i="1">
                                <a:latin typeface="Cambria Math" panose="02040503050406030204" pitchFamily="18" charset="0"/>
                              </a:rPr>
                              <m:t>𝑦</m:t>
                            </m:r>
                          </m:e>
                          <m:sup>
                            <m:r>
                              <a:rPr lang="fr-FR" sz="2400" i="1">
                                <a:latin typeface="Cambria Math" panose="02040503050406030204" pitchFamily="18" charset="0"/>
                              </a:rPr>
                              <m:t>∗</m:t>
                            </m:r>
                          </m:sup>
                        </m:sSup>
                        <m:r>
                          <a:rPr lang="fr-FR" sz="2400" i="1">
                            <a:latin typeface="Cambria Math" panose="02040503050406030204" pitchFamily="18" charset="0"/>
                          </a:rPr>
                          <m:t>)</m:t>
                        </m:r>
                      </m:num>
                      <m:den>
                        <m:r>
                          <a:rPr lang="fr-FR" sz="2400" i="1">
                            <a:latin typeface="Cambria Math" panose="02040503050406030204" pitchFamily="18" charset="0"/>
                          </a:rPr>
                          <m:t>𝑃</m:t>
                        </m:r>
                        <m:r>
                          <a:rPr lang="fr-FR" sz="2400" i="1">
                            <a:latin typeface="Cambria Math" panose="02040503050406030204" pitchFamily="18" charset="0"/>
                          </a:rPr>
                          <m:t>(</m:t>
                        </m:r>
                        <m:sSup>
                          <m:sSupPr>
                            <m:ctrlPr>
                              <a:rPr lang="vi-VN" sz="2400" i="1">
                                <a:latin typeface="Cambria Math" panose="02040503050406030204" pitchFamily="18" charset="0"/>
                              </a:rPr>
                            </m:ctrlPr>
                          </m:sSupPr>
                          <m:e>
                            <m:r>
                              <a:rPr lang="fr-FR" sz="2400" i="1">
                                <a:latin typeface="Cambria Math" panose="02040503050406030204" pitchFamily="18" charset="0"/>
                              </a:rPr>
                              <m:t>𝑦</m:t>
                            </m:r>
                          </m:e>
                          <m:sup>
                            <m:r>
                              <a:rPr lang="fr-FR" sz="2400" i="1">
                                <a:latin typeface="Cambria Math" panose="02040503050406030204" pitchFamily="18" charset="0"/>
                              </a:rPr>
                              <m:t>∗</m:t>
                            </m:r>
                          </m:sup>
                        </m:sSup>
                        <m:r>
                          <a:rPr lang="fr-FR" sz="2400" i="1">
                            <a:latin typeface="Cambria Math" panose="02040503050406030204" pitchFamily="18" charset="0"/>
                          </a:rPr>
                          <m:t>)</m:t>
                        </m:r>
                      </m:den>
                    </m:f>
                  </m:oMath>
                </a14:m>
                <a:endParaRPr lang="en-US" sz="2400" dirty="0">
                  <a:latin typeface="Arial" panose="020B0604020202020204" pitchFamily="34" charset="0"/>
                  <a:cs typeface="Arial" panose="020B0604020202020204" pitchFamily="34" charset="0"/>
                </a:endParaRPr>
              </a:p>
              <a:p>
                <a:pPr marL="0" indent="0">
                  <a:buNone/>
                </a:pPr>
                <a:r>
                  <a:rPr lang="en-US" sz="2400" dirty="0" err="1">
                    <a:latin typeface="Arial" panose="020B0604020202020204" pitchFamily="34" charset="0"/>
                    <a:cs typeface="Arial" panose="020B0604020202020204" pitchFamily="34" charset="0"/>
                  </a:rPr>
                  <a:t>Tổn</a:t>
                </a:r>
                <a:r>
                  <a:rPr lang="en-US" sz="2000" dirty="0" err="1">
                    <a:latin typeface="Arial" panose="020B0604020202020204" pitchFamily="34" charset="0"/>
                    <a:cs typeface="Arial" panose="020B0604020202020204" pitchFamily="34" charset="0"/>
                  </a:rPr>
                  <a:t>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quát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mọi</a:t>
                </a:r>
                <a:r>
                  <a:rPr lang="en-US" sz="2000" dirty="0">
                    <a:latin typeface="Arial" panose="020B0604020202020204" pitchFamily="34" charset="0"/>
                    <a:cs typeface="Arial" panose="020B0604020202020204" pitchFamily="34" charset="0"/>
                  </a:rPr>
                  <a:t> y</a:t>
                </a:r>
                <a:r>
                  <a:rPr lang="en-US" sz="2000" baseline="30000" dirty="0">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 ta </a:t>
                </a:r>
                <a:r>
                  <a:rPr lang="en-US" sz="2000" dirty="0" err="1">
                    <a:latin typeface="Arial" panose="020B0604020202020204" pitchFamily="34" charset="0"/>
                    <a:cs typeface="Arial" panose="020B0604020202020204" pitchFamily="34" charset="0"/>
                  </a:rPr>
                  <a:t>có</a:t>
                </a:r>
                <a:r>
                  <a:rPr lang="en-US" sz="2000" dirty="0">
                    <a:latin typeface="Arial" panose="020B0604020202020204" pitchFamily="34" charset="0"/>
                    <a:cs typeface="Arial" panose="020B0604020202020204" pitchFamily="34" charset="0"/>
                  </a:rPr>
                  <a:t> </a:t>
                </a:r>
                <a:r>
                  <a:rPr lang="en-US" sz="2000" baseline="30000" dirty="0">
                    <a:latin typeface="Arial" panose="020B0604020202020204" pitchFamily="34" charset="0"/>
                    <a:cs typeface="Arial" panose="020B0604020202020204" pitchFamily="34" charset="0"/>
                  </a:rPr>
                  <a:t> </a:t>
                </a:r>
                <a14:m>
                  <m:oMath xmlns:m="http://schemas.openxmlformats.org/officeDocument/2006/math">
                    <m:r>
                      <a:rPr lang="fr-FR" sz="2400" i="1">
                        <a:latin typeface="Cambria Math" panose="02040503050406030204" pitchFamily="18" charset="0"/>
                      </a:rPr>
                      <m:t>𝑃</m:t>
                    </m:r>
                    <m:d>
                      <m:dPr>
                        <m:ctrlPr>
                          <a:rPr lang="vi-VN" sz="2400" i="1">
                            <a:latin typeface="Cambria Math" panose="02040503050406030204" pitchFamily="18" charset="0"/>
                          </a:rPr>
                        </m:ctrlPr>
                      </m:dPr>
                      <m:e>
                        <m:r>
                          <a:rPr lang="fr-FR" sz="2400" i="1">
                            <a:latin typeface="Cambria Math" panose="02040503050406030204" pitchFamily="18" charset="0"/>
                          </a:rPr>
                          <m:t>𝑥</m:t>
                        </m:r>
                      </m:e>
                      <m:e>
                        <m:r>
                          <a:rPr lang="fr-FR" sz="2400" i="1">
                            <a:latin typeface="Cambria Math" panose="02040503050406030204" pitchFamily="18" charset="0"/>
                          </a:rPr>
                          <m:t>𝑦</m:t>
                        </m:r>
                      </m:e>
                    </m:d>
                    <m:r>
                      <a:rPr lang="fr-FR" sz="2400" i="1">
                        <a:latin typeface="Cambria Math" panose="02040503050406030204" pitchFamily="18" charset="0"/>
                      </a:rPr>
                      <m:t>=</m:t>
                    </m:r>
                    <m:f>
                      <m:fPr>
                        <m:ctrlPr>
                          <a:rPr lang="vi-VN" sz="2400" i="1">
                            <a:latin typeface="Cambria Math" panose="02040503050406030204" pitchFamily="18" charset="0"/>
                          </a:rPr>
                        </m:ctrlPr>
                      </m:fPr>
                      <m:num>
                        <m:r>
                          <a:rPr lang="fr-FR" sz="2400" i="1">
                            <a:latin typeface="Cambria Math" panose="02040503050406030204" pitchFamily="18" charset="0"/>
                          </a:rPr>
                          <m:t>𝑃</m:t>
                        </m:r>
                        <m:r>
                          <a:rPr lang="fr-FR" sz="2400" i="1">
                            <a:latin typeface="Cambria Math" panose="02040503050406030204" pitchFamily="18" charset="0"/>
                          </a:rPr>
                          <m:t>(</m:t>
                        </m:r>
                        <m:r>
                          <a:rPr lang="fr-FR" sz="2400" i="1">
                            <a:latin typeface="Cambria Math" panose="02040503050406030204" pitchFamily="18" charset="0"/>
                          </a:rPr>
                          <m:t>𝑥</m:t>
                        </m:r>
                        <m:r>
                          <a:rPr lang="fr-FR" sz="2400" i="1">
                            <a:latin typeface="Cambria Math" panose="02040503050406030204" pitchFamily="18" charset="0"/>
                          </a:rPr>
                          <m:t>,</m:t>
                        </m:r>
                        <m:r>
                          <a:rPr lang="fr-FR" sz="2400" i="1">
                            <a:latin typeface="Cambria Math" panose="02040503050406030204" pitchFamily="18" charset="0"/>
                          </a:rPr>
                          <m:t>𝑦</m:t>
                        </m:r>
                        <m:r>
                          <a:rPr lang="fr-FR" sz="2400" i="1">
                            <a:latin typeface="Cambria Math" panose="02040503050406030204" pitchFamily="18" charset="0"/>
                          </a:rPr>
                          <m:t>)</m:t>
                        </m:r>
                      </m:num>
                      <m:den>
                        <m:r>
                          <a:rPr lang="fr-FR" sz="2400" i="1">
                            <a:latin typeface="Cambria Math" panose="02040503050406030204" pitchFamily="18" charset="0"/>
                          </a:rPr>
                          <m:t>𝑃</m:t>
                        </m:r>
                        <m:r>
                          <a:rPr lang="fr-FR" sz="2400" i="1">
                            <a:latin typeface="Cambria Math" panose="02040503050406030204" pitchFamily="18" charset="0"/>
                          </a:rPr>
                          <m:t>(</m:t>
                        </m:r>
                        <m:r>
                          <a:rPr lang="fr-FR" sz="2400" i="1">
                            <a:latin typeface="Cambria Math" panose="02040503050406030204" pitchFamily="18" charset="0"/>
                          </a:rPr>
                          <m:t>𝑦</m:t>
                        </m:r>
                        <m:r>
                          <a:rPr lang="fr-FR" sz="2400" i="1">
                            <a:latin typeface="Cambria Math" panose="02040503050406030204" pitchFamily="18" charset="0"/>
                          </a:rPr>
                          <m:t>)</m:t>
                        </m:r>
                      </m:den>
                    </m:f>
                    <m:r>
                      <a:rPr lang="fr-FR" sz="2400" i="1">
                        <a:latin typeface="Cambria Math" panose="02040503050406030204" pitchFamily="18" charset="0"/>
                      </a:rPr>
                      <m:t> ;     </m:t>
                    </m:r>
                    <m:r>
                      <a:rPr lang="fr-FR" sz="2400" i="1">
                        <a:latin typeface="Cambria Math" panose="02040503050406030204" pitchFamily="18" charset="0"/>
                      </a:rPr>
                      <m:t>𝑃</m:t>
                    </m:r>
                    <m:d>
                      <m:dPr>
                        <m:ctrlPr>
                          <a:rPr lang="vi-VN" sz="2400" i="1">
                            <a:latin typeface="Cambria Math" panose="02040503050406030204" pitchFamily="18" charset="0"/>
                          </a:rPr>
                        </m:ctrlPr>
                      </m:dPr>
                      <m:e>
                        <m:r>
                          <a:rPr lang="fr-FR" sz="2400" i="1">
                            <a:latin typeface="Cambria Math" panose="02040503050406030204" pitchFamily="18" charset="0"/>
                          </a:rPr>
                          <m:t>𝑦</m:t>
                        </m:r>
                      </m:e>
                      <m:e>
                        <m:r>
                          <a:rPr lang="fr-FR" sz="2400" i="1">
                            <a:latin typeface="Cambria Math" panose="02040503050406030204" pitchFamily="18" charset="0"/>
                          </a:rPr>
                          <m:t>𝑥</m:t>
                        </m:r>
                      </m:e>
                    </m:d>
                    <m:r>
                      <a:rPr lang="fr-FR" sz="2400" i="1">
                        <a:latin typeface="Cambria Math" panose="02040503050406030204" pitchFamily="18" charset="0"/>
                      </a:rPr>
                      <m:t>=</m:t>
                    </m:r>
                    <m:f>
                      <m:fPr>
                        <m:ctrlPr>
                          <a:rPr lang="vi-VN" sz="2400" i="1">
                            <a:latin typeface="Cambria Math" panose="02040503050406030204" pitchFamily="18" charset="0"/>
                          </a:rPr>
                        </m:ctrlPr>
                      </m:fPr>
                      <m:num>
                        <m:r>
                          <a:rPr lang="fr-FR" sz="2400" i="1">
                            <a:latin typeface="Cambria Math" panose="02040503050406030204" pitchFamily="18" charset="0"/>
                          </a:rPr>
                          <m:t>𝑃</m:t>
                        </m:r>
                        <m:r>
                          <a:rPr lang="fr-FR" sz="2400" i="1">
                            <a:latin typeface="Cambria Math" panose="02040503050406030204" pitchFamily="18" charset="0"/>
                          </a:rPr>
                          <m:t>(</m:t>
                        </m:r>
                        <m:r>
                          <a:rPr lang="fr-FR" sz="2400" i="1">
                            <a:latin typeface="Cambria Math" panose="02040503050406030204" pitchFamily="18" charset="0"/>
                          </a:rPr>
                          <m:t>𝑦</m:t>
                        </m:r>
                        <m:r>
                          <a:rPr lang="fr-FR" sz="2400" i="1">
                            <a:latin typeface="Cambria Math" panose="02040503050406030204" pitchFamily="18" charset="0"/>
                          </a:rPr>
                          <m:t>,</m:t>
                        </m:r>
                        <m:r>
                          <a:rPr lang="fr-FR" sz="2400" i="1">
                            <a:latin typeface="Cambria Math" panose="02040503050406030204" pitchFamily="18" charset="0"/>
                          </a:rPr>
                          <m:t>𝑥</m:t>
                        </m:r>
                        <m:r>
                          <a:rPr lang="fr-FR" sz="2400" i="1">
                            <a:latin typeface="Cambria Math" panose="02040503050406030204" pitchFamily="18" charset="0"/>
                          </a:rPr>
                          <m:t>)</m:t>
                        </m:r>
                      </m:num>
                      <m:den>
                        <m:r>
                          <a:rPr lang="fr-FR" sz="2400" i="1">
                            <a:latin typeface="Cambria Math" panose="02040503050406030204" pitchFamily="18" charset="0"/>
                          </a:rPr>
                          <m:t>𝑃</m:t>
                        </m:r>
                        <m:r>
                          <a:rPr lang="fr-FR" sz="2400" i="1">
                            <a:latin typeface="Cambria Math" panose="02040503050406030204" pitchFamily="18" charset="0"/>
                          </a:rPr>
                          <m:t>(</m:t>
                        </m:r>
                        <m:r>
                          <a:rPr lang="fr-FR" sz="2400" i="1">
                            <a:latin typeface="Cambria Math" panose="02040503050406030204" pitchFamily="18" charset="0"/>
                          </a:rPr>
                          <m:t>𝑥</m:t>
                        </m:r>
                        <m:r>
                          <a:rPr lang="fr-FR" sz="2400" i="1">
                            <a:latin typeface="Cambria Math" panose="02040503050406030204" pitchFamily="18" charset="0"/>
                          </a:rPr>
                          <m:t>)</m:t>
                        </m:r>
                      </m:den>
                    </m:f>
                  </m:oMath>
                </a14:m>
                <a:endParaRPr lang="en-US" sz="2400" dirty="0">
                  <a:latin typeface="Arial" panose="020B0604020202020204" pitchFamily="34" charset="0"/>
                </a:endParaRPr>
              </a:p>
              <a:p>
                <a:pPr marL="0" indent="0">
                  <a:buNone/>
                </a:pPr>
                <a:endParaRPr lang="en-US" sz="1800" i="1" dirty="0">
                  <a:latin typeface="Arial" panose="020B0604020202020204" pitchFamily="34" charset="0"/>
                  <a:cs typeface="Arial" panose="020B0604020202020204" pitchFamily="34" charset="0"/>
                </a:endParaRPr>
              </a:p>
              <a:p>
                <a:pPr marL="0" indent="0">
                  <a:buNone/>
                </a:pPr>
                <a:endParaRPr lang="vi-VN" sz="2000" dirty="0">
                  <a:latin typeface="Arial" panose="020B0604020202020204" pitchFamily="34" charset="0"/>
                  <a:cs typeface="Arial" panose="020B0604020202020204" pitchFamily="34"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10817" y="365124"/>
                <a:ext cx="11343861" cy="6447155"/>
              </a:xfrm>
              <a:blipFill rotWithShape="1">
                <a:blip r:embed="rId1"/>
                <a:stretch>
                  <a:fillRect l="-806" t="-946" r="-430"/>
                </a:stretch>
              </a:blipFill>
            </p:spPr>
            <p:txBody>
              <a:bodyPr/>
              <a:lstStyle/>
              <a:p>
                <a:r>
                  <a:rPr lang="vi-VN">
                    <a:noFill/>
                  </a:rPr>
                  <a:t> </a:t>
                </a:r>
                <a:endParaRPr lang="vi-VN">
                  <a:noFill/>
                </a:endParaRPr>
              </a:p>
            </p:txBody>
          </p:sp>
        </mc:Fallback>
      </mc:AlternateContent>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4:artisticCrisscrossEtching id="{ECFEC923-D31E-4B35-87FA-450948DECAA8}"/>
                  </a:ext>
                </a:extLst>
              </p:cNvPr>
              <p:cNvSpPr>
                <a:spLocks noGrp="1"/>
              </p:cNvSpPr>
              <p:nvPr>
                <p:ph idx="1"/>
              </p:nvPr>
            </p:nvSpPr>
            <p:spPr>
              <a:xfrm>
                <a:off x="410817" y="471142"/>
                <a:ext cx="11343861" cy="6341137"/>
              </a:xfrm>
            </p:spPr>
            <p:txBody>
              <a:bodyPr>
                <a:normAutofit/>
              </a:bodyPr>
              <a:lstStyle/>
              <a:p>
                <a:pPr marL="0" indent="0" algn="just">
                  <a:lnSpc>
                    <a:spcPct val="150000"/>
                  </a:lnSpc>
                  <a:buNone/>
                </a:pPr>
                <a:r>
                  <a:rPr lang="en-US" sz="2000" dirty="0">
                    <a:latin typeface="Arial" panose="020B0604020202020204" pitchFamily="34" charset="0"/>
                    <a:cs typeface="Arial" panose="020B0604020202020204" pitchFamily="34" charset="0"/>
                  </a:rPr>
                  <a:t>Hay </a:t>
                </a:r>
                <a:r>
                  <a:rPr lang="en-US" sz="2000" dirty="0" err="1">
                    <a:latin typeface="Arial" panose="020B0604020202020204" pitchFamily="34" charset="0"/>
                    <a:cs typeface="Arial" panose="020B0604020202020204" pitchFamily="34" charset="0"/>
                  </a:rPr>
                  <a:t>viết</a:t>
                </a:r>
                <a:r>
                  <a:rPr lang="en-US" sz="2000" dirty="0">
                    <a:latin typeface="Arial" panose="020B0604020202020204" pitchFamily="34" charset="0"/>
                    <a:cs typeface="Arial" panose="020B0604020202020204" pitchFamily="34" charset="0"/>
                  </a:rPr>
                  <a:t> d</a:t>
                </a:r>
                <a:r>
                  <a:rPr lang="vi-VN" sz="2000" dirty="0">
                    <a:latin typeface="Arial" panose="020B0604020202020204" pitchFamily="34" charset="0"/>
                    <a:cs typeface="Arial" panose="020B0604020202020204" pitchFamily="34" charset="0"/>
                  </a:rPr>
                  <a:t>ưới dạng khác: </a:t>
                </a:r>
              </a:p>
              <a:p>
                <a:pPr marL="0" indent="0" algn="just">
                  <a:lnSpc>
                    <a:spcPct val="150000"/>
                  </a:lnSpc>
                  <a:buNone/>
                </a:pPr>
                <a:r>
                  <a:rPr lang="fr-FR" dirty="0"/>
                  <a:t>	</a:t>
                </a:r>
                <a14:m>
                  <m:oMath xmlns:m="http://schemas.openxmlformats.org/officeDocument/2006/math">
                    <m:r>
                      <a:rPr lang="fr-FR" sz="2400" i="1">
                        <a:latin typeface="Cambria Math" panose="02040503050406030204" pitchFamily="18" charset="0"/>
                      </a:rPr>
                      <m:t>𝑃</m:t>
                    </m:r>
                    <m:d>
                      <m:dPr>
                        <m:ctrlPr>
                          <a:rPr lang="vi-VN" sz="2400" i="1">
                            <a:latin typeface="Cambria Math" panose="02040503050406030204" pitchFamily="18" charset="0"/>
                          </a:rPr>
                        </m:ctrlPr>
                      </m:dPr>
                      <m:e>
                        <m:r>
                          <a:rPr lang="fr-FR" sz="2400" i="1">
                            <a:latin typeface="Cambria Math" panose="02040503050406030204" pitchFamily="18" charset="0"/>
                          </a:rPr>
                          <m:t>𝑥</m:t>
                        </m:r>
                        <m:r>
                          <a:rPr lang="fr-FR" sz="2400" i="1">
                            <a:latin typeface="Cambria Math" panose="02040503050406030204" pitchFamily="18" charset="0"/>
                          </a:rPr>
                          <m:t>,</m:t>
                        </m:r>
                        <m:r>
                          <a:rPr lang="fr-FR" sz="2400" i="1">
                            <a:latin typeface="Cambria Math" panose="02040503050406030204" pitchFamily="18" charset="0"/>
                          </a:rPr>
                          <m:t>𝑦</m:t>
                        </m:r>
                      </m:e>
                    </m:d>
                    <m:r>
                      <a:rPr lang="fr-FR" sz="2400" i="1">
                        <a:latin typeface="Cambria Math" panose="02040503050406030204" pitchFamily="18" charset="0"/>
                      </a:rPr>
                      <m:t>=</m:t>
                    </m:r>
                    <m:r>
                      <a:rPr lang="fr-FR" sz="2400" i="1">
                        <a:latin typeface="Cambria Math" panose="02040503050406030204" pitchFamily="18" charset="0"/>
                      </a:rPr>
                      <m:t>𝑃</m:t>
                    </m:r>
                    <m:d>
                      <m:dPr>
                        <m:ctrlPr>
                          <a:rPr lang="vi-VN" sz="2400" i="1">
                            <a:latin typeface="Cambria Math" panose="02040503050406030204" pitchFamily="18" charset="0"/>
                          </a:rPr>
                        </m:ctrlPr>
                      </m:dPr>
                      <m:e>
                        <m:r>
                          <a:rPr lang="fr-FR" sz="2400" i="1">
                            <a:latin typeface="Cambria Math" panose="02040503050406030204" pitchFamily="18" charset="0"/>
                          </a:rPr>
                          <m:t>𝑥</m:t>
                        </m:r>
                      </m:e>
                      <m:e>
                        <m:r>
                          <a:rPr lang="fr-FR" sz="2400" i="1">
                            <a:latin typeface="Cambria Math" panose="02040503050406030204" pitchFamily="18" charset="0"/>
                          </a:rPr>
                          <m:t>𝑦</m:t>
                        </m:r>
                      </m:e>
                    </m:d>
                    <m:r>
                      <a:rPr lang="fr-FR" sz="2400" i="1">
                        <a:latin typeface="Cambria Math" panose="02040503050406030204" pitchFamily="18" charset="0"/>
                      </a:rPr>
                      <m:t>𝑃</m:t>
                    </m:r>
                    <m:d>
                      <m:dPr>
                        <m:ctrlPr>
                          <a:rPr lang="vi-VN" sz="2400" i="1">
                            <a:latin typeface="Cambria Math" panose="02040503050406030204" pitchFamily="18" charset="0"/>
                          </a:rPr>
                        </m:ctrlPr>
                      </m:dPr>
                      <m:e>
                        <m:r>
                          <a:rPr lang="fr-FR" sz="2400" i="1">
                            <a:latin typeface="Cambria Math" panose="02040503050406030204" pitchFamily="18" charset="0"/>
                          </a:rPr>
                          <m:t>𝑦</m:t>
                        </m:r>
                      </m:e>
                    </m:d>
                    <m:r>
                      <a:rPr lang="fr-FR" sz="2400" i="1">
                        <a:latin typeface="Cambria Math" panose="02040503050406030204" pitchFamily="18" charset="0"/>
                      </a:rPr>
                      <m:t>= </m:t>
                    </m:r>
                    <m:r>
                      <a:rPr lang="fr-FR" sz="2400" i="1">
                        <a:latin typeface="Cambria Math" panose="02040503050406030204" pitchFamily="18" charset="0"/>
                      </a:rPr>
                      <m:t>𝑃</m:t>
                    </m:r>
                    <m:r>
                      <a:rPr lang="fr-FR" sz="2400" i="1">
                        <a:latin typeface="Cambria Math" panose="02040503050406030204" pitchFamily="18" charset="0"/>
                      </a:rPr>
                      <m:t>(</m:t>
                    </m:r>
                    <m:r>
                      <a:rPr lang="fr-FR" sz="2400" i="1">
                        <a:latin typeface="Cambria Math" panose="02040503050406030204" pitchFamily="18" charset="0"/>
                      </a:rPr>
                      <m:t>𝑦</m:t>
                    </m:r>
                    <m:r>
                      <a:rPr lang="en-US" sz="2400" b="0" i="1" smtClean="0">
                        <a:latin typeface="Cambria Math" panose="02040503050406030204" pitchFamily="18" charset="0"/>
                      </a:rPr>
                      <m:t>|</m:t>
                    </m:r>
                    <m:r>
                      <a:rPr lang="fr-FR" sz="2400" i="1">
                        <a:latin typeface="Cambria Math" panose="02040503050406030204" pitchFamily="18" charset="0"/>
                      </a:rPr>
                      <m:t>𝑥</m:t>
                    </m:r>
                    <m:r>
                      <a:rPr lang="fr-FR" sz="2400" i="1">
                        <a:latin typeface="Cambria Math" panose="02040503050406030204" pitchFamily="18" charset="0"/>
                      </a:rPr>
                      <m:t>)</m:t>
                    </m:r>
                    <m:r>
                      <a:rPr lang="fr-FR" sz="2400" i="1">
                        <a:latin typeface="Cambria Math" panose="02040503050406030204" pitchFamily="18" charset="0"/>
                      </a:rPr>
                      <m:t>𝑃</m:t>
                    </m:r>
                    <m:r>
                      <a:rPr lang="fr-FR" sz="2400" i="1">
                        <a:latin typeface="Cambria Math" panose="02040503050406030204" pitchFamily="18" charset="0"/>
                      </a:rPr>
                      <m:t>(</m:t>
                    </m:r>
                    <m:r>
                      <a:rPr lang="fr-FR" sz="2400" i="1">
                        <a:latin typeface="Cambria Math" panose="02040503050406030204" pitchFamily="18" charset="0"/>
                      </a:rPr>
                      <m:t>𝑥</m:t>
                    </m:r>
                    <m:r>
                      <a:rPr lang="fr-FR" sz="2400" i="1">
                        <a:latin typeface="Cambria Math" panose="02040503050406030204" pitchFamily="18" charset="0"/>
                      </a:rPr>
                      <m:t>)</m:t>
                    </m:r>
                  </m:oMath>
                </a14:m>
                <a:endParaRPr lang="vi-VN" sz="2400" dirty="0"/>
              </a:p>
              <a:p>
                <a:pPr marL="0" indent="0" algn="just">
                  <a:lnSpc>
                    <a:spcPct val="150000"/>
                  </a:lnSpc>
                  <a:buNone/>
                </a:pPr>
                <a:r>
                  <a:rPr lang="vi-VN" sz="2000" dirty="0">
                    <a:latin typeface="Arial" panose="020B0604020202020204" pitchFamily="34" charset="0"/>
                    <a:cs typeface="Arial" panose="020B0604020202020204" pitchFamily="34" charset="0"/>
                  </a:rPr>
                  <a:t>Tổng quát cho dạng chuỗi ngẫu nhiên nhiều biến</a:t>
                </a:r>
              </a:p>
              <a:p>
                <a:pPr marL="0" indent="0">
                  <a:buNone/>
                </a:pPr>
                <a:r>
                  <a:rPr lang="vi-VN" sz="2000" dirty="0">
                    <a:latin typeface="Arial" panose="020B0604020202020204" pitchFamily="34" charset="0"/>
                    <a:cs typeface="Arial" panose="020B0604020202020204" pitchFamily="34" charset="0"/>
                  </a:rPr>
                  <a:t>		</a:t>
                </a:r>
                <a14:m>
                  <m:oMath xmlns:m="http://schemas.openxmlformats.org/officeDocument/2006/math">
                    <m:r>
                      <a:rPr lang="fr-FR" sz="2400" i="1">
                        <a:latin typeface="Cambria Math" panose="02040503050406030204" pitchFamily="18" charset="0"/>
                      </a:rPr>
                      <m:t>𝑃</m:t>
                    </m:r>
                    <m:d>
                      <m:dPr>
                        <m:ctrlPr>
                          <a:rPr lang="vi-VN" sz="2400" i="1">
                            <a:latin typeface="Cambria Math" panose="02040503050406030204" pitchFamily="18" charset="0"/>
                          </a:rPr>
                        </m:ctrlPr>
                      </m:dPr>
                      <m:e>
                        <m:r>
                          <a:rPr lang="fr-FR" sz="2400" i="1">
                            <a:latin typeface="Cambria Math" panose="02040503050406030204" pitchFamily="18" charset="0"/>
                          </a:rPr>
                          <m:t>𝑥</m:t>
                        </m:r>
                        <m:r>
                          <a:rPr lang="fr-FR" sz="2400" i="1">
                            <a:latin typeface="Cambria Math" panose="02040503050406030204" pitchFamily="18" charset="0"/>
                          </a:rPr>
                          <m:t>,</m:t>
                        </m:r>
                        <m:r>
                          <a:rPr lang="fr-FR" sz="2400" i="1">
                            <a:latin typeface="Cambria Math" panose="02040503050406030204" pitchFamily="18" charset="0"/>
                          </a:rPr>
                          <m:t>𝑦</m:t>
                        </m:r>
                        <m:r>
                          <a:rPr lang="fr-FR" sz="2400" i="1">
                            <a:latin typeface="Cambria Math" panose="02040503050406030204" pitchFamily="18" charset="0"/>
                          </a:rPr>
                          <m:t>,</m:t>
                        </m:r>
                        <m:r>
                          <a:rPr lang="fr-FR" sz="2400" i="1">
                            <a:latin typeface="Cambria Math" panose="02040503050406030204" pitchFamily="18" charset="0"/>
                          </a:rPr>
                          <m:t>𝑧</m:t>
                        </m:r>
                        <m:r>
                          <a:rPr lang="fr-FR" sz="2400" i="1">
                            <a:latin typeface="Cambria Math" panose="02040503050406030204" pitchFamily="18" charset="0"/>
                          </a:rPr>
                          <m:t>,</m:t>
                        </m:r>
                        <m:r>
                          <a:rPr lang="fr-FR" sz="2400" i="1">
                            <a:latin typeface="Cambria Math" panose="02040503050406030204" pitchFamily="18" charset="0"/>
                          </a:rPr>
                          <m:t>𝑤</m:t>
                        </m:r>
                      </m:e>
                    </m:d>
                    <m:r>
                      <a:rPr lang="fr-FR" sz="2400" i="1">
                        <a:latin typeface="Cambria Math" panose="02040503050406030204" pitchFamily="18" charset="0"/>
                      </a:rPr>
                      <m:t>=</m:t>
                    </m:r>
                    <m:r>
                      <a:rPr lang="fr-FR" sz="2400" i="1">
                        <a:latin typeface="Cambria Math" panose="02040503050406030204" pitchFamily="18" charset="0"/>
                      </a:rPr>
                      <m:t>𝑃</m:t>
                    </m:r>
                    <m:d>
                      <m:dPr>
                        <m:ctrlPr>
                          <a:rPr lang="vi-VN" sz="2400" i="1">
                            <a:latin typeface="Cambria Math" panose="02040503050406030204" pitchFamily="18" charset="0"/>
                          </a:rPr>
                        </m:ctrlPr>
                      </m:dPr>
                      <m:e>
                        <m:r>
                          <a:rPr lang="fr-FR" sz="2400" i="1">
                            <a:latin typeface="Cambria Math" panose="02040503050406030204" pitchFamily="18" charset="0"/>
                          </a:rPr>
                          <m:t>𝑥</m:t>
                        </m:r>
                        <m:r>
                          <a:rPr lang="fr-FR" sz="2400" i="1">
                            <a:latin typeface="Cambria Math" panose="02040503050406030204" pitchFamily="18" charset="0"/>
                          </a:rPr>
                          <m:t>,</m:t>
                        </m:r>
                        <m:r>
                          <a:rPr lang="fr-FR" sz="2400" i="1">
                            <a:latin typeface="Cambria Math" panose="02040503050406030204" pitchFamily="18" charset="0"/>
                          </a:rPr>
                          <m:t>𝑦</m:t>
                        </m:r>
                        <m:r>
                          <a:rPr lang="fr-FR" sz="2400" i="1">
                            <a:latin typeface="Cambria Math" panose="02040503050406030204" pitchFamily="18" charset="0"/>
                          </a:rPr>
                          <m:t>,</m:t>
                        </m:r>
                        <m:r>
                          <a:rPr lang="fr-FR" sz="2400" i="1">
                            <a:latin typeface="Cambria Math" panose="02040503050406030204" pitchFamily="18" charset="0"/>
                          </a:rPr>
                          <m:t>𝑧</m:t>
                        </m:r>
                      </m:e>
                      <m:e>
                        <m:r>
                          <a:rPr lang="fr-FR" sz="2400" i="1">
                            <a:latin typeface="Cambria Math" panose="02040503050406030204" pitchFamily="18" charset="0"/>
                          </a:rPr>
                          <m:t>𝑤</m:t>
                        </m:r>
                      </m:e>
                    </m:d>
                    <m:r>
                      <a:rPr lang="fr-FR" sz="2400" i="1">
                        <a:latin typeface="Cambria Math" panose="02040503050406030204" pitchFamily="18" charset="0"/>
                      </a:rPr>
                      <m:t>𝑃</m:t>
                    </m:r>
                    <m:d>
                      <m:dPr>
                        <m:ctrlPr>
                          <a:rPr lang="vi-VN" sz="2400" i="1">
                            <a:latin typeface="Cambria Math" panose="02040503050406030204" pitchFamily="18" charset="0"/>
                          </a:rPr>
                        </m:ctrlPr>
                      </m:dPr>
                      <m:e>
                        <m:r>
                          <a:rPr lang="fr-FR" sz="2400" i="1">
                            <a:latin typeface="Cambria Math" panose="02040503050406030204" pitchFamily="18" charset="0"/>
                          </a:rPr>
                          <m:t>𝑤</m:t>
                        </m:r>
                      </m:e>
                    </m:d>
                  </m:oMath>
                </a14:m>
                <a:endParaRPr lang="vi-VN" sz="2400" dirty="0"/>
              </a:p>
              <a:p>
                <a:pPr marL="0" indent="0">
                  <a:buNone/>
                </a:pPr>
                <a:r>
                  <a:rPr lang="fr-FR" sz="2400" dirty="0"/>
                  <a:t>			=</a:t>
                </a:r>
                <a14:m>
                  <m:oMath xmlns:m="http://schemas.openxmlformats.org/officeDocument/2006/math">
                    <m:r>
                      <a:rPr lang="fr-FR" sz="2400" i="1">
                        <a:latin typeface="Cambria Math" panose="02040503050406030204" pitchFamily="18" charset="0"/>
                      </a:rPr>
                      <m:t> </m:t>
                    </m:r>
                    <m:r>
                      <a:rPr lang="fr-FR" sz="2400" i="1">
                        <a:latin typeface="Cambria Math" panose="02040503050406030204" pitchFamily="18" charset="0"/>
                      </a:rPr>
                      <m:t>𝑃</m:t>
                    </m:r>
                    <m:d>
                      <m:dPr>
                        <m:ctrlPr>
                          <a:rPr lang="vi-VN" sz="2400" i="1">
                            <a:latin typeface="Cambria Math" panose="02040503050406030204" pitchFamily="18" charset="0"/>
                          </a:rPr>
                        </m:ctrlPr>
                      </m:dPr>
                      <m:e>
                        <m:r>
                          <a:rPr lang="fr-FR" sz="2400" i="1">
                            <a:latin typeface="Cambria Math" panose="02040503050406030204" pitchFamily="18" charset="0"/>
                          </a:rPr>
                          <m:t>𝑥</m:t>
                        </m:r>
                        <m:r>
                          <a:rPr lang="fr-FR" sz="2400" i="1">
                            <a:latin typeface="Cambria Math" panose="02040503050406030204" pitchFamily="18" charset="0"/>
                          </a:rPr>
                          <m:t>,</m:t>
                        </m:r>
                        <m:r>
                          <a:rPr lang="fr-FR" sz="2400" i="1">
                            <a:latin typeface="Cambria Math" panose="02040503050406030204" pitchFamily="18" charset="0"/>
                          </a:rPr>
                          <m:t>𝑦</m:t>
                        </m:r>
                      </m:e>
                      <m:e>
                        <m:r>
                          <a:rPr lang="fr-FR" sz="2400" i="1">
                            <a:latin typeface="Cambria Math" panose="02040503050406030204" pitchFamily="18" charset="0"/>
                          </a:rPr>
                          <m:t>𝑧</m:t>
                        </m:r>
                        <m:r>
                          <a:rPr lang="fr-FR" sz="2400" i="1">
                            <a:latin typeface="Cambria Math" panose="02040503050406030204" pitchFamily="18" charset="0"/>
                          </a:rPr>
                          <m:t>,</m:t>
                        </m:r>
                        <m:r>
                          <a:rPr lang="fr-FR" sz="2400" i="1">
                            <a:latin typeface="Cambria Math" panose="02040503050406030204" pitchFamily="18" charset="0"/>
                          </a:rPr>
                          <m:t>𝑤</m:t>
                        </m:r>
                      </m:e>
                    </m:d>
                    <m:r>
                      <a:rPr lang="fr-FR" sz="2400" i="1">
                        <a:latin typeface="Cambria Math" panose="02040503050406030204" pitchFamily="18" charset="0"/>
                      </a:rPr>
                      <m:t>𝑃</m:t>
                    </m:r>
                    <m:d>
                      <m:dPr>
                        <m:ctrlPr>
                          <a:rPr lang="vi-VN" sz="2400" i="1">
                            <a:latin typeface="Cambria Math" panose="02040503050406030204" pitchFamily="18" charset="0"/>
                          </a:rPr>
                        </m:ctrlPr>
                      </m:dPr>
                      <m:e>
                        <m:r>
                          <a:rPr lang="fr-FR" sz="2400" i="1">
                            <a:latin typeface="Cambria Math" panose="02040503050406030204" pitchFamily="18" charset="0"/>
                          </a:rPr>
                          <m:t>𝑧</m:t>
                        </m:r>
                        <m:r>
                          <a:rPr lang="fr-FR" sz="2400" i="1">
                            <a:latin typeface="Cambria Math" panose="02040503050406030204" pitchFamily="18" charset="0"/>
                          </a:rPr>
                          <m:t>,</m:t>
                        </m:r>
                        <m:r>
                          <a:rPr lang="fr-FR" sz="2400" i="1">
                            <a:latin typeface="Cambria Math" panose="02040503050406030204" pitchFamily="18" charset="0"/>
                          </a:rPr>
                          <m:t>𝑤</m:t>
                        </m:r>
                      </m:e>
                    </m:d>
                    <m:r>
                      <a:rPr lang="fr-FR" sz="2400" i="1">
                        <a:latin typeface="Cambria Math" panose="02040503050406030204" pitchFamily="18" charset="0"/>
                      </a:rPr>
                      <m:t>=</m:t>
                    </m:r>
                    <m:r>
                      <a:rPr lang="fr-FR" sz="2400" i="1">
                        <a:latin typeface="Cambria Math" panose="02040503050406030204" pitchFamily="18" charset="0"/>
                      </a:rPr>
                      <m:t>𝑃</m:t>
                    </m:r>
                    <m:d>
                      <m:dPr>
                        <m:ctrlPr>
                          <a:rPr lang="vi-VN" sz="2400" i="1">
                            <a:latin typeface="Cambria Math" panose="02040503050406030204" pitchFamily="18" charset="0"/>
                          </a:rPr>
                        </m:ctrlPr>
                      </m:dPr>
                      <m:e>
                        <m:r>
                          <a:rPr lang="fr-FR" sz="2400" i="1">
                            <a:latin typeface="Cambria Math" panose="02040503050406030204" pitchFamily="18" charset="0"/>
                          </a:rPr>
                          <m:t>𝑥</m:t>
                        </m:r>
                        <m:r>
                          <a:rPr lang="fr-FR" sz="2400" i="1">
                            <a:latin typeface="Cambria Math" panose="02040503050406030204" pitchFamily="18" charset="0"/>
                          </a:rPr>
                          <m:t>,</m:t>
                        </m:r>
                        <m:r>
                          <a:rPr lang="fr-FR" sz="2400" i="1">
                            <a:latin typeface="Cambria Math" panose="02040503050406030204" pitchFamily="18" charset="0"/>
                          </a:rPr>
                          <m:t>𝑦</m:t>
                        </m:r>
                      </m:e>
                      <m:e>
                        <m:r>
                          <a:rPr lang="fr-FR" sz="2400" i="1">
                            <a:latin typeface="Cambria Math" panose="02040503050406030204" pitchFamily="18" charset="0"/>
                          </a:rPr>
                          <m:t>𝑧</m:t>
                        </m:r>
                        <m:r>
                          <a:rPr lang="fr-FR" sz="2400" i="1">
                            <a:latin typeface="Cambria Math" panose="02040503050406030204" pitchFamily="18" charset="0"/>
                          </a:rPr>
                          <m:t>,</m:t>
                        </m:r>
                        <m:r>
                          <a:rPr lang="fr-FR" sz="2400" i="1">
                            <a:latin typeface="Cambria Math" panose="02040503050406030204" pitchFamily="18" charset="0"/>
                          </a:rPr>
                          <m:t>𝑤</m:t>
                        </m:r>
                      </m:e>
                    </m:d>
                    <m:r>
                      <a:rPr lang="fr-FR" sz="2400" i="1">
                        <a:latin typeface="Cambria Math" panose="02040503050406030204" pitchFamily="18" charset="0"/>
                      </a:rPr>
                      <m:t>𝑃</m:t>
                    </m:r>
                    <m:d>
                      <m:dPr>
                        <m:ctrlPr>
                          <a:rPr lang="vi-VN" sz="2400" i="1">
                            <a:latin typeface="Cambria Math" panose="02040503050406030204" pitchFamily="18" charset="0"/>
                          </a:rPr>
                        </m:ctrlPr>
                      </m:dPr>
                      <m:e>
                        <m:r>
                          <a:rPr lang="fr-FR" sz="2400" i="1">
                            <a:latin typeface="Cambria Math" panose="02040503050406030204" pitchFamily="18" charset="0"/>
                          </a:rPr>
                          <m:t>𝑧</m:t>
                        </m:r>
                      </m:e>
                      <m:e>
                        <m:r>
                          <a:rPr lang="fr-FR" sz="2400" i="1">
                            <a:latin typeface="Cambria Math" panose="02040503050406030204" pitchFamily="18" charset="0"/>
                          </a:rPr>
                          <m:t>𝑤</m:t>
                        </m:r>
                      </m:e>
                    </m:d>
                    <m:r>
                      <a:rPr lang="fr-FR" sz="2400" i="1">
                        <a:latin typeface="Cambria Math" panose="02040503050406030204" pitchFamily="18" charset="0"/>
                      </a:rPr>
                      <m:t>𝑃</m:t>
                    </m:r>
                    <m:r>
                      <a:rPr lang="fr-FR" sz="2400" i="1">
                        <a:latin typeface="Cambria Math" panose="02040503050406030204" pitchFamily="18" charset="0"/>
                      </a:rPr>
                      <m:t>(</m:t>
                    </m:r>
                    <m:r>
                      <a:rPr lang="fr-FR" sz="2400" i="1">
                        <a:latin typeface="Cambria Math" panose="02040503050406030204" pitchFamily="18" charset="0"/>
                      </a:rPr>
                      <m:t>𝑤</m:t>
                    </m:r>
                    <m:r>
                      <a:rPr lang="fr-FR" sz="2400" i="1">
                        <a:latin typeface="Cambria Math" panose="02040503050406030204" pitchFamily="18" charset="0"/>
                      </a:rPr>
                      <m:t>)	</m:t>
                    </m:r>
                  </m:oMath>
                </a14:m>
                <a:endParaRPr lang="vi-VN" sz="2400" dirty="0"/>
              </a:p>
              <a:p>
                <a:pPr marL="0" indent="0">
                  <a:buNone/>
                </a:pPr>
                <a:r>
                  <a:rPr lang="fr-FR" sz="2400" dirty="0"/>
                  <a:t>			=</a:t>
                </a:r>
                <a14:m>
                  <m:oMath xmlns:m="http://schemas.openxmlformats.org/officeDocument/2006/math">
                    <m:r>
                      <a:rPr lang="fr-FR" sz="2400" i="1">
                        <a:latin typeface="Cambria Math" panose="02040503050406030204" pitchFamily="18" charset="0"/>
                      </a:rPr>
                      <m:t> </m:t>
                    </m:r>
                    <m:r>
                      <a:rPr lang="fr-FR" sz="2400" i="1">
                        <a:latin typeface="Cambria Math" panose="02040503050406030204" pitchFamily="18" charset="0"/>
                      </a:rPr>
                      <m:t>𝑃</m:t>
                    </m:r>
                    <m:d>
                      <m:dPr>
                        <m:ctrlPr>
                          <a:rPr lang="vi-VN" sz="2400" i="1">
                            <a:latin typeface="Cambria Math" panose="02040503050406030204" pitchFamily="18" charset="0"/>
                          </a:rPr>
                        </m:ctrlPr>
                      </m:dPr>
                      <m:e>
                        <m:r>
                          <a:rPr lang="fr-FR" sz="2400" i="1">
                            <a:latin typeface="Cambria Math" panose="02040503050406030204" pitchFamily="18" charset="0"/>
                          </a:rPr>
                          <m:t>𝑥</m:t>
                        </m:r>
                      </m:e>
                      <m:e>
                        <m:r>
                          <a:rPr lang="fr-FR" sz="2400" i="1">
                            <a:latin typeface="Cambria Math" panose="02040503050406030204" pitchFamily="18" charset="0"/>
                          </a:rPr>
                          <m:t>𝑦</m:t>
                        </m:r>
                        <m:r>
                          <a:rPr lang="fr-FR" sz="2400" i="1">
                            <a:latin typeface="Cambria Math" panose="02040503050406030204" pitchFamily="18" charset="0"/>
                          </a:rPr>
                          <m:t>,</m:t>
                        </m:r>
                        <m:r>
                          <a:rPr lang="fr-FR" sz="2400" i="1">
                            <a:latin typeface="Cambria Math" panose="02040503050406030204" pitchFamily="18" charset="0"/>
                          </a:rPr>
                          <m:t>𝑧</m:t>
                        </m:r>
                        <m:r>
                          <a:rPr lang="fr-FR" sz="2400" i="1">
                            <a:latin typeface="Cambria Math" panose="02040503050406030204" pitchFamily="18" charset="0"/>
                          </a:rPr>
                          <m:t>,</m:t>
                        </m:r>
                        <m:r>
                          <a:rPr lang="fr-FR" sz="2400" i="1">
                            <a:latin typeface="Cambria Math" panose="02040503050406030204" pitchFamily="18" charset="0"/>
                          </a:rPr>
                          <m:t>𝑤</m:t>
                        </m:r>
                      </m:e>
                    </m:d>
                    <m:r>
                      <a:rPr lang="fr-FR" sz="2400" i="1">
                        <a:latin typeface="Cambria Math" panose="02040503050406030204" pitchFamily="18" charset="0"/>
                      </a:rPr>
                      <m:t>𝑃</m:t>
                    </m:r>
                    <m:r>
                      <a:rPr lang="fr-FR" sz="2400" i="1">
                        <a:latin typeface="Cambria Math" panose="02040503050406030204" pitchFamily="18" charset="0"/>
                      </a:rPr>
                      <m:t>(</m:t>
                    </m:r>
                    <m:r>
                      <a:rPr lang="fr-FR" sz="2400" i="1">
                        <a:latin typeface="Cambria Math" panose="02040503050406030204" pitchFamily="18" charset="0"/>
                      </a:rPr>
                      <m:t>𝑦</m:t>
                    </m:r>
                    <m:r>
                      <a:rPr lang="fr-FR" sz="2400" i="1">
                        <a:latin typeface="Cambria Math" panose="02040503050406030204" pitchFamily="18" charset="0"/>
                      </a:rPr>
                      <m:t>|</m:t>
                    </m:r>
                    <m:r>
                      <a:rPr lang="fr-FR" sz="2400" i="1">
                        <a:latin typeface="Cambria Math" panose="02040503050406030204" pitchFamily="18" charset="0"/>
                      </a:rPr>
                      <m:t>𝑧</m:t>
                    </m:r>
                    <m:r>
                      <a:rPr lang="fr-FR" sz="2400" i="1">
                        <a:latin typeface="Cambria Math" panose="02040503050406030204" pitchFamily="18" charset="0"/>
                      </a:rPr>
                      <m:t>,</m:t>
                    </m:r>
                    <m:r>
                      <a:rPr lang="fr-FR" sz="2400" i="1">
                        <a:latin typeface="Cambria Math" panose="02040503050406030204" pitchFamily="18" charset="0"/>
                      </a:rPr>
                      <m:t>𝑤</m:t>
                    </m:r>
                    <m:r>
                      <a:rPr lang="fr-FR" sz="2400" i="1">
                        <a:latin typeface="Cambria Math" panose="02040503050406030204" pitchFamily="18" charset="0"/>
                      </a:rPr>
                      <m:t>)</m:t>
                    </m:r>
                    <m:r>
                      <a:rPr lang="fr-FR" sz="2400" i="1">
                        <a:latin typeface="Cambria Math" panose="02040503050406030204" pitchFamily="18" charset="0"/>
                      </a:rPr>
                      <m:t>𝑃</m:t>
                    </m:r>
                    <m:d>
                      <m:dPr>
                        <m:ctrlPr>
                          <a:rPr lang="vi-VN" sz="2400" i="1">
                            <a:latin typeface="Cambria Math" panose="02040503050406030204" pitchFamily="18" charset="0"/>
                          </a:rPr>
                        </m:ctrlPr>
                      </m:dPr>
                      <m:e>
                        <m:r>
                          <a:rPr lang="fr-FR" sz="2400" i="1">
                            <a:latin typeface="Cambria Math" panose="02040503050406030204" pitchFamily="18" charset="0"/>
                          </a:rPr>
                          <m:t>𝑧</m:t>
                        </m:r>
                      </m:e>
                      <m:e>
                        <m:r>
                          <a:rPr lang="fr-FR" sz="2400" i="1">
                            <a:latin typeface="Cambria Math" panose="02040503050406030204" pitchFamily="18" charset="0"/>
                          </a:rPr>
                          <m:t>𝑤</m:t>
                        </m:r>
                      </m:e>
                    </m:d>
                    <m:r>
                      <a:rPr lang="fr-FR" sz="2400" i="1">
                        <a:latin typeface="Cambria Math" panose="02040503050406030204" pitchFamily="18" charset="0"/>
                      </a:rPr>
                      <m:t>𝑃</m:t>
                    </m:r>
                    <m:r>
                      <a:rPr lang="fr-FR" sz="2400" i="1">
                        <a:latin typeface="Cambria Math" panose="02040503050406030204" pitchFamily="18" charset="0"/>
                      </a:rPr>
                      <m:t>(</m:t>
                    </m:r>
                    <m:r>
                      <a:rPr lang="fr-FR" sz="2400" i="1">
                        <a:latin typeface="Cambria Math" panose="02040503050406030204" pitchFamily="18" charset="0"/>
                      </a:rPr>
                      <m:t>𝑤</m:t>
                    </m:r>
                    <m:r>
                      <a:rPr lang="fr-FR" sz="2400" i="1">
                        <a:latin typeface="Cambria Math" panose="02040503050406030204" pitchFamily="18" charset="0"/>
                      </a:rPr>
                      <m:t>)</m:t>
                    </m:r>
                  </m:oMath>
                </a14:m>
                <a:r>
                  <a:rPr lang="fr-FR" sz="2400" dirty="0"/>
                  <a:t>	</a:t>
                </a:r>
                <a:endParaRPr lang="vi-VN" sz="2400" dirty="0"/>
              </a:p>
              <a:p>
                <a:pPr marL="0" indent="0" algn="just">
                  <a:lnSpc>
                    <a:spcPct val="150000"/>
                  </a:lnSpc>
                  <a:buNone/>
                </a:pPr>
                <a:r>
                  <a:rPr lang="en-US" sz="2200" i="1" u="sng" dirty="0">
                    <a:latin typeface="Arial" panose="020B0604020202020204" pitchFamily="34" charset="0"/>
                    <a:cs typeface="Arial" panose="020B0604020202020204" pitchFamily="34" charset="0"/>
                  </a:rPr>
                  <a:t>Chú ý</a:t>
                </a:r>
                <a:r>
                  <a:rPr lang="en-US" sz="2200" i="1"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Cần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phân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biệt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giữa</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xác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suất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có</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điều</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kiện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và</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xác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suất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đồng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thời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và</a:t>
                </a:r>
                <a:r>
                  <a:rPr lang="en-US" sz="2200" dirty="0">
                    <a:latin typeface="Arial" panose="020B0604020202020204" pitchFamily="34" charset="0"/>
                    <a:cs typeface="Arial" panose="020B0604020202020204" pitchFamily="34" charset="0"/>
                  </a:rPr>
                  <a:t> </a:t>
                </a:r>
                <a14:m>
                  <m:oMath xmlns:m="http://schemas.openxmlformats.org/officeDocument/2006/math">
                    <m:r>
                      <a:rPr lang="en-US" sz="2200" i="1">
                        <a:latin typeface="Cambria Math" panose="02040503050406030204" pitchFamily="18" charset="0"/>
                      </a:rPr>
                      <m:t>𝑃</m:t>
                    </m:r>
                    <m:d>
                      <m:dPr>
                        <m:ctrlPr>
                          <a:rPr lang="vi-VN" sz="2200" i="1">
                            <a:latin typeface="Cambria Math" panose="02040503050406030204" pitchFamily="18" charset="0"/>
                          </a:rPr>
                        </m:ctrlPr>
                      </m:dPr>
                      <m:e>
                        <m:r>
                          <a:rPr lang="en-US" sz="2200" i="1">
                            <a:latin typeface="Cambria Math" panose="02040503050406030204" pitchFamily="18" charset="0"/>
                          </a:rPr>
                          <m:t>𝑥</m:t>
                        </m:r>
                        <m:r>
                          <a:rPr lang="en-US" sz="2200" i="1">
                            <a:latin typeface="Cambria Math" panose="02040503050406030204" pitchFamily="18" charset="0"/>
                          </a:rPr>
                          <m:t>,</m:t>
                        </m:r>
                        <m:r>
                          <a:rPr lang="en-US" sz="2200" i="1">
                            <a:latin typeface="Cambria Math" panose="02040503050406030204" pitchFamily="18" charset="0"/>
                          </a:rPr>
                          <m:t>𝑦</m:t>
                        </m:r>
                      </m:e>
                    </m:d>
                    <m:r>
                      <a:rPr lang="en-US" sz="2200" i="1">
                        <a:latin typeface="Cambria Math" panose="02040503050406030204" pitchFamily="18" charset="0"/>
                      </a:rPr>
                      <m:t>≤</m:t>
                    </m:r>
                    <m:r>
                      <a:rPr lang="en-US" sz="2200" i="1">
                        <a:latin typeface="Cambria Math" panose="02040503050406030204" pitchFamily="18" charset="0"/>
                      </a:rPr>
                      <m:t>𝑃</m:t>
                    </m:r>
                    <m:d>
                      <m:dPr>
                        <m:ctrlPr>
                          <a:rPr lang="vi-VN" sz="2200" i="1">
                            <a:latin typeface="Cambria Math" panose="02040503050406030204" pitchFamily="18" charset="0"/>
                          </a:rPr>
                        </m:ctrlPr>
                      </m:dPr>
                      <m:e>
                        <m:r>
                          <a:rPr lang="en-US" sz="2200" i="1">
                            <a:latin typeface="Cambria Math" panose="02040503050406030204" pitchFamily="18" charset="0"/>
                          </a:rPr>
                          <m:t>𝑥</m:t>
                        </m:r>
                      </m:e>
                      <m:e>
                        <m:r>
                          <a:rPr lang="en-US" sz="2200" i="1">
                            <a:latin typeface="Cambria Math" panose="02040503050406030204" pitchFamily="18" charset="0"/>
                          </a:rPr>
                          <m:t>𝑦</m:t>
                        </m:r>
                      </m:e>
                    </m:d>
                  </m:oMath>
                </a14:m>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và</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quan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hệ</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giưa</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tiền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xác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suất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và</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xác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suất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có</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điều</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kiện</a:t>
                </a:r>
                <a:r>
                  <a:rPr lang="en-US" sz="2200" dirty="0">
                    <a:latin typeface="Arial" panose="020B0604020202020204" pitchFamily="34" charset="0"/>
                    <a:cs typeface="Arial" panose="020B0604020202020204" pitchFamily="34" charset="0"/>
                  </a:rPr>
                  <a:t>: </a:t>
                </a:r>
                <a14:m>
                  <m:oMath xmlns:m="http://schemas.openxmlformats.org/officeDocument/2006/math">
                    <m:r>
                      <a:rPr lang="en-US" sz="2200" i="1">
                        <a:latin typeface="Cambria Math" panose="02040503050406030204" pitchFamily="18" charset="0"/>
                      </a:rPr>
                      <m:t>𝑃</m:t>
                    </m:r>
                    <m:d>
                      <m:dPr>
                        <m:ctrlPr>
                          <a:rPr lang="vi-VN" sz="2200" i="1">
                            <a:latin typeface="Cambria Math" panose="02040503050406030204" pitchFamily="18" charset="0"/>
                          </a:rPr>
                        </m:ctrlPr>
                      </m:dPr>
                      <m:e>
                        <m:r>
                          <a:rPr lang="en-US" sz="2200" i="1">
                            <a:latin typeface="Cambria Math" panose="02040503050406030204" pitchFamily="18" charset="0"/>
                          </a:rPr>
                          <m:t>𝑥</m:t>
                        </m:r>
                      </m:e>
                    </m:d>
                    <m:r>
                      <a:rPr lang="en-US" sz="2200" i="1">
                        <a:latin typeface="Cambria Math" panose="02040503050406030204" pitchFamily="18" charset="0"/>
                      </a:rPr>
                      <m:t>≤</m:t>
                    </m:r>
                    <m:r>
                      <a:rPr lang="en-US" sz="2200" i="1">
                        <a:latin typeface="Cambria Math" panose="02040503050406030204" pitchFamily="18" charset="0"/>
                      </a:rPr>
                      <m:t>𝑃</m:t>
                    </m:r>
                    <m:d>
                      <m:dPr>
                        <m:ctrlPr>
                          <a:rPr lang="vi-VN" sz="2200" i="1">
                            <a:latin typeface="Cambria Math" panose="02040503050406030204" pitchFamily="18" charset="0"/>
                          </a:rPr>
                        </m:ctrlPr>
                      </m:dPr>
                      <m:e>
                        <m:r>
                          <a:rPr lang="en-US" sz="2200" i="1">
                            <a:latin typeface="Cambria Math" panose="02040503050406030204" pitchFamily="18" charset="0"/>
                          </a:rPr>
                          <m:t>𝑥</m:t>
                        </m:r>
                      </m:e>
                      <m:e>
                        <m:r>
                          <a:rPr lang="en-US" sz="2200" i="1">
                            <a:latin typeface="Cambria Math" panose="02040503050406030204" pitchFamily="18" charset="0"/>
                          </a:rPr>
                          <m:t>𝑦</m:t>
                        </m:r>
                      </m:e>
                    </m:d>
                    <m:r>
                      <a:rPr lang="en-US" sz="2200" i="1">
                        <a:latin typeface="Cambria Math" panose="02040503050406030204" pitchFamily="18" charset="0"/>
                      </a:rPr>
                      <m:t>.</m:t>
                    </m:r>
                  </m:oMath>
                </a14:m>
                <a:endParaRPr lang="vi-VN" sz="2200" dirty="0">
                  <a:latin typeface="Arial" panose="020B0604020202020204" pitchFamily="34" charset="0"/>
                  <a:cs typeface="Arial" panose="020B0604020202020204" pitchFamily="34" charset="0"/>
                </a:endParaRPr>
              </a:p>
              <a:p>
                <a:pPr marL="0" indent="0" algn="just">
                  <a:lnSpc>
                    <a:spcPct val="150000"/>
                  </a:lnSpc>
                  <a:buNone/>
                </a:pPr>
                <a:endParaRPr lang="vi-VN" sz="2000" b="1" dirty="0">
                  <a:latin typeface="Arial" panose="020B0604020202020204" pitchFamily="34" charset="0"/>
                  <a:cs typeface="Arial" panose="020B0604020202020204" pitchFamily="34" charset="0"/>
                </a:endParaRPr>
              </a:p>
              <a:p>
                <a:pPr marL="0" indent="0" algn="just">
                  <a:lnSpc>
                    <a:spcPct val="150000"/>
                  </a:lnSpc>
                  <a:buNone/>
                </a:pPr>
                <a:r>
                  <a:rPr lang="vi-VN" sz="2000" b="1" dirty="0">
                    <a:latin typeface="Arial" panose="020B0604020202020204" pitchFamily="34" charset="0"/>
                    <a:cs typeface="Arial" panose="020B0604020202020204" pitchFamily="34" charset="0"/>
                  </a:rPr>
                  <a:t>Quy tắc Bayes</a:t>
                </a:r>
              </a:p>
              <a:p>
                <a:pPr marL="0" indent="0" algn="just">
                  <a:lnSpc>
                    <a:spcPct val="150000"/>
                  </a:lnSpc>
                  <a:buNone/>
                </a:pPr>
                <a:r>
                  <a:rPr lang="vi-VN" sz="2000" dirty="0">
                    <a:latin typeface="Arial" panose="020B0604020202020204" pitchFamily="34" charset="0"/>
                    <a:cs typeface="Arial" panose="020B0604020202020204" pitchFamily="34" charset="0"/>
                  </a:rPr>
                  <a:t>Từ công thức trên ta có:  </a:t>
                </a:r>
                <a14:m>
                  <m:oMath xmlns:m="http://schemas.openxmlformats.org/officeDocument/2006/math">
                    <m:r>
                      <a:rPr lang="fr-FR" sz="2400" i="1">
                        <a:latin typeface="Cambria Math" panose="02040503050406030204" pitchFamily="18" charset="0"/>
                      </a:rPr>
                      <m:t>𝑃</m:t>
                    </m:r>
                    <m:d>
                      <m:dPr>
                        <m:ctrlPr>
                          <a:rPr lang="vi-VN" sz="2400" i="1">
                            <a:latin typeface="Cambria Math" panose="02040503050406030204" pitchFamily="18" charset="0"/>
                          </a:rPr>
                        </m:ctrlPr>
                      </m:dPr>
                      <m:e>
                        <m:r>
                          <a:rPr lang="fr-FR" sz="2400" i="1">
                            <a:latin typeface="Cambria Math" panose="02040503050406030204" pitchFamily="18" charset="0"/>
                          </a:rPr>
                          <m:t>𝑥</m:t>
                        </m:r>
                      </m:e>
                      <m:e>
                        <m:r>
                          <a:rPr lang="fr-FR" sz="2400" i="1">
                            <a:latin typeface="Cambria Math" panose="02040503050406030204" pitchFamily="18" charset="0"/>
                          </a:rPr>
                          <m:t>𝑦</m:t>
                        </m:r>
                      </m:e>
                    </m:d>
                    <m:r>
                      <a:rPr lang="fr-FR" sz="2400" i="1">
                        <a:latin typeface="Cambria Math" panose="02040503050406030204" pitchFamily="18" charset="0"/>
                      </a:rPr>
                      <m:t>𝑃</m:t>
                    </m:r>
                    <m:d>
                      <m:dPr>
                        <m:ctrlPr>
                          <a:rPr lang="vi-VN" sz="2400" i="1">
                            <a:latin typeface="Cambria Math" panose="02040503050406030204" pitchFamily="18" charset="0"/>
                          </a:rPr>
                        </m:ctrlPr>
                      </m:dPr>
                      <m:e>
                        <m:r>
                          <a:rPr lang="fr-FR" sz="2400" i="1">
                            <a:latin typeface="Cambria Math" panose="02040503050406030204" pitchFamily="18" charset="0"/>
                          </a:rPr>
                          <m:t>𝑦</m:t>
                        </m:r>
                      </m:e>
                    </m:d>
                    <m:r>
                      <a:rPr lang="fr-FR" sz="2400" i="1">
                        <a:latin typeface="Cambria Math" panose="02040503050406030204" pitchFamily="18" charset="0"/>
                      </a:rPr>
                      <m:t>=</m:t>
                    </m:r>
                    <m:r>
                      <a:rPr lang="fr-FR" sz="2400" i="1">
                        <a:latin typeface="Cambria Math" panose="02040503050406030204" pitchFamily="18" charset="0"/>
                      </a:rPr>
                      <m:t>𝑃</m:t>
                    </m:r>
                    <m:d>
                      <m:dPr>
                        <m:ctrlPr>
                          <a:rPr lang="vi-VN" sz="2400" i="1">
                            <a:latin typeface="Cambria Math" panose="02040503050406030204" pitchFamily="18" charset="0"/>
                          </a:rPr>
                        </m:ctrlPr>
                      </m:dPr>
                      <m:e>
                        <m:r>
                          <a:rPr lang="fr-FR" sz="2400" i="1">
                            <a:latin typeface="Cambria Math" panose="02040503050406030204" pitchFamily="18" charset="0"/>
                          </a:rPr>
                          <m:t>𝑦</m:t>
                        </m:r>
                      </m:e>
                      <m:e>
                        <m:r>
                          <a:rPr lang="fr-FR" sz="2400" i="1">
                            <a:latin typeface="Cambria Math" panose="02040503050406030204" pitchFamily="18" charset="0"/>
                          </a:rPr>
                          <m:t>𝑥</m:t>
                        </m:r>
                      </m:e>
                    </m:d>
                    <m:r>
                      <a:rPr lang="fr-FR" sz="2400" i="1">
                        <a:latin typeface="Cambria Math" panose="02040503050406030204" pitchFamily="18" charset="0"/>
                      </a:rPr>
                      <m:t>𝑃</m:t>
                    </m:r>
                    <m:r>
                      <a:rPr lang="fr-FR" sz="2400" i="1">
                        <a:latin typeface="Cambria Math" panose="02040503050406030204" pitchFamily="18" charset="0"/>
                      </a:rPr>
                      <m:t>(</m:t>
                    </m:r>
                    <m:r>
                      <a:rPr lang="fr-FR" sz="2400" i="1">
                        <a:latin typeface="Cambria Math" panose="02040503050406030204" pitchFamily="18" charset="0"/>
                      </a:rPr>
                      <m:t>𝑥</m:t>
                    </m:r>
                    <m:r>
                      <a:rPr lang="fr-FR" sz="2400" i="1">
                        <a:latin typeface="Cambria Math" panose="02040503050406030204" pitchFamily="18" charset="0"/>
                      </a:rPr>
                      <m:t>)</m:t>
                    </m:r>
                  </m:oMath>
                </a14:m>
                <a:r>
                  <a:rPr lang="vi-VN" sz="2000" dirty="0">
                    <a:latin typeface="Arial" panose="020B0604020202020204" pitchFamily="34" charset="0"/>
                    <a:cs typeface="Arial" panose="020B0604020202020204" pitchFamily="34" charset="0"/>
                  </a:rPr>
                  <a:t> </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511810" y="109855"/>
                <a:ext cx="11168380" cy="5721350"/>
              </a:xfrm>
              <a:blipFill rotWithShape="1">
                <a:blip r:embed="rId1"/>
                <a:stretch>
                  <a:fillRect l="-699"/>
                </a:stretch>
              </a:blipFill>
            </p:spPr>
            <p:txBody>
              <a:bodyPr/>
              <a:lstStyle/>
              <a:p>
                <a:pPr marL="0" indent="0">
                  <a:buNone/>
                </a:pPr>
                <a:endParaRPr lang="vi-VN">
                  <a:noFill/>
                </a:endParaRPr>
              </a:p>
            </p:txBody>
          </p:sp>
        </mc:Fallback>
      </mc:AlternateContent>
      <p:sp>
        <p:nvSpPr>
          <p:cNvPr id="4" name="Text Box 3"/>
          <p:cNvSpPr txBox="1"/>
          <p:nvPr/>
        </p:nvSpPr>
        <p:spPr>
          <a:xfrm>
            <a:off x="6605905" y="1869440"/>
            <a:ext cx="2333625" cy="368300"/>
          </a:xfrm>
          <a:prstGeom prst="rect">
            <a:avLst/>
          </a:prstGeom>
          <a:noFill/>
        </p:spPr>
        <p:txBody>
          <a:bodyPr wrap="square" rtlCol="0">
            <a:spAutoFit/>
          </a:bodyPr>
          <a:p>
            <a:r>
              <a:rPr lang="" altLang="en-US">
                <a:solidFill>
                  <a:srgbClr val="FF0000"/>
                </a:solidFill>
              </a:rPr>
              <a:t>(Không cần thiết)</a:t>
            </a:r>
            <a:endParaRPr lang="" altLang="en-US">
              <a:solidFill>
                <a:srgbClr val="FF0000"/>
              </a:solidFill>
            </a:endParaRPr>
          </a:p>
        </p:txBody>
      </p:sp>
      <p:sp>
        <p:nvSpPr>
          <p:cNvPr id="5" name="Text Box 4"/>
          <p:cNvSpPr txBox="1"/>
          <p:nvPr/>
        </p:nvSpPr>
        <p:spPr>
          <a:xfrm>
            <a:off x="5140325" y="4068445"/>
            <a:ext cx="3850640" cy="645160"/>
          </a:xfrm>
          <a:prstGeom prst="rect">
            <a:avLst/>
          </a:prstGeom>
          <a:noFill/>
        </p:spPr>
        <p:txBody>
          <a:bodyPr wrap="square" rtlCol="0">
            <a:spAutoFit/>
          </a:bodyPr>
          <a:p>
            <a:r>
              <a:rPr lang="" altLang="en-US">
                <a:solidFill>
                  <a:srgbClr val="FF0000"/>
                </a:solidFill>
              </a:rPr>
              <a:t>P(x,y) &gt;= P(x|y) và P(x) &gt;= P(x|y) vì P(x) &gt;= P(x, y) </a:t>
            </a:r>
            <a:endParaRPr lang="" altLang="en-US">
              <a:solidFill>
                <a:srgbClr val="FF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838200" y="319406"/>
            <a:ext cx="10515600" cy="45719"/>
          </a:xfrm>
        </p:spPr>
        <p:txBody>
          <a:bodyPr>
            <a:normAutofit fontScale="90000"/>
          </a:bodyPr>
          <a:lstStyle/>
          <a:p>
            <a:endParaRPr lang="vi-VN" dirty="0"/>
          </a:p>
        </p:txBody>
      </p:sp>
      <mc:AlternateContent xmlns:mc="http://schemas.openxmlformats.org/markup-compatibility/2006">
        <mc:Choice xmlns:a14="http://schemas.microsoft.com/office/drawing/2010/main" Requires="a14">
          <p:sp>
            <p:nvSpPr>
              <p:cNvPr id="3" name="Content Placeholder 2">
                <a:extLst>
                  <a:ext uri="{FF2B5EF4-FFF2-40B4-BE49-F238E27FC236}">
                    <a14:artisticCrisscrossEtching id="{ECFEC923-D31E-4B35-87FA-450948DECAA8}"/>
                  </a:ext>
                </a:extLst>
              </p:cNvPr>
              <p:cNvSpPr>
                <a:spLocks noGrp="1"/>
              </p:cNvSpPr>
              <p:nvPr>
                <p:ph idx="1"/>
              </p:nvPr>
            </p:nvSpPr>
            <p:spPr>
              <a:xfrm>
                <a:off x="410817" y="365124"/>
                <a:ext cx="11343861" cy="6447155"/>
              </a:xfrm>
            </p:spPr>
            <p:txBody>
              <a:bodyPr>
                <a:normAutofit/>
              </a:bodyPr>
              <a:lstStyle/>
              <a:p>
                <a:pPr marL="0" indent="0" algn="just">
                  <a:lnSpc>
                    <a:spcPct val="150000"/>
                  </a:lnSpc>
                  <a:buNone/>
                </a:pPr>
                <a:r>
                  <a:rPr lang="en-US" sz="2000" dirty="0" err="1">
                    <a:latin typeface="Arial" panose="020B0604020202020204" pitchFamily="34" charset="0"/>
                    <a:cs typeface="Arial" panose="020B0604020202020204" pitchFamily="34" charset="0"/>
                  </a:rPr>
                  <a:t>Từ</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công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thức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trên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rút</a:t>
                </a:r>
                <a:r>
                  <a:rPr lang="en-US" sz="2000" dirty="0">
                    <a:latin typeface="Arial" panose="020B0604020202020204" pitchFamily="34" charset="0"/>
                    <a:cs typeface="Arial" panose="020B0604020202020204" pitchFamily="34" charset="0"/>
                  </a:rPr>
                  <a:t> ra</a:t>
                </a:r>
              </a:p>
              <a:p>
                <a:pPr marL="0" indent="0">
                  <a:buNone/>
                </a:pPr>
                <a14:m>
                  <m:oMath xmlns:m="http://schemas.openxmlformats.org/officeDocument/2006/math">
                    <m:r>
                      <a:rPr lang="en-US" sz="2400" b="0" i="1" smtClean="0">
                        <a:latin typeface="Cambria Math" panose="02040503050406030204" pitchFamily="18" charset="0"/>
                      </a:rPr>
                      <m:t>                                                     </m:t>
                    </m:r>
                    <m:r>
                      <a:rPr lang="fr-FR" sz="2400" i="1">
                        <a:latin typeface="Cambria Math" panose="02040503050406030204" pitchFamily="18" charset="0"/>
                      </a:rPr>
                      <m:t>𝑃</m:t>
                    </m:r>
                    <m:d>
                      <m:dPr>
                        <m:ctrlPr>
                          <a:rPr lang="vi-VN" sz="2400" i="1">
                            <a:latin typeface="Cambria Math" panose="02040503050406030204" pitchFamily="18" charset="0"/>
                          </a:rPr>
                        </m:ctrlPr>
                      </m:dPr>
                      <m:e>
                        <m:r>
                          <a:rPr lang="fr-FR" sz="2400" i="1">
                            <a:latin typeface="Cambria Math" panose="02040503050406030204" pitchFamily="18" charset="0"/>
                          </a:rPr>
                          <m:t>𝑦</m:t>
                        </m:r>
                      </m:e>
                      <m:e>
                        <m:r>
                          <a:rPr lang="fr-FR" sz="2400" i="1">
                            <a:latin typeface="Cambria Math" panose="02040503050406030204" pitchFamily="18" charset="0"/>
                          </a:rPr>
                          <m:t>𝑥</m:t>
                        </m:r>
                      </m:e>
                    </m:d>
                    <m:r>
                      <a:rPr lang="fr-FR" sz="2400" i="1">
                        <a:latin typeface="Cambria Math" panose="02040503050406030204" pitchFamily="18" charset="0"/>
                      </a:rPr>
                      <m:t>=</m:t>
                    </m:r>
                    <m:f>
                      <m:fPr>
                        <m:ctrlPr>
                          <a:rPr lang="vi-VN" sz="2400" i="1">
                            <a:latin typeface="Cambria Math" panose="02040503050406030204" pitchFamily="18" charset="0"/>
                          </a:rPr>
                        </m:ctrlPr>
                      </m:fPr>
                      <m:num>
                        <m:r>
                          <a:rPr lang="fr-FR" sz="2400" i="1">
                            <a:latin typeface="Cambria Math" panose="02040503050406030204" pitchFamily="18" charset="0"/>
                          </a:rPr>
                          <m:t>𝑃</m:t>
                        </m:r>
                        <m:d>
                          <m:dPr>
                            <m:ctrlPr>
                              <a:rPr lang="vi-VN" sz="2400" i="1">
                                <a:latin typeface="Cambria Math" panose="02040503050406030204" pitchFamily="18" charset="0"/>
                              </a:rPr>
                            </m:ctrlPr>
                          </m:dPr>
                          <m:e>
                            <m:r>
                              <a:rPr lang="fr-FR" sz="2400" i="1">
                                <a:latin typeface="Cambria Math" panose="02040503050406030204" pitchFamily="18" charset="0"/>
                              </a:rPr>
                              <m:t>𝑥</m:t>
                            </m:r>
                          </m:e>
                          <m:e>
                            <m:r>
                              <a:rPr lang="fr-FR" sz="2400" i="1">
                                <a:latin typeface="Cambria Math" panose="02040503050406030204" pitchFamily="18" charset="0"/>
                              </a:rPr>
                              <m:t>𝑦</m:t>
                            </m:r>
                          </m:e>
                        </m:d>
                        <m:r>
                          <a:rPr lang="fr-FR" sz="2400" i="1">
                            <a:latin typeface="Cambria Math" panose="02040503050406030204" pitchFamily="18" charset="0"/>
                          </a:rPr>
                          <m:t>𝑃</m:t>
                        </m:r>
                        <m:r>
                          <a:rPr lang="fr-FR" sz="2400" i="1">
                            <a:latin typeface="Cambria Math" panose="02040503050406030204" pitchFamily="18" charset="0"/>
                          </a:rPr>
                          <m:t>(</m:t>
                        </m:r>
                        <m:r>
                          <a:rPr lang="fr-FR" sz="2400" i="1">
                            <a:latin typeface="Cambria Math" panose="02040503050406030204" pitchFamily="18" charset="0"/>
                          </a:rPr>
                          <m:t>𝑦</m:t>
                        </m:r>
                        <m:r>
                          <a:rPr lang="fr-FR" sz="2400" i="1">
                            <a:latin typeface="Cambria Math" panose="02040503050406030204" pitchFamily="18" charset="0"/>
                          </a:rPr>
                          <m:t>)</m:t>
                        </m:r>
                      </m:num>
                      <m:den>
                        <m:r>
                          <a:rPr lang="fr-FR" sz="2400" i="1">
                            <a:latin typeface="Cambria Math" panose="02040503050406030204" pitchFamily="18" charset="0"/>
                          </a:rPr>
                          <m:t>𝑃</m:t>
                        </m:r>
                        <m:r>
                          <a:rPr lang="fr-FR" sz="2400" i="1">
                            <a:latin typeface="Cambria Math" panose="02040503050406030204" pitchFamily="18" charset="0"/>
                          </a:rPr>
                          <m:t>(</m:t>
                        </m:r>
                        <m:r>
                          <a:rPr lang="fr-FR" sz="2400" i="1">
                            <a:latin typeface="Cambria Math" panose="02040503050406030204" pitchFamily="18" charset="0"/>
                          </a:rPr>
                          <m:t>𝑥</m:t>
                        </m:r>
                        <m:r>
                          <a:rPr lang="fr-FR" sz="2400" i="1">
                            <a:latin typeface="Cambria Math" panose="02040503050406030204" pitchFamily="18" charset="0"/>
                          </a:rPr>
                          <m:t>)</m:t>
                        </m:r>
                      </m:den>
                    </m:f>
                  </m:oMath>
                </a14:m>
                <a:r>
                  <a:rPr lang="fr-FR" sz="2400" i="1" dirty="0"/>
                  <a:t>		</a:t>
                </a:r>
                <a:endParaRPr lang="vi-VN" sz="2400" dirty="0"/>
              </a:p>
              <a:p>
                <a:pPr marL="0" indent="0">
                  <a:buNone/>
                </a:pPr>
                <a:r>
                  <a:rPr lang="fr-FR" sz="2400" dirty="0"/>
                  <a:t>					=</a:t>
                </a:r>
                <a14:m>
                  <m:oMath xmlns:m="http://schemas.openxmlformats.org/officeDocument/2006/math">
                    <m:r>
                      <a:rPr lang="fr-FR" sz="2400" i="1">
                        <a:latin typeface="Cambria Math" panose="02040503050406030204" pitchFamily="18" charset="0"/>
                      </a:rPr>
                      <m:t>  </m:t>
                    </m:r>
                    <m:f>
                      <m:fPr>
                        <m:ctrlPr>
                          <a:rPr lang="vi-VN" sz="2400" i="1">
                            <a:latin typeface="Cambria Math" panose="02040503050406030204" pitchFamily="18" charset="0"/>
                          </a:rPr>
                        </m:ctrlPr>
                      </m:fPr>
                      <m:num>
                        <m:r>
                          <a:rPr lang="fr-FR" sz="2400" i="1">
                            <a:latin typeface="Cambria Math" panose="02040503050406030204" pitchFamily="18" charset="0"/>
                          </a:rPr>
                          <m:t>𝑃</m:t>
                        </m:r>
                        <m:d>
                          <m:dPr>
                            <m:ctrlPr>
                              <a:rPr lang="vi-VN" sz="2400" i="1">
                                <a:latin typeface="Cambria Math" panose="02040503050406030204" pitchFamily="18" charset="0"/>
                              </a:rPr>
                            </m:ctrlPr>
                          </m:dPr>
                          <m:e>
                            <m:r>
                              <a:rPr lang="fr-FR" sz="2400" i="1">
                                <a:latin typeface="Cambria Math" panose="02040503050406030204" pitchFamily="18" charset="0"/>
                              </a:rPr>
                              <m:t>𝑥</m:t>
                            </m:r>
                          </m:e>
                          <m:e>
                            <m:r>
                              <a:rPr lang="fr-FR" sz="2400" i="1">
                                <a:latin typeface="Cambria Math" panose="02040503050406030204" pitchFamily="18" charset="0"/>
                              </a:rPr>
                              <m:t>𝑦</m:t>
                            </m:r>
                          </m:e>
                        </m:d>
                        <m:r>
                          <a:rPr lang="fr-FR" sz="2400" i="1">
                            <a:latin typeface="Cambria Math" panose="02040503050406030204" pitchFamily="18" charset="0"/>
                          </a:rPr>
                          <m:t>𝑃</m:t>
                        </m:r>
                        <m:r>
                          <a:rPr lang="fr-FR" sz="2400" i="1">
                            <a:latin typeface="Cambria Math" panose="02040503050406030204" pitchFamily="18" charset="0"/>
                          </a:rPr>
                          <m:t>(</m:t>
                        </m:r>
                        <m:r>
                          <a:rPr lang="fr-FR" sz="2400" i="1">
                            <a:latin typeface="Cambria Math" panose="02040503050406030204" pitchFamily="18" charset="0"/>
                          </a:rPr>
                          <m:t>𝑦</m:t>
                        </m:r>
                        <m:r>
                          <a:rPr lang="fr-FR" sz="2400" i="1">
                            <a:latin typeface="Cambria Math" panose="02040503050406030204" pitchFamily="18" charset="0"/>
                          </a:rPr>
                          <m:t>)</m:t>
                        </m:r>
                      </m:num>
                      <m:den>
                        <m:nary>
                          <m:naryPr>
                            <m:chr m:val="∑"/>
                            <m:limLoc m:val="subSup"/>
                            <m:supHide m:val="on"/>
                            <m:ctrlPr>
                              <a:rPr lang="vi-VN" sz="2400" i="1">
                                <a:latin typeface="Cambria Math" panose="02040503050406030204" pitchFamily="18" charset="0"/>
                              </a:rPr>
                            </m:ctrlPr>
                          </m:naryPr>
                          <m:sub>
                            <m:r>
                              <a:rPr lang="fr-FR" sz="2400" i="1">
                                <a:latin typeface="Cambria Math" panose="02040503050406030204" pitchFamily="18" charset="0"/>
                              </a:rPr>
                              <m:t>𝑦</m:t>
                            </m:r>
                          </m:sub>
                          <m:sup/>
                          <m:e>
                            <m:r>
                              <a:rPr lang="fr-FR" sz="2400" i="1">
                                <a:latin typeface="Cambria Math" panose="02040503050406030204" pitchFamily="18" charset="0"/>
                              </a:rPr>
                              <m:t>𝑃</m:t>
                            </m:r>
                            <m:r>
                              <a:rPr lang="fr-FR" sz="2400" i="1">
                                <a:latin typeface="Cambria Math" panose="02040503050406030204" pitchFamily="18" charset="0"/>
                              </a:rPr>
                              <m:t>(</m:t>
                            </m:r>
                            <m:r>
                              <a:rPr lang="fr-FR" sz="2400" i="1">
                                <a:latin typeface="Cambria Math" panose="02040503050406030204" pitchFamily="18" charset="0"/>
                              </a:rPr>
                              <m:t>𝑥</m:t>
                            </m:r>
                            <m:r>
                              <a:rPr lang="fr-FR" sz="2400" i="1">
                                <a:latin typeface="Cambria Math" panose="02040503050406030204" pitchFamily="18" charset="0"/>
                              </a:rPr>
                              <m:t>,</m:t>
                            </m:r>
                            <m:r>
                              <a:rPr lang="fr-FR" sz="2400" i="1">
                                <a:latin typeface="Cambria Math" panose="02040503050406030204" pitchFamily="18" charset="0"/>
                              </a:rPr>
                              <m:t>𝑦</m:t>
                            </m:r>
                            <m:r>
                              <a:rPr lang="fr-FR" sz="2400" i="1">
                                <a:latin typeface="Cambria Math" panose="02040503050406030204" pitchFamily="18" charset="0"/>
                              </a:rPr>
                              <m:t>)</m:t>
                            </m:r>
                          </m:e>
                        </m:nary>
                      </m:den>
                    </m:f>
                  </m:oMath>
                </a14:m>
                <a:endParaRPr lang="vi-VN" sz="2400" dirty="0"/>
              </a:p>
              <a:p>
                <a:pPr marL="0" indent="0">
                  <a:buNone/>
                </a:pPr>
                <a:r>
                  <a:rPr lang="fr-FR" sz="2400" dirty="0"/>
                  <a:t>					= </a:t>
                </a:r>
                <a14:m>
                  <m:oMath xmlns:m="http://schemas.openxmlformats.org/officeDocument/2006/math">
                    <m:f>
                      <m:fPr>
                        <m:ctrlPr>
                          <a:rPr lang="vi-VN" sz="2400" i="1">
                            <a:latin typeface="Cambria Math" panose="02040503050406030204" pitchFamily="18" charset="0"/>
                          </a:rPr>
                        </m:ctrlPr>
                      </m:fPr>
                      <m:num>
                        <m:r>
                          <a:rPr lang="fr-FR" sz="2400" i="1">
                            <a:latin typeface="Cambria Math" panose="02040503050406030204" pitchFamily="18" charset="0"/>
                          </a:rPr>
                          <m:t>𝑃</m:t>
                        </m:r>
                        <m:d>
                          <m:dPr>
                            <m:ctrlPr>
                              <a:rPr lang="vi-VN" sz="2400" i="1">
                                <a:latin typeface="Cambria Math" panose="02040503050406030204" pitchFamily="18" charset="0"/>
                              </a:rPr>
                            </m:ctrlPr>
                          </m:dPr>
                          <m:e>
                            <m:r>
                              <a:rPr lang="fr-FR" sz="2400" i="1">
                                <a:latin typeface="Cambria Math" panose="02040503050406030204" pitchFamily="18" charset="0"/>
                              </a:rPr>
                              <m:t>𝑥</m:t>
                            </m:r>
                          </m:e>
                          <m:e>
                            <m:r>
                              <a:rPr lang="fr-FR" sz="2400" i="1">
                                <a:latin typeface="Cambria Math" panose="02040503050406030204" pitchFamily="18" charset="0"/>
                              </a:rPr>
                              <m:t>𝑦</m:t>
                            </m:r>
                          </m:e>
                        </m:d>
                        <m:r>
                          <a:rPr lang="fr-FR" sz="2400" i="1">
                            <a:latin typeface="Cambria Math" panose="02040503050406030204" pitchFamily="18" charset="0"/>
                          </a:rPr>
                          <m:t>𝑃</m:t>
                        </m:r>
                        <m:r>
                          <a:rPr lang="fr-FR" sz="2400" i="1">
                            <a:latin typeface="Cambria Math" panose="02040503050406030204" pitchFamily="18" charset="0"/>
                          </a:rPr>
                          <m:t>(</m:t>
                        </m:r>
                        <m:r>
                          <a:rPr lang="fr-FR" sz="2400" i="1">
                            <a:latin typeface="Cambria Math" panose="02040503050406030204" pitchFamily="18" charset="0"/>
                          </a:rPr>
                          <m:t>𝑦</m:t>
                        </m:r>
                        <m:r>
                          <a:rPr lang="fr-FR" sz="2400" i="1">
                            <a:latin typeface="Cambria Math" panose="02040503050406030204" pitchFamily="18" charset="0"/>
                          </a:rPr>
                          <m:t>)</m:t>
                        </m:r>
                      </m:num>
                      <m:den>
                        <m:nary>
                          <m:naryPr>
                            <m:chr m:val="∑"/>
                            <m:limLoc m:val="subSup"/>
                            <m:supHide m:val="on"/>
                            <m:ctrlPr>
                              <a:rPr lang="vi-VN" sz="2400" i="1">
                                <a:latin typeface="Cambria Math" panose="02040503050406030204" pitchFamily="18" charset="0"/>
                              </a:rPr>
                            </m:ctrlPr>
                          </m:naryPr>
                          <m:sub>
                            <m:r>
                              <a:rPr lang="fr-FR" sz="2400" i="1">
                                <a:latin typeface="Cambria Math" panose="02040503050406030204" pitchFamily="18" charset="0"/>
                              </a:rPr>
                              <m:t>𝑦</m:t>
                            </m:r>
                          </m:sub>
                          <m:sup/>
                          <m:e>
                            <m:r>
                              <a:rPr lang="fr-FR" sz="2400" i="1">
                                <a:latin typeface="Cambria Math" panose="02040503050406030204" pitchFamily="18" charset="0"/>
                              </a:rPr>
                              <m:t>𝑃</m:t>
                            </m:r>
                            <m:d>
                              <m:dPr>
                                <m:ctrlPr>
                                  <a:rPr lang="vi-VN" sz="2400" i="1">
                                    <a:latin typeface="Cambria Math" panose="02040503050406030204" pitchFamily="18" charset="0"/>
                                  </a:rPr>
                                </m:ctrlPr>
                              </m:dPr>
                              <m:e>
                                <m:r>
                                  <a:rPr lang="fr-FR" sz="2400" i="1">
                                    <a:latin typeface="Cambria Math" panose="02040503050406030204" pitchFamily="18" charset="0"/>
                                  </a:rPr>
                                  <m:t>𝑥</m:t>
                                </m:r>
                              </m:e>
                              <m:e>
                                <m:r>
                                  <a:rPr lang="fr-FR" sz="2400" i="1">
                                    <a:latin typeface="Cambria Math" panose="02040503050406030204" pitchFamily="18" charset="0"/>
                                  </a:rPr>
                                  <m:t>𝑦</m:t>
                                </m:r>
                              </m:e>
                            </m:d>
                            <m:r>
                              <a:rPr lang="fr-FR" sz="2400" i="1">
                                <a:latin typeface="Cambria Math" panose="02040503050406030204" pitchFamily="18" charset="0"/>
                              </a:rPr>
                              <m:t>𝑃</m:t>
                            </m:r>
                            <m:r>
                              <a:rPr lang="fr-FR" sz="2400" i="1">
                                <a:latin typeface="Cambria Math" panose="02040503050406030204" pitchFamily="18" charset="0"/>
                              </a:rPr>
                              <m:t>(</m:t>
                            </m:r>
                            <m:r>
                              <a:rPr lang="fr-FR" sz="2400" i="1">
                                <a:latin typeface="Cambria Math" panose="02040503050406030204" pitchFamily="18" charset="0"/>
                              </a:rPr>
                              <m:t>𝑦</m:t>
                            </m:r>
                            <m:r>
                              <a:rPr lang="fr-FR" sz="2400" i="1">
                                <a:latin typeface="Cambria Math" panose="02040503050406030204" pitchFamily="18" charset="0"/>
                              </a:rPr>
                              <m:t>)</m:t>
                            </m:r>
                          </m:e>
                        </m:nary>
                      </m:den>
                    </m:f>
                  </m:oMath>
                </a14:m>
                <a:endParaRPr lang="en-US" sz="2400" dirty="0"/>
              </a:p>
              <a:p>
                <a:pPr marL="0" indent="0">
                  <a:buNone/>
                </a:pPr>
                <a:endParaRPr lang="en-US" sz="2400" dirty="0"/>
              </a:p>
              <a:p>
                <a:pPr marL="0" indent="0">
                  <a:buNone/>
                </a:pPr>
                <a:r>
                  <a:rPr lang="en-US" sz="2000" dirty="0" err="1">
                    <a:latin typeface="Arial" panose="020B0604020202020204" pitchFamily="34" charset="0"/>
                    <a:cs typeface="Arial" panose="020B0604020202020204" pitchFamily="34" charset="0"/>
                  </a:rPr>
                  <a:t>Đây</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công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thức</a:t>
                </a:r>
                <a:r>
                  <a:rPr lang="en-US" sz="2000" dirty="0">
                    <a:latin typeface="Arial" panose="020B0604020202020204" pitchFamily="34" charset="0"/>
                    <a:cs typeface="Arial" panose="020B0604020202020204" pitchFamily="34" charset="0"/>
                  </a:rPr>
                  <a:t> c</a:t>
                </a:r>
                <a:r>
                  <a:rPr lang="vi-VN" sz="2000" dirty="0">
                    <a:latin typeface="Arial" panose="020B0604020202020204" pitchFamily="34" charset="0"/>
                    <a:cs typeface="Arial" panose="020B0604020202020204" pitchFamily="34" charset="0"/>
                  </a:rPr>
                  <a:t>ơ</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bản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của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luật</a:t>
                </a:r>
                <a:r>
                  <a:rPr lang="en-US" sz="2000" dirty="0">
                    <a:latin typeface="Arial" panose="020B0604020202020204" pitchFamily="34" charset="0"/>
                    <a:cs typeface="Arial" panose="020B0604020202020204" pitchFamily="34" charset="0"/>
                  </a:rPr>
                  <a:t> Bayes.</a:t>
                </a:r>
              </a:p>
              <a:p>
                <a:pPr marL="0" indent="0">
                  <a:buNone/>
                </a:pPr>
                <a:r>
                  <a:rPr lang="en-US" sz="2000" b="1" dirty="0" err="1">
                    <a:latin typeface="Arial" panose="020B0604020202020204" pitchFamily="34" charset="0"/>
                    <a:cs typeface="Arial" panose="020B0604020202020204" pitchFamily="34" charset="0"/>
                  </a:rPr>
                  <a:t>Biến</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độc</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lập</a:t>
                </a:r>
                <a:endParaRPr lang="en-US" sz="2000" b="1" dirty="0">
                  <a:latin typeface="Arial" panose="020B0604020202020204" pitchFamily="34" charset="0"/>
                  <a:cs typeface="Arial" panose="020B0604020202020204" pitchFamily="34" charset="0"/>
                </a:endParaRPr>
              </a:p>
              <a:p>
                <a:pPr marL="0" indent="0">
                  <a:buNone/>
                </a:pPr>
                <a:r>
                  <a:rPr lang="fr-FR" sz="2200" dirty="0"/>
                  <a:t>Hai </a:t>
                </a:r>
                <a:r>
                  <a:rPr lang="fr-FR" sz="2200" dirty="0" err="1"/>
                  <a:t>biến</a:t>
                </a:r>
                <a:r>
                  <a:rPr lang="fr-FR" sz="2200" dirty="0"/>
                  <a:t> </a:t>
                </a:r>
                <a:r>
                  <a:rPr lang="fr-FR" sz="2200" dirty="0" err="1"/>
                  <a:t>độc</a:t>
                </a:r>
                <a:r>
                  <a:rPr lang="fr-FR" sz="2200" dirty="0"/>
                  <a:t> </a:t>
                </a:r>
                <a:r>
                  <a:rPr lang="fr-FR" sz="2200" dirty="0" err="1"/>
                  <a:t>lập</a:t>
                </a:r>
                <a:r>
                  <a:rPr lang="fr-FR" sz="2200" dirty="0"/>
                  <a:t> là </a:t>
                </a:r>
                <a:r>
                  <a:rPr lang="fr-FR" sz="2200" dirty="0" err="1"/>
                  <a:t>hai</a:t>
                </a:r>
                <a:r>
                  <a:rPr lang="fr-FR" sz="2200" dirty="0"/>
                  <a:t> </a:t>
                </a:r>
                <a:r>
                  <a:rPr lang="fr-FR" sz="2200" dirty="0" err="1"/>
                  <a:t>biến</a:t>
                </a:r>
                <a:r>
                  <a:rPr lang="fr-FR" sz="2200" dirty="0"/>
                  <a:t> </a:t>
                </a:r>
                <a:r>
                  <a:rPr lang="fr-FR" sz="2200" dirty="0" err="1"/>
                  <a:t>không</a:t>
                </a:r>
                <a:r>
                  <a:rPr lang="fr-FR" sz="2200" dirty="0"/>
                  <a:t> </a:t>
                </a:r>
                <a:r>
                  <a:rPr lang="fr-FR" sz="2200" dirty="0" err="1"/>
                  <a:t>có</a:t>
                </a:r>
                <a:r>
                  <a:rPr lang="fr-FR" sz="2200" dirty="0"/>
                  <a:t> </a:t>
                </a:r>
                <a:r>
                  <a:rPr lang="fr-FR" sz="2200" dirty="0" err="1"/>
                  <a:t>liên</a:t>
                </a:r>
                <a:r>
                  <a:rPr lang="fr-FR" sz="2200" dirty="0"/>
                  <a:t> </a:t>
                </a:r>
                <a:r>
                  <a:rPr lang="fr-FR" sz="2200" dirty="0" err="1"/>
                  <a:t>quan</a:t>
                </a:r>
                <a:r>
                  <a:rPr lang="fr-FR" sz="2200" dirty="0"/>
                  <a:t> </a:t>
                </a:r>
                <a:r>
                  <a:rPr lang="fr-FR" sz="2200" dirty="0" err="1"/>
                  <a:t>đến</a:t>
                </a:r>
                <a:r>
                  <a:rPr lang="fr-FR" sz="2200" dirty="0"/>
                  <a:t> </a:t>
                </a:r>
                <a:r>
                  <a:rPr lang="fr-FR" sz="2200" dirty="0" err="1"/>
                  <a:t>nhau</a:t>
                </a:r>
                <a:r>
                  <a:rPr lang="fr-FR" sz="2200" dirty="0"/>
                  <a:t>. Do </a:t>
                </a:r>
                <a:r>
                  <a:rPr lang="fr-FR" sz="2200" dirty="0" err="1"/>
                  <a:t>vậy</a:t>
                </a:r>
                <a:r>
                  <a:rPr lang="fr-FR" sz="2200" dirty="0"/>
                  <a:t> </a:t>
                </a:r>
                <a:r>
                  <a:rPr lang="fr-FR" sz="2200" dirty="0" err="1"/>
                  <a:t>không</a:t>
                </a:r>
                <a:r>
                  <a:rPr lang="fr-FR" sz="2200" dirty="0"/>
                  <a:t> </a:t>
                </a:r>
                <a:r>
                  <a:rPr lang="fr-FR" sz="2200" dirty="0" err="1"/>
                  <a:t>thể</a:t>
                </a:r>
                <a:r>
                  <a:rPr lang="fr-FR" sz="2200" dirty="0"/>
                  <a:t> x </a:t>
                </a:r>
                <a:r>
                  <a:rPr lang="fr-FR" sz="2200" dirty="0" err="1"/>
                  <a:t>nhận</a:t>
                </a:r>
                <a:r>
                  <a:rPr lang="fr-FR" sz="2200" dirty="0"/>
                  <a:t> </a:t>
                </a:r>
                <a:r>
                  <a:rPr lang="fr-FR" sz="2200" dirty="0" err="1"/>
                  <a:t>thông</a:t>
                </a:r>
                <a:r>
                  <a:rPr lang="fr-FR" sz="2200" dirty="0"/>
                  <a:t> tin </a:t>
                </a:r>
                <a:r>
                  <a:rPr lang="fr-FR" sz="2200" dirty="0" err="1"/>
                  <a:t>gì</a:t>
                </a:r>
                <a:r>
                  <a:rPr lang="fr-FR" sz="2200" dirty="0"/>
                  <a:t> </a:t>
                </a:r>
                <a:r>
                  <a:rPr lang="fr-FR" sz="2200" dirty="0" err="1"/>
                  <a:t>từ</a:t>
                </a:r>
                <a:r>
                  <a:rPr lang="fr-FR" sz="2200" dirty="0"/>
                  <a:t> y. </a:t>
                </a:r>
                <a:r>
                  <a:rPr lang="fr-FR" sz="2200" dirty="0" err="1"/>
                  <a:t>Như</a:t>
                </a:r>
                <a:r>
                  <a:rPr lang="fr-FR" sz="2200" dirty="0"/>
                  <a:t> </a:t>
                </a:r>
                <a:r>
                  <a:rPr lang="fr-FR" sz="2200" dirty="0" err="1"/>
                  <a:t>vậy</a:t>
                </a:r>
                <a:r>
                  <a:rPr lang="fr-FR" sz="2200" dirty="0"/>
                  <a:t> </a:t>
                </a:r>
                <a:r>
                  <a:rPr lang="fr-FR" sz="2200" i="1" dirty="0"/>
                  <a:t>P(</a:t>
                </a:r>
                <a:r>
                  <a:rPr lang="fr-FR" sz="2200" i="1" dirty="0" err="1"/>
                  <a:t>x|y</a:t>
                </a:r>
                <a:r>
                  <a:rPr lang="fr-FR" sz="2200" i="1" dirty="0"/>
                  <a:t>)=P(x) </a:t>
                </a:r>
                <a:r>
                  <a:rPr lang="fr-FR" sz="2200" i="1" dirty="0" err="1"/>
                  <a:t>và</a:t>
                </a:r>
                <a:r>
                  <a:rPr lang="fr-FR" sz="2200" i="1" dirty="0"/>
                  <a:t> P(</a:t>
                </a:r>
                <a:r>
                  <a:rPr lang="fr-FR" sz="2200" i="1" dirty="0" err="1"/>
                  <a:t>y|x</a:t>
                </a:r>
                <a:r>
                  <a:rPr lang="fr-FR" sz="2200" i="1" dirty="0"/>
                  <a:t>)=P(y).</a:t>
                </a:r>
                <a:r>
                  <a:rPr lang="fr-FR" i="1" dirty="0"/>
                  <a:t> </a:t>
                </a:r>
                <a:endParaRPr lang="vi-VN" i="1" dirty="0"/>
              </a:p>
              <a:p>
                <a:pPr marL="0" indent="0">
                  <a:buNone/>
                </a:pPr>
                <a:r>
                  <a:rPr lang="fr-FR" sz="2000" dirty="0" err="1">
                    <a:latin typeface="Arial" panose="020B0604020202020204" pitchFamily="34" charset="0"/>
                    <a:cs typeface="Arial" panose="020B0604020202020204" pitchFamily="34" charset="0"/>
                  </a:rPr>
                  <a:t>Công</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thức</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xác</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suất</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đồng</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thời</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của</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hai</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biến</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độc</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lập</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sẽ</a:t>
                </a:r>
                <a:r>
                  <a:rPr lang="fr-FR" sz="2000" dirty="0">
                    <a:latin typeface="Arial" panose="020B0604020202020204" pitchFamily="34" charset="0"/>
                    <a:cs typeface="Arial" panose="020B0604020202020204" pitchFamily="34" charset="0"/>
                  </a:rPr>
                  <a:t> là :</a:t>
                </a:r>
              </a:p>
              <a:p>
                <a:pPr marL="0" indent="0">
                  <a:buNone/>
                </a:pPr>
                <a:r>
                  <a:rPr lang="fr-FR" sz="2000" dirty="0">
                    <a:latin typeface="Arial" panose="020B0604020202020204" pitchFamily="34" charset="0"/>
                    <a:cs typeface="Arial" panose="020B0604020202020204" pitchFamily="34" charset="0"/>
                  </a:rPr>
                  <a:t>			</a:t>
                </a:r>
                <a14:m>
                  <m:oMath xmlns:m="http://schemas.openxmlformats.org/officeDocument/2006/math">
                    <m:r>
                      <a:rPr lang="fr-FR" sz="2300" i="1">
                        <a:latin typeface="Cambria Math" panose="02040503050406030204" pitchFamily="18" charset="0"/>
                      </a:rPr>
                      <m:t>𝑃</m:t>
                    </m:r>
                    <m:d>
                      <m:dPr>
                        <m:ctrlPr>
                          <a:rPr lang="vi-VN" sz="2300" i="1">
                            <a:latin typeface="Cambria Math" panose="02040503050406030204" pitchFamily="18" charset="0"/>
                          </a:rPr>
                        </m:ctrlPr>
                      </m:dPr>
                      <m:e>
                        <m:r>
                          <a:rPr lang="fr-FR" sz="2300" i="1">
                            <a:latin typeface="Cambria Math" panose="02040503050406030204" pitchFamily="18" charset="0"/>
                          </a:rPr>
                          <m:t>𝑥</m:t>
                        </m:r>
                        <m:r>
                          <a:rPr lang="fr-FR" sz="2300" i="1">
                            <a:latin typeface="Cambria Math" panose="02040503050406030204" pitchFamily="18" charset="0"/>
                          </a:rPr>
                          <m:t>,</m:t>
                        </m:r>
                        <m:r>
                          <a:rPr lang="fr-FR" sz="2300" i="1">
                            <a:latin typeface="Cambria Math" panose="02040503050406030204" pitchFamily="18" charset="0"/>
                          </a:rPr>
                          <m:t>𝑦</m:t>
                        </m:r>
                      </m:e>
                    </m:d>
                    <m:r>
                      <a:rPr lang="fr-FR" sz="2300" i="1">
                        <a:latin typeface="Cambria Math" panose="02040503050406030204" pitchFamily="18" charset="0"/>
                      </a:rPr>
                      <m:t>=</m:t>
                    </m:r>
                    <m:r>
                      <a:rPr lang="fr-FR" sz="2300" i="1">
                        <a:latin typeface="Cambria Math" panose="02040503050406030204" pitchFamily="18" charset="0"/>
                      </a:rPr>
                      <m:t>𝑃</m:t>
                    </m:r>
                    <m:d>
                      <m:dPr>
                        <m:ctrlPr>
                          <a:rPr lang="vi-VN" sz="2300" i="1">
                            <a:latin typeface="Cambria Math" panose="02040503050406030204" pitchFamily="18" charset="0"/>
                          </a:rPr>
                        </m:ctrlPr>
                      </m:dPr>
                      <m:e>
                        <m:r>
                          <a:rPr lang="fr-FR" sz="2300" i="1">
                            <a:latin typeface="Cambria Math" panose="02040503050406030204" pitchFamily="18" charset="0"/>
                          </a:rPr>
                          <m:t>𝑥</m:t>
                        </m:r>
                      </m:e>
                      <m:e>
                        <m:r>
                          <a:rPr lang="fr-FR" sz="2300" i="1">
                            <a:latin typeface="Cambria Math" panose="02040503050406030204" pitchFamily="18" charset="0"/>
                          </a:rPr>
                          <m:t>𝑦</m:t>
                        </m:r>
                      </m:e>
                    </m:d>
                    <m:r>
                      <a:rPr lang="fr-FR" sz="2300" i="1">
                        <a:latin typeface="Cambria Math" panose="02040503050406030204" pitchFamily="18" charset="0"/>
                      </a:rPr>
                      <m:t>𝑃</m:t>
                    </m:r>
                    <m:d>
                      <m:dPr>
                        <m:ctrlPr>
                          <a:rPr lang="vi-VN" sz="2300" i="1">
                            <a:latin typeface="Cambria Math" panose="02040503050406030204" pitchFamily="18" charset="0"/>
                          </a:rPr>
                        </m:ctrlPr>
                      </m:dPr>
                      <m:e>
                        <m:r>
                          <a:rPr lang="fr-FR" sz="2300" i="1">
                            <a:latin typeface="Cambria Math" panose="02040503050406030204" pitchFamily="18" charset="0"/>
                          </a:rPr>
                          <m:t>𝑦</m:t>
                        </m:r>
                      </m:e>
                    </m:d>
                    <m:r>
                      <a:rPr lang="fr-FR" sz="2300" i="1">
                        <a:latin typeface="Cambria Math" panose="02040503050406030204" pitchFamily="18" charset="0"/>
                      </a:rPr>
                      <m:t>=</m:t>
                    </m:r>
                    <m:r>
                      <a:rPr lang="fr-FR" sz="2300" i="1">
                        <a:latin typeface="Cambria Math" panose="02040503050406030204" pitchFamily="18" charset="0"/>
                      </a:rPr>
                      <m:t>𝑃</m:t>
                    </m:r>
                    <m:d>
                      <m:dPr>
                        <m:ctrlPr>
                          <a:rPr lang="vi-VN" sz="2300" i="1">
                            <a:latin typeface="Cambria Math" panose="02040503050406030204" pitchFamily="18" charset="0"/>
                          </a:rPr>
                        </m:ctrlPr>
                      </m:dPr>
                      <m:e>
                        <m:r>
                          <a:rPr lang="fr-FR" sz="2300" i="1">
                            <a:latin typeface="Cambria Math" panose="02040503050406030204" pitchFamily="18" charset="0"/>
                          </a:rPr>
                          <m:t>𝑥</m:t>
                        </m:r>
                      </m:e>
                    </m:d>
                    <m:r>
                      <a:rPr lang="fr-FR" sz="2300" i="1">
                        <a:latin typeface="Cambria Math" panose="02040503050406030204" pitchFamily="18" charset="0"/>
                      </a:rPr>
                      <m:t>𝑃</m:t>
                    </m:r>
                    <m:r>
                      <a:rPr lang="fr-FR" sz="2300" i="1">
                        <a:latin typeface="Cambria Math" panose="02040503050406030204" pitchFamily="18" charset="0"/>
                      </a:rPr>
                      <m:t>(</m:t>
                    </m:r>
                    <m:r>
                      <a:rPr lang="fr-FR" sz="2300" i="1">
                        <a:latin typeface="Cambria Math" panose="02040503050406030204" pitchFamily="18" charset="0"/>
                      </a:rPr>
                      <m:t>𝑦</m:t>
                    </m:r>
                    <m:r>
                      <a:rPr lang="fr-FR" sz="2300" i="1">
                        <a:latin typeface="Cambria Math" panose="02040503050406030204" pitchFamily="18" charset="0"/>
                      </a:rPr>
                      <m:t>)</m:t>
                    </m:r>
                  </m:oMath>
                </a14:m>
                <a:r>
                  <a:rPr lang="fr-FR" dirty="0"/>
                  <a:t> </a:t>
                </a:r>
                <a:endParaRPr lang="vi-VN" dirty="0"/>
              </a:p>
              <a:p>
                <a:pPr marL="0" indent="0">
                  <a:buNone/>
                </a:pPr>
                <a:endParaRPr lang="vi-VN" sz="2000" dirty="0">
                  <a:latin typeface="Arial" panose="020B0604020202020204" pitchFamily="34" charset="0"/>
                  <a:cs typeface="Arial" panose="020B0604020202020204" pitchFamily="34" charset="0"/>
                </a:endParaRPr>
              </a:p>
              <a:p>
                <a:pPr marL="0" indent="0">
                  <a:buNone/>
                </a:pPr>
                <a:endParaRPr lang="vi-VN" sz="2000" dirty="0">
                  <a:latin typeface="Arial" panose="020B0604020202020204" pitchFamily="34" charset="0"/>
                  <a:cs typeface="Arial" panose="020B0604020202020204" pitchFamily="34"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10817" y="365124"/>
                <a:ext cx="11343861" cy="6447155"/>
              </a:xfrm>
              <a:blipFill rotWithShape="1">
                <a:blip r:embed="rId1"/>
                <a:stretch>
                  <a:fillRect l="-699"/>
                </a:stretch>
              </a:blipFill>
            </p:spPr>
            <p:txBody>
              <a:bodyPr/>
              <a:lstStyle/>
              <a:p>
                <a:r>
                  <a:rPr lang="vi-VN">
                    <a:noFill/>
                  </a:rPr>
                  <a:t> </a:t>
                </a:r>
                <a:endParaRPr lang="vi-VN">
                  <a:noFill/>
                </a:endParaRPr>
              </a:p>
            </p:txBody>
          </p:sp>
        </mc:Fallback>
      </mc:AlternateContent>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838200" y="319406"/>
            <a:ext cx="10515600" cy="45719"/>
          </a:xfrm>
        </p:spPr>
        <p:txBody>
          <a:bodyPr>
            <a:normAutofit fontScale="90000"/>
          </a:bodyPr>
          <a:lstStyle/>
          <a:p>
            <a:endParaRPr lang="vi-VN" dirty="0"/>
          </a:p>
        </p:txBody>
      </p:sp>
      <mc:AlternateContent xmlns:mc="http://schemas.openxmlformats.org/markup-compatibility/2006">
        <mc:Choice xmlns:a14="http://schemas.microsoft.com/office/drawing/2010/main" Requires="a14">
          <p:sp>
            <p:nvSpPr>
              <p:cNvPr id="3" name="Content Placeholder 2">
                <a:extLst>
                  <a:ext uri="{FF2B5EF4-FFF2-40B4-BE49-F238E27FC236}">
                    <a14:artisticCrisscrossEtching id="{ECFEC923-D31E-4B35-87FA-450948DECAA8}"/>
                  </a:ext>
                </a:extLst>
              </p:cNvPr>
              <p:cNvSpPr>
                <a:spLocks noGrp="1"/>
              </p:cNvSpPr>
              <p:nvPr>
                <p:ph idx="1"/>
              </p:nvPr>
            </p:nvSpPr>
            <p:spPr>
              <a:xfrm>
                <a:off x="410817" y="365124"/>
                <a:ext cx="11343861" cy="6447155"/>
              </a:xfrm>
            </p:spPr>
            <p:txBody>
              <a:bodyPr>
                <a:normAutofit/>
              </a:bodyPr>
              <a:lstStyle/>
              <a:p>
                <a:pPr marL="0" indent="0">
                  <a:buNone/>
                </a:pPr>
                <a:r>
                  <a:rPr lang="fr-FR" sz="2400" b="1" dirty="0"/>
                  <a:t>Maximum </a:t>
                </a:r>
                <a:r>
                  <a:rPr lang="fr-FR" sz="2400" b="1" dirty="0" err="1"/>
                  <a:t>likelihood</a:t>
                </a:r>
                <a:r>
                  <a:rPr lang="fr-FR" sz="2400" b="1" dirty="0"/>
                  <a:t> estimation</a:t>
                </a:r>
                <a:endParaRPr lang="vi-VN" sz="2400" dirty="0"/>
              </a:p>
              <a:p>
                <a:pPr marL="0" indent="0">
                  <a:buNone/>
                </a:pPr>
                <a:r>
                  <a:rPr lang="fr-FR" sz="2000" dirty="0" err="1">
                    <a:latin typeface="Arial" panose="020B0604020202020204" pitchFamily="34" charset="0"/>
                    <a:cs typeface="Arial" panose="020B0604020202020204" pitchFamily="34" charset="0"/>
                  </a:rPr>
                  <a:t>Giả</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sử</a:t>
                </a:r>
                <a:r>
                  <a:rPr lang="fr-FR" sz="2000" dirty="0">
                    <a:latin typeface="Arial" panose="020B0604020202020204" pitchFamily="34" charset="0"/>
                    <a:cs typeface="Arial" panose="020B0604020202020204" pitchFamily="34" charset="0"/>
                  </a:rPr>
                  <a:t> ta </a:t>
                </a:r>
                <a:r>
                  <a:rPr lang="fr-FR" sz="2000" dirty="0" err="1">
                    <a:latin typeface="Arial" panose="020B0604020202020204" pitchFamily="34" charset="0"/>
                    <a:cs typeface="Arial" panose="020B0604020202020204" pitchFamily="34" charset="0"/>
                  </a:rPr>
                  <a:t>có</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các</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điểm</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dữ</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liệu</a:t>
                </a:r>
                <a:r>
                  <a:rPr lang="fr-FR" sz="2000" dirty="0">
                    <a:latin typeface="Arial" panose="020B0604020202020204" pitchFamily="34" charset="0"/>
                    <a:cs typeface="Arial" panose="020B0604020202020204" pitchFamily="34" charset="0"/>
                  </a:rPr>
                  <a:t> x1,x2,…,</a:t>
                </a:r>
                <a:r>
                  <a:rPr lang="fr-FR" sz="2000" dirty="0" err="1">
                    <a:latin typeface="Arial" panose="020B0604020202020204" pitchFamily="34" charset="0"/>
                    <a:cs typeface="Arial" panose="020B0604020202020204" pitchFamily="34" charset="0"/>
                  </a:rPr>
                  <a:t>xn</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và</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các</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điểm</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dữ</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liệu</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này</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tuân</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theo</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một</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mô</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hình</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mà</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có</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tham</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số</a:t>
                </a:r>
                <a:r>
                  <a:rPr lang="fr-FR" sz="2000" dirty="0">
                    <a:latin typeface="Arial" panose="020B0604020202020204" pitchFamily="34" charset="0"/>
                    <a:cs typeface="Arial" panose="020B0604020202020204" pitchFamily="34" charset="0"/>
                  </a:rPr>
                  <a:t> </a:t>
                </a:r>
                <a:r>
                  <a:rPr lang="fr-FR" sz="2000" dirty="0">
                    <a:latin typeface="Arial" panose="020B0604020202020204" pitchFamily="34" charset="0"/>
                    <a:cs typeface="Arial" panose="020B0604020202020204" pitchFamily="34" charset="0"/>
                    <a:sym typeface="Symbol" panose="05050102010706020507" pitchFamily="18" charset="2"/>
                  </a:rPr>
                  <a:t></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để</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điều</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chỉnh</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mô</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hình</a:t>
                </a:r>
                <a:r>
                  <a:rPr lang="fr-FR" sz="2000" dirty="0">
                    <a:latin typeface="Arial" panose="020B0604020202020204" pitchFamily="34" charset="0"/>
                    <a:cs typeface="Arial" panose="020B0604020202020204" pitchFamily="34" charset="0"/>
                  </a:rPr>
                  <a:t>. </a:t>
                </a:r>
                <a:endParaRPr lang="vi-VN" sz="2000" dirty="0">
                  <a:latin typeface="Arial" panose="020B0604020202020204" pitchFamily="34" charset="0"/>
                  <a:cs typeface="Arial" panose="020B0604020202020204" pitchFamily="34" charset="0"/>
                </a:endParaRPr>
              </a:p>
              <a:p>
                <a:pPr marL="0" indent="0">
                  <a:buNone/>
                </a:pPr>
                <a:r>
                  <a:rPr lang="fr-FR" sz="2000" dirty="0" err="1">
                    <a:latin typeface="Arial" panose="020B0604020202020204" pitchFamily="34" charset="0"/>
                    <a:cs typeface="Arial" panose="020B0604020202020204" pitchFamily="34" charset="0"/>
                  </a:rPr>
                  <a:t>Đánh</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giá</a:t>
                </a:r>
                <a:r>
                  <a:rPr lang="fr-FR" sz="2000" dirty="0">
                    <a:latin typeface="Arial" panose="020B0604020202020204" pitchFamily="34" charset="0"/>
                    <a:cs typeface="Arial" panose="020B0604020202020204" pitchFamily="34" charset="0"/>
                  </a:rPr>
                  <a:t> Maximum </a:t>
                </a:r>
                <a:r>
                  <a:rPr lang="fr-FR" sz="2000" dirty="0" err="1">
                    <a:latin typeface="Arial" panose="020B0604020202020204" pitchFamily="34" charset="0"/>
                    <a:cs typeface="Arial" panose="020B0604020202020204" pitchFamily="34" charset="0"/>
                  </a:rPr>
                  <a:t>likelihood</a:t>
                </a:r>
                <a:r>
                  <a:rPr lang="fr-FR" sz="2000" dirty="0">
                    <a:latin typeface="Arial" panose="020B0604020202020204" pitchFamily="34" charset="0"/>
                    <a:cs typeface="Arial" panose="020B0604020202020204" pitchFamily="34" charset="0"/>
                  </a:rPr>
                  <a:t> là </a:t>
                </a:r>
                <a:r>
                  <a:rPr lang="fr-FR" sz="2000" dirty="0" err="1">
                    <a:latin typeface="Arial" panose="020B0604020202020204" pitchFamily="34" charset="0"/>
                    <a:cs typeface="Arial" panose="020B0604020202020204" pitchFamily="34" charset="0"/>
                  </a:rPr>
                  <a:t>việc</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đi</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tìm</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bộ</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tham</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số</a:t>
                </a:r>
                <a:r>
                  <a:rPr lang="fr-FR" sz="2000" dirty="0">
                    <a:latin typeface="Arial" panose="020B0604020202020204" pitchFamily="34" charset="0"/>
                    <a:cs typeface="Arial" panose="020B0604020202020204" pitchFamily="34" charset="0"/>
                  </a:rPr>
                  <a:t> </a:t>
                </a:r>
                <a:r>
                  <a:rPr lang="fr-FR" sz="2000" dirty="0">
                    <a:latin typeface="Arial" panose="020B0604020202020204" pitchFamily="34" charset="0"/>
                    <a:cs typeface="Arial" panose="020B0604020202020204" pitchFamily="34" charset="0"/>
                    <a:sym typeface="Symbol" panose="05050102010706020507" pitchFamily="18" charset="2"/>
                  </a:rPr>
                  <a:t></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sao</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cho</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xác</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suất</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sau</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đây</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đạt</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giá</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trị</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lớn</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nhất</a:t>
                </a:r>
                <a:r>
                  <a:rPr lang="fr-FR" sz="2000" dirty="0">
                    <a:latin typeface="Arial" panose="020B0604020202020204" pitchFamily="34" charset="0"/>
                    <a:cs typeface="Arial" panose="020B0604020202020204" pitchFamily="34" charset="0"/>
                  </a:rPr>
                  <a:t> :</a:t>
                </a:r>
                <a:endParaRPr lang="vi-VN" sz="2000" dirty="0">
                  <a:latin typeface="Arial" panose="020B0604020202020204" pitchFamily="34" charset="0"/>
                  <a:cs typeface="Arial" panose="020B0604020202020204" pitchFamily="34" charset="0"/>
                </a:endParaRPr>
              </a:p>
              <a:p>
                <a:pPr marL="0" indent="0">
                  <a:buNone/>
                </a:pPr>
                <a:r>
                  <a:rPr lang="en-US" sz="2000" dirty="0"/>
                  <a:t>		</a:t>
                </a:r>
                <a14:m>
                  <m:oMath xmlns:m="http://schemas.openxmlformats.org/officeDocument/2006/math">
                    <m:r>
                      <a:rPr lang="fr-FR" sz="2400" i="1">
                        <a:latin typeface="Cambria Math" panose="02040503050406030204" pitchFamily="18" charset="0"/>
                      </a:rPr>
                      <m:t>𝜋</m:t>
                    </m:r>
                    <m:r>
                      <a:rPr lang="fr-FR" sz="2400" i="1">
                        <a:latin typeface="Cambria Math" panose="02040503050406030204" pitchFamily="18" charset="0"/>
                      </a:rPr>
                      <m:t>=</m:t>
                    </m:r>
                    <m:func>
                      <m:funcPr>
                        <m:ctrlPr>
                          <a:rPr lang="vi-VN" sz="2400" i="1">
                            <a:latin typeface="Cambria Math" panose="02040503050406030204" pitchFamily="18" charset="0"/>
                          </a:rPr>
                        </m:ctrlPr>
                      </m:funcPr>
                      <m:fName>
                        <m:limLow>
                          <m:limLowPr>
                            <m:ctrlPr>
                              <a:rPr lang="vi-VN" sz="2400" i="1">
                                <a:latin typeface="Cambria Math" panose="02040503050406030204" pitchFamily="18" charset="0"/>
                              </a:rPr>
                            </m:ctrlPr>
                          </m:limLowPr>
                          <m:e>
                            <m:r>
                              <m:rPr>
                                <m:sty m:val="p"/>
                              </m:rPr>
                              <a:rPr lang="fr-FR" sz="2400">
                                <a:latin typeface="Cambria Math" panose="02040503050406030204" pitchFamily="18" charset="0"/>
                              </a:rPr>
                              <m:t>max</m:t>
                            </m:r>
                          </m:e>
                          <m:lim>
                            <m:r>
                              <a:rPr lang="fr-FR" sz="2400" i="1">
                                <a:latin typeface="Cambria Math" panose="02040503050406030204" pitchFamily="18" charset="0"/>
                              </a:rPr>
                              <m:t>𝜃</m:t>
                            </m:r>
                          </m:lim>
                        </m:limLow>
                      </m:fName>
                      <m:e>
                        <m:r>
                          <a:rPr lang="fr-FR" sz="2400" i="1">
                            <a:latin typeface="Cambria Math" panose="02040503050406030204" pitchFamily="18" charset="0"/>
                          </a:rPr>
                          <m:t>𝑝</m:t>
                        </m:r>
                        <m:r>
                          <a:rPr lang="fr-FR" sz="2400" i="1">
                            <a:latin typeface="Cambria Math" panose="02040503050406030204" pitchFamily="18" charset="0"/>
                          </a:rPr>
                          <m:t>(</m:t>
                        </m:r>
                        <m:sSub>
                          <m:sSubPr>
                            <m:ctrlPr>
                              <a:rPr lang="vi-VN" sz="2400" i="1">
                                <a:latin typeface="Cambria Math" panose="02040503050406030204" pitchFamily="18" charset="0"/>
                              </a:rPr>
                            </m:ctrlPr>
                          </m:sSubPr>
                          <m:e>
                            <m:r>
                              <a:rPr lang="fr-FR" sz="2400" i="1">
                                <a:latin typeface="Cambria Math" panose="02040503050406030204" pitchFamily="18" charset="0"/>
                              </a:rPr>
                              <m:t>𝑥</m:t>
                            </m:r>
                          </m:e>
                          <m:sub>
                            <m:r>
                              <a:rPr lang="fr-FR" sz="2400" i="1">
                                <a:latin typeface="Cambria Math" panose="02040503050406030204" pitchFamily="18" charset="0"/>
                              </a:rPr>
                              <m:t>1</m:t>
                            </m:r>
                          </m:sub>
                        </m:sSub>
                        <m:r>
                          <a:rPr lang="fr-FR" sz="2400" i="1">
                            <a:latin typeface="Cambria Math" panose="02040503050406030204" pitchFamily="18" charset="0"/>
                          </a:rPr>
                          <m:t>,</m:t>
                        </m:r>
                        <m:sSub>
                          <m:sSubPr>
                            <m:ctrlPr>
                              <a:rPr lang="vi-VN" sz="2400" i="1">
                                <a:latin typeface="Cambria Math" panose="02040503050406030204" pitchFamily="18" charset="0"/>
                              </a:rPr>
                            </m:ctrlPr>
                          </m:sSubPr>
                          <m:e>
                            <m:r>
                              <a:rPr lang="fr-FR" sz="2400" i="1">
                                <a:latin typeface="Cambria Math" panose="02040503050406030204" pitchFamily="18" charset="0"/>
                              </a:rPr>
                              <m:t>𝑥</m:t>
                            </m:r>
                          </m:e>
                          <m:sub>
                            <m:r>
                              <a:rPr lang="fr-FR" sz="2400" i="1">
                                <a:latin typeface="Cambria Math" panose="02040503050406030204" pitchFamily="18" charset="0"/>
                              </a:rPr>
                              <m:t>2</m:t>
                            </m:r>
                          </m:sub>
                        </m:sSub>
                        <m:r>
                          <a:rPr lang="fr-FR" sz="2400" i="1">
                            <a:latin typeface="Cambria Math" panose="02040503050406030204" pitchFamily="18" charset="0"/>
                          </a:rPr>
                          <m:t>,…,</m:t>
                        </m:r>
                        <m:sSub>
                          <m:sSubPr>
                            <m:ctrlPr>
                              <a:rPr lang="vi-VN" sz="2400" i="1">
                                <a:latin typeface="Cambria Math" panose="02040503050406030204" pitchFamily="18" charset="0"/>
                              </a:rPr>
                            </m:ctrlPr>
                          </m:sSubPr>
                          <m:e>
                            <m:r>
                              <a:rPr lang="fr-FR" sz="2400" i="1">
                                <a:latin typeface="Cambria Math" panose="02040503050406030204" pitchFamily="18" charset="0"/>
                              </a:rPr>
                              <m:t>𝑥</m:t>
                            </m:r>
                          </m:e>
                          <m:sub>
                            <m:r>
                              <a:rPr lang="fr-FR" sz="2400" i="1">
                                <a:latin typeface="Cambria Math" panose="02040503050406030204" pitchFamily="18" charset="0"/>
                              </a:rPr>
                              <m:t>𝑛</m:t>
                            </m:r>
                          </m:sub>
                        </m:sSub>
                        <m:r>
                          <a:rPr lang="fr-FR" sz="2400" i="1">
                            <a:latin typeface="Cambria Math" panose="02040503050406030204" pitchFamily="18" charset="0"/>
                          </a:rPr>
                          <m:t>|</m:t>
                        </m:r>
                        <m:r>
                          <a:rPr lang="fr-FR" sz="2400" i="1">
                            <a:latin typeface="Cambria Math" panose="02040503050406030204" pitchFamily="18" charset="0"/>
                          </a:rPr>
                          <m:t>𝜃</m:t>
                        </m:r>
                        <m:r>
                          <a:rPr lang="fr-FR" sz="2400" i="1">
                            <a:latin typeface="Cambria Math" panose="02040503050406030204" pitchFamily="18" charset="0"/>
                          </a:rPr>
                          <m:t>)</m:t>
                        </m:r>
                      </m:e>
                    </m:func>
                  </m:oMath>
                </a14:m>
                <a:endParaRPr lang="en-US" sz="2400" dirty="0"/>
              </a:p>
              <a:p>
                <a:pPr marL="0" indent="0">
                  <a:buNone/>
                </a:pPr>
                <a:r>
                  <a:rPr lang="fr-FR" sz="2000" dirty="0" err="1">
                    <a:latin typeface="Arial" panose="020B0604020202020204" pitchFamily="34" charset="0"/>
                    <a:cs typeface="Arial" panose="020B0604020202020204" pitchFamily="34" charset="0"/>
                  </a:rPr>
                  <a:t>Và</a:t>
                </a:r>
                <a:r>
                  <a:rPr lang="fr-FR" sz="2000" dirty="0">
                    <a:latin typeface="Arial" panose="020B0604020202020204" pitchFamily="34" charset="0"/>
                    <a:cs typeface="Arial" panose="020B0604020202020204" pitchFamily="34" charset="0"/>
                  </a:rPr>
                  <a:t> </a:t>
                </a:r>
                <a14:m>
                  <m:oMath xmlns:m="http://schemas.openxmlformats.org/officeDocument/2006/math">
                    <m:r>
                      <a:rPr lang="fr-FR" sz="2000" i="1">
                        <a:latin typeface="Cambria Math" panose="02040503050406030204" pitchFamily="18" charset="0"/>
                      </a:rPr>
                      <m:t>𝑃</m:t>
                    </m:r>
                    <m:r>
                      <a:rPr lang="fr-FR" sz="2000" i="1">
                        <a:latin typeface="Cambria Math" panose="02040503050406030204" pitchFamily="18" charset="0"/>
                      </a:rPr>
                      <m:t>(</m:t>
                    </m:r>
                    <m:sSub>
                      <m:sSubPr>
                        <m:ctrlPr>
                          <a:rPr lang="vi-VN" sz="2000" i="1">
                            <a:latin typeface="Cambria Math" panose="02040503050406030204" pitchFamily="18" charset="0"/>
                          </a:rPr>
                        </m:ctrlPr>
                      </m:sSubPr>
                      <m:e>
                        <m:r>
                          <a:rPr lang="fr-FR" sz="2000" i="1">
                            <a:latin typeface="Cambria Math" panose="02040503050406030204" pitchFamily="18" charset="0"/>
                          </a:rPr>
                          <m:t>𝑥</m:t>
                        </m:r>
                      </m:e>
                      <m:sub>
                        <m:r>
                          <a:rPr lang="fr-FR" sz="2000" i="1">
                            <a:latin typeface="Cambria Math" panose="02040503050406030204" pitchFamily="18" charset="0"/>
                          </a:rPr>
                          <m:t>1</m:t>
                        </m:r>
                      </m:sub>
                    </m:sSub>
                    <m:r>
                      <a:rPr lang="fr-FR" sz="2000" i="1">
                        <a:latin typeface="Cambria Math" panose="02040503050406030204" pitchFamily="18" charset="0"/>
                      </a:rPr>
                      <m:t>,</m:t>
                    </m:r>
                    <m:sSub>
                      <m:sSubPr>
                        <m:ctrlPr>
                          <a:rPr lang="vi-VN" sz="2000" i="1">
                            <a:latin typeface="Cambria Math" panose="02040503050406030204" pitchFamily="18" charset="0"/>
                          </a:rPr>
                        </m:ctrlPr>
                      </m:sSubPr>
                      <m:e>
                        <m:r>
                          <a:rPr lang="fr-FR" sz="2000" i="1">
                            <a:latin typeface="Cambria Math" panose="02040503050406030204" pitchFamily="18" charset="0"/>
                          </a:rPr>
                          <m:t>𝑥</m:t>
                        </m:r>
                      </m:e>
                      <m:sub>
                        <m:r>
                          <a:rPr lang="fr-FR" sz="2000" i="1">
                            <a:latin typeface="Cambria Math" panose="02040503050406030204" pitchFamily="18" charset="0"/>
                          </a:rPr>
                          <m:t>2</m:t>
                        </m:r>
                      </m:sub>
                    </m:sSub>
                    <m:r>
                      <a:rPr lang="fr-FR" sz="2000" i="1">
                        <a:latin typeface="Cambria Math" panose="02040503050406030204" pitchFamily="18" charset="0"/>
                      </a:rPr>
                      <m:t>,…,</m:t>
                    </m:r>
                    <m:sSub>
                      <m:sSubPr>
                        <m:ctrlPr>
                          <a:rPr lang="vi-VN" sz="2000" i="1">
                            <a:latin typeface="Cambria Math" panose="02040503050406030204" pitchFamily="18" charset="0"/>
                          </a:rPr>
                        </m:ctrlPr>
                      </m:sSubPr>
                      <m:e>
                        <m:r>
                          <a:rPr lang="fr-FR" sz="2000" i="1">
                            <a:latin typeface="Cambria Math" panose="02040503050406030204" pitchFamily="18" charset="0"/>
                          </a:rPr>
                          <m:t>𝑥</m:t>
                        </m:r>
                      </m:e>
                      <m:sub>
                        <m:r>
                          <a:rPr lang="fr-FR" sz="2000" i="1">
                            <a:latin typeface="Cambria Math" panose="02040503050406030204" pitchFamily="18" charset="0"/>
                          </a:rPr>
                          <m:t>𝑛</m:t>
                        </m:r>
                      </m:sub>
                    </m:sSub>
                    <m:r>
                      <a:rPr lang="fr-FR" sz="2000" i="1">
                        <a:latin typeface="Cambria Math" panose="02040503050406030204" pitchFamily="18" charset="0"/>
                      </a:rPr>
                      <m:t>|</m:t>
                    </m:r>
                    <m:r>
                      <a:rPr lang="fr-FR" sz="2000">
                        <a:latin typeface="Cambria Math" panose="02040503050406030204" pitchFamily="18" charset="0"/>
                        <a:sym typeface="Symbol" panose="05050102010706020507" pitchFamily="18" charset="2"/>
                      </a:rPr>
                      <m:t></m:t>
                    </m:r>
                    <m:r>
                      <a:rPr lang="fr-FR" sz="2000">
                        <a:latin typeface="Cambria Math" panose="02040503050406030204" pitchFamily="18" charset="0"/>
                      </a:rPr>
                      <m:t> )</m:t>
                    </m:r>
                  </m:oMath>
                </a14:m>
                <a:r>
                  <a:rPr lang="fr-FR" sz="2000" dirty="0">
                    <a:latin typeface="Arial" panose="020B0604020202020204" pitchFamily="34" charset="0"/>
                    <a:cs typeface="Arial" panose="020B0604020202020204" pitchFamily="34" charset="0"/>
                  </a:rPr>
                  <a:t>    là </a:t>
                </a:r>
                <a:r>
                  <a:rPr lang="fr-FR" sz="2000" dirty="0" err="1">
                    <a:latin typeface="Arial" panose="020B0604020202020204" pitchFamily="34" charset="0"/>
                    <a:cs typeface="Arial" panose="020B0604020202020204" pitchFamily="34" charset="0"/>
                  </a:rPr>
                  <a:t>xác</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suất</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để</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toàn</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bộ</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các</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sự</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kiện</a:t>
                </a:r>
                <a:r>
                  <a:rPr lang="fr-FR" sz="2000" dirty="0">
                    <a:latin typeface="Arial" panose="020B0604020202020204" pitchFamily="34" charset="0"/>
                    <a:cs typeface="Arial" panose="020B0604020202020204" pitchFamily="34" charset="0"/>
                  </a:rPr>
                  <a:t> x1,x2,…,</a:t>
                </a:r>
                <a:r>
                  <a:rPr lang="fr-FR" sz="2000" dirty="0" err="1">
                    <a:latin typeface="Arial" panose="020B0604020202020204" pitchFamily="34" charset="0"/>
                    <a:cs typeface="Arial" panose="020B0604020202020204" pitchFamily="34" charset="0"/>
                  </a:rPr>
                  <a:t>xn</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đồng</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thời</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xảy</a:t>
                </a:r>
                <a:r>
                  <a:rPr lang="fr-FR" sz="2000" dirty="0">
                    <a:latin typeface="Arial" panose="020B0604020202020204" pitchFamily="34" charset="0"/>
                    <a:cs typeface="Arial" panose="020B0604020202020204" pitchFamily="34" charset="0"/>
                  </a:rPr>
                  <a:t> ra </a:t>
                </a:r>
                <a:r>
                  <a:rPr lang="fr-FR" sz="2000" dirty="0" err="1">
                    <a:latin typeface="Arial" panose="020B0604020202020204" pitchFamily="34" charset="0"/>
                    <a:cs typeface="Arial" panose="020B0604020202020204" pitchFamily="34" charset="0"/>
                  </a:rPr>
                  <a:t>với</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bộ</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tham</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sô</a:t>
                </a:r>
                <a:r>
                  <a:rPr lang="fr-FR" sz="2000" dirty="0">
                    <a:latin typeface="Arial" panose="020B0604020202020204" pitchFamily="34" charset="0"/>
                    <a:cs typeface="Arial" panose="020B0604020202020204" pitchFamily="34" charset="0"/>
                  </a:rPr>
                  <a:t> </a:t>
                </a:r>
                <a:r>
                  <a:rPr lang="fr-FR" sz="2000" dirty="0">
                    <a:latin typeface="Arial" panose="020B0604020202020204" pitchFamily="34" charset="0"/>
                    <a:cs typeface="Arial" panose="020B0604020202020204" pitchFamily="34" charset="0"/>
                    <a:sym typeface="Symbol" panose="05050102010706020507" pitchFamily="18" charset="2"/>
                  </a:rPr>
                  <a:t></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Đây</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chính</a:t>
                </a:r>
                <a:r>
                  <a:rPr lang="fr-FR" sz="2000" dirty="0">
                    <a:latin typeface="Arial" panose="020B0604020202020204" pitchFamily="34" charset="0"/>
                    <a:cs typeface="Arial" panose="020B0604020202020204" pitchFamily="34" charset="0"/>
                  </a:rPr>
                  <a:t> là </a:t>
                </a:r>
                <a:r>
                  <a:rPr lang="fr-FR" sz="2000" b="1" i="1" dirty="0" err="1">
                    <a:latin typeface="Arial" panose="020B0604020202020204" pitchFamily="34" charset="0"/>
                    <a:cs typeface="Arial" panose="020B0604020202020204" pitchFamily="34" charset="0"/>
                  </a:rPr>
                  <a:t>likelihood</a:t>
                </a:r>
                <a:r>
                  <a:rPr lang="fr-FR" sz="2000" b="1" i="1" dirty="0">
                    <a:latin typeface="Arial" panose="020B0604020202020204" pitchFamily="34" charset="0"/>
                    <a:cs typeface="Arial" panose="020B0604020202020204" pitchFamily="34" charset="0"/>
                  </a:rPr>
                  <a:t> (</a:t>
                </a:r>
                <a:r>
                  <a:rPr lang="fr-FR" sz="2000" b="1" i="1" dirty="0" err="1">
                    <a:latin typeface="Arial" panose="020B0604020202020204" pitchFamily="34" charset="0"/>
                    <a:cs typeface="Arial" panose="020B0604020202020204" pitchFamily="34" charset="0"/>
                  </a:rPr>
                  <a:t>hàm</a:t>
                </a:r>
                <a:r>
                  <a:rPr lang="fr-FR" sz="2000" b="1" i="1" dirty="0">
                    <a:latin typeface="Arial" panose="020B0604020202020204" pitchFamily="34" charset="0"/>
                    <a:cs typeface="Arial" panose="020B0604020202020204" pitchFamily="34" charset="0"/>
                  </a:rPr>
                  <a:t> </a:t>
                </a:r>
                <a:r>
                  <a:rPr lang="fr-FR" sz="2000" b="1" i="1" dirty="0" err="1">
                    <a:latin typeface="Arial" panose="020B0604020202020204" pitchFamily="34" charset="0"/>
                    <a:cs typeface="Arial" panose="020B0604020202020204" pitchFamily="34" charset="0"/>
                  </a:rPr>
                  <a:t>hợp</a:t>
                </a:r>
                <a:r>
                  <a:rPr lang="fr-FR" sz="2000" b="1" i="1" dirty="0">
                    <a:latin typeface="Arial" panose="020B0604020202020204" pitchFamily="34" charset="0"/>
                    <a:cs typeface="Arial" panose="020B0604020202020204" pitchFamily="34" charset="0"/>
                  </a:rPr>
                  <a:t> </a:t>
                </a:r>
                <a:r>
                  <a:rPr lang="fr-FR" sz="2000" b="1" i="1" dirty="0" err="1">
                    <a:latin typeface="Arial" panose="020B0604020202020204" pitchFamily="34" charset="0"/>
                    <a:cs typeface="Arial" panose="020B0604020202020204" pitchFamily="34" charset="0"/>
                  </a:rPr>
                  <a:t>lý</a:t>
                </a:r>
                <a:r>
                  <a:rPr lang="fr-FR" sz="2000" b="1" i="1" dirty="0">
                    <a:latin typeface="Arial" panose="020B0604020202020204" pitchFamily="34" charset="0"/>
                    <a:cs typeface="Arial" panose="020B0604020202020204" pitchFamily="34" charset="0"/>
                  </a:rPr>
                  <a:t>)</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và</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đó</a:t>
                </a:r>
                <a:r>
                  <a:rPr lang="fr-FR" sz="2000" dirty="0">
                    <a:latin typeface="Arial" panose="020B0604020202020204" pitchFamily="34" charset="0"/>
                    <a:cs typeface="Arial" panose="020B0604020202020204" pitchFamily="34" charset="0"/>
                  </a:rPr>
                  <a:t> là </a:t>
                </a:r>
                <a:r>
                  <a:rPr lang="fr-FR" sz="2000" dirty="0" err="1">
                    <a:latin typeface="Arial" panose="020B0604020202020204" pitchFamily="34" charset="0"/>
                    <a:cs typeface="Arial" panose="020B0604020202020204" pitchFamily="34" charset="0"/>
                  </a:rPr>
                  <a:t>hàm</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mục</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tiêu</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để</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tối</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ưu</a:t>
                </a:r>
                <a:r>
                  <a:rPr lang="fr-FR" sz="2000" dirty="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a:p>
                <a:pPr marL="0" indent="0">
                  <a:buNone/>
                </a:pPr>
                <a:r>
                  <a:rPr lang="fr-FR" sz="2000" dirty="0" err="1">
                    <a:latin typeface="Arial" panose="020B0604020202020204" pitchFamily="34" charset="0"/>
                    <a:cs typeface="Arial" panose="020B0604020202020204" pitchFamily="34" charset="0"/>
                  </a:rPr>
                  <a:t>Hàm</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mục</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tiêu</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trên</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khá</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phức</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tạp</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vì</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tính</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xác</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suất</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đồng</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thời</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cho</a:t>
                </a:r>
                <a:r>
                  <a:rPr lang="fr-FR" sz="2000" dirty="0">
                    <a:latin typeface="Arial" panose="020B0604020202020204" pitchFamily="34" charset="0"/>
                    <a:cs typeface="Arial" panose="020B0604020202020204" pitchFamily="34" charset="0"/>
                  </a:rPr>
                  <a:t> n </a:t>
                </a:r>
                <a:r>
                  <a:rPr lang="fr-FR" sz="2000" dirty="0" err="1">
                    <a:latin typeface="Arial" panose="020B0604020202020204" pitchFamily="34" charset="0"/>
                    <a:cs typeface="Arial" panose="020B0604020202020204" pitchFamily="34" charset="0"/>
                  </a:rPr>
                  <a:t>sự</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kiện</a:t>
                </a:r>
                <a:r>
                  <a:rPr lang="fr-FR" sz="2000" dirty="0">
                    <a:latin typeface="Arial" panose="020B0604020202020204" pitchFamily="34" charset="0"/>
                    <a:cs typeface="Arial" panose="020B0604020202020204" pitchFamily="34" charset="0"/>
                  </a:rPr>
                  <a:t> là </a:t>
                </a:r>
                <a:r>
                  <a:rPr lang="fr-FR" sz="2000" dirty="0" err="1">
                    <a:latin typeface="Arial" panose="020B0604020202020204" pitchFamily="34" charset="0"/>
                    <a:cs typeface="Arial" panose="020B0604020202020204" pitchFamily="34" charset="0"/>
                  </a:rPr>
                  <a:t>ít</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khả</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thi</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Một</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cách</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tiếp</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cận</a:t>
                </a:r>
                <a:r>
                  <a:rPr lang="fr-FR" sz="2000" dirty="0">
                    <a:latin typeface="Arial" panose="020B0604020202020204" pitchFamily="34" charset="0"/>
                    <a:cs typeface="Arial" panose="020B0604020202020204" pitchFamily="34" charset="0"/>
                  </a:rPr>
                  <a:t> là </a:t>
                </a:r>
                <a:r>
                  <a:rPr lang="fr-FR" sz="2000" dirty="0" err="1">
                    <a:latin typeface="Arial" panose="020B0604020202020204" pitchFamily="34" charset="0"/>
                    <a:cs typeface="Arial" panose="020B0604020202020204" pitchFamily="34" charset="0"/>
                  </a:rPr>
                  <a:t>giả</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thiết</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các</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sự</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kiện</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độc</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lập</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với</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nhau</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tức</a:t>
                </a:r>
                <a:r>
                  <a:rPr lang="fr-FR" sz="2000" dirty="0">
                    <a:latin typeface="Arial" panose="020B0604020202020204" pitchFamily="34" charset="0"/>
                    <a:cs typeface="Arial" panose="020B0604020202020204" pitchFamily="34" charset="0"/>
                  </a:rPr>
                  <a:t> là ta </a:t>
                </a:r>
                <a:r>
                  <a:rPr lang="fr-FR" sz="2000" dirty="0" err="1">
                    <a:latin typeface="Arial" panose="020B0604020202020204" pitchFamily="34" charset="0"/>
                    <a:cs typeface="Arial" panose="020B0604020202020204" pitchFamily="34" charset="0"/>
                  </a:rPr>
                  <a:t>thay</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xác</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xuất</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đồng</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thời</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bằng</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một</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biểu</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thức</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xấp</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xỉ</a:t>
                </a:r>
                <a:r>
                  <a:rPr lang="fr-FR" sz="2000" dirty="0">
                    <a:latin typeface="Arial" panose="020B0604020202020204" pitchFamily="34" charset="0"/>
                    <a:cs typeface="Arial" panose="020B0604020202020204" pitchFamily="34" charset="0"/>
                  </a:rPr>
                  <a:t> :   </a:t>
                </a:r>
              </a:p>
              <a:p>
                <a:pPr marL="0" indent="0">
                  <a:buNone/>
                </a:pPr>
                <a14:m>
                  <m:oMathPara xmlns:m="http://schemas.openxmlformats.org/officeDocument/2006/math">
                    <m:oMathParaPr>
                      <m:jc m:val="centerGroup"/>
                    </m:oMathParaPr>
                    <m:oMath xmlns:m="http://schemas.openxmlformats.org/officeDocument/2006/math">
                      <m:r>
                        <a:rPr lang="fr-FR" sz="2200" i="1">
                          <a:latin typeface="Cambria Math" panose="02040503050406030204" pitchFamily="18" charset="0"/>
                        </a:rPr>
                        <m:t>𝑃</m:t>
                      </m:r>
                      <m:r>
                        <a:rPr lang="fr-FR" sz="2200" i="1">
                          <a:latin typeface="Cambria Math" panose="02040503050406030204" pitchFamily="18" charset="0"/>
                        </a:rPr>
                        <m:t>(</m:t>
                      </m:r>
                      <m:sSub>
                        <m:sSubPr>
                          <m:ctrlPr>
                            <a:rPr lang="vi-VN" sz="2200" i="1">
                              <a:latin typeface="Cambria Math" panose="02040503050406030204" pitchFamily="18" charset="0"/>
                            </a:rPr>
                          </m:ctrlPr>
                        </m:sSubPr>
                        <m:e>
                          <m:r>
                            <a:rPr lang="fr-FR" sz="2200" i="1">
                              <a:latin typeface="Cambria Math" panose="02040503050406030204" pitchFamily="18" charset="0"/>
                            </a:rPr>
                            <m:t>𝑥</m:t>
                          </m:r>
                        </m:e>
                        <m:sub>
                          <m:r>
                            <a:rPr lang="fr-FR" sz="2200" i="1">
                              <a:latin typeface="Cambria Math" panose="02040503050406030204" pitchFamily="18" charset="0"/>
                            </a:rPr>
                            <m:t>1</m:t>
                          </m:r>
                        </m:sub>
                      </m:sSub>
                      <m:r>
                        <a:rPr lang="fr-FR" sz="2200" i="1">
                          <a:latin typeface="Cambria Math" panose="02040503050406030204" pitchFamily="18" charset="0"/>
                        </a:rPr>
                        <m:t>,</m:t>
                      </m:r>
                      <m:sSub>
                        <m:sSubPr>
                          <m:ctrlPr>
                            <a:rPr lang="vi-VN" sz="2200" i="1">
                              <a:latin typeface="Cambria Math" panose="02040503050406030204" pitchFamily="18" charset="0"/>
                            </a:rPr>
                          </m:ctrlPr>
                        </m:sSubPr>
                        <m:e>
                          <m:r>
                            <a:rPr lang="fr-FR" sz="2200" i="1">
                              <a:latin typeface="Cambria Math" panose="02040503050406030204" pitchFamily="18" charset="0"/>
                            </a:rPr>
                            <m:t>𝑥</m:t>
                          </m:r>
                        </m:e>
                        <m:sub>
                          <m:r>
                            <a:rPr lang="fr-FR" sz="2200" i="1">
                              <a:latin typeface="Cambria Math" panose="02040503050406030204" pitchFamily="18" charset="0"/>
                            </a:rPr>
                            <m:t>2,…</m:t>
                          </m:r>
                        </m:sub>
                      </m:sSub>
                      <m:r>
                        <a:rPr lang="fr-FR" sz="2200" i="1">
                          <a:latin typeface="Cambria Math" panose="02040503050406030204" pitchFamily="18" charset="0"/>
                        </a:rPr>
                        <m:t>,</m:t>
                      </m:r>
                      <m:sSub>
                        <m:sSubPr>
                          <m:ctrlPr>
                            <a:rPr lang="vi-VN" sz="2200" i="1">
                              <a:latin typeface="Cambria Math" panose="02040503050406030204" pitchFamily="18" charset="0"/>
                            </a:rPr>
                          </m:ctrlPr>
                        </m:sSubPr>
                        <m:e>
                          <m:r>
                            <a:rPr lang="fr-FR" sz="2200" i="1">
                              <a:latin typeface="Cambria Math" panose="02040503050406030204" pitchFamily="18" charset="0"/>
                            </a:rPr>
                            <m:t>𝑥</m:t>
                          </m:r>
                        </m:e>
                        <m:sub>
                          <m:r>
                            <a:rPr lang="fr-FR" sz="2200" i="1">
                              <a:latin typeface="Cambria Math" panose="02040503050406030204" pitchFamily="18" charset="0"/>
                            </a:rPr>
                            <m:t>𝑛</m:t>
                          </m:r>
                        </m:sub>
                      </m:sSub>
                      <m:r>
                        <a:rPr lang="fr-FR" sz="2200" i="1">
                          <a:latin typeface="Cambria Math" panose="02040503050406030204" pitchFamily="18" charset="0"/>
                        </a:rPr>
                        <m:t>|</m:t>
                      </m:r>
                      <m:r>
                        <a:rPr lang="fr-FR" sz="2200" i="1">
                          <a:latin typeface="Cambria Math" panose="02040503050406030204" pitchFamily="18" charset="0"/>
                        </a:rPr>
                        <m:t>𝜃</m:t>
                      </m:r>
                      <m:r>
                        <a:rPr lang="fr-FR" sz="2200" i="1">
                          <a:latin typeface="Cambria Math" panose="02040503050406030204" pitchFamily="18" charset="0"/>
                        </a:rPr>
                        <m:t>)≈</m:t>
                      </m:r>
                      <m:nary>
                        <m:naryPr>
                          <m:chr m:val="∏"/>
                          <m:limLoc m:val="undOvr"/>
                          <m:ctrlPr>
                            <a:rPr lang="vi-VN" sz="2200" i="1">
                              <a:latin typeface="Cambria Math" panose="02040503050406030204" pitchFamily="18" charset="0"/>
                            </a:rPr>
                          </m:ctrlPr>
                        </m:naryPr>
                        <m:sub>
                          <m:r>
                            <a:rPr lang="fr-FR" sz="2200" i="1">
                              <a:latin typeface="Cambria Math" panose="02040503050406030204" pitchFamily="18" charset="0"/>
                            </a:rPr>
                            <m:t>𝑘</m:t>
                          </m:r>
                          <m:r>
                            <a:rPr lang="fr-FR" sz="2200" i="1">
                              <a:latin typeface="Cambria Math" panose="02040503050406030204" pitchFamily="18" charset="0"/>
                            </a:rPr>
                            <m:t>=1</m:t>
                          </m:r>
                        </m:sub>
                        <m:sup>
                          <m:r>
                            <a:rPr lang="fr-FR" sz="2200" i="1">
                              <a:latin typeface="Cambria Math" panose="02040503050406030204" pitchFamily="18" charset="0"/>
                            </a:rPr>
                            <m:t>𝑛</m:t>
                          </m:r>
                        </m:sup>
                        <m:e>
                          <m:r>
                            <a:rPr lang="fr-FR" sz="2200" i="1">
                              <a:latin typeface="Cambria Math" panose="02040503050406030204" pitchFamily="18" charset="0"/>
                            </a:rPr>
                            <m:t>𝑝</m:t>
                          </m:r>
                          <m:d>
                            <m:dPr>
                              <m:ctrlPr>
                                <a:rPr lang="vi-VN" sz="2200" i="1">
                                  <a:latin typeface="Cambria Math" panose="02040503050406030204" pitchFamily="18" charset="0"/>
                                </a:rPr>
                              </m:ctrlPr>
                            </m:dPr>
                            <m:e>
                              <m:sSub>
                                <m:sSubPr>
                                  <m:ctrlPr>
                                    <a:rPr lang="vi-VN" sz="2200" i="1">
                                      <a:latin typeface="Cambria Math" panose="02040503050406030204" pitchFamily="18" charset="0"/>
                                    </a:rPr>
                                  </m:ctrlPr>
                                </m:sSubPr>
                                <m:e>
                                  <m:r>
                                    <a:rPr lang="fr-FR" sz="2200" i="1">
                                      <a:latin typeface="Cambria Math" panose="02040503050406030204" pitchFamily="18" charset="0"/>
                                    </a:rPr>
                                    <m:t>𝑥</m:t>
                                  </m:r>
                                </m:e>
                                <m:sub>
                                  <m:r>
                                    <a:rPr lang="fr-FR" sz="2200" i="1">
                                      <a:latin typeface="Cambria Math" panose="02040503050406030204" pitchFamily="18" charset="0"/>
                                    </a:rPr>
                                    <m:t>𝑘</m:t>
                                  </m:r>
                                </m:sub>
                              </m:sSub>
                            </m:e>
                          </m:d>
                          <m:r>
                            <a:rPr lang="fr-FR" sz="2200" i="1">
                              <a:latin typeface="Cambria Math" panose="02040503050406030204" pitchFamily="18" charset="0"/>
                            </a:rPr>
                            <m:t>|</m:t>
                          </m:r>
                          <m:r>
                            <a:rPr lang="fr-FR" sz="2200" i="1">
                              <a:latin typeface="Cambria Math" panose="02040503050406030204" pitchFamily="18" charset="0"/>
                            </a:rPr>
                            <m:t>𝜃</m:t>
                          </m:r>
                          <m:r>
                            <a:rPr lang="fr-FR" sz="2200" i="1">
                              <a:latin typeface="Cambria Math" panose="02040503050406030204" pitchFamily="18" charset="0"/>
                            </a:rPr>
                            <m:t>)</m:t>
                          </m:r>
                        </m:e>
                      </m:nary>
                    </m:oMath>
                  </m:oMathPara>
                </a14:m>
                <a:endParaRPr lang="en-US" sz="2200" dirty="0">
                  <a:latin typeface="Arial" panose="020B0604020202020204" pitchFamily="34" charset="0"/>
                  <a:cs typeface="Arial" panose="020B0604020202020204" pitchFamily="34" charset="0"/>
                </a:endParaRPr>
              </a:p>
              <a:p>
                <a:pPr marL="0" indent="0">
                  <a:buNone/>
                </a:pPr>
                <a:r>
                  <a:rPr lang="fr-FR" sz="2000" dirty="0" err="1">
                    <a:latin typeface="Arial" panose="020B0604020202020204" pitchFamily="34" charset="0"/>
                    <a:cs typeface="Arial" panose="020B0604020202020204" pitchFamily="34" charset="0"/>
                  </a:rPr>
                  <a:t>Công</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thức</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trên</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có</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được</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vì</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giả</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thiết</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sự</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kiện</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độc</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lập</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Giả</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thiết</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này</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cho</a:t>
                </a:r>
                <a:r>
                  <a:rPr lang="fr-FR" sz="2000" dirty="0">
                    <a:latin typeface="Arial" panose="020B0604020202020204" pitchFamily="34" charset="0"/>
                    <a:cs typeface="Arial" panose="020B0604020202020204" pitchFamily="34" charset="0"/>
                  </a:rPr>
                  <a:t> ta </a:t>
                </a:r>
                <a:r>
                  <a:rPr lang="fr-FR" sz="2000" dirty="0" err="1">
                    <a:latin typeface="Arial" panose="020B0604020202020204" pitchFamily="34" charset="0"/>
                    <a:cs typeface="Arial" panose="020B0604020202020204" pitchFamily="34" charset="0"/>
                  </a:rPr>
                  <a:t>các</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công</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thức</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sau</a:t>
                </a:r>
                <a:r>
                  <a:rPr lang="fr-FR" sz="2000" dirty="0">
                    <a:latin typeface="Arial" panose="020B0604020202020204" pitchFamily="34" charset="0"/>
                    <a:cs typeface="Arial" panose="020B0604020202020204" pitchFamily="34" charset="0"/>
                  </a:rPr>
                  <a:t> :</a:t>
                </a:r>
                <a14:m>
                  <m:oMath xmlns:m="http://schemas.openxmlformats.org/officeDocument/2006/math">
                    <m:r>
                      <a:rPr lang="fr-FR" sz="2000" i="1">
                        <a:latin typeface="Cambria Math" panose="02040503050406030204" pitchFamily="18" charset="0"/>
                      </a:rPr>
                      <m:t>𝑃</m:t>
                    </m:r>
                    <m:d>
                      <m:dPr>
                        <m:ctrlPr>
                          <a:rPr lang="vi-VN" sz="2000" i="1">
                            <a:latin typeface="Cambria Math" panose="02040503050406030204" pitchFamily="18" charset="0"/>
                          </a:rPr>
                        </m:ctrlPr>
                      </m:dPr>
                      <m:e>
                        <m:r>
                          <a:rPr lang="fr-FR" sz="2000" i="1">
                            <a:latin typeface="Cambria Math" panose="02040503050406030204" pitchFamily="18" charset="0"/>
                          </a:rPr>
                          <m:t>𝑥</m:t>
                        </m:r>
                        <m:r>
                          <a:rPr lang="fr-FR" sz="2000" i="1">
                            <a:latin typeface="Cambria Math" panose="02040503050406030204" pitchFamily="18" charset="0"/>
                          </a:rPr>
                          <m:t>,</m:t>
                        </m:r>
                        <m:r>
                          <a:rPr lang="fr-FR" sz="2000" i="1">
                            <a:latin typeface="Cambria Math" panose="02040503050406030204" pitchFamily="18" charset="0"/>
                          </a:rPr>
                          <m:t>𝑦</m:t>
                        </m:r>
                      </m:e>
                    </m:d>
                    <m:r>
                      <a:rPr lang="fr-FR" sz="2000" i="1">
                        <a:latin typeface="Cambria Math" panose="02040503050406030204" pitchFamily="18" charset="0"/>
                      </a:rPr>
                      <m:t>=</m:t>
                    </m:r>
                    <m:r>
                      <a:rPr lang="fr-FR" sz="2000" i="1">
                        <a:latin typeface="Cambria Math" panose="02040503050406030204" pitchFamily="18" charset="0"/>
                      </a:rPr>
                      <m:t>𝑃</m:t>
                    </m:r>
                    <m:d>
                      <m:dPr>
                        <m:ctrlPr>
                          <a:rPr lang="vi-VN" sz="2000" i="1">
                            <a:latin typeface="Cambria Math" panose="02040503050406030204" pitchFamily="18" charset="0"/>
                          </a:rPr>
                        </m:ctrlPr>
                      </m:dPr>
                      <m:e>
                        <m:r>
                          <a:rPr lang="fr-FR" sz="2000" i="1">
                            <a:latin typeface="Cambria Math" panose="02040503050406030204" pitchFamily="18" charset="0"/>
                          </a:rPr>
                          <m:t>𝑥</m:t>
                        </m:r>
                      </m:e>
                    </m:d>
                    <m:r>
                      <a:rPr lang="fr-FR" sz="2000" i="1">
                        <a:latin typeface="Cambria Math" panose="02040503050406030204" pitchFamily="18" charset="0"/>
                      </a:rPr>
                      <m:t>𝑃</m:t>
                    </m:r>
                    <m:d>
                      <m:dPr>
                        <m:ctrlPr>
                          <a:rPr lang="vi-VN" sz="2000" i="1">
                            <a:latin typeface="Cambria Math" panose="02040503050406030204" pitchFamily="18" charset="0"/>
                          </a:rPr>
                        </m:ctrlPr>
                      </m:dPr>
                      <m:e>
                        <m:r>
                          <a:rPr lang="fr-FR" sz="2000" i="1">
                            <a:latin typeface="Cambria Math" panose="02040503050406030204" pitchFamily="18" charset="0"/>
                          </a:rPr>
                          <m:t>𝑦</m:t>
                        </m:r>
                      </m:e>
                    </m:d>
                    <m:r>
                      <a:rPr lang="fr-FR" sz="2000" i="1">
                        <a:latin typeface="Cambria Math" panose="02040503050406030204" pitchFamily="18" charset="0"/>
                      </a:rPr>
                      <m:t> </m:t>
                    </m:r>
                    <m:r>
                      <a:rPr lang="fr-FR" sz="2000" i="1">
                        <a:latin typeface="Cambria Math" panose="02040503050406030204" pitchFamily="18" charset="0"/>
                      </a:rPr>
                      <m:t>𝑣</m:t>
                    </m:r>
                    <m:r>
                      <a:rPr lang="fr-FR" sz="2000" i="1">
                        <a:latin typeface="Cambria Math" panose="02040503050406030204" pitchFamily="18" charset="0"/>
                      </a:rPr>
                      <m:t>à </m:t>
                    </m:r>
                    <m:r>
                      <a:rPr lang="fr-FR" sz="2000" i="1">
                        <a:latin typeface="Cambria Math" panose="02040503050406030204" pitchFamily="18" charset="0"/>
                      </a:rPr>
                      <m:t>𝑃</m:t>
                    </m:r>
                    <m:d>
                      <m:dPr>
                        <m:ctrlPr>
                          <a:rPr lang="vi-VN" sz="2000" i="1">
                            <a:latin typeface="Cambria Math" panose="02040503050406030204" pitchFamily="18" charset="0"/>
                          </a:rPr>
                        </m:ctrlPr>
                      </m:dPr>
                      <m:e>
                        <m:r>
                          <a:rPr lang="fr-FR" sz="2000" i="1">
                            <a:latin typeface="Cambria Math" panose="02040503050406030204" pitchFamily="18" charset="0"/>
                          </a:rPr>
                          <m:t>𝑥</m:t>
                        </m:r>
                        <m:r>
                          <a:rPr lang="fr-FR" sz="2000" i="1">
                            <a:latin typeface="Cambria Math" panose="02040503050406030204" pitchFamily="18" charset="0"/>
                          </a:rPr>
                          <m:t>,</m:t>
                        </m:r>
                        <m:r>
                          <a:rPr lang="fr-FR" sz="2000" i="1">
                            <a:latin typeface="Cambria Math" panose="02040503050406030204" pitchFamily="18" charset="0"/>
                          </a:rPr>
                          <m:t>𝑦</m:t>
                        </m:r>
                      </m:e>
                      <m:e>
                        <m:r>
                          <a:rPr lang="fr-FR" sz="2000" i="1">
                            <a:latin typeface="Cambria Math" panose="02040503050406030204" pitchFamily="18" charset="0"/>
                          </a:rPr>
                          <m:t>𝜃</m:t>
                        </m:r>
                      </m:e>
                    </m:d>
                    <m:r>
                      <a:rPr lang="fr-FR" sz="2000" i="1">
                        <a:latin typeface="Cambria Math" panose="02040503050406030204" pitchFamily="18" charset="0"/>
                      </a:rPr>
                      <m:t>=</m:t>
                    </m:r>
                    <m:r>
                      <a:rPr lang="fr-FR" sz="2000" i="1">
                        <a:latin typeface="Cambria Math" panose="02040503050406030204" pitchFamily="18" charset="0"/>
                      </a:rPr>
                      <m:t>𝑃</m:t>
                    </m:r>
                    <m:d>
                      <m:dPr>
                        <m:ctrlPr>
                          <a:rPr lang="vi-VN" sz="2000" i="1">
                            <a:latin typeface="Cambria Math" panose="02040503050406030204" pitchFamily="18" charset="0"/>
                          </a:rPr>
                        </m:ctrlPr>
                      </m:dPr>
                      <m:e>
                        <m:r>
                          <a:rPr lang="fr-FR" sz="2000" i="1">
                            <a:latin typeface="Cambria Math" panose="02040503050406030204" pitchFamily="18" charset="0"/>
                          </a:rPr>
                          <m:t>𝑥</m:t>
                        </m:r>
                      </m:e>
                      <m:e>
                        <m:r>
                          <a:rPr lang="fr-FR" sz="2000">
                            <a:latin typeface="Cambria Math" panose="02040503050406030204" pitchFamily="18" charset="0"/>
                            <a:sym typeface="Symbol" panose="05050102010706020507" pitchFamily="18" charset="2"/>
                          </a:rPr>
                          <m:t></m:t>
                        </m:r>
                      </m:e>
                    </m:d>
                    <m:r>
                      <m:rPr>
                        <m:sty m:val="p"/>
                      </m:rPr>
                      <a:rPr lang="fr-FR" sz="2000">
                        <a:latin typeface="Cambria Math" panose="02040503050406030204" pitchFamily="18" charset="0"/>
                      </a:rPr>
                      <m:t>P</m:t>
                    </m:r>
                    <m:d>
                      <m:dPr>
                        <m:ctrlPr>
                          <a:rPr lang="vi-VN" sz="2000" i="1">
                            <a:latin typeface="Cambria Math" panose="02040503050406030204" pitchFamily="18" charset="0"/>
                          </a:rPr>
                        </m:ctrlPr>
                      </m:dPr>
                      <m:e>
                        <m:r>
                          <m:rPr>
                            <m:sty m:val="p"/>
                          </m:rPr>
                          <a:rPr lang="fr-FR" sz="2000">
                            <a:latin typeface="Cambria Math" panose="02040503050406030204" pitchFamily="18" charset="0"/>
                          </a:rPr>
                          <m:t>y</m:t>
                        </m:r>
                      </m:e>
                      <m:e>
                        <m:r>
                          <a:rPr lang="fr-FR" sz="2000">
                            <a:latin typeface="Cambria Math" panose="02040503050406030204" pitchFamily="18" charset="0"/>
                            <a:sym typeface="Symbol" panose="05050102010706020507" pitchFamily="18" charset="2"/>
                          </a:rPr>
                          <m:t></m:t>
                        </m:r>
                      </m:e>
                    </m:d>
                    <m:r>
                      <a:rPr lang="fr-FR" sz="2000">
                        <a:latin typeface="Cambria Math" panose="02040503050406030204" pitchFamily="18" charset="0"/>
                      </a:rPr>
                      <m:t>.</m:t>
                    </m:r>
                  </m:oMath>
                </a14:m>
                <a:endParaRPr lang="vi-VN" sz="2000" dirty="0">
                  <a:latin typeface="Arial" panose="020B0604020202020204" pitchFamily="34" charset="0"/>
                  <a:cs typeface="Arial" panose="020B0604020202020204" pitchFamily="34" charset="0"/>
                </a:endParaRPr>
              </a:p>
              <a:p>
                <a:pPr marL="0" indent="0">
                  <a:buNone/>
                </a:pPr>
                <a:r>
                  <a:rPr lang="en-US" sz="2000" dirty="0" err="1">
                    <a:latin typeface="Arial" panose="020B0604020202020204" pitchFamily="34" charset="0"/>
                    <a:cs typeface="Arial" panose="020B0604020202020204" pitchFamily="34" charset="0"/>
                  </a:rPr>
                  <a:t>Chuyển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hàm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mục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tiêu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về</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dạng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tổng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để</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dễ</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tính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toán</a:t>
                </a:r>
                <a:r>
                  <a:rPr lang="en-US" sz="2000" dirty="0">
                    <a:latin typeface="Arial" panose="020B0604020202020204" pitchFamily="34" charset="0"/>
                    <a:cs typeface="Arial" panose="020B0604020202020204" pitchFamily="34" charset="0"/>
                  </a:rPr>
                  <a:t> h</a:t>
                </a:r>
                <a:r>
                  <a:rPr lang="vi-VN" sz="2000" dirty="0">
                    <a:latin typeface="Arial" panose="020B0604020202020204" pitchFamily="34" charset="0"/>
                    <a:cs typeface="Arial" panose="020B0604020202020204" pitchFamily="34" charset="0"/>
                  </a:rPr>
                  <a:t>ơ</a:t>
                </a:r>
                <a:r>
                  <a:rPr lang="en-US" sz="2000" dirty="0">
                    <a:latin typeface="Arial" panose="020B0604020202020204" pitchFamily="34" charset="0"/>
                    <a:cs typeface="Arial" panose="020B0604020202020204" pitchFamily="34" charset="0"/>
                  </a:rPr>
                  <a:t>n:</a:t>
                </a:r>
              </a:p>
              <a:p>
                <a:pPr marL="0" indent="0">
                  <a:buNone/>
                </a:pPr>
                <a:r>
                  <a:rPr lang="en-US" sz="2000" dirty="0">
                    <a:latin typeface="Arial" panose="020B0604020202020204" pitchFamily="34" charset="0"/>
                    <a:cs typeface="Arial" panose="020B0604020202020204" pitchFamily="34" charset="0"/>
                  </a:rPr>
                  <a:t>				</a:t>
                </a:r>
                <a14:m>
                  <m:oMath xmlns:m="http://schemas.openxmlformats.org/officeDocument/2006/math">
                    <m:r>
                      <a:rPr lang="fr-FR" sz="2200" i="1">
                        <a:latin typeface="Cambria Math" panose="02040503050406030204" pitchFamily="18" charset="0"/>
                      </a:rPr>
                      <m:t>𝜋</m:t>
                    </m:r>
                    <m:r>
                      <a:rPr lang="fr-FR" sz="2200" i="1">
                        <a:latin typeface="Cambria Math" panose="02040503050406030204" pitchFamily="18" charset="0"/>
                      </a:rPr>
                      <m:t>=</m:t>
                    </m:r>
                    <m:func>
                      <m:funcPr>
                        <m:ctrlPr>
                          <a:rPr lang="vi-VN" sz="2200" i="1">
                            <a:latin typeface="Cambria Math" panose="02040503050406030204" pitchFamily="18" charset="0"/>
                          </a:rPr>
                        </m:ctrlPr>
                      </m:funcPr>
                      <m:fName>
                        <m:limLow>
                          <m:limLowPr>
                            <m:ctrlPr>
                              <a:rPr lang="vi-VN" sz="2200" i="1">
                                <a:latin typeface="Cambria Math" panose="02040503050406030204" pitchFamily="18" charset="0"/>
                              </a:rPr>
                            </m:ctrlPr>
                          </m:limLowPr>
                          <m:e>
                            <m:r>
                              <m:rPr>
                                <m:sty m:val="p"/>
                              </m:rPr>
                              <a:rPr lang="fr-FR" sz="2200">
                                <a:latin typeface="Cambria Math" panose="02040503050406030204" pitchFamily="18" charset="0"/>
                              </a:rPr>
                              <m:t>max</m:t>
                            </m:r>
                          </m:e>
                          <m:lim>
                            <m:r>
                              <a:rPr lang="fr-FR" sz="2200" i="1">
                                <a:latin typeface="Cambria Math" panose="02040503050406030204" pitchFamily="18" charset="0"/>
                              </a:rPr>
                              <m:t>𝜃</m:t>
                            </m:r>
                          </m:lim>
                        </m:limLow>
                      </m:fName>
                      <m:e>
                        <m:nary>
                          <m:naryPr>
                            <m:chr m:val="∑"/>
                            <m:limLoc m:val="subSup"/>
                            <m:ctrlPr>
                              <a:rPr lang="vi-VN" sz="2200" i="1">
                                <a:latin typeface="Cambria Math" panose="02040503050406030204" pitchFamily="18" charset="0"/>
                              </a:rPr>
                            </m:ctrlPr>
                          </m:naryPr>
                          <m:sub>
                            <m:r>
                              <a:rPr lang="fr-FR" sz="2200" i="1">
                                <a:latin typeface="Cambria Math" panose="02040503050406030204" pitchFamily="18" charset="0"/>
                              </a:rPr>
                              <m:t>𝑘</m:t>
                            </m:r>
                            <m:r>
                              <a:rPr lang="fr-FR" sz="2200" i="1">
                                <a:latin typeface="Cambria Math" panose="02040503050406030204" pitchFamily="18" charset="0"/>
                              </a:rPr>
                              <m:t>=1</m:t>
                            </m:r>
                          </m:sub>
                          <m:sup>
                            <m:r>
                              <a:rPr lang="fr-FR" sz="2200" i="1">
                                <a:latin typeface="Cambria Math" panose="02040503050406030204" pitchFamily="18" charset="0"/>
                              </a:rPr>
                              <m:t>𝑛</m:t>
                            </m:r>
                          </m:sup>
                          <m:e>
                            <m:r>
                              <m:rPr>
                                <m:sty m:val="p"/>
                              </m:rPr>
                              <a:rPr lang="fr-FR" sz="2200">
                                <a:latin typeface="Cambria Math" panose="02040503050406030204" pitchFamily="18" charset="0"/>
                              </a:rPr>
                              <m:t>log</m:t>
                            </m:r>
                            <m:r>
                              <a:rPr lang="fr-FR" sz="2200">
                                <a:latin typeface="Cambria Math" panose="02040503050406030204" pitchFamily="18" charset="0"/>
                              </a:rPr>
                              <m:t>⁡</m:t>
                            </m:r>
                            <m:r>
                              <a:rPr lang="fr-FR" sz="2200" i="1">
                                <a:latin typeface="Cambria Math" panose="02040503050406030204" pitchFamily="18" charset="0"/>
                              </a:rPr>
                              <m:t>(</m:t>
                            </m:r>
                            <m:r>
                              <a:rPr lang="fr-FR" sz="2200" i="1">
                                <a:latin typeface="Cambria Math" panose="02040503050406030204" pitchFamily="18" charset="0"/>
                              </a:rPr>
                              <m:t>𝑝</m:t>
                            </m:r>
                            <m:r>
                              <a:rPr lang="fr-FR" sz="2200" i="1">
                                <a:latin typeface="Cambria Math" panose="02040503050406030204" pitchFamily="18" charset="0"/>
                              </a:rPr>
                              <m:t>(</m:t>
                            </m:r>
                            <m:sSub>
                              <m:sSubPr>
                                <m:ctrlPr>
                                  <a:rPr lang="vi-VN" sz="2200" i="1">
                                    <a:latin typeface="Cambria Math" panose="02040503050406030204" pitchFamily="18" charset="0"/>
                                  </a:rPr>
                                </m:ctrlPr>
                              </m:sSubPr>
                              <m:e>
                                <m:r>
                                  <a:rPr lang="fr-FR" sz="2200" i="1">
                                    <a:latin typeface="Cambria Math" panose="02040503050406030204" pitchFamily="18" charset="0"/>
                                  </a:rPr>
                                  <m:t>𝑥</m:t>
                                </m:r>
                              </m:e>
                              <m:sub>
                                <m:r>
                                  <a:rPr lang="fr-FR" sz="2200" i="1">
                                    <a:latin typeface="Cambria Math" panose="02040503050406030204" pitchFamily="18" charset="0"/>
                                  </a:rPr>
                                  <m:t>𝑘</m:t>
                                </m:r>
                                <m:r>
                                  <a:rPr lang="fr-FR" sz="2200" i="1">
                                    <a:latin typeface="Cambria Math" panose="02040503050406030204" pitchFamily="18" charset="0"/>
                                  </a:rPr>
                                  <m:t>|</m:t>
                                </m:r>
                              </m:sub>
                            </m:sSub>
                            <m:r>
                              <a:rPr lang="fr-FR" sz="2200" i="1">
                                <a:latin typeface="Cambria Math" panose="02040503050406030204" pitchFamily="18" charset="0"/>
                              </a:rPr>
                              <m:t>𝜃</m:t>
                            </m:r>
                            <m:r>
                              <a:rPr lang="fr-FR" sz="2200" i="1">
                                <a:latin typeface="Cambria Math" panose="02040503050406030204" pitchFamily="18" charset="0"/>
                              </a:rPr>
                              <m:t>)</m:t>
                            </m:r>
                          </m:e>
                        </m:nary>
                      </m:e>
                    </m:func>
                  </m:oMath>
                </a14:m>
                <a:endParaRPr lang="vi-VN" sz="2200" dirty="0">
                  <a:latin typeface="Arial" panose="020B0604020202020204" pitchFamily="34" charset="0"/>
                  <a:cs typeface="Arial" panose="020B0604020202020204" pitchFamily="34" charset="0"/>
                </a:endParaRPr>
              </a:p>
              <a:p>
                <a:pPr marL="0" indent="0">
                  <a:buNone/>
                </a:pPr>
                <a:endParaRPr lang="vi-VN" sz="2200" dirty="0">
                  <a:latin typeface="Arial" panose="020B0604020202020204" pitchFamily="34" charset="0"/>
                  <a:cs typeface="Arial" panose="020B0604020202020204" pitchFamily="34"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10817" y="365124"/>
                <a:ext cx="11343861" cy="6447155"/>
              </a:xfrm>
              <a:blipFill rotWithShape="1">
                <a:blip r:embed="rId1"/>
                <a:stretch>
                  <a:fillRect l="-806" t="-1325" b="-10407"/>
                </a:stretch>
              </a:blipFill>
            </p:spPr>
            <p:txBody>
              <a:bodyPr/>
              <a:lstStyle/>
              <a:p>
                <a:r>
                  <a:rPr lang="vi-VN">
                    <a:noFill/>
                  </a:rPr>
                  <a:t> </a:t>
                </a:r>
                <a:endParaRPr lang="vi-VN">
                  <a:noFill/>
                </a:endParaRPr>
              </a:p>
            </p:txBody>
          </p:sp>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838200" y="319406"/>
            <a:ext cx="10515600" cy="45719"/>
          </a:xfrm>
        </p:spPr>
        <p:txBody>
          <a:bodyPr>
            <a:normAutofit fontScale="90000"/>
          </a:bodyPr>
          <a:lstStyle/>
          <a:p>
            <a:endParaRPr lang="vi-VN" dirty="0"/>
          </a:p>
        </p:txBody>
      </p:sp>
      <p:sp>
        <p:nvSpPr>
          <p:cNvPr id="3" name="Content Placeholder 2"/>
          <p:cNvSpPr>
            <a:spLocks noGrp="1"/>
          </p:cNvSpPr>
          <p:nvPr>
            <p:ph idx="1"/>
          </p:nvPr>
        </p:nvSpPr>
        <p:spPr>
          <a:xfrm>
            <a:off x="410817" y="365124"/>
            <a:ext cx="11343861" cy="6447155"/>
          </a:xfrm>
        </p:spPr>
        <p:txBody>
          <a:bodyPr>
            <a:normAutofit/>
          </a:bodyPr>
          <a:lstStyle/>
          <a:p>
            <a:pPr marL="457200" indent="-457200" algn="just">
              <a:lnSpc>
                <a:spcPct val="100000"/>
              </a:lnSpc>
              <a:buFont typeface="+mj-lt"/>
              <a:buAutoNum type="arabicPeriod"/>
            </a:pPr>
            <a:r>
              <a:rPr lang="vi-VN" sz="2000" dirty="0"/>
              <a:t>Một điểm dữ liệu mới từ dữ liệu kiểm tra. Tính khoảng cách từ điểm dữ liệu này đến tất cả các dữ liệu tập kiểm tra.</a:t>
            </a:r>
            <a:endParaRPr lang="vi-VN" sz="2000" dirty="0"/>
          </a:p>
          <a:p>
            <a:pPr marL="457200" indent="-457200" algn="just">
              <a:lnSpc>
                <a:spcPct val="100000"/>
              </a:lnSpc>
              <a:buFont typeface="+mj-lt"/>
              <a:buAutoNum type="arabicPeriod"/>
            </a:pPr>
            <a:r>
              <a:rPr lang="vi-VN" sz="2000" dirty="0"/>
              <a:t>Chọn K điểm dữ liệu gần nhất.</a:t>
            </a:r>
            <a:endParaRPr lang="vi-VN" sz="2000" dirty="0"/>
          </a:p>
          <a:p>
            <a:pPr marL="457200" indent="-457200" algn="just">
              <a:lnSpc>
                <a:spcPct val="100000"/>
              </a:lnSpc>
              <a:buFont typeface="+mj-lt"/>
              <a:buAutoNum type="arabicPeriod"/>
            </a:pPr>
            <a:r>
              <a:rPr lang="vi-VN" sz="2000" dirty="0"/>
              <a:t>Chọn nhãn theo số đông trọng K nhãn gần nhất (phương pháp bầu chọn (voting)). </a:t>
            </a:r>
            <a:endParaRPr lang="vi-VN" sz="2000" dirty="0"/>
          </a:p>
          <a:p>
            <a:pPr marL="0" indent="0" algn="just">
              <a:lnSpc>
                <a:spcPct val="150000"/>
              </a:lnSpc>
              <a:buNone/>
            </a:pPr>
            <a:r>
              <a:rPr lang="vi-VN" sz="2000" dirty="0"/>
              <a:t>Ví dụ: Đơn vị tính trong khoảng [1-10]. Thuộc tính của các đồ ăn có nhiều nhưng chỉ lấy 2</a:t>
            </a:r>
            <a:endParaRPr lang="vi-VN" sz="2000" dirty="0"/>
          </a:p>
          <a:p>
            <a:pPr marL="0" indent="0" algn="just">
              <a:lnSpc>
                <a:spcPct val="150000"/>
              </a:lnSpc>
              <a:buNone/>
            </a:pPr>
            <a:endParaRPr lang="vi-VN" sz="2000" dirty="0"/>
          </a:p>
        </p:txBody>
      </p:sp>
      <p:graphicFrame>
        <p:nvGraphicFramePr>
          <p:cNvPr id="5" name="Table 4"/>
          <p:cNvGraphicFramePr>
            <a:graphicFrameLocks noGrp="1"/>
          </p:cNvGraphicFramePr>
          <p:nvPr/>
        </p:nvGraphicFramePr>
        <p:xfrm>
          <a:off x="2239617" y="2504660"/>
          <a:ext cx="7633253" cy="4033931"/>
        </p:xfrm>
        <a:graphic>
          <a:graphicData uri="http://schemas.openxmlformats.org/drawingml/2006/table">
            <a:tbl>
              <a:tblPr firstRow="1" firstCol="1" bandRow="1">
                <a:tableStyleId>{5C22544A-7EE6-4342-B048-85BDC9FD1C3A}</a:tableStyleId>
              </a:tblPr>
              <a:tblGrid>
                <a:gridCol w="2178868"/>
                <a:gridCol w="1748866"/>
                <a:gridCol w="1796003"/>
                <a:gridCol w="1909516"/>
              </a:tblGrid>
              <a:tr h="366721">
                <a:tc>
                  <a:txBody>
                    <a:bodyPr/>
                    <a:lstStyle/>
                    <a:p>
                      <a:pPr algn="ctr">
                        <a:lnSpc>
                          <a:spcPct val="107000"/>
                        </a:lnSpc>
                        <a:spcBef>
                          <a:spcPts val="600"/>
                        </a:spcBef>
                        <a:spcAft>
                          <a:spcPts val="0"/>
                        </a:spcAft>
                      </a:pPr>
                      <a:r>
                        <a:rPr lang="en-US" sz="2000" dirty="0" err="1">
                          <a:effectLst/>
                        </a:rPr>
                        <a:t>Các</a:t>
                      </a:r>
                      <a:r>
                        <a:rPr lang="en-US" sz="2000" dirty="0">
                          <a:effectLst/>
                        </a:rPr>
                        <a:t> </a:t>
                      </a:r>
                      <a:r>
                        <a:rPr lang="en-US" sz="2000" dirty="0" err="1">
                          <a:effectLst/>
                        </a:rPr>
                        <a:t>đồ</a:t>
                      </a:r>
                      <a:r>
                        <a:rPr lang="en-US" sz="2000" dirty="0">
                          <a:effectLst/>
                        </a:rPr>
                        <a:t> </a:t>
                      </a:r>
                      <a:r>
                        <a:rPr lang="en-US" sz="2000" dirty="0" err="1">
                          <a:effectLst/>
                        </a:rPr>
                        <a:t>ăn</a:t>
                      </a:r>
                      <a:endParaRPr lang="vi-VN" sz="2000" dirty="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ctr">
                        <a:lnSpc>
                          <a:spcPct val="107000"/>
                        </a:lnSpc>
                        <a:spcBef>
                          <a:spcPts val="600"/>
                        </a:spcBef>
                        <a:spcAft>
                          <a:spcPts val="0"/>
                        </a:spcAft>
                      </a:pPr>
                      <a:r>
                        <a:rPr lang="en-US" sz="2000">
                          <a:effectLst/>
                        </a:rPr>
                        <a:t>Độ ngọt</a:t>
                      </a:r>
                      <a:endParaRPr lang="vi-VN" sz="20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ctr">
                        <a:lnSpc>
                          <a:spcPct val="107000"/>
                        </a:lnSpc>
                        <a:spcBef>
                          <a:spcPts val="600"/>
                        </a:spcBef>
                        <a:spcAft>
                          <a:spcPts val="0"/>
                        </a:spcAft>
                      </a:pPr>
                      <a:r>
                        <a:rPr lang="en-US" sz="2000">
                          <a:effectLst/>
                        </a:rPr>
                        <a:t>Độ giòn</a:t>
                      </a:r>
                      <a:endParaRPr lang="vi-VN" sz="20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ctr">
                        <a:lnSpc>
                          <a:spcPct val="107000"/>
                        </a:lnSpc>
                        <a:spcBef>
                          <a:spcPts val="600"/>
                        </a:spcBef>
                        <a:spcAft>
                          <a:spcPts val="0"/>
                        </a:spcAft>
                      </a:pPr>
                      <a:r>
                        <a:rPr lang="en-US" sz="2000">
                          <a:effectLst/>
                        </a:rPr>
                        <a:t>Loại đồ ăn</a:t>
                      </a:r>
                      <a:endParaRPr lang="vi-VN" sz="20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r>
              <a:tr h="366721">
                <a:tc>
                  <a:txBody>
                    <a:bodyPr/>
                    <a:lstStyle/>
                    <a:p>
                      <a:pPr algn="just">
                        <a:lnSpc>
                          <a:spcPct val="107000"/>
                        </a:lnSpc>
                        <a:spcBef>
                          <a:spcPts val="600"/>
                        </a:spcBef>
                        <a:spcAft>
                          <a:spcPts val="0"/>
                        </a:spcAft>
                      </a:pPr>
                      <a:r>
                        <a:rPr lang="en-US" sz="2000">
                          <a:effectLst/>
                        </a:rPr>
                        <a:t>Táo (apple)</a:t>
                      </a:r>
                      <a:endParaRPr lang="vi-VN" sz="20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just">
                        <a:lnSpc>
                          <a:spcPct val="107000"/>
                        </a:lnSpc>
                        <a:spcBef>
                          <a:spcPts val="600"/>
                        </a:spcBef>
                        <a:spcAft>
                          <a:spcPts val="0"/>
                        </a:spcAft>
                      </a:pPr>
                      <a:r>
                        <a:rPr lang="en-US" sz="2000" dirty="0">
                          <a:effectLst/>
                        </a:rPr>
                        <a:t>10</a:t>
                      </a:r>
                      <a:endParaRPr lang="vi-VN" sz="2000" dirty="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just">
                        <a:lnSpc>
                          <a:spcPct val="107000"/>
                        </a:lnSpc>
                        <a:spcBef>
                          <a:spcPts val="600"/>
                        </a:spcBef>
                        <a:spcAft>
                          <a:spcPts val="0"/>
                        </a:spcAft>
                      </a:pPr>
                      <a:r>
                        <a:rPr lang="en-US" sz="2000">
                          <a:effectLst/>
                        </a:rPr>
                        <a:t>9</a:t>
                      </a:r>
                      <a:endParaRPr lang="vi-VN" sz="20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just">
                        <a:lnSpc>
                          <a:spcPct val="107000"/>
                        </a:lnSpc>
                        <a:spcBef>
                          <a:spcPts val="600"/>
                        </a:spcBef>
                        <a:spcAft>
                          <a:spcPts val="0"/>
                        </a:spcAft>
                      </a:pPr>
                      <a:r>
                        <a:rPr lang="en-US" sz="2000">
                          <a:effectLst/>
                        </a:rPr>
                        <a:t>Hoa quả</a:t>
                      </a:r>
                      <a:endParaRPr lang="vi-VN" sz="20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r>
              <a:tr h="366721">
                <a:tc>
                  <a:txBody>
                    <a:bodyPr/>
                    <a:lstStyle/>
                    <a:p>
                      <a:pPr algn="just">
                        <a:lnSpc>
                          <a:spcPct val="107000"/>
                        </a:lnSpc>
                        <a:spcBef>
                          <a:spcPts val="600"/>
                        </a:spcBef>
                        <a:spcAft>
                          <a:spcPts val="0"/>
                        </a:spcAft>
                      </a:pPr>
                      <a:r>
                        <a:rPr lang="en-US" sz="2000">
                          <a:effectLst/>
                        </a:rPr>
                        <a:t>Thịt ba chỉ (bacon)</a:t>
                      </a:r>
                      <a:endParaRPr lang="vi-VN" sz="20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just">
                        <a:lnSpc>
                          <a:spcPct val="107000"/>
                        </a:lnSpc>
                        <a:spcBef>
                          <a:spcPts val="600"/>
                        </a:spcBef>
                        <a:spcAft>
                          <a:spcPts val="0"/>
                        </a:spcAft>
                      </a:pPr>
                      <a:r>
                        <a:rPr lang="en-US" sz="2000">
                          <a:effectLst/>
                        </a:rPr>
                        <a:t>1</a:t>
                      </a:r>
                      <a:endParaRPr lang="vi-VN" sz="20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just">
                        <a:lnSpc>
                          <a:spcPct val="107000"/>
                        </a:lnSpc>
                        <a:spcBef>
                          <a:spcPts val="600"/>
                        </a:spcBef>
                        <a:spcAft>
                          <a:spcPts val="0"/>
                        </a:spcAft>
                      </a:pPr>
                      <a:r>
                        <a:rPr lang="en-US" sz="2000">
                          <a:effectLst/>
                        </a:rPr>
                        <a:t>4</a:t>
                      </a:r>
                      <a:endParaRPr lang="vi-VN" sz="20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just">
                        <a:lnSpc>
                          <a:spcPct val="107000"/>
                        </a:lnSpc>
                        <a:spcBef>
                          <a:spcPts val="600"/>
                        </a:spcBef>
                        <a:spcAft>
                          <a:spcPts val="0"/>
                        </a:spcAft>
                      </a:pPr>
                      <a:r>
                        <a:rPr lang="en-US" sz="2000">
                          <a:effectLst/>
                        </a:rPr>
                        <a:t>Đạm</a:t>
                      </a:r>
                      <a:endParaRPr lang="vi-VN" sz="20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r>
              <a:tr h="366721">
                <a:tc>
                  <a:txBody>
                    <a:bodyPr/>
                    <a:lstStyle/>
                    <a:p>
                      <a:pPr algn="just">
                        <a:lnSpc>
                          <a:spcPct val="107000"/>
                        </a:lnSpc>
                        <a:spcBef>
                          <a:spcPts val="600"/>
                        </a:spcBef>
                        <a:spcAft>
                          <a:spcPts val="0"/>
                        </a:spcAft>
                      </a:pPr>
                      <a:r>
                        <a:rPr lang="en-US" sz="2000">
                          <a:effectLst/>
                        </a:rPr>
                        <a:t>Cà rốt (carrot)</a:t>
                      </a:r>
                      <a:endParaRPr lang="vi-VN" sz="20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just">
                        <a:lnSpc>
                          <a:spcPct val="107000"/>
                        </a:lnSpc>
                        <a:spcBef>
                          <a:spcPts val="600"/>
                        </a:spcBef>
                        <a:spcAft>
                          <a:spcPts val="0"/>
                        </a:spcAft>
                      </a:pPr>
                      <a:r>
                        <a:rPr lang="en-US" sz="2000">
                          <a:effectLst/>
                        </a:rPr>
                        <a:t>7</a:t>
                      </a:r>
                      <a:endParaRPr lang="vi-VN" sz="20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just">
                        <a:lnSpc>
                          <a:spcPct val="107000"/>
                        </a:lnSpc>
                        <a:spcBef>
                          <a:spcPts val="600"/>
                        </a:spcBef>
                        <a:spcAft>
                          <a:spcPts val="0"/>
                        </a:spcAft>
                      </a:pPr>
                      <a:r>
                        <a:rPr lang="en-US" sz="2000" dirty="0">
                          <a:effectLst/>
                        </a:rPr>
                        <a:t>10</a:t>
                      </a:r>
                      <a:endParaRPr lang="vi-VN" sz="2000" dirty="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just">
                        <a:lnSpc>
                          <a:spcPct val="107000"/>
                        </a:lnSpc>
                        <a:spcBef>
                          <a:spcPts val="600"/>
                        </a:spcBef>
                        <a:spcAft>
                          <a:spcPts val="0"/>
                        </a:spcAft>
                      </a:pPr>
                      <a:r>
                        <a:rPr lang="en-US" sz="2000">
                          <a:effectLst/>
                        </a:rPr>
                        <a:t>Rau</a:t>
                      </a:r>
                      <a:endParaRPr lang="vi-VN" sz="20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r>
              <a:tr h="366721">
                <a:tc>
                  <a:txBody>
                    <a:bodyPr/>
                    <a:lstStyle/>
                    <a:p>
                      <a:pPr algn="just">
                        <a:lnSpc>
                          <a:spcPct val="107000"/>
                        </a:lnSpc>
                        <a:spcBef>
                          <a:spcPts val="600"/>
                        </a:spcBef>
                        <a:spcAft>
                          <a:spcPts val="0"/>
                        </a:spcAft>
                      </a:pPr>
                      <a:r>
                        <a:rPr lang="en-US" sz="2000">
                          <a:effectLst/>
                        </a:rPr>
                        <a:t>Pho mai (cheese)</a:t>
                      </a:r>
                      <a:endParaRPr lang="vi-VN" sz="20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just">
                        <a:lnSpc>
                          <a:spcPct val="107000"/>
                        </a:lnSpc>
                        <a:spcBef>
                          <a:spcPts val="600"/>
                        </a:spcBef>
                        <a:spcAft>
                          <a:spcPts val="0"/>
                        </a:spcAft>
                      </a:pPr>
                      <a:r>
                        <a:rPr lang="en-US" sz="2000">
                          <a:effectLst/>
                        </a:rPr>
                        <a:t>1</a:t>
                      </a:r>
                      <a:endParaRPr lang="vi-VN" sz="20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just">
                        <a:lnSpc>
                          <a:spcPct val="107000"/>
                        </a:lnSpc>
                        <a:spcBef>
                          <a:spcPts val="600"/>
                        </a:spcBef>
                        <a:spcAft>
                          <a:spcPts val="0"/>
                        </a:spcAft>
                      </a:pPr>
                      <a:r>
                        <a:rPr lang="en-US" sz="2000">
                          <a:effectLst/>
                        </a:rPr>
                        <a:t>1</a:t>
                      </a:r>
                      <a:endParaRPr lang="vi-VN" sz="20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just">
                        <a:lnSpc>
                          <a:spcPct val="107000"/>
                        </a:lnSpc>
                        <a:spcBef>
                          <a:spcPts val="600"/>
                        </a:spcBef>
                        <a:spcAft>
                          <a:spcPts val="0"/>
                        </a:spcAft>
                      </a:pPr>
                      <a:r>
                        <a:rPr lang="en-US" sz="2000" dirty="0" err="1">
                          <a:effectLst/>
                        </a:rPr>
                        <a:t>Đạm</a:t>
                      </a:r>
                      <a:endParaRPr lang="vi-VN" sz="2000" dirty="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r>
              <a:tr h="366721">
                <a:tc>
                  <a:txBody>
                    <a:bodyPr/>
                    <a:lstStyle/>
                    <a:p>
                      <a:pPr algn="just">
                        <a:lnSpc>
                          <a:spcPct val="107000"/>
                        </a:lnSpc>
                        <a:spcBef>
                          <a:spcPts val="600"/>
                        </a:spcBef>
                        <a:spcAft>
                          <a:spcPts val="0"/>
                        </a:spcAft>
                      </a:pPr>
                      <a:r>
                        <a:rPr lang="en-US" sz="2000">
                          <a:effectLst/>
                        </a:rPr>
                        <a:t>Chuối (banana)</a:t>
                      </a:r>
                      <a:endParaRPr lang="vi-VN" sz="20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just">
                        <a:lnSpc>
                          <a:spcPct val="107000"/>
                        </a:lnSpc>
                        <a:spcBef>
                          <a:spcPts val="600"/>
                        </a:spcBef>
                        <a:spcAft>
                          <a:spcPts val="0"/>
                        </a:spcAft>
                      </a:pPr>
                      <a:r>
                        <a:rPr lang="en-US" sz="2000">
                          <a:effectLst/>
                        </a:rPr>
                        <a:t>10</a:t>
                      </a:r>
                      <a:endParaRPr lang="vi-VN" sz="20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just">
                        <a:lnSpc>
                          <a:spcPct val="107000"/>
                        </a:lnSpc>
                        <a:spcBef>
                          <a:spcPts val="600"/>
                        </a:spcBef>
                        <a:spcAft>
                          <a:spcPts val="0"/>
                        </a:spcAft>
                      </a:pPr>
                      <a:r>
                        <a:rPr lang="en-US" sz="2000">
                          <a:effectLst/>
                        </a:rPr>
                        <a:t>1</a:t>
                      </a:r>
                      <a:endParaRPr lang="vi-VN" sz="20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just">
                        <a:lnSpc>
                          <a:spcPct val="107000"/>
                        </a:lnSpc>
                        <a:spcBef>
                          <a:spcPts val="600"/>
                        </a:spcBef>
                        <a:spcAft>
                          <a:spcPts val="0"/>
                        </a:spcAft>
                      </a:pPr>
                      <a:r>
                        <a:rPr lang="en-US" sz="2000" dirty="0" err="1">
                          <a:effectLst/>
                        </a:rPr>
                        <a:t>Hoa</a:t>
                      </a:r>
                      <a:r>
                        <a:rPr lang="en-US" sz="2000" dirty="0">
                          <a:effectLst/>
                        </a:rPr>
                        <a:t> </a:t>
                      </a:r>
                      <a:r>
                        <a:rPr lang="en-US" sz="2000" dirty="0" err="1">
                          <a:effectLst/>
                        </a:rPr>
                        <a:t>quả</a:t>
                      </a:r>
                      <a:endParaRPr lang="vi-VN" sz="2000" dirty="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r>
              <a:tr h="366721">
                <a:tc>
                  <a:txBody>
                    <a:bodyPr/>
                    <a:lstStyle/>
                    <a:p>
                      <a:pPr algn="just">
                        <a:lnSpc>
                          <a:spcPct val="107000"/>
                        </a:lnSpc>
                        <a:spcBef>
                          <a:spcPts val="600"/>
                        </a:spcBef>
                        <a:spcAft>
                          <a:spcPts val="0"/>
                        </a:spcAft>
                      </a:pPr>
                      <a:r>
                        <a:rPr lang="en-US" sz="2000">
                          <a:effectLst/>
                        </a:rPr>
                        <a:t>Cần tây (celery)</a:t>
                      </a:r>
                      <a:endParaRPr lang="vi-VN" sz="20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just">
                        <a:lnSpc>
                          <a:spcPct val="107000"/>
                        </a:lnSpc>
                        <a:spcBef>
                          <a:spcPts val="600"/>
                        </a:spcBef>
                        <a:spcAft>
                          <a:spcPts val="0"/>
                        </a:spcAft>
                      </a:pPr>
                      <a:r>
                        <a:rPr lang="en-US" sz="2000">
                          <a:effectLst/>
                        </a:rPr>
                        <a:t>3</a:t>
                      </a:r>
                      <a:endParaRPr lang="vi-VN" sz="20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just">
                        <a:lnSpc>
                          <a:spcPct val="107000"/>
                        </a:lnSpc>
                        <a:spcBef>
                          <a:spcPts val="600"/>
                        </a:spcBef>
                        <a:spcAft>
                          <a:spcPts val="0"/>
                        </a:spcAft>
                      </a:pPr>
                      <a:r>
                        <a:rPr lang="en-US" sz="2000">
                          <a:effectLst/>
                        </a:rPr>
                        <a:t>10</a:t>
                      </a:r>
                      <a:endParaRPr lang="vi-VN" sz="20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just">
                        <a:lnSpc>
                          <a:spcPct val="107000"/>
                        </a:lnSpc>
                        <a:spcBef>
                          <a:spcPts val="600"/>
                        </a:spcBef>
                        <a:spcAft>
                          <a:spcPts val="0"/>
                        </a:spcAft>
                      </a:pPr>
                      <a:r>
                        <a:rPr lang="en-US" sz="2000" dirty="0">
                          <a:effectLst/>
                        </a:rPr>
                        <a:t>Rau</a:t>
                      </a:r>
                      <a:endParaRPr lang="vi-VN" sz="2000" dirty="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r>
              <a:tr h="366721">
                <a:tc>
                  <a:txBody>
                    <a:bodyPr/>
                    <a:lstStyle/>
                    <a:p>
                      <a:pPr algn="just">
                        <a:lnSpc>
                          <a:spcPct val="107000"/>
                        </a:lnSpc>
                        <a:spcBef>
                          <a:spcPts val="600"/>
                        </a:spcBef>
                        <a:spcAft>
                          <a:spcPts val="0"/>
                        </a:spcAft>
                      </a:pPr>
                      <a:r>
                        <a:rPr lang="en-US" sz="2000">
                          <a:effectLst/>
                        </a:rPr>
                        <a:t>Nho</a:t>
                      </a:r>
                      <a:endParaRPr lang="vi-VN" sz="20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just">
                        <a:lnSpc>
                          <a:spcPct val="107000"/>
                        </a:lnSpc>
                        <a:spcBef>
                          <a:spcPts val="600"/>
                        </a:spcBef>
                        <a:spcAft>
                          <a:spcPts val="0"/>
                        </a:spcAft>
                      </a:pPr>
                      <a:r>
                        <a:rPr lang="en-US" sz="2000">
                          <a:effectLst/>
                        </a:rPr>
                        <a:t>8</a:t>
                      </a:r>
                      <a:endParaRPr lang="vi-VN" sz="20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just">
                        <a:lnSpc>
                          <a:spcPct val="107000"/>
                        </a:lnSpc>
                        <a:spcBef>
                          <a:spcPts val="600"/>
                        </a:spcBef>
                        <a:spcAft>
                          <a:spcPts val="0"/>
                        </a:spcAft>
                      </a:pPr>
                      <a:r>
                        <a:rPr lang="en-US" sz="2000">
                          <a:effectLst/>
                        </a:rPr>
                        <a:t>5</a:t>
                      </a:r>
                      <a:endParaRPr lang="vi-VN" sz="20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just">
                        <a:lnSpc>
                          <a:spcPct val="107000"/>
                        </a:lnSpc>
                        <a:spcBef>
                          <a:spcPts val="600"/>
                        </a:spcBef>
                        <a:spcAft>
                          <a:spcPts val="0"/>
                        </a:spcAft>
                      </a:pPr>
                      <a:r>
                        <a:rPr lang="en-US" sz="2000" dirty="0" err="1">
                          <a:effectLst/>
                        </a:rPr>
                        <a:t>Hoa</a:t>
                      </a:r>
                      <a:r>
                        <a:rPr lang="en-US" sz="2000" dirty="0">
                          <a:effectLst/>
                        </a:rPr>
                        <a:t> </a:t>
                      </a:r>
                      <a:r>
                        <a:rPr lang="en-US" sz="2000" dirty="0" err="1">
                          <a:effectLst/>
                        </a:rPr>
                        <a:t>quả</a:t>
                      </a:r>
                      <a:endParaRPr lang="vi-VN" sz="2000" dirty="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r>
              <a:tr h="366721">
                <a:tc>
                  <a:txBody>
                    <a:bodyPr/>
                    <a:lstStyle/>
                    <a:p>
                      <a:pPr algn="just">
                        <a:lnSpc>
                          <a:spcPct val="107000"/>
                        </a:lnSpc>
                        <a:spcBef>
                          <a:spcPts val="600"/>
                        </a:spcBef>
                        <a:spcAft>
                          <a:spcPts val="0"/>
                        </a:spcAft>
                      </a:pPr>
                      <a:r>
                        <a:rPr lang="en-US" sz="2000">
                          <a:effectLst/>
                        </a:rPr>
                        <a:t>Đậu xanh</a:t>
                      </a:r>
                      <a:endParaRPr lang="vi-VN" sz="20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just">
                        <a:lnSpc>
                          <a:spcPct val="107000"/>
                        </a:lnSpc>
                        <a:spcBef>
                          <a:spcPts val="600"/>
                        </a:spcBef>
                        <a:spcAft>
                          <a:spcPts val="0"/>
                        </a:spcAft>
                      </a:pPr>
                      <a:r>
                        <a:rPr lang="en-US" sz="2000">
                          <a:effectLst/>
                        </a:rPr>
                        <a:t>3</a:t>
                      </a:r>
                      <a:endParaRPr lang="vi-VN" sz="20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just">
                        <a:lnSpc>
                          <a:spcPct val="107000"/>
                        </a:lnSpc>
                        <a:spcBef>
                          <a:spcPts val="600"/>
                        </a:spcBef>
                        <a:spcAft>
                          <a:spcPts val="0"/>
                        </a:spcAft>
                      </a:pPr>
                      <a:r>
                        <a:rPr lang="en-US" sz="2000">
                          <a:effectLst/>
                        </a:rPr>
                        <a:t>7</a:t>
                      </a:r>
                      <a:endParaRPr lang="vi-VN" sz="20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just">
                        <a:lnSpc>
                          <a:spcPct val="107000"/>
                        </a:lnSpc>
                        <a:spcBef>
                          <a:spcPts val="600"/>
                        </a:spcBef>
                        <a:spcAft>
                          <a:spcPts val="0"/>
                        </a:spcAft>
                      </a:pPr>
                      <a:r>
                        <a:rPr lang="en-US" sz="2000" dirty="0">
                          <a:effectLst/>
                        </a:rPr>
                        <a:t>Rau</a:t>
                      </a:r>
                      <a:endParaRPr lang="vi-VN" sz="2000" dirty="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r>
              <a:tr h="366721">
                <a:tc>
                  <a:txBody>
                    <a:bodyPr/>
                    <a:lstStyle/>
                    <a:p>
                      <a:pPr algn="just">
                        <a:lnSpc>
                          <a:spcPct val="107000"/>
                        </a:lnSpc>
                        <a:spcBef>
                          <a:spcPts val="600"/>
                        </a:spcBef>
                        <a:spcAft>
                          <a:spcPts val="0"/>
                        </a:spcAft>
                      </a:pPr>
                      <a:r>
                        <a:rPr lang="en-US" sz="2000">
                          <a:effectLst/>
                        </a:rPr>
                        <a:t>Hạt hồ đào</a:t>
                      </a:r>
                      <a:endParaRPr lang="vi-VN" sz="20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just">
                        <a:lnSpc>
                          <a:spcPct val="107000"/>
                        </a:lnSpc>
                        <a:spcBef>
                          <a:spcPts val="600"/>
                        </a:spcBef>
                        <a:spcAft>
                          <a:spcPts val="0"/>
                        </a:spcAft>
                      </a:pPr>
                      <a:r>
                        <a:rPr lang="en-US" sz="2000">
                          <a:effectLst/>
                        </a:rPr>
                        <a:t>3</a:t>
                      </a:r>
                      <a:endParaRPr lang="vi-VN" sz="20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just">
                        <a:lnSpc>
                          <a:spcPct val="107000"/>
                        </a:lnSpc>
                        <a:spcBef>
                          <a:spcPts val="600"/>
                        </a:spcBef>
                        <a:spcAft>
                          <a:spcPts val="0"/>
                        </a:spcAft>
                      </a:pPr>
                      <a:r>
                        <a:rPr lang="en-US" sz="2000">
                          <a:effectLst/>
                        </a:rPr>
                        <a:t>7</a:t>
                      </a:r>
                      <a:endParaRPr lang="vi-VN" sz="20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just">
                        <a:lnSpc>
                          <a:spcPct val="107000"/>
                        </a:lnSpc>
                        <a:spcBef>
                          <a:spcPts val="600"/>
                        </a:spcBef>
                        <a:spcAft>
                          <a:spcPts val="0"/>
                        </a:spcAft>
                      </a:pPr>
                      <a:r>
                        <a:rPr lang="en-US" sz="2000" dirty="0" err="1">
                          <a:effectLst/>
                        </a:rPr>
                        <a:t>Đạm</a:t>
                      </a:r>
                      <a:endParaRPr lang="vi-VN" sz="2000" dirty="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r>
              <a:tr h="366721">
                <a:tc>
                  <a:txBody>
                    <a:bodyPr/>
                    <a:lstStyle/>
                    <a:p>
                      <a:pPr algn="just">
                        <a:lnSpc>
                          <a:spcPct val="107000"/>
                        </a:lnSpc>
                        <a:spcBef>
                          <a:spcPts val="600"/>
                        </a:spcBef>
                        <a:spcAft>
                          <a:spcPts val="0"/>
                        </a:spcAft>
                      </a:pPr>
                      <a:r>
                        <a:rPr lang="en-US" sz="2000">
                          <a:effectLst/>
                        </a:rPr>
                        <a:t>Cam</a:t>
                      </a:r>
                      <a:endParaRPr lang="vi-VN" sz="20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just">
                        <a:lnSpc>
                          <a:spcPct val="107000"/>
                        </a:lnSpc>
                        <a:spcBef>
                          <a:spcPts val="600"/>
                        </a:spcBef>
                        <a:spcAft>
                          <a:spcPts val="0"/>
                        </a:spcAft>
                      </a:pPr>
                      <a:r>
                        <a:rPr lang="en-US" sz="2000">
                          <a:effectLst/>
                        </a:rPr>
                        <a:t>7</a:t>
                      </a:r>
                      <a:endParaRPr lang="vi-VN" sz="20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just">
                        <a:lnSpc>
                          <a:spcPct val="107000"/>
                        </a:lnSpc>
                        <a:spcBef>
                          <a:spcPts val="600"/>
                        </a:spcBef>
                        <a:spcAft>
                          <a:spcPts val="0"/>
                        </a:spcAft>
                      </a:pPr>
                      <a:r>
                        <a:rPr lang="en-US" sz="2000">
                          <a:effectLst/>
                        </a:rPr>
                        <a:t>3</a:t>
                      </a:r>
                      <a:endParaRPr lang="vi-VN" sz="20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just">
                        <a:lnSpc>
                          <a:spcPct val="107000"/>
                        </a:lnSpc>
                        <a:spcBef>
                          <a:spcPts val="600"/>
                        </a:spcBef>
                        <a:spcAft>
                          <a:spcPts val="0"/>
                        </a:spcAft>
                      </a:pPr>
                      <a:r>
                        <a:rPr lang="en-US" sz="2000" dirty="0" err="1">
                          <a:effectLst/>
                        </a:rPr>
                        <a:t>Hoa</a:t>
                      </a:r>
                      <a:r>
                        <a:rPr lang="en-US" sz="2000" dirty="0">
                          <a:effectLst/>
                        </a:rPr>
                        <a:t> </a:t>
                      </a:r>
                      <a:r>
                        <a:rPr lang="en-US" sz="2000" dirty="0" err="1">
                          <a:effectLst/>
                        </a:rPr>
                        <a:t>quả</a:t>
                      </a:r>
                      <a:endParaRPr lang="vi-VN" sz="2000" dirty="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838200" y="319406"/>
            <a:ext cx="10515600" cy="45719"/>
          </a:xfrm>
        </p:spPr>
        <p:txBody>
          <a:bodyPr>
            <a:normAutofit fontScale="90000"/>
          </a:bodyPr>
          <a:lstStyle/>
          <a:p>
            <a:endParaRPr lang="vi-VN" dirty="0"/>
          </a:p>
        </p:txBody>
      </p:sp>
      <p:sp>
        <p:nvSpPr>
          <p:cNvPr id="3" name="Content Placeholder 2"/>
          <p:cNvSpPr>
            <a:spLocks noGrp="1"/>
          </p:cNvSpPr>
          <p:nvPr>
            <p:ph idx="1"/>
          </p:nvPr>
        </p:nvSpPr>
        <p:spPr>
          <a:xfrm>
            <a:off x="410817" y="365124"/>
            <a:ext cx="11343861" cy="6447155"/>
          </a:xfrm>
        </p:spPr>
        <p:txBody>
          <a:bodyPr>
            <a:normAutofit/>
          </a:bodyPr>
          <a:lstStyle/>
          <a:p>
            <a:pPr marL="0" indent="0" algn="just">
              <a:lnSpc>
                <a:spcPct val="150000"/>
              </a:lnSpc>
              <a:buNone/>
            </a:pPr>
            <a:r>
              <a:rPr lang="en-US" sz="2400" b="1" dirty="0"/>
              <a:t>3. </a:t>
            </a:r>
            <a:r>
              <a:rPr lang="fr-FR" sz="2400" b="1" dirty="0" err="1">
                <a:latin typeface="Abadi" panose="020B0604020104020204" pitchFamily="34" charset="0"/>
              </a:rPr>
              <a:t>Các</a:t>
            </a:r>
            <a:r>
              <a:rPr lang="fr-FR" sz="2400" b="1" dirty="0">
                <a:latin typeface="Abadi" panose="020B0604020104020204" pitchFamily="34" charset="0"/>
              </a:rPr>
              <a:t> </a:t>
            </a:r>
            <a:r>
              <a:rPr lang="fr-FR" sz="2400" b="1" dirty="0" err="1">
                <a:latin typeface="Abadi" panose="020B0604020104020204" pitchFamily="34" charset="0"/>
              </a:rPr>
              <a:t>khái</a:t>
            </a:r>
            <a:r>
              <a:rPr lang="fr-FR" sz="2400" b="1" dirty="0">
                <a:latin typeface="Abadi" panose="020B0604020104020204" pitchFamily="34" charset="0"/>
              </a:rPr>
              <a:t> </a:t>
            </a:r>
            <a:r>
              <a:rPr lang="fr-FR" sz="2400" b="1" dirty="0" err="1">
                <a:latin typeface="Abadi" panose="020B0604020104020204" pitchFamily="34" charset="0"/>
              </a:rPr>
              <a:t>niệm</a:t>
            </a:r>
            <a:r>
              <a:rPr lang="fr-FR" sz="2400" b="1" dirty="0">
                <a:latin typeface="Abadi" panose="020B0604020104020204" pitchFamily="34" charset="0"/>
              </a:rPr>
              <a:t> </a:t>
            </a:r>
            <a:r>
              <a:rPr lang="fr-FR" sz="2400" b="1" dirty="0" err="1">
                <a:latin typeface="Abadi" panose="020B0604020104020204" pitchFamily="34" charset="0"/>
              </a:rPr>
              <a:t>cơ</a:t>
            </a:r>
            <a:r>
              <a:rPr lang="fr-FR" sz="2400" b="1" dirty="0">
                <a:latin typeface="Abadi" panose="020B0604020104020204" pitchFamily="34" charset="0"/>
              </a:rPr>
              <a:t> </a:t>
            </a:r>
            <a:r>
              <a:rPr lang="fr-FR" sz="2400" b="1" dirty="0" err="1">
                <a:latin typeface="Abadi" panose="020B0604020104020204" pitchFamily="34" charset="0"/>
              </a:rPr>
              <a:t>bản</a:t>
            </a:r>
            <a:r>
              <a:rPr lang="fr-FR" sz="2400" b="1" dirty="0">
                <a:latin typeface="Abadi" panose="020B0604020104020204" pitchFamily="34" charset="0"/>
              </a:rPr>
              <a:t> </a:t>
            </a:r>
            <a:r>
              <a:rPr lang="fr-FR" sz="2400" b="1" dirty="0" err="1">
                <a:latin typeface="Abadi" panose="020B0604020104020204" pitchFamily="34" charset="0"/>
              </a:rPr>
              <a:t>về</a:t>
            </a:r>
            <a:r>
              <a:rPr lang="fr-FR" sz="2400" b="1" dirty="0">
                <a:latin typeface="Abadi" panose="020B0604020104020204" pitchFamily="34" charset="0"/>
              </a:rPr>
              <a:t> </a:t>
            </a:r>
            <a:r>
              <a:rPr lang="fr-FR" sz="2400" b="1" dirty="0" err="1">
                <a:latin typeface="Abadi" panose="020B0604020104020204" pitchFamily="34" charset="0"/>
              </a:rPr>
              <a:t>phương</a:t>
            </a:r>
            <a:r>
              <a:rPr lang="fr-FR" sz="2400" b="1" dirty="0">
                <a:latin typeface="Abadi" panose="020B0604020104020204" pitchFamily="34" charset="0"/>
              </a:rPr>
              <a:t> </a:t>
            </a:r>
            <a:r>
              <a:rPr lang="fr-FR" sz="2400" b="1" dirty="0" err="1">
                <a:latin typeface="Abadi" panose="020B0604020104020204" pitchFamily="34" charset="0"/>
              </a:rPr>
              <a:t>pháp</a:t>
            </a:r>
            <a:r>
              <a:rPr lang="fr-FR" sz="2400" b="1" dirty="0">
                <a:latin typeface="Abadi" panose="020B0604020104020204" pitchFamily="34" charset="0"/>
              </a:rPr>
              <a:t> Bayes</a:t>
            </a:r>
            <a:endParaRPr lang="en-US" sz="2400" b="1" dirty="0">
              <a:latin typeface="Abadi" panose="020B0604020104020204" pitchFamily="34" charset="0"/>
            </a:endParaRPr>
          </a:p>
          <a:p>
            <a:pPr marL="0" indent="0" algn="just">
              <a:lnSpc>
                <a:spcPct val="100000"/>
              </a:lnSpc>
              <a:buNone/>
            </a:pPr>
            <a:r>
              <a:rPr lang="en-US" sz="2000" dirty="0" err="1"/>
              <a:t>Xác</a:t>
            </a:r>
            <a:r>
              <a:rPr lang="en-US" sz="2000" dirty="0"/>
              <a:t> </a:t>
            </a:r>
            <a:r>
              <a:rPr lang="en-US" sz="2000" dirty="0" err="1"/>
              <a:t>suất</a:t>
            </a:r>
            <a:r>
              <a:rPr lang="en-US" sz="2000" dirty="0"/>
              <a:t> </a:t>
            </a:r>
            <a:r>
              <a:rPr lang="en-US" sz="2000" dirty="0" err="1"/>
              <a:t>của</a:t>
            </a:r>
            <a:r>
              <a:rPr lang="en-US" sz="2000" dirty="0"/>
              <a:t> </a:t>
            </a:r>
            <a:r>
              <a:rPr lang="en-US" sz="2000" dirty="0" err="1"/>
              <a:t>một</a:t>
            </a:r>
            <a:r>
              <a:rPr lang="en-US" sz="2000" dirty="0"/>
              <a:t> </a:t>
            </a:r>
            <a:r>
              <a:rPr lang="en-US" sz="2000" dirty="0" err="1"/>
              <a:t>sự</a:t>
            </a:r>
            <a:r>
              <a:rPr lang="en-US" sz="2000" dirty="0"/>
              <a:t> </a:t>
            </a:r>
            <a:r>
              <a:rPr lang="en-US" sz="2000" dirty="0" err="1"/>
              <a:t>kiện</a:t>
            </a:r>
            <a:r>
              <a:rPr lang="en-US" sz="2000" dirty="0"/>
              <a:t> đ</a:t>
            </a:r>
            <a:r>
              <a:rPr lang="vi-VN" sz="2000" dirty="0"/>
              <a:t>ược định nghĩa theo tuần xuất của sự kiện quan sát được trong thí nghiệm.</a:t>
            </a:r>
            <a:endParaRPr lang="vi-VN" sz="2000" dirty="0"/>
          </a:p>
          <a:p>
            <a:pPr marL="0" indent="0" algn="just">
              <a:lnSpc>
                <a:spcPct val="100000"/>
              </a:lnSpc>
              <a:buNone/>
            </a:pPr>
            <a:r>
              <a:rPr lang="vi-VN" sz="2000" dirty="0"/>
              <a:t>Ví dụ: trong 10 ngày có mưa 3 ngày thì xác suất ước tính ngày mưa là 30%. Trong 20 thư điện tử nhận được có 10 thư rác thì xác suất ước tính thư rác là 20%. Vậy P(ngày mưa)=0,3 còn P(thư rác)=0,2.</a:t>
            </a:r>
            <a:endParaRPr lang="vi-VN" sz="2000" dirty="0"/>
          </a:p>
          <a:p>
            <a:pPr marL="0" indent="0" algn="just">
              <a:lnSpc>
                <a:spcPct val="100000"/>
              </a:lnSpc>
              <a:buNone/>
            </a:pPr>
            <a:r>
              <a:rPr lang="vi-VN" sz="2000" dirty="0"/>
              <a:t>Sự kiện loại từ nhau: thư rác và không phải là thư rác. Tổng xác suất hai sự kiện =1. </a:t>
            </a:r>
            <a:endParaRPr lang="vi-VN" sz="2000" dirty="0"/>
          </a:p>
          <a:p>
            <a:pPr marL="0" indent="0" algn="just">
              <a:lnSpc>
                <a:spcPct val="150000"/>
              </a:lnSpc>
              <a:spcBef>
                <a:spcPts val="0"/>
              </a:spcBef>
              <a:buNone/>
            </a:pPr>
            <a:r>
              <a:rPr lang="en-US" sz="2000" dirty="0" err="1">
                <a:latin typeface="Arial" panose="02080604020202020204" pitchFamily="34" charset="0"/>
                <a:cs typeface="Arial" panose="02080604020202020204" pitchFamily="34" charset="0"/>
              </a:rPr>
              <a:t>Kí</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hiệu</a:t>
            </a:r>
            <a:r>
              <a:rPr lang="en-US" sz="2000" dirty="0">
                <a:latin typeface="Arial" panose="02080604020202020204" pitchFamily="34" charset="0"/>
                <a:cs typeface="Arial" panose="02080604020202020204" pitchFamily="34" charset="0"/>
              </a:rPr>
              <a:t> A –</a:t>
            </a:r>
            <a:r>
              <a:rPr lang="en-US" sz="2000" dirty="0" err="1">
                <a:latin typeface="Arial" panose="02080604020202020204" pitchFamily="34" charset="0"/>
                <a:cs typeface="Arial" panose="02080604020202020204" pitchFamily="34" charset="0"/>
              </a:rPr>
              <a:t>và</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bổ</a:t>
            </a:r>
            <a:r>
              <a:rPr lang="en-US" sz="2000" dirty="0">
                <a:latin typeface="Arial" panose="02080604020202020204" pitchFamily="34" charset="0"/>
                <a:cs typeface="Arial" panose="02080604020202020204" pitchFamily="34" charset="0"/>
              </a:rPr>
              <a:t> sung </a:t>
            </a:r>
            <a:r>
              <a:rPr lang="en-US" sz="2000" dirty="0" err="1">
                <a:latin typeface="Arial" panose="02080604020202020204" pitchFamily="34" charset="0"/>
                <a:cs typeface="Arial" panose="02080604020202020204" pitchFamily="34" charset="0"/>
              </a:rPr>
              <a:t>của</a:t>
            </a:r>
            <a:r>
              <a:rPr lang="en-US" sz="2000" dirty="0">
                <a:latin typeface="Arial" panose="02080604020202020204" pitchFamily="34" charset="0"/>
                <a:cs typeface="Arial" panose="02080604020202020204" pitchFamily="34" charset="0"/>
              </a:rPr>
              <a:t> A </a:t>
            </a:r>
            <a:r>
              <a:rPr lang="en-US" sz="2000" dirty="0" err="1">
                <a:latin typeface="Arial" panose="02080604020202020204" pitchFamily="34" charset="0"/>
                <a:cs typeface="Arial" panose="02080604020202020204" pitchFamily="34" charset="0"/>
              </a:rPr>
              <a:t>là</a:t>
            </a:r>
            <a:r>
              <a:rPr lang="en-US" sz="2000" dirty="0">
                <a:latin typeface="Arial" panose="02080604020202020204" pitchFamily="34" charset="0"/>
                <a:cs typeface="Arial" panose="02080604020202020204" pitchFamily="34" charset="0"/>
              </a:rPr>
              <a:t> A</a:t>
            </a:r>
            <a:r>
              <a:rPr lang="en-US" sz="2000" baseline="30000" dirty="0">
                <a:latin typeface="Arial" panose="02080604020202020204" pitchFamily="34" charset="0"/>
                <a:cs typeface="Arial" panose="02080604020202020204" pitchFamily="34" charset="0"/>
              </a:rPr>
              <a:t>C</a:t>
            </a:r>
            <a:r>
              <a:rPr lang="en-US" sz="2000" dirty="0">
                <a:latin typeface="Arial" panose="02080604020202020204" pitchFamily="34" charset="0"/>
                <a:cs typeface="Arial" panose="02080604020202020204" pitchFamily="34" charset="0"/>
              </a:rPr>
              <a:t> . </a:t>
            </a:r>
            <a:r>
              <a:rPr lang="en-US" sz="2000" i="1" dirty="0">
                <a:latin typeface="Arial" panose="02080604020202020204" pitchFamily="34" charset="0"/>
                <a:cs typeface="Arial" panose="02080604020202020204" pitchFamily="34" charset="0"/>
              </a:rPr>
              <a:t>P(spam)=0,2 </a:t>
            </a:r>
            <a:r>
              <a:rPr lang="en-US" sz="2000" dirty="0" err="1">
                <a:latin typeface="Arial" panose="02080604020202020204" pitchFamily="34" charset="0"/>
                <a:cs typeface="Arial" panose="02080604020202020204" pitchFamily="34" charset="0"/>
              </a:rPr>
              <a:t>và</a:t>
            </a:r>
            <a:r>
              <a:rPr lang="en-US" sz="2000" dirty="0">
                <a:latin typeface="Arial" panose="02080604020202020204" pitchFamily="34" charset="0"/>
                <a:cs typeface="Arial" panose="02080604020202020204" pitchFamily="34" charset="0"/>
              </a:rPr>
              <a:t> </a:t>
            </a:r>
            <a:r>
              <a:rPr lang="vi-VN" sz="2000" i="1" dirty="0">
                <a:latin typeface="Arial" panose="02080604020202020204" pitchFamily="34" charset="0"/>
                <a:cs typeface="Arial" panose="02080604020202020204" pitchFamily="34" charset="0"/>
              </a:rPr>
              <a:t>P (¬spam) = 0,80</a:t>
            </a:r>
            <a:r>
              <a:rPr lang="vi-VN" i="1" dirty="0"/>
              <a:t>.</a:t>
            </a:r>
            <a:r>
              <a:rPr lang="en-US" sz="2000" dirty="0"/>
              <a:t>    </a:t>
            </a:r>
            <a:endParaRPr lang="en-US" sz="2000" dirty="0"/>
          </a:p>
          <a:p>
            <a:pPr marL="0" indent="0" algn="just">
              <a:lnSpc>
                <a:spcPct val="150000"/>
              </a:lnSpc>
              <a:spcBef>
                <a:spcPts val="0"/>
              </a:spcBef>
              <a:buNone/>
            </a:pPr>
            <a:r>
              <a:rPr lang="en-US" sz="2000" dirty="0"/>
              <a:t>		</a:t>
            </a:r>
            <a:endParaRPr lang="vi-VN" sz="2000" dirty="0"/>
          </a:p>
        </p:txBody>
      </p:sp>
      <p:pic>
        <p:nvPicPr>
          <p:cNvPr id="4" name="Picture 3"/>
          <p:cNvPicPr/>
          <p:nvPr/>
        </p:nvPicPr>
        <p:blipFill>
          <a:blip r:embed="rId1" cstate="print"/>
          <a:srcRect/>
          <a:stretch>
            <a:fillRect/>
          </a:stretch>
        </p:blipFill>
        <p:spPr bwMode="auto">
          <a:xfrm>
            <a:off x="4037384" y="3743325"/>
            <a:ext cx="3493135" cy="2257425"/>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838200" y="319406"/>
            <a:ext cx="10515600" cy="45719"/>
          </a:xfrm>
        </p:spPr>
        <p:txBody>
          <a:bodyPr>
            <a:normAutofit fontScale="90000"/>
          </a:bodyPr>
          <a:lstStyle/>
          <a:p>
            <a:endParaRPr lang="vi-VN" dirty="0"/>
          </a:p>
        </p:txBody>
      </p:sp>
      <p:sp>
        <p:nvSpPr>
          <p:cNvPr id="3" name="Content Placeholder 2"/>
          <p:cNvSpPr>
            <a:spLocks noGrp="1"/>
          </p:cNvSpPr>
          <p:nvPr>
            <p:ph idx="1"/>
          </p:nvPr>
        </p:nvSpPr>
        <p:spPr>
          <a:xfrm>
            <a:off x="410817" y="365124"/>
            <a:ext cx="11343861" cy="6447155"/>
          </a:xfrm>
        </p:spPr>
        <p:txBody>
          <a:bodyPr>
            <a:normAutofit/>
          </a:bodyPr>
          <a:lstStyle/>
          <a:p>
            <a:pPr marL="0" indent="0" algn="just">
              <a:lnSpc>
                <a:spcPct val="150000"/>
              </a:lnSpc>
              <a:buNone/>
            </a:pPr>
            <a:r>
              <a:rPr lang="en-US" sz="2400" b="1" dirty="0" err="1"/>
              <a:t>Xác</a:t>
            </a:r>
            <a:r>
              <a:rPr lang="en-US" sz="2400" b="1" dirty="0"/>
              <a:t> </a:t>
            </a:r>
            <a:r>
              <a:rPr lang="en-US" sz="2400" b="1" dirty="0" err="1"/>
              <a:t>suất</a:t>
            </a:r>
            <a:r>
              <a:rPr lang="en-US" sz="2400" b="1" dirty="0"/>
              <a:t> </a:t>
            </a:r>
            <a:r>
              <a:rPr lang="en-US" sz="2400" b="1" dirty="0" err="1"/>
              <a:t>đồng</a:t>
            </a:r>
            <a:r>
              <a:rPr lang="en-US" sz="2400" b="1" dirty="0"/>
              <a:t> </a:t>
            </a:r>
            <a:r>
              <a:rPr lang="en-US" sz="2400" b="1" dirty="0" err="1"/>
              <a:t>thời</a:t>
            </a:r>
            <a:r>
              <a:rPr lang="en-US" sz="2400" b="1" dirty="0"/>
              <a:t> (Joint probability)</a:t>
            </a:r>
            <a:endParaRPr lang="en-US" sz="2400" b="1" dirty="0"/>
          </a:p>
          <a:p>
            <a:pPr marL="0" indent="0" algn="just">
              <a:lnSpc>
                <a:spcPct val="150000"/>
              </a:lnSpc>
              <a:buNone/>
            </a:pPr>
            <a:r>
              <a:rPr lang="en-US" sz="2000" dirty="0">
                <a:latin typeface="Arial" panose="02080604020202020204" pitchFamily="34" charset="0"/>
                <a:cs typeface="Arial" panose="02080604020202020204" pitchFamily="34" charset="0"/>
              </a:rPr>
              <a:t>Quan </a:t>
            </a:r>
            <a:r>
              <a:rPr lang="en-US" sz="2000" dirty="0" err="1">
                <a:latin typeface="Arial" panose="02080604020202020204" pitchFamily="34" charset="0"/>
                <a:cs typeface="Arial" panose="02080604020202020204" pitchFamily="34" charset="0"/>
              </a:rPr>
              <a:t>tâm</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đến</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các</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sự</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kiện</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cùng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xẩy</a:t>
            </a:r>
            <a:r>
              <a:rPr lang="en-US" sz="2000" dirty="0">
                <a:latin typeface="Arial" panose="02080604020202020204" pitchFamily="34" charset="0"/>
                <a:cs typeface="Arial" panose="02080604020202020204" pitchFamily="34" charset="0"/>
              </a:rPr>
              <a:t> ra </a:t>
            </a:r>
            <a:r>
              <a:rPr lang="en-US" sz="2000" dirty="0" err="1">
                <a:latin typeface="Arial" panose="02080604020202020204" pitchFamily="34" charset="0"/>
                <a:cs typeface="Arial" panose="02080604020202020204" pitchFamily="34" charset="0"/>
              </a:rPr>
              <a:t>và</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xem</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ảnh</a:t>
            </a:r>
            <a:r>
              <a:rPr lang="en-US" sz="2000" dirty="0">
                <a:latin typeface="Arial" panose="02080604020202020204" pitchFamily="34" charset="0"/>
                <a:cs typeface="Arial" panose="02080604020202020204" pitchFamily="34" charset="0"/>
              </a:rPr>
              <a:t> h</a:t>
            </a:r>
            <a:r>
              <a:rPr lang="vi-VN" sz="2000" dirty="0">
                <a:latin typeface="Arial" panose="02080604020202020204" pitchFamily="34" charset="0"/>
                <a:cs typeface="Arial" panose="02080604020202020204" pitchFamily="34" charset="0"/>
              </a:rPr>
              <a:t>ưởng lẫn nhau của chúng. Thí dụ Email có thêm từ viagra. Thông thường trong thư rác hay có từ này nên thông tin này đưa ra để xét đến thư này có phải là thư rác hay không? Viagra – bằng chứng để kiểm tra.</a:t>
            </a:r>
            <a:endParaRPr lang="vi-VN" sz="2000" dirty="0">
              <a:latin typeface="Arial" panose="02080604020202020204" pitchFamily="34" charset="0"/>
              <a:cs typeface="Arial" panose="02080604020202020204" pitchFamily="34" charset="0"/>
            </a:endParaRPr>
          </a:p>
          <a:p>
            <a:pPr algn="just">
              <a:lnSpc>
                <a:spcPct val="150000"/>
              </a:lnSpc>
            </a:pPr>
            <a:r>
              <a:rPr lang="vi-VN" sz="2000" dirty="0">
                <a:latin typeface="Arial" panose="02080604020202020204" pitchFamily="34" charset="0"/>
                <a:cs typeface="Arial" panose="02080604020202020204" pitchFamily="34" charset="0"/>
              </a:rPr>
              <a:t>5% thư có chứa từ viagra. Hình ảnh tổng thể</a:t>
            </a:r>
            <a:endParaRPr lang="vi-VN" sz="2000" dirty="0">
              <a:latin typeface="Arial" panose="02080604020202020204" pitchFamily="34" charset="0"/>
              <a:cs typeface="Arial" panose="02080604020202020204" pitchFamily="34" charset="0"/>
            </a:endParaRPr>
          </a:p>
          <a:p>
            <a:pPr algn="just">
              <a:lnSpc>
                <a:spcPct val="150000"/>
              </a:lnSpc>
            </a:pPr>
            <a:endParaRPr lang="vi-VN" sz="2000" dirty="0">
              <a:latin typeface="Arial" panose="02080604020202020204" pitchFamily="34" charset="0"/>
              <a:cs typeface="Arial" panose="02080604020202020204" pitchFamily="34" charset="0"/>
            </a:endParaRPr>
          </a:p>
          <a:p>
            <a:pPr algn="just">
              <a:lnSpc>
                <a:spcPct val="150000"/>
              </a:lnSpc>
            </a:pPr>
            <a:endParaRPr lang="vi-VN" sz="2000" dirty="0">
              <a:latin typeface="Arial" panose="02080604020202020204" pitchFamily="34" charset="0"/>
              <a:cs typeface="Arial" panose="02080604020202020204" pitchFamily="34" charset="0"/>
            </a:endParaRPr>
          </a:p>
          <a:p>
            <a:pPr algn="just">
              <a:lnSpc>
                <a:spcPct val="150000"/>
              </a:lnSpc>
            </a:pPr>
            <a:endParaRPr lang="vi-VN" sz="2000" dirty="0">
              <a:latin typeface="Arial" panose="02080604020202020204" pitchFamily="34" charset="0"/>
              <a:cs typeface="Arial" panose="02080604020202020204" pitchFamily="34" charset="0"/>
            </a:endParaRPr>
          </a:p>
          <a:p>
            <a:pPr algn="just">
              <a:lnSpc>
                <a:spcPct val="150000"/>
              </a:lnSpc>
            </a:pPr>
            <a:endParaRPr lang="vi-VN" sz="2000" dirty="0">
              <a:latin typeface="Arial" panose="02080604020202020204" pitchFamily="34" charset="0"/>
              <a:cs typeface="Arial" panose="02080604020202020204" pitchFamily="34" charset="0"/>
            </a:endParaRPr>
          </a:p>
          <a:p>
            <a:pPr marL="0" indent="0" algn="just">
              <a:lnSpc>
                <a:spcPct val="150000"/>
              </a:lnSpc>
              <a:buNone/>
            </a:pPr>
            <a:r>
              <a:rPr lang="vi-VN" sz="2000" dirty="0">
                <a:latin typeface="Arial" panose="02080604020202020204" pitchFamily="34" charset="0"/>
                <a:cs typeface="Arial" panose="02080604020202020204" pitchFamily="34" charset="0"/>
              </a:rPr>
              <a:t>- Vòng tròn Viagra không nằm trọn trong spam và cũng không lấp đầy spam.</a:t>
            </a:r>
            <a:r>
              <a:rPr lang="vi-VN" sz="2000" dirty="0">
                <a:latin typeface="Arial" panose="02080604020202020204" pitchFamily="34" charset="0"/>
                <a:cs typeface="Arial" panose="02080604020202020204" pitchFamily="34" charset="0"/>
                <a:sym typeface="Wingdings" panose="05000000000000000000" pitchFamily="2" charset="2"/>
              </a:rPr>
              <a:t> không phải mọi thư có viagra là spam. Sơ đồ Venn bên phải gồm hai vòng tròn: thư rác và thư chứa từ viagra.</a:t>
            </a:r>
            <a:endParaRPr lang="vi-VN" sz="2000" dirty="0">
              <a:latin typeface="Arial" panose="02080604020202020204" pitchFamily="34" charset="0"/>
              <a:cs typeface="Arial" panose="02080604020202020204" pitchFamily="34" charset="0"/>
            </a:endParaRPr>
          </a:p>
        </p:txBody>
      </p:sp>
      <p:pic>
        <p:nvPicPr>
          <p:cNvPr id="4" name="Picture 3"/>
          <p:cNvPicPr/>
          <p:nvPr/>
        </p:nvPicPr>
        <p:blipFill>
          <a:blip r:embed="rId1" cstate="print"/>
          <a:srcRect/>
          <a:stretch>
            <a:fillRect/>
          </a:stretch>
        </p:blipFill>
        <p:spPr bwMode="auto">
          <a:xfrm>
            <a:off x="1697147" y="3051203"/>
            <a:ext cx="3682365" cy="2372360"/>
          </a:xfrm>
          <a:prstGeom prst="rect">
            <a:avLst/>
          </a:prstGeom>
          <a:noFill/>
          <a:ln w="9525">
            <a:noFill/>
            <a:miter lim="800000"/>
            <a:headEnd/>
            <a:tailEnd/>
          </a:ln>
        </p:spPr>
      </p:pic>
      <p:pic>
        <p:nvPicPr>
          <p:cNvPr id="7" name="Picture 6"/>
          <p:cNvPicPr/>
          <p:nvPr/>
        </p:nvPicPr>
        <p:blipFill>
          <a:blip r:embed="rId2" cstate="print"/>
          <a:srcRect/>
          <a:stretch>
            <a:fillRect/>
          </a:stretch>
        </p:blipFill>
        <p:spPr bwMode="auto">
          <a:xfrm>
            <a:off x="6504593" y="3218208"/>
            <a:ext cx="3662045" cy="2038350"/>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838200" y="319406"/>
            <a:ext cx="10515600" cy="45719"/>
          </a:xfrm>
        </p:spPr>
        <p:txBody>
          <a:bodyPr>
            <a:normAutofit fontScale="90000"/>
          </a:bodyPr>
          <a:lstStyle/>
          <a:p>
            <a:endParaRPr lang="vi-VN" dirty="0"/>
          </a:p>
        </p:txBody>
      </p:sp>
      <mc:AlternateContent xmlns:mc="http://schemas.openxmlformats.org/markup-compatibility/2006">
        <mc:Choice xmlns:a14="http://schemas.microsoft.com/office/drawing/2010/main" Requires="a14">
          <p:sp>
            <p:nvSpPr>
              <p:cNvPr id="3" name="Content Placeholder 2">
                <a:extLst>
                  <a:ext uri="{FF2B5EF4-FFF2-40B4-BE49-F238E27FC236}">
                    <a14:artisticCrisscrossEtching id="{ECFEC923-D31E-4B35-87FA-450948DECAA8}"/>
                  </a:ext>
                </a:extLst>
              </p:cNvPr>
              <p:cNvSpPr>
                <a:spLocks noGrp="1"/>
              </p:cNvSpPr>
              <p:nvPr>
                <p:ph idx="1"/>
              </p:nvPr>
            </p:nvSpPr>
            <p:spPr>
              <a:xfrm>
                <a:off x="410817" y="365124"/>
                <a:ext cx="11343861" cy="6447155"/>
              </a:xfrm>
            </p:spPr>
            <p:txBody>
              <a:bodyPr>
                <a:normAutofit/>
              </a:bodyPr>
              <a:lstStyle/>
              <a:p>
                <a:pPr marL="0" indent="0" algn="just">
                  <a:lnSpc>
                    <a:spcPct val="150000"/>
                  </a:lnSpc>
                  <a:buNone/>
                </a:pPr>
                <a:r>
                  <a:rPr lang="en-US" sz="2000" dirty="0" err="1"/>
                  <a:t>Muốn</a:t>
                </a:r>
                <a:r>
                  <a:rPr lang="en-US" sz="2000" dirty="0"/>
                  <a:t> </a:t>
                </a:r>
                <a:r>
                  <a:rPr lang="en-US" sz="2000" dirty="0" err="1"/>
                  <a:t>biết</a:t>
                </a:r>
                <a:r>
                  <a:rPr lang="en-US" sz="2000" dirty="0"/>
                  <a:t> </a:t>
                </a:r>
                <a:r>
                  <a:rPr lang="en-US" sz="2000" dirty="0" err="1"/>
                  <a:t>sự</a:t>
                </a:r>
                <a:r>
                  <a:rPr lang="en-US" sz="2000" dirty="0"/>
                  <a:t> </a:t>
                </a:r>
                <a:r>
                  <a:rPr lang="en-US" sz="2000" dirty="0" err="1"/>
                  <a:t>chồng</a:t>
                </a:r>
                <a:r>
                  <a:rPr lang="en-US" sz="2000" dirty="0"/>
                  <a:t> </a:t>
                </a:r>
                <a:r>
                  <a:rPr lang="en-US" sz="2000" dirty="0" err="1"/>
                  <a:t>chéo</a:t>
                </a:r>
                <a:r>
                  <a:rPr lang="en-US" sz="2000" dirty="0"/>
                  <a:t> </a:t>
                </a:r>
                <a:r>
                  <a:rPr lang="en-US" sz="2000" dirty="0" err="1"/>
                  <a:t>giữa</a:t>
                </a:r>
                <a:r>
                  <a:rPr lang="en-US" sz="2000" dirty="0"/>
                  <a:t> </a:t>
                </a:r>
                <a:r>
                  <a:rPr lang="en-US" sz="2000" dirty="0" err="1"/>
                  <a:t>hai</a:t>
                </a:r>
                <a:r>
                  <a:rPr lang="en-US" sz="2000" dirty="0"/>
                  <a:t> </a:t>
                </a:r>
                <a:r>
                  <a:rPr lang="en-US" sz="2000" dirty="0" err="1"/>
                  <a:t>sự</a:t>
                </a:r>
                <a:r>
                  <a:rPr lang="en-US" sz="2000" dirty="0"/>
                  <a:t> </a:t>
                </a:r>
                <a:r>
                  <a:rPr lang="en-US" sz="2000" dirty="0" err="1"/>
                  <a:t>kiện</a:t>
                </a:r>
                <a:r>
                  <a:rPr lang="en-US" sz="2000" dirty="0"/>
                  <a:t>.  </a:t>
                </a:r>
                <a:r>
                  <a:rPr lang="en-US" sz="2000" dirty="0" err="1">
                    <a:latin typeface="Arial" panose="020B0604020202020204" pitchFamily="34" charset="0"/>
                    <a:cs typeface="Arial" panose="020B0604020202020204" pitchFamily="34" charset="0"/>
                  </a:rPr>
                  <a:t>Ký</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hiệu</a:t>
                </a:r>
                <a:r>
                  <a:rPr lang="en-US" sz="2000" dirty="0">
                    <a:latin typeface="Arial" panose="020B0604020202020204" pitchFamily="34" charset="0"/>
                    <a:cs typeface="Arial" panose="020B0604020202020204" pitchFamily="34" charset="0"/>
                  </a:rPr>
                  <a:t> ∩ </a:t>
                </a:r>
                <a:r>
                  <a:rPr lang="en-US" sz="2000" dirty="0" err="1">
                    <a:latin typeface="Arial" panose="020B0604020202020204" pitchFamily="34" charset="0"/>
                    <a:cs typeface="Arial" panose="020B0604020202020204" pitchFamily="34" charset="0"/>
                  </a:rPr>
                  <a:t>là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giao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của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hai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sự</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kiện</a:t>
                </a:r>
                <a:r>
                  <a:rPr lang="en-US" sz="2000" dirty="0">
                    <a:latin typeface="Arial" panose="020B0604020202020204" pitchFamily="34" charset="0"/>
                    <a:cs typeface="Arial" panose="020B0604020202020204" pitchFamily="34" charset="0"/>
                  </a:rPr>
                  <a:t> do </a:t>
                </a:r>
                <a:r>
                  <a:rPr lang="en-US" sz="2000" dirty="0" err="1">
                    <a:latin typeface="Arial" panose="020B0604020202020204" pitchFamily="34" charset="0"/>
                    <a:cs typeface="Arial" panose="020B0604020202020204" pitchFamily="34" charset="0"/>
                  </a:rPr>
                  <a:t>vậy</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ký</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hiệu</a:t>
                </a:r>
                <a:r>
                  <a:rPr lang="en-US" sz="2000" dirty="0">
                    <a:latin typeface="Arial" panose="020B0604020202020204" pitchFamily="34" charset="0"/>
                    <a:cs typeface="Arial" panose="020B0604020202020204" pitchFamily="34" charset="0"/>
                  </a:rPr>
                  <a:t> </a:t>
                </a:r>
                <a:r>
                  <a:rPr lang="en-US" sz="2000" i="1" dirty="0">
                    <a:latin typeface="Arial" panose="020B0604020202020204" pitchFamily="34" charset="0"/>
                    <a:cs typeface="Arial" panose="020B0604020202020204" pitchFamily="34" charset="0"/>
                  </a:rPr>
                  <a:t>A ∩ B</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sự</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kiện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trong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đó</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cả</a:t>
                </a:r>
                <a:r>
                  <a:rPr lang="en-US" sz="2000" dirty="0">
                    <a:latin typeface="Arial" panose="020B0604020202020204" pitchFamily="34" charset="0"/>
                    <a:cs typeface="Arial" panose="020B0604020202020204" pitchFamily="34" charset="0"/>
                  </a:rPr>
                  <a:t> A </a:t>
                </a:r>
                <a:r>
                  <a:rPr lang="en-US" sz="2000" dirty="0" err="1">
                    <a:latin typeface="Arial" panose="020B0604020202020204" pitchFamily="34" charset="0"/>
                    <a:cs typeface="Arial" panose="020B0604020202020204" pitchFamily="34" charset="0"/>
                  </a:rPr>
                  <a:t>và</a:t>
                </a:r>
                <a:r>
                  <a:rPr lang="en-US" sz="2000" dirty="0">
                    <a:latin typeface="Arial" panose="020B0604020202020204" pitchFamily="34" charset="0"/>
                    <a:cs typeface="Arial" panose="020B0604020202020204" pitchFamily="34" charset="0"/>
                  </a:rPr>
                  <a:t> B </a:t>
                </a:r>
                <a:r>
                  <a:rPr lang="en-US" sz="2000" dirty="0" err="1">
                    <a:latin typeface="Arial" panose="020B0604020202020204" pitchFamily="34" charset="0"/>
                    <a:cs typeface="Arial" panose="020B0604020202020204" pitchFamily="34" charset="0"/>
                  </a:rPr>
                  <a:t>cùng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xảy</a:t>
                </a:r>
                <a:r>
                  <a:rPr lang="en-US" sz="2000" dirty="0">
                    <a:latin typeface="Arial" panose="020B0604020202020204" pitchFamily="34" charset="0"/>
                    <a:cs typeface="Arial" panose="020B0604020202020204" pitchFamily="34" charset="0"/>
                  </a:rPr>
                  <a:t>  ra </a:t>
                </a:r>
                <a:r>
                  <a:rPr lang="en-US" sz="2000" dirty="0" err="1">
                    <a:latin typeface="Arial" panose="020B0604020202020204" pitchFamily="34" charset="0"/>
                    <a:cs typeface="Arial" panose="020B0604020202020204" pitchFamily="34" charset="0"/>
                  </a:rPr>
                  <a:t>và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xác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suất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hai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sự</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kiện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xảy</a:t>
                </a:r>
                <a:r>
                  <a:rPr lang="en-US" sz="2000" dirty="0">
                    <a:latin typeface="Arial" panose="020B0604020202020204" pitchFamily="34" charset="0"/>
                    <a:cs typeface="Arial" panose="020B0604020202020204" pitchFamily="34" charset="0"/>
                  </a:rPr>
                  <a:t> ra </a:t>
                </a:r>
                <a:r>
                  <a:rPr lang="en-US" sz="2000" dirty="0" err="1">
                    <a:latin typeface="Arial" panose="020B0604020202020204" pitchFamily="34" charset="0"/>
                    <a:cs typeface="Arial" panose="020B0604020202020204" pitchFamily="34" charset="0"/>
                  </a:rPr>
                  <a:t>đồng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thời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được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gọi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là</a:t>
                </a:r>
                <a:r>
                  <a:rPr lang="en-US" sz="2000"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xác</a:t>
                </a:r>
                <a:r>
                  <a:rPr lang="en-US" sz="2000"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suất</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đồng</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thời</a:t>
                </a:r>
                <a:r>
                  <a:rPr lang="en-US" sz="2000" b="1"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(joint probability).</a:t>
                </a:r>
              </a:p>
              <a:p>
                <a:pPr marL="0" indent="0" algn="just">
                  <a:lnSpc>
                    <a:spcPct val="150000"/>
                  </a:lnSpc>
                  <a:buNone/>
                </a:pPr>
                <a:r>
                  <a:rPr lang="en-US" sz="2000" dirty="0" err="1">
                    <a:latin typeface="Arial" panose="020B0604020202020204" pitchFamily="34" charset="0"/>
                    <a:cs typeface="Arial" panose="020B0604020202020204" pitchFamily="34" charset="0"/>
                  </a:rPr>
                  <a:t>Nếu</a:t>
                </a:r>
                <a:r>
                  <a:rPr lang="en-US" sz="2000" dirty="0">
                    <a:latin typeface="Arial" panose="020B0604020202020204" pitchFamily="34" charset="0"/>
                    <a:cs typeface="Arial" panose="020B0604020202020204" pitchFamily="34" charset="0"/>
                  </a:rPr>
                  <a:t> A, B </a:t>
                </a:r>
                <a:r>
                  <a:rPr lang="en-US" sz="2000" b="1" dirty="0" err="1">
                    <a:latin typeface="Arial" panose="020B0604020202020204" pitchFamily="34" charset="0"/>
                    <a:cs typeface="Arial" panose="020B0604020202020204" pitchFamily="34" charset="0"/>
                  </a:rPr>
                  <a:t>độc</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lập</a:t>
                </a:r>
                <a:r>
                  <a:rPr lang="en-US" sz="2000" b="1"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thì</a:t>
                </a:r>
                <a:r>
                  <a:rPr lang="en-US" sz="2000" dirty="0">
                    <a:latin typeface="Arial" panose="020B0604020202020204" pitchFamily="34" charset="0"/>
                    <a:cs typeface="Arial" panose="020B0604020202020204" pitchFamily="34" charset="0"/>
                  </a:rPr>
                  <a:t> P(A,B) = P(A)P(B) </a:t>
                </a:r>
                <a:r>
                  <a:rPr lang="en-US" sz="2000" dirty="0">
                    <a:latin typeface="Arial" panose="020B0604020202020204" pitchFamily="34" charset="0"/>
                    <a:cs typeface="Arial" panose="020B0604020202020204" pitchFamily="34" charset="0"/>
                    <a:sym typeface="Wingdings" panose="05000000000000000000" pitchFamily="2" charset="2"/>
                  </a:rPr>
                  <a:t> P(</a:t>
                </a:r>
                <a:r>
                  <a:rPr lang="en-US" sz="2000" dirty="0" err="1">
                    <a:latin typeface="Arial" panose="020B0604020202020204" pitchFamily="34" charset="0"/>
                    <a:cs typeface="Arial" panose="020B0604020202020204" pitchFamily="34" charset="0"/>
                    <a:sym typeface="Wingdings" panose="05000000000000000000" pitchFamily="2" charset="2"/>
                  </a:rPr>
                  <a:t>spam,Viagra</a:t>
                </a:r>
                <a:r>
                  <a:rPr lang="en-US" sz="2000" dirty="0">
                    <a:latin typeface="Arial" panose="020B0604020202020204" pitchFamily="34" charset="0"/>
                    <a:cs typeface="Arial" panose="020B0604020202020204" pitchFamily="34" charset="0"/>
                    <a:sym typeface="Wingdings" panose="05000000000000000000" pitchFamily="2" charset="2"/>
                  </a:rPr>
                  <a:t>)=0,2x0,05 =0,01.</a:t>
                </a:r>
              </a:p>
              <a:p>
                <a:pPr marL="0" indent="0" algn="just">
                  <a:lnSpc>
                    <a:spcPct val="150000"/>
                  </a:lnSpc>
                  <a:buNone/>
                </a:pPr>
                <a:r>
                  <a:rPr lang="en-US" sz="2000" b="1" dirty="0" err="1">
                    <a:latin typeface="Arial" panose="020B0604020202020204" pitchFamily="34" charset="0"/>
                    <a:cs typeface="Arial" panose="020B0604020202020204" pitchFamily="34" charset="0"/>
                    <a:sym typeface="Wingdings" panose="05000000000000000000" pitchFamily="2" charset="2"/>
                  </a:rPr>
                  <a:t>Xác</a:t>
                </a:r>
                <a:r>
                  <a:rPr lang="en-US" sz="2000" b="1" dirty="0">
                    <a:latin typeface="Arial" panose="020B0604020202020204" pitchFamily="34" charset="0"/>
                    <a:cs typeface="Arial" panose="020B0604020202020204" pitchFamily="34" charset="0"/>
                    <a:sym typeface="Wingdings" panose="05000000000000000000" pitchFamily="2" charset="2"/>
                  </a:rPr>
                  <a:t> </a:t>
                </a:r>
                <a:r>
                  <a:rPr lang="en-US" sz="2000" b="1" dirty="0" err="1">
                    <a:latin typeface="Arial" panose="020B0604020202020204" pitchFamily="34" charset="0"/>
                    <a:cs typeface="Arial" panose="020B0604020202020204" pitchFamily="34" charset="0"/>
                    <a:sym typeface="Wingdings" panose="05000000000000000000" pitchFamily="2" charset="2"/>
                  </a:rPr>
                  <a:t>suất</a:t>
                </a:r>
                <a:r>
                  <a:rPr lang="en-US" sz="2000" b="1" dirty="0">
                    <a:latin typeface="Arial" panose="020B0604020202020204" pitchFamily="34" charset="0"/>
                    <a:cs typeface="Arial" panose="020B0604020202020204" pitchFamily="34" charset="0"/>
                    <a:sym typeface="Wingdings" panose="05000000000000000000" pitchFamily="2" charset="2"/>
                  </a:rPr>
                  <a:t> </a:t>
                </a:r>
                <a:r>
                  <a:rPr lang="en-US" sz="2000" b="1" dirty="0" err="1">
                    <a:latin typeface="Arial" panose="020B0604020202020204" pitchFamily="34" charset="0"/>
                    <a:cs typeface="Arial" panose="020B0604020202020204" pitchFamily="34" charset="0"/>
                    <a:sym typeface="Wingdings" panose="05000000000000000000" pitchFamily="2" charset="2"/>
                  </a:rPr>
                  <a:t>có</a:t>
                </a:r>
                <a:r>
                  <a:rPr lang="en-US" sz="2000" b="1" dirty="0">
                    <a:latin typeface="Arial" panose="020B0604020202020204" pitchFamily="34" charset="0"/>
                    <a:cs typeface="Arial" panose="020B0604020202020204" pitchFamily="34" charset="0"/>
                    <a:sym typeface="Wingdings" panose="05000000000000000000" pitchFamily="2" charset="2"/>
                  </a:rPr>
                  <a:t> </a:t>
                </a:r>
                <a:r>
                  <a:rPr lang="en-US" sz="2000" b="1" dirty="0" err="1">
                    <a:latin typeface="Arial" panose="020B0604020202020204" pitchFamily="34" charset="0"/>
                    <a:cs typeface="Arial" panose="020B0604020202020204" pitchFamily="34" charset="0"/>
                    <a:sym typeface="Wingdings" panose="05000000000000000000" pitchFamily="2" charset="2"/>
                  </a:rPr>
                  <a:t>điều</a:t>
                </a:r>
                <a:r>
                  <a:rPr lang="en-US" sz="2000" b="1" dirty="0">
                    <a:latin typeface="Arial" panose="020B0604020202020204" pitchFamily="34" charset="0"/>
                    <a:cs typeface="Arial" panose="020B0604020202020204" pitchFamily="34" charset="0"/>
                    <a:sym typeface="Wingdings" panose="05000000000000000000" pitchFamily="2" charset="2"/>
                  </a:rPr>
                  <a:t> </a:t>
                </a:r>
                <a:r>
                  <a:rPr lang="en-US" sz="2000" b="1" dirty="0" err="1">
                    <a:latin typeface="Arial" panose="020B0604020202020204" pitchFamily="34" charset="0"/>
                    <a:cs typeface="Arial" panose="020B0604020202020204" pitchFamily="34" charset="0"/>
                    <a:sym typeface="Wingdings" panose="05000000000000000000" pitchFamily="2" charset="2"/>
                  </a:rPr>
                  <a:t>kiện</a:t>
                </a:r>
                <a:r>
                  <a:rPr lang="en-US" sz="2000" b="1" dirty="0">
                    <a:latin typeface="Arial" panose="020B0604020202020204" pitchFamily="34" charset="0"/>
                    <a:cs typeface="Arial" panose="020B0604020202020204" pitchFamily="34" charset="0"/>
                    <a:sym typeface="Wingdings" panose="05000000000000000000" pitchFamily="2" charset="2"/>
                  </a:rPr>
                  <a:t> </a:t>
                </a:r>
                <a:r>
                  <a:rPr lang="en-US" sz="2000" dirty="0">
                    <a:latin typeface="Arial" panose="020B0604020202020204" pitchFamily="34" charset="0"/>
                    <a:cs typeface="Arial" panose="020B0604020202020204" pitchFamily="34" charset="0"/>
                    <a:sym typeface="Wingdings" panose="05000000000000000000" pitchFamily="2" charset="2"/>
                  </a:rPr>
                  <a:t>P(A|B).</a:t>
                </a:r>
              </a:p>
              <a:p>
                <a:pPr marL="0" indent="0" algn="just">
                  <a:lnSpc>
                    <a:spcPct val="150000"/>
                  </a:lnSpc>
                  <a:buNone/>
                </a:pPr>
                <a:r>
                  <a:rPr lang="en-US" sz="2000" b="1" dirty="0" err="1">
                    <a:latin typeface="Arial" panose="020B0604020202020204" pitchFamily="34" charset="0"/>
                    <a:cs typeface="Arial" panose="020B0604020202020204" pitchFamily="34" charset="0"/>
                    <a:sym typeface="Wingdings" panose="05000000000000000000" pitchFamily="2" charset="2"/>
                  </a:rPr>
                  <a:t>Định</a:t>
                </a:r>
                <a:r>
                  <a:rPr lang="en-US" sz="2000" b="1" dirty="0">
                    <a:latin typeface="Arial" panose="020B0604020202020204" pitchFamily="34" charset="0"/>
                    <a:cs typeface="Arial" panose="020B0604020202020204" pitchFamily="34" charset="0"/>
                    <a:sym typeface="Wingdings" panose="05000000000000000000" pitchFamily="2" charset="2"/>
                  </a:rPr>
                  <a:t> </a:t>
                </a:r>
                <a:r>
                  <a:rPr lang="en-US" sz="2000" b="1" dirty="0" err="1">
                    <a:latin typeface="Arial" panose="020B0604020202020204" pitchFamily="34" charset="0"/>
                    <a:cs typeface="Arial" panose="020B0604020202020204" pitchFamily="34" charset="0"/>
                    <a:sym typeface="Wingdings" panose="05000000000000000000" pitchFamily="2" charset="2"/>
                  </a:rPr>
                  <a:t>lý</a:t>
                </a:r>
                <a:r>
                  <a:rPr lang="en-US" sz="2000" b="1" dirty="0">
                    <a:latin typeface="Arial" panose="020B0604020202020204" pitchFamily="34" charset="0"/>
                    <a:cs typeface="Arial" panose="020B0604020202020204" pitchFamily="34" charset="0"/>
                    <a:sym typeface="Wingdings" panose="05000000000000000000" pitchFamily="2" charset="2"/>
                  </a:rPr>
                  <a:t> Bayes</a:t>
                </a:r>
                <a:r>
                  <a:rPr lang="en-US" sz="2000" dirty="0">
                    <a:latin typeface="Arial" panose="020B0604020202020204" pitchFamily="34" charset="0"/>
                    <a:cs typeface="Arial" panose="020B0604020202020204" pitchFamily="34" charset="0"/>
                    <a:sym typeface="Wingdings" panose="05000000000000000000" pitchFamily="2" charset="2"/>
                  </a:rPr>
                  <a:t>:		</a:t>
                </a:r>
                <a14:m>
                  <m:oMath xmlns:m="http://schemas.openxmlformats.org/officeDocument/2006/math">
                    <m:r>
                      <a:rPr lang="vi-VN" sz="2400" i="1">
                        <a:latin typeface="Cambria Math" panose="02040503050406030204" pitchFamily="18" charset="0"/>
                      </a:rPr>
                      <m:t>𝑃</m:t>
                    </m:r>
                    <m:d>
                      <m:dPr>
                        <m:ctrlPr>
                          <a:rPr lang="vi-VN" sz="2400" i="1">
                            <a:latin typeface="Cambria Math" panose="02040503050406030204" pitchFamily="18" charset="0"/>
                          </a:rPr>
                        </m:ctrlPr>
                      </m:dPr>
                      <m:e>
                        <m:r>
                          <a:rPr lang="vi-VN" sz="2400" i="1">
                            <a:latin typeface="Cambria Math" panose="02040503050406030204" pitchFamily="18" charset="0"/>
                          </a:rPr>
                          <m:t>𝐴</m:t>
                        </m:r>
                      </m:e>
                      <m:e>
                        <m:r>
                          <a:rPr lang="vi-VN" sz="2400" i="1">
                            <a:latin typeface="Cambria Math" panose="02040503050406030204" pitchFamily="18" charset="0"/>
                          </a:rPr>
                          <m:t>𝐵</m:t>
                        </m:r>
                      </m:e>
                    </m:d>
                    <m:r>
                      <a:rPr lang="vi-VN" sz="2400" i="1">
                        <a:latin typeface="Cambria Math" panose="02040503050406030204" pitchFamily="18" charset="0"/>
                      </a:rPr>
                      <m:t>=</m:t>
                    </m:r>
                    <m:f>
                      <m:fPr>
                        <m:ctrlPr>
                          <a:rPr lang="vi-VN" sz="2400" i="1">
                            <a:latin typeface="Cambria Math" panose="02040503050406030204" pitchFamily="18" charset="0"/>
                          </a:rPr>
                        </m:ctrlPr>
                      </m:fPr>
                      <m:num>
                        <m:r>
                          <a:rPr lang="vi-VN" sz="2400" i="1">
                            <a:latin typeface="Cambria Math" panose="02040503050406030204" pitchFamily="18" charset="0"/>
                          </a:rPr>
                          <m:t>𝑃</m:t>
                        </m:r>
                        <m:r>
                          <a:rPr lang="vi-VN" sz="2400" i="1">
                            <a:latin typeface="Cambria Math" panose="02040503050406030204" pitchFamily="18" charset="0"/>
                          </a:rPr>
                          <m:t>(</m:t>
                        </m:r>
                        <m:r>
                          <a:rPr lang="vi-VN" sz="2400" i="1">
                            <a:latin typeface="Cambria Math" panose="02040503050406030204" pitchFamily="18" charset="0"/>
                          </a:rPr>
                          <m:t>𝐴</m:t>
                        </m:r>
                        <m:r>
                          <a:rPr lang="vi-VN" sz="2400" i="1">
                            <a:latin typeface="Cambria Math" panose="02040503050406030204" pitchFamily="18" charset="0"/>
                          </a:rPr>
                          <m:t>∩</m:t>
                        </m:r>
                        <m:r>
                          <a:rPr lang="vi-VN" sz="2400" i="1">
                            <a:latin typeface="Cambria Math" panose="02040503050406030204" pitchFamily="18" charset="0"/>
                          </a:rPr>
                          <m:t>𝐵</m:t>
                        </m:r>
                        <m:r>
                          <a:rPr lang="vi-VN" sz="2400" i="1">
                            <a:latin typeface="Cambria Math" panose="02040503050406030204" pitchFamily="18" charset="0"/>
                          </a:rPr>
                          <m:t>)</m:t>
                        </m:r>
                      </m:num>
                      <m:den>
                        <m:r>
                          <a:rPr lang="vi-VN" sz="2400" i="1">
                            <a:latin typeface="Cambria Math" panose="02040503050406030204" pitchFamily="18" charset="0"/>
                          </a:rPr>
                          <m:t>𝑃</m:t>
                        </m:r>
                        <m:r>
                          <a:rPr lang="vi-VN" sz="2400" i="1">
                            <a:latin typeface="Cambria Math" panose="02040503050406030204" pitchFamily="18" charset="0"/>
                          </a:rPr>
                          <m:t>(</m:t>
                        </m:r>
                        <m:r>
                          <a:rPr lang="vi-VN" sz="2400" i="1">
                            <a:latin typeface="Cambria Math" panose="02040503050406030204" pitchFamily="18" charset="0"/>
                          </a:rPr>
                          <m:t>𝐵</m:t>
                        </m:r>
                        <m:r>
                          <a:rPr lang="vi-VN" sz="2400" i="1">
                            <a:latin typeface="Cambria Math" panose="02040503050406030204" pitchFamily="18" charset="0"/>
                          </a:rPr>
                          <m:t>)</m:t>
                        </m:r>
                      </m:den>
                    </m:f>
                    <m:r>
                      <a:rPr lang="vi-VN" sz="2400" i="1">
                        <a:latin typeface="Cambria Math" panose="02040503050406030204" pitchFamily="18" charset="0"/>
                      </a:rPr>
                      <m:t>=</m:t>
                    </m:r>
                    <m:f>
                      <m:fPr>
                        <m:ctrlPr>
                          <a:rPr lang="vi-VN" sz="2400" i="1">
                            <a:latin typeface="Cambria Math" panose="02040503050406030204" pitchFamily="18" charset="0"/>
                          </a:rPr>
                        </m:ctrlPr>
                      </m:fPr>
                      <m:num>
                        <m:r>
                          <a:rPr lang="vi-VN" sz="2400" i="1">
                            <a:latin typeface="Cambria Math" panose="02040503050406030204" pitchFamily="18" charset="0"/>
                          </a:rPr>
                          <m:t>𝑃</m:t>
                        </m:r>
                        <m:r>
                          <a:rPr lang="vi-VN" sz="2400" i="1">
                            <a:latin typeface="Cambria Math" panose="02040503050406030204" pitchFamily="18" charset="0"/>
                          </a:rPr>
                          <m:t>(</m:t>
                        </m:r>
                        <m:r>
                          <a:rPr lang="vi-VN" sz="2400" i="1">
                            <a:latin typeface="Cambria Math" panose="02040503050406030204" pitchFamily="18" charset="0"/>
                          </a:rPr>
                          <m:t>𝐵</m:t>
                        </m:r>
                        <m:r>
                          <a:rPr lang="vi-VN" sz="2400" i="1">
                            <a:latin typeface="Cambria Math" panose="02040503050406030204" pitchFamily="18" charset="0"/>
                          </a:rPr>
                          <m:t>|</m:t>
                        </m:r>
                        <m:r>
                          <a:rPr lang="vi-VN" sz="2400" i="1">
                            <a:latin typeface="Cambria Math" panose="02040503050406030204" pitchFamily="18" charset="0"/>
                          </a:rPr>
                          <m:t>𝐴</m:t>
                        </m:r>
                        <m:r>
                          <a:rPr lang="vi-VN" sz="2400" i="1">
                            <a:latin typeface="Cambria Math" panose="02040503050406030204" pitchFamily="18" charset="0"/>
                          </a:rPr>
                          <m:t>)</m:t>
                        </m:r>
                        <m:r>
                          <a:rPr lang="vi-VN" sz="2400" i="1">
                            <a:latin typeface="Cambria Math" panose="02040503050406030204" pitchFamily="18" charset="0"/>
                          </a:rPr>
                          <m:t>𝑃</m:t>
                        </m:r>
                        <m:r>
                          <a:rPr lang="vi-VN" sz="2400" i="1">
                            <a:latin typeface="Cambria Math" panose="02040503050406030204" pitchFamily="18" charset="0"/>
                          </a:rPr>
                          <m:t>(</m:t>
                        </m:r>
                        <m:r>
                          <a:rPr lang="vi-VN" sz="2400" i="1">
                            <a:latin typeface="Cambria Math" panose="02040503050406030204" pitchFamily="18" charset="0"/>
                          </a:rPr>
                          <m:t>𝐴</m:t>
                        </m:r>
                        <m:r>
                          <a:rPr lang="vi-VN" sz="2400" i="1">
                            <a:latin typeface="Cambria Math" panose="02040503050406030204" pitchFamily="18" charset="0"/>
                          </a:rPr>
                          <m:t>)</m:t>
                        </m:r>
                      </m:num>
                      <m:den>
                        <m:r>
                          <a:rPr lang="vi-VN" sz="2400" i="1">
                            <a:latin typeface="Cambria Math" panose="02040503050406030204" pitchFamily="18" charset="0"/>
                          </a:rPr>
                          <m:t>𝑃</m:t>
                        </m:r>
                        <m:r>
                          <a:rPr lang="vi-VN" sz="2400" i="1">
                            <a:latin typeface="Cambria Math" panose="02040503050406030204" pitchFamily="18" charset="0"/>
                          </a:rPr>
                          <m:t>(</m:t>
                        </m:r>
                        <m:r>
                          <a:rPr lang="vi-VN" sz="2400" i="1">
                            <a:latin typeface="Cambria Math" panose="02040503050406030204" pitchFamily="18" charset="0"/>
                          </a:rPr>
                          <m:t>𝐵</m:t>
                        </m:r>
                        <m:r>
                          <a:rPr lang="vi-VN" sz="2400" i="1">
                            <a:latin typeface="Cambria Math" panose="02040503050406030204" pitchFamily="18" charset="0"/>
                          </a:rPr>
                          <m:t>)</m:t>
                        </m:r>
                      </m:den>
                    </m:f>
                  </m:oMath>
                </a14:m>
                <a:endParaRPr lang="en-US" sz="2400" dirty="0">
                  <a:latin typeface="Arial" panose="020B0604020202020204" pitchFamily="34" charset="0"/>
                  <a:cs typeface="Arial" panose="020B0604020202020204" pitchFamily="34" charset="0"/>
                  <a:sym typeface="Wingdings" panose="05000000000000000000" pitchFamily="2" charset="2"/>
                </a:endParaRPr>
              </a:p>
              <a:p>
                <a:pPr marL="0" indent="0" algn="just">
                  <a:lnSpc>
                    <a:spcPct val="150000"/>
                  </a:lnSpc>
                  <a:buNone/>
                </a:pPr>
                <a:r>
                  <a:rPr lang="en-US" sz="2000" dirty="0" err="1">
                    <a:latin typeface="Arial" panose="020B0604020202020204" pitchFamily="34" charset="0"/>
                    <a:cs typeface="Arial" panose="020B0604020202020204" pitchFamily="34" charset="0"/>
                  </a:rPr>
                  <a:t>Thông</a:t>
                </a:r>
                <a:r>
                  <a:rPr lang="en-US" sz="2000" dirty="0">
                    <a:latin typeface="Arial" panose="020B0604020202020204" pitchFamily="34" charset="0"/>
                    <a:cs typeface="Arial" panose="020B0604020202020204" pitchFamily="34" charset="0"/>
                  </a:rPr>
                  <a:t> tin </a:t>
                </a:r>
                <a:r>
                  <a:rPr lang="en-US" sz="2000" dirty="0" err="1">
                    <a:latin typeface="Arial" panose="020B0604020202020204" pitchFamily="34" charset="0"/>
                    <a:cs typeface="Arial" panose="020B0604020202020204" pitchFamily="34" charset="0"/>
                  </a:rPr>
                  <a:t>tiền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định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thông</a:t>
                </a:r>
                <a:r>
                  <a:rPr lang="en-US" sz="2000" dirty="0">
                    <a:latin typeface="Arial" panose="020B0604020202020204" pitchFamily="34" charset="0"/>
                    <a:cs typeface="Arial" panose="020B0604020202020204" pitchFamily="34" charset="0"/>
                  </a:rPr>
                  <a:t> tin </a:t>
                </a:r>
                <a:r>
                  <a:rPr lang="en-US" sz="2000" dirty="0" err="1">
                    <a:latin typeface="Arial" panose="020B0604020202020204" pitchFamily="34" charset="0"/>
                    <a:cs typeface="Arial" panose="020B0604020202020204" pitchFamily="34" charset="0"/>
                  </a:rPr>
                  <a:t>hậu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định</a:t>
                </a:r>
                <a:r>
                  <a:rPr lang="en-US" sz="2000" dirty="0">
                    <a:latin typeface="Arial" panose="020B0604020202020204" pitchFamily="34" charset="0"/>
                    <a:cs typeface="Arial" panose="020B0604020202020204" pitchFamily="34" charset="0"/>
                  </a:rPr>
                  <a:t>, likelihood –</a:t>
                </a:r>
                <a:r>
                  <a:rPr lang="en-US" sz="2000" dirty="0" err="1">
                    <a:latin typeface="Arial" panose="020B0604020202020204" pitchFamily="34" charset="0"/>
                    <a:cs typeface="Arial" panose="020B0604020202020204" pitchFamily="34" charset="0"/>
                  </a:rPr>
                  <a:t>thông</a:t>
                </a:r>
                <a:r>
                  <a:rPr lang="en-US" sz="2000" dirty="0">
                    <a:latin typeface="Arial" panose="020B0604020202020204" pitchFamily="34" charset="0"/>
                    <a:cs typeface="Arial" panose="020B0604020202020204" pitchFamily="34" charset="0"/>
                  </a:rPr>
                  <a:t> tin </a:t>
                </a:r>
                <a:r>
                  <a:rPr lang="en-US" sz="2000" dirty="0" err="1">
                    <a:latin typeface="Arial" panose="020B0604020202020204" pitchFamily="34" charset="0"/>
                    <a:cs typeface="Arial" panose="020B0604020202020204" pitchFamily="34" charset="0"/>
                  </a:rPr>
                  <a:t>thực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tế</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bằng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chứng</a:t>
                </a:r>
                <a:r>
                  <a:rPr lang="en-US" sz="2000" dirty="0">
                    <a:latin typeface="Arial" panose="020B0604020202020204" pitchFamily="34" charset="0"/>
                    <a:cs typeface="Arial" panose="020B0604020202020204" pitchFamily="34" charset="0"/>
                  </a:rPr>
                  <a:t>.</a:t>
                </a:r>
              </a:p>
              <a:p>
                <a:pPr marL="0" indent="0" algn="just">
                  <a:lnSpc>
                    <a:spcPct val="150000"/>
                  </a:lnSpc>
                  <a:buNone/>
                </a:pPr>
                <a:r>
                  <a:rPr lang="en-US" sz="2000" dirty="0">
                    <a:latin typeface="Arial" panose="020B0604020202020204" pitchFamily="34" charset="0"/>
                    <a:cs typeface="Arial" panose="020B0604020202020204" pitchFamily="34" charset="0"/>
                  </a:rPr>
                  <a:t>			</a:t>
                </a:r>
                <a14:m>
                  <m:oMath xmlns:m="http://schemas.openxmlformats.org/officeDocument/2006/math">
                    <m:r>
                      <a:rPr lang="en-US" sz="2400" i="1">
                        <a:latin typeface="Cambria Math" panose="02040503050406030204" pitchFamily="18" charset="0"/>
                      </a:rPr>
                      <m:t>𝑃𝑜𝑠𝑡𝑒𝑟𝑖𝑜𝑟</m:t>
                    </m:r>
                    <m:r>
                      <a:rPr lang="en-US" sz="2400" i="1">
                        <a:latin typeface="Cambria Math" panose="02040503050406030204" pitchFamily="18" charset="0"/>
                      </a:rPr>
                      <m:t>=</m:t>
                    </m:r>
                    <m:f>
                      <m:fPr>
                        <m:ctrlPr>
                          <a:rPr lang="vi-VN" sz="2400" i="1">
                            <a:latin typeface="Cambria Math" panose="02040503050406030204" pitchFamily="18" charset="0"/>
                          </a:rPr>
                        </m:ctrlPr>
                      </m:fPr>
                      <m:num>
                        <m:r>
                          <a:rPr lang="en-US" sz="2400" i="1">
                            <a:latin typeface="Cambria Math" panose="02040503050406030204" pitchFamily="18" charset="0"/>
                          </a:rPr>
                          <m:t>𝐿𝑖𝑘𝑒𝑙𝑖h𝑜𝑜𝑑</m:t>
                        </m:r>
                        <m:r>
                          <a:rPr lang="en-US" sz="2400" i="1">
                            <a:latin typeface="Cambria Math" panose="02040503050406030204" pitchFamily="18" charset="0"/>
                          </a:rPr>
                          <m:t> ×</m:t>
                        </m:r>
                        <m:r>
                          <a:rPr lang="en-US" sz="2400" i="1">
                            <a:latin typeface="Cambria Math" panose="02040503050406030204" pitchFamily="18" charset="0"/>
                          </a:rPr>
                          <m:t>𝑃𝑟𝑖𝑜𝑟</m:t>
                        </m:r>
                      </m:num>
                      <m:den>
                        <m:r>
                          <a:rPr lang="en-US" sz="2400" i="1">
                            <a:latin typeface="Cambria Math" panose="02040503050406030204" pitchFamily="18" charset="0"/>
                          </a:rPr>
                          <m:t>𝐸𝑣𝑖𝑑𝑒𝑛𝑐𝑒</m:t>
                        </m:r>
                      </m:den>
                    </m:f>
                  </m:oMath>
                </a14:m>
                <a:endParaRPr lang="vi-VN" sz="2400" dirty="0">
                  <a:latin typeface="Arial" panose="020B0604020202020204" pitchFamily="34" charset="0"/>
                  <a:cs typeface="Arial" panose="020B0604020202020204" pitchFamily="34"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10817" y="365124"/>
                <a:ext cx="11343861" cy="6447155"/>
              </a:xfrm>
              <a:blipFill rotWithShape="1">
                <a:blip r:embed="rId1"/>
                <a:stretch>
                  <a:fillRect l="-537" r="-591"/>
                </a:stretch>
              </a:blipFill>
            </p:spPr>
            <p:txBody>
              <a:bodyPr/>
              <a:lstStyle/>
              <a:p>
                <a:r>
                  <a:rPr lang="vi-VN">
                    <a:noFill/>
                  </a:rPr>
                  <a:t> </a:t>
                </a:r>
                <a:endParaRPr lang="vi-VN">
                  <a:noFill/>
                </a:endParaRPr>
              </a:p>
            </p:txBody>
          </p:sp>
        </mc:Fallback>
      </mc:AlternateContent>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838200" y="319406"/>
            <a:ext cx="10515600" cy="45719"/>
          </a:xfrm>
        </p:spPr>
        <p:txBody>
          <a:bodyPr>
            <a:normAutofit fontScale="90000"/>
          </a:bodyPr>
          <a:lstStyle/>
          <a:p>
            <a:endParaRPr lang="vi-VN" dirty="0"/>
          </a:p>
        </p:txBody>
      </p:sp>
      <mc:AlternateContent xmlns:mc="http://schemas.openxmlformats.org/markup-compatibility/2006">
        <mc:Choice xmlns:a14="http://schemas.microsoft.com/office/drawing/2010/main" Requires="a14">
          <p:sp>
            <p:nvSpPr>
              <p:cNvPr id="3" name="Content Placeholder 2">
                <a:extLst>
                  <a:ext uri="{FF2B5EF4-FFF2-40B4-BE49-F238E27FC236}">
                    <a14:artisticCrisscrossEtching id="{ECFEC923-D31E-4B35-87FA-450948DECAA8}"/>
                  </a:ext>
                </a:extLst>
              </p:cNvPr>
              <p:cNvSpPr>
                <a:spLocks noGrp="1"/>
              </p:cNvSpPr>
              <p:nvPr>
                <p:ph idx="1"/>
              </p:nvPr>
            </p:nvSpPr>
            <p:spPr>
              <a:xfrm>
                <a:off x="410817" y="365124"/>
                <a:ext cx="11343861" cy="6447155"/>
              </a:xfrm>
            </p:spPr>
            <p:txBody>
              <a:bodyPr>
                <a:normAutofit/>
              </a:bodyPr>
              <a:lstStyle/>
              <a:p>
                <a:pPr marL="0" indent="0" algn="just">
                  <a:lnSpc>
                    <a:spcPct val="150000"/>
                  </a:lnSpc>
                  <a:buNone/>
                </a:pPr>
                <a:r>
                  <a:rPr lang="en-US" sz="2000" dirty="0" err="1">
                    <a:latin typeface="Arial" panose="020B0604020202020204" pitchFamily="34" charset="0"/>
                    <a:cs typeface="Arial" panose="020B0604020202020204" pitchFamily="34" charset="0"/>
                  </a:rPr>
                  <a:t>Trở</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lại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vấn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đề</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a:t>
                </a:r>
                <a:r>
                  <a:rPr lang="vi-VN" sz="2000" dirty="0">
                    <a:latin typeface="Arial" panose="020B0604020202020204" pitchFamily="34" charset="0"/>
                    <a:cs typeface="Arial" panose="020B0604020202020204" pitchFamily="34" charset="0"/>
                  </a:rPr>
                  <a:t>ư</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rác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Công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thức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trên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thành</a:t>
                </a:r>
                <a:endParaRPr lang="en-US" sz="2000" dirty="0">
                  <a:latin typeface="Arial" panose="020B0604020202020204" pitchFamily="34" charset="0"/>
                  <a:cs typeface="Arial" panose="020B0604020202020204" pitchFamily="34" charset="0"/>
                </a:endParaRPr>
              </a:p>
              <a:p>
                <a:pPr marL="0" indent="0" algn="just">
                  <a:lnSpc>
                    <a:spcPct val="150000"/>
                  </a:lnSpc>
                  <a:buNone/>
                </a:pPr>
                <a:r>
                  <a:rPr lang="en-US" sz="2000" dirty="0">
                    <a:latin typeface="Arial" panose="020B0604020202020204" pitchFamily="34" charset="0"/>
                    <a:cs typeface="Arial" panose="020B0604020202020204" pitchFamily="34" charset="0"/>
                  </a:rPr>
                  <a:t>				</a:t>
                </a:r>
                <a14:m>
                  <m:oMath xmlns:m="http://schemas.openxmlformats.org/officeDocument/2006/math">
                    <m:r>
                      <a:rPr lang="en-US" sz="2400" i="1">
                        <a:latin typeface="Cambria Math" panose="02040503050406030204" pitchFamily="18" charset="0"/>
                      </a:rPr>
                      <m:t>𝑃</m:t>
                    </m:r>
                    <m:r>
                      <a:rPr lang="en-US" sz="2400" i="1">
                        <a:latin typeface="Cambria Math" panose="02040503050406030204" pitchFamily="18" charset="0"/>
                      </a:rPr>
                      <m:t>(</m:t>
                    </m:r>
                    <m:r>
                      <a:rPr lang="en-US" sz="2400" i="1">
                        <a:latin typeface="Cambria Math" panose="02040503050406030204" pitchFamily="18" charset="0"/>
                      </a:rPr>
                      <m:t>𝑠𝑝𝑎𝑚</m:t>
                    </m:r>
                    <m:r>
                      <a:rPr lang="en-US" sz="2400" i="1">
                        <a:latin typeface="Cambria Math" panose="02040503050406030204" pitchFamily="18" charset="0"/>
                      </a:rPr>
                      <m:t>|</m:t>
                    </m:r>
                    <m:r>
                      <a:rPr lang="en-US" sz="2400" i="1">
                        <a:latin typeface="Cambria Math" panose="02040503050406030204" pitchFamily="18" charset="0"/>
                      </a:rPr>
                      <m:t>𝑣𝑖𝑎𝑔𝑟𝑎</m:t>
                    </m:r>
                    <m:r>
                      <a:rPr lang="en-US" sz="2400" i="1">
                        <a:latin typeface="Cambria Math" panose="02040503050406030204" pitchFamily="18" charset="0"/>
                      </a:rPr>
                      <m:t>)=</m:t>
                    </m:r>
                    <m:f>
                      <m:fPr>
                        <m:ctrlPr>
                          <a:rPr lang="vi-VN" sz="2400" i="1">
                            <a:latin typeface="Cambria Math" panose="02040503050406030204" pitchFamily="18" charset="0"/>
                          </a:rPr>
                        </m:ctrlPr>
                      </m:fPr>
                      <m:num>
                        <m:r>
                          <a:rPr lang="en-US" sz="2400" i="1">
                            <a:latin typeface="Cambria Math" panose="02040503050406030204" pitchFamily="18" charset="0"/>
                          </a:rPr>
                          <m:t>𝑃</m:t>
                        </m:r>
                        <m:d>
                          <m:dPr>
                            <m:ctrlPr>
                              <a:rPr lang="vi-VN" sz="2400" i="1">
                                <a:latin typeface="Cambria Math" panose="02040503050406030204" pitchFamily="18" charset="0"/>
                              </a:rPr>
                            </m:ctrlPr>
                          </m:dPr>
                          <m:e>
                            <m:r>
                              <a:rPr lang="en-US" sz="2400" i="1">
                                <a:latin typeface="Cambria Math" panose="02040503050406030204" pitchFamily="18" charset="0"/>
                              </a:rPr>
                              <m:t>𝑣𝑖𝑎𝑔𝑟𝑎</m:t>
                            </m:r>
                          </m:e>
                          <m:e>
                            <m:r>
                              <a:rPr lang="en-US" sz="2400" i="1">
                                <a:latin typeface="Cambria Math" panose="02040503050406030204" pitchFamily="18" charset="0"/>
                              </a:rPr>
                              <m:t>𝑠𝑝𝑎𝑚</m:t>
                            </m:r>
                          </m:e>
                        </m:d>
                        <m:r>
                          <a:rPr lang="en-US" sz="2400" i="1">
                            <a:latin typeface="Cambria Math" panose="02040503050406030204" pitchFamily="18" charset="0"/>
                          </a:rPr>
                          <m:t> </m:t>
                        </m:r>
                        <m:r>
                          <a:rPr lang="en-US" sz="2400" i="1">
                            <a:latin typeface="Cambria Math" panose="02040503050406030204" pitchFamily="18" charset="0"/>
                          </a:rPr>
                          <m:t>𝑃</m:t>
                        </m:r>
                        <m:r>
                          <a:rPr lang="en-US" sz="2400" i="1">
                            <a:latin typeface="Cambria Math" panose="02040503050406030204" pitchFamily="18" charset="0"/>
                          </a:rPr>
                          <m:t>(</m:t>
                        </m:r>
                        <m:r>
                          <a:rPr lang="en-US" sz="2400" i="1">
                            <a:latin typeface="Cambria Math" panose="02040503050406030204" pitchFamily="18" charset="0"/>
                          </a:rPr>
                          <m:t>𝑠𝑝𝑎𝑚</m:t>
                        </m:r>
                        <m:r>
                          <a:rPr lang="en-US" sz="2400" i="1">
                            <a:latin typeface="Cambria Math" panose="02040503050406030204" pitchFamily="18" charset="0"/>
                          </a:rPr>
                          <m:t>)</m:t>
                        </m:r>
                      </m:num>
                      <m:den>
                        <m:r>
                          <a:rPr lang="en-US" sz="2400" i="1">
                            <a:latin typeface="Cambria Math" panose="02040503050406030204" pitchFamily="18" charset="0"/>
                          </a:rPr>
                          <m:t>𝑃</m:t>
                        </m:r>
                        <m:r>
                          <a:rPr lang="en-US" sz="2400" i="1">
                            <a:latin typeface="Cambria Math" panose="02040503050406030204" pitchFamily="18" charset="0"/>
                          </a:rPr>
                          <m:t>(</m:t>
                        </m:r>
                        <m:r>
                          <a:rPr lang="en-US" sz="2400" i="1">
                            <a:latin typeface="Cambria Math" panose="02040503050406030204" pitchFamily="18" charset="0"/>
                          </a:rPr>
                          <m:t>𝑉𝑖𝑎𝑔𝑟𝑎</m:t>
                        </m:r>
                        <m:r>
                          <a:rPr lang="en-US" sz="2400" i="1">
                            <a:latin typeface="Cambria Math" panose="02040503050406030204" pitchFamily="18" charset="0"/>
                          </a:rPr>
                          <m:t>)</m:t>
                        </m:r>
                      </m:den>
                    </m:f>
                  </m:oMath>
                </a14:m>
                <a:r>
                  <a:rPr lang="en-US" sz="2000" dirty="0">
                    <a:latin typeface="Arial" panose="020B0604020202020204" pitchFamily="34" charset="0"/>
                    <a:cs typeface="Arial" panose="020B0604020202020204" pitchFamily="34" charset="0"/>
                  </a:rPr>
                  <a:t>	</a:t>
                </a:r>
              </a:p>
              <a:p>
                <a:pPr marL="0" indent="0" algn="just">
                  <a:lnSpc>
                    <a:spcPct val="150000"/>
                  </a:lnSpc>
                  <a:buNone/>
                </a:pPr>
                <a:endParaRPr lang="en-US" sz="2000" dirty="0">
                  <a:latin typeface="Arial" panose="020B0604020202020204" pitchFamily="34" charset="0"/>
                  <a:cs typeface="Arial" panose="020B0604020202020204" pitchFamily="34" charset="0"/>
                </a:endParaRPr>
              </a:p>
              <a:p>
                <a:pPr marL="0" indent="0" algn="just">
                  <a:lnSpc>
                    <a:spcPct val="100000"/>
                  </a:lnSpc>
                  <a:buNone/>
                </a:pPr>
                <a:r>
                  <a:rPr lang="en-US" sz="2000" dirty="0" err="1">
                    <a:latin typeface="Arial" panose="020B0604020202020204" pitchFamily="34" charset="0"/>
                    <a:cs typeface="Arial" panose="020B0604020202020204" pitchFamily="34" charset="0"/>
                  </a:rPr>
                  <a:t>Cần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biết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thư</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có</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từ</a:t>
                </a:r>
                <a:r>
                  <a:rPr lang="en-US" sz="2000" dirty="0">
                    <a:latin typeface="Arial" panose="020B0604020202020204" pitchFamily="34" charset="0"/>
                    <a:cs typeface="Arial" panose="020B0604020202020204" pitchFamily="34" charset="0"/>
                  </a:rPr>
                  <a:t> Viagra </a:t>
                </a:r>
                <a:r>
                  <a:rPr lang="en-US" sz="2000" dirty="0" err="1">
                    <a:latin typeface="Arial" panose="020B0604020202020204" pitchFamily="34" charset="0"/>
                    <a:cs typeface="Arial" panose="020B0604020202020204" pitchFamily="34" charset="0"/>
                  </a:rPr>
                  <a:t>có</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phải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a:t>
                </a:r>
                <a:r>
                  <a:rPr lang="vi-VN" sz="2000" dirty="0">
                    <a:latin typeface="Arial" panose="020B0604020202020204" pitchFamily="34" charset="0"/>
                    <a:cs typeface="Arial" panose="020B0604020202020204" pitchFamily="34" charset="0"/>
                  </a:rPr>
                  <a:t>ư</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rác</a:t>
                </a:r>
                <a:r>
                  <a:rPr lang="en-US" sz="2000" dirty="0">
                    <a:latin typeface="Arial" panose="020B0604020202020204" pitchFamily="34" charset="0"/>
                    <a:cs typeface="Arial" panose="020B0604020202020204" pitchFamily="34" charset="0"/>
                  </a:rPr>
                  <a:t> hay </a:t>
                </a:r>
                <a:r>
                  <a:rPr lang="en-US" sz="2000" dirty="0" err="1">
                    <a:latin typeface="Arial" panose="020B0604020202020204" pitchFamily="34" charset="0"/>
                    <a:cs typeface="Arial" panose="020B0604020202020204" pitchFamily="34" charset="0"/>
                  </a:rPr>
                  <a:t>không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Đây</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thông</a:t>
                </a:r>
                <a:r>
                  <a:rPr lang="en-US" sz="2000" dirty="0">
                    <a:latin typeface="Arial" panose="020B0604020202020204" pitchFamily="34" charset="0"/>
                    <a:cs typeface="Arial" panose="020B0604020202020204" pitchFamily="34" charset="0"/>
                  </a:rPr>
                  <a:t> tin </a:t>
                </a:r>
                <a:r>
                  <a:rPr lang="en-US" sz="2000" dirty="0" err="1">
                    <a:latin typeface="Arial" panose="020B0604020202020204" pitchFamily="34" charset="0"/>
                    <a:cs typeface="Arial" panose="020B0604020202020204" pitchFamily="34" charset="0"/>
                  </a:rPr>
                  <a:t>hậu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định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cần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biết</a:t>
                </a:r>
                <a:r>
                  <a:rPr lang="en-US" sz="2000" dirty="0">
                    <a:latin typeface="Arial" panose="020B0604020202020204" pitchFamily="34" charset="0"/>
                    <a:cs typeface="Arial" panose="020B0604020202020204" pitchFamily="34" charset="0"/>
                  </a:rPr>
                  <a:t>. Ta </a:t>
                </a:r>
                <a:r>
                  <a:rPr lang="en-US" sz="2000" dirty="0" err="1">
                    <a:latin typeface="Arial" panose="020B0604020202020204" pitchFamily="34" charset="0"/>
                    <a:cs typeface="Arial" panose="020B0604020202020204" pitchFamily="34" charset="0"/>
                  </a:rPr>
                  <a:t>có</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thông</a:t>
                </a:r>
                <a:r>
                  <a:rPr lang="en-US" sz="2000" dirty="0">
                    <a:latin typeface="Arial" panose="020B0604020202020204" pitchFamily="34" charset="0"/>
                    <a:cs typeface="Arial" panose="020B0604020202020204" pitchFamily="34" charset="0"/>
                  </a:rPr>
                  <a:t> tin </a:t>
                </a:r>
                <a:r>
                  <a:rPr lang="en-US" sz="2000" dirty="0" err="1">
                    <a:latin typeface="Arial" panose="020B0604020202020204" pitchFamily="34" charset="0"/>
                    <a:cs typeface="Arial" panose="020B0604020202020204" pitchFamily="34" charset="0"/>
                  </a:rPr>
                  <a:t>xác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suất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của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từ</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viagra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có</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trong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thư</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bằng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chứng</a:t>
                </a:r>
                <a:r>
                  <a:rPr lang="en-US" sz="2000" dirty="0">
                    <a:latin typeface="Arial" panose="020B0604020202020204" pitchFamily="34" charset="0"/>
                    <a:cs typeface="Arial" panose="020B0604020202020204" pitchFamily="34" charset="0"/>
                  </a:rPr>
                  <a:t> hay likelihood </a:t>
                </a:r>
                <a:r>
                  <a:rPr lang="en-US" sz="2000" dirty="0" err="1">
                    <a:latin typeface="Arial" panose="020B0604020202020204" pitchFamily="34" charset="0"/>
                    <a:cs typeface="Arial" panose="020B0604020202020204" pitchFamily="34" charset="0"/>
                  </a:rPr>
                  <a:t>biên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Xác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suất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a:t>
                </a:r>
                <a:r>
                  <a:rPr lang="vi-VN" sz="2000" dirty="0">
                    <a:latin typeface="Arial" panose="020B0604020202020204" pitchFamily="34" charset="0"/>
                    <a:cs typeface="Arial" panose="020B0604020202020204" pitchFamily="34" charset="0"/>
                  </a:rPr>
                  <a:t>ư</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rác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thông</a:t>
                </a:r>
                <a:r>
                  <a:rPr lang="en-US" sz="2000" dirty="0">
                    <a:latin typeface="Arial" panose="020B0604020202020204" pitchFamily="34" charset="0"/>
                    <a:cs typeface="Arial" panose="020B0604020202020204" pitchFamily="34" charset="0"/>
                  </a:rPr>
                  <a:t> tin </a:t>
                </a:r>
                <a:r>
                  <a:rPr lang="en-US" sz="2000" dirty="0" err="1">
                    <a:latin typeface="Arial" panose="020B0604020202020204" pitchFamily="34" charset="0"/>
                    <a:cs typeface="Arial" panose="020B0604020202020204" pitchFamily="34" charset="0"/>
                  </a:rPr>
                  <a:t>tiền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định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xác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suất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có</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điều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kiện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có</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từ</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viagra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trong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thư</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rác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là</a:t>
                </a:r>
                <a:r>
                  <a:rPr lang="en-US" sz="2000" dirty="0">
                    <a:latin typeface="Arial" panose="020B0604020202020204" pitchFamily="34" charset="0"/>
                    <a:cs typeface="Arial" panose="020B0604020202020204" pitchFamily="34" charset="0"/>
                  </a:rPr>
                  <a:t> likelihood. </a:t>
                </a:r>
              </a:p>
              <a:p>
                <a:pPr marL="0" indent="0" algn="just">
                  <a:lnSpc>
                    <a:spcPct val="100000"/>
                  </a:lnSpc>
                  <a:buNone/>
                </a:pPr>
                <a:r>
                  <a:rPr lang="en-US" sz="2000" dirty="0" err="1">
                    <a:latin typeface="Arial" panose="020B0604020202020204" pitchFamily="34" charset="0"/>
                    <a:cs typeface="Arial" panose="020B0604020202020204" pitchFamily="34" charset="0"/>
                  </a:rPr>
                  <a:t>Tính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hậu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xác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suất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từ</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thông</a:t>
                </a:r>
                <a:r>
                  <a:rPr lang="en-US" sz="2000" dirty="0">
                    <a:latin typeface="Arial" panose="020B0604020202020204" pitchFamily="34" charset="0"/>
                    <a:cs typeface="Arial" panose="020B0604020202020204" pitchFamily="34" charset="0"/>
                  </a:rPr>
                  <a:t> tin </a:t>
                </a:r>
                <a:r>
                  <a:rPr lang="en-US" sz="2000" dirty="0" err="1">
                    <a:latin typeface="Arial" panose="020B0604020202020204" pitchFamily="34" charset="0"/>
                    <a:cs typeface="Arial" panose="020B0604020202020204" pitchFamily="34" charset="0"/>
                  </a:rPr>
                  <a:t>có</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sẵn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lập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bảng</a:t>
                </a:r>
                <a:r>
                  <a:rPr lang="en-US" sz="2000" dirty="0">
                    <a:latin typeface="Arial" panose="020B0604020202020204" pitchFamily="34" charset="0"/>
                    <a:cs typeface="Arial" panose="020B0604020202020204" pitchFamily="34" charset="0"/>
                  </a:rPr>
                  <a:t> likelihood </a:t>
                </a:r>
                <a:r>
                  <a:rPr lang="en-US" sz="2000" dirty="0" err="1">
                    <a:latin typeface="Arial" panose="020B0604020202020204" pitchFamily="34" charset="0"/>
                    <a:cs typeface="Arial" panose="020B0604020202020204" pitchFamily="34" charset="0"/>
                  </a:rPr>
                  <a:t>từ</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bảng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tần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xuất</a:t>
                </a:r>
                <a:r>
                  <a:rPr lang="en-US" sz="2000" dirty="0">
                    <a:latin typeface="Arial" panose="020B0604020202020204" pitchFamily="34" charset="0"/>
                    <a:cs typeface="Arial" panose="020B0604020202020204" pitchFamily="34" charset="0"/>
                  </a:rPr>
                  <a:t>:</a:t>
                </a:r>
              </a:p>
              <a:p>
                <a:pPr marL="0" indent="0" algn="just">
                  <a:lnSpc>
                    <a:spcPct val="100000"/>
                  </a:lnSpc>
                  <a:buNone/>
                </a:pPr>
                <a:endParaRPr lang="vi-VN" sz="2000" dirty="0">
                  <a:latin typeface="Arial" panose="020B0604020202020204" pitchFamily="34" charset="0"/>
                  <a:cs typeface="Arial" panose="020B0604020202020204" pitchFamily="34"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10817" y="365124"/>
                <a:ext cx="11343861" cy="6447155"/>
              </a:xfrm>
              <a:blipFill rotWithShape="1">
                <a:blip r:embed="rId1"/>
                <a:stretch>
                  <a:fillRect l="-537" r="-591"/>
                </a:stretch>
              </a:blipFill>
            </p:spPr>
            <p:txBody>
              <a:bodyPr/>
              <a:lstStyle/>
              <a:p>
                <a:r>
                  <a:rPr lang="vi-VN">
                    <a:noFill/>
                  </a:rPr>
                  <a:t> </a:t>
                </a:r>
                <a:endParaRPr lang="vi-VN">
                  <a:noFill/>
                </a:endParaRPr>
              </a:p>
            </p:txBody>
          </p:sp>
        </mc:Fallback>
      </mc:AlternateContent>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4469" y="1774506"/>
            <a:ext cx="1423932" cy="616575"/>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71818" y="785813"/>
            <a:ext cx="1500851" cy="415129"/>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3280" y="822196"/>
            <a:ext cx="1354745" cy="378746"/>
          </a:xfrm>
          <a:prstGeom prst="rect">
            <a:avLst/>
          </a:prstGeom>
        </p:spPr>
      </p:pic>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09141" y="1685131"/>
            <a:ext cx="1386859" cy="455138"/>
          </a:xfrm>
          <a:prstGeom prst="rect">
            <a:avLst/>
          </a:prstGeom>
        </p:spPr>
      </p:pic>
      <p:pic>
        <p:nvPicPr>
          <p:cNvPr id="16" name="Picture 15"/>
          <p:cNvPicPr/>
          <p:nvPr/>
        </p:nvPicPr>
        <p:blipFill>
          <a:blip r:embed="rId6" cstate="print"/>
          <a:srcRect/>
          <a:stretch>
            <a:fillRect/>
          </a:stretch>
        </p:blipFill>
        <p:spPr bwMode="auto">
          <a:xfrm>
            <a:off x="2544417" y="4220155"/>
            <a:ext cx="7381461" cy="2445688"/>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838200" y="319406"/>
            <a:ext cx="10515600" cy="45719"/>
          </a:xfrm>
        </p:spPr>
        <p:txBody>
          <a:bodyPr>
            <a:normAutofit fontScale="90000"/>
          </a:bodyPr>
          <a:lstStyle/>
          <a:p>
            <a:endParaRPr lang="vi-VN" dirty="0"/>
          </a:p>
        </p:txBody>
      </p:sp>
      <p:sp>
        <p:nvSpPr>
          <p:cNvPr id="3" name="Content Placeholder 2"/>
          <p:cNvSpPr>
            <a:spLocks noGrp="1"/>
          </p:cNvSpPr>
          <p:nvPr>
            <p:ph idx="1"/>
          </p:nvPr>
        </p:nvSpPr>
        <p:spPr>
          <a:xfrm>
            <a:off x="410817" y="365124"/>
            <a:ext cx="11343861" cy="6447155"/>
          </a:xfrm>
        </p:spPr>
        <p:txBody>
          <a:bodyPr>
            <a:normAutofit/>
          </a:bodyPr>
          <a:lstStyle/>
          <a:p>
            <a:pPr marL="0" indent="0" algn="just">
              <a:lnSpc>
                <a:spcPct val="150000"/>
              </a:lnSpc>
              <a:buNone/>
            </a:pPr>
            <a:r>
              <a:rPr lang="en-US" sz="2000" dirty="0" err="1">
                <a:latin typeface="Arial" panose="02080604020202020204" pitchFamily="34" charset="0"/>
                <a:cs typeface="Arial" panose="02080604020202020204" pitchFamily="34" charset="0"/>
              </a:rPr>
              <a:t>Bảng</a:t>
            </a:r>
            <a:r>
              <a:rPr lang="en-US" sz="2000" dirty="0">
                <a:latin typeface="Arial" panose="02080604020202020204" pitchFamily="34" charset="0"/>
                <a:cs typeface="Arial" panose="02080604020202020204" pitchFamily="34" charset="0"/>
              </a:rPr>
              <a:t> likelihood </a:t>
            </a:r>
            <a:r>
              <a:rPr lang="en-US" sz="2000" dirty="0" err="1">
                <a:latin typeface="Arial" panose="02080604020202020204" pitchFamily="34" charset="0"/>
                <a:cs typeface="Arial" panose="02080604020202020204" pitchFamily="34" charset="0"/>
              </a:rPr>
              <a:t>cho</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thấy</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rằng</a:t>
            </a:r>
            <a:r>
              <a:rPr lang="en-US" sz="2000" dirty="0">
                <a:latin typeface="Arial" panose="02080604020202020204" pitchFamily="34" charset="0"/>
                <a:cs typeface="Arial" panose="02080604020202020204" pitchFamily="34" charset="0"/>
              </a:rPr>
              <a:t> </a:t>
            </a:r>
            <a:r>
              <a:rPr lang="en-US" sz="2000" i="1" dirty="0">
                <a:latin typeface="Arial" panose="02080604020202020204" pitchFamily="34" charset="0"/>
                <a:cs typeface="Arial" panose="02080604020202020204" pitchFamily="34" charset="0"/>
              </a:rPr>
              <a:t>P(Viagra=</a:t>
            </a:r>
            <a:r>
              <a:rPr lang="en-US" sz="2000" i="1" dirty="0" err="1">
                <a:latin typeface="Arial" panose="02080604020202020204" pitchFamily="34" charset="0"/>
                <a:cs typeface="Arial" panose="02080604020202020204" pitchFamily="34" charset="0"/>
              </a:rPr>
              <a:t>Yes|spam</a:t>
            </a:r>
            <a:r>
              <a:rPr lang="en-US" sz="2000" i="1" dirty="0">
                <a:latin typeface="Arial" panose="02080604020202020204" pitchFamily="34" charset="0"/>
                <a:cs typeface="Arial" panose="02080604020202020204" pitchFamily="34" charset="0"/>
              </a:rPr>
              <a:t>)= 4/20 = 0,20,</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chỉ</a:t>
            </a:r>
            <a:r>
              <a:rPr lang="en-US" sz="2000" dirty="0">
                <a:latin typeface="Arial" panose="02080604020202020204" pitchFamily="34" charset="0"/>
                <a:cs typeface="Arial" panose="02080604020202020204" pitchFamily="34" charset="0"/>
              </a:rPr>
              <a:t> ra </a:t>
            </a:r>
            <a:r>
              <a:rPr lang="en-US" sz="2000" dirty="0" err="1">
                <a:latin typeface="Arial" panose="02080604020202020204" pitchFamily="34" charset="0"/>
                <a:cs typeface="Arial" panose="02080604020202020204" pitchFamily="34" charset="0"/>
              </a:rPr>
              <a:t>rằng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xác</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suất</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một</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thư</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có</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chứa</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thuật</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ngữ</a:t>
            </a:r>
            <a:r>
              <a:rPr lang="en-US" sz="2000" dirty="0">
                <a:latin typeface="Arial" panose="02080604020202020204" pitchFamily="34" charset="0"/>
                <a:cs typeface="Arial" panose="02080604020202020204" pitchFamily="34" charset="0"/>
              </a:rPr>
              <a:t> Viagra </a:t>
            </a:r>
            <a:r>
              <a:rPr lang="en-US" sz="2000" dirty="0" err="1">
                <a:latin typeface="Arial" panose="02080604020202020204" pitchFamily="34" charset="0"/>
                <a:cs typeface="Arial" panose="02080604020202020204" pitchFamily="34" charset="0"/>
              </a:rPr>
              <a:t>là</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thư</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rác</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chiếm</a:t>
            </a:r>
            <a:r>
              <a:rPr lang="en-US" sz="2000" dirty="0">
                <a:latin typeface="Arial" panose="02080604020202020204" pitchFamily="34" charset="0"/>
                <a:cs typeface="Arial" panose="02080604020202020204" pitchFamily="34" charset="0"/>
              </a:rPr>
              <a:t> 20%. </a:t>
            </a:r>
            <a:r>
              <a:rPr lang="en-US" sz="2000" dirty="0" err="1">
                <a:latin typeface="Arial" panose="02080604020202020204" pitchFamily="34" charset="0"/>
                <a:cs typeface="Arial" panose="02080604020202020204" pitchFamily="34" charset="0"/>
              </a:rPr>
              <a:t>Ngoài</a:t>
            </a:r>
            <a:r>
              <a:rPr lang="en-US" sz="2000" dirty="0">
                <a:latin typeface="Arial" panose="02080604020202020204" pitchFamily="34" charset="0"/>
                <a:cs typeface="Arial" panose="02080604020202020204" pitchFamily="34" charset="0"/>
              </a:rPr>
              <a:t> ra, </a:t>
            </a:r>
            <a:r>
              <a:rPr lang="en-US" sz="2000" dirty="0" err="1">
                <a:latin typeface="Arial" panose="02080604020202020204" pitchFamily="34" charset="0"/>
                <a:cs typeface="Arial" panose="02080604020202020204" pitchFamily="34" charset="0"/>
              </a:rPr>
              <a:t>vì</a:t>
            </a:r>
            <a:r>
              <a:rPr lang="en-US" sz="2000" dirty="0">
                <a:latin typeface="Arial" panose="02080604020202020204" pitchFamily="34" charset="0"/>
                <a:cs typeface="Arial" panose="02080604020202020204" pitchFamily="34" charset="0"/>
              </a:rPr>
              <a:t> </a:t>
            </a:r>
            <a:r>
              <a:rPr lang="en-US" sz="2000" i="1" dirty="0">
                <a:latin typeface="Arial" panose="02080604020202020204" pitchFamily="34" charset="0"/>
                <a:cs typeface="Arial" panose="02080604020202020204" pitchFamily="34" charset="0"/>
              </a:rPr>
              <a:t>P(A∩B) = P(B|A)*P(A),</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chúng</a:t>
            </a:r>
            <a:r>
              <a:rPr lang="en-US" sz="2000" dirty="0">
                <a:latin typeface="Arial" panose="02080604020202020204" pitchFamily="34" charset="0"/>
                <a:cs typeface="Arial" panose="02080604020202020204" pitchFamily="34" charset="0"/>
              </a:rPr>
              <a:t> ta </a:t>
            </a:r>
            <a:r>
              <a:rPr lang="en-US" sz="2000" dirty="0" err="1">
                <a:latin typeface="Arial" panose="02080604020202020204" pitchFamily="34" charset="0"/>
                <a:cs typeface="Arial" panose="02080604020202020204" pitchFamily="34" charset="0"/>
              </a:rPr>
              <a:t>có</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thể</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tính</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toán</a:t>
            </a:r>
            <a:r>
              <a:rPr lang="en-US" sz="2000" dirty="0">
                <a:latin typeface="Arial" panose="02080604020202020204" pitchFamily="34" charset="0"/>
                <a:cs typeface="Arial" panose="02080604020202020204" pitchFamily="34" charset="0"/>
              </a:rPr>
              <a:t> </a:t>
            </a:r>
            <a:endParaRPr lang="en-US" sz="2000" i="1" dirty="0">
              <a:latin typeface="Arial" panose="02080604020202020204" pitchFamily="34" charset="0"/>
              <a:cs typeface="Arial" panose="02080604020202020204" pitchFamily="34" charset="0"/>
            </a:endParaRPr>
          </a:p>
          <a:p>
            <a:pPr marL="0" indent="0" algn="just">
              <a:lnSpc>
                <a:spcPct val="150000"/>
              </a:lnSpc>
              <a:buNone/>
            </a:pPr>
            <a:r>
              <a:rPr lang="en-US" sz="2000" i="1" dirty="0">
                <a:latin typeface="Arial" panose="02080604020202020204" pitchFamily="34" charset="0"/>
                <a:cs typeface="Arial" panose="02080604020202020204" pitchFamily="34" charset="0"/>
              </a:rPr>
              <a:t>	P(</a:t>
            </a:r>
            <a:r>
              <a:rPr lang="en-US" sz="2000" i="1" dirty="0" err="1">
                <a:latin typeface="Arial" panose="02080604020202020204" pitchFamily="34" charset="0"/>
                <a:cs typeface="Arial" panose="02080604020202020204" pitchFamily="34" charset="0"/>
              </a:rPr>
              <a:t>spam∩Viagra</a:t>
            </a:r>
            <a:r>
              <a:rPr lang="en-US" sz="2000" i="1" dirty="0">
                <a:latin typeface="Arial" panose="02080604020202020204" pitchFamily="34" charset="0"/>
                <a:cs typeface="Arial" panose="02080604020202020204" pitchFamily="34" charset="0"/>
              </a:rPr>
              <a:t>)</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theo</a:t>
            </a:r>
            <a:r>
              <a:rPr lang="en-US" sz="2000" dirty="0">
                <a:latin typeface="Arial" panose="02080604020202020204" pitchFamily="34" charset="0"/>
                <a:cs typeface="Arial" panose="02080604020202020204" pitchFamily="34" charset="0"/>
              </a:rPr>
              <a:t> </a:t>
            </a:r>
            <a:r>
              <a:rPr lang="en-US" sz="2000" i="1" dirty="0">
                <a:latin typeface="Arial" panose="02080604020202020204" pitchFamily="34" charset="0"/>
                <a:cs typeface="Arial" panose="02080604020202020204" pitchFamily="34" charset="0"/>
              </a:rPr>
              <a:t>P(</a:t>
            </a:r>
            <a:r>
              <a:rPr lang="en-US" sz="2000" i="1" dirty="0" err="1">
                <a:latin typeface="Arial" panose="02080604020202020204" pitchFamily="34" charset="0"/>
                <a:cs typeface="Arial" panose="02080604020202020204" pitchFamily="34" charset="0"/>
              </a:rPr>
              <a:t>Viagra|spam</a:t>
            </a:r>
            <a:r>
              <a:rPr lang="en-US" sz="2000" i="1" dirty="0">
                <a:latin typeface="Arial" panose="02080604020202020204" pitchFamily="34" charset="0"/>
                <a:cs typeface="Arial" panose="02080604020202020204" pitchFamily="34" charset="0"/>
              </a:rPr>
              <a:t>)* P(spam) = (4/20) * (20/100)</a:t>
            </a:r>
            <a:r>
              <a:rPr lang="en-US" sz="2000" dirty="0">
                <a:latin typeface="Arial" panose="02080604020202020204" pitchFamily="34" charset="0"/>
                <a:cs typeface="Arial" panose="02080604020202020204" pitchFamily="34" charset="0"/>
              </a:rPr>
              <a:t> = 0,04. </a:t>
            </a:r>
            <a:endParaRPr lang="en-US" sz="2000" b="1" dirty="0">
              <a:latin typeface="Arial" panose="02080604020202020204" pitchFamily="34" charset="0"/>
              <a:cs typeface="Arial" panose="02080604020202020204" pitchFamily="34" charset="0"/>
            </a:endParaRPr>
          </a:p>
          <a:p>
            <a:pPr marL="0" indent="0" algn="just">
              <a:lnSpc>
                <a:spcPct val="150000"/>
              </a:lnSpc>
              <a:buNone/>
            </a:pPr>
            <a:r>
              <a:rPr lang="en-US" sz="2000" dirty="0" err="1"/>
              <a:t>Nếu</a:t>
            </a:r>
            <a:r>
              <a:rPr lang="en-US" sz="2000" dirty="0"/>
              <a:t> t</a:t>
            </a:r>
            <a:r>
              <a:rPr lang="vi-VN" sz="2000" dirty="0"/>
              <a:t>ừ viagra là độc lập với spam thì </a:t>
            </a:r>
            <a:r>
              <a:rPr lang="en-US" sz="2000" i="1" dirty="0">
                <a:latin typeface="Arial" panose="02080604020202020204" pitchFamily="34" charset="0"/>
                <a:cs typeface="Arial" panose="02080604020202020204" pitchFamily="34" charset="0"/>
              </a:rPr>
              <a:t>P(</a:t>
            </a:r>
            <a:r>
              <a:rPr lang="en-US" sz="2000" i="1" dirty="0" err="1">
                <a:latin typeface="Arial" panose="02080604020202020204" pitchFamily="34" charset="0"/>
                <a:cs typeface="Arial" panose="02080604020202020204" pitchFamily="34" charset="0"/>
              </a:rPr>
              <a:t>spam∩Viagra</a:t>
            </a:r>
            <a:r>
              <a:rPr lang="en-US" sz="2000" i="1" dirty="0">
                <a:latin typeface="Arial" panose="02080604020202020204" pitchFamily="34" charset="0"/>
                <a:cs typeface="Arial" panose="02080604020202020204" pitchFamily="34" charset="0"/>
              </a:rPr>
              <a:t>)</a:t>
            </a:r>
            <a:r>
              <a:rPr lang="en-US" sz="2000" dirty="0">
                <a:latin typeface="Arial" panose="02080604020202020204" pitchFamily="34" charset="0"/>
                <a:cs typeface="Arial" panose="02080604020202020204" pitchFamily="34" charset="0"/>
              </a:rPr>
              <a:t> </a:t>
            </a:r>
            <a:r>
              <a:rPr lang="vi-VN" sz="2000" dirty="0">
                <a:latin typeface="Arial" panose="02080604020202020204" pitchFamily="34" charset="0"/>
                <a:cs typeface="Arial" panose="02080604020202020204" pitchFamily="34" charset="0"/>
              </a:rPr>
              <a:t>=P(spam)P(viagra)=0,02*0,05=0,01.</a:t>
            </a:r>
            <a:endParaRPr lang="vi-VN" sz="2000" dirty="0">
              <a:latin typeface="Arial" panose="02080604020202020204" pitchFamily="34" charset="0"/>
              <a:cs typeface="Arial" panose="02080604020202020204" pitchFamily="34" charset="0"/>
            </a:endParaRPr>
          </a:p>
          <a:p>
            <a:pPr marL="0" indent="0" algn="just">
              <a:lnSpc>
                <a:spcPct val="150000"/>
              </a:lnSpc>
              <a:buNone/>
            </a:pPr>
            <a:r>
              <a:rPr lang="vi-VN" sz="2000" dirty="0">
                <a:latin typeface="Arial" panose="02080604020202020204" pitchFamily="34" charset="0"/>
                <a:cs typeface="Arial" panose="02080604020202020204" pitchFamily="34" charset="0"/>
              </a:rPr>
              <a:t>Tính theo công thức Bayes xác suất đồng thời gấp 4 lần tính theo giả thiết độc lập.</a:t>
            </a:r>
            <a:endParaRPr lang="vi-VN" sz="2000" dirty="0">
              <a:latin typeface="Arial" panose="02080604020202020204" pitchFamily="34" charset="0"/>
              <a:cs typeface="Arial" panose="02080604020202020204" pitchFamily="34" charset="0"/>
            </a:endParaRPr>
          </a:p>
          <a:p>
            <a:pPr marL="0" indent="0" algn="just">
              <a:lnSpc>
                <a:spcPct val="150000"/>
              </a:lnSpc>
              <a:buNone/>
            </a:pPr>
            <a:r>
              <a:rPr lang="en-US" sz="2000" dirty="0" err="1">
                <a:latin typeface="Arial" panose="02080604020202020204" pitchFamily="34" charset="0"/>
                <a:cs typeface="Arial" panose="02080604020202020204" pitchFamily="34" charset="0"/>
              </a:rPr>
              <a:t>Để</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tính</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xác</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suất</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sau</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theo</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công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thức</a:t>
            </a:r>
            <a:r>
              <a:rPr lang="en-US" sz="2000" dirty="0">
                <a:latin typeface="Arial" panose="02080604020202020204" pitchFamily="34" charset="0"/>
                <a:cs typeface="Arial" panose="02080604020202020204" pitchFamily="34" charset="0"/>
              </a:rPr>
              <a:t> </a:t>
            </a:r>
            <a:endParaRPr lang="en-US" sz="2000" dirty="0">
              <a:latin typeface="Arial" panose="02080604020202020204" pitchFamily="34" charset="0"/>
              <a:cs typeface="Arial" panose="02080604020202020204" pitchFamily="34" charset="0"/>
            </a:endParaRPr>
          </a:p>
          <a:p>
            <a:pPr marL="0" indent="0" algn="just">
              <a:lnSpc>
                <a:spcPct val="150000"/>
              </a:lnSpc>
              <a:buNone/>
            </a:pPr>
            <a:r>
              <a:rPr lang="en-US" sz="2000" i="1" dirty="0">
                <a:latin typeface="Arial" panose="02080604020202020204" pitchFamily="34" charset="0"/>
                <a:cs typeface="Arial" panose="02080604020202020204" pitchFamily="34" charset="0"/>
              </a:rPr>
              <a:t>P(</a:t>
            </a:r>
            <a:r>
              <a:rPr lang="en-US" sz="2000" i="1" dirty="0" err="1">
                <a:latin typeface="Arial" panose="02080604020202020204" pitchFamily="34" charset="0"/>
                <a:cs typeface="Arial" panose="02080604020202020204" pitchFamily="34" charset="0"/>
              </a:rPr>
              <a:t>spam|Viagra</a:t>
            </a:r>
            <a:r>
              <a:rPr lang="en-US" sz="2000" i="1" dirty="0">
                <a:latin typeface="Arial" panose="02080604020202020204" pitchFamily="34" charset="0"/>
                <a:cs typeface="Arial" panose="02080604020202020204" pitchFamily="34" charset="0"/>
              </a:rPr>
              <a:t>) =</a:t>
            </a:r>
            <a:r>
              <a:rPr lang="en-US" sz="2000" dirty="0">
                <a:latin typeface="Arial" panose="02080604020202020204" pitchFamily="34" charset="0"/>
                <a:cs typeface="Arial" panose="02080604020202020204" pitchFamily="34" charset="0"/>
              </a:rPr>
              <a:t> </a:t>
            </a:r>
            <a:r>
              <a:rPr lang="en-US" sz="2000" i="1" dirty="0">
                <a:latin typeface="Arial" panose="02080604020202020204" pitchFamily="34" charset="0"/>
                <a:cs typeface="Arial" panose="02080604020202020204" pitchFamily="34" charset="0"/>
              </a:rPr>
              <a:t>P(</a:t>
            </a:r>
            <a:r>
              <a:rPr lang="en-US" sz="2000" i="1" dirty="0" err="1">
                <a:latin typeface="Arial" panose="02080604020202020204" pitchFamily="34" charset="0"/>
                <a:cs typeface="Arial" panose="02080604020202020204" pitchFamily="34" charset="0"/>
              </a:rPr>
              <a:t>Viagra|spam</a:t>
            </a:r>
            <a:r>
              <a:rPr lang="en-US" sz="2000" i="1" dirty="0">
                <a:latin typeface="Arial" panose="02080604020202020204" pitchFamily="34" charset="0"/>
                <a:cs typeface="Arial" panose="02080604020202020204" pitchFamily="34" charset="0"/>
              </a:rPr>
              <a:t>)*P(spam)/P (Viagra) </a:t>
            </a:r>
            <a:endParaRPr lang="en-US" sz="2000" dirty="0">
              <a:latin typeface="Arial" panose="02080604020202020204" pitchFamily="34" charset="0"/>
              <a:cs typeface="Arial" panose="02080604020202020204" pitchFamily="34" charset="0"/>
            </a:endParaRPr>
          </a:p>
          <a:p>
            <a:pPr marL="0" indent="0" algn="just">
              <a:lnSpc>
                <a:spcPct val="150000"/>
              </a:lnSpc>
              <a:buNone/>
            </a:pPr>
            <a:r>
              <a:rPr lang="en-US" sz="2000" dirty="0" err="1">
                <a:latin typeface="Arial" panose="02080604020202020204" pitchFamily="34" charset="0"/>
                <a:cs typeface="Arial" panose="02080604020202020204" pitchFamily="34" charset="0"/>
              </a:rPr>
              <a:t>thay</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số</a:t>
            </a:r>
            <a:r>
              <a:rPr lang="en-US" sz="2000" dirty="0">
                <a:latin typeface="Arial" panose="02080604020202020204" pitchFamily="34" charset="0"/>
                <a:cs typeface="Arial" panose="02080604020202020204" pitchFamily="34" charset="0"/>
              </a:rPr>
              <a:t> (4/20) * (20/100) / (5/100) = 0,80. Do </a:t>
            </a:r>
            <a:r>
              <a:rPr lang="en-US" sz="2000" dirty="0" err="1">
                <a:latin typeface="Arial" panose="02080604020202020204" pitchFamily="34" charset="0"/>
                <a:cs typeface="Arial" panose="02080604020202020204" pitchFamily="34" charset="0"/>
              </a:rPr>
              <a:t>đó</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với</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xác</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suất</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là</a:t>
            </a:r>
            <a:r>
              <a:rPr lang="en-US" sz="2000" dirty="0">
                <a:latin typeface="Arial" panose="02080604020202020204" pitchFamily="34" charset="0"/>
                <a:cs typeface="Arial" panose="02080604020202020204" pitchFamily="34" charset="0"/>
              </a:rPr>
              <a:t> 80% </a:t>
            </a:r>
            <a:r>
              <a:rPr lang="en-US" sz="2000" dirty="0" err="1">
                <a:latin typeface="Arial" panose="02080604020202020204" pitchFamily="34" charset="0"/>
                <a:cs typeface="Arial" panose="02080604020202020204" pitchFamily="34" charset="0"/>
              </a:rPr>
              <a:t>thư</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là</a:t>
            </a:r>
            <a:r>
              <a:rPr lang="en-US" sz="2000" dirty="0">
                <a:latin typeface="Arial" panose="02080604020202020204" pitchFamily="34" charset="0"/>
                <a:cs typeface="Arial" panose="02080604020202020204" pitchFamily="34" charset="0"/>
              </a:rPr>
              <a:t> spam, </a:t>
            </a:r>
            <a:r>
              <a:rPr lang="en-US" sz="2000" dirty="0" err="1">
                <a:latin typeface="Arial" panose="02080604020202020204" pitchFamily="34" charset="0"/>
                <a:cs typeface="Arial" panose="02080604020202020204" pitchFamily="34" charset="0"/>
              </a:rPr>
              <a:t>khi</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nó</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chứa</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từ</a:t>
            </a:r>
            <a:r>
              <a:rPr lang="en-US" sz="2000" dirty="0">
                <a:latin typeface="Arial" panose="02080604020202020204" pitchFamily="34" charset="0"/>
                <a:cs typeface="Arial" panose="02080604020202020204" pitchFamily="34" charset="0"/>
              </a:rPr>
              <a:t> Viagra. Theo </a:t>
            </a:r>
            <a:r>
              <a:rPr lang="en-US" sz="2000" dirty="0" err="1">
                <a:latin typeface="Arial" panose="02080604020202020204" pitchFamily="34" charset="0"/>
                <a:cs typeface="Arial" panose="02080604020202020204" pitchFamily="34" charset="0"/>
              </a:rPr>
              <a:t>kết</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quả</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này</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bất</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kỳ</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thông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điệp</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nào</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có</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chứa</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từ</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này</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có</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lẽ</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nên</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được</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lọc</a:t>
            </a:r>
            <a:r>
              <a:rPr lang="en-US" sz="2000" dirty="0">
                <a:latin typeface="Arial" panose="02080604020202020204" pitchFamily="34" charset="0"/>
                <a:cs typeface="Arial" panose="02080604020202020204" pitchFamily="34" charset="0"/>
              </a:rPr>
              <a:t>.</a:t>
            </a:r>
            <a:endParaRPr lang="vi-VN" sz="2000" dirty="0">
              <a:latin typeface="Arial" panose="02080604020202020204" pitchFamily="34" charset="0"/>
              <a:cs typeface="Arial" panose="02080604020202020204" pitchFamily="34" charset="0"/>
            </a:endParaRPr>
          </a:p>
          <a:p>
            <a:pPr marL="0" indent="0" algn="just">
              <a:lnSpc>
                <a:spcPct val="150000"/>
              </a:lnSpc>
              <a:buNone/>
            </a:pPr>
            <a:endParaRPr lang="vi-VN" sz="20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838200" y="319406"/>
            <a:ext cx="10515600" cy="45719"/>
          </a:xfrm>
        </p:spPr>
        <p:txBody>
          <a:bodyPr>
            <a:normAutofit fontScale="90000"/>
          </a:bodyPr>
          <a:lstStyle/>
          <a:p>
            <a:endParaRPr lang="vi-VN" dirty="0"/>
          </a:p>
        </p:txBody>
      </p:sp>
      <p:sp>
        <p:nvSpPr>
          <p:cNvPr id="3" name="Content Placeholder 2"/>
          <p:cNvSpPr>
            <a:spLocks noGrp="1"/>
          </p:cNvSpPr>
          <p:nvPr>
            <p:ph idx="1"/>
          </p:nvPr>
        </p:nvSpPr>
        <p:spPr>
          <a:xfrm>
            <a:off x="410817" y="365124"/>
            <a:ext cx="11343861" cy="6447155"/>
          </a:xfrm>
        </p:spPr>
        <p:txBody>
          <a:bodyPr>
            <a:normAutofit/>
          </a:bodyPr>
          <a:lstStyle/>
          <a:p>
            <a:pPr marL="0" indent="0" algn="just">
              <a:lnSpc>
                <a:spcPct val="150000"/>
              </a:lnSpc>
              <a:buNone/>
            </a:pPr>
            <a:r>
              <a:rPr lang="en-US" sz="2400" b="1" dirty="0"/>
              <a:t>4. </a:t>
            </a:r>
            <a:r>
              <a:rPr lang="en-US" sz="2400" b="1" dirty="0" err="1"/>
              <a:t>Phân</a:t>
            </a:r>
            <a:r>
              <a:rPr lang="en-US" sz="2400" b="1" dirty="0"/>
              <a:t> </a:t>
            </a:r>
            <a:r>
              <a:rPr lang="en-US" sz="2400" b="1" dirty="0" err="1"/>
              <a:t>loại</a:t>
            </a:r>
            <a:r>
              <a:rPr lang="en-US" sz="2400" b="1" dirty="0"/>
              <a:t> </a:t>
            </a:r>
            <a:r>
              <a:rPr lang="en-US" sz="2400" b="1" dirty="0" err="1"/>
              <a:t>bằng</a:t>
            </a:r>
            <a:r>
              <a:rPr lang="en-US" sz="2400" b="1" dirty="0"/>
              <a:t> </a:t>
            </a:r>
            <a:r>
              <a:rPr lang="en-US" sz="2400" b="1" dirty="0" err="1"/>
              <a:t>thuật</a:t>
            </a:r>
            <a:r>
              <a:rPr lang="en-US" sz="2400" b="1" dirty="0"/>
              <a:t> </a:t>
            </a:r>
            <a:r>
              <a:rPr lang="en-US" sz="2400" b="1" dirty="0" err="1"/>
              <a:t>toán</a:t>
            </a:r>
            <a:r>
              <a:rPr lang="en-US" sz="2400" b="1" dirty="0"/>
              <a:t> Bayes </a:t>
            </a:r>
            <a:r>
              <a:rPr lang="en-US" sz="2400" b="1" dirty="0" err="1"/>
              <a:t>nguyên</a:t>
            </a:r>
            <a:r>
              <a:rPr lang="en-US" sz="2400" b="1" dirty="0"/>
              <a:t> </a:t>
            </a:r>
            <a:r>
              <a:rPr lang="en-US" sz="2400" b="1" dirty="0" err="1"/>
              <a:t>thủy</a:t>
            </a:r>
            <a:endParaRPr lang="en-US" sz="2400" b="1" dirty="0"/>
          </a:p>
          <a:p>
            <a:pPr marL="0" indent="0" algn="just">
              <a:lnSpc>
                <a:spcPct val="150000"/>
              </a:lnSpc>
              <a:buNone/>
            </a:pPr>
            <a:r>
              <a:rPr lang="en-US" sz="2000" dirty="0" err="1">
                <a:latin typeface="Arial" panose="02080604020202020204" pitchFamily="34" charset="0"/>
                <a:cs typeface="Arial" panose="02080604020202020204" pitchFamily="34" charset="0"/>
              </a:rPr>
              <a:t>Phân</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loại</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bằng</a:t>
            </a:r>
            <a:r>
              <a:rPr lang="en-US" sz="2000" dirty="0">
                <a:latin typeface="Arial" panose="02080604020202020204" pitchFamily="34" charset="0"/>
                <a:cs typeface="Arial" panose="02080604020202020204" pitchFamily="34" charset="0"/>
              </a:rPr>
              <a:t> Bayes </a:t>
            </a:r>
            <a:r>
              <a:rPr lang="en-US" sz="2000" dirty="0" err="1">
                <a:latin typeface="Arial" panose="02080604020202020204" pitchFamily="34" charset="0"/>
                <a:cs typeface="Arial" panose="02080604020202020204" pitchFamily="34" charset="0"/>
              </a:rPr>
              <a:t>nguyên</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thủy</a:t>
            </a:r>
            <a:r>
              <a:rPr lang="en-US" sz="2000" dirty="0">
                <a:latin typeface="Arial" panose="02080604020202020204" pitchFamily="34" charset="0"/>
                <a:cs typeface="Arial" panose="02080604020202020204" pitchFamily="34" charset="0"/>
              </a:rPr>
              <a:t> đ</a:t>
            </a:r>
            <a:r>
              <a:rPr lang="vi-VN" sz="2000" dirty="0">
                <a:latin typeface="Arial" panose="02080604020202020204" pitchFamily="34" charset="0"/>
                <a:cs typeface="Arial" panose="02080604020202020204" pitchFamily="34" charset="0"/>
              </a:rPr>
              <a:t>ược sử dụng khá nhiều trong phân lớp vì những ưu điểm sau đây:</a:t>
            </a:r>
            <a:endParaRPr lang="vi-VN" sz="2000" dirty="0">
              <a:latin typeface="Arial" panose="02080604020202020204" pitchFamily="34" charset="0"/>
              <a:cs typeface="Arial" panose="02080604020202020204" pitchFamily="34" charset="0"/>
            </a:endParaRPr>
          </a:p>
          <a:p>
            <a:pPr lvl="0"/>
            <a:r>
              <a:rPr lang="en-US" sz="2000" dirty="0" err="1">
                <a:latin typeface="Arial" panose="02080604020202020204" pitchFamily="34" charset="0"/>
                <a:cs typeface="Arial" panose="02080604020202020204" pitchFamily="34" charset="0"/>
              </a:rPr>
              <a:t>Đơn</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giản</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nhanh</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chóng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và</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rất</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hiệu</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quả</a:t>
            </a:r>
            <a:endParaRPr lang="vi-VN" sz="2000" dirty="0">
              <a:latin typeface="Arial" panose="02080604020202020204" pitchFamily="34" charset="0"/>
              <a:cs typeface="Arial" panose="02080604020202020204" pitchFamily="34" charset="0"/>
            </a:endParaRPr>
          </a:p>
          <a:p>
            <a:pPr lvl="0"/>
            <a:r>
              <a:rPr lang="en-US" sz="2000" dirty="0" err="1">
                <a:latin typeface="Arial" panose="02080604020202020204" pitchFamily="34" charset="0"/>
                <a:cs typeface="Arial" panose="02080604020202020204" pitchFamily="34" charset="0"/>
              </a:rPr>
              <a:t>Làm</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tốt</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với</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dữ</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liệu</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nhiễu</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và</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thiếu</a:t>
            </a:r>
            <a:endParaRPr lang="vi-VN" sz="2000" dirty="0">
              <a:latin typeface="Arial" panose="02080604020202020204" pitchFamily="34" charset="0"/>
              <a:cs typeface="Arial" panose="02080604020202020204" pitchFamily="34" charset="0"/>
            </a:endParaRPr>
          </a:p>
          <a:p>
            <a:pPr lvl="0"/>
            <a:r>
              <a:rPr lang="en-US" sz="2000" dirty="0" err="1">
                <a:latin typeface="Arial" panose="02080604020202020204" pitchFamily="34" charset="0"/>
                <a:cs typeface="Arial" panose="02080604020202020204" pitchFamily="34" charset="0"/>
              </a:rPr>
              <a:t>Yêu</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cầu</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tương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đối</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ít</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dữ</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liệu</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cho</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huấn</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luyện</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nhưng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cũng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hoạt</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động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tốt</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với</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số</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lượng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rất</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lớn</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các</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mẫu</a:t>
            </a:r>
            <a:endParaRPr lang="vi-VN" sz="2000" dirty="0">
              <a:latin typeface="Arial" panose="02080604020202020204" pitchFamily="34" charset="0"/>
              <a:cs typeface="Arial" panose="02080604020202020204" pitchFamily="34" charset="0"/>
            </a:endParaRPr>
          </a:p>
          <a:p>
            <a:pPr lvl="0"/>
            <a:r>
              <a:rPr lang="en-US" sz="2000" dirty="0" err="1">
                <a:latin typeface="Arial" panose="02080604020202020204" pitchFamily="34" charset="0"/>
                <a:cs typeface="Arial" panose="02080604020202020204" pitchFamily="34" charset="0"/>
              </a:rPr>
              <a:t>Dễ</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dàng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để</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có</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được</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xác</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suất</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ước</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tính</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cho</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một</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dự</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đoán</a:t>
            </a:r>
            <a:endParaRPr lang="vi-VN" sz="2000" dirty="0">
              <a:latin typeface="Arial" panose="02080604020202020204" pitchFamily="34" charset="0"/>
              <a:cs typeface="Arial" panose="02080604020202020204" pitchFamily="34" charset="0"/>
            </a:endParaRPr>
          </a:p>
          <a:p>
            <a:pPr marL="0" indent="0" algn="just">
              <a:lnSpc>
                <a:spcPct val="150000"/>
              </a:lnSpc>
              <a:buNone/>
            </a:pPr>
            <a:r>
              <a:rPr lang="en-US" sz="2000" dirty="0">
                <a:latin typeface="Arial" panose="02080604020202020204" pitchFamily="34" charset="0"/>
                <a:cs typeface="Arial" panose="02080604020202020204" pitchFamily="34" charset="0"/>
              </a:rPr>
              <a:t>Nh</a:t>
            </a:r>
            <a:r>
              <a:rPr lang="vi-VN" sz="2000" dirty="0">
                <a:latin typeface="Arial" panose="02080604020202020204" pitchFamily="34" charset="0"/>
                <a:cs typeface="Arial" panose="02080604020202020204" pitchFamily="34" charset="0"/>
              </a:rPr>
              <a:t>ư</a:t>
            </a:r>
            <a:r>
              <a:rPr lang="en-US" sz="2000" dirty="0">
                <a:latin typeface="Arial" panose="02080604020202020204" pitchFamily="34" charset="0"/>
                <a:cs typeface="Arial" panose="02080604020202020204" pitchFamily="34" charset="0"/>
              </a:rPr>
              <a:t>ng </a:t>
            </a:r>
            <a:r>
              <a:rPr lang="en-US" sz="2000" dirty="0" err="1">
                <a:latin typeface="Arial" panose="02080604020202020204" pitchFamily="34" charset="0"/>
                <a:cs typeface="Arial" panose="02080604020202020204" pitchFamily="34" charset="0"/>
              </a:rPr>
              <a:t>đồng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thời</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cũng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có</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một</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số</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nh</a:t>
            </a:r>
            <a:r>
              <a:rPr lang="vi-VN" sz="2000" dirty="0">
                <a:latin typeface="Arial" panose="02080604020202020204" pitchFamily="34" charset="0"/>
                <a:cs typeface="Arial" panose="02080604020202020204" pitchFamily="34" charset="0"/>
              </a:rPr>
              <a:t>ược điểm sau:</a:t>
            </a:r>
            <a:endParaRPr lang="vi-VN" sz="2000" dirty="0">
              <a:latin typeface="Arial" panose="02080604020202020204" pitchFamily="34" charset="0"/>
              <a:cs typeface="Arial" panose="02080604020202020204" pitchFamily="34" charset="0"/>
            </a:endParaRPr>
          </a:p>
          <a:p>
            <a:pPr lvl="0"/>
            <a:r>
              <a:rPr lang="en-US" sz="2000" dirty="0" err="1">
                <a:latin typeface="Arial" panose="02080604020202020204" pitchFamily="34" charset="0"/>
                <a:cs typeface="Arial" panose="02080604020202020204" pitchFamily="34" charset="0"/>
              </a:rPr>
              <a:t>Dựa</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trên</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giả</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thiết</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thường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không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đúng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về</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tính</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độc</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lập</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và</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quan</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trọng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như</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nhau</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của</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các</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đặc</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trưng</a:t>
            </a:r>
            <a:endParaRPr lang="vi-VN" sz="2000" dirty="0">
              <a:latin typeface="Arial" panose="02080604020202020204" pitchFamily="34" charset="0"/>
              <a:cs typeface="Arial" panose="02080604020202020204" pitchFamily="34" charset="0"/>
            </a:endParaRPr>
          </a:p>
          <a:p>
            <a:pPr lvl="0"/>
            <a:r>
              <a:rPr lang="en-US" sz="2000" dirty="0" err="1">
                <a:latin typeface="Arial" panose="02080604020202020204" pitchFamily="34" charset="0"/>
                <a:cs typeface="Arial" panose="02080604020202020204" pitchFamily="34" charset="0"/>
              </a:rPr>
              <a:t>Không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xử</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lý</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tốt</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cho</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các</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tập</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dữ</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liệu</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với</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nhiều</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đặc</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trưng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số</a:t>
            </a:r>
            <a:endParaRPr lang="vi-VN" sz="2000" dirty="0">
              <a:latin typeface="Arial" panose="02080604020202020204" pitchFamily="34" charset="0"/>
              <a:cs typeface="Arial" panose="02080604020202020204" pitchFamily="34" charset="0"/>
            </a:endParaRPr>
          </a:p>
          <a:p>
            <a:pPr lvl="0"/>
            <a:r>
              <a:rPr lang="en-US" sz="2000" dirty="0" err="1">
                <a:latin typeface="Arial" panose="02080604020202020204" pitchFamily="34" charset="0"/>
                <a:cs typeface="Arial" panose="02080604020202020204" pitchFamily="34" charset="0"/>
              </a:rPr>
              <a:t>Xác</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suất</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ước</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tính</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kém</a:t>
            </a:r>
            <a:r>
              <a:rPr lang="en-US" sz="2000" dirty="0">
                <a:latin typeface="Arial" panose="02080604020202020204" pitchFamily="34" charset="0"/>
                <a:cs typeface="Arial" panose="02080604020202020204" pitchFamily="34" charset="0"/>
              </a:rPr>
              <a:t> tin </a:t>
            </a:r>
            <a:r>
              <a:rPr lang="en-US" sz="2000" dirty="0" err="1">
                <a:latin typeface="Arial" panose="02080604020202020204" pitchFamily="34" charset="0"/>
                <a:cs typeface="Arial" panose="02080604020202020204" pitchFamily="34" charset="0"/>
              </a:rPr>
              <a:t>cậy</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hơn</a:t>
            </a:r>
            <a:r>
              <a:rPr lang="en-US" sz="2000" dirty="0">
                <a:latin typeface="Arial" panose="02080604020202020204" pitchFamily="34" charset="0"/>
                <a:cs typeface="Arial" panose="02080604020202020204" pitchFamily="34" charset="0"/>
              </a:rPr>
              <a:t> so </a:t>
            </a:r>
            <a:r>
              <a:rPr lang="en-US" sz="2000" dirty="0" err="1">
                <a:latin typeface="Arial" panose="02080604020202020204" pitchFamily="34" charset="0"/>
                <a:cs typeface="Arial" panose="02080604020202020204" pitchFamily="34" charset="0"/>
              </a:rPr>
              <a:t>với</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các</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lớp</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dự</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đoán</a:t>
            </a:r>
            <a:endParaRPr lang="vi-VN" sz="2000" dirty="0">
              <a:latin typeface="Arial" panose="02080604020202020204" pitchFamily="34" charset="0"/>
              <a:cs typeface="Arial" panose="02080604020202020204" pitchFamily="34" charset="0"/>
            </a:endParaRPr>
          </a:p>
          <a:p>
            <a:pPr marL="0" indent="0" algn="just">
              <a:lnSpc>
                <a:spcPct val="150000"/>
              </a:lnSpc>
              <a:buNone/>
            </a:pPr>
            <a:endParaRPr lang="en-US" sz="2000" dirty="0">
              <a:latin typeface="Arial" panose="02080604020202020204" pitchFamily="34" charset="0"/>
              <a:cs typeface="Arial" panose="02080604020202020204" pitchFamily="34" charset="0"/>
            </a:endParaRPr>
          </a:p>
          <a:p>
            <a:pPr marL="0" indent="0" algn="just">
              <a:lnSpc>
                <a:spcPct val="150000"/>
              </a:lnSpc>
              <a:buNone/>
            </a:pPr>
            <a:endParaRPr lang="vi-VN" sz="20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838200" y="319406"/>
            <a:ext cx="10515600" cy="45719"/>
          </a:xfrm>
        </p:spPr>
        <p:txBody>
          <a:bodyPr>
            <a:normAutofit fontScale="90000"/>
          </a:bodyPr>
          <a:lstStyle/>
          <a:p>
            <a:endParaRPr lang="vi-VN" dirty="0"/>
          </a:p>
        </p:txBody>
      </p:sp>
      <mc:AlternateContent xmlns:mc="http://schemas.openxmlformats.org/markup-compatibility/2006">
        <mc:Choice xmlns:a14="http://schemas.microsoft.com/office/drawing/2010/main" Requires="a14">
          <p:sp>
            <p:nvSpPr>
              <p:cNvPr id="3" name="Content Placeholder 2">
                <a:extLst>
                  <a:ext uri="{FF2B5EF4-FFF2-40B4-BE49-F238E27FC236}">
                    <a14:artisticCrisscrossEtching id="{ECFEC923-D31E-4B35-87FA-450948DECAA8}"/>
                  </a:ext>
                </a:extLst>
              </p:cNvPr>
              <p:cNvSpPr>
                <a:spLocks noGrp="1"/>
              </p:cNvSpPr>
              <p:nvPr>
                <p:ph idx="1"/>
              </p:nvPr>
            </p:nvSpPr>
            <p:spPr>
              <a:xfrm>
                <a:off x="410817" y="365124"/>
                <a:ext cx="11343861" cy="6447155"/>
              </a:xfrm>
            </p:spPr>
            <p:txBody>
              <a:bodyPr>
                <a:normAutofit/>
              </a:bodyPr>
              <a:lstStyle/>
              <a:p>
                <a:pPr marL="0" indent="0" algn="just">
                  <a:lnSpc>
                    <a:spcPct val="150000"/>
                  </a:lnSpc>
                  <a:buNone/>
                </a:pPr>
                <a:r>
                  <a:rPr lang="en-US" sz="2000" dirty="0">
                    <a:latin typeface="Arial" panose="020B0604020202020204" pitchFamily="34" charset="0"/>
                    <a:cs typeface="Arial" panose="020B0604020202020204" pitchFamily="34" charset="0"/>
                  </a:rPr>
                  <a:t>Đặt </a:t>
                </a:r>
                <a:r>
                  <a:rPr lang="en-US" sz="2000" dirty="0" err="1">
                    <a:latin typeface="Arial" panose="020B0604020202020204" pitchFamily="34" charset="0"/>
                    <a:cs typeface="Arial" panose="020B0604020202020204" pitchFamily="34" charset="0"/>
                  </a:rPr>
                  <a:t>bài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toán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phân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loại</a:t>
                </a:r>
                <a:r>
                  <a:rPr lang="en-US" sz="2000" dirty="0">
                    <a:latin typeface="Arial" panose="020B0604020202020204" pitchFamily="34" charset="0"/>
                    <a:cs typeface="Arial" panose="020B0604020202020204" pitchFamily="34" charset="0"/>
                  </a:rPr>
                  <a:t>:</a:t>
                </a:r>
              </a:p>
              <a:p>
                <a:pPr marL="0" indent="0">
                  <a:buNone/>
                </a:pPr>
                <a:r>
                  <a:rPr lang="en-US" sz="2000" dirty="0" err="1">
                    <a:latin typeface="Arial" panose="020B0604020202020204" pitchFamily="34" charset="0"/>
                    <a:cs typeface="Arial" panose="020B0604020202020204" pitchFamily="34" charset="0"/>
                  </a:rPr>
                  <a:t>Giả</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sử</a:t>
                </a:r>
                <a:r>
                  <a:rPr lang="en-US" sz="2000" dirty="0">
                    <a:latin typeface="Arial" panose="020B0604020202020204" pitchFamily="34" charset="0"/>
                    <a:cs typeface="Arial" panose="020B0604020202020204" pitchFamily="34" charset="0"/>
                  </a:rPr>
                  <a:t> ta </a:t>
                </a:r>
                <a:r>
                  <a:rPr lang="en-US" sz="2000" dirty="0" err="1">
                    <a:latin typeface="Arial" panose="020B0604020202020204" pitchFamily="34" charset="0"/>
                    <a:cs typeface="Arial" panose="020B0604020202020204" pitchFamily="34" charset="0"/>
                  </a:rPr>
                  <a:t>có</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đầu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vào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là</a:t>
                </a:r>
                <a:r>
                  <a:rPr lang="en-US" sz="2000" dirty="0">
                    <a:latin typeface="Arial" panose="020B0604020202020204" pitchFamily="34" charset="0"/>
                    <a:cs typeface="Arial" panose="020B0604020202020204" pitchFamily="34" charset="0"/>
                  </a:rPr>
                  <a:t> X </a:t>
                </a:r>
                <a:r>
                  <a:rPr lang="en-US" sz="2000" dirty="0" err="1">
                    <a:latin typeface="Arial" panose="020B0604020202020204" pitchFamily="34" charset="0"/>
                    <a:cs typeface="Arial" panose="020B0604020202020204" pitchFamily="34" charset="0"/>
                  </a:rPr>
                  <a:t>sẽ</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được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phân</a:t>
                </a:r>
                <a:r>
                  <a:rPr lang="en-US" sz="2000" dirty="0">
                    <a:latin typeface="Arial" panose="020B0604020202020204" pitchFamily="34" charset="0"/>
                    <a:cs typeface="Arial" panose="020B0604020202020204" pitchFamily="34" charset="0"/>
                  </a:rPr>
                  <a:t> chia </a:t>
                </a:r>
                <a:r>
                  <a:rPr lang="en-US" sz="2000" dirty="0" err="1">
                    <a:latin typeface="Arial" panose="020B0604020202020204" pitchFamily="34" charset="0"/>
                    <a:cs typeface="Arial" panose="020B0604020202020204" pitchFamily="34" charset="0"/>
                  </a:rPr>
                  <a:t>trong</a:t>
                </a:r>
                <a:r>
                  <a:rPr lang="en-US" sz="2000" dirty="0">
                    <a:latin typeface="Arial" panose="020B0604020202020204" pitchFamily="34" charset="0"/>
                    <a:cs typeface="Arial" panose="020B0604020202020204" pitchFamily="34" charset="0"/>
                  </a:rPr>
                  <a:t> k </a:t>
                </a:r>
                <a:r>
                  <a:rPr lang="en-US" sz="2000" dirty="0" err="1">
                    <a:latin typeface="Arial" panose="020B0604020202020204" pitchFamily="34" charset="0"/>
                    <a:cs typeface="Arial" panose="020B0604020202020204" pitchFamily="34" charset="0"/>
                  </a:rPr>
                  <a:t>lớp</a:t>
                </a:r>
                <a:r>
                  <a:rPr lang="en-US" sz="2000" dirty="0">
                    <a:latin typeface="Arial" panose="020B0604020202020204" pitchFamily="34" charset="0"/>
                    <a:cs typeface="Arial" panose="020B0604020202020204" pitchFamily="34" charset="0"/>
                  </a:rPr>
                  <a:t> Ci; </a:t>
                </a:r>
                <a:r>
                  <a:rPr lang="en-US" sz="2000" dirty="0" err="1">
                    <a:latin typeface="Arial" panose="020B0604020202020204" pitchFamily="34" charset="0"/>
                    <a:cs typeface="Arial" panose="020B0604020202020204" pitchFamily="34" charset="0"/>
                  </a:rPr>
                  <a:t>i</a:t>
                </a:r>
                <a:r>
                  <a:rPr lang="en-US" sz="2000" dirty="0">
                    <a:latin typeface="Arial" panose="020B0604020202020204" pitchFamily="34" charset="0"/>
                    <a:cs typeface="Arial" panose="020B0604020202020204" pitchFamily="34" charset="0"/>
                  </a:rPr>
                  <a:t>=1,2,…,k. </a:t>
                </a:r>
                <a:r>
                  <a:rPr lang="en-US" sz="2000" dirty="0" err="1">
                    <a:latin typeface="Arial" panose="020B0604020202020204" pitchFamily="34" charset="0"/>
                    <a:cs typeface="Arial" panose="020B0604020202020204" pitchFamily="34" charset="0"/>
                  </a:rPr>
                  <a:t>Khi</a:t>
                </a:r>
                <a:r>
                  <a:rPr lang="en-US" sz="2000" dirty="0">
                    <a:latin typeface="Arial" panose="020B0604020202020204" pitchFamily="34" charset="0"/>
                    <a:cs typeface="Arial" panose="020B0604020202020204" pitchFamily="34" charset="0"/>
                  </a:rPr>
                  <a:t> ta </a:t>
                </a:r>
                <a:r>
                  <a:rPr lang="en-US" sz="2000" dirty="0" err="1">
                    <a:latin typeface="Arial" panose="020B0604020202020204" pitchFamily="34" charset="0"/>
                    <a:cs typeface="Arial" panose="020B0604020202020204" pitchFamily="34" charset="0"/>
                  </a:rPr>
                  <a:t>đã</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biết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tiền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xác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suất</a:t>
                </a:r>
                <a:r>
                  <a:rPr lang="en-US" sz="2000" dirty="0">
                    <a:latin typeface="Arial" panose="020B0604020202020204" pitchFamily="34" charset="0"/>
                    <a:cs typeface="Arial" panose="020B0604020202020204" pitchFamily="34" charset="0"/>
                  </a:rPr>
                  <a:t> P(Ci) </a:t>
                </a:r>
                <a:r>
                  <a:rPr lang="en-US" sz="2000" dirty="0" err="1">
                    <a:latin typeface="Arial" panose="020B0604020202020204" pitchFamily="34" charset="0"/>
                    <a:cs typeface="Arial" panose="020B0604020202020204" pitchFamily="34" charset="0"/>
                  </a:rPr>
                  <a:t>và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chúng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phải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thỏa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mãn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điều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kiện</a:t>
                </a:r>
                <a:endParaRPr lang="vi-VN" sz="2000" dirty="0">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	</a:t>
                </a:r>
                <a14:m>
                  <m:oMath xmlns:m="http://schemas.openxmlformats.org/officeDocument/2006/math">
                    <m:r>
                      <a:rPr lang="en-US" sz="2000" i="1">
                        <a:latin typeface="Cambria Math" panose="02040503050406030204" pitchFamily="18" charset="0"/>
                      </a:rPr>
                      <m:t>𝑃</m:t>
                    </m:r>
                    <m:d>
                      <m:dPr>
                        <m:ctrlPr>
                          <a:rPr lang="vi-VN" sz="2000" i="1">
                            <a:latin typeface="Cambria Math" panose="02040503050406030204" pitchFamily="18" charset="0"/>
                          </a:rPr>
                        </m:ctrlPr>
                      </m:dPr>
                      <m:e>
                        <m:sSub>
                          <m:sSubPr>
                            <m:ctrlPr>
                              <a:rPr lang="vi-VN" sz="2000" i="1">
                                <a:latin typeface="Cambria Math" panose="02040503050406030204" pitchFamily="18" charset="0"/>
                              </a:rPr>
                            </m:ctrlPr>
                          </m:sSubPr>
                          <m:e>
                            <m:r>
                              <a:rPr lang="en-US" sz="2000" i="1">
                                <a:latin typeface="Cambria Math" panose="02040503050406030204" pitchFamily="18" charset="0"/>
                              </a:rPr>
                              <m:t>𝐶</m:t>
                            </m:r>
                          </m:e>
                          <m:sub>
                            <m:r>
                              <a:rPr lang="en-US" sz="2000" i="1">
                                <a:latin typeface="Cambria Math" panose="02040503050406030204" pitchFamily="18" charset="0"/>
                              </a:rPr>
                              <m:t>𝑖</m:t>
                            </m:r>
                          </m:sub>
                        </m:sSub>
                      </m:e>
                    </m:d>
                    <m:r>
                      <a:rPr lang="en-US" sz="2000" i="1">
                        <a:latin typeface="Cambria Math" panose="02040503050406030204" pitchFamily="18" charset="0"/>
                      </a:rPr>
                      <m:t>≥0 </m:t>
                    </m:r>
                    <m:r>
                      <a:rPr lang="en-US" sz="2000" i="1">
                        <a:latin typeface="Cambria Math" panose="02040503050406030204" pitchFamily="18" charset="0"/>
                      </a:rPr>
                      <m:t>𝑣</m:t>
                    </m:r>
                    <m:r>
                      <a:rPr lang="en-US" sz="2000" i="1">
                        <a:latin typeface="Cambria Math" panose="02040503050406030204" pitchFamily="18" charset="0"/>
                      </a:rPr>
                      <m:t>à  </m:t>
                    </m:r>
                    <m:nary>
                      <m:naryPr>
                        <m:chr m:val="∑"/>
                        <m:limLoc m:val="undOvr"/>
                        <m:supHide m:val="on"/>
                        <m:ctrlPr>
                          <a:rPr lang="vi-VN" sz="2000" i="1">
                            <a:latin typeface="Cambria Math" panose="02040503050406030204" pitchFamily="18" charset="0"/>
                          </a:rPr>
                        </m:ctrlPr>
                      </m:naryPr>
                      <m:sub>
                        <m:r>
                          <a:rPr lang="en-US" sz="2000" i="1">
                            <a:latin typeface="Cambria Math" panose="02040503050406030204" pitchFamily="18" charset="0"/>
                          </a:rPr>
                          <m:t>𝑖</m:t>
                        </m:r>
                      </m:sub>
                      <m:sup/>
                      <m:e>
                        <m:sSub>
                          <m:sSubPr>
                            <m:ctrlPr>
                              <a:rPr lang="vi-VN" sz="2000" i="1">
                                <a:latin typeface="Cambria Math" panose="02040503050406030204" pitchFamily="18" charset="0"/>
                              </a:rPr>
                            </m:ctrlPr>
                          </m:sSubPr>
                          <m:e>
                            <m:r>
                              <a:rPr lang="en-US" sz="2000" i="1">
                                <a:latin typeface="Cambria Math" panose="02040503050406030204" pitchFamily="18" charset="0"/>
                              </a:rPr>
                              <m:t>𝑃</m:t>
                            </m:r>
                            <m:r>
                              <a:rPr lang="en-US" sz="2000" i="1">
                                <a:latin typeface="Cambria Math" panose="02040503050406030204" pitchFamily="18" charset="0"/>
                              </a:rPr>
                              <m:t>(</m:t>
                            </m:r>
                            <m:r>
                              <a:rPr lang="en-US" sz="2000" i="1">
                                <a:latin typeface="Cambria Math" panose="02040503050406030204" pitchFamily="18" charset="0"/>
                              </a:rPr>
                              <m:t>𝐶</m:t>
                            </m:r>
                          </m:e>
                          <m:sub>
                            <m:r>
                              <a:rPr lang="en-US" sz="2000" i="1">
                                <a:latin typeface="Cambria Math" panose="02040503050406030204" pitchFamily="18" charset="0"/>
                              </a:rPr>
                              <m:t>𝑖</m:t>
                            </m:r>
                          </m:sub>
                        </m:sSub>
                        <m:r>
                          <a:rPr lang="en-US" sz="2000" i="1">
                            <a:latin typeface="Cambria Math" panose="02040503050406030204" pitchFamily="18" charset="0"/>
                          </a:rPr>
                          <m:t>)</m:t>
                        </m:r>
                      </m:e>
                    </m:nary>
                  </m:oMath>
                </a14:m>
                <a:r>
                  <a:rPr lang="en-US" sz="2000" dirty="0">
                    <a:latin typeface="Arial" panose="020B0604020202020204" pitchFamily="34" charset="0"/>
                    <a:cs typeface="Arial" panose="020B0604020202020204" pitchFamily="34" charset="0"/>
                  </a:rPr>
                  <a:t>=1</a:t>
                </a:r>
                <a:endParaRPr lang="vi-VN" sz="2000" dirty="0">
                  <a:latin typeface="Arial" panose="020B0604020202020204" pitchFamily="34" charset="0"/>
                  <a:cs typeface="Arial" panose="020B0604020202020204" pitchFamily="34" charset="0"/>
                </a:endParaRPr>
              </a:p>
              <a:p>
                <a:pPr marL="0" indent="0">
                  <a:buNone/>
                </a:pPr>
                <a:r>
                  <a:rPr lang="vi-VN" sz="2000" dirty="0">
                    <a:latin typeface="Arial" panose="020B0604020202020204" pitchFamily="34" charset="0"/>
                    <a:cs typeface="Arial" panose="020B0604020202020204" pitchFamily="34" charset="0"/>
                  </a:rPr>
                  <a:t>P (x | Ci) là xác suất khi X là đầu vào đã được biết đến thuộc về lớp Ci. </a:t>
                </a:r>
                <a:r>
                  <a:rPr lang="en-US" sz="2000" dirty="0" err="1">
                    <a:latin typeface="Arial" panose="020B0604020202020204" pitchFamily="34" charset="0"/>
                    <a:cs typeface="Arial" panose="020B0604020202020204" pitchFamily="34" charset="0"/>
                  </a:rPr>
                  <a:t>Xác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suất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sau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của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lớp</a:t>
                </a:r>
                <a:r>
                  <a:rPr lang="en-US" sz="2000" dirty="0">
                    <a:latin typeface="Arial" panose="020B0604020202020204" pitchFamily="34" charset="0"/>
                    <a:cs typeface="Arial" panose="020B0604020202020204" pitchFamily="34" charset="0"/>
                  </a:rPr>
                  <a:t> Ci </a:t>
                </a:r>
                <a:r>
                  <a:rPr lang="en-US" sz="2000" dirty="0" err="1">
                    <a:latin typeface="Arial" panose="020B0604020202020204" pitchFamily="34" charset="0"/>
                    <a:cs typeface="Arial" panose="020B0604020202020204" pitchFamily="34" charset="0"/>
                  </a:rPr>
                  <a:t>có</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thể</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được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tính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toán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như</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sau</a:t>
                </a:r>
                <a:endParaRPr lang="vi-VN" sz="2000" dirty="0">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		</a:t>
                </a:r>
                <a14:m>
                  <m:oMath xmlns:m="http://schemas.openxmlformats.org/officeDocument/2006/math">
                    <m:r>
                      <a:rPr lang="en-US" sz="2000" i="1">
                        <a:latin typeface="Cambria Math" panose="02040503050406030204" pitchFamily="18" charset="0"/>
                      </a:rPr>
                      <m:t>𝑃</m:t>
                    </m:r>
                    <m:d>
                      <m:dPr>
                        <m:ctrlPr>
                          <a:rPr lang="vi-VN" sz="2000" i="1">
                            <a:latin typeface="Cambria Math" panose="02040503050406030204" pitchFamily="18" charset="0"/>
                          </a:rPr>
                        </m:ctrlPr>
                      </m:dPr>
                      <m:e>
                        <m:sSub>
                          <m:sSubPr>
                            <m:ctrlPr>
                              <a:rPr lang="vi-VN" sz="2000" i="1">
                                <a:latin typeface="Cambria Math" panose="02040503050406030204" pitchFamily="18" charset="0"/>
                              </a:rPr>
                            </m:ctrlPr>
                          </m:sSubPr>
                          <m:e>
                            <m:r>
                              <a:rPr lang="en-US" sz="2000" i="1">
                                <a:latin typeface="Cambria Math" panose="02040503050406030204" pitchFamily="18" charset="0"/>
                              </a:rPr>
                              <m:t>𝐶</m:t>
                            </m:r>
                          </m:e>
                          <m:sub>
                            <m:r>
                              <a:rPr lang="en-US" sz="2000" i="1">
                                <a:latin typeface="Cambria Math" panose="02040503050406030204" pitchFamily="18" charset="0"/>
                              </a:rPr>
                              <m:t>𝑖</m:t>
                            </m:r>
                          </m:sub>
                        </m:sSub>
                      </m:e>
                      <m:e>
                        <m:r>
                          <a:rPr lang="en-US" sz="2000" i="1">
                            <a:latin typeface="Cambria Math" panose="02040503050406030204" pitchFamily="18" charset="0"/>
                          </a:rPr>
                          <m:t>𝑋</m:t>
                        </m:r>
                      </m:e>
                    </m:d>
                    <m:r>
                      <a:rPr lang="en-US" sz="2000" i="1">
                        <a:latin typeface="Cambria Math" panose="02040503050406030204" pitchFamily="18" charset="0"/>
                      </a:rPr>
                      <m:t>=</m:t>
                    </m:r>
                    <m:f>
                      <m:fPr>
                        <m:ctrlPr>
                          <a:rPr lang="vi-VN" sz="2000" i="1">
                            <a:latin typeface="Cambria Math" panose="02040503050406030204" pitchFamily="18" charset="0"/>
                          </a:rPr>
                        </m:ctrlPr>
                      </m:fPr>
                      <m:num>
                        <m:r>
                          <a:rPr lang="en-US" sz="2000" i="1">
                            <a:latin typeface="Cambria Math" panose="02040503050406030204" pitchFamily="18" charset="0"/>
                          </a:rPr>
                          <m:t>𝑃</m:t>
                        </m:r>
                        <m:r>
                          <a:rPr lang="en-US" sz="2000" b="0" i="1" smtClean="0">
                            <a:latin typeface="Cambria Math" panose="02040503050406030204" pitchFamily="18" charset="0"/>
                          </a:rPr>
                          <m:t>(</m:t>
                        </m:r>
                        <m:r>
                          <a:rPr lang="en-US" sz="2000" b="0" i="1" smtClean="0">
                            <a:latin typeface="Cambria Math" panose="02040503050406030204" pitchFamily="18" charset="0"/>
                          </a:rPr>
                          <m:t>𝑋</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𝐶</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r>
                          <a:rPr lang="en-US" sz="2000" i="1">
                            <a:latin typeface="Cambria Math" panose="02040503050406030204" pitchFamily="18" charset="0"/>
                          </a:rPr>
                          <m:t>𝑃</m:t>
                        </m:r>
                        <m:r>
                          <a:rPr lang="en-US" sz="2000" i="1">
                            <a:latin typeface="Cambria Math" panose="02040503050406030204" pitchFamily="18" charset="0"/>
                          </a:rPr>
                          <m:t>(</m:t>
                        </m:r>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𝐶</m:t>
                            </m:r>
                          </m:e>
                          <m:sub>
                            <m:r>
                              <a:rPr lang="en-US" sz="2000" b="0" i="1" smtClean="0">
                                <a:latin typeface="Cambria Math" panose="02040503050406030204" pitchFamily="18" charset="0"/>
                              </a:rPr>
                              <m:t>𝑖</m:t>
                            </m:r>
                          </m:sub>
                        </m:sSub>
                        <m:r>
                          <a:rPr lang="en-US" sz="2000" i="1">
                            <a:latin typeface="Cambria Math" panose="02040503050406030204" pitchFamily="18" charset="0"/>
                          </a:rPr>
                          <m:t>)</m:t>
                        </m:r>
                      </m:num>
                      <m:den>
                        <m:r>
                          <a:rPr lang="en-US" sz="2000" i="1">
                            <a:latin typeface="Cambria Math" panose="02040503050406030204" pitchFamily="18" charset="0"/>
                          </a:rPr>
                          <m:t>𝑃</m:t>
                        </m:r>
                        <m:r>
                          <a:rPr lang="en-US" sz="2000" i="1">
                            <a:latin typeface="Cambria Math" panose="02040503050406030204" pitchFamily="18" charset="0"/>
                          </a:rPr>
                          <m:t>(</m:t>
                        </m:r>
                        <m:r>
                          <a:rPr lang="en-US" sz="2000" i="1">
                            <a:latin typeface="Cambria Math" panose="02040503050406030204" pitchFamily="18" charset="0"/>
                          </a:rPr>
                          <m:t>𝑋</m:t>
                        </m:r>
                        <m:r>
                          <a:rPr lang="en-US" sz="2000" i="1">
                            <a:latin typeface="Cambria Math" panose="02040503050406030204" pitchFamily="18" charset="0"/>
                          </a:rPr>
                          <m:t>)</m:t>
                        </m:r>
                      </m:den>
                    </m:f>
                    <m:r>
                      <a:rPr lang="en-US" sz="2000" i="1">
                        <a:latin typeface="Cambria Math" panose="02040503050406030204" pitchFamily="18" charset="0"/>
                      </a:rPr>
                      <m:t>=</m:t>
                    </m:r>
                    <m:f>
                      <m:fPr>
                        <m:ctrlPr>
                          <a:rPr lang="vi-VN" sz="2000" i="1">
                            <a:latin typeface="Cambria Math" panose="02040503050406030204" pitchFamily="18" charset="0"/>
                          </a:rPr>
                        </m:ctrlPr>
                      </m:fPr>
                      <m:num>
                        <m:r>
                          <a:rPr lang="en-US" sz="2000" i="1">
                            <a:latin typeface="Cambria Math" panose="02040503050406030204" pitchFamily="18" charset="0"/>
                          </a:rPr>
                          <m:t>𝑃</m:t>
                        </m:r>
                        <m:r>
                          <a:rPr lang="en-US" sz="2000" i="1">
                            <a:latin typeface="Cambria Math" panose="02040503050406030204" pitchFamily="18" charset="0"/>
                          </a:rPr>
                          <m:t>(</m:t>
                        </m:r>
                        <m:r>
                          <a:rPr lang="en-US" sz="2000" i="1">
                            <a:latin typeface="Cambria Math" panose="02040503050406030204" pitchFamily="18" charset="0"/>
                          </a:rPr>
                          <m:t>𝑋</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𝐶</m:t>
                            </m:r>
                          </m:e>
                          <m:sub>
                            <m:r>
                              <a:rPr lang="en-US" sz="2000" i="1">
                                <a:latin typeface="Cambria Math" panose="02040503050406030204" pitchFamily="18" charset="0"/>
                              </a:rPr>
                              <m:t>𝑖</m:t>
                            </m:r>
                          </m:sub>
                        </m:sSub>
                        <m:r>
                          <a:rPr lang="en-US" sz="2000" i="1">
                            <a:latin typeface="Cambria Math" panose="02040503050406030204" pitchFamily="18" charset="0"/>
                          </a:rPr>
                          <m:t>)</m:t>
                        </m:r>
                        <m:r>
                          <a:rPr lang="en-US" sz="2000" i="1">
                            <a:latin typeface="Cambria Math" panose="02040503050406030204" pitchFamily="18" charset="0"/>
                          </a:rPr>
                          <m:t>𝑃</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𝐶</m:t>
                            </m:r>
                          </m:e>
                          <m:sub>
                            <m:r>
                              <a:rPr lang="en-US" sz="2000" i="1">
                                <a:latin typeface="Cambria Math" panose="02040503050406030204" pitchFamily="18" charset="0"/>
                              </a:rPr>
                              <m:t>𝑖</m:t>
                            </m:r>
                          </m:sub>
                        </m:sSub>
                        <m:r>
                          <a:rPr lang="en-US" sz="2000" i="1">
                            <a:latin typeface="Cambria Math" panose="02040503050406030204" pitchFamily="18" charset="0"/>
                          </a:rPr>
                          <m:t>)</m:t>
                        </m:r>
                      </m:num>
                      <m:den>
                        <m:nary>
                          <m:naryPr>
                            <m:chr m:val="∑"/>
                            <m:limLoc m:val="undOvr"/>
                            <m:supHide m:val="on"/>
                            <m:ctrlPr>
                              <a:rPr lang="vi-VN" sz="2000" i="1">
                                <a:latin typeface="Cambria Math" panose="02040503050406030204" pitchFamily="18" charset="0"/>
                              </a:rPr>
                            </m:ctrlPr>
                          </m:naryPr>
                          <m:sub>
                            <m:r>
                              <a:rPr lang="en-US" sz="2000" i="1">
                                <a:latin typeface="Cambria Math" panose="02040503050406030204" pitchFamily="18" charset="0"/>
                              </a:rPr>
                              <m:t>𝑗</m:t>
                            </m:r>
                          </m:sub>
                          <m:sup/>
                          <m:e>
                            <m:r>
                              <a:rPr lang="en-US" sz="2000" i="1">
                                <a:latin typeface="Cambria Math" panose="02040503050406030204" pitchFamily="18" charset="0"/>
                              </a:rPr>
                              <m:t>𝑃</m:t>
                            </m:r>
                            <m:r>
                              <a:rPr lang="vi-VN" sz="2000" b="0" i="1" smtClean="0">
                                <a:latin typeface="Cambria Math" panose="02040503050406030204" pitchFamily="18" charset="0"/>
                              </a:rPr>
                              <m:t>(</m:t>
                            </m:r>
                            <m:r>
                              <a:rPr lang="vi-VN" sz="2000" b="0" i="1" smtClean="0">
                                <a:latin typeface="Cambria Math" panose="02040503050406030204" pitchFamily="18" charset="0"/>
                              </a:rPr>
                              <m:t>𝑋</m:t>
                            </m:r>
                            <m:r>
                              <a:rPr lang="vi-VN" sz="2000" b="0" i="1" smtClean="0">
                                <a:latin typeface="Cambria Math" panose="02040503050406030204" pitchFamily="18" charset="0"/>
                              </a:rPr>
                              <m:t>|</m:t>
                            </m:r>
                            <m:sSub>
                              <m:sSubPr>
                                <m:ctrlPr>
                                  <a:rPr lang="vi-VN" sz="2000" b="0" i="1" smtClean="0">
                                    <a:latin typeface="Cambria Math" panose="02040503050406030204" pitchFamily="18" charset="0"/>
                                  </a:rPr>
                                </m:ctrlPr>
                              </m:sSubPr>
                              <m:e>
                                <m:r>
                                  <a:rPr lang="vi-VN" sz="2000" b="0" i="1" smtClean="0">
                                    <a:latin typeface="Cambria Math" panose="02040503050406030204" pitchFamily="18" charset="0"/>
                                  </a:rPr>
                                  <m:t>𝐶</m:t>
                                </m:r>
                              </m:e>
                              <m:sub>
                                <m:r>
                                  <a:rPr lang="vi-VN" sz="2000" b="0" i="1" smtClean="0">
                                    <a:latin typeface="Cambria Math" panose="02040503050406030204" pitchFamily="18" charset="0"/>
                                  </a:rPr>
                                  <m:t>𝑗</m:t>
                                </m:r>
                              </m:sub>
                            </m:sSub>
                            <m:r>
                              <a:rPr lang="vi-VN" sz="2000" b="0" i="1" smtClean="0">
                                <a:latin typeface="Cambria Math" panose="02040503050406030204" pitchFamily="18" charset="0"/>
                              </a:rPr>
                              <m:t>)</m:t>
                            </m:r>
                            <m:r>
                              <a:rPr lang="vi-VN" sz="2000" i="1" smtClean="0">
                                <a:latin typeface="Cambria Math" panose="02040503050406030204" pitchFamily="18" charset="0"/>
                              </a:rPr>
                              <m:t> </m:t>
                            </m:r>
                            <m:r>
                              <a:rPr lang="en-US" sz="2000" i="1">
                                <a:latin typeface="Cambria Math" panose="02040503050406030204" pitchFamily="18" charset="0"/>
                              </a:rPr>
                              <m:t>𝑃</m:t>
                            </m:r>
                            <m:r>
                              <a:rPr lang="en-US" sz="2000" i="1">
                                <a:latin typeface="Cambria Math" panose="02040503050406030204" pitchFamily="18" charset="0"/>
                              </a:rPr>
                              <m:t>(</m:t>
                            </m:r>
                            <m:sSub>
                              <m:sSubPr>
                                <m:ctrlPr>
                                  <a:rPr lang="vi-VN" sz="2000" i="1">
                                    <a:latin typeface="Cambria Math" panose="02040503050406030204" pitchFamily="18" charset="0"/>
                                  </a:rPr>
                                </m:ctrlPr>
                              </m:sSubPr>
                              <m:e>
                                <m:r>
                                  <a:rPr lang="en-US" sz="2000" i="1">
                                    <a:latin typeface="Cambria Math" panose="02040503050406030204" pitchFamily="18" charset="0"/>
                                  </a:rPr>
                                  <m:t>𝐶</m:t>
                                </m:r>
                              </m:e>
                              <m:sub>
                                <m:r>
                                  <a:rPr lang="en-US" sz="2000" i="1">
                                    <a:latin typeface="Cambria Math" panose="02040503050406030204" pitchFamily="18" charset="0"/>
                                  </a:rPr>
                                  <m:t>𝑗</m:t>
                                </m:r>
                              </m:sub>
                            </m:sSub>
                            <m:r>
                              <a:rPr lang="en-US" sz="2000" i="1">
                                <a:latin typeface="Cambria Math" panose="02040503050406030204" pitchFamily="18" charset="0"/>
                              </a:rPr>
                              <m:t>)</m:t>
                            </m:r>
                          </m:e>
                        </m:nary>
                      </m:den>
                    </m:f>
                  </m:oMath>
                </a14:m>
                <a:endParaRPr lang="vi-VN" sz="2000" dirty="0">
                  <a:latin typeface="Arial" panose="020B0604020202020204" pitchFamily="34" charset="0"/>
                  <a:cs typeface="Arial" panose="020B0604020202020204" pitchFamily="34" charset="0"/>
                </a:endParaRPr>
              </a:p>
              <a:p>
                <a:pPr marL="0" indent="0" algn="just">
                  <a:lnSpc>
                    <a:spcPct val="150000"/>
                  </a:lnSpc>
                  <a:buNone/>
                </a:pPr>
                <a:r>
                  <a:rPr lang="en-US" sz="2000" dirty="0" err="1">
                    <a:latin typeface="Arial" panose="020B0604020202020204" pitchFamily="34" charset="0"/>
                    <a:cs typeface="Arial" panose="020B0604020202020204" pitchFamily="34" charset="0"/>
                  </a:rPr>
                  <a:t>Cần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hậu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xác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suất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để</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phân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loại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cần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biết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có</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một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ví</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dụ</a:t>
                </a:r>
                <a:r>
                  <a:rPr lang="en-US" sz="2000" dirty="0">
                    <a:latin typeface="Arial" panose="020B0604020202020204" pitchFamily="34" charset="0"/>
                    <a:cs typeface="Arial" panose="020B0604020202020204" pitchFamily="34" charset="0"/>
                  </a:rPr>
                  <a:t> x1, </a:t>
                </a:r>
                <a:r>
                  <a:rPr lang="en-US" sz="2000" dirty="0" err="1">
                    <a:latin typeface="Arial" panose="020B0604020202020204" pitchFamily="34" charset="0"/>
                    <a:cs typeface="Arial" panose="020B0604020202020204" pitchFamily="34" charset="0"/>
                  </a:rPr>
                  <a:t>cần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phải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biết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nó</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thuộc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lớp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nào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Lớp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đó</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phải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làm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cực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đại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giá</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trị</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vế</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phải</a:t>
                </a:r>
                <a:r>
                  <a:rPr lang="en-US" sz="2000" dirty="0">
                    <a:latin typeface="Arial" panose="020B0604020202020204" pitchFamily="34" charset="0"/>
                    <a:cs typeface="Arial" panose="020B0604020202020204" pitchFamily="34" charset="0"/>
                  </a:rPr>
                  <a:t> t</a:t>
                </a:r>
                <a:r>
                  <a:rPr lang="vi-VN" sz="2000" dirty="0">
                    <a:latin typeface="Arial" panose="020B0604020202020204" pitchFamily="34" charset="0"/>
                    <a:cs typeface="Arial" panose="020B0604020202020204" pitchFamily="34" charset="0"/>
                  </a:rPr>
                  <a:t>ư</a:t>
                </a:r>
                <a:r>
                  <a:rPr lang="en-US" sz="2000" dirty="0" err="1">
                    <a:latin typeface="Arial" panose="020B0604020202020204" pitchFamily="34" charset="0"/>
                    <a:cs typeface="Arial" panose="020B0604020202020204" pitchFamily="34" charset="0"/>
                  </a:rPr>
                  <a:t>ơng</a:t>
                </a:r>
                <a:r>
                  <a:rPr lang="en-US" sz="2000" dirty="0">
                    <a:latin typeface="Arial" panose="020B0604020202020204" pitchFamily="34" charset="0"/>
                    <a:cs typeface="Arial" panose="020B0604020202020204" pitchFamily="34" charset="0"/>
                  </a:rPr>
                  <a:t> đ</a:t>
                </a:r>
                <a:r>
                  <a:rPr lang="vi-VN" sz="2000" dirty="0">
                    <a:latin typeface="Arial" panose="020B0604020202020204" pitchFamily="34" charset="0"/>
                    <a:cs typeface="Arial" panose="020B0604020202020204" pitchFamily="34" charset="0"/>
                  </a:rPr>
                  <a:t>ư</a:t>
                </a:r>
                <a:r>
                  <a:rPr lang="en-US" sz="2000" dirty="0" err="1">
                    <a:latin typeface="Arial" panose="020B0604020202020204" pitchFamily="34" charset="0"/>
                    <a:cs typeface="Arial" panose="020B0604020202020204" pitchFamily="34" charset="0"/>
                  </a:rPr>
                  <a:t>ơng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với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việc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cực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đại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biểu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thức</a:t>
                </a:r>
                <a:r>
                  <a:rPr lang="en-US" sz="2000" dirty="0">
                    <a:latin typeface="Arial" panose="020B0604020202020204" pitchFamily="34" charset="0"/>
                    <a:cs typeface="Arial" panose="020B0604020202020204" pitchFamily="34" charset="0"/>
                  </a:rPr>
                  <a:t>: </a:t>
                </a:r>
                <a14:m>
                  <m:oMath xmlns:m="http://schemas.openxmlformats.org/officeDocument/2006/math">
                    <m:r>
                      <a:rPr lang="en-US" sz="2000" i="1">
                        <a:latin typeface="Cambria Math" panose="02040503050406030204" pitchFamily="18" charset="0"/>
                      </a:rPr>
                      <m:t>𝑃</m:t>
                    </m:r>
                    <m:d>
                      <m:dPr>
                        <m:ctrlPr>
                          <a:rPr lang="vi-VN" sz="2000" i="1">
                            <a:latin typeface="Cambria Math" panose="02040503050406030204" pitchFamily="18" charset="0"/>
                          </a:rPr>
                        </m:ctrlPr>
                      </m:dPr>
                      <m:e>
                        <m:r>
                          <a:rPr lang="en-US" sz="2000" i="1">
                            <a:latin typeface="Cambria Math" panose="02040503050406030204" pitchFamily="18" charset="0"/>
                          </a:rPr>
                          <m:t>𝑋</m:t>
                        </m:r>
                      </m:e>
                      <m:e>
                        <m:sSub>
                          <m:sSubPr>
                            <m:ctrlPr>
                              <a:rPr lang="vi-VN" sz="2000" i="1">
                                <a:latin typeface="Cambria Math" panose="02040503050406030204" pitchFamily="18" charset="0"/>
                              </a:rPr>
                            </m:ctrlPr>
                          </m:sSubPr>
                          <m:e>
                            <m:r>
                              <a:rPr lang="en-US" sz="2000" i="1">
                                <a:latin typeface="Cambria Math" panose="02040503050406030204" pitchFamily="18" charset="0"/>
                              </a:rPr>
                              <m:t>𝐶</m:t>
                            </m:r>
                          </m:e>
                          <m:sub>
                            <m:r>
                              <a:rPr lang="en-US" sz="2000" i="1">
                                <a:latin typeface="Cambria Math" panose="02040503050406030204" pitchFamily="18" charset="0"/>
                              </a:rPr>
                              <m:t>𝑖</m:t>
                            </m:r>
                          </m:sub>
                        </m:sSub>
                      </m:e>
                    </m:d>
                    <m:r>
                      <a:rPr lang="en-US" sz="2000" i="1">
                        <a:latin typeface="Cambria Math" panose="02040503050406030204" pitchFamily="18" charset="0"/>
                      </a:rPr>
                      <m:t>𝑃</m:t>
                    </m:r>
                    <m:r>
                      <a:rPr lang="en-US" sz="2000" i="1">
                        <a:latin typeface="Cambria Math" panose="02040503050406030204" pitchFamily="18" charset="0"/>
                      </a:rPr>
                      <m:t>(</m:t>
                    </m:r>
                    <m:sSub>
                      <m:sSubPr>
                        <m:ctrlPr>
                          <a:rPr lang="vi-VN" sz="2000" i="1">
                            <a:latin typeface="Cambria Math" panose="02040503050406030204" pitchFamily="18" charset="0"/>
                          </a:rPr>
                        </m:ctrlPr>
                      </m:sSubPr>
                      <m:e>
                        <m:r>
                          <a:rPr lang="en-US" sz="2000" i="1">
                            <a:latin typeface="Cambria Math" panose="02040503050406030204" pitchFamily="18" charset="0"/>
                          </a:rPr>
                          <m:t>𝐶</m:t>
                        </m:r>
                      </m:e>
                      <m:sub>
                        <m:r>
                          <a:rPr lang="en-US" sz="2000" i="1">
                            <a:latin typeface="Cambria Math" panose="02040503050406030204" pitchFamily="18" charset="0"/>
                          </a:rPr>
                          <m:t>𝑖</m:t>
                        </m:r>
                      </m:sub>
                    </m:sSub>
                    <m:r>
                      <a:rPr lang="en-US" sz="2000" i="1">
                        <a:latin typeface="Cambria Math" panose="02040503050406030204" pitchFamily="18" charset="0"/>
                      </a:rPr>
                      <m:t>)</m:t>
                    </m:r>
                  </m:oMath>
                </a14:m>
                <a:endParaRPr lang="en-US" sz="2000" dirty="0">
                  <a:latin typeface="Arial" panose="020B0604020202020204" pitchFamily="34" charset="0"/>
                  <a:cs typeface="Arial" panose="020B0604020202020204" pitchFamily="34" charset="0"/>
                </a:endParaRPr>
              </a:p>
              <a:p>
                <a:pPr marL="0" indent="0" algn="just">
                  <a:lnSpc>
                    <a:spcPct val="150000"/>
                  </a:lnSpc>
                  <a:buNone/>
                </a:pPr>
                <a:r>
                  <a:rPr lang="en-US" sz="2000" dirty="0" err="1">
                    <a:latin typeface="Arial" panose="020B0604020202020204" pitchFamily="34" charset="0"/>
                    <a:cs typeface="Arial" panose="020B0604020202020204" pitchFamily="34" charset="0"/>
                  </a:rPr>
                  <a:t>Nhìn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công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thức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thì</a:t>
                </a:r>
                <a:r>
                  <a:rPr lang="en-US" sz="2000" dirty="0">
                    <a:latin typeface="Arial" panose="020B0604020202020204" pitchFamily="34" charset="0"/>
                    <a:cs typeface="Arial" panose="020B0604020202020204" pitchFamily="34" charset="0"/>
                  </a:rPr>
                  <a:t> P(X) </a:t>
                </a:r>
                <a:r>
                  <a:rPr lang="en-US" sz="2000" dirty="0" err="1">
                    <a:latin typeface="Arial" panose="020B0604020202020204" pitchFamily="34" charset="0"/>
                    <a:cs typeface="Arial" panose="020B0604020202020204" pitchFamily="34" charset="0"/>
                  </a:rPr>
                  <a:t>là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chung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mọi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lớp</a:t>
                </a:r>
                <a:r>
                  <a:rPr lang="en-US" sz="2000" dirty="0">
                    <a:latin typeface="Arial" panose="020B0604020202020204" pitchFamily="34" charset="0"/>
                    <a:cs typeface="Arial" panose="020B0604020202020204" pitchFamily="34" charset="0"/>
                  </a:rPr>
                  <a:t> C</a:t>
                </a:r>
                <a:r>
                  <a:rPr lang="en-US" sz="2000" baseline="-25000" dirty="0">
                    <a:latin typeface="Arial" panose="020B0604020202020204" pitchFamily="34" charset="0"/>
                    <a:cs typeface="Arial" panose="020B0604020202020204" pitchFamily="34" charset="0"/>
                  </a:rPr>
                  <a:t>i</a:t>
                </a:r>
                <a:r>
                  <a:rPr lang="en-US" sz="2000" dirty="0">
                    <a:latin typeface="Arial" panose="020B0604020202020204" pitchFamily="34" charset="0"/>
                    <a:cs typeface="Arial" panose="020B0604020202020204" pitchFamily="34" charset="0"/>
                  </a:rPr>
                  <a:t> , </a:t>
                </a:r>
                <a14:m>
                  <m:oMath xmlns:m="http://schemas.openxmlformats.org/officeDocument/2006/math">
                    <m:r>
                      <a:rPr lang="en-US" sz="2000" i="1">
                        <a:latin typeface="Cambria Math" panose="02040503050406030204" pitchFamily="18" charset="0"/>
                      </a:rPr>
                      <m:t>𝑃</m:t>
                    </m:r>
                    <m:r>
                      <a:rPr lang="en-US" sz="2000" i="1">
                        <a:latin typeface="Cambria Math" panose="02040503050406030204" pitchFamily="18" charset="0"/>
                      </a:rPr>
                      <m:t>(</m:t>
                    </m:r>
                    <m:sSub>
                      <m:sSubPr>
                        <m:ctrlPr>
                          <a:rPr lang="vi-VN" sz="2000" i="1">
                            <a:latin typeface="Cambria Math" panose="02040503050406030204" pitchFamily="18" charset="0"/>
                          </a:rPr>
                        </m:ctrlPr>
                      </m:sSubPr>
                      <m:e>
                        <m:r>
                          <a:rPr lang="en-US" sz="2000" i="1">
                            <a:latin typeface="Cambria Math" panose="02040503050406030204" pitchFamily="18" charset="0"/>
                          </a:rPr>
                          <m:t>𝐶</m:t>
                        </m:r>
                      </m:e>
                      <m:sub>
                        <m:r>
                          <a:rPr lang="en-US" sz="2000" i="1">
                            <a:latin typeface="Cambria Math" panose="02040503050406030204" pitchFamily="18" charset="0"/>
                          </a:rPr>
                          <m:t>𝑖</m:t>
                        </m:r>
                      </m:sub>
                    </m:sSub>
                    <m:r>
                      <a:rPr lang="en-US" sz="2000" i="1">
                        <a:latin typeface="Cambria Math" panose="02040503050406030204" pitchFamily="18" charset="0"/>
                      </a:rPr>
                      <m:t>)</m:t>
                    </m:r>
                  </m:oMath>
                </a14:m>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cũng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dễ</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tính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toán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còn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tính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toán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biểu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thức</a:t>
                </a:r>
                <a:r>
                  <a:rPr lang="en-US" sz="2000" dirty="0">
                    <a:latin typeface="Arial" panose="020B0604020202020204" pitchFamily="34" charset="0"/>
                    <a:cs typeface="Arial" panose="020B0604020202020204" pitchFamily="34" charset="0"/>
                  </a:rPr>
                  <a:t> : </a:t>
                </a:r>
                <a14:m>
                  <m:oMath xmlns:m="http://schemas.openxmlformats.org/officeDocument/2006/math">
                    <m:r>
                      <a:rPr lang="en-US" sz="2000" i="1">
                        <a:latin typeface="Cambria Math" panose="02040503050406030204" pitchFamily="18" charset="0"/>
                      </a:rPr>
                      <m:t>𝑃</m:t>
                    </m:r>
                    <m:d>
                      <m:dPr>
                        <m:ctrlPr>
                          <a:rPr lang="vi-VN" sz="2000" i="1">
                            <a:latin typeface="Cambria Math" panose="02040503050406030204" pitchFamily="18" charset="0"/>
                          </a:rPr>
                        </m:ctrlPr>
                      </m:dPr>
                      <m:e>
                        <m:r>
                          <a:rPr lang="en-US" sz="2000" i="1">
                            <a:latin typeface="Cambria Math" panose="02040503050406030204" pitchFamily="18" charset="0"/>
                          </a:rPr>
                          <m:t>𝑋</m:t>
                        </m:r>
                      </m:e>
                      <m:e>
                        <m:sSub>
                          <m:sSubPr>
                            <m:ctrlPr>
                              <a:rPr lang="vi-VN" sz="2000" i="1">
                                <a:latin typeface="Cambria Math" panose="02040503050406030204" pitchFamily="18" charset="0"/>
                              </a:rPr>
                            </m:ctrlPr>
                          </m:sSubPr>
                          <m:e>
                            <m:r>
                              <a:rPr lang="en-US" sz="2000" i="1">
                                <a:latin typeface="Cambria Math" panose="02040503050406030204" pitchFamily="18" charset="0"/>
                              </a:rPr>
                              <m:t>𝐶</m:t>
                            </m:r>
                          </m:e>
                          <m:sub>
                            <m:r>
                              <a:rPr lang="en-US" sz="2000" i="1">
                                <a:latin typeface="Cambria Math" panose="02040503050406030204" pitchFamily="18" charset="0"/>
                              </a:rPr>
                              <m:t>𝑖</m:t>
                            </m:r>
                          </m:sub>
                        </m:sSub>
                      </m:e>
                    </m:d>
                  </m:oMath>
                </a14:m>
                <a:r>
                  <a:rPr lang="en-US" sz="2000" dirty="0">
                    <a:latin typeface="Arial" panose="020B0604020202020204" pitchFamily="34" charset="0"/>
                    <a:cs typeface="Arial" panose="020B0604020202020204" pitchFamily="34" charset="0"/>
                  </a:rPr>
                  <a:t> </a:t>
                </a:r>
                <a14:m>
                  <m:oMath xmlns:m="http://schemas.openxmlformats.org/officeDocument/2006/math">
                    <m:r>
                      <m:rPr>
                        <m:sty m:val="p"/>
                      </m:rPr>
                      <a:rPr lang="en-US" sz="2000">
                        <a:latin typeface="Cambria Math" panose="02040503050406030204" pitchFamily="18" charset="0"/>
                      </a:rPr>
                      <m:t>ph</m:t>
                    </m:r>
                    <m:r>
                      <a:rPr lang="en-US" sz="2000">
                        <a:latin typeface="Cambria Math" panose="02040503050406030204" pitchFamily="18" charset="0"/>
                      </a:rPr>
                      <m:t>ứ</m:t>
                    </m:r>
                    <m:r>
                      <m:rPr>
                        <m:sty m:val="p"/>
                      </m:rPr>
                      <a:rPr lang="en-US" sz="2000">
                        <a:latin typeface="Cambria Math" panose="02040503050406030204" pitchFamily="18" charset="0"/>
                      </a:rPr>
                      <m:t>c</m:t>
                    </m:r>
                    <m:r>
                      <a:rPr lang="en-US" sz="2000">
                        <a:latin typeface="Cambria Math" panose="02040503050406030204" pitchFamily="18" charset="0"/>
                      </a:rPr>
                      <m:t> </m:t>
                    </m:r>
                    <m:r>
                      <m:rPr>
                        <m:sty m:val="p"/>
                      </m:rPr>
                      <a:rPr lang="en-US" sz="2000">
                        <a:latin typeface="Cambria Math" panose="02040503050406030204" pitchFamily="18" charset="0"/>
                      </a:rPr>
                      <m:t>t</m:t>
                    </m:r>
                    <m:r>
                      <a:rPr lang="en-US" sz="2000">
                        <a:latin typeface="Cambria Math" panose="02040503050406030204" pitchFamily="18" charset="0"/>
                      </a:rPr>
                      <m:t>ạ</m:t>
                    </m:r>
                    <m:r>
                      <m:rPr>
                        <m:sty m:val="p"/>
                      </m:rPr>
                      <a:rPr lang="en-US" sz="2000">
                        <a:latin typeface="Cambria Math" panose="02040503050406030204" pitchFamily="18" charset="0"/>
                      </a:rPr>
                      <m:t>p</m:t>
                    </m:r>
                    <m:r>
                      <a:rPr lang="en-US" sz="2000">
                        <a:latin typeface="Cambria Math" panose="02040503050406030204" pitchFamily="18" charset="0"/>
                      </a:rPr>
                      <m:t> </m:t>
                    </m:r>
                    <m:r>
                      <m:rPr>
                        <m:sty m:val="p"/>
                      </m:rPr>
                      <a:rPr lang="en-US" sz="2000">
                        <a:latin typeface="Cambria Math" panose="02040503050406030204" pitchFamily="18" charset="0"/>
                      </a:rPr>
                      <m:t>h</m:t>
                    </m:r>
                    <m:r>
                      <a:rPr lang="en-US" sz="2000">
                        <a:latin typeface="Cambria Math" panose="02040503050406030204" pitchFamily="18" charset="0"/>
                      </a:rPr>
                      <m:t>ơ</m:t>
                    </m:r>
                    <m:r>
                      <m:rPr>
                        <m:sty m:val="p"/>
                      </m:rPr>
                      <a:rPr lang="en-US" sz="2000">
                        <a:latin typeface="Cambria Math" panose="02040503050406030204" pitchFamily="18" charset="0"/>
                      </a:rPr>
                      <m:t>n</m:t>
                    </m:r>
                  </m:oMath>
                </a14:m>
                <a:r>
                  <a:rPr lang="en-US" sz="2000" dirty="0">
                    <a:latin typeface="Arial" panose="020B0604020202020204" pitchFamily="34" charset="0"/>
                    <a:cs typeface="Arial" panose="020B0604020202020204" pitchFamily="34" charset="0"/>
                  </a:rPr>
                  <a:t>. </a:t>
                </a:r>
              </a:p>
              <a:p>
                <a:pPr marL="0" indent="0" algn="just">
                  <a:lnSpc>
                    <a:spcPct val="150000"/>
                  </a:lnSpc>
                  <a:buNone/>
                </a:pPr>
                <a:r>
                  <a:rPr lang="en-US" sz="2000" dirty="0" err="1">
                    <a:latin typeface="Arial" panose="020B0604020202020204" pitchFamily="34" charset="0"/>
                    <a:cs typeface="Arial" panose="020B0604020202020204" pitchFamily="34" charset="0"/>
                  </a:rPr>
                  <a:t>Giả</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thiết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đặc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tính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của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điểm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dữ</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liệu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độc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lập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đó</a:t>
                </a:r>
                <a:r>
                  <a:rPr lang="en-US" sz="2000" dirty="0">
                    <a:latin typeface="Arial" panose="020B0604020202020204" pitchFamily="34" charset="0"/>
                    <a:cs typeface="Arial" panose="020B0604020202020204" pitchFamily="34" charset="0"/>
                  </a:rPr>
                  <a:t> </a:t>
                </a:r>
              </a:p>
              <a:p>
                <a:pPr marL="0" indent="0" algn="just">
                  <a:lnSpc>
                    <a:spcPct val="150000"/>
                  </a:lnSpc>
                  <a:buNone/>
                </a:pPr>
                <a:r>
                  <a:rPr lang="en-US" sz="2000" dirty="0">
                    <a:latin typeface="Arial" panose="020B0604020202020204" pitchFamily="34" charset="0"/>
                    <a:cs typeface="Arial" panose="020B0604020202020204" pitchFamily="34" charset="0"/>
                  </a:rPr>
                  <a:t>			</a:t>
                </a:r>
                <a14:m>
                  <m:oMath xmlns:m="http://schemas.openxmlformats.org/officeDocument/2006/math">
                    <m:r>
                      <a:rPr lang="en-US" sz="2000" b="0" i="1" smtClean="0">
                        <a:latin typeface="Cambria Math" panose="02040503050406030204" pitchFamily="18" charset="0"/>
                        <a:cs typeface="Arial" panose="020B0604020202020204" pitchFamily="34" charset="0"/>
                      </a:rPr>
                      <m:t>𝑃</m:t>
                    </m:r>
                    <m:d>
                      <m:dPr>
                        <m:ctrlPr>
                          <a:rPr lang="en-US" sz="2000" b="0" i="1" smtClean="0">
                            <a:latin typeface="Cambria Math" panose="02040503050406030204" pitchFamily="18" charset="0"/>
                            <a:cs typeface="Arial" panose="020B0604020202020204" pitchFamily="34" charset="0"/>
                          </a:rPr>
                        </m:ctrlPr>
                      </m:dPr>
                      <m:e>
                        <m:r>
                          <a:rPr lang="en-US" sz="2000" b="0" i="1" smtClean="0">
                            <a:latin typeface="Cambria Math" panose="02040503050406030204" pitchFamily="18" charset="0"/>
                            <a:cs typeface="Arial" panose="020B0604020202020204" pitchFamily="34" charset="0"/>
                          </a:rPr>
                          <m:t>𝑋</m:t>
                        </m:r>
                      </m:e>
                      <m:e>
                        <m:sSub>
                          <m:sSubPr>
                            <m:ctrlPr>
                              <a:rPr lang="en-US" sz="2000" b="0" i="1" smtClean="0">
                                <a:latin typeface="Cambria Math" panose="02040503050406030204" pitchFamily="18" charset="0"/>
                                <a:cs typeface="Arial" panose="020B0604020202020204" pitchFamily="34" charset="0"/>
                              </a:rPr>
                            </m:ctrlPr>
                          </m:sSubPr>
                          <m:e>
                            <m:r>
                              <a:rPr lang="en-US" sz="2000" b="0" i="1" smtClean="0">
                                <a:latin typeface="Cambria Math" panose="02040503050406030204" pitchFamily="18" charset="0"/>
                                <a:cs typeface="Arial" panose="020B0604020202020204" pitchFamily="34" charset="0"/>
                              </a:rPr>
                              <m:t>𝐶</m:t>
                            </m:r>
                          </m:e>
                          <m:sub>
                            <m:r>
                              <a:rPr lang="en-US" sz="2000" b="0" i="1" smtClean="0">
                                <a:latin typeface="Cambria Math" panose="02040503050406030204" pitchFamily="18" charset="0"/>
                                <a:cs typeface="Arial" panose="020B0604020202020204" pitchFamily="34" charset="0"/>
                              </a:rPr>
                              <m:t>𝑖</m:t>
                            </m:r>
                          </m:sub>
                        </m:sSub>
                      </m:e>
                    </m:d>
                    <m:r>
                      <a:rPr lang="en-US" sz="2000" b="0" i="1" smtClean="0">
                        <a:latin typeface="Cambria Math" panose="02040503050406030204" pitchFamily="18" charset="0"/>
                        <a:cs typeface="Arial" panose="020B0604020202020204" pitchFamily="34" charset="0"/>
                      </a:rPr>
                      <m:t>=</m:t>
                    </m:r>
                    <m:nary>
                      <m:naryPr>
                        <m:chr m:val="∏"/>
                        <m:ctrlPr>
                          <a:rPr lang="en-US" sz="2000" b="0" i="1" smtClean="0">
                            <a:latin typeface="Cambria Math" panose="02040503050406030204" pitchFamily="18" charset="0"/>
                            <a:cs typeface="Arial" panose="020B0604020202020204" pitchFamily="34" charset="0"/>
                          </a:rPr>
                        </m:ctrlPr>
                      </m:naryPr>
                      <m:sub>
                        <m:r>
                          <m:rPr>
                            <m:brk m:alnAt="23"/>
                          </m:rPr>
                          <a:rPr lang="en-US" sz="2000" b="0" i="1" smtClean="0">
                            <a:latin typeface="Cambria Math" panose="02040503050406030204" pitchFamily="18" charset="0"/>
                            <a:cs typeface="Arial" panose="020B0604020202020204" pitchFamily="34" charset="0"/>
                          </a:rPr>
                          <m:t>𝑘</m:t>
                        </m:r>
                        <m:r>
                          <a:rPr lang="en-US" sz="2000" b="0" i="1" smtClean="0">
                            <a:latin typeface="Cambria Math" panose="02040503050406030204" pitchFamily="18" charset="0"/>
                            <a:cs typeface="Arial" panose="020B0604020202020204" pitchFamily="34" charset="0"/>
                          </a:rPr>
                          <m:t>=1</m:t>
                        </m:r>
                      </m:sub>
                      <m:sup>
                        <m:r>
                          <a:rPr lang="en-US" sz="2000" b="0" i="1" smtClean="0">
                            <a:latin typeface="Cambria Math" panose="02040503050406030204" pitchFamily="18" charset="0"/>
                            <a:cs typeface="Arial" panose="020B0604020202020204" pitchFamily="34" charset="0"/>
                          </a:rPr>
                          <m:t>𝑛</m:t>
                        </m:r>
                      </m:sup>
                      <m:e>
                        <m:r>
                          <a:rPr lang="en-US" sz="2000" b="0" i="1" smtClean="0">
                            <a:latin typeface="Cambria Math" panose="02040503050406030204" pitchFamily="18" charset="0"/>
                            <a:cs typeface="Arial" panose="020B0604020202020204" pitchFamily="34" charset="0"/>
                          </a:rPr>
                          <m:t>𝑃</m:t>
                        </m:r>
                        <m:r>
                          <a:rPr lang="en-US" sz="2000" b="0" i="1" smtClean="0">
                            <a:latin typeface="Cambria Math" panose="02040503050406030204" pitchFamily="18" charset="0"/>
                            <a:cs typeface="Arial" panose="020B0604020202020204" pitchFamily="34" charset="0"/>
                          </a:rPr>
                          <m:t>(</m:t>
                        </m:r>
                        <m:sSub>
                          <m:sSubPr>
                            <m:ctrlPr>
                              <a:rPr lang="en-US" sz="2000" b="0" i="1" smtClean="0">
                                <a:latin typeface="Cambria Math" panose="02040503050406030204" pitchFamily="18" charset="0"/>
                                <a:cs typeface="Arial" panose="020B0604020202020204" pitchFamily="34" charset="0"/>
                              </a:rPr>
                            </m:ctrlPr>
                          </m:sSubPr>
                          <m:e>
                            <m:r>
                              <a:rPr lang="en-US" sz="2000" b="0" i="1" smtClean="0">
                                <a:latin typeface="Cambria Math" panose="02040503050406030204" pitchFamily="18" charset="0"/>
                                <a:cs typeface="Arial" panose="020B0604020202020204" pitchFamily="34" charset="0"/>
                              </a:rPr>
                              <m:t>𝑥</m:t>
                            </m:r>
                          </m:e>
                          <m:sub>
                            <m:r>
                              <a:rPr lang="en-US" sz="2000" b="0" i="1" smtClean="0">
                                <a:latin typeface="Cambria Math" panose="02040503050406030204" pitchFamily="18" charset="0"/>
                                <a:cs typeface="Arial" panose="020B0604020202020204" pitchFamily="34" charset="0"/>
                              </a:rPr>
                              <m:t>𝑘</m:t>
                            </m:r>
                          </m:sub>
                        </m:sSub>
                        <m:r>
                          <a:rPr lang="en-US" sz="2000" b="0" i="1" smtClean="0">
                            <a:latin typeface="Cambria Math" panose="02040503050406030204" pitchFamily="18" charset="0"/>
                            <a:cs typeface="Arial" panose="020B0604020202020204" pitchFamily="34" charset="0"/>
                          </a:rPr>
                          <m:t>|</m:t>
                        </m:r>
                        <m:sSub>
                          <m:sSubPr>
                            <m:ctrlPr>
                              <a:rPr lang="en-US" sz="2000" b="0" i="1" smtClean="0">
                                <a:latin typeface="Cambria Math" panose="02040503050406030204" pitchFamily="18" charset="0"/>
                                <a:cs typeface="Arial" panose="020B0604020202020204" pitchFamily="34" charset="0"/>
                              </a:rPr>
                            </m:ctrlPr>
                          </m:sSubPr>
                          <m:e>
                            <m:r>
                              <a:rPr lang="en-US" sz="2000" b="0" i="1" smtClean="0">
                                <a:latin typeface="Cambria Math" panose="02040503050406030204" pitchFamily="18" charset="0"/>
                                <a:cs typeface="Arial" panose="020B0604020202020204" pitchFamily="34" charset="0"/>
                              </a:rPr>
                              <m:t>𝐶</m:t>
                            </m:r>
                          </m:e>
                          <m:sub>
                            <m:r>
                              <a:rPr lang="en-US" sz="2000" b="0" i="1" smtClean="0">
                                <a:latin typeface="Cambria Math" panose="02040503050406030204" pitchFamily="18" charset="0"/>
                                <a:cs typeface="Arial" panose="020B0604020202020204" pitchFamily="34" charset="0"/>
                              </a:rPr>
                              <m:t>𝑖</m:t>
                            </m:r>
                          </m:sub>
                        </m:sSub>
                        <m:r>
                          <a:rPr lang="en-US" sz="2000" b="0" i="1" smtClean="0">
                            <a:latin typeface="Cambria Math" panose="02040503050406030204" pitchFamily="18" charset="0"/>
                            <a:cs typeface="Arial" panose="020B0604020202020204" pitchFamily="34" charset="0"/>
                          </a:rPr>
                          <m:t>)</m:t>
                        </m:r>
                      </m:e>
                    </m:nary>
                  </m:oMath>
                </a14:m>
                <a:r>
                  <a:rPr lang="en-US" sz="2000" dirty="0">
                    <a:latin typeface="Arial" panose="020B0604020202020204" pitchFamily="34" charset="0"/>
                    <a:cs typeface="Arial" panose="020B0604020202020204" pitchFamily="34" charset="0"/>
                  </a:rPr>
                  <a:t> </a:t>
                </a:r>
              </a:p>
              <a:p>
                <a:pPr marL="0" indent="0" algn="just">
                  <a:lnSpc>
                    <a:spcPct val="150000"/>
                  </a:lnSpc>
                  <a:buNone/>
                </a:pPr>
                <a:endParaRPr lang="en-US" sz="2000" dirty="0">
                  <a:latin typeface="Arial" panose="020B0604020202020204" pitchFamily="34" charset="0"/>
                  <a:cs typeface="Arial" panose="020B0604020202020204" pitchFamily="34" charset="0"/>
                </a:endParaRPr>
              </a:p>
              <a:p>
                <a:pPr marL="0" indent="0" algn="just">
                  <a:lnSpc>
                    <a:spcPct val="150000"/>
                  </a:lnSpc>
                  <a:buNone/>
                </a:pPr>
                <a:endParaRPr lang="vi-VN" sz="20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10817" y="365124"/>
                <a:ext cx="11343861" cy="6447155"/>
              </a:xfrm>
              <a:blipFill rotWithShape="1">
                <a:blip r:embed="rId1"/>
                <a:stretch>
                  <a:fillRect l="-537" r="-591" b="-6339"/>
                </a:stretch>
              </a:blipFill>
            </p:spPr>
            <p:txBody>
              <a:bodyPr/>
              <a:lstStyle/>
              <a:p>
                <a:r>
                  <a:rPr lang="vi-VN">
                    <a:noFill/>
                  </a:rPr>
                  <a:t> </a:t>
                </a:r>
                <a:endParaRPr lang="vi-VN">
                  <a:noFill/>
                </a:endParaRPr>
              </a:p>
            </p:txBody>
          </p:sp>
        </mc:Fallback>
      </mc:AlternateContent>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838200" y="319406"/>
            <a:ext cx="10515600" cy="45719"/>
          </a:xfrm>
        </p:spPr>
        <p:txBody>
          <a:bodyPr>
            <a:normAutofit fontScale="90000"/>
          </a:bodyPr>
          <a:lstStyle/>
          <a:p>
            <a:endParaRPr lang="vi-VN" dirty="0"/>
          </a:p>
        </p:txBody>
      </p:sp>
      <mc:AlternateContent xmlns:mc="http://schemas.openxmlformats.org/markup-compatibility/2006">
        <mc:Choice xmlns:a14="http://schemas.microsoft.com/office/drawing/2010/main" Requires="a14">
          <p:sp>
            <p:nvSpPr>
              <p:cNvPr id="3" name="Content Placeholder 2">
                <a:extLst>
                  <a:ext uri="{FF2B5EF4-FFF2-40B4-BE49-F238E27FC236}">
                    <a14:artisticCrisscrossEtching id="{ECFEC923-D31E-4B35-87FA-450948DECAA8}"/>
                  </a:ext>
                </a:extLst>
              </p:cNvPr>
              <p:cNvSpPr>
                <a:spLocks noGrp="1"/>
              </p:cNvSpPr>
              <p:nvPr>
                <p:ph idx="1"/>
              </p:nvPr>
            </p:nvSpPr>
            <p:spPr>
              <a:xfrm>
                <a:off x="410817" y="365124"/>
                <a:ext cx="11343861" cy="6447155"/>
              </a:xfrm>
            </p:spPr>
            <p:txBody>
              <a:bodyPr>
                <a:normAutofit/>
              </a:bodyPr>
              <a:lstStyle/>
              <a:p>
                <a:pPr marL="0" indent="0" algn="just">
                  <a:lnSpc>
                    <a:spcPct val="150000"/>
                  </a:lnSpc>
                  <a:buNone/>
                </a:pPr>
                <a:r>
                  <a:rPr lang="en-US" sz="2000" dirty="0" err="1">
                    <a:latin typeface="Arial" panose="020B0604020202020204" pitchFamily="34" charset="0"/>
                    <a:cs typeface="Arial" panose="020B0604020202020204" pitchFamily="34" charset="0"/>
                  </a:rPr>
                  <a:t>Giả</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thiết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trên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hầu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a:t>
                </a:r>
                <a:r>
                  <a:rPr lang="vi-VN" sz="2000" dirty="0">
                    <a:latin typeface="Arial" panose="020B0604020202020204" pitchFamily="34" charset="0"/>
                    <a:cs typeface="Arial" panose="020B0604020202020204" pitchFamily="34" charset="0"/>
                  </a:rPr>
                  <a:t>ư</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không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thực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hiện</a:t>
                </a:r>
                <a:r>
                  <a:rPr lang="en-US" sz="2000" dirty="0">
                    <a:latin typeface="Arial" panose="020B0604020202020204" pitchFamily="34" charset="0"/>
                    <a:cs typeface="Arial" panose="020B0604020202020204" pitchFamily="34" charset="0"/>
                  </a:rPr>
                  <a:t> đ</a:t>
                </a:r>
                <a:r>
                  <a:rPr lang="vi-VN" sz="2000" dirty="0">
                    <a:latin typeface="Arial" panose="020B0604020202020204" pitchFamily="34" charset="0"/>
                    <a:cs typeface="Arial" panose="020B0604020202020204" pitchFamily="34" charset="0"/>
                  </a:rPr>
                  <a:t>ược vì các đặc tính của một đối tượng luôn có mối quan hệ nào đó. Chính vì vậy với giả thiết này, thuật toán mang tên “ngây thơ”. Nhờ giả thiết này cực đại likelihood được viết:</a:t>
                </a:r>
              </a:p>
              <a:p>
                <a:pPr marL="0" indent="0" algn="just">
                  <a:lnSpc>
                    <a:spcPct val="150000"/>
                  </a:lnSpc>
                  <a:spcBef>
                    <a:spcPts val="0"/>
                  </a:spcBef>
                  <a:buNone/>
                </a:pPr>
                <a:r>
                  <a:rPr lang="vi-VN" sz="2000" dirty="0">
                    <a:latin typeface="Arial" panose="020B0604020202020204" pitchFamily="34" charset="0"/>
                    <a:cs typeface="Arial" panose="020B0604020202020204" pitchFamily="34" charset="0"/>
                  </a:rPr>
                  <a:t>			</a:t>
                </a:r>
                <a:r>
                  <a:rPr lang="vi-VN" dirty="0"/>
                  <a:t> </a:t>
                </a:r>
                <a14:m>
                  <m:oMath xmlns:m="http://schemas.openxmlformats.org/officeDocument/2006/math">
                    <m:r>
                      <a:rPr lang="vi-VN" sz="2400" i="1">
                        <a:latin typeface="Cambria Math" panose="02040503050406030204" pitchFamily="18" charset="0"/>
                      </a:rPr>
                      <m:t>𝑃</m:t>
                    </m:r>
                    <m:r>
                      <a:rPr lang="vi-VN" sz="2400" i="1">
                        <a:latin typeface="Cambria Math" panose="02040503050406030204" pitchFamily="18" charset="0"/>
                      </a:rPr>
                      <m:t>(</m:t>
                    </m:r>
                    <m:sSub>
                      <m:sSubPr>
                        <m:ctrlPr>
                          <a:rPr lang="vi-VN" sz="2400" i="1">
                            <a:latin typeface="Cambria Math" panose="02040503050406030204" pitchFamily="18" charset="0"/>
                          </a:rPr>
                        </m:ctrlPr>
                      </m:sSubPr>
                      <m:e>
                        <m:r>
                          <a:rPr lang="vi-VN" sz="2400" i="1">
                            <a:latin typeface="Cambria Math" panose="02040503050406030204" pitchFamily="18" charset="0"/>
                          </a:rPr>
                          <m:t>𝐶</m:t>
                        </m:r>
                      </m:e>
                      <m:sub>
                        <m:r>
                          <a:rPr lang="vi-VN" sz="2400" i="1">
                            <a:latin typeface="Cambria Math" panose="02040503050406030204" pitchFamily="18" charset="0"/>
                          </a:rPr>
                          <m:t>𝑘</m:t>
                        </m:r>
                      </m:sub>
                    </m:sSub>
                    <m:r>
                      <a:rPr lang="vi-VN" sz="2400" i="1">
                        <a:latin typeface="Cambria Math" panose="02040503050406030204" pitchFamily="18" charset="0"/>
                      </a:rPr>
                      <m:t>|</m:t>
                    </m:r>
                    <m:sSub>
                      <m:sSubPr>
                        <m:ctrlPr>
                          <a:rPr lang="vi-VN" sz="2400" i="1">
                            <a:latin typeface="Cambria Math" panose="02040503050406030204" pitchFamily="18" charset="0"/>
                          </a:rPr>
                        </m:ctrlPr>
                      </m:sSubPr>
                      <m:e>
                        <m:r>
                          <a:rPr lang="vi-VN" sz="2400" i="1">
                            <a:latin typeface="Cambria Math" panose="02040503050406030204" pitchFamily="18" charset="0"/>
                          </a:rPr>
                          <m:t>𝑥</m:t>
                        </m:r>
                      </m:e>
                      <m:sub>
                        <m:r>
                          <a:rPr lang="vi-VN" sz="2400" i="1">
                            <a:latin typeface="Cambria Math" panose="02040503050406030204" pitchFamily="18" charset="0"/>
                          </a:rPr>
                          <m:t>1</m:t>
                        </m:r>
                      </m:sub>
                    </m:sSub>
                    <m:r>
                      <a:rPr lang="vi-VN" sz="2400" i="1">
                        <a:latin typeface="Cambria Math" panose="02040503050406030204" pitchFamily="18" charset="0"/>
                      </a:rPr>
                      <m:t>,</m:t>
                    </m:r>
                    <m:sSub>
                      <m:sSubPr>
                        <m:ctrlPr>
                          <a:rPr lang="vi-VN" sz="2400" i="1">
                            <a:latin typeface="Cambria Math" panose="02040503050406030204" pitchFamily="18" charset="0"/>
                          </a:rPr>
                        </m:ctrlPr>
                      </m:sSubPr>
                      <m:e>
                        <m:r>
                          <a:rPr lang="vi-VN" sz="2400" i="1">
                            <a:latin typeface="Cambria Math" panose="02040503050406030204" pitchFamily="18" charset="0"/>
                          </a:rPr>
                          <m:t>𝑥</m:t>
                        </m:r>
                      </m:e>
                      <m:sub>
                        <m:r>
                          <a:rPr lang="vi-VN" sz="2400" i="1">
                            <a:latin typeface="Cambria Math" panose="02040503050406030204" pitchFamily="18" charset="0"/>
                          </a:rPr>
                          <m:t>2</m:t>
                        </m:r>
                      </m:sub>
                    </m:sSub>
                    <m:r>
                      <a:rPr lang="vi-VN" sz="2400" i="1">
                        <a:latin typeface="Cambria Math" panose="02040503050406030204" pitchFamily="18" charset="0"/>
                      </a:rPr>
                      <m:t>,…,</m:t>
                    </m:r>
                    <m:sSub>
                      <m:sSubPr>
                        <m:ctrlPr>
                          <a:rPr lang="vi-VN" sz="2400" i="1">
                            <a:latin typeface="Cambria Math" panose="02040503050406030204" pitchFamily="18" charset="0"/>
                          </a:rPr>
                        </m:ctrlPr>
                      </m:sSubPr>
                      <m:e>
                        <m:r>
                          <a:rPr lang="vi-VN" sz="2400" i="1">
                            <a:latin typeface="Cambria Math" panose="02040503050406030204" pitchFamily="18" charset="0"/>
                          </a:rPr>
                          <m:t>𝑥</m:t>
                        </m:r>
                      </m:e>
                      <m:sub>
                        <m:r>
                          <a:rPr lang="vi-VN" sz="2400" i="1">
                            <a:latin typeface="Cambria Math" panose="02040503050406030204" pitchFamily="18" charset="0"/>
                          </a:rPr>
                          <m:t>𝑛</m:t>
                        </m:r>
                      </m:sub>
                    </m:sSub>
                    <m:r>
                      <a:rPr lang="vi-VN" sz="2400" i="1">
                        <a:latin typeface="Cambria Math" panose="02040503050406030204" pitchFamily="18" charset="0"/>
                      </a:rPr>
                      <m:t>)=</m:t>
                    </m:r>
                    <m:f>
                      <m:fPr>
                        <m:ctrlPr>
                          <a:rPr lang="vi-VN" sz="2400" i="1">
                            <a:latin typeface="Cambria Math" panose="02040503050406030204" pitchFamily="18" charset="0"/>
                          </a:rPr>
                        </m:ctrlPr>
                      </m:fPr>
                      <m:num>
                        <m:r>
                          <a:rPr lang="vi-VN" sz="2400" i="1">
                            <a:latin typeface="Cambria Math" panose="02040503050406030204" pitchFamily="18" charset="0"/>
                          </a:rPr>
                          <m:t>1</m:t>
                        </m:r>
                      </m:num>
                      <m:den>
                        <m:r>
                          <a:rPr lang="vi-VN" sz="2400" i="1">
                            <a:latin typeface="Cambria Math" panose="02040503050406030204" pitchFamily="18" charset="0"/>
                          </a:rPr>
                          <m:t>𝑍</m:t>
                        </m:r>
                      </m:den>
                    </m:f>
                    <m:r>
                      <a:rPr lang="vi-VN" sz="2400" i="1">
                        <a:latin typeface="Cambria Math" panose="02040503050406030204" pitchFamily="18" charset="0"/>
                      </a:rPr>
                      <m:t>𝑝</m:t>
                    </m:r>
                    <m:r>
                      <a:rPr lang="vi-VN" sz="2400" i="1">
                        <a:latin typeface="Cambria Math" panose="02040503050406030204" pitchFamily="18" charset="0"/>
                      </a:rPr>
                      <m:t>(</m:t>
                    </m:r>
                    <m:sSub>
                      <m:sSubPr>
                        <m:ctrlPr>
                          <a:rPr lang="vi-VN" sz="2400" i="1">
                            <a:latin typeface="Cambria Math" panose="02040503050406030204" pitchFamily="18" charset="0"/>
                          </a:rPr>
                        </m:ctrlPr>
                      </m:sSubPr>
                      <m:e>
                        <m:r>
                          <a:rPr lang="vi-VN" sz="2400" i="1">
                            <a:latin typeface="Cambria Math" panose="02040503050406030204" pitchFamily="18" charset="0"/>
                          </a:rPr>
                          <m:t>𝐶</m:t>
                        </m:r>
                      </m:e>
                      <m:sub>
                        <m:r>
                          <a:rPr lang="en-US" sz="2400" i="1">
                            <a:latin typeface="Cambria Math" panose="02040503050406030204" pitchFamily="18" charset="0"/>
                          </a:rPr>
                          <m:t>𝑘</m:t>
                        </m:r>
                      </m:sub>
                    </m:sSub>
                    <m:r>
                      <a:rPr lang="vi-VN" sz="2400" i="1">
                        <a:latin typeface="Cambria Math" panose="02040503050406030204" pitchFamily="18" charset="0"/>
                      </a:rPr>
                      <m:t>)</m:t>
                    </m:r>
                    <m:nary>
                      <m:naryPr>
                        <m:chr m:val="∏"/>
                        <m:limLoc m:val="undOvr"/>
                        <m:ctrlPr>
                          <a:rPr lang="vi-VN" sz="2400" i="1">
                            <a:latin typeface="Cambria Math" panose="02040503050406030204" pitchFamily="18" charset="0"/>
                          </a:rPr>
                        </m:ctrlPr>
                      </m:naryPr>
                      <m:sub>
                        <m:r>
                          <a:rPr lang="vi-VN" sz="2400" i="1">
                            <a:latin typeface="Cambria Math" panose="02040503050406030204" pitchFamily="18" charset="0"/>
                          </a:rPr>
                          <m:t>𝑖</m:t>
                        </m:r>
                        <m:r>
                          <a:rPr lang="vi-VN" sz="2400" i="1">
                            <a:latin typeface="Cambria Math" panose="02040503050406030204" pitchFamily="18" charset="0"/>
                          </a:rPr>
                          <m:t>=1</m:t>
                        </m:r>
                      </m:sub>
                      <m:sup>
                        <m:r>
                          <a:rPr lang="vi-VN" sz="2400" i="1">
                            <a:latin typeface="Cambria Math" panose="02040503050406030204" pitchFamily="18" charset="0"/>
                          </a:rPr>
                          <m:t>𝑛</m:t>
                        </m:r>
                      </m:sup>
                      <m:e>
                        <m:r>
                          <a:rPr lang="vi-VN" sz="2400" i="1">
                            <a:latin typeface="Cambria Math" panose="02040503050406030204" pitchFamily="18" charset="0"/>
                          </a:rPr>
                          <m:t>𝑝</m:t>
                        </m:r>
                        <m:r>
                          <a:rPr lang="vi-VN" sz="2400" i="1">
                            <a:latin typeface="Cambria Math" panose="02040503050406030204" pitchFamily="18" charset="0"/>
                          </a:rPr>
                          <m:t>(</m:t>
                        </m:r>
                        <m:sSub>
                          <m:sSubPr>
                            <m:ctrlPr>
                              <a:rPr lang="vi-VN" sz="2400" i="1">
                                <a:latin typeface="Cambria Math" panose="02040503050406030204" pitchFamily="18" charset="0"/>
                              </a:rPr>
                            </m:ctrlPr>
                          </m:sSubPr>
                          <m:e>
                            <m:r>
                              <a:rPr lang="en-US" sz="2400" i="1">
                                <a:latin typeface="Cambria Math" panose="02040503050406030204" pitchFamily="18" charset="0"/>
                              </a:rPr>
                              <m:t>𝑥</m:t>
                            </m:r>
                          </m:e>
                          <m:sub>
                            <m:r>
                              <a:rPr lang="vi-VN" sz="2400" i="1">
                                <a:latin typeface="Cambria Math" panose="02040503050406030204" pitchFamily="18" charset="0"/>
                              </a:rPr>
                              <m:t>𝑖</m:t>
                            </m:r>
                            <m:r>
                              <a:rPr lang="vi-VN" sz="2400" i="1">
                                <a:latin typeface="Cambria Math" panose="02040503050406030204" pitchFamily="18" charset="0"/>
                              </a:rPr>
                              <m:t> </m:t>
                            </m:r>
                          </m:sub>
                        </m:sSub>
                        <m:r>
                          <a:rPr lang="vi-VN" sz="2400" i="1">
                            <a:latin typeface="Cambria Math" panose="02040503050406030204" pitchFamily="18" charset="0"/>
                          </a:rPr>
                          <m:t>|</m:t>
                        </m:r>
                        <m:sSub>
                          <m:sSubPr>
                            <m:ctrlPr>
                              <a:rPr lang="vi-VN" sz="2400" i="1">
                                <a:latin typeface="Cambria Math" panose="02040503050406030204" pitchFamily="18" charset="0"/>
                              </a:rPr>
                            </m:ctrlPr>
                          </m:sSubPr>
                          <m:e>
                            <m:r>
                              <a:rPr lang="vi-VN" sz="2400" i="1">
                                <a:latin typeface="Cambria Math" panose="02040503050406030204" pitchFamily="18" charset="0"/>
                              </a:rPr>
                              <m:t>𝐶</m:t>
                            </m:r>
                          </m:e>
                          <m:sub>
                            <m:r>
                              <a:rPr lang="vi-VN" sz="2400" i="1">
                                <a:latin typeface="Cambria Math" panose="02040503050406030204" pitchFamily="18" charset="0"/>
                              </a:rPr>
                              <m:t>𝑘</m:t>
                            </m:r>
                            <m:r>
                              <a:rPr lang="vi-VN" sz="2400" i="1">
                                <a:latin typeface="Cambria Math" panose="02040503050406030204" pitchFamily="18" charset="0"/>
                              </a:rPr>
                              <m:t>  </m:t>
                            </m:r>
                          </m:sub>
                        </m:sSub>
                        <m:r>
                          <a:rPr lang="vi-VN" sz="2400" i="1">
                            <a:latin typeface="Cambria Math" panose="02040503050406030204" pitchFamily="18" charset="0"/>
                          </a:rPr>
                          <m:t>)</m:t>
                        </m:r>
                      </m:e>
                    </m:nary>
                  </m:oMath>
                </a14:m>
                <a:r>
                  <a:rPr lang="vi-VN" sz="2000" dirty="0">
                    <a:latin typeface="Arial" panose="020B0604020202020204" pitchFamily="34" charset="0"/>
                    <a:cs typeface="Arial" panose="020B0604020202020204" pitchFamily="34" charset="0"/>
                  </a:rPr>
                  <a:t> </a:t>
                </a:r>
              </a:p>
              <a:p>
                <a:pPr marL="0" indent="0" algn="just">
                  <a:lnSpc>
                    <a:spcPct val="150000"/>
                  </a:lnSpc>
                  <a:buNone/>
                </a:pPr>
                <a:r>
                  <a:rPr lang="vi-VN" sz="2000" dirty="0"/>
                  <a:t>Mặc dù phương trình này có vẻ phức tạp, nhưng việc thực hiện các bước là khá đơn giản. Bắt đầu bằng cách xây dựng bảng tần số, sử dụng bảng này để xây dựng một bảng likelihood và nhân các xác suất có điều kiện theo quy tắc của Naive Bayes. Cuối cùng, chia cho likelihood tổng thể để  biến đổi mỗi likelihood lớp thành một xác suất. Cuối cùng tính hậu xác suất của các lớp và chọn giá trị lớn nhất để tìm lớp thích hợp. </a:t>
                </a:r>
              </a:p>
              <a:p>
                <a:pPr marL="0" indent="0" algn="just">
                  <a:lnSpc>
                    <a:spcPct val="150000"/>
                  </a:lnSpc>
                  <a:buNone/>
                </a:pPr>
                <a:endParaRPr lang="vi-VN" sz="2000" dirty="0">
                  <a:latin typeface="Arial" panose="020B0604020202020204" pitchFamily="34" charset="0"/>
                  <a:cs typeface="Arial" panose="020B0604020202020204" pitchFamily="34"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10817" y="365124"/>
                <a:ext cx="11343861" cy="6447155"/>
              </a:xfrm>
              <a:blipFill rotWithShape="1">
                <a:blip r:embed="rId1"/>
                <a:stretch>
                  <a:fillRect l="-537" r="-591"/>
                </a:stretch>
              </a:blipFill>
            </p:spPr>
            <p:txBody>
              <a:bodyPr/>
              <a:lstStyle/>
              <a:p>
                <a:r>
                  <a:rPr lang="vi-VN">
                    <a:noFill/>
                  </a:rPr>
                  <a:t> </a:t>
                </a:r>
                <a:endParaRPr lang="vi-VN">
                  <a:noFill/>
                </a:endParaRPr>
              </a:p>
            </p:txBody>
          </p:sp>
        </mc:Fallback>
      </mc:AlternateContent>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838200" y="319406"/>
            <a:ext cx="10515600" cy="45719"/>
          </a:xfrm>
        </p:spPr>
        <p:txBody>
          <a:bodyPr>
            <a:normAutofit fontScale="90000"/>
          </a:bodyPr>
          <a:lstStyle/>
          <a:p>
            <a:endParaRPr lang="vi-VN" dirty="0"/>
          </a:p>
        </p:txBody>
      </p:sp>
      <mc:AlternateContent xmlns:mc="http://schemas.openxmlformats.org/markup-compatibility/2006">
        <mc:Choice xmlns:a14="http://schemas.microsoft.com/office/drawing/2010/main" Requires="a14">
          <p:sp>
            <p:nvSpPr>
              <p:cNvPr id="3" name="Content Placeholder 2">
                <a:extLst>
                  <a:ext uri="{FF2B5EF4-FFF2-40B4-BE49-F238E27FC236}">
                    <a14:artisticCrisscrossEtching id="{ECFEC923-D31E-4B35-87FA-450948DECAA8}"/>
                  </a:ext>
                </a:extLst>
              </p:cNvPr>
              <p:cNvSpPr>
                <a:spLocks noGrp="1"/>
              </p:cNvSpPr>
              <p:nvPr>
                <p:ph idx="1"/>
              </p:nvPr>
            </p:nvSpPr>
            <p:spPr>
              <a:xfrm>
                <a:off x="410817" y="365124"/>
                <a:ext cx="11343861" cy="6447155"/>
              </a:xfrm>
            </p:spPr>
            <p:txBody>
              <a:bodyPr>
                <a:normAutofit/>
              </a:bodyPr>
              <a:lstStyle/>
              <a:p>
                <a:pPr marL="0" indent="0" algn="just">
                  <a:lnSpc>
                    <a:spcPct val="150000"/>
                  </a:lnSpc>
                  <a:buNone/>
                </a:pPr>
                <a:r>
                  <a:rPr lang="en-US" sz="2400" dirty="0">
                    <a:latin typeface="Arial" panose="020B0604020202020204" pitchFamily="34" charset="0"/>
                    <a:cs typeface="Arial" panose="020B0604020202020204" pitchFamily="34" charset="0"/>
                  </a:rPr>
                  <a:t>Tóm </a:t>
                </a:r>
                <a:r>
                  <a:rPr lang="en-US" sz="2400" dirty="0" err="1">
                    <a:latin typeface="Arial" panose="020B0604020202020204" pitchFamily="34" charset="0"/>
                    <a:cs typeface="Arial" panose="020B0604020202020204" pitchFamily="34" charset="0"/>
                  </a:rPr>
                  <a:t>tắt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lại</a:t>
                </a:r>
                <a:r>
                  <a:rPr lang="en-US" sz="2400" dirty="0">
                    <a:latin typeface="Arial" panose="020B0604020202020204" pitchFamily="34" charset="0"/>
                    <a:cs typeface="Arial" panose="020B0604020202020204" pitchFamily="34" charset="0"/>
                  </a:rPr>
                  <a:t>: </a:t>
                </a:r>
              </a:p>
              <a:p>
                <a:pPr marL="0" indent="0">
                  <a:buNone/>
                </a:pPr>
                <a:r>
                  <a:rPr lang="vi-VN" sz="2200" dirty="0"/>
                  <a:t>Giả sử có một ví dụ cần phải phân lớp </a:t>
                </a:r>
                <a14:m>
                  <m:oMath xmlns:m="http://schemas.openxmlformats.org/officeDocument/2006/math">
                    <m:r>
                      <a:rPr lang="vi-VN" sz="2200" b="0" i="1" smtClean="0">
                        <a:latin typeface="Cambria Math" panose="02040503050406030204" pitchFamily="18" charset="0"/>
                      </a:rPr>
                      <m:t>𝑋</m:t>
                    </m:r>
                    <m:r>
                      <a:rPr lang="vi-VN" sz="2200" b="0" i="1" smtClean="0">
                        <a:latin typeface="Cambria Math" panose="02040503050406030204" pitchFamily="18" charset="0"/>
                      </a:rPr>
                      <m:t>=(</m:t>
                    </m:r>
                    <m:sSub>
                      <m:sSubPr>
                        <m:ctrlPr>
                          <a:rPr lang="vi-VN" sz="2200" b="0" i="1" smtClean="0">
                            <a:latin typeface="Cambria Math" panose="02040503050406030204" pitchFamily="18" charset="0"/>
                          </a:rPr>
                        </m:ctrlPr>
                      </m:sSubPr>
                      <m:e>
                        <m:r>
                          <a:rPr lang="vi-VN" sz="2200" b="0" i="1" smtClean="0">
                            <a:latin typeface="Cambria Math" panose="02040503050406030204" pitchFamily="18" charset="0"/>
                          </a:rPr>
                          <m:t>𝑥</m:t>
                        </m:r>
                      </m:e>
                      <m:sub>
                        <m:r>
                          <a:rPr lang="vi-VN" sz="2200" b="0" i="1" smtClean="0">
                            <a:latin typeface="Cambria Math" panose="02040503050406030204" pitchFamily="18" charset="0"/>
                          </a:rPr>
                          <m:t>1</m:t>
                        </m:r>
                      </m:sub>
                    </m:sSub>
                    <m:r>
                      <a:rPr lang="vi-VN" sz="2200" b="0" i="1" smtClean="0">
                        <a:latin typeface="Cambria Math" panose="02040503050406030204" pitchFamily="18" charset="0"/>
                      </a:rPr>
                      <m:t>,</m:t>
                    </m:r>
                    <m:sSub>
                      <m:sSubPr>
                        <m:ctrlPr>
                          <a:rPr lang="vi-VN" sz="2200" b="0" i="1" smtClean="0">
                            <a:latin typeface="Cambria Math" panose="02040503050406030204" pitchFamily="18" charset="0"/>
                          </a:rPr>
                        </m:ctrlPr>
                      </m:sSubPr>
                      <m:e>
                        <m:r>
                          <a:rPr lang="vi-VN" sz="2200" b="0" i="1" smtClean="0">
                            <a:latin typeface="Cambria Math" panose="02040503050406030204" pitchFamily="18" charset="0"/>
                          </a:rPr>
                          <m:t>𝑥</m:t>
                        </m:r>
                      </m:e>
                      <m:sub>
                        <m:r>
                          <a:rPr lang="vi-VN" sz="2200" b="0" i="1" smtClean="0">
                            <a:latin typeface="Cambria Math" panose="02040503050406030204" pitchFamily="18" charset="0"/>
                          </a:rPr>
                          <m:t>2</m:t>
                        </m:r>
                      </m:sub>
                    </m:sSub>
                    <m:r>
                      <a:rPr lang="vi-VN" sz="2200" b="0" i="1" smtClean="0">
                        <a:latin typeface="Cambria Math" panose="02040503050406030204" pitchFamily="18" charset="0"/>
                      </a:rPr>
                      <m:t>,…,</m:t>
                    </m:r>
                    <m:sSub>
                      <m:sSubPr>
                        <m:ctrlPr>
                          <a:rPr lang="vi-VN" sz="2200" b="0" i="1" smtClean="0">
                            <a:latin typeface="Cambria Math" panose="02040503050406030204" pitchFamily="18" charset="0"/>
                          </a:rPr>
                        </m:ctrlPr>
                      </m:sSubPr>
                      <m:e>
                        <m:r>
                          <a:rPr lang="vi-VN" sz="2200" b="0" i="1" smtClean="0">
                            <a:latin typeface="Cambria Math" panose="02040503050406030204" pitchFamily="18" charset="0"/>
                          </a:rPr>
                          <m:t>𝑥</m:t>
                        </m:r>
                      </m:e>
                      <m:sub>
                        <m:r>
                          <a:rPr lang="vi-VN" sz="2200" b="0" i="1" smtClean="0">
                            <a:latin typeface="Cambria Math" panose="02040503050406030204" pitchFamily="18" charset="0"/>
                          </a:rPr>
                          <m:t>𝑛</m:t>
                        </m:r>
                      </m:sub>
                    </m:sSub>
                    <m:r>
                      <a:rPr lang="vi-VN" sz="2200" b="0" i="1" smtClean="0">
                        <a:latin typeface="Cambria Math" panose="02040503050406030204" pitchFamily="18" charset="0"/>
                      </a:rPr>
                      <m:t>)</m:t>
                    </m:r>
                  </m:oMath>
                </a14:m>
                <a:r>
                  <a:rPr lang="vi-VN" sz="2200" dirty="0"/>
                  <a:t> theo các lớp </a:t>
                </a:r>
                <a14:m>
                  <m:oMath xmlns:m="http://schemas.openxmlformats.org/officeDocument/2006/math">
                    <m:sSub>
                      <m:sSubPr>
                        <m:ctrlPr>
                          <a:rPr lang="vi-VN" sz="2200" i="1" smtClean="0">
                            <a:latin typeface="Cambria Math" panose="02040503050406030204" pitchFamily="18" charset="0"/>
                          </a:rPr>
                        </m:ctrlPr>
                      </m:sSubPr>
                      <m:e>
                        <m:r>
                          <a:rPr lang="vi-VN" sz="2200" b="0" i="1" smtClean="0">
                            <a:latin typeface="Cambria Math" panose="02040503050406030204" pitchFamily="18" charset="0"/>
                          </a:rPr>
                          <m:t>𝐶</m:t>
                        </m:r>
                      </m:e>
                      <m:sub>
                        <m:r>
                          <a:rPr lang="vi-VN" sz="2200" b="0" i="1" smtClean="0">
                            <a:latin typeface="Cambria Math" panose="02040503050406030204" pitchFamily="18" charset="0"/>
                          </a:rPr>
                          <m:t>𝑗</m:t>
                        </m:r>
                      </m:sub>
                    </m:sSub>
                    <m:r>
                      <a:rPr lang="vi-VN" sz="2200" b="0" i="1" smtClean="0">
                        <a:latin typeface="Cambria Math" panose="02040503050406030204" pitchFamily="18" charset="0"/>
                      </a:rPr>
                      <m:t>;</m:t>
                    </m:r>
                    <m:r>
                      <a:rPr lang="vi-VN" sz="2200" b="0" i="1" smtClean="0">
                        <a:latin typeface="Cambria Math" panose="02040503050406030204" pitchFamily="18" charset="0"/>
                      </a:rPr>
                      <m:t>𝑗</m:t>
                    </m:r>
                    <m:r>
                      <a:rPr lang="vi-VN" sz="2200" b="0" i="1" smtClean="0">
                        <a:latin typeface="Cambria Math" panose="02040503050406030204" pitchFamily="18" charset="0"/>
                      </a:rPr>
                      <m:t>=1,2,…,</m:t>
                    </m:r>
                    <m:r>
                      <a:rPr lang="vi-VN" sz="2200" b="0" i="1" smtClean="0">
                        <a:latin typeface="Cambria Math" panose="02040503050406030204" pitchFamily="18" charset="0"/>
                      </a:rPr>
                      <m:t>𝑘</m:t>
                    </m:r>
                    <m:r>
                      <a:rPr lang="vi-VN" sz="2200" b="0" i="0" smtClean="0">
                        <a:latin typeface="Cambria Math" panose="02040503050406030204" pitchFamily="18" charset="0"/>
                      </a:rPr>
                      <m:t>  </m:t>
                    </m:r>
                  </m:oMath>
                </a14:m>
                <a:endParaRPr lang="vi-VN" sz="2200" dirty="0"/>
              </a:p>
              <a:p>
                <a:pPr marL="0" indent="0">
                  <a:buNone/>
                </a:pPr>
                <a:r>
                  <a:rPr lang="vi-VN" sz="2200" dirty="0"/>
                  <a:t>Thực hiện các bước sau:</a:t>
                </a:r>
              </a:p>
              <a:p>
                <a:r>
                  <a:rPr lang="vi-VN" sz="2200" dirty="0"/>
                  <a:t>Đối với mỗi xi và mỗi lớp cj cần tính xác suất có điều kiện P(xi|cj) là tần xuất tương đối của xi thuộc lớp cj trong dữ liệu huấn luyện</a:t>
                </a:r>
              </a:p>
              <a:p>
                <a:r>
                  <a:rPr lang="vi-VN" sz="2200" dirty="0"/>
                  <a:t>Với mỗi lớp cj thực hiện hai bước sau:</a:t>
                </a:r>
              </a:p>
              <a:p>
                <a:r>
                  <a:rPr lang="vi-VN" sz="2200" dirty="0"/>
                  <a:t>Tính P(Cj) là tần xuất tương đối của lớp này trong tập huấn luyện</a:t>
                </a:r>
              </a:p>
              <a:p>
                <a:r>
                  <a:rPr lang="vi-VN" sz="2200" dirty="0"/>
                  <a:t>Tính xác suất có điều kiện P(x|Cj) theo tính ngây thơ của giả thiết là các thuộc tính là độc lập:</a:t>
                </a:r>
                <a:br>
                  <a:rPr lang="vi-VN" sz="2200" dirty="0"/>
                </a:br>
                <a:r>
                  <a:rPr lang="vi-VN" sz="2200" dirty="0"/>
                  <a:t>            </a:t>
                </a:r>
                <a14:m>
                  <m:oMath xmlns:m="http://schemas.openxmlformats.org/officeDocument/2006/math">
                    <m:r>
                      <a:rPr lang="vi-VN" sz="2200" i="1">
                        <a:latin typeface="Cambria Math" panose="02040503050406030204" pitchFamily="18" charset="0"/>
                      </a:rPr>
                      <m:t>𝑃</m:t>
                    </m:r>
                    <m:d>
                      <m:dPr>
                        <m:ctrlPr>
                          <a:rPr lang="vi-VN" sz="2200" i="1">
                            <a:latin typeface="Cambria Math" panose="02040503050406030204" pitchFamily="18" charset="0"/>
                          </a:rPr>
                        </m:ctrlPr>
                      </m:dPr>
                      <m:e>
                        <m:r>
                          <a:rPr lang="vi-VN" sz="2200" i="1">
                            <a:latin typeface="Cambria Math" panose="02040503050406030204" pitchFamily="18" charset="0"/>
                          </a:rPr>
                          <m:t>𝑥</m:t>
                        </m:r>
                      </m:e>
                      <m:e>
                        <m:sSub>
                          <m:sSubPr>
                            <m:ctrlPr>
                              <a:rPr lang="vi-VN" sz="2200" i="1">
                                <a:latin typeface="Cambria Math" panose="02040503050406030204" pitchFamily="18" charset="0"/>
                              </a:rPr>
                            </m:ctrlPr>
                          </m:sSubPr>
                          <m:e>
                            <m:r>
                              <a:rPr lang="vi-VN" sz="2200" i="1">
                                <a:latin typeface="Cambria Math" panose="02040503050406030204" pitchFamily="18" charset="0"/>
                              </a:rPr>
                              <m:t>𝐶</m:t>
                            </m:r>
                          </m:e>
                          <m:sub>
                            <m:r>
                              <a:rPr lang="vi-VN" sz="2200" i="1">
                                <a:latin typeface="Cambria Math" panose="02040503050406030204" pitchFamily="18" charset="0"/>
                              </a:rPr>
                              <m:t>𝑗</m:t>
                            </m:r>
                          </m:sub>
                        </m:sSub>
                      </m:e>
                    </m:d>
                    <m:r>
                      <a:rPr lang="vi-VN" sz="2200" i="1">
                        <a:latin typeface="Cambria Math" panose="02040503050406030204" pitchFamily="18" charset="0"/>
                      </a:rPr>
                      <m:t>=</m:t>
                    </m:r>
                    <m:nary>
                      <m:naryPr>
                        <m:chr m:val="∏"/>
                        <m:limLoc m:val="undOvr"/>
                        <m:ctrlPr>
                          <a:rPr lang="vi-VN" sz="2200" i="1">
                            <a:latin typeface="Cambria Math" panose="02040503050406030204" pitchFamily="18" charset="0"/>
                          </a:rPr>
                        </m:ctrlPr>
                      </m:naryPr>
                      <m:sub>
                        <m:r>
                          <a:rPr lang="vi-VN" sz="2200" i="1">
                            <a:latin typeface="Cambria Math" panose="02040503050406030204" pitchFamily="18" charset="0"/>
                          </a:rPr>
                          <m:t>𝑖</m:t>
                        </m:r>
                        <m:r>
                          <a:rPr lang="vi-VN" sz="2200" i="1">
                            <a:latin typeface="Cambria Math" panose="02040503050406030204" pitchFamily="18" charset="0"/>
                          </a:rPr>
                          <m:t>=1</m:t>
                        </m:r>
                      </m:sub>
                      <m:sup>
                        <m:r>
                          <a:rPr lang="vi-VN" sz="2200" i="1">
                            <a:latin typeface="Cambria Math" panose="02040503050406030204" pitchFamily="18" charset="0"/>
                          </a:rPr>
                          <m:t>𝑛</m:t>
                        </m:r>
                      </m:sup>
                      <m:e>
                        <m:r>
                          <a:rPr lang="vi-VN" sz="2200" i="1">
                            <a:latin typeface="Cambria Math" panose="02040503050406030204" pitchFamily="18" charset="0"/>
                          </a:rPr>
                          <m:t>𝑃</m:t>
                        </m:r>
                        <m:r>
                          <a:rPr lang="vi-VN" sz="2200" i="1">
                            <a:latin typeface="Cambria Math" panose="02040503050406030204" pitchFamily="18" charset="0"/>
                          </a:rPr>
                          <m:t>(</m:t>
                        </m:r>
                        <m:sSub>
                          <m:sSubPr>
                            <m:ctrlPr>
                              <a:rPr lang="vi-VN" sz="2200" i="1">
                                <a:latin typeface="Cambria Math" panose="02040503050406030204" pitchFamily="18" charset="0"/>
                              </a:rPr>
                            </m:ctrlPr>
                          </m:sSubPr>
                          <m:e>
                            <m:r>
                              <a:rPr lang="vi-VN" sz="2200" i="1">
                                <a:latin typeface="Cambria Math" panose="02040503050406030204" pitchFamily="18" charset="0"/>
                              </a:rPr>
                              <m:t>𝑥</m:t>
                            </m:r>
                          </m:e>
                          <m:sub>
                            <m:r>
                              <a:rPr lang="vi-VN" sz="2200" i="1">
                                <a:latin typeface="Cambria Math" panose="02040503050406030204" pitchFamily="18" charset="0"/>
                              </a:rPr>
                              <m:t>𝑖</m:t>
                            </m:r>
                          </m:sub>
                        </m:sSub>
                        <m:r>
                          <a:rPr lang="vi-VN" sz="2200" i="1">
                            <a:latin typeface="Cambria Math" panose="02040503050406030204" pitchFamily="18" charset="0"/>
                          </a:rPr>
                          <m:t>|</m:t>
                        </m:r>
                        <m:sSub>
                          <m:sSubPr>
                            <m:ctrlPr>
                              <a:rPr lang="vi-VN" sz="2200" i="1">
                                <a:latin typeface="Cambria Math" panose="02040503050406030204" pitchFamily="18" charset="0"/>
                              </a:rPr>
                            </m:ctrlPr>
                          </m:sSubPr>
                          <m:e>
                            <m:r>
                              <a:rPr lang="vi-VN" sz="2200" i="1">
                                <a:latin typeface="Cambria Math" panose="02040503050406030204" pitchFamily="18" charset="0"/>
                              </a:rPr>
                              <m:t>𝐶</m:t>
                            </m:r>
                          </m:e>
                          <m:sub>
                            <m:r>
                              <a:rPr lang="vi-VN" sz="2200" i="1">
                                <a:latin typeface="Cambria Math" panose="02040503050406030204" pitchFamily="18" charset="0"/>
                              </a:rPr>
                              <m:t>𝑗</m:t>
                            </m:r>
                          </m:sub>
                        </m:sSub>
                        <m:r>
                          <a:rPr lang="vi-VN" sz="2200" i="1">
                            <a:latin typeface="Cambria Math" panose="02040503050406030204" pitchFamily="18" charset="0"/>
                          </a:rPr>
                          <m:t>)</m:t>
                        </m:r>
                      </m:e>
                    </m:nary>
                  </m:oMath>
                </a14:m>
                <a:endParaRPr lang="vi-VN" sz="2200" dirty="0"/>
              </a:p>
              <a:p>
                <a:r>
                  <a:rPr lang="vi-VN" sz="2200" dirty="0"/>
                  <a:t>Chọn lớp nào mà có giá trị </a:t>
                </a:r>
                <a:br>
                  <a:rPr lang="vi-VN" sz="2200" dirty="0"/>
                </a:br>
                <a:r>
                  <a:rPr lang="vi-VN" sz="2200" dirty="0"/>
                  <a:t>                   </a:t>
                </a:r>
                <a14:m>
                  <m:oMath xmlns:m="http://schemas.openxmlformats.org/officeDocument/2006/math">
                    <m:r>
                      <a:rPr lang="vi-VN" sz="2200" i="1">
                        <a:latin typeface="Cambria Math" panose="02040503050406030204" pitchFamily="18" charset="0"/>
                      </a:rPr>
                      <m:t>𝑃</m:t>
                    </m:r>
                    <m:r>
                      <a:rPr lang="vi-VN" sz="2200" i="1">
                        <a:latin typeface="Cambria Math" panose="02040503050406030204" pitchFamily="18" charset="0"/>
                      </a:rPr>
                      <m:t>(</m:t>
                    </m:r>
                    <m:sSub>
                      <m:sSubPr>
                        <m:ctrlPr>
                          <a:rPr lang="vi-VN" sz="2200" i="1">
                            <a:latin typeface="Cambria Math" panose="02040503050406030204" pitchFamily="18" charset="0"/>
                          </a:rPr>
                        </m:ctrlPr>
                      </m:sSubPr>
                      <m:e>
                        <m:r>
                          <a:rPr lang="vi-VN" sz="2200" i="1">
                            <a:latin typeface="Cambria Math" panose="02040503050406030204" pitchFamily="18" charset="0"/>
                          </a:rPr>
                          <m:t>𝐶</m:t>
                        </m:r>
                      </m:e>
                      <m:sub>
                        <m:r>
                          <a:rPr lang="vi-VN" sz="2200" i="1">
                            <a:latin typeface="Cambria Math" panose="02040503050406030204" pitchFamily="18" charset="0"/>
                          </a:rPr>
                          <m:t>𝑗</m:t>
                        </m:r>
                      </m:sub>
                    </m:sSub>
                    <m:r>
                      <a:rPr lang="vi-VN" sz="2200" i="1">
                        <a:latin typeface="Cambria Math" panose="02040503050406030204" pitchFamily="18" charset="0"/>
                      </a:rPr>
                      <m:t>)×</m:t>
                    </m:r>
                    <m:nary>
                      <m:naryPr>
                        <m:chr m:val="∏"/>
                        <m:limLoc m:val="undOvr"/>
                        <m:ctrlPr>
                          <a:rPr lang="vi-VN" sz="2200" i="1">
                            <a:latin typeface="Cambria Math" panose="02040503050406030204" pitchFamily="18" charset="0"/>
                          </a:rPr>
                        </m:ctrlPr>
                      </m:naryPr>
                      <m:sub>
                        <m:r>
                          <a:rPr lang="vi-VN" sz="2200" i="1">
                            <a:latin typeface="Cambria Math" panose="02040503050406030204" pitchFamily="18" charset="0"/>
                          </a:rPr>
                          <m:t>𝑖</m:t>
                        </m:r>
                        <m:r>
                          <a:rPr lang="vi-VN" sz="2200" i="1">
                            <a:latin typeface="Cambria Math" panose="02040503050406030204" pitchFamily="18" charset="0"/>
                          </a:rPr>
                          <m:t>=1</m:t>
                        </m:r>
                      </m:sub>
                      <m:sup>
                        <m:r>
                          <a:rPr lang="vi-VN" sz="2200" i="1">
                            <a:latin typeface="Cambria Math" panose="02040503050406030204" pitchFamily="18" charset="0"/>
                          </a:rPr>
                          <m:t>𝑛</m:t>
                        </m:r>
                      </m:sup>
                      <m:e>
                        <m:r>
                          <a:rPr lang="vi-VN" sz="2200" i="1">
                            <a:latin typeface="Cambria Math" panose="02040503050406030204" pitchFamily="18" charset="0"/>
                          </a:rPr>
                          <m:t>𝑃</m:t>
                        </m:r>
                        <m:r>
                          <a:rPr lang="vi-VN" sz="2200" i="1">
                            <a:latin typeface="Cambria Math" panose="02040503050406030204" pitchFamily="18" charset="0"/>
                          </a:rPr>
                          <m:t>(</m:t>
                        </m:r>
                        <m:sSub>
                          <m:sSubPr>
                            <m:ctrlPr>
                              <a:rPr lang="vi-VN" sz="2200" i="1">
                                <a:latin typeface="Cambria Math" panose="02040503050406030204" pitchFamily="18" charset="0"/>
                              </a:rPr>
                            </m:ctrlPr>
                          </m:sSubPr>
                          <m:e>
                            <m:r>
                              <a:rPr lang="vi-VN" sz="2200" i="1">
                                <a:latin typeface="Cambria Math" panose="02040503050406030204" pitchFamily="18" charset="0"/>
                              </a:rPr>
                              <m:t>𝑥</m:t>
                            </m:r>
                          </m:e>
                          <m:sub>
                            <m:r>
                              <a:rPr lang="vi-VN" sz="2200" i="1">
                                <a:latin typeface="Cambria Math" panose="02040503050406030204" pitchFamily="18" charset="0"/>
                              </a:rPr>
                              <m:t>𝑖</m:t>
                            </m:r>
                          </m:sub>
                        </m:sSub>
                        <m:r>
                          <a:rPr lang="vi-VN" sz="2200" i="1">
                            <a:latin typeface="Cambria Math" panose="02040503050406030204" pitchFamily="18" charset="0"/>
                          </a:rPr>
                          <m:t>|</m:t>
                        </m:r>
                        <m:sSub>
                          <m:sSubPr>
                            <m:ctrlPr>
                              <a:rPr lang="vi-VN" sz="2200" i="1">
                                <a:latin typeface="Cambria Math" panose="02040503050406030204" pitchFamily="18" charset="0"/>
                              </a:rPr>
                            </m:ctrlPr>
                          </m:sSubPr>
                          <m:e>
                            <m:r>
                              <a:rPr lang="vi-VN" sz="2200" i="1">
                                <a:latin typeface="Cambria Math" panose="02040503050406030204" pitchFamily="18" charset="0"/>
                              </a:rPr>
                              <m:t>𝐶</m:t>
                            </m:r>
                          </m:e>
                          <m:sub>
                            <m:r>
                              <a:rPr lang="vi-VN" sz="2200" i="1">
                                <a:latin typeface="Cambria Math" panose="02040503050406030204" pitchFamily="18" charset="0"/>
                              </a:rPr>
                              <m:t>𝑗</m:t>
                            </m:r>
                          </m:sub>
                        </m:sSub>
                        <m:r>
                          <a:rPr lang="vi-VN" sz="2200" i="1">
                            <a:latin typeface="Cambria Math" panose="02040503050406030204" pitchFamily="18" charset="0"/>
                          </a:rPr>
                          <m:t>)</m:t>
                        </m:r>
                      </m:e>
                    </m:nary>
                  </m:oMath>
                </a14:m>
                <a:r>
                  <a:rPr lang="vi-VN" sz="2200" dirty="0"/>
                  <a:t>   là lớn nhất</a:t>
                </a:r>
              </a:p>
              <a:p>
                <a:pPr marL="0" indent="0" algn="just">
                  <a:lnSpc>
                    <a:spcPct val="150000"/>
                  </a:lnSpc>
                  <a:buNone/>
                </a:pPr>
                <a:r>
                  <a:rPr lang="vi-VN" sz="2200" dirty="0">
                    <a:latin typeface="Arial" panose="020B0604020202020204" pitchFamily="34" charset="0"/>
                    <a:cs typeface="Arial" panose="020B0604020202020204" pitchFamily="34" charset="0"/>
                  </a:rPr>
                  <a:t>Điều này tương đương với chọn giá trị của lớp </a:t>
                </a:r>
                <a14:m>
                  <m:oMath xmlns:m="http://schemas.openxmlformats.org/officeDocument/2006/math">
                    <m:sSub>
                      <m:sSubPr>
                        <m:ctrlPr>
                          <a:rPr lang="vi-VN" sz="2200" i="1">
                            <a:latin typeface="Cambria Math" panose="02040503050406030204" pitchFamily="18" charset="0"/>
                          </a:rPr>
                        </m:ctrlPr>
                      </m:sSubPr>
                      <m:e>
                        <m:r>
                          <a:rPr lang="vi-VN" sz="2200" i="1">
                            <a:latin typeface="Cambria Math" panose="02040503050406030204" pitchFamily="18" charset="0"/>
                          </a:rPr>
                          <m:t>𝐶</m:t>
                        </m:r>
                      </m:e>
                      <m:sub>
                        <m:r>
                          <a:rPr lang="vi-VN" sz="2200" i="1">
                            <a:latin typeface="Cambria Math" panose="02040503050406030204" pitchFamily="18" charset="0"/>
                          </a:rPr>
                          <m:t>𝑗</m:t>
                        </m:r>
                      </m:sub>
                    </m:sSub>
                  </m:oMath>
                </a14:m>
                <a:r>
                  <a:rPr lang="vi-VN" sz="2200" dirty="0">
                    <a:latin typeface="Arial" panose="020B0604020202020204" pitchFamily="34" charset="0"/>
                    <a:cs typeface="Arial" panose="020B0604020202020204" pitchFamily="34" charset="0"/>
                  </a:rPr>
                  <a:t> nào cho giá trị </a:t>
                </a:r>
                <a14:m>
                  <m:oMath xmlns:m="http://schemas.openxmlformats.org/officeDocument/2006/math">
                    <m:r>
                      <a:rPr lang="en-US" sz="2400" i="1">
                        <a:latin typeface="Cambria Math" panose="02040503050406030204" pitchFamily="18" charset="0"/>
                      </a:rPr>
                      <m:t>𝑃</m:t>
                    </m:r>
                    <m:d>
                      <m:dPr>
                        <m:ctrlPr>
                          <a:rPr lang="vi-VN" sz="2400" i="1">
                            <a:latin typeface="Cambria Math" panose="02040503050406030204" pitchFamily="18" charset="0"/>
                          </a:rPr>
                        </m:ctrlPr>
                      </m:dPr>
                      <m:e>
                        <m:sSub>
                          <m:sSubPr>
                            <m:ctrlPr>
                              <a:rPr lang="vi-VN" sz="2400" i="1">
                                <a:latin typeface="Cambria Math" panose="02040503050406030204" pitchFamily="18" charset="0"/>
                              </a:rPr>
                            </m:ctrlPr>
                          </m:sSubPr>
                          <m:e>
                            <m:r>
                              <a:rPr lang="en-US" sz="2400" i="1">
                                <a:latin typeface="Cambria Math" panose="02040503050406030204" pitchFamily="18" charset="0"/>
                              </a:rPr>
                              <m:t>𝐶</m:t>
                            </m:r>
                          </m:e>
                          <m:sub>
                            <m:r>
                              <a:rPr lang="en-US" sz="2400" i="1">
                                <a:latin typeface="Cambria Math" panose="02040503050406030204" pitchFamily="18" charset="0"/>
                              </a:rPr>
                              <m:t>𝑖</m:t>
                            </m:r>
                          </m:sub>
                        </m:sSub>
                      </m:e>
                      <m:e>
                        <m:r>
                          <a:rPr lang="en-US" sz="2400" i="1">
                            <a:latin typeface="Cambria Math" panose="02040503050406030204" pitchFamily="18" charset="0"/>
                          </a:rPr>
                          <m:t>𝑋</m:t>
                        </m:r>
                      </m:e>
                    </m:d>
                  </m:oMath>
                </a14:m>
                <a:r>
                  <a:rPr lang="vi-VN" sz="2200" dirty="0">
                    <a:latin typeface="Arial" panose="020B0604020202020204" pitchFamily="34" charset="0"/>
                    <a:cs typeface="Arial" panose="020B0604020202020204" pitchFamily="34" charset="0"/>
                  </a:rPr>
                  <a:t> là lớn nhất.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10817" y="365124"/>
                <a:ext cx="11343861" cy="6447155"/>
              </a:xfrm>
              <a:blipFill rotWithShape="1">
                <a:blip r:embed="rId1"/>
                <a:stretch>
                  <a:fillRect l="-806"/>
                </a:stretch>
              </a:blipFill>
            </p:spPr>
            <p:txBody>
              <a:bodyPr/>
              <a:lstStyle/>
              <a:p>
                <a:r>
                  <a:rPr lang="vi-VN">
                    <a:noFill/>
                  </a:rPr>
                  <a:t> </a:t>
                </a:r>
                <a:endParaRPr lang="vi-VN">
                  <a:noFill/>
                </a:endParaRPr>
              </a:p>
            </p:txBody>
          </p:sp>
        </mc:Fallback>
      </mc:AlternateContent>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838200" y="319406"/>
            <a:ext cx="10515600" cy="45719"/>
          </a:xfrm>
        </p:spPr>
        <p:txBody>
          <a:bodyPr>
            <a:normAutofit fontScale="90000"/>
          </a:bodyPr>
          <a:lstStyle/>
          <a:p>
            <a:endParaRPr lang="vi-VN" dirty="0"/>
          </a:p>
        </p:txBody>
      </p:sp>
      <mc:AlternateContent xmlns:mc="http://schemas.openxmlformats.org/markup-compatibility/2006">
        <mc:Choice xmlns:a14="http://schemas.microsoft.com/office/drawing/2010/main" Requires="a14">
          <p:sp>
            <p:nvSpPr>
              <p:cNvPr id="3" name="Content Placeholder 2">
                <a:extLst>
                  <a:ext uri="{FF2B5EF4-FFF2-40B4-BE49-F238E27FC236}">
                    <a14:artisticCrisscrossEtching id="{ECFEC923-D31E-4B35-87FA-450948DECAA8}"/>
                  </a:ext>
                </a:extLst>
              </p:cNvPr>
              <p:cNvSpPr>
                <a:spLocks noGrp="1"/>
              </p:cNvSpPr>
              <p:nvPr>
                <p:ph idx="1"/>
              </p:nvPr>
            </p:nvSpPr>
            <p:spPr>
              <a:xfrm>
                <a:off x="410817" y="365124"/>
                <a:ext cx="11343861" cy="6447155"/>
              </a:xfrm>
            </p:spPr>
            <p:txBody>
              <a:bodyPr>
                <a:normAutofit/>
              </a:bodyPr>
              <a:lstStyle/>
              <a:p>
                <a:pPr marL="0" indent="0" algn="just">
                  <a:lnSpc>
                    <a:spcPct val="150000"/>
                  </a:lnSpc>
                  <a:buNone/>
                </a:pPr>
                <a:r>
                  <a:rPr lang="en-US" sz="2200" dirty="0"/>
                  <a:t>Ví </a:t>
                </a:r>
                <a:r>
                  <a:rPr lang="en-US" sz="2200" dirty="0" err="1"/>
                  <a:t>dụ</a:t>
                </a:r>
                <a:r>
                  <a:rPr lang="en-US" sz="2200" dirty="0"/>
                  <a:t> </a:t>
                </a:r>
                <a:r>
                  <a:rPr lang="en-US" sz="2200" dirty="0" err="1"/>
                  <a:t>Bộ</a:t>
                </a:r>
                <a:r>
                  <a:rPr lang="en-US" sz="2200" dirty="0"/>
                  <a:t> </a:t>
                </a:r>
                <a:r>
                  <a:rPr lang="en-US" sz="2200" dirty="0" err="1"/>
                  <a:t>lọc</a:t>
                </a:r>
                <a:r>
                  <a:rPr lang="en-US" sz="2200" dirty="0"/>
                  <a:t> </a:t>
                </a:r>
                <a:r>
                  <a:rPr lang="en-US" sz="2200" dirty="0" err="1"/>
                  <a:t>th</a:t>
                </a:r>
                <a:r>
                  <a:rPr lang="vi-VN" sz="2200" dirty="0"/>
                  <a:t>ư</a:t>
                </a:r>
                <a:r>
                  <a:rPr lang="en-US" sz="2200" dirty="0"/>
                  <a:t> </a:t>
                </a:r>
                <a:r>
                  <a:rPr lang="en-US" sz="2200" dirty="0" err="1"/>
                  <a:t>điện</a:t>
                </a:r>
                <a:r>
                  <a:rPr lang="en-US" sz="2200" dirty="0"/>
                  <a:t> </a:t>
                </a:r>
                <a:r>
                  <a:rPr lang="en-US" sz="2200" dirty="0" err="1"/>
                  <a:t>tử</a:t>
                </a:r>
                <a:r>
                  <a:rPr lang="en-US" sz="2200" dirty="0"/>
                  <a:t>  </a:t>
                </a:r>
                <a:r>
                  <a:rPr lang="en-US" sz="2200" dirty="0" err="1"/>
                  <a:t>xét</a:t>
                </a:r>
                <a:r>
                  <a:rPr lang="en-US" sz="2200" dirty="0"/>
                  <a:t> </a:t>
                </a:r>
                <a:r>
                  <a:rPr lang="en-US" sz="2200" dirty="0" err="1"/>
                  <a:t>lọc</a:t>
                </a:r>
                <a:r>
                  <a:rPr lang="en-US" sz="2200" dirty="0"/>
                  <a:t> </a:t>
                </a:r>
                <a:r>
                  <a:rPr lang="en-US" sz="2200" dirty="0" err="1"/>
                  <a:t>thêm</a:t>
                </a:r>
                <a:r>
                  <a:rPr lang="en-US" sz="2200" dirty="0"/>
                  <a:t> 4 </a:t>
                </a:r>
                <a:r>
                  <a:rPr lang="en-US" sz="2200" dirty="0" err="1"/>
                  <a:t>từ</a:t>
                </a:r>
                <a:r>
                  <a:rPr lang="en-US" sz="2200" dirty="0"/>
                  <a:t> Viagra, Money, Groceries, </a:t>
                </a:r>
                <a:r>
                  <a:rPr lang="en-US" sz="2200" dirty="0" err="1"/>
                  <a:t>và</a:t>
                </a:r>
                <a:r>
                  <a:rPr lang="en-US" sz="2200" dirty="0"/>
                  <a:t> Unsubscribe đ</a:t>
                </a:r>
                <a:r>
                  <a:rPr lang="vi-VN" sz="2200" dirty="0"/>
                  <a:t>ược dán nhãn w1,w2,w3,w4. Bảng dưới đây chỉ khả năng xuất hiện 4 từ trông 100 thư điện tử</a:t>
                </a:r>
              </a:p>
              <a:p>
                <a:pPr marL="0" indent="0" algn="just">
                  <a:lnSpc>
                    <a:spcPct val="150000"/>
                  </a:lnSpc>
                  <a:buNone/>
                </a:pPr>
                <a:endParaRPr lang="vi-VN" sz="2200" dirty="0"/>
              </a:p>
              <a:p>
                <a:pPr marL="0" indent="0" algn="just">
                  <a:lnSpc>
                    <a:spcPct val="150000"/>
                  </a:lnSpc>
                  <a:buNone/>
                </a:pPr>
                <a:endParaRPr lang="vi-VN" sz="2200" dirty="0"/>
              </a:p>
              <a:p>
                <a:pPr marL="0" indent="0" algn="just">
                  <a:lnSpc>
                    <a:spcPct val="150000"/>
                  </a:lnSpc>
                  <a:buNone/>
                </a:pPr>
                <a:endParaRPr lang="vi-VN" sz="2200" dirty="0"/>
              </a:p>
              <a:p>
                <a:pPr marL="0" indent="0" algn="just">
                  <a:lnSpc>
                    <a:spcPct val="100000"/>
                  </a:lnSpc>
                  <a:buNone/>
                </a:pPr>
                <a:endParaRPr lang="en-US" sz="2200" dirty="0"/>
              </a:p>
              <a:p>
                <a:pPr marL="0" indent="0" algn="just">
                  <a:lnSpc>
                    <a:spcPct val="100000"/>
                  </a:lnSpc>
                  <a:buNone/>
                </a:pPr>
                <a:endParaRPr lang="en-US" sz="2200" dirty="0"/>
              </a:p>
              <a:p>
                <a:pPr marL="0" indent="0" algn="just">
                  <a:lnSpc>
                    <a:spcPct val="100000"/>
                  </a:lnSpc>
                  <a:buNone/>
                </a:pPr>
                <a:r>
                  <a:rPr lang="en-US" sz="2200" dirty="0" err="1"/>
                  <a:t>Tìm</a:t>
                </a:r>
                <a:r>
                  <a:rPr lang="en-US" sz="2200" dirty="0"/>
                  <a:t> </a:t>
                </a:r>
                <a:r>
                  <a:rPr lang="en-US" sz="2200" dirty="0" err="1"/>
                  <a:t>khả</a:t>
                </a:r>
                <a:r>
                  <a:rPr lang="en-US" sz="2200" dirty="0"/>
                  <a:t> </a:t>
                </a:r>
                <a:r>
                  <a:rPr lang="en-US" sz="2200" dirty="0" err="1"/>
                  <a:t>năng</a:t>
                </a:r>
                <a:r>
                  <a:rPr lang="en-US" sz="2200" dirty="0"/>
                  <a:t> </a:t>
                </a:r>
                <a:r>
                  <a:rPr lang="en-US" sz="2200" dirty="0" err="1"/>
                  <a:t>một</a:t>
                </a:r>
                <a:r>
                  <a:rPr lang="en-US" sz="2200" dirty="0"/>
                  <a:t> </a:t>
                </a:r>
                <a:r>
                  <a:rPr lang="en-US" sz="2200" dirty="0" err="1"/>
                  <a:t>thư</a:t>
                </a:r>
                <a:r>
                  <a:rPr lang="en-US" sz="2200" dirty="0"/>
                  <a:t> </a:t>
                </a:r>
                <a:r>
                  <a:rPr lang="en-US" sz="2200" dirty="0" err="1"/>
                  <a:t>là</a:t>
                </a:r>
                <a:r>
                  <a:rPr lang="en-US" sz="2200" dirty="0"/>
                  <a:t> spam, </a:t>
                </a:r>
                <a:r>
                  <a:rPr lang="en-US" sz="2200" dirty="0" err="1"/>
                  <a:t>với</a:t>
                </a:r>
                <a:r>
                  <a:rPr lang="en-US" sz="2200" dirty="0"/>
                  <a:t> </a:t>
                </a:r>
                <a:r>
                  <a:rPr lang="en-US" sz="2200" dirty="0" err="1"/>
                  <a:t>giả</a:t>
                </a:r>
                <a:r>
                  <a:rPr lang="en-US" sz="2200" dirty="0"/>
                  <a:t> </a:t>
                </a:r>
                <a:r>
                  <a:rPr lang="en-US" sz="2200" dirty="0" err="1"/>
                  <a:t>thiết</a:t>
                </a:r>
                <a:r>
                  <a:rPr lang="en-US" sz="2200" dirty="0"/>
                  <a:t> </a:t>
                </a:r>
                <a:r>
                  <a:rPr lang="en-US" sz="2200" dirty="0" err="1"/>
                  <a:t>đã</a:t>
                </a:r>
                <a:r>
                  <a:rPr lang="en-US" sz="2200" dirty="0"/>
                  <a:t> </a:t>
                </a:r>
                <a:r>
                  <a:rPr lang="en-US" sz="2200" dirty="0" err="1"/>
                  <a:t>cho</a:t>
                </a:r>
                <a:r>
                  <a:rPr lang="en-US" sz="2200" dirty="0"/>
                  <a:t> </a:t>
                </a:r>
                <a:r>
                  <a:rPr lang="en-US" sz="2200" i="1" dirty="0"/>
                  <a:t>Viagra = </a:t>
                </a:r>
                <a:r>
                  <a:rPr lang="en-US" sz="2200" i="1" dirty="0" err="1"/>
                  <a:t>Có</a:t>
                </a:r>
                <a:r>
                  <a:rPr lang="en-US" sz="2200" i="1" dirty="0"/>
                  <a:t>, </a:t>
                </a:r>
                <a:r>
                  <a:rPr lang="en-US" sz="2200" i="1" dirty="0" err="1"/>
                  <a:t>Tiền</a:t>
                </a:r>
                <a:r>
                  <a:rPr lang="en-US" sz="2200" i="1" dirty="0"/>
                  <a:t> = </a:t>
                </a:r>
                <a:r>
                  <a:rPr lang="en-US" sz="2200" i="1" dirty="0" err="1"/>
                  <a:t>Không</a:t>
                </a:r>
                <a:r>
                  <a:rPr lang="en-US" sz="2200" i="1" dirty="0"/>
                  <a:t>, </a:t>
                </a:r>
                <a:r>
                  <a:rPr lang="en-US" sz="2200" i="1" dirty="0" err="1"/>
                  <a:t>Cửa</a:t>
                </a:r>
                <a:r>
                  <a:rPr lang="en-US" sz="2200" i="1" dirty="0"/>
                  <a:t> </a:t>
                </a:r>
                <a:r>
                  <a:rPr lang="en-US" sz="2200" i="1" dirty="0" err="1"/>
                  <a:t>hàng</a:t>
                </a:r>
                <a:r>
                  <a:rPr lang="en-US" sz="2200" i="1" dirty="0"/>
                  <a:t> </a:t>
                </a:r>
                <a:r>
                  <a:rPr lang="en-US" sz="2200" i="1" dirty="0" err="1"/>
                  <a:t>tạp</a:t>
                </a:r>
                <a:r>
                  <a:rPr lang="en-US" sz="2200" i="1" dirty="0"/>
                  <a:t> </a:t>
                </a:r>
                <a:r>
                  <a:rPr lang="en-US" sz="2200" i="1" dirty="0" err="1"/>
                  <a:t>hóa</a:t>
                </a:r>
                <a:r>
                  <a:rPr lang="en-US" sz="2200" i="1" dirty="0"/>
                  <a:t> = </a:t>
                </a:r>
                <a:r>
                  <a:rPr lang="en-US" sz="2200" i="1" dirty="0" err="1"/>
                  <a:t>Không</a:t>
                </a:r>
                <a:r>
                  <a:rPr lang="en-US" sz="2200" i="1" dirty="0"/>
                  <a:t>, </a:t>
                </a:r>
                <a:r>
                  <a:rPr lang="en-US" sz="2200" i="1" dirty="0" err="1"/>
                  <a:t>và</a:t>
                </a:r>
                <a:r>
                  <a:rPr lang="en-US" sz="2200" i="1" dirty="0"/>
                  <a:t> </a:t>
                </a:r>
                <a:r>
                  <a:rPr lang="en-US" sz="2200" i="1" dirty="0" err="1"/>
                  <a:t>Hủy</a:t>
                </a:r>
                <a:r>
                  <a:rPr lang="en-US" sz="2200" i="1" dirty="0"/>
                  <a:t> </a:t>
                </a:r>
                <a:r>
                  <a:rPr lang="en-US" sz="2200" i="1" dirty="0" err="1"/>
                  <a:t>đăng</a:t>
                </a:r>
                <a:r>
                  <a:rPr lang="en-US" sz="2200" i="1" dirty="0"/>
                  <a:t> </a:t>
                </a:r>
                <a:r>
                  <a:rPr lang="en-US" sz="2200" i="1" dirty="0" err="1"/>
                  <a:t>ký</a:t>
                </a:r>
                <a:r>
                  <a:rPr lang="en-US" sz="2200" i="1" dirty="0"/>
                  <a:t> = </a:t>
                </a:r>
                <a:r>
                  <a:rPr lang="en-US" sz="2200" i="1" dirty="0" err="1"/>
                  <a:t>Có</a:t>
                </a:r>
                <a:r>
                  <a:rPr lang="en-US" sz="2200" dirty="0"/>
                  <a:t>:</a:t>
                </a:r>
                <a:endParaRPr lang="vi-VN" sz="2200" dirty="0"/>
              </a:p>
              <a:p>
                <a:pPr marL="0" indent="0" algn="just">
                  <a:lnSpc>
                    <a:spcPct val="150000"/>
                  </a:lnSpc>
                  <a:spcBef>
                    <a:spcPts val="0"/>
                  </a:spcBef>
                  <a:buNone/>
                </a:pPr>
                <a:r>
                  <a:rPr lang="en-US" sz="2200" dirty="0"/>
                  <a:t>Theo </a:t>
                </a:r>
                <a:r>
                  <a:rPr lang="en-US" sz="2200" dirty="0" err="1"/>
                  <a:t>công</a:t>
                </a:r>
                <a:r>
                  <a:rPr lang="en-US" sz="2200" dirty="0"/>
                  <a:t> </a:t>
                </a:r>
                <a:r>
                  <a:rPr lang="en-US" sz="2200" dirty="0" err="1"/>
                  <a:t>thức</a:t>
                </a:r>
                <a:r>
                  <a:rPr lang="en-US" sz="2200" dirty="0"/>
                  <a:t> Bayes: 		</a:t>
                </a:r>
                <a:r>
                  <a:rPr lang="en-US" sz="2400" dirty="0"/>
                  <a:t> </a:t>
                </a:r>
                <a14:m>
                  <m:oMath xmlns:m="http://schemas.openxmlformats.org/officeDocument/2006/math">
                    <m:r>
                      <a:rPr lang="en-US" sz="2400" i="1">
                        <a:latin typeface="Cambria Math" panose="02040503050406030204" pitchFamily="18" charset="0"/>
                      </a:rPr>
                      <m:t>𝑃</m:t>
                    </m:r>
                    <m:d>
                      <m:dPr>
                        <m:ctrlPr>
                          <a:rPr lang="vi-VN" sz="2400" i="1">
                            <a:latin typeface="Cambria Math" panose="02040503050406030204" pitchFamily="18" charset="0"/>
                          </a:rPr>
                        </m:ctrlPr>
                      </m:dPr>
                      <m:e>
                        <m:sSub>
                          <m:sSubPr>
                            <m:ctrlPr>
                              <a:rPr lang="vi-VN" sz="2400" i="1">
                                <a:latin typeface="Cambria Math" panose="02040503050406030204" pitchFamily="18" charset="0"/>
                              </a:rPr>
                            </m:ctrlPr>
                          </m:sSubPr>
                          <m:e>
                            <m:r>
                              <a:rPr lang="en-US" sz="2400" i="1">
                                <a:latin typeface="Cambria Math" panose="02040503050406030204" pitchFamily="18" charset="0"/>
                              </a:rPr>
                              <m:t>𝐶</m:t>
                            </m:r>
                          </m:e>
                          <m:sub>
                            <m:r>
                              <a:rPr lang="en-US" sz="2400" i="1">
                                <a:latin typeface="Cambria Math" panose="02040503050406030204" pitchFamily="18" charset="0"/>
                              </a:rPr>
                              <m:t>𝑖</m:t>
                            </m:r>
                          </m:sub>
                        </m:sSub>
                      </m:e>
                      <m:e>
                        <m:r>
                          <a:rPr lang="en-US" sz="2400" i="1">
                            <a:latin typeface="Cambria Math" panose="02040503050406030204" pitchFamily="18" charset="0"/>
                          </a:rPr>
                          <m:t>𝑋</m:t>
                        </m:r>
                      </m:e>
                    </m:d>
                    <m:r>
                      <a:rPr lang="en-US" sz="2400" i="1">
                        <a:latin typeface="Cambria Math" panose="02040503050406030204" pitchFamily="18" charset="0"/>
                      </a:rPr>
                      <m:t>=</m:t>
                    </m:r>
                    <m:f>
                      <m:fPr>
                        <m:ctrlPr>
                          <a:rPr lang="vi-VN" sz="2400" i="1">
                            <a:latin typeface="Cambria Math" panose="02040503050406030204" pitchFamily="18" charset="0"/>
                          </a:rPr>
                        </m:ctrlPr>
                      </m:fPr>
                      <m:num>
                        <m:r>
                          <a:rPr lang="en-US" sz="2400" i="1">
                            <a:latin typeface="Cambria Math" panose="02040503050406030204" pitchFamily="18" charset="0"/>
                          </a:rPr>
                          <m:t>𝑃</m:t>
                        </m:r>
                        <m:r>
                          <a:rPr lang="vi-VN" sz="2400" b="0" i="1" smtClean="0">
                            <a:latin typeface="Cambria Math" panose="02040503050406030204" pitchFamily="18" charset="0"/>
                          </a:rPr>
                          <m:t>(</m:t>
                        </m:r>
                        <m:r>
                          <a:rPr lang="vi-VN" sz="2400" b="0" i="1" smtClean="0">
                            <a:latin typeface="Cambria Math" panose="02040503050406030204" pitchFamily="18" charset="0"/>
                          </a:rPr>
                          <m:t>𝑋</m:t>
                        </m:r>
                        <m:r>
                          <a:rPr lang="vi-VN" sz="2400" b="0" i="1" smtClean="0">
                            <a:latin typeface="Cambria Math" panose="02040503050406030204" pitchFamily="18" charset="0"/>
                          </a:rPr>
                          <m:t>|</m:t>
                        </m:r>
                        <m:sSub>
                          <m:sSubPr>
                            <m:ctrlPr>
                              <a:rPr lang="vi-VN" sz="2400" b="0" i="1" smtClean="0">
                                <a:latin typeface="Cambria Math" panose="02040503050406030204" pitchFamily="18" charset="0"/>
                              </a:rPr>
                            </m:ctrlPr>
                          </m:sSubPr>
                          <m:e>
                            <m:r>
                              <a:rPr lang="vi-VN" sz="2400" b="0" i="1" smtClean="0">
                                <a:latin typeface="Cambria Math" panose="02040503050406030204" pitchFamily="18" charset="0"/>
                              </a:rPr>
                              <m:t>𝐶</m:t>
                            </m:r>
                          </m:e>
                          <m:sub>
                            <m:r>
                              <a:rPr lang="vi-VN" sz="2400" b="0" i="1" smtClean="0">
                                <a:latin typeface="Cambria Math" panose="02040503050406030204" pitchFamily="18" charset="0"/>
                              </a:rPr>
                              <m:t>𝑖</m:t>
                            </m:r>
                          </m:sub>
                        </m:sSub>
                        <m:r>
                          <a:rPr lang="vi-VN" sz="2400" b="0" i="1" smtClean="0">
                            <a:latin typeface="Cambria Math" panose="02040503050406030204" pitchFamily="18" charset="0"/>
                          </a:rPr>
                          <m:t>)</m:t>
                        </m:r>
                        <m:r>
                          <a:rPr lang="en-US" sz="2400" i="1">
                            <a:latin typeface="Cambria Math" panose="02040503050406030204" pitchFamily="18" charset="0"/>
                          </a:rPr>
                          <m:t>𝑃</m:t>
                        </m:r>
                        <m:r>
                          <a:rPr lang="en-US" sz="2400" i="1">
                            <a:latin typeface="Cambria Math" panose="02040503050406030204" pitchFamily="18" charset="0"/>
                          </a:rPr>
                          <m:t>(</m:t>
                        </m:r>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𝑖</m:t>
                            </m:r>
                          </m:sub>
                        </m:sSub>
                        <m:r>
                          <a:rPr lang="en-US" sz="2400" i="1">
                            <a:latin typeface="Cambria Math" panose="02040503050406030204" pitchFamily="18" charset="0"/>
                          </a:rPr>
                          <m:t>)</m:t>
                        </m:r>
                      </m:num>
                      <m:den>
                        <m:r>
                          <a:rPr lang="en-US" sz="2400" i="1">
                            <a:latin typeface="Cambria Math" panose="02040503050406030204" pitchFamily="18" charset="0"/>
                          </a:rPr>
                          <m:t>𝑃</m:t>
                        </m:r>
                        <m:r>
                          <a:rPr lang="en-US" sz="2400" i="1">
                            <a:latin typeface="Cambria Math" panose="02040503050406030204" pitchFamily="18" charset="0"/>
                          </a:rPr>
                          <m:t>(</m:t>
                        </m:r>
                        <m:r>
                          <a:rPr lang="en-US" sz="2400" i="1">
                            <a:latin typeface="Cambria Math" panose="02040503050406030204" pitchFamily="18" charset="0"/>
                          </a:rPr>
                          <m:t>𝑋</m:t>
                        </m:r>
                        <m:r>
                          <a:rPr lang="en-US" sz="2400" i="1">
                            <a:latin typeface="Cambria Math" panose="02040503050406030204" pitchFamily="18" charset="0"/>
                          </a:rPr>
                          <m:t>)</m:t>
                        </m:r>
                      </m:den>
                    </m:f>
                    <m:r>
                      <a:rPr lang="en-US" sz="2400" i="1">
                        <a:latin typeface="Cambria Math" panose="02040503050406030204" pitchFamily="18" charset="0"/>
                      </a:rPr>
                      <m:t>=</m:t>
                    </m:r>
                    <m:f>
                      <m:fPr>
                        <m:ctrlPr>
                          <a:rPr lang="vi-VN" sz="2400" i="1">
                            <a:latin typeface="Cambria Math" panose="02040503050406030204" pitchFamily="18" charset="0"/>
                          </a:rPr>
                        </m:ctrlPr>
                      </m:fPr>
                      <m:num>
                        <m:r>
                          <a:rPr lang="en-US" sz="2400" i="1">
                            <a:latin typeface="Cambria Math" panose="02040503050406030204" pitchFamily="18" charset="0"/>
                          </a:rPr>
                          <m:t>𝑃</m:t>
                        </m:r>
                        <m:r>
                          <a:rPr lang="en-US" sz="2400" b="0" i="1" smtClean="0">
                            <a:latin typeface="Cambria Math" panose="02040503050406030204" pitchFamily="18" charset="0"/>
                          </a:rPr>
                          <m:t>(</m:t>
                        </m:r>
                        <m:r>
                          <a:rPr lang="en-US" sz="2400" b="0" i="1" smtClean="0">
                            <a:latin typeface="Cambria Math" panose="02040503050406030204" pitchFamily="18" charset="0"/>
                          </a:rPr>
                          <m:t>𝑋</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r>
                          <a:rPr lang="en-US" sz="2400" i="1">
                            <a:latin typeface="Cambria Math" panose="02040503050406030204" pitchFamily="18" charset="0"/>
                          </a:rPr>
                          <m:t>𝑃</m:t>
                        </m:r>
                        <m:r>
                          <a:rPr lang="en-US" sz="2400" i="1">
                            <a:latin typeface="Cambria Math" panose="02040503050406030204" pitchFamily="18" charset="0"/>
                          </a:rPr>
                          <m:t>(</m:t>
                        </m:r>
                        <m:sSub>
                          <m:sSubPr>
                            <m:ctrlPr>
                              <a:rPr lang="vi-VN" sz="2400" i="1">
                                <a:latin typeface="Cambria Math" panose="02040503050406030204" pitchFamily="18" charset="0"/>
                              </a:rPr>
                            </m:ctrlPr>
                          </m:sSubPr>
                          <m:e>
                            <m:r>
                              <a:rPr lang="en-US" sz="2400" i="1">
                                <a:latin typeface="Cambria Math" panose="02040503050406030204" pitchFamily="18" charset="0"/>
                              </a:rPr>
                              <m:t>𝐶</m:t>
                            </m:r>
                          </m:e>
                          <m:sub>
                            <m:r>
                              <a:rPr lang="en-US" sz="2400" i="1">
                                <a:latin typeface="Cambria Math" panose="02040503050406030204" pitchFamily="18" charset="0"/>
                              </a:rPr>
                              <m:t>𝑖</m:t>
                            </m:r>
                          </m:sub>
                        </m:sSub>
                        <m:r>
                          <a:rPr lang="en-US" sz="2400" i="1">
                            <a:latin typeface="Cambria Math" panose="02040503050406030204" pitchFamily="18" charset="0"/>
                          </a:rPr>
                          <m:t>)</m:t>
                        </m:r>
                      </m:num>
                      <m:den>
                        <m:nary>
                          <m:naryPr>
                            <m:chr m:val="∑"/>
                            <m:limLoc m:val="undOvr"/>
                            <m:supHide m:val="on"/>
                            <m:ctrlPr>
                              <a:rPr lang="vi-VN" sz="2400" i="1">
                                <a:latin typeface="Cambria Math" panose="02040503050406030204" pitchFamily="18" charset="0"/>
                              </a:rPr>
                            </m:ctrlPr>
                          </m:naryPr>
                          <m:sub>
                            <m:r>
                              <a:rPr lang="en-US" sz="2400" i="1">
                                <a:latin typeface="Cambria Math" panose="02040503050406030204" pitchFamily="18" charset="0"/>
                              </a:rPr>
                              <m:t>𝑗</m:t>
                            </m:r>
                          </m:sub>
                          <m:sup/>
                          <m:e>
                            <m:r>
                              <a:rPr lang="en-US" sz="2400" i="1">
                                <a:latin typeface="Cambria Math" panose="02040503050406030204" pitchFamily="18" charset="0"/>
                              </a:rPr>
                              <m:t>𝑃</m:t>
                            </m:r>
                            <m:r>
                              <a:rPr lang="vi-VN" sz="2400" b="0" i="1" smtClean="0">
                                <a:latin typeface="Cambria Math" panose="02040503050406030204" pitchFamily="18" charset="0"/>
                              </a:rPr>
                              <m:t>(</m:t>
                            </m:r>
                            <m:r>
                              <a:rPr lang="vi-VN" sz="2400" b="0" i="1" smtClean="0">
                                <a:latin typeface="Cambria Math" panose="02040503050406030204" pitchFamily="18" charset="0"/>
                              </a:rPr>
                              <m:t>𝑋</m:t>
                            </m:r>
                            <m:r>
                              <a:rPr lang="vi-VN" sz="2400" b="0" i="1" smtClean="0">
                                <a:latin typeface="Cambria Math" panose="02040503050406030204" pitchFamily="18" charset="0"/>
                              </a:rPr>
                              <m:t>|</m:t>
                            </m:r>
                            <m:sSub>
                              <m:sSubPr>
                                <m:ctrlPr>
                                  <a:rPr lang="vi-VN" sz="2400" b="0" i="1" smtClean="0">
                                    <a:latin typeface="Cambria Math" panose="02040503050406030204" pitchFamily="18" charset="0"/>
                                  </a:rPr>
                                </m:ctrlPr>
                              </m:sSubPr>
                              <m:e>
                                <m:r>
                                  <a:rPr lang="vi-VN" sz="2400" b="0" i="1" smtClean="0">
                                    <a:latin typeface="Cambria Math" panose="02040503050406030204" pitchFamily="18" charset="0"/>
                                  </a:rPr>
                                  <m:t>𝐶</m:t>
                                </m:r>
                              </m:e>
                              <m:sub>
                                <m:r>
                                  <a:rPr lang="vi-VN" sz="2400" b="0" i="1" smtClean="0">
                                    <a:latin typeface="Cambria Math" panose="02040503050406030204" pitchFamily="18" charset="0"/>
                                  </a:rPr>
                                  <m:t>𝑗</m:t>
                                </m:r>
                              </m:sub>
                            </m:sSub>
                            <m:r>
                              <a:rPr lang="vi-VN" sz="2400" b="0" i="1" smtClean="0">
                                <a:latin typeface="Cambria Math" panose="02040503050406030204" pitchFamily="18" charset="0"/>
                              </a:rPr>
                              <m:t>)</m:t>
                            </m:r>
                            <m:r>
                              <a:rPr lang="en-US" sz="2400" i="1">
                                <a:latin typeface="Cambria Math" panose="02040503050406030204" pitchFamily="18" charset="0"/>
                              </a:rPr>
                              <m:t>𝑃</m:t>
                            </m:r>
                            <m:r>
                              <a:rPr lang="en-US" sz="2400" i="1">
                                <a:latin typeface="Cambria Math" panose="02040503050406030204" pitchFamily="18" charset="0"/>
                              </a:rPr>
                              <m:t>(</m:t>
                            </m:r>
                            <m:sSub>
                              <m:sSubPr>
                                <m:ctrlPr>
                                  <a:rPr lang="vi-VN" sz="2400" i="1">
                                    <a:latin typeface="Cambria Math" panose="02040503050406030204" pitchFamily="18" charset="0"/>
                                  </a:rPr>
                                </m:ctrlPr>
                              </m:sSubPr>
                              <m:e>
                                <m:r>
                                  <a:rPr lang="en-US" sz="2400" i="1">
                                    <a:latin typeface="Cambria Math" panose="02040503050406030204" pitchFamily="18" charset="0"/>
                                  </a:rPr>
                                  <m:t>𝐶</m:t>
                                </m:r>
                              </m:e>
                              <m:sub>
                                <m:r>
                                  <a:rPr lang="en-US" sz="2400" i="1">
                                    <a:latin typeface="Cambria Math" panose="02040503050406030204" pitchFamily="18" charset="0"/>
                                  </a:rPr>
                                  <m:t>𝑗</m:t>
                                </m:r>
                              </m:sub>
                            </m:sSub>
                            <m:r>
                              <a:rPr lang="en-US" sz="2400" i="1">
                                <a:latin typeface="Cambria Math" panose="02040503050406030204" pitchFamily="18" charset="0"/>
                              </a:rPr>
                              <m:t>)</m:t>
                            </m:r>
                          </m:e>
                        </m:nary>
                      </m:den>
                    </m:f>
                  </m:oMath>
                </a14:m>
                <a:endParaRPr lang="en-US" sz="2400" dirty="0"/>
              </a:p>
              <a:p>
                <a:pPr marL="0" indent="0" algn="just">
                  <a:lnSpc>
                    <a:spcPct val="150000"/>
                  </a:lnSpc>
                  <a:spcBef>
                    <a:spcPts val="0"/>
                  </a:spcBef>
                  <a:buNone/>
                </a:pPr>
                <a:r>
                  <a:rPr lang="en-US" sz="2400" dirty="0" err="1"/>
                  <a:t>Có</a:t>
                </a:r>
                <a:r>
                  <a:rPr lang="en-US" sz="2400" dirty="0"/>
                  <a:t> </a:t>
                </a:r>
                <a:r>
                  <a:rPr lang="en-US" sz="2400" dirty="0" err="1"/>
                  <a:t>hai</a:t>
                </a:r>
                <a:r>
                  <a:rPr lang="en-US" sz="2400" dirty="0"/>
                  <a:t> </a:t>
                </a:r>
                <a:r>
                  <a:rPr lang="en-US" sz="2400" dirty="0" err="1"/>
                  <a:t>lớp</a:t>
                </a:r>
                <a:r>
                  <a:rPr lang="en-US" sz="2400" dirty="0"/>
                  <a:t> C</a:t>
                </a:r>
                <a:r>
                  <a:rPr lang="en-US" sz="2400" baseline="-25000" dirty="0"/>
                  <a:t>1</a:t>
                </a:r>
                <a:r>
                  <a:rPr lang="en-US" sz="2400" dirty="0"/>
                  <a:t> =spam; C</a:t>
                </a:r>
                <a:r>
                  <a:rPr lang="en-US" sz="2400" baseline="-25000" dirty="0"/>
                  <a:t>2</a:t>
                </a:r>
                <a:r>
                  <a:rPr lang="en-US" sz="2400" dirty="0"/>
                  <a:t>=ham;                                         </a:t>
                </a:r>
                <a:endParaRPr lang="vi-VN" sz="2400" dirty="0"/>
              </a:p>
              <a:p>
                <a:pPr marL="0" indent="0" algn="just">
                  <a:lnSpc>
                    <a:spcPct val="150000"/>
                  </a:lnSpc>
                  <a:buNone/>
                </a:pPr>
                <a:endParaRPr lang="vi-VN" sz="2200" dirty="0"/>
              </a:p>
              <a:p>
                <a:pPr marL="0" indent="0" algn="just">
                  <a:lnSpc>
                    <a:spcPct val="150000"/>
                  </a:lnSpc>
                  <a:buNone/>
                </a:pPr>
                <a:endParaRPr lang="en-US" sz="2200" dirty="0"/>
              </a:p>
              <a:p>
                <a:pPr marL="0" indent="0" algn="just">
                  <a:lnSpc>
                    <a:spcPct val="150000"/>
                  </a:lnSpc>
                  <a:buNone/>
                </a:pPr>
                <a:endParaRPr lang="vi-VN" sz="22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10817" y="365124"/>
                <a:ext cx="11343861" cy="6447155"/>
              </a:xfrm>
              <a:blipFill rotWithShape="1">
                <a:blip r:embed="rId1"/>
                <a:stretch>
                  <a:fillRect l="-806" r="-699"/>
                </a:stretch>
              </a:blipFill>
            </p:spPr>
            <p:txBody>
              <a:bodyPr/>
              <a:lstStyle/>
              <a:p>
                <a:r>
                  <a:rPr lang="vi-VN">
                    <a:noFill/>
                  </a:rPr>
                  <a:t> </a:t>
                </a:r>
                <a:endParaRPr lang="vi-VN">
                  <a:noFill/>
                </a:endParaRPr>
              </a:p>
            </p:txBody>
          </p:sp>
        </mc:Fallback>
      </mc:AlternateContent>
      <p:pic>
        <p:nvPicPr>
          <p:cNvPr id="4" name="Picture 3"/>
          <p:cNvPicPr/>
          <p:nvPr/>
        </p:nvPicPr>
        <p:blipFill>
          <a:blip r:embed="rId2" cstate="print"/>
          <a:srcRect/>
          <a:stretch>
            <a:fillRect/>
          </a:stretch>
        </p:blipFill>
        <p:spPr bwMode="auto">
          <a:xfrm>
            <a:off x="1378226" y="1603513"/>
            <a:ext cx="8653670" cy="2320459"/>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838200" y="319406"/>
            <a:ext cx="10515600" cy="45719"/>
          </a:xfrm>
        </p:spPr>
        <p:txBody>
          <a:bodyPr>
            <a:normAutofit fontScale="90000"/>
          </a:bodyPr>
          <a:lstStyle/>
          <a:p>
            <a:endParaRPr lang="vi-VN" dirty="0"/>
          </a:p>
        </p:txBody>
      </p:sp>
      <p:sp>
        <p:nvSpPr>
          <p:cNvPr id="3" name="Content Placeholder 2"/>
          <p:cNvSpPr>
            <a:spLocks noGrp="1"/>
          </p:cNvSpPr>
          <p:nvPr>
            <p:ph idx="1"/>
          </p:nvPr>
        </p:nvSpPr>
        <p:spPr>
          <a:xfrm>
            <a:off x="410817" y="365124"/>
            <a:ext cx="11343861" cy="6447155"/>
          </a:xfrm>
        </p:spPr>
        <p:txBody>
          <a:bodyPr>
            <a:normAutofit/>
          </a:bodyPr>
          <a:lstStyle/>
          <a:p>
            <a:pPr marL="0" indent="0" algn="just">
              <a:lnSpc>
                <a:spcPct val="150000"/>
              </a:lnSpc>
              <a:buNone/>
            </a:pPr>
            <a:r>
              <a:rPr lang="en-US" sz="2000" dirty="0" err="1"/>
              <a:t>Trong</a:t>
            </a:r>
            <a:r>
              <a:rPr lang="en-US" sz="2000" dirty="0"/>
              <a:t> </a:t>
            </a:r>
            <a:r>
              <a:rPr lang="en-US" sz="2000" dirty="0" err="1"/>
              <a:t>dạng</a:t>
            </a:r>
            <a:r>
              <a:rPr lang="en-US" sz="2000" dirty="0"/>
              <a:t> </a:t>
            </a:r>
            <a:r>
              <a:rPr lang="en-US" sz="2000" dirty="0" err="1"/>
              <a:t>đồ</a:t>
            </a:r>
            <a:r>
              <a:rPr lang="en-US" sz="2000" dirty="0"/>
              <a:t> </a:t>
            </a:r>
            <a:r>
              <a:rPr lang="en-US" sz="2000" dirty="0" err="1"/>
              <a:t>thị</a:t>
            </a:r>
            <a:r>
              <a:rPr lang="en-US" sz="2000" dirty="0"/>
              <a:t> </a:t>
            </a:r>
            <a:endParaRPr lang="en-US" sz="2000" dirty="0"/>
          </a:p>
          <a:p>
            <a:pPr marL="0" indent="0" algn="just">
              <a:lnSpc>
                <a:spcPct val="150000"/>
              </a:lnSpc>
              <a:buNone/>
            </a:pPr>
            <a:endParaRPr lang="en-US" sz="2000" dirty="0"/>
          </a:p>
          <a:p>
            <a:pPr marL="0" indent="0" algn="just">
              <a:lnSpc>
                <a:spcPct val="150000"/>
              </a:lnSpc>
              <a:buNone/>
            </a:pPr>
            <a:endParaRPr lang="en-US" sz="2000" dirty="0"/>
          </a:p>
          <a:p>
            <a:pPr marL="0" indent="0" algn="just">
              <a:lnSpc>
                <a:spcPct val="150000"/>
              </a:lnSpc>
              <a:buNone/>
            </a:pPr>
            <a:endParaRPr lang="en-US" sz="2000" dirty="0"/>
          </a:p>
          <a:p>
            <a:pPr marL="0" indent="0" algn="just">
              <a:lnSpc>
                <a:spcPct val="150000"/>
              </a:lnSpc>
              <a:buNone/>
            </a:pPr>
            <a:endParaRPr lang="en-US" sz="2000" dirty="0"/>
          </a:p>
          <a:p>
            <a:pPr marL="0" indent="0" algn="just">
              <a:lnSpc>
                <a:spcPct val="150000"/>
              </a:lnSpc>
              <a:buNone/>
            </a:pPr>
            <a:endParaRPr lang="en-US" sz="2000" dirty="0"/>
          </a:p>
          <a:p>
            <a:pPr marL="0" indent="0" algn="just">
              <a:lnSpc>
                <a:spcPct val="150000"/>
              </a:lnSpc>
              <a:buNone/>
            </a:pPr>
            <a:endParaRPr lang="en-US" sz="2000" dirty="0"/>
          </a:p>
          <a:p>
            <a:pPr marL="0" indent="0" algn="just">
              <a:lnSpc>
                <a:spcPct val="150000"/>
              </a:lnSpc>
              <a:buNone/>
            </a:pPr>
            <a:endParaRPr lang="en-US" sz="2000" dirty="0"/>
          </a:p>
          <a:p>
            <a:pPr marL="0" indent="0" algn="just">
              <a:lnSpc>
                <a:spcPct val="150000"/>
              </a:lnSpc>
              <a:buNone/>
            </a:pPr>
            <a:endParaRPr lang="en-US" sz="2000" dirty="0"/>
          </a:p>
          <a:p>
            <a:r>
              <a:rPr lang="en-US" sz="2000" dirty="0" err="1">
                <a:latin typeface="Arial" panose="02080604020202020204" pitchFamily="34" charset="0"/>
                <a:cs typeface="Arial" panose="02080604020202020204" pitchFamily="34" charset="0"/>
              </a:rPr>
              <a:t>Nhận</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xét</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Các</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loại</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thực</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phẩm</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tương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tự</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có</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xu</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hướng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được</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nhóm</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lại</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gần</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nhau</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Như</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trong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đồ</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thị</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rau</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có</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xu</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hướng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giòn</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nhưng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không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ngọt</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trái</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cây</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có</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xu</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hướng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ngọt</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và</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giòn</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hoặc</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không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giòn</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trong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khi</a:t>
            </a:r>
            <a:r>
              <a:rPr lang="en-US" sz="2000" dirty="0">
                <a:latin typeface="Arial" panose="02080604020202020204" pitchFamily="34" charset="0"/>
                <a:cs typeface="Arial" panose="02080604020202020204" pitchFamily="34" charset="0"/>
              </a:rPr>
              <a:t> protein </a:t>
            </a:r>
            <a:r>
              <a:rPr lang="en-US" sz="2000" dirty="0" err="1">
                <a:latin typeface="Arial" panose="02080604020202020204" pitchFamily="34" charset="0"/>
                <a:cs typeface="Arial" panose="02080604020202020204" pitchFamily="34" charset="0"/>
              </a:rPr>
              <a:t>có</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xu</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hướng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không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giòn</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hoặc</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ngọt</a:t>
            </a:r>
            <a:r>
              <a:rPr lang="en-US" sz="2000" dirty="0">
                <a:latin typeface="Arial" panose="02080604020202020204" pitchFamily="34" charset="0"/>
                <a:cs typeface="Arial" panose="02080604020202020204" pitchFamily="34" charset="0"/>
              </a:rPr>
              <a:t>:</a:t>
            </a:r>
            <a:endParaRPr lang="vi-VN" sz="2000" dirty="0">
              <a:latin typeface="Arial" panose="02080604020202020204" pitchFamily="34" charset="0"/>
              <a:cs typeface="Arial" panose="02080604020202020204" pitchFamily="34" charset="0"/>
            </a:endParaRPr>
          </a:p>
          <a:p>
            <a:pPr marL="0" indent="0" algn="just">
              <a:lnSpc>
                <a:spcPct val="150000"/>
              </a:lnSpc>
              <a:buNone/>
            </a:pPr>
            <a:endParaRPr lang="vi-VN" sz="2000" dirty="0"/>
          </a:p>
        </p:txBody>
      </p:sp>
      <p:pic>
        <p:nvPicPr>
          <p:cNvPr id="4" name="Picture 3"/>
          <p:cNvPicPr/>
          <p:nvPr/>
        </p:nvPicPr>
        <p:blipFill>
          <a:blip r:embed="rId1" cstate="print"/>
          <a:srcRect/>
          <a:stretch>
            <a:fillRect/>
          </a:stretch>
        </p:blipFill>
        <p:spPr bwMode="auto">
          <a:xfrm>
            <a:off x="2986088" y="828675"/>
            <a:ext cx="7129462" cy="4869760"/>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838200" y="319406"/>
            <a:ext cx="10515600" cy="45719"/>
          </a:xfrm>
        </p:spPr>
        <p:txBody>
          <a:bodyPr>
            <a:normAutofit fontScale="90000"/>
          </a:bodyPr>
          <a:lstStyle/>
          <a:p>
            <a:endParaRPr lang="vi-VN" dirty="0"/>
          </a:p>
        </p:txBody>
      </p:sp>
      <mc:AlternateContent xmlns:mc="http://schemas.openxmlformats.org/markup-compatibility/2006">
        <mc:Choice xmlns:a14="http://schemas.microsoft.com/office/drawing/2010/main" Requires="a14">
          <p:sp>
            <p:nvSpPr>
              <p:cNvPr id="3" name="Content Placeholder 2">
                <a:extLst>
                  <a:ext uri="{FF2B5EF4-FFF2-40B4-BE49-F238E27FC236}">
                    <a14:artisticCrisscrossEtching id="{ECFEC923-D31E-4B35-87FA-450948DECAA8}"/>
                  </a:ext>
                </a:extLst>
              </p:cNvPr>
              <p:cNvSpPr>
                <a:spLocks noGrp="1"/>
              </p:cNvSpPr>
              <p:nvPr>
                <p:ph idx="1"/>
              </p:nvPr>
            </p:nvSpPr>
            <p:spPr>
              <a:xfrm>
                <a:off x="410817" y="365124"/>
                <a:ext cx="11343861" cy="6447155"/>
              </a:xfrm>
            </p:spPr>
            <p:txBody>
              <a:bodyPr>
                <a:normAutofit/>
              </a:bodyPr>
              <a:lstStyle/>
              <a:p>
                <a:pPr marL="0" indent="0" algn="just">
                  <a:lnSpc>
                    <a:spcPct val="100000"/>
                  </a:lnSpc>
                  <a:buNone/>
                </a:pPr>
                <a:r>
                  <a:rPr lang="en-US" sz="2200" dirty="0"/>
                  <a:t>Công </a:t>
                </a:r>
                <a:r>
                  <a:rPr lang="en-US" sz="2200" dirty="0" err="1"/>
                  <a:t>thức</a:t>
                </a:r>
                <a:r>
                  <a:rPr lang="en-US" sz="2200" dirty="0"/>
                  <a:t> Bayes </a:t>
                </a:r>
                <a:r>
                  <a:rPr lang="en-US" sz="2200" dirty="0" err="1"/>
                  <a:t>cho</a:t>
                </a:r>
                <a:r>
                  <a:rPr lang="en-US" sz="2200" dirty="0"/>
                  <a:t> </a:t>
                </a:r>
                <a:r>
                  <a:rPr lang="en-US" sz="2200" dirty="0" err="1"/>
                  <a:t>thí</a:t>
                </a:r>
                <a:r>
                  <a:rPr lang="en-US" sz="2200" dirty="0"/>
                  <a:t> </a:t>
                </a:r>
                <a:r>
                  <a:rPr lang="en-US" sz="2200" dirty="0" err="1"/>
                  <a:t>dụ</a:t>
                </a:r>
                <a:r>
                  <a:rPr lang="en-US" sz="2200" dirty="0"/>
                  <a:t> </a:t>
                </a:r>
                <a:r>
                  <a:rPr lang="en-US" sz="2200" dirty="0" err="1"/>
                  <a:t>trên</a:t>
                </a:r>
                <a:r>
                  <a:rPr lang="en-US" sz="2200" dirty="0"/>
                  <a:t>:</a:t>
                </a:r>
              </a:p>
              <a:p>
                <a:pPr marL="0" indent="0" algn="just">
                  <a:lnSpc>
                    <a:spcPct val="100000"/>
                  </a:lnSpc>
                  <a:buNone/>
                </a:pPr>
                <a14:m>
                  <m:oMathPara xmlns:m="http://schemas.openxmlformats.org/officeDocument/2006/math">
                    <m:oMathParaPr>
                      <m:jc m:val="centerGroup"/>
                    </m:oMathParaPr>
                    <m:oMath xmlns:m="http://schemas.openxmlformats.org/officeDocument/2006/math">
                      <m:r>
                        <m:rPr>
                          <m:sty m:val="p"/>
                        </m:rPr>
                        <a:rPr lang="en-US" sz="2200" i="0">
                          <a:latin typeface="Cambria Math" panose="02040503050406030204" pitchFamily="18" charset="0"/>
                        </a:rPr>
                        <m:t>P</m:t>
                      </m:r>
                      <m:r>
                        <a:rPr lang="en-US" sz="2200" i="0">
                          <a:latin typeface="Cambria Math" panose="02040503050406030204" pitchFamily="18" charset="0"/>
                        </a:rPr>
                        <m:t>(</m:t>
                      </m:r>
                      <m:r>
                        <m:rPr>
                          <m:sty m:val="p"/>
                        </m:rPr>
                        <a:rPr lang="en-US" sz="2200" i="0">
                          <a:latin typeface="Cambria Math" panose="02040503050406030204" pitchFamily="18" charset="0"/>
                        </a:rPr>
                        <m:t>spam</m:t>
                      </m:r>
                      <m:r>
                        <a:rPr lang="en-US" sz="2200" i="0">
                          <a:latin typeface="Cambria Math" panose="02040503050406030204" pitchFamily="18" charset="0"/>
                        </a:rPr>
                        <m:t>|</m:t>
                      </m:r>
                      <m:sSub>
                        <m:sSubPr>
                          <m:ctrlPr>
                            <a:rPr lang="vi-VN" sz="2200" i="1">
                              <a:latin typeface="Cambria Math" panose="02040503050406030204" pitchFamily="18" charset="0"/>
                            </a:rPr>
                          </m:ctrlPr>
                        </m:sSubPr>
                        <m:e>
                          <m:r>
                            <m:rPr>
                              <m:sty m:val="p"/>
                            </m:rPr>
                            <a:rPr lang="en-US" sz="2200" i="0">
                              <a:latin typeface="Cambria Math" panose="02040503050406030204" pitchFamily="18" charset="0"/>
                            </a:rPr>
                            <m:t>W</m:t>
                          </m:r>
                        </m:e>
                        <m:sub>
                          <m:r>
                            <a:rPr lang="en-US" sz="2200" i="0">
                              <a:latin typeface="Cambria Math" panose="02040503050406030204" pitchFamily="18" charset="0"/>
                            </a:rPr>
                            <m:t>1</m:t>
                          </m:r>
                        </m:sub>
                      </m:sSub>
                      <m:r>
                        <a:rPr lang="en-US" sz="2200" i="0">
                          <a:latin typeface="Cambria Math" panose="02040503050406030204" pitchFamily="18" charset="0"/>
                        </a:rPr>
                        <m:t>∩¬</m:t>
                      </m:r>
                      <m:sSub>
                        <m:sSubPr>
                          <m:ctrlPr>
                            <a:rPr lang="vi-VN" sz="2200" i="1">
                              <a:latin typeface="Cambria Math" panose="02040503050406030204" pitchFamily="18" charset="0"/>
                            </a:rPr>
                          </m:ctrlPr>
                        </m:sSubPr>
                        <m:e>
                          <m:r>
                            <m:rPr>
                              <m:sty m:val="p"/>
                            </m:rPr>
                            <a:rPr lang="en-US" sz="2200" i="0">
                              <a:latin typeface="Cambria Math" panose="02040503050406030204" pitchFamily="18" charset="0"/>
                            </a:rPr>
                            <m:t>W</m:t>
                          </m:r>
                        </m:e>
                        <m:sub>
                          <m:r>
                            <a:rPr lang="en-US" sz="2200" i="0">
                              <a:latin typeface="Cambria Math" panose="02040503050406030204" pitchFamily="18" charset="0"/>
                            </a:rPr>
                            <m:t>2</m:t>
                          </m:r>
                        </m:sub>
                      </m:sSub>
                      <m:r>
                        <a:rPr lang="en-US" sz="2200" i="0">
                          <a:latin typeface="Cambria Math" panose="02040503050406030204" pitchFamily="18" charset="0"/>
                        </a:rPr>
                        <m:t>∩¬</m:t>
                      </m:r>
                      <m:sSub>
                        <m:sSubPr>
                          <m:ctrlPr>
                            <a:rPr lang="vi-VN" sz="2200" i="1">
                              <a:latin typeface="Cambria Math" panose="02040503050406030204" pitchFamily="18" charset="0"/>
                            </a:rPr>
                          </m:ctrlPr>
                        </m:sSubPr>
                        <m:e>
                          <m:r>
                            <m:rPr>
                              <m:sty m:val="p"/>
                            </m:rPr>
                            <a:rPr lang="en-US" sz="2200" i="0">
                              <a:latin typeface="Cambria Math" panose="02040503050406030204" pitchFamily="18" charset="0"/>
                            </a:rPr>
                            <m:t>W</m:t>
                          </m:r>
                        </m:e>
                        <m:sub>
                          <m:r>
                            <a:rPr lang="en-US" sz="2200" i="0">
                              <a:latin typeface="Cambria Math" panose="02040503050406030204" pitchFamily="18" charset="0"/>
                            </a:rPr>
                            <m:t>3</m:t>
                          </m:r>
                        </m:sub>
                      </m:sSub>
                      <m:r>
                        <a:rPr lang="en-US" sz="2200" i="0">
                          <a:latin typeface="Cambria Math" panose="02040503050406030204" pitchFamily="18" charset="0"/>
                        </a:rPr>
                        <m:t>∩</m:t>
                      </m:r>
                      <m:sSub>
                        <m:sSubPr>
                          <m:ctrlPr>
                            <a:rPr lang="vi-VN" sz="2200" i="1">
                              <a:latin typeface="Cambria Math" panose="02040503050406030204" pitchFamily="18" charset="0"/>
                            </a:rPr>
                          </m:ctrlPr>
                        </m:sSubPr>
                        <m:e>
                          <m:r>
                            <m:rPr>
                              <m:sty m:val="p"/>
                            </m:rPr>
                            <a:rPr lang="en-US" sz="2200" i="0">
                              <a:latin typeface="Cambria Math" panose="02040503050406030204" pitchFamily="18" charset="0"/>
                            </a:rPr>
                            <m:t>W</m:t>
                          </m:r>
                        </m:e>
                        <m:sub>
                          <m:r>
                            <a:rPr lang="en-US" sz="2200" i="0">
                              <a:latin typeface="Cambria Math" panose="02040503050406030204" pitchFamily="18" charset="0"/>
                            </a:rPr>
                            <m:t>4</m:t>
                          </m:r>
                        </m:sub>
                      </m:sSub>
                      <m:r>
                        <a:rPr lang="en-US" sz="2200" i="0">
                          <a:latin typeface="Cambria Math" panose="02040503050406030204" pitchFamily="18" charset="0"/>
                        </a:rPr>
                        <m:t>)=</m:t>
                      </m:r>
                      <m:f>
                        <m:fPr>
                          <m:ctrlPr>
                            <a:rPr lang="vi-VN" sz="2200" i="1">
                              <a:latin typeface="Cambria Math" panose="02040503050406030204" pitchFamily="18" charset="0"/>
                            </a:rPr>
                          </m:ctrlPr>
                        </m:fPr>
                        <m:num>
                          <m:r>
                            <m:rPr>
                              <m:sty m:val="p"/>
                            </m:rPr>
                            <a:rPr lang="en-US" sz="2200" i="0">
                              <a:latin typeface="Cambria Math" panose="02040503050406030204" pitchFamily="18" charset="0"/>
                            </a:rPr>
                            <m:t>P</m:t>
                          </m:r>
                          <m:d>
                            <m:dPr>
                              <m:ctrlPr>
                                <a:rPr lang="vi-VN" sz="2200" i="1">
                                  <a:latin typeface="Cambria Math" panose="02040503050406030204" pitchFamily="18" charset="0"/>
                                </a:rPr>
                              </m:ctrlPr>
                            </m:dPr>
                            <m:e>
                              <m:sSub>
                                <m:sSubPr>
                                  <m:ctrlPr>
                                    <a:rPr lang="vi-VN" sz="2200" i="1">
                                      <a:latin typeface="Cambria Math" panose="02040503050406030204" pitchFamily="18" charset="0"/>
                                    </a:rPr>
                                  </m:ctrlPr>
                                </m:sSubPr>
                                <m:e>
                                  <m:r>
                                    <m:rPr>
                                      <m:sty m:val="p"/>
                                    </m:rPr>
                                    <a:rPr lang="en-US" sz="2200" i="0">
                                      <a:latin typeface="Cambria Math" panose="02040503050406030204" pitchFamily="18" charset="0"/>
                                    </a:rPr>
                                    <m:t>W</m:t>
                                  </m:r>
                                </m:e>
                                <m:sub>
                                  <m:r>
                                    <a:rPr lang="en-US" sz="2200" i="0">
                                      <a:latin typeface="Cambria Math" panose="02040503050406030204" pitchFamily="18" charset="0"/>
                                    </a:rPr>
                                    <m:t>1</m:t>
                                  </m:r>
                                </m:sub>
                              </m:sSub>
                              <m:r>
                                <a:rPr lang="en-US" sz="2200" i="0">
                                  <a:latin typeface="Cambria Math" panose="02040503050406030204" pitchFamily="18" charset="0"/>
                                </a:rPr>
                                <m:t>∩¬</m:t>
                              </m:r>
                              <m:sSub>
                                <m:sSubPr>
                                  <m:ctrlPr>
                                    <a:rPr lang="vi-VN" sz="2200" i="1">
                                      <a:latin typeface="Cambria Math" panose="02040503050406030204" pitchFamily="18" charset="0"/>
                                    </a:rPr>
                                  </m:ctrlPr>
                                </m:sSubPr>
                                <m:e>
                                  <m:r>
                                    <m:rPr>
                                      <m:sty m:val="p"/>
                                    </m:rPr>
                                    <a:rPr lang="en-US" sz="2200" i="0">
                                      <a:latin typeface="Cambria Math" panose="02040503050406030204" pitchFamily="18" charset="0"/>
                                    </a:rPr>
                                    <m:t>W</m:t>
                                  </m:r>
                                </m:e>
                                <m:sub>
                                  <m:r>
                                    <a:rPr lang="en-US" sz="2200" i="0">
                                      <a:latin typeface="Cambria Math" panose="02040503050406030204" pitchFamily="18" charset="0"/>
                                    </a:rPr>
                                    <m:t>2</m:t>
                                  </m:r>
                                </m:sub>
                              </m:sSub>
                              <m:r>
                                <a:rPr lang="en-US" sz="2200" i="0">
                                  <a:latin typeface="Cambria Math" panose="02040503050406030204" pitchFamily="18" charset="0"/>
                                </a:rPr>
                                <m:t>∩¬</m:t>
                              </m:r>
                              <m:sSub>
                                <m:sSubPr>
                                  <m:ctrlPr>
                                    <a:rPr lang="vi-VN" sz="2200" i="1">
                                      <a:latin typeface="Cambria Math" panose="02040503050406030204" pitchFamily="18" charset="0"/>
                                    </a:rPr>
                                  </m:ctrlPr>
                                </m:sSubPr>
                                <m:e>
                                  <m:r>
                                    <m:rPr>
                                      <m:sty m:val="p"/>
                                    </m:rPr>
                                    <a:rPr lang="en-US" sz="2200" i="0">
                                      <a:latin typeface="Cambria Math" panose="02040503050406030204" pitchFamily="18" charset="0"/>
                                    </a:rPr>
                                    <m:t>W</m:t>
                                  </m:r>
                                </m:e>
                                <m:sub>
                                  <m:r>
                                    <a:rPr lang="en-US" sz="2200" i="0">
                                      <a:latin typeface="Cambria Math" panose="02040503050406030204" pitchFamily="18" charset="0"/>
                                    </a:rPr>
                                    <m:t>3</m:t>
                                  </m:r>
                                </m:sub>
                              </m:sSub>
                              <m:r>
                                <a:rPr lang="en-US" sz="2200" i="0">
                                  <a:latin typeface="Cambria Math" panose="02040503050406030204" pitchFamily="18" charset="0"/>
                                </a:rPr>
                                <m:t>∩</m:t>
                              </m:r>
                              <m:sSub>
                                <m:sSubPr>
                                  <m:ctrlPr>
                                    <a:rPr lang="vi-VN" sz="2200" i="1">
                                      <a:latin typeface="Cambria Math" panose="02040503050406030204" pitchFamily="18" charset="0"/>
                                    </a:rPr>
                                  </m:ctrlPr>
                                </m:sSubPr>
                                <m:e>
                                  <m:r>
                                    <m:rPr>
                                      <m:sty m:val="p"/>
                                    </m:rPr>
                                    <a:rPr lang="en-US" sz="2200" i="0">
                                      <a:latin typeface="Cambria Math" panose="02040503050406030204" pitchFamily="18" charset="0"/>
                                    </a:rPr>
                                    <m:t>W</m:t>
                                  </m:r>
                                </m:e>
                                <m:sub>
                                  <m:r>
                                    <a:rPr lang="en-US" sz="2200" i="0">
                                      <a:latin typeface="Cambria Math" panose="02040503050406030204" pitchFamily="18" charset="0"/>
                                    </a:rPr>
                                    <m:t>4</m:t>
                                  </m:r>
                                </m:sub>
                              </m:sSub>
                            </m:e>
                            <m:e>
                              <m:r>
                                <m:rPr>
                                  <m:sty m:val="p"/>
                                </m:rPr>
                                <a:rPr lang="en-US" sz="2200" i="0">
                                  <a:latin typeface="Cambria Math" panose="02040503050406030204" pitchFamily="18" charset="0"/>
                                </a:rPr>
                                <m:t>spam</m:t>
                              </m:r>
                            </m:e>
                          </m:d>
                          <m:r>
                            <m:rPr>
                              <m:sty m:val="p"/>
                            </m:rPr>
                            <a:rPr lang="en-US" sz="2200" i="0">
                              <a:latin typeface="Cambria Math" panose="02040503050406030204" pitchFamily="18" charset="0"/>
                            </a:rPr>
                            <m:t>P</m:t>
                          </m:r>
                          <m:r>
                            <a:rPr lang="en-US" sz="2200" i="0">
                              <a:latin typeface="Cambria Math" panose="02040503050406030204" pitchFamily="18" charset="0"/>
                            </a:rPr>
                            <m:t>(</m:t>
                          </m:r>
                          <m:r>
                            <m:rPr>
                              <m:sty m:val="p"/>
                            </m:rPr>
                            <a:rPr lang="en-US" sz="2200" i="0">
                              <a:latin typeface="Cambria Math" panose="02040503050406030204" pitchFamily="18" charset="0"/>
                            </a:rPr>
                            <m:t>spam</m:t>
                          </m:r>
                          <m:r>
                            <a:rPr lang="en-US" sz="2200" i="0">
                              <a:latin typeface="Cambria Math" panose="02040503050406030204" pitchFamily="18" charset="0"/>
                            </a:rPr>
                            <m:t>)</m:t>
                          </m:r>
                        </m:num>
                        <m:den>
                          <m:r>
                            <m:rPr>
                              <m:sty m:val="p"/>
                            </m:rPr>
                            <a:rPr lang="en-US" sz="2200" i="0">
                              <a:latin typeface="Cambria Math" panose="02040503050406030204" pitchFamily="18" charset="0"/>
                            </a:rPr>
                            <m:t>P</m:t>
                          </m:r>
                          <m:r>
                            <a:rPr lang="en-US" sz="2200" i="0">
                              <a:latin typeface="Cambria Math" panose="02040503050406030204" pitchFamily="18" charset="0"/>
                            </a:rPr>
                            <m:t>(</m:t>
                          </m:r>
                          <m:sSub>
                            <m:sSubPr>
                              <m:ctrlPr>
                                <a:rPr lang="vi-VN" sz="2200" i="1">
                                  <a:latin typeface="Cambria Math" panose="02040503050406030204" pitchFamily="18" charset="0"/>
                                </a:rPr>
                              </m:ctrlPr>
                            </m:sSubPr>
                            <m:e>
                              <m:r>
                                <m:rPr>
                                  <m:sty m:val="p"/>
                                </m:rPr>
                                <a:rPr lang="en-US" sz="2200" i="0">
                                  <a:latin typeface="Cambria Math" panose="02040503050406030204" pitchFamily="18" charset="0"/>
                                </a:rPr>
                                <m:t>W</m:t>
                              </m:r>
                            </m:e>
                            <m:sub>
                              <m:r>
                                <a:rPr lang="en-US" sz="2200" i="0">
                                  <a:latin typeface="Cambria Math" panose="02040503050406030204" pitchFamily="18" charset="0"/>
                                </a:rPr>
                                <m:t>1</m:t>
                              </m:r>
                            </m:sub>
                          </m:sSub>
                          <m:r>
                            <a:rPr lang="en-US" sz="2200" i="0">
                              <a:latin typeface="Cambria Math" panose="02040503050406030204" pitchFamily="18" charset="0"/>
                            </a:rPr>
                            <m:t>∩¬</m:t>
                          </m:r>
                          <m:sSub>
                            <m:sSubPr>
                              <m:ctrlPr>
                                <a:rPr lang="vi-VN" sz="2200" i="1">
                                  <a:latin typeface="Cambria Math" panose="02040503050406030204" pitchFamily="18" charset="0"/>
                                </a:rPr>
                              </m:ctrlPr>
                            </m:sSubPr>
                            <m:e>
                              <m:r>
                                <m:rPr>
                                  <m:sty m:val="p"/>
                                </m:rPr>
                                <a:rPr lang="en-US" sz="2200" i="0">
                                  <a:latin typeface="Cambria Math" panose="02040503050406030204" pitchFamily="18" charset="0"/>
                                </a:rPr>
                                <m:t>W</m:t>
                              </m:r>
                            </m:e>
                            <m:sub>
                              <m:r>
                                <a:rPr lang="en-US" sz="2200" i="0">
                                  <a:latin typeface="Cambria Math" panose="02040503050406030204" pitchFamily="18" charset="0"/>
                                </a:rPr>
                                <m:t>2</m:t>
                              </m:r>
                            </m:sub>
                          </m:sSub>
                          <m:r>
                            <a:rPr lang="en-US" sz="2200" i="0">
                              <a:latin typeface="Cambria Math" panose="02040503050406030204" pitchFamily="18" charset="0"/>
                            </a:rPr>
                            <m:t>∩¬</m:t>
                          </m:r>
                          <m:sSub>
                            <m:sSubPr>
                              <m:ctrlPr>
                                <a:rPr lang="vi-VN" sz="2200" i="1">
                                  <a:latin typeface="Cambria Math" panose="02040503050406030204" pitchFamily="18" charset="0"/>
                                </a:rPr>
                              </m:ctrlPr>
                            </m:sSubPr>
                            <m:e>
                              <m:r>
                                <m:rPr>
                                  <m:sty m:val="p"/>
                                </m:rPr>
                                <a:rPr lang="en-US" sz="2200" i="0">
                                  <a:latin typeface="Cambria Math" panose="02040503050406030204" pitchFamily="18" charset="0"/>
                                </a:rPr>
                                <m:t>W</m:t>
                              </m:r>
                            </m:e>
                            <m:sub>
                              <m:r>
                                <a:rPr lang="en-US" sz="2200" i="0">
                                  <a:latin typeface="Cambria Math" panose="02040503050406030204" pitchFamily="18" charset="0"/>
                                </a:rPr>
                                <m:t>3</m:t>
                              </m:r>
                            </m:sub>
                          </m:sSub>
                          <m:r>
                            <a:rPr lang="en-US" sz="2200" i="0">
                              <a:latin typeface="Cambria Math" panose="02040503050406030204" pitchFamily="18" charset="0"/>
                            </a:rPr>
                            <m:t>∩</m:t>
                          </m:r>
                          <m:sSub>
                            <m:sSubPr>
                              <m:ctrlPr>
                                <a:rPr lang="vi-VN" sz="2200" i="1">
                                  <a:latin typeface="Cambria Math" panose="02040503050406030204" pitchFamily="18" charset="0"/>
                                </a:rPr>
                              </m:ctrlPr>
                            </m:sSubPr>
                            <m:e>
                              <m:r>
                                <m:rPr>
                                  <m:sty m:val="p"/>
                                </m:rPr>
                                <a:rPr lang="en-US" sz="2200" i="0">
                                  <a:latin typeface="Cambria Math" panose="02040503050406030204" pitchFamily="18" charset="0"/>
                                </a:rPr>
                                <m:t>W</m:t>
                              </m:r>
                            </m:e>
                            <m:sub>
                              <m:r>
                                <a:rPr lang="en-US" sz="2200" i="0">
                                  <a:latin typeface="Cambria Math" panose="02040503050406030204" pitchFamily="18" charset="0"/>
                                </a:rPr>
                                <m:t>4</m:t>
                              </m:r>
                            </m:sub>
                          </m:sSub>
                          <m:r>
                            <a:rPr lang="en-US" sz="2200" i="0">
                              <a:latin typeface="Cambria Math" panose="02040503050406030204" pitchFamily="18" charset="0"/>
                            </a:rPr>
                            <m:t>)</m:t>
                          </m:r>
                        </m:den>
                      </m:f>
                    </m:oMath>
                  </m:oMathPara>
                </a14:m>
                <a:endParaRPr lang="vi-VN" sz="2200" dirty="0"/>
              </a:p>
              <a:p>
                <a:pPr marL="0" indent="0" algn="just">
                  <a:lnSpc>
                    <a:spcPct val="100000"/>
                  </a:lnSpc>
                  <a:buNone/>
                </a:pPr>
                <a:r>
                  <a:rPr lang="en-US" sz="2200" dirty="0"/>
                  <a:t>T</a:t>
                </a:r>
                <a:r>
                  <a:rPr lang="vi-VN" sz="2200" dirty="0"/>
                  <a:t>ư</a:t>
                </a:r>
                <a:r>
                  <a:rPr lang="en-US" sz="2200" dirty="0" err="1"/>
                  <a:t>ơng</a:t>
                </a:r>
                <a:r>
                  <a:rPr lang="en-US" sz="2200" dirty="0"/>
                  <a:t> </a:t>
                </a:r>
                <a:r>
                  <a:rPr lang="en-US" sz="2200" dirty="0" err="1"/>
                  <a:t>tự</a:t>
                </a:r>
                <a:r>
                  <a:rPr lang="en-US" sz="2200" dirty="0"/>
                  <a:t> </a:t>
                </a:r>
                <a:r>
                  <a:rPr lang="en-US" sz="2200" dirty="0" err="1"/>
                  <a:t>cho</a:t>
                </a:r>
                <a:r>
                  <a:rPr lang="en-US" sz="2200" dirty="0"/>
                  <a:t> ham.</a:t>
                </a:r>
              </a:p>
              <a:p>
                <a:pPr marL="0" indent="0" algn="just">
                  <a:lnSpc>
                    <a:spcPct val="100000"/>
                  </a:lnSpc>
                  <a:buNone/>
                </a:pPr>
                <a:r>
                  <a:rPr lang="en-US" sz="2200" dirty="0" err="1"/>
                  <a:t>Với</a:t>
                </a:r>
                <a:r>
                  <a:rPr lang="en-US" sz="2200" dirty="0"/>
                  <a:t> </a:t>
                </a:r>
                <a:r>
                  <a:rPr lang="en-US" sz="2200" dirty="0" err="1"/>
                  <a:t>giả</a:t>
                </a:r>
                <a:r>
                  <a:rPr lang="en-US" sz="2200" dirty="0"/>
                  <a:t> </a:t>
                </a:r>
                <a:r>
                  <a:rPr lang="en-US" sz="2200" dirty="0" err="1"/>
                  <a:t>thiết</a:t>
                </a:r>
                <a:r>
                  <a:rPr lang="en-US" sz="2200" dirty="0"/>
                  <a:t> </a:t>
                </a:r>
                <a:r>
                  <a:rPr lang="en-US" sz="2200" dirty="0" err="1"/>
                  <a:t>độc</a:t>
                </a:r>
                <a:r>
                  <a:rPr lang="en-US" sz="2200" dirty="0"/>
                  <a:t> </a:t>
                </a:r>
                <a:r>
                  <a:rPr lang="en-US" sz="2200" dirty="0" err="1"/>
                  <a:t>lập</a:t>
                </a:r>
                <a:r>
                  <a:rPr lang="en-US" sz="2200" dirty="0"/>
                  <a:t> </a:t>
                </a:r>
                <a:r>
                  <a:rPr lang="en-US" sz="2200" dirty="0" err="1"/>
                  <a:t>của</a:t>
                </a:r>
                <a:r>
                  <a:rPr lang="en-US" sz="2200" dirty="0"/>
                  <a:t> </a:t>
                </a:r>
                <a:r>
                  <a:rPr lang="en-US" sz="2200" dirty="0" err="1"/>
                  <a:t>các</a:t>
                </a:r>
                <a:r>
                  <a:rPr lang="en-US" sz="2200" dirty="0"/>
                  <a:t> </a:t>
                </a:r>
                <a:r>
                  <a:rPr lang="en-US" sz="2200" dirty="0" err="1"/>
                  <a:t>thuộc</a:t>
                </a:r>
                <a:r>
                  <a:rPr lang="en-US" sz="2200" dirty="0"/>
                  <a:t> </a:t>
                </a:r>
                <a:r>
                  <a:rPr lang="en-US" sz="2200" dirty="0" err="1"/>
                  <a:t>tính</a:t>
                </a:r>
                <a:r>
                  <a:rPr lang="en-US" sz="2200" dirty="0"/>
                  <a:t> Viagra, money, groceries, unsubscribe, likelihood </a:t>
                </a:r>
                <a:r>
                  <a:rPr lang="en-US" sz="2200" dirty="0" err="1"/>
                  <a:t>có</a:t>
                </a:r>
                <a:r>
                  <a:rPr lang="en-US" sz="2200" dirty="0"/>
                  <a:t> </a:t>
                </a:r>
                <a:r>
                  <a:rPr lang="en-US" sz="2200" dirty="0" err="1"/>
                  <a:t>thể</a:t>
                </a:r>
                <a:r>
                  <a:rPr lang="en-US" sz="2200" dirty="0"/>
                  <a:t> </a:t>
                </a:r>
                <a:r>
                  <a:rPr lang="en-US" sz="2200" dirty="0" err="1"/>
                  <a:t>viết</a:t>
                </a:r>
                <a:r>
                  <a:rPr lang="en-US" sz="2200" dirty="0"/>
                  <a:t> đ</a:t>
                </a:r>
                <a:r>
                  <a:rPr lang="vi-VN" sz="2200" dirty="0"/>
                  <a:t>ược</a:t>
                </a:r>
                <a:r>
                  <a:rPr lang="vi-VN" sz="2400" dirty="0"/>
                  <a:t>:</a:t>
                </a:r>
              </a:p>
              <a:p>
                <a:pPr marL="0" indent="0" algn="just">
                  <a:lnSpc>
                    <a:spcPct val="100000"/>
                  </a:lnSpc>
                  <a:buNone/>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𝑃</m:t>
                      </m:r>
                      <m:d>
                        <m:dPr>
                          <m:ctrlPr>
                            <a:rPr lang="vi-VN" sz="2400" i="1">
                              <a:latin typeface="Cambria Math" panose="02040503050406030204" pitchFamily="18" charset="0"/>
                            </a:rPr>
                          </m:ctrlPr>
                        </m:dPr>
                        <m:e>
                          <m:r>
                            <a:rPr lang="en-US" sz="2400" i="1">
                              <a:latin typeface="Cambria Math" panose="02040503050406030204" pitchFamily="18" charset="0"/>
                            </a:rPr>
                            <m:t>𝑠𝑝𝑎𝑚</m:t>
                          </m:r>
                        </m:e>
                        <m:e>
                          <m:sSub>
                            <m:sSubPr>
                              <m:ctrlPr>
                                <a:rPr lang="vi-VN" sz="2400" i="1">
                                  <a:latin typeface="Cambria Math" panose="02040503050406030204" pitchFamily="18" charset="0"/>
                                </a:rPr>
                              </m:ctrlPr>
                            </m:sSubPr>
                            <m:e>
                              <m:r>
                                <a:rPr lang="en-US" sz="2400" i="1">
                                  <a:latin typeface="Cambria Math" panose="02040503050406030204" pitchFamily="18" charset="0"/>
                                </a:rPr>
                                <m:t>𝑊</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vi-VN" sz="2400" i="1">
                                  <a:latin typeface="Cambria Math" panose="02040503050406030204" pitchFamily="18" charset="0"/>
                                </a:rPr>
                              </m:ctrlPr>
                            </m:sSubPr>
                            <m:e>
                              <m:r>
                                <a:rPr lang="en-US" sz="2400" i="1">
                                  <a:latin typeface="Cambria Math" panose="02040503050406030204" pitchFamily="18" charset="0"/>
                                </a:rPr>
                                <m:t>𝑊</m:t>
                              </m:r>
                            </m:e>
                            <m:sub>
                              <m:r>
                                <a:rPr lang="en-US" sz="2400" i="1">
                                  <a:latin typeface="Cambria Math" panose="02040503050406030204" pitchFamily="18" charset="0"/>
                                </a:rPr>
                                <m:t>2</m:t>
                              </m:r>
                            </m:sub>
                          </m:sSub>
                          <m:r>
                            <a:rPr lang="en-US" sz="2400" i="1">
                              <a:latin typeface="Cambria Math" panose="02040503050406030204" pitchFamily="18" charset="0"/>
                            </a:rPr>
                            <m:t>∩¬</m:t>
                          </m:r>
                          <m:sSub>
                            <m:sSubPr>
                              <m:ctrlPr>
                                <a:rPr lang="vi-VN" sz="2400" i="1">
                                  <a:latin typeface="Cambria Math" panose="02040503050406030204" pitchFamily="18" charset="0"/>
                                </a:rPr>
                              </m:ctrlPr>
                            </m:sSubPr>
                            <m:e>
                              <m:r>
                                <a:rPr lang="en-US" sz="2400" i="1">
                                  <a:latin typeface="Cambria Math" panose="02040503050406030204" pitchFamily="18" charset="0"/>
                                </a:rPr>
                                <m:t>𝑊</m:t>
                              </m:r>
                            </m:e>
                            <m:sub>
                              <m:r>
                                <a:rPr lang="en-US" sz="2400" i="1">
                                  <a:latin typeface="Cambria Math" panose="02040503050406030204" pitchFamily="18" charset="0"/>
                                </a:rPr>
                                <m:t>3</m:t>
                              </m:r>
                            </m:sub>
                          </m:sSub>
                          <m:r>
                            <a:rPr lang="en-US" sz="2400" i="1">
                              <a:latin typeface="Cambria Math" panose="02040503050406030204" pitchFamily="18" charset="0"/>
                            </a:rPr>
                            <m:t>∩</m:t>
                          </m:r>
                          <m:sSub>
                            <m:sSubPr>
                              <m:ctrlPr>
                                <a:rPr lang="vi-VN" sz="2400" i="1">
                                  <a:latin typeface="Cambria Math" panose="02040503050406030204" pitchFamily="18" charset="0"/>
                                </a:rPr>
                              </m:ctrlPr>
                            </m:sSubPr>
                            <m:e>
                              <m:r>
                                <a:rPr lang="en-US" sz="2400" i="1">
                                  <a:latin typeface="Cambria Math" panose="02040503050406030204" pitchFamily="18" charset="0"/>
                                </a:rPr>
                                <m:t>𝑊</m:t>
                              </m:r>
                            </m:e>
                            <m:sub>
                              <m:r>
                                <a:rPr lang="en-US" sz="2400" i="1">
                                  <a:latin typeface="Cambria Math" panose="02040503050406030204" pitchFamily="18" charset="0"/>
                                </a:rPr>
                                <m:t>4</m:t>
                              </m:r>
                            </m:sub>
                          </m:sSub>
                        </m:e>
                      </m:d>
                      <m:r>
                        <a:rPr lang="en-US" sz="2400" i="1">
                          <a:latin typeface="Cambria Math" panose="02040503050406030204" pitchFamily="18" charset="0"/>
                        </a:rPr>
                        <m:t>∝</m:t>
                      </m:r>
                      <m:r>
                        <a:rPr lang="en-US" sz="2400" i="1">
                          <a:latin typeface="Cambria Math" panose="02040503050406030204" pitchFamily="18" charset="0"/>
                        </a:rPr>
                        <m:t>𝑃</m:t>
                      </m:r>
                      <m:d>
                        <m:dPr>
                          <m:ctrlPr>
                            <a:rPr lang="vi-VN" sz="2400" i="1">
                              <a:latin typeface="Cambria Math" panose="02040503050406030204" pitchFamily="18" charset="0"/>
                            </a:rPr>
                          </m:ctrlPr>
                        </m:dPr>
                        <m:e>
                          <m:sSub>
                            <m:sSubPr>
                              <m:ctrlPr>
                                <a:rPr lang="vi-VN" sz="2400" i="1">
                                  <a:latin typeface="Cambria Math" panose="02040503050406030204" pitchFamily="18" charset="0"/>
                                </a:rPr>
                              </m:ctrlPr>
                            </m:sSubPr>
                            <m:e>
                              <m:r>
                                <a:rPr lang="en-US" sz="2400" i="1">
                                  <a:latin typeface="Cambria Math" panose="02040503050406030204" pitchFamily="18" charset="0"/>
                                </a:rPr>
                                <m:t>𝑊</m:t>
                              </m:r>
                            </m:e>
                            <m:sub>
                              <m:r>
                                <a:rPr lang="en-US" sz="2400" i="1">
                                  <a:latin typeface="Cambria Math" panose="02040503050406030204" pitchFamily="18" charset="0"/>
                                </a:rPr>
                                <m:t>1</m:t>
                              </m:r>
                            </m:sub>
                          </m:sSub>
                        </m:e>
                        <m:e>
                          <m:r>
                            <a:rPr lang="en-US" sz="2400" i="1">
                              <a:latin typeface="Cambria Math" panose="02040503050406030204" pitchFamily="18" charset="0"/>
                            </a:rPr>
                            <m:t>𝑠𝑝𝑎𝑚</m:t>
                          </m:r>
                        </m:e>
                      </m:d>
                      <m:r>
                        <a:rPr lang="en-US" sz="2400" i="1">
                          <a:latin typeface="Cambria Math" panose="02040503050406030204" pitchFamily="18" charset="0"/>
                        </a:rPr>
                        <m:t>𝑃</m:t>
                      </m:r>
                      <m:d>
                        <m:dPr>
                          <m:ctrlPr>
                            <a:rPr lang="vi-VN" sz="2400" i="1">
                              <a:latin typeface="Cambria Math" panose="02040503050406030204" pitchFamily="18" charset="0"/>
                            </a:rPr>
                          </m:ctrlPr>
                        </m:dPr>
                        <m:e>
                          <m:r>
                            <a:rPr lang="en-US" sz="2400" i="1">
                              <a:latin typeface="Cambria Math" panose="02040503050406030204" pitchFamily="18" charset="0"/>
                            </a:rPr>
                            <m:t>¬</m:t>
                          </m:r>
                          <m:sSub>
                            <m:sSubPr>
                              <m:ctrlPr>
                                <a:rPr lang="vi-VN" sz="2400" i="1">
                                  <a:latin typeface="Cambria Math" panose="02040503050406030204" pitchFamily="18" charset="0"/>
                                </a:rPr>
                              </m:ctrlPr>
                            </m:sSubPr>
                            <m:e>
                              <m:r>
                                <a:rPr lang="en-US" sz="2400" i="1">
                                  <a:latin typeface="Cambria Math" panose="02040503050406030204" pitchFamily="18" charset="0"/>
                                </a:rPr>
                                <m:t>𝑊</m:t>
                              </m:r>
                            </m:e>
                            <m:sub>
                              <m:r>
                                <a:rPr lang="en-US" sz="2400" i="1">
                                  <a:latin typeface="Cambria Math" panose="02040503050406030204" pitchFamily="18" charset="0"/>
                                </a:rPr>
                                <m:t>2</m:t>
                              </m:r>
                            </m:sub>
                          </m:sSub>
                        </m:e>
                        <m:e>
                          <m:r>
                            <a:rPr lang="en-US" sz="2400" i="1">
                              <a:latin typeface="Cambria Math" panose="02040503050406030204" pitchFamily="18" charset="0"/>
                            </a:rPr>
                            <m:t>𝑠𝑝𝑎𝑚</m:t>
                          </m:r>
                        </m:e>
                      </m:d>
                      <m:r>
                        <a:rPr lang="en-US" sz="2400" i="1">
                          <a:latin typeface="Cambria Math" panose="02040503050406030204" pitchFamily="18" charset="0"/>
                        </a:rPr>
                        <m:t>𝑃</m:t>
                      </m:r>
                      <m:d>
                        <m:dPr>
                          <m:ctrlPr>
                            <a:rPr lang="vi-VN" sz="2400" i="1">
                              <a:latin typeface="Cambria Math" panose="02040503050406030204" pitchFamily="18" charset="0"/>
                            </a:rPr>
                          </m:ctrlPr>
                        </m:dPr>
                        <m:e>
                          <m:r>
                            <a:rPr lang="en-US" sz="2400" i="1">
                              <a:latin typeface="Cambria Math" panose="02040503050406030204" pitchFamily="18" charset="0"/>
                            </a:rPr>
                            <m:t>¬</m:t>
                          </m:r>
                          <m:sSub>
                            <m:sSubPr>
                              <m:ctrlPr>
                                <a:rPr lang="vi-VN" sz="2400" i="1">
                                  <a:latin typeface="Cambria Math" panose="02040503050406030204" pitchFamily="18" charset="0"/>
                                </a:rPr>
                              </m:ctrlPr>
                            </m:sSubPr>
                            <m:e>
                              <m:r>
                                <a:rPr lang="en-US" sz="2400" i="1">
                                  <a:latin typeface="Cambria Math" panose="02040503050406030204" pitchFamily="18" charset="0"/>
                                </a:rPr>
                                <m:t>𝑊</m:t>
                              </m:r>
                            </m:e>
                            <m:sub>
                              <m:r>
                                <a:rPr lang="en-US" sz="2400" i="1">
                                  <a:latin typeface="Cambria Math" panose="02040503050406030204" pitchFamily="18" charset="0"/>
                                </a:rPr>
                                <m:t>3</m:t>
                              </m:r>
                            </m:sub>
                          </m:sSub>
                        </m:e>
                        <m:e>
                          <m:r>
                            <a:rPr lang="en-US" sz="2400" i="1">
                              <a:latin typeface="Cambria Math" panose="02040503050406030204" pitchFamily="18" charset="0"/>
                            </a:rPr>
                            <m:t>𝑠𝑝𝑎𝑚</m:t>
                          </m:r>
                        </m:e>
                      </m:d>
                      <m:r>
                        <a:rPr lang="en-US" sz="2400" i="1">
                          <a:latin typeface="Cambria Math" panose="02040503050406030204" pitchFamily="18" charset="0"/>
                        </a:rPr>
                        <m:t>𝑃</m:t>
                      </m:r>
                      <m:d>
                        <m:dPr>
                          <m:ctrlPr>
                            <a:rPr lang="vi-VN" sz="2400" i="1">
                              <a:latin typeface="Cambria Math" panose="02040503050406030204" pitchFamily="18" charset="0"/>
                            </a:rPr>
                          </m:ctrlPr>
                        </m:dPr>
                        <m:e>
                          <m:sSub>
                            <m:sSubPr>
                              <m:ctrlPr>
                                <a:rPr lang="vi-VN" sz="2400" i="1">
                                  <a:latin typeface="Cambria Math" panose="02040503050406030204" pitchFamily="18" charset="0"/>
                                </a:rPr>
                              </m:ctrlPr>
                            </m:sSubPr>
                            <m:e>
                              <m:r>
                                <a:rPr lang="en-US" sz="2400" i="1">
                                  <a:latin typeface="Cambria Math" panose="02040503050406030204" pitchFamily="18" charset="0"/>
                                </a:rPr>
                                <m:t>𝑊</m:t>
                              </m:r>
                            </m:e>
                            <m:sub>
                              <m:r>
                                <a:rPr lang="en-US" sz="2400" i="1">
                                  <a:latin typeface="Cambria Math" panose="02040503050406030204" pitchFamily="18" charset="0"/>
                                </a:rPr>
                                <m:t>4</m:t>
                              </m:r>
                            </m:sub>
                          </m:sSub>
                        </m:e>
                        <m:e>
                          <m:r>
                            <a:rPr lang="en-US" sz="2400" i="1">
                              <a:latin typeface="Cambria Math" panose="02040503050406030204" pitchFamily="18" charset="0"/>
                            </a:rPr>
                            <m:t>𝑠𝑝𝑎𝑚</m:t>
                          </m:r>
                        </m:e>
                      </m:d>
                      <m:r>
                        <a:rPr lang="en-US" sz="2400" i="1">
                          <a:latin typeface="Cambria Math" panose="02040503050406030204" pitchFamily="18" charset="0"/>
                        </a:rPr>
                        <m:t>𝑃</m:t>
                      </m:r>
                      <m:d>
                        <m:dPr>
                          <m:ctrlPr>
                            <a:rPr lang="vi-VN" sz="2400" i="1">
                              <a:latin typeface="Cambria Math" panose="02040503050406030204" pitchFamily="18" charset="0"/>
                            </a:rPr>
                          </m:ctrlPr>
                        </m:dPr>
                        <m:e>
                          <m:r>
                            <a:rPr lang="en-US" sz="2400" i="1">
                              <a:latin typeface="Cambria Math" panose="02040503050406030204" pitchFamily="18" charset="0"/>
                            </a:rPr>
                            <m:t>𝑠𝑝𝑎𝑚</m:t>
                          </m:r>
                        </m:e>
                      </m:d>
                    </m:oMath>
                  </m:oMathPara>
                </a14:m>
                <a:endParaRPr lang="vi-VN" sz="2400" dirty="0"/>
              </a:p>
              <a:p>
                <a:pPr marL="0" indent="0" algn="just">
                  <a:lnSpc>
                    <a:spcPct val="100000"/>
                  </a:lnSpc>
                  <a:buNone/>
                </a:pPr>
                <a:r>
                  <a:rPr lang="vi-VN" sz="2200" dirty="0"/>
                  <a:t>Tương tự cho ham</a:t>
                </a:r>
              </a:p>
              <a:p>
                <a:pPr marL="0" indent="0" algn="just">
                  <a:lnSpc>
                    <a:spcPct val="100000"/>
                  </a:lnSpc>
                  <a:buNone/>
                </a:pPr>
                <a14:m>
                  <m:oMathPara xmlns:m="http://schemas.openxmlformats.org/officeDocument/2006/math">
                    <m:oMathParaPr>
                      <m:jc m:val="centerGroup"/>
                    </m:oMathParaPr>
                    <m:oMath xmlns:m="http://schemas.openxmlformats.org/officeDocument/2006/math">
                      <m:r>
                        <a:rPr lang="vi-VN" sz="2200" b="0" i="1" smtClean="0">
                          <a:latin typeface="Cambria Math" panose="02040503050406030204" pitchFamily="18" charset="0"/>
                        </a:rPr>
                        <m:t>𝑃</m:t>
                      </m:r>
                      <m:d>
                        <m:dPr>
                          <m:ctrlPr>
                            <a:rPr lang="vi-VN" sz="2200" i="1">
                              <a:latin typeface="Cambria Math" panose="02040503050406030204" pitchFamily="18" charset="0"/>
                            </a:rPr>
                          </m:ctrlPr>
                        </m:dPr>
                        <m:e>
                          <m:r>
                            <a:rPr lang="en-US" sz="2200" b="0" i="1" smtClean="0">
                              <a:latin typeface="Cambria Math" panose="02040503050406030204" pitchFamily="18" charset="0"/>
                            </a:rPr>
                            <m:t>h</m:t>
                          </m:r>
                          <m:r>
                            <a:rPr lang="en-US" sz="2200" i="1">
                              <a:latin typeface="Cambria Math" panose="02040503050406030204" pitchFamily="18" charset="0"/>
                            </a:rPr>
                            <m:t>𝑎𝑚</m:t>
                          </m:r>
                        </m:e>
                        <m:e>
                          <m:sSub>
                            <m:sSubPr>
                              <m:ctrlPr>
                                <a:rPr lang="vi-VN" sz="2200" i="1">
                                  <a:latin typeface="Cambria Math" panose="02040503050406030204" pitchFamily="18" charset="0"/>
                                </a:rPr>
                              </m:ctrlPr>
                            </m:sSubPr>
                            <m:e>
                              <m:r>
                                <a:rPr lang="en-US" sz="2200" i="1">
                                  <a:latin typeface="Cambria Math" panose="02040503050406030204" pitchFamily="18" charset="0"/>
                                </a:rPr>
                                <m:t>𝑊</m:t>
                              </m:r>
                            </m:e>
                            <m:sub>
                              <m:r>
                                <a:rPr lang="en-US" sz="2200" i="1">
                                  <a:latin typeface="Cambria Math" panose="02040503050406030204" pitchFamily="18" charset="0"/>
                                </a:rPr>
                                <m:t>1</m:t>
                              </m:r>
                            </m:sub>
                          </m:sSub>
                          <m:r>
                            <a:rPr lang="en-US" sz="2200" i="1">
                              <a:latin typeface="Cambria Math" panose="02040503050406030204" pitchFamily="18" charset="0"/>
                            </a:rPr>
                            <m:t>∩¬</m:t>
                          </m:r>
                          <m:sSub>
                            <m:sSubPr>
                              <m:ctrlPr>
                                <a:rPr lang="vi-VN" sz="2200" i="1">
                                  <a:latin typeface="Cambria Math" panose="02040503050406030204" pitchFamily="18" charset="0"/>
                                </a:rPr>
                              </m:ctrlPr>
                            </m:sSubPr>
                            <m:e>
                              <m:r>
                                <a:rPr lang="en-US" sz="2200" i="1">
                                  <a:latin typeface="Cambria Math" panose="02040503050406030204" pitchFamily="18" charset="0"/>
                                </a:rPr>
                                <m:t>𝑊</m:t>
                              </m:r>
                            </m:e>
                            <m:sub>
                              <m:r>
                                <a:rPr lang="en-US" sz="2200" i="1">
                                  <a:latin typeface="Cambria Math" panose="02040503050406030204" pitchFamily="18" charset="0"/>
                                </a:rPr>
                                <m:t>2</m:t>
                              </m:r>
                            </m:sub>
                          </m:sSub>
                          <m:r>
                            <a:rPr lang="en-US" sz="2200" i="1">
                              <a:latin typeface="Cambria Math" panose="02040503050406030204" pitchFamily="18" charset="0"/>
                            </a:rPr>
                            <m:t>∩¬</m:t>
                          </m:r>
                          <m:sSub>
                            <m:sSubPr>
                              <m:ctrlPr>
                                <a:rPr lang="vi-VN" sz="2200" i="1">
                                  <a:latin typeface="Cambria Math" panose="02040503050406030204" pitchFamily="18" charset="0"/>
                                </a:rPr>
                              </m:ctrlPr>
                            </m:sSubPr>
                            <m:e>
                              <m:r>
                                <a:rPr lang="en-US" sz="2200" i="1">
                                  <a:latin typeface="Cambria Math" panose="02040503050406030204" pitchFamily="18" charset="0"/>
                                </a:rPr>
                                <m:t>𝑊</m:t>
                              </m:r>
                            </m:e>
                            <m:sub>
                              <m:r>
                                <a:rPr lang="en-US" sz="2200" i="1">
                                  <a:latin typeface="Cambria Math" panose="02040503050406030204" pitchFamily="18" charset="0"/>
                                </a:rPr>
                                <m:t>3</m:t>
                              </m:r>
                            </m:sub>
                          </m:sSub>
                          <m:r>
                            <a:rPr lang="en-US" sz="2200" i="1">
                              <a:latin typeface="Cambria Math" panose="02040503050406030204" pitchFamily="18" charset="0"/>
                            </a:rPr>
                            <m:t>∩</m:t>
                          </m:r>
                          <m:sSub>
                            <m:sSubPr>
                              <m:ctrlPr>
                                <a:rPr lang="vi-VN" sz="2200" i="1">
                                  <a:latin typeface="Cambria Math" panose="02040503050406030204" pitchFamily="18" charset="0"/>
                                </a:rPr>
                              </m:ctrlPr>
                            </m:sSubPr>
                            <m:e>
                              <m:r>
                                <a:rPr lang="en-US" sz="2200" i="1">
                                  <a:latin typeface="Cambria Math" panose="02040503050406030204" pitchFamily="18" charset="0"/>
                                </a:rPr>
                                <m:t>𝑊</m:t>
                              </m:r>
                            </m:e>
                            <m:sub>
                              <m:r>
                                <a:rPr lang="en-US" sz="2200" i="1">
                                  <a:latin typeface="Cambria Math" panose="02040503050406030204" pitchFamily="18" charset="0"/>
                                </a:rPr>
                                <m:t>4</m:t>
                              </m:r>
                            </m:sub>
                          </m:sSub>
                        </m:e>
                      </m:d>
                      <m:r>
                        <a:rPr lang="en-US" sz="2200" i="1" smtClean="0">
                          <a:latin typeface="Cambria Math" panose="02040503050406030204" pitchFamily="18" charset="0"/>
                        </a:rPr>
                        <m:t>∝</m:t>
                      </m:r>
                      <m:r>
                        <a:rPr lang="en-US" sz="2200" i="1">
                          <a:latin typeface="Cambria Math" panose="02040503050406030204" pitchFamily="18" charset="0"/>
                        </a:rPr>
                        <m:t>𝑃</m:t>
                      </m:r>
                      <m:d>
                        <m:dPr>
                          <m:ctrlPr>
                            <a:rPr lang="vi-VN" sz="2200" i="1">
                              <a:latin typeface="Cambria Math" panose="02040503050406030204" pitchFamily="18" charset="0"/>
                            </a:rPr>
                          </m:ctrlPr>
                        </m:dPr>
                        <m:e>
                          <m:sSub>
                            <m:sSubPr>
                              <m:ctrlPr>
                                <a:rPr lang="vi-VN" sz="2200" i="1">
                                  <a:latin typeface="Cambria Math" panose="02040503050406030204" pitchFamily="18" charset="0"/>
                                </a:rPr>
                              </m:ctrlPr>
                            </m:sSubPr>
                            <m:e>
                              <m:r>
                                <a:rPr lang="en-US" sz="2200" i="1">
                                  <a:latin typeface="Cambria Math" panose="02040503050406030204" pitchFamily="18" charset="0"/>
                                </a:rPr>
                                <m:t>𝑊</m:t>
                              </m:r>
                            </m:e>
                            <m:sub>
                              <m:r>
                                <a:rPr lang="en-US" sz="2200" i="1">
                                  <a:latin typeface="Cambria Math" panose="02040503050406030204" pitchFamily="18" charset="0"/>
                                </a:rPr>
                                <m:t>1</m:t>
                              </m:r>
                            </m:sub>
                          </m:sSub>
                        </m:e>
                        <m:e>
                          <m:r>
                            <a:rPr lang="en-US" sz="2200" b="0" i="1" smtClean="0">
                              <a:latin typeface="Cambria Math" panose="02040503050406030204" pitchFamily="18" charset="0"/>
                            </a:rPr>
                            <m:t>h</m:t>
                          </m:r>
                          <m:r>
                            <a:rPr lang="en-US" sz="2200" i="1">
                              <a:latin typeface="Cambria Math" panose="02040503050406030204" pitchFamily="18" charset="0"/>
                            </a:rPr>
                            <m:t>𝑎𝑚</m:t>
                          </m:r>
                        </m:e>
                      </m:d>
                      <m:r>
                        <a:rPr lang="en-US" sz="2200" i="1">
                          <a:latin typeface="Cambria Math" panose="02040503050406030204" pitchFamily="18" charset="0"/>
                        </a:rPr>
                        <m:t>𝑃</m:t>
                      </m:r>
                      <m:d>
                        <m:dPr>
                          <m:ctrlPr>
                            <a:rPr lang="vi-VN" sz="2200" i="1">
                              <a:latin typeface="Cambria Math" panose="02040503050406030204" pitchFamily="18" charset="0"/>
                            </a:rPr>
                          </m:ctrlPr>
                        </m:dPr>
                        <m:e>
                          <m:r>
                            <a:rPr lang="en-US" sz="2200" i="1">
                              <a:latin typeface="Cambria Math" panose="02040503050406030204" pitchFamily="18" charset="0"/>
                            </a:rPr>
                            <m:t>¬</m:t>
                          </m:r>
                          <m:sSub>
                            <m:sSubPr>
                              <m:ctrlPr>
                                <a:rPr lang="vi-VN" sz="2200" i="1">
                                  <a:latin typeface="Cambria Math" panose="02040503050406030204" pitchFamily="18" charset="0"/>
                                </a:rPr>
                              </m:ctrlPr>
                            </m:sSubPr>
                            <m:e>
                              <m:r>
                                <a:rPr lang="en-US" sz="2200" i="1">
                                  <a:latin typeface="Cambria Math" panose="02040503050406030204" pitchFamily="18" charset="0"/>
                                </a:rPr>
                                <m:t>𝑊</m:t>
                              </m:r>
                            </m:e>
                            <m:sub>
                              <m:r>
                                <a:rPr lang="en-US" sz="2200" i="1">
                                  <a:latin typeface="Cambria Math" panose="02040503050406030204" pitchFamily="18" charset="0"/>
                                </a:rPr>
                                <m:t>2</m:t>
                              </m:r>
                            </m:sub>
                          </m:sSub>
                        </m:e>
                        <m:e>
                          <m:r>
                            <a:rPr lang="en-US" sz="2200" b="0" i="1" smtClean="0">
                              <a:latin typeface="Cambria Math" panose="02040503050406030204" pitchFamily="18" charset="0"/>
                            </a:rPr>
                            <m:t>h</m:t>
                          </m:r>
                          <m:r>
                            <a:rPr lang="en-US" sz="2200" i="1">
                              <a:latin typeface="Cambria Math" panose="02040503050406030204" pitchFamily="18" charset="0"/>
                            </a:rPr>
                            <m:t>𝑎𝑚</m:t>
                          </m:r>
                        </m:e>
                      </m:d>
                      <m:r>
                        <a:rPr lang="en-US" sz="2200" i="1">
                          <a:latin typeface="Cambria Math" panose="02040503050406030204" pitchFamily="18" charset="0"/>
                        </a:rPr>
                        <m:t>𝑃</m:t>
                      </m:r>
                      <m:d>
                        <m:dPr>
                          <m:ctrlPr>
                            <a:rPr lang="vi-VN" sz="2200" i="1">
                              <a:latin typeface="Cambria Math" panose="02040503050406030204" pitchFamily="18" charset="0"/>
                            </a:rPr>
                          </m:ctrlPr>
                        </m:dPr>
                        <m:e>
                          <m:r>
                            <a:rPr lang="en-US" sz="2200" i="1">
                              <a:latin typeface="Cambria Math" panose="02040503050406030204" pitchFamily="18" charset="0"/>
                            </a:rPr>
                            <m:t>¬</m:t>
                          </m:r>
                          <m:sSub>
                            <m:sSubPr>
                              <m:ctrlPr>
                                <a:rPr lang="vi-VN" sz="2200" i="1">
                                  <a:latin typeface="Cambria Math" panose="02040503050406030204" pitchFamily="18" charset="0"/>
                                </a:rPr>
                              </m:ctrlPr>
                            </m:sSubPr>
                            <m:e>
                              <m:r>
                                <a:rPr lang="en-US" sz="2200" i="1">
                                  <a:latin typeface="Cambria Math" panose="02040503050406030204" pitchFamily="18" charset="0"/>
                                </a:rPr>
                                <m:t>𝑊</m:t>
                              </m:r>
                            </m:e>
                            <m:sub>
                              <m:r>
                                <a:rPr lang="en-US" sz="2200" i="1">
                                  <a:latin typeface="Cambria Math" panose="02040503050406030204" pitchFamily="18" charset="0"/>
                                </a:rPr>
                                <m:t>3</m:t>
                              </m:r>
                            </m:sub>
                          </m:sSub>
                        </m:e>
                        <m:e>
                          <m:r>
                            <a:rPr lang="en-US" sz="2200" b="0" i="1" smtClean="0">
                              <a:latin typeface="Cambria Math" panose="02040503050406030204" pitchFamily="18" charset="0"/>
                            </a:rPr>
                            <m:t>h</m:t>
                          </m:r>
                          <m:r>
                            <a:rPr lang="en-US" sz="2200" i="1">
                              <a:latin typeface="Cambria Math" panose="02040503050406030204" pitchFamily="18" charset="0"/>
                            </a:rPr>
                            <m:t>𝑎𝑚</m:t>
                          </m:r>
                        </m:e>
                      </m:d>
                      <m:r>
                        <a:rPr lang="en-US" sz="2200" i="1">
                          <a:latin typeface="Cambria Math" panose="02040503050406030204" pitchFamily="18" charset="0"/>
                        </a:rPr>
                        <m:t>𝑃</m:t>
                      </m:r>
                      <m:d>
                        <m:dPr>
                          <m:ctrlPr>
                            <a:rPr lang="vi-VN" sz="2200" i="1">
                              <a:latin typeface="Cambria Math" panose="02040503050406030204" pitchFamily="18" charset="0"/>
                            </a:rPr>
                          </m:ctrlPr>
                        </m:dPr>
                        <m:e>
                          <m:sSub>
                            <m:sSubPr>
                              <m:ctrlPr>
                                <a:rPr lang="vi-VN" sz="2200" i="1">
                                  <a:latin typeface="Cambria Math" panose="02040503050406030204" pitchFamily="18" charset="0"/>
                                </a:rPr>
                              </m:ctrlPr>
                            </m:sSubPr>
                            <m:e>
                              <m:r>
                                <a:rPr lang="en-US" sz="2200" i="1">
                                  <a:latin typeface="Cambria Math" panose="02040503050406030204" pitchFamily="18" charset="0"/>
                                </a:rPr>
                                <m:t>𝑊</m:t>
                              </m:r>
                            </m:e>
                            <m:sub>
                              <m:r>
                                <a:rPr lang="en-US" sz="2200" i="1">
                                  <a:latin typeface="Cambria Math" panose="02040503050406030204" pitchFamily="18" charset="0"/>
                                </a:rPr>
                                <m:t>4</m:t>
                              </m:r>
                            </m:sub>
                          </m:sSub>
                        </m:e>
                        <m:e>
                          <m:r>
                            <a:rPr lang="en-US" sz="2200" b="0" i="1" smtClean="0">
                              <a:latin typeface="Cambria Math" panose="02040503050406030204" pitchFamily="18" charset="0"/>
                            </a:rPr>
                            <m:t>h</m:t>
                          </m:r>
                          <m:r>
                            <a:rPr lang="en-US" sz="2200" i="1">
                              <a:latin typeface="Cambria Math" panose="02040503050406030204" pitchFamily="18" charset="0"/>
                            </a:rPr>
                            <m:t>𝑎𝑚</m:t>
                          </m:r>
                        </m:e>
                      </m:d>
                      <m:r>
                        <a:rPr lang="en-US" sz="2200" i="1">
                          <a:latin typeface="Cambria Math" panose="02040503050406030204" pitchFamily="18" charset="0"/>
                        </a:rPr>
                        <m:t>𝑃</m:t>
                      </m:r>
                      <m:d>
                        <m:dPr>
                          <m:ctrlPr>
                            <a:rPr lang="vi-VN" sz="2200" i="1">
                              <a:latin typeface="Cambria Math" panose="02040503050406030204" pitchFamily="18" charset="0"/>
                            </a:rPr>
                          </m:ctrlPr>
                        </m:dPr>
                        <m:e>
                          <m:r>
                            <a:rPr lang="en-US" sz="2200" b="0" i="1" smtClean="0">
                              <a:latin typeface="Cambria Math" panose="02040503050406030204" pitchFamily="18" charset="0"/>
                            </a:rPr>
                            <m:t>h</m:t>
                          </m:r>
                          <m:r>
                            <a:rPr lang="en-US" sz="2200" i="1">
                              <a:latin typeface="Cambria Math" panose="02040503050406030204" pitchFamily="18" charset="0"/>
                            </a:rPr>
                            <m:t>𝑎𝑚</m:t>
                          </m:r>
                        </m:e>
                      </m:d>
                    </m:oMath>
                  </m:oMathPara>
                </a14:m>
                <a:endParaRPr lang="vi-VN" sz="2200" dirty="0"/>
              </a:p>
              <a:p>
                <a:pPr marL="0" indent="0" algn="just">
                  <a:lnSpc>
                    <a:spcPct val="150000"/>
                  </a:lnSpc>
                  <a:buNone/>
                </a:pPr>
                <a:endParaRPr lang="vi-VN" sz="22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10817" y="365124"/>
                <a:ext cx="11343861" cy="6447155"/>
              </a:xfrm>
              <a:blipFill rotWithShape="1">
                <a:blip r:embed="rId1"/>
                <a:stretch>
                  <a:fillRect l="-699" t="-662" r="-699"/>
                </a:stretch>
              </a:blipFill>
            </p:spPr>
            <p:txBody>
              <a:bodyPr/>
              <a:lstStyle/>
              <a:p>
                <a:r>
                  <a:rPr lang="vi-VN">
                    <a:noFill/>
                  </a:rPr>
                  <a:t> </a:t>
                </a:r>
                <a:endParaRPr lang="vi-VN">
                  <a:noFill/>
                </a:endParaRPr>
              </a:p>
            </p:txBody>
          </p:sp>
        </mc:Fallback>
      </mc:AlternateContent>
      <p:pic>
        <p:nvPicPr>
          <p:cNvPr id="4" name="Picture 3"/>
          <p:cNvPicPr/>
          <p:nvPr/>
        </p:nvPicPr>
        <p:blipFill>
          <a:blip r:embed="rId2" cstate="print"/>
          <a:srcRect/>
          <a:stretch>
            <a:fillRect/>
          </a:stretch>
        </p:blipFill>
        <p:spPr bwMode="auto">
          <a:xfrm>
            <a:off x="1086678" y="4664765"/>
            <a:ext cx="8653670" cy="2320459"/>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838200" y="319406"/>
            <a:ext cx="10515600" cy="45719"/>
          </a:xfrm>
        </p:spPr>
        <p:txBody>
          <a:bodyPr>
            <a:normAutofit fontScale="90000"/>
          </a:bodyPr>
          <a:lstStyle/>
          <a:p>
            <a:endParaRPr lang="vi-VN" dirty="0"/>
          </a:p>
        </p:txBody>
      </p:sp>
      <mc:AlternateContent xmlns:mc="http://schemas.openxmlformats.org/markup-compatibility/2006">
        <mc:Choice xmlns:a14="http://schemas.microsoft.com/office/drawing/2010/main" Requires="a14">
          <p:sp>
            <p:nvSpPr>
              <p:cNvPr id="3" name="Content Placeholder 2">
                <a:extLst>
                  <a:ext uri="{FF2B5EF4-FFF2-40B4-BE49-F238E27FC236}">
                    <a14:artisticCrisscrossEtching id="{ECFEC923-D31E-4B35-87FA-450948DECAA8}"/>
                  </a:ext>
                </a:extLst>
              </p:cNvPr>
              <p:cNvSpPr>
                <a:spLocks noGrp="1"/>
              </p:cNvSpPr>
              <p:nvPr>
                <p:ph idx="1"/>
              </p:nvPr>
            </p:nvSpPr>
            <p:spPr>
              <a:xfrm>
                <a:off x="410817" y="365124"/>
                <a:ext cx="11343861" cy="6447155"/>
              </a:xfrm>
            </p:spPr>
            <p:txBody>
              <a:bodyPr>
                <a:normAutofit lnSpcReduction="10000"/>
              </a:bodyPr>
              <a:lstStyle/>
              <a:p>
                <a:pPr marL="0" indent="0" algn="just">
                  <a:lnSpc>
                    <a:spcPct val="150000"/>
                  </a:lnSpc>
                  <a:buNone/>
                </a:pPr>
                <a:r>
                  <a:rPr lang="en-US" sz="2200" dirty="0">
                    <a:latin typeface="Arial" panose="020B0604020202020204" pitchFamily="34" charset="0"/>
                    <a:cs typeface="Arial" panose="020B0604020202020204" pitchFamily="34" charset="0"/>
                  </a:rPr>
                  <a:t>Tính </a:t>
                </a:r>
                <a:r>
                  <a:rPr lang="en-US" sz="2200" dirty="0" err="1">
                    <a:latin typeface="Arial" panose="020B0604020202020204" pitchFamily="34" charset="0"/>
                    <a:cs typeface="Arial" panose="020B0604020202020204" pitchFamily="34" charset="0"/>
                  </a:rPr>
                  <a:t>toán</a:t>
                </a:r>
                <a:endParaRPr lang="en-US" sz="2200" dirty="0">
                  <a:latin typeface="Arial" panose="020B0604020202020204" pitchFamily="34" charset="0"/>
                  <a:cs typeface="Arial" panose="020B0604020202020204" pitchFamily="34" charset="0"/>
                </a:endParaRPr>
              </a:p>
              <a:p>
                <a:pPr marL="0" indent="0">
                  <a:buNone/>
                </a:pPr>
                <a:r>
                  <a:rPr lang="en-US" sz="2200" dirty="0" err="1">
                    <a:latin typeface="Arial" panose="020B0604020202020204" pitchFamily="34" charset="0"/>
                    <a:cs typeface="Arial" panose="020B0604020202020204" pitchFamily="34" charset="0"/>
                  </a:rPr>
                  <a:t>Sử</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dụng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các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giá</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trị</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trong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bảng</a:t>
                </a:r>
                <a:r>
                  <a:rPr lang="en-US" sz="2200" dirty="0">
                    <a:latin typeface="Arial" panose="020B0604020202020204" pitchFamily="34" charset="0"/>
                    <a:cs typeface="Arial" panose="020B0604020202020204" pitchFamily="34" charset="0"/>
                  </a:rPr>
                  <a:t> likelihood, </a:t>
                </a:r>
                <a:r>
                  <a:rPr lang="en-US" sz="2200" dirty="0" err="1">
                    <a:latin typeface="Arial" panose="020B0604020202020204" pitchFamily="34" charset="0"/>
                    <a:cs typeface="Arial" panose="020B0604020202020204" pitchFamily="34" charset="0"/>
                  </a:rPr>
                  <a:t>chúng</a:t>
                </a:r>
                <a:r>
                  <a:rPr lang="en-US" sz="2200" dirty="0">
                    <a:latin typeface="Arial" panose="020B0604020202020204" pitchFamily="34" charset="0"/>
                    <a:cs typeface="Arial" panose="020B0604020202020204" pitchFamily="34" charset="0"/>
                  </a:rPr>
                  <a:t> ta </a:t>
                </a:r>
                <a:r>
                  <a:rPr lang="en-US" sz="2200" dirty="0" err="1">
                    <a:latin typeface="Arial" panose="020B0604020202020204" pitchFamily="34" charset="0"/>
                    <a:cs typeface="Arial" panose="020B0604020202020204" pitchFamily="34" charset="0"/>
                  </a:rPr>
                  <a:t>có</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thể</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tính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toán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các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giá</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trị</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của</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phương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trình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trên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như</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sau</a:t>
                </a:r>
                <a:r>
                  <a:rPr lang="en-US" sz="2200" dirty="0">
                    <a:latin typeface="Arial" panose="020B0604020202020204" pitchFamily="34" charset="0"/>
                    <a:cs typeface="Arial" panose="020B0604020202020204" pitchFamily="34" charset="0"/>
                  </a:rPr>
                  <a:t>:</a:t>
                </a:r>
                <a:endParaRPr lang="vi-VN" sz="2200" dirty="0">
                  <a:latin typeface="Arial" panose="020B0604020202020204" pitchFamily="34" charset="0"/>
                  <a:cs typeface="Arial" panose="020B0604020202020204" pitchFamily="34" charset="0"/>
                </a:endParaRPr>
              </a:p>
              <a:p>
                <a:pPr marL="0" indent="0">
                  <a:buNone/>
                </a:pPr>
                <a:r>
                  <a:rPr lang="vi-VN" sz="2200" dirty="0"/>
                  <a:t>(4/20) * (10/20) * (20/20) * (12/20) * (20/100) = 0.012</a:t>
                </a:r>
              </a:p>
              <a:p>
                <a:pPr marL="0" indent="0">
                  <a:buNone/>
                </a:pP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Còn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giá</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trị</a:t>
                </a:r>
                <a:r>
                  <a:rPr lang="en-US" sz="2200" dirty="0">
                    <a:latin typeface="Arial" panose="020B0604020202020204" pitchFamily="34" charset="0"/>
                    <a:cs typeface="Arial" panose="020B0604020202020204" pitchFamily="34" charset="0"/>
                  </a:rPr>
                  <a:t> </a:t>
                </a:r>
                <a:r>
                  <a:rPr lang="vi-VN" sz="2200" dirty="0">
                    <a:latin typeface="Arial" panose="020B0604020202020204" pitchFamily="34" charset="0"/>
                    <a:cs typeface="Arial" panose="020B0604020202020204" pitchFamily="34" charset="0"/>
                  </a:rPr>
                  <a:t> likelihood </a:t>
                </a:r>
                <a:r>
                  <a:rPr lang="en-US" sz="2200" dirty="0" err="1">
                    <a:latin typeface="Arial" panose="020B0604020202020204" pitchFamily="34" charset="0"/>
                    <a:cs typeface="Arial" panose="020B0604020202020204" pitchFamily="34" charset="0"/>
                  </a:rPr>
                  <a:t>của</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thư</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bình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thường</a:t>
                </a:r>
                <a:r>
                  <a:rPr lang="en-US" sz="2200" dirty="0">
                    <a:latin typeface="Arial" panose="020B0604020202020204" pitchFamily="34" charset="0"/>
                    <a:cs typeface="Arial" panose="020B0604020202020204" pitchFamily="34" charset="0"/>
                  </a:rPr>
                  <a:t> (ham) </a:t>
                </a:r>
                <a:r>
                  <a:rPr lang="en-US" sz="2200" dirty="0" err="1">
                    <a:latin typeface="Arial" panose="020B0604020202020204" pitchFamily="34" charset="0"/>
                    <a:cs typeface="Arial" panose="020B0604020202020204" pitchFamily="34" charset="0"/>
                  </a:rPr>
                  <a:t>là</a:t>
                </a:r>
                <a:r>
                  <a:rPr lang="vi-VN" sz="2200" dirty="0">
                    <a:latin typeface="Arial" panose="020B0604020202020204" pitchFamily="34" charset="0"/>
                    <a:cs typeface="Arial" panose="020B0604020202020204" pitchFamily="34" charset="0"/>
                  </a:rPr>
                  <a:t>:</a:t>
                </a:r>
              </a:p>
              <a:p>
                <a:pPr marL="0" indent="0">
                  <a:buNone/>
                </a:pPr>
                <a:r>
                  <a:rPr lang="vi-VN" sz="2200" dirty="0"/>
                  <a:t>(1/80) * (66/80) * (71/80) * (23/80) * (80/100) = 0.002</a:t>
                </a:r>
              </a:p>
              <a:p>
                <a:pPr marL="0" indent="0" algn="just">
                  <a:lnSpc>
                    <a:spcPct val="150000"/>
                  </a:lnSpc>
                  <a:buNone/>
                </a:pPr>
                <a:r>
                  <a:rPr lang="en-US" sz="2200" dirty="0" err="1">
                    <a:latin typeface="Arial" panose="020B0604020202020204" pitchFamily="34" charset="0"/>
                    <a:cs typeface="Arial" panose="020B0604020202020204" pitchFamily="34" charset="0"/>
                  </a:rPr>
                  <a:t>Tỷ</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lệ</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a:t>
                </a:r>
                <a:r>
                  <a:rPr lang="vi-VN" sz="2200" dirty="0">
                    <a:latin typeface="Arial" panose="020B0604020202020204" pitchFamily="34" charset="0"/>
                    <a:cs typeface="Arial" panose="020B0604020202020204" pitchFamily="34" charset="0"/>
                  </a:rPr>
                  <a:t>ư</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a:t>
                </a:r>
                <a:r>
                  <a:rPr lang="vi-VN" sz="2200" dirty="0">
                    <a:latin typeface="Arial" panose="020B0604020202020204" pitchFamily="34" charset="0"/>
                    <a:cs typeface="Arial" panose="020B0604020202020204" pitchFamily="34" charset="0"/>
                  </a:rPr>
                  <a:t>ường nhỏ hơn 6 lần thư rác.</a:t>
                </a:r>
              </a:p>
              <a:p>
                <a:pPr marL="0" indent="0" algn="just">
                  <a:lnSpc>
                    <a:spcPct val="150000"/>
                  </a:lnSpc>
                  <a:buNone/>
                </a:pPr>
                <a:r>
                  <a:rPr lang="vi-VN" sz="2200" dirty="0"/>
                  <a:t>Để tính hậu xác suất ta cần likelihood chia cho mẫu số là tổng hai giá trị biên của thư spam hay ham:</a:t>
                </a:r>
              </a:p>
              <a:p>
                <a:pPr marL="0" indent="0" algn="just">
                  <a:lnSpc>
                    <a:spcPct val="100000"/>
                  </a:lnSpc>
                  <a:spcBef>
                    <a:spcPts val="600"/>
                  </a:spcBef>
                  <a:buNone/>
                </a:pPr>
                <a:r>
                  <a:rPr lang="vi-VN" sz="2200" dirty="0"/>
                  <a:t>	P(spam|B) = 0.012/(0.012 + 0.002) = 0.857</a:t>
                </a:r>
              </a:p>
              <a:p>
                <a:pPr marL="0" indent="0" algn="just">
                  <a:lnSpc>
                    <a:spcPct val="150000"/>
                  </a:lnSpc>
                  <a:buNone/>
                </a:pPr>
                <a:r>
                  <a:rPr lang="vi-VN" sz="2200" dirty="0"/>
                  <a:t>	P(ham|B) = 0.002/(0.012 + 0.002) = 0.143</a:t>
                </a:r>
              </a:p>
              <a:p>
                <a:pPr marL="0" indent="0" algn="just">
                  <a:lnSpc>
                    <a:spcPct val="150000"/>
                  </a:lnSpc>
                  <a:buNone/>
                </a:pPr>
                <a:r>
                  <a:rPr lang="en-US" sz="2200" dirty="0"/>
                  <a:t>      B=</a:t>
                </a:r>
                <a:r>
                  <a:rPr lang="vi-VN" sz="2000" dirty="0"/>
                  <a:t> </a:t>
                </a:r>
                <a14:m>
                  <m:oMath xmlns:m="http://schemas.openxmlformats.org/officeDocument/2006/math">
                    <m:d>
                      <m:dPr>
                        <m:ctrlPr>
                          <a:rPr lang="vi-VN" sz="2000" i="1">
                            <a:latin typeface="Cambria Math" panose="02040503050406030204" pitchFamily="18" charset="0"/>
                          </a:rPr>
                        </m:ctrlPr>
                      </m:dPr>
                      <m:e>
                        <m:r>
                          <a:rPr lang="en-US" sz="2000" i="1">
                            <a:latin typeface="Cambria Math" panose="02040503050406030204" pitchFamily="18" charset="0"/>
                          </a:rPr>
                          <m:t>𝑠𝑝𝑎𝑚</m:t>
                        </m:r>
                      </m:e>
                      <m:e>
                        <m:sSub>
                          <m:sSubPr>
                            <m:ctrlPr>
                              <a:rPr lang="vi-VN" sz="2000" i="1">
                                <a:latin typeface="Cambria Math" panose="02040503050406030204" pitchFamily="18" charset="0"/>
                              </a:rPr>
                            </m:ctrlPr>
                          </m:sSubPr>
                          <m:e>
                            <m:r>
                              <a:rPr lang="en-US" sz="2000" i="1">
                                <a:latin typeface="Cambria Math" panose="02040503050406030204" pitchFamily="18" charset="0"/>
                              </a:rPr>
                              <m:t>𝑊</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vi-VN" sz="2000" i="1">
                                <a:latin typeface="Cambria Math" panose="02040503050406030204" pitchFamily="18" charset="0"/>
                              </a:rPr>
                            </m:ctrlPr>
                          </m:sSubPr>
                          <m:e>
                            <m:r>
                              <a:rPr lang="en-US" sz="2000" i="1">
                                <a:latin typeface="Cambria Math" panose="02040503050406030204" pitchFamily="18" charset="0"/>
                              </a:rPr>
                              <m:t>𝑊</m:t>
                            </m:r>
                          </m:e>
                          <m:sub>
                            <m:r>
                              <a:rPr lang="en-US" sz="2000" i="1">
                                <a:latin typeface="Cambria Math" panose="02040503050406030204" pitchFamily="18" charset="0"/>
                              </a:rPr>
                              <m:t>2</m:t>
                            </m:r>
                          </m:sub>
                        </m:sSub>
                        <m:r>
                          <a:rPr lang="en-US" sz="2000" i="1">
                            <a:latin typeface="Cambria Math" panose="02040503050406030204" pitchFamily="18" charset="0"/>
                          </a:rPr>
                          <m:t>∩¬</m:t>
                        </m:r>
                        <m:sSub>
                          <m:sSubPr>
                            <m:ctrlPr>
                              <a:rPr lang="vi-VN" sz="2000" i="1">
                                <a:latin typeface="Cambria Math" panose="02040503050406030204" pitchFamily="18" charset="0"/>
                              </a:rPr>
                            </m:ctrlPr>
                          </m:sSubPr>
                          <m:e>
                            <m:r>
                              <a:rPr lang="en-US" sz="2000" i="1">
                                <a:latin typeface="Cambria Math" panose="02040503050406030204" pitchFamily="18" charset="0"/>
                              </a:rPr>
                              <m:t>𝑊</m:t>
                            </m:r>
                          </m:e>
                          <m:sub>
                            <m:r>
                              <a:rPr lang="en-US" sz="2000" i="1">
                                <a:latin typeface="Cambria Math" panose="02040503050406030204" pitchFamily="18" charset="0"/>
                              </a:rPr>
                              <m:t>3</m:t>
                            </m:r>
                          </m:sub>
                        </m:sSub>
                        <m:r>
                          <a:rPr lang="en-US" sz="2000" i="1">
                            <a:latin typeface="Cambria Math" panose="02040503050406030204" pitchFamily="18" charset="0"/>
                          </a:rPr>
                          <m:t>∩</m:t>
                        </m:r>
                        <m:sSub>
                          <m:sSubPr>
                            <m:ctrlPr>
                              <a:rPr lang="vi-VN" sz="2000" i="1">
                                <a:latin typeface="Cambria Math" panose="02040503050406030204" pitchFamily="18" charset="0"/>
                              </a:rPr>
                            </m:ctrlPr>
                          </m:sSubPr>
                          <m:e>
                            <m:r>
                              <a:rPr lang="en-US" sz="2000" i="1">
                                <a:latin typeface="Cambria Math" panose="02040503050406030204" pitchFamily="18" charset="0"/>
                              </a:rPr>
                              <m:t>𝑊</m:t>
                            </m:r>
                          </m:e>
                          <m:sub>
                            <m:r>
                              <a:rPr lang="en-US" sz="2000" i="1">
                                <a:latin typeface="Cambria Math" panose="02040503050406030204" pitchFamily="18" charset="0"/>
                              </a:rPr>
                              <m:t>4</m:t>
                            </m:r>
                          </m:sub>
                        </m:sSub>
                      </m:e>
                    </m:d>
                    <m:r>
                      <a:rPr lang="en-US" sz="2000" i="1">
                        <a:latin typeface="Cambria Math" panose="02040503050406030204" pitchFamily="18" charset="0"/>
                      </a:rPr>
                      <m:t>∝</m:t>
                    </m:r>
                    <m:r>
                      <a:rPr lang="en-US" sz="2000" i="1">
                        <a:latin typeface="Cambria Math" panose="02040503050406030204" pitchFamily="18" charset="0"/>
                      </a:rPr>
                      <m:t>𝑃</m:t>
                    </m:r>
                    <m:d>
                      <m:dPr>
                        <m:ctrlPr>
                          <a:rPr lang="vi-VN" sz="2000" i="1">
                            <a:latin typeface="Cambria Math" panose="02040503050406030204" pitchFamily="18" charset="0"/>
                          </a:rPr>
                        </m:ctrlPr>
                      </m:dPr>
                      <m:e>
                        <m:sSub>
                          <m:sSubPr>
                            <m:ctrlPr>
                              <a:rPr lang="vi-VN" sz="2000" i="1">
                                <a:latin typeface="Cambria Math" panose="02040503050406030204" pitchFamily="18" charset="0"/>
                              </a:rPr>
                            </m:ctrlPr>
                          </m:sSubPr>
                          <m:e>
                            <m:r>
                              <a:rPr lang="en-US" sz="2000" i="1">
                                <a:latin typeface="Cambria Math" panose="02040503050406030204" pitchFamily="18" charset="0"/>
                              </a:rPr>
                              <m:t>𝑊</m:t>
                            </m:r>
                          </m:e>
                          <m:sub>
                            <m:r>
                              <a:rPr lang="en-US" sz="2000" i="1">
                                <a:latin typeface="Cambria Math" panose="02040503050406030204" pitchFamily="18" charset="0"/>
                              </a:rPr>
                              <m:t>1</m:t>
                            </m:r>
                          </m:sub>
                        </m:sSub>
                      </m:e>
                      <m:e>
                        <m:r>
                          <a:rPr lang="en-US" sz="2000" i="1">
                            <a:latin typeface="Cambria Math" panose="02040503050406030204" pitchFamily="18" charset="0"/>
                          </a:rPr>
                          <m:t>𝑠𝑝𝑎𝑚</m:t>
                        </m:r>
                      </m:e>
                    </m:d>
                  </m:oMath>
                </a14:m>
                <a:endParaRPr lang="en-US" sz="2000" dirty="0"/>
              </a:p>
              <a:p>
                <a:pPr marL="0" indent="0" algn="just">
                  <a:lnSpc>
                    <a:spcPct val="150000"/>
                  </a:lnSpc>
                  <a:spcBef>
                    <a:spcPts val="0"/>
                  </a:spcBef>
                  <a:buNone/>
                </a:pPr>
                <a:r>
                  <a:rPr lang="en-US" sz="2200" dirty="0"/>
                  <a:t>KL: Spam</a:t>
                </a:r>
                <a:endParaRPr lang="vi-VN" sz="22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10817" y="365124"/>
                <a:ext cx="11343861" cy="6447155"/>
              </a:xfrm>
              <a:blipFill rotWithShape="1">
                <a:blip r:embed="rId1"/>
                <a:stretch>
                  <a:fillRect l="-699" r="-699"/>
                </a:stretch>
              </a:blipFill>
            </p:spPr>
            <p:txBody>
              <a:bodyPr/>
              <a:lstStyle/>
              <a:p>
                <a:r>
                  <a:rPr lang="vi-VN">
                    <a:noFill/>
                  </a:rPr>
                  <a:t> </a:t>
                </a:r>
                <a:endParaRPr lang="vi-VN">
                  <a:noFill/>
                </a:endParaRPr>
              </a:p>
            </p:txBody>
          </p:sp>
        </mc:Fallback>
      </mc:AlternateContent>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838200" y="319406"/>
            <a:ext cx="10515600" cy="45719"/>
          </a:xfrm>
        </p:spPr>
        <p:txBody>
          <a:bodyPr>
            <a:normAutofit fontScale="90000"/>
          </a:bodyPr>
          <a:lstStyle/>
          <a:p>
            <a:endParaRPr lang="vi-VN" dirty="0"/>
          </a:p>
        </p:txBody>
      </p:sp>
      <p:sp>
        <p:nvSpPr>
          <p:cNvPr id="3" name="Content Placeholder 2"/>
          <p:cNvSpPr>
            <a:spLocks noGrp="1"/>
          </p:cNvSpPr>
          <p:nvPr>
            <p:ph idx="1"/>
          </p:nvPr>
        </p:nvSpPr>
        <p:spPr>
          <a:xfrm>
            <a:off x="838200" y="365125"/>
            <a:ext cx="10515600" cy="5811838"/>
          </a:xfrm>
        </p:spPr>
        <p:txBody>
          <a:bodyPr>
            <a:normAutofit/>
          </a:bodyPr>
          <a:lstStyle/>
          <a:p>
            <a:pPr marL="0" indent="0">
              <a:buNone/>
            </a:pPr>
            <a:r>
              <a:rPr lang="en-US" sz="2400" b="1" dirty="0"/>
              <a:t>5. </a:t>
            </a:r>
            <a:r>
              <a:rPr lang="en-US" sz="2400" b="1" dirty="0" err="1"/>
              <a:t>Đánh</a:t>
            </a:r>
            <a:r>
              <a:rPr lang="en-US" sz="2400" b="1" dirty="0"/>
              <a:t> </a:t>
            </a:r>
            <a:r>
              <a:rPr lang="en-US" sz="2400" b="1" dirty="0" err="1"/>
              <a:t>giá</a:t>
            </a:r>
            <a:r>
              <a:rPr lang="en-US" sz="2400" b="1" dirty="0"/>
              <a:t> Laplace</a:t>
            </a:r>
            <a:endParaRPr lang="en-US" sz="2400" b="1" dirty="0"/>
          </a:p>
          <a:p>
            <a:pPr marL="0" indent="0">
              <a:buNone/>
            </a:pPr>
            <a:r>
              <a:rPr lang="en-US" sz="2200" dirty="0" err="1"/>
              <a:t>Khi</a:t>
            </a:r>
            <a:r>
              <a:rPr lang="en-US" sz="2200" dirty="0"/>
              <a:t> </a:t>
            </a:r>
            <a:r>
              <a:rPr lang="en-US" sz="2200" dirty="0" err="1"/>
              <a:t>tính</a:t>
            </a:r>
            <a:r>
              <a:rPr lang="en-US" sz="2200" dirty="0"/>
              <a:t> </a:t>
            </a:r>
            <a:r>
              <a:rPr lang="en-US" sz="2200" dirty="0" err="1"/>
              <a:t>toán</a:t>
            </a:r>
            <a:r>
              <a:rPr lang="en-US" sz="2200" dirty="0"/>
              <a:t> likelihood </a:t>
            </a:r>
            <a:r>
              <a:rPr lang="en-US" sz="2200" dirty="0" err="1"/>
              <a:t>theo</a:t>
            </a:r>
            <a:r>
              <a:rPr lang="en-US" sz="2200" dirty="0"/>
              <a:t> </a:t>
            </a:r>
            <a:r>
              <a:rPr lang="en-US" sz="2200" dirty="0" err="1"/>
              <a:t>giả</a:t>
            </a:r>
            <a:r>
              <a:rPr lang="en-US" sz="2200" dirty="0"/>
              <a:t> </a:t>
            </a:r>
            <a:r>
              <a:rPr lang="en-US" sz="2200" dirty="0" err="1"/>
              <a:t>thiết</a:t>
            </a:r>
            <a:r>
              <a:rPr lang="en-US" sz="2200" dirty="0"/>
              <a:t> </a:t>
            </a:r>
            <a:r>
              <a:rPr lang="en-US" sz="2200" dirty="0" err="1"/>
              <a:t>ngây</a:t>
            </a:r>
            <a:r>
              <a:rPr lang="en-US" sz="2200" dirty="0"/>
              <a:t> </a:t>
            </a:r>
            <a:r>
              <a:rPr lang="en-US" sz="2200" dirty="0" err="1"/>
              <a:t>th</a:t>
            </a:r>
            <a:r>
              <a:rPr lang="vi-VN" sz="2200" dirty="0"/>
              <a:t>ơ</a:t>
            </a:r>
            <a:r>
              <a:rPr lang="en-US" sz="2200" dirty="0"/>
              <a:t>, </a:t>
            </a:r>
            <a:r>
              <a:rPr lang="en-US" sz="2200" dirty="0" err="1"/>
              <a:t>có</a:t>
            </a:r>
            <a:r>
              <a:rPr lang="en-US" sz="2200" dirty="0"/>
              <a:t> </a:t>
            </a:r>
            <a:r>
              <a:rPr lang="en-US" sz="2200" dirty="0" err="1"/>
              <a:t>thể</a:t>
            </a:r>
            <a:r>
              <a:rPr lang="en-US" sz="2200" dirty="0"/>
              <a:t> </a:t>
            </a:r>
            <a:r>
              <a:rPr lang="en-US" sz="2200" dirty="0" err="1"/>
              <a:t>có</a:t>
            </a:r>
            <a:r>
              <a:rPr lang="en-US" sz="2200" dirty="0"/>
              <a:t> </a:t>
            </a:r>
            <a:r>
              <a:rPr lang="en-US" sz="2200" dirty="0" err="1"/>
              <a:t>một</a:t>
            </a:r>
            <a:r>
              <a:rPr lang="en-US" sz="2200" dirty="0"/>
              <a:t> </a:t>
            </a:r>
            <a:r>
              <a:rPr lang="en-US" sz="2200" dirty="0" err="1"/>
              <a:t>thành</a:t>
            </a:r>
            <a:r>
              <a:rPr lang="en-US" sz="2200" dirty="0"/>
              <a:t> </a:t>
            </a:r>
            <a:r>
              <a:rPr lang="en-US" sz="2200" dirty="0" err="1"/>
              <a:t>phần</a:t>
            </a:r>
            <a:r>
              <a:rPr lang="en-US" sz="2200" dirty="0"/>
              <a:t> </a:t>
            </a:r>
            <a:r>
              <a:rPr lang="en-US" sz="2200" dirty="0" err="1"/>
              <a:t>trong</a:t>
            </a:r>
            <a:r>
              <a:rPr lang="en-US" sz="2200" dirty="0"/>
              <a:t> </a:t>
            </a:r>
            <a:r>
              <a:rPr lang="en-US" sz="2200" dirty="0" err="1"/>
              <a:t>tích</a:t>
            </a:r>
            <a:r>
              <a:rPr lang="en-US" sz="2200" dirty="0"/>
              <a:t> =0 </a:t>
            </a:r>
            <a:r>
              <a:rPr lang="en-US" sz="2200" dirty="0" err="1"/>
              <a:t>nên</a:t>
            </a:r>
            <a:r>
              <a:rPr lang="en-US" sz="2200" dirty="0"/>
              <a:t> </a:t>
            </a:r>
            <a:r>
              <a:rPr lang="en-US" sz="2200" dirty="0" err="1"/>
              <a:t>kết</a:t>
            </a:r>
            <a:r>
              <a:rPr lang="en-US" sz="2200" dirty="0"/>
              <a:t> </a:t>
            </a:r>
            <a:r>
              <a:rPr lang="en-US" sz="2200" dirty="0" err="1"/>
              <a:t>quả</a:t>
            </a:r>
            <a:r>
              <a:rPr lang="en-US" sz="2200" dirty="0"/>
              <a:t> </a:t>
            </a:r>
            <a:r>
              <a:rPr lang="en-US" sz="2200" dirty="0" err="1"/>
              <a:t>sẽ</a:t>
            </a:r>
            <a:r>
              <a:rPr lang="en-US" sz="2200" dirty="0"/>
              <a:t> </a:t>
            </a:r>
            <a:r>
              <a:rPr lang="en-US" sz="2200" dirty="0" err="1"/>
              <a:t>không</a:t>
            </a:r>
            <a:r>
              <a:rPr lang="en-US" sz="2200" dirty="0"/>
              <a:t> </a:t>
            </a:r>
            <a:r>
              <a:rPr lang="en-US" sz="2200" dirty="0" err="1"/>
              <a:t>thuyết</a:t>
            </a:r>
            <a:r>
              <a:rPr lang="en-US" sz="2200" dirty="0"/>
              <a:t> </a:t>
            </a:r>
            <a:r>
              <a:rPr lang="en-US" sz="2200" dirty="0" err="1"/>
              <a:t>phục</a:t>
            </a:r>
            <a:r>
              <a:rPr lang="en-US" sz="2200" dirty="0"/>
              <a:t>.</a:t>
            </a:r>
            <a:endParaRPr lang="en-US" sz="2200" dirty="0"/>
          </a:p>
          <a:p>
            <a:pPr marL="0" indent="0">
              <a:buNone/>
            </a:pPr>
            <a:r>
              <a:rPr lang="en-US" sz="2200" dirty="0" err="1"/>
              <a:t>Thí</a:t>
            </a:r>
            <a:r>
              <a:rPr lang="en-US" sz="2200" dirty="0"/>
              <a:t> </a:t>
            </a:r>
            <a:r>
              <a:rPr lang="en-US" sz="2200" dirty="0" err="1"/>
              <a:t>dụ</a:t>
            </a:r>
            <a:r>
              <a:rPr lang="en-US" sz="2200" dirty="0"/>
              <a:t>: </a:t>
            </a:r>
            <a:r>
              <a:rPr lang="en-US" sz="2200" dirty="0" err="1"/>
              <a:t>xét</a:t>
            </a:r>
            <a:r>
              <a:rPr lang="en-US" sz="2200" dirty="0"/>
              <a:t> tr</a:t>
            </a:r>
            <a:r>
              <a:rPr lang="vi-VN" sz="2200" dirty="0"/>
              <a:t>ư</a:t>
            </a:r>
            <a:r>
              <a:rPr lang="en-US" sz="2200" dirty="0" err="1"/>
              <a:t>ờng</a:t>
            </a:r>
            <a:r>
              <a:rPr lang="en-US" sz="2200" dirty="0"/>
              <a:t> </a:t>
            </a:r>
            <a:r>
              <a:rPr lang="en-US" sz="2200" dirty="0" err="1"/>
              <a:t>hợp</a:t>
            </a:r>
            <a:r>
              <a:rPr lang="en-US" sz="2200" dirty="0"/>
              <a:t> </a:t>
            </a:r>
            <a:r>
              <a:rPr lang="vi-VN" sz="2000" dirty="0"/>
              <a:t>Viagra, Money, groceries, unsubscribe = yes</a:t>
            </a:r>
            <a:r>
              <a:rPr lang="en-US" sz="2000" dirty="0"/>
              <a:t> . Theo </a:t>
            </a:r>
            <a:r>
              <a:rPr lang="en-US" sz="2000" dirty="0" err="1"/>
              <a:t>bảng</a:t>
            </a:r>
            <a:r>
              <a:rPr lang="en-US" sz="2000" dirty="0"/>
              <a:t> likelihood </a:t>
            </a:r>
            <a:r>
              <a:rPr lang="en-US" sz="2000" dirty="0" err="1"/>
              <a:t>trên</a:t>
            </a:r>
            <a:r>
              <a:rPr lang="en-US" sz="2000" dirty="0"/>
              <a:t> </a:t>
            </a:r>
            <a:r>
              <a:rPr lang="en-US" sz="2000" dirty="0" err="1"/>
              <a:t>thì</a:t>
            </a:r>
            <a:r>
              <a:rPr lang="en-US" sz="2000" dirty="0"/>
              <a:t> </a:t>
            </a:r>
            <a:r>
              <a:rPr lang="en-US" sz="2000" dirty="0" err="1"/>
              <a:t>từ</a:t>
            </a:r>
            <a:r>
              <a:rPr lang="en-US" sz="2000" dirty="0"/>
              <a:t> Groceries </a:t>
            </a:r>
            <a:r>
              <a:rPr lang="en-US" sz="2000" dirty="0" err="1"/>
              <a:t>không</a:t>
            </a:r>
            <a:r>
              <a:rPr lang="en-US" sz="2000" dirty="0"/>
              <a:t> </a:t>
            </a:r>
            <a:r>
              <a:rPr lang="en-US" sz="2000" dirty="0" err="1"/>
              <a:t>có</a:t>
            </a:r>
            <a:r>
              <a:rPr lang="en-US" sz="2000" dirty="0"/>
              <a:t> </a:t>
            </a:r>
            <a:r>
              <a:rPr lang="en-US" sz="2000" dirty="0" err="1"/>
              <a:t>trong</a:t>
            </a:r>
            <a:r>
              <a:rPr lang="en-US" sz="2000" dirty="0"/>
              <a:t> spam. </a:t>
            </a:r>
            <a:r>
              <a:rPr lang="en-US" sz="2000" dirty="0" err="1"/>
              <a:t>Vậy</a:t>
            </a:r>
            <a:r>
              <a:rPr lang="en-US" sz="2000" dirty="0"/>
              <a:t> </a:t>
            </a:r>
            <a:r>
              <a:rPr lang="en-US" sz="2000" dirty="0" err="1"/>
              <a:t>các</a:t>
            </a:r>
            <a:r>
              <a:rPr lang="en-US" sz="2000" dirty="0"/>
              <a:t> </a:t>
            </a:r>
            <a:r>
              <a:rPr lang="en-US" sz="2000" dirty="0" err="1"/>
              <a:t>giá</a:t>
            </a:r>
            <a:r>
              <a:rPr lang="en-US" sz="2000" dirty="0"/>
              <a:t> </a:t>
            </a:r>
            <a:r>
              <a:rPr lang="en-US" sz="2000" dirty="0" err="1"/>
              <a:t>trị</a:t>
            </a:r>
            <a:r>
              <a:rPr lang="en-US" sz="2000" dirty="0"/>
              <a:t> likelihood đ</a:t>
            </a:r>
            <a:r>
              <a:rPr lang="vi-VN" sz="2000" dirty="0"/>
              <a:t>ược tính</a:t>
            </a:r>
            <a:endParaRPr lang="vi-VN" sz="2000" dirty="0"/>
          </a:p>
          <a:p>
            <a:pPr marL="0" indent="0">
              <a:buNone/>
            </a:pPr>
            <a:r>
              <a:rPr lang="vi-VN" sz="2000" dirty="0"/>
              <a:t>Của spam: (4/20) * (10/20) * (0/20) * (12/20) * (20/100) = 0 </a:t>
            </a:r>
            <a:endParaRPr lang="vi-VN" sz="2000" dirty="0"/>
          </a:p>
          <a:p>
            <a:pPr marL="0" indent="0">
              <a:buNone/>
            </a:pPr>
            <a:r>
              <a:rPr lang="vi-VN" sz="2000" dirty="0"/>
              <a:t>Của ham:  (1/80) * (14/80) * (8/80) * (23/80) * (80/100) = 0.00005.</a:t>
            </a:r>
            <a:endParaRPr lang="vi-VN" sz="2000" dirty="0"/>
          </a:p>
          <a:p>
            <a:pPr marL="0" indent="0">
              <a:buNone/>
            </a:pPr>
            <a:r>
              <a:rPr lang="vi-VN" sz="2000" dirty="0"/>
              <a:t>Như vậy xác suất của thư spam với điều kiện trên là:</a:t>
            </a:r>
            <a:endParaRPr lang="vi-VN" sz="2000" dirty="0"/>
          </a:p>
          <a:p>
            <a:pPr marL="0" indent="0">
              <a:buNone/>
            </a:pPr>
            <a:r>
              <a:rPr lang="vi-VN" sz="2000" dirty="0"/>
              <a:t>			0/(0 + 0.00005) = 0</a:t>
            </a:r>
            <a:endParaRPr lang="vi-VN" sz="2000" dirty="0"/>
          </a:p>
          <a:p>
            <a:pPr marL="0" indent="0">
              <a:buNone/>
            </a:pPr>
            <a:r>
              <a:rPr lang="vi-VN" sz="2000" dirty="0"/>
              <a:t>Còn xác suất của thư ham bình thường là:</a:t>
            </a:r>
            <a:endParaRPr lang="vi-VN" sz="2000" dirty="0"/>
          </a:p>
          <a:p>
            <a:pPr marL="0" indent="0">
              <a:buNone/>
            </a:pPr>
            <a:r>
              <a:rPr lang="vi-VN" sz="2000" dirty="0"/>
              <a:t>			0.00005/(0 + 0. 0.00005) = 1</a:t>
            </a:r>
            <a:endParaRPr lang="vi-VN" sz="2000" dirty="0"/>
          </a:p>
          <a:p>
            <a:pPr marL="0" indent="0">
              <a:buNone/>
            </a:pPr>
            <a:endParaRPr lang="vi-VN" sz="2000" dirty="0"/>
          </a:p>
          <a:p>
            <a:pPr marL="0" indent="0">
              <a:buNone/>
            </a:pPr>
            <a:r>
              <a:rPr lang="vi-VN" sz="2000" dirty="0"/>
              <a:t>Kết quả chắc là không chấp nhận vì từ Viagra khó xuất hiện trong các thư chính thức.</a:t>
            </a:r>
            <a:endParaRPr lang="vi-VN" sz="20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838200" y="319406"/>
            <a:ext cx="10515600" cy="45719"/>
          </a:xfrm>
        </p:spPr>
        <p:txBody>
          <a:bodyPr>
            <a:normAutofit fontScale="90000"/>
          </a:bodyPr>
          <a:lstStyle/>
          <a:p>
            <a:endParaRPr lang="vi-VN" dirty="0"/>
          </a:p>
        </p:txBody>
      </p:sp>
      <p:sp>
        <p:nvSpPr>
          <p:cNvPr id="3" name="Content Placeholder 2"/>
          <p:cNvSpPr>
            <a:spLocks noGrp="1"/>
          </p:cNvSpPr>
          <p:nvPr>
            <p:ph idx="1"/>
          </p:nvPr>
        </p:nvSpPr>
        <p:spPr>
          <a:xfrm>
            <a:off x="838200" y="365125"/>
            <a:ext cx="10515600" cy="5811838"/>
          </a:xfrm>
        </p:spPr>
        <p:txBody>
          <a:bodyPr>
            <a:normAutofit/>
          </a:bodyPr>
          <a:lstStyle/>
          <a:p>
            <a:pPr marL="0" indent="0">
              <a:buNone/>
            </a:pPr>
            <a:r>
              <a:rPr lang="vi-VN" sz="2000" dirty="0"/>
              <a:t>Giải pháp:</a:t>
            </a:r>
            <a:endParaRPr lang="vi-VN" sz="2000" dirty="0"/>
          </a:p>
          <a:p>
            <a:pPr marL="0" indent="0">
              <a:buNone/>
            </a:pPr>
            <a:r>
              <a:rPr lang="vi-VN" sz="2200" dirty="0"/>
              <a:t>Theo Laplace nên thêm một số nhỏ trong bảng tần xuất để tránh trường hợp có số 0.</a:t>
            </a:r>
            <a:endParaRPr lang="vi-VN" sz="2200" dirty="0"/>
          </a:p>
          <a:p>
            <a:pPr marL="0" indent="0">
              <a:buNone/>
            </a:pPr>
            <a:r>
              <a:rPr lang="vi-VN" sz="2200" dirty="0"/>
              <a:t>Trong thí dụ trên thêm 1 vào tử số trong bảng likelihood</a:t>
            </a:r>
            <a:endParaRPr lang="vi-VN" sz="2200" dirty="0"/>
          </a:p>
          <a:p>
            <a:pPr marL="0" indent="0">
              <a:buNone/>
            </a:pPr>
            <a:r>
              <a:rPr lang="vi-VN" sz="2200" dirty="0"/>
              <a:t>Do đó, </a:t>
            </a:r>
            <a:r>
              <a:rPr lang="en-US" sz="2200" dirty="0"/>
              <a:t>likelihood </a:t>
            </a:r>
            <a:r>
              <a:rPr lang="en-US" sz="2200" dirty="0" err="1"/>
              <a:t>của</a:t>
            </a:r>
            <a:r>
              <a:rPr lang="en-US" sz="2200" dirty="0"/>
              <a:t> </a:t>
            </a:r>
            <a:r>
              <a:rPr lang="vi-VN" sz="2200" dirty="0"/>
              <a:t>spam là:</a:t>
            </a:r>
            <a:endParaRPr lang="vi-VN" sz="2200" dirty="0"/>
          </a:p>
          <a:p>
            <a:pPr marL="0" indent="0">
              <a:buNone/>
            </a:pPr>
            <a:r>
              <a:rPr lang="vi-VN" sz="2200" dirty="0"/>
              <a:t>(5/24) * (11/24) * (1/24) * (13/24) * (20/100) = 0.0004</a:t>
            </a:r>
            <a:endParaRPr lang="vi-VN" sz="2200" dirty="0"/>
          </a:p>
          <a:p>
            <a:pPr marL="0" indent="0">
              <a:buNone/>
            </a:pPr>
            <a:r>
              <a:rPr lang="vi-VN" sz="2200" dirty="0"/>
              <a:t> </a:t>
            </a:r>
            <a:r>
              <a:rPr lang="en-US" sz="2200" dirty="0"/>
              <a:t>L</a:t>
            </a:r>
            <a:r>
              <a:rPr lang="vi-VN" sz="2200" dirty="0"/>
              <a:t>ikelihood </a:t>
            </a:r>
            <a:r>
              <a:rPr lang="en-US" sz="2200" dirty="0" err="1"/>
              <a:t>của</a:t>
            </a:r>
            <a:r>
              <a:rPr lang="vi-VN" sz="2200" dirty="0"/>
              <a:t> ham </a:t>
            </a:r>
            <a:r>
              <a:rPr lang="en-US" sz="2200" dirty="0" err="1"/>
              <a:t>là</a:t>
            </a:r>
            <a:r>
              <a:rPr lang="vi-VN" sz="2200" dirty="0"/>
              <a:t>:</a:t>
            </a:r>
            <a:endParaRPr lang="vi-VN" sz="2200" dirty="0"/>
          </a:p>
          <a:p>
            <a:pPr marL="0" indent="0">
              <a:buNone/>
            </a:pPr>
            <a:r>
              <a:rPr lang="vi-VN" sz="2200" dirty="0"/>
              <a:t>(2/84) * (15/84) * (9/84) * (24/84) * (80/100) = 0.0001</a:t>
            </a:r>
            <a:endParaRPr lang="vi-VN" sz="2200" dirty="0"/>
          </a:p>
          <a:p>
            <a:pPr marL="0" indent="0">
              <a:buNone/>
            </a:pPr>
            <a:endParaRPr lang="vi-VN" sz="2200" dirty="0"/>
          </a:p>
          <a:p>
            <a:pPr marL="0" indent="0">
              <a:buNone/>
            </a:pPr>
            <a:r>
              <a:rPr lang="vi-VN" sz="2200" dirty="0"/>
              <a:t>Điều này có nghĩa là xác suất spam là 80 phần trăm, và xác suất của ham là 20 phần trăm, đó là một kết quả hợp lý hơn so với kết quả thu được khi thuật ngữ Groceries làm ảnh hưởng tới kết quả.</a:t>
            </a:r>
            <a:endParaRPr lang="vi-VN" sz="2200" dirty="0"/>
          </a:p>
          <a:p>
            <a:pPr marL="0" indent="0">
              <a:buNone/>
            </a:pPr>
            <a:r>
              <a:rPr lang="vi-VN" sz="2200" dirty="0"/>
              <a:t> Tổng quát hóa: </a:t>
            </a:r>
            <a:endParaRPr lang="vi-VN" sz="2200" dirty="0"/>
          </a:p>
          <a:p>
            <a:pPr marL="0" indent="0">
              <a:buNone/>
            </a:pPr>
            <a:endParaRPr lang="vi-VN" sz="22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838200" y="319406"/>
            <a:ext cx="10515600" cy="45719"/>
          </a:xfrm>
        </p:spPr>
        <p:txBody>
          <a:bodyPr>
            <a:normAutofit fontScale="90000"/>
          </a:bodyPr>
          <a:lstStyle/>
          <a:p>
            <a:endParaRPr lang="vi-VN" dirty="0"/>
          </a:p>
        </p:txBody>
      </p:sp>
      <mc:AlternateContent xmlns:mc="http://schemas.openxmlformats.org/markup-compatibility/2006">
        <mc:Choice xmlns:a14="http://schemas.microsoft.com/office/drawing/2010/main" Requires="a14">
          <p:sp>
            <p:nvSpPr>
              <p:cNvPr id="3" name="Content Placeholder 2">
                <a:extLst>
                  <a:ext uri="{FF2B5EF4-FFF2-40B4-BE49-F238E27FC236}">
                    <a14:artisticCrisscrossEtching id="{E168DC38-07D6-49FE-A0FA-42F2E0EF6A8F}"/>
                  </a:ext>
                </a:extLst>
              </p:cNvPr>
              <p:cNvSpPr>
                <a:spLocks noGrp="1"/>
              </p:cNvSpPr>
              <p:nvPr>
                <p:ph idx="1"/>
              </p:nvPr>
            </p:nvSpPr>
            <p:spPr>
              <a:xfrm>
                <a:off x="838200" y="365125"/>
                <a:ext cx="10515600" cy="5811838"/>
              </a:xfrm>
            </p:spPr>
            <p:txBody>
              <a:bodyPr>
                <a:normAutofit/>
              </a:bodyPr>
              <a:lstStyle/>
              <a:p>
                <a:pPr marL="0" indent="0">
                  <a:buNone/>
                </a:pPr>
                <a:r>
                  <a:rPr lang="vi-VN" sz="2400" dirty="0"/>
                  <a:t>Nếu tần xuất của đặc trưng thứ i trong vec to đặc trưng xuất hiện trong lớp C được tính như sau:</a:t>
                </a:r>
              </a:p>
              <a:p>
                <a:pPr marL="0" indent="0">
                  <a:buNone/>
                </a:pPr>
                <a14:m>
                  <m:oMathPara xmlns:m="http://schemas.openxmlformats.org/officeDocument/2006/math">
                    <m:oMathParaPr>
                      <m:jc m:val="centerGroup"/>
                    </m:oMathParaPr>
                    <m:oMath xmlns:m="http://schemas.openxmlformats.org/officeDocument/2006/math">
                      <m:sSub>
                        <m:sSubPr>
                          <m:ctrlPr>
                            <a:rPr lang="vi-VN" sz="2400" i="1">
                              <a:latin typeface="Cambria Math" panose="02040503050406030204" pitchFamily="18" charset="0"/>
                            </a:rPr>
                          </m:ctrlPr>
                        </m:sSubPr>
                        <m:e>
                          <m:r>
                            <a:rPr lang="vi-VN" sz="2400" i="1">
                              <a:latin typeface="Cambria Math" panose="02040503050406030204" pitchFamily="18" charset="0"/>
                            </a:rPr>
                            <m:t>𝜆</m:t>
                          </m:r>
                        </m:e>
                        <m:sub>
                          <m:r>
                            <a:rPr lang="vi-VN" sz="2400" i="1">
                              <a:latin typeface="Cambria Math" panose="02040503050406030204" pitchFamily="18" charset="0"/>
                            </a:rPr>
                            <m:t>𝐶𝑖</m:t>
                          </m:r>
                        </m:sub>
                      </m:sSub>
                      <m:r>
                        <a:rPr lang="vi-VN" sz="2400" i="1">
                          <a:latin typeface="Cambria Math" panose="02040503050406030204" pitchFamily="18" charset="0"/>
                        </a:rPr>
                        <m:t>=</m:t>
                      </m:r>
                      <m:r>
                        <a:rPr lang="vi-VN" sz="2400" i="1">
                          <a:latin typeface="Cambria Math" panose="02040503050406030204" pitchFamily="18" charset="0"/>
                        </a:rPr>
                        <m:t>𝑃</m:t>
                      </m:r>
                      <m:d>
                        <m:dPr>
                          <m:ctrlPr>
                            <a:rPr lang="vi-VN" sz="2400" i="1">
                              <a:latin typeface="Cambria Math" panose="02040503050406030204" pitchFamily="18" charset="0"/>
                            </a:rPr>
                          </m:ctrlPr>
                        </m:dPr>
                        <m:e>
                          <m:sSub>
                            <m:sSubPr>
                              <m:ctrlPr>
                                <a:rPr lang="vi-VN" sz="2400" i="1">
                                  <a:latin typeface="Cambria Math" panose="02040503050406030204" pitchFamily="18" charset="0"/>
                                </a:rPr>
                              </m:ctrlPr>
                            </m:sSubPr>
                            <m:e>
                              <m:r>
                                <a:rPr lang="vi-VN" sz="2400" i="1">
                                  <a:latin typeface="Cambria Math" panose="02040503050406030204" pitchFamily="18" charset="0"/>
                                </a:rPr>
                                <m:t>𝑥</m:t>
                              </m:r>
                            </m:e>
                            <m:sub>
                              <m:r>
                                <a:rPr lang="vi-VN" sz="2400" i="1">
                                  <a:latin typeface="Cambria Math" panose="02040503050406030204" pitchFamily="18" charset="0"/>
                                </a:rPr>
                                <m:t>𝑖</m:t>
                              </m:r>
                            </m:sub>
                          </m:sSub>
                        </m:e>
                        <m:e>
                          <m:r>
                            <a:rPr lang="vi-VN" sz="2400" i="1">
                              <a:latin typeface="Cambria Math" panose="02040503050406030204" pitchFamily="18" charset="0"/>
                            </a:rPr>
                            <m:t>𝐶</m:t>
                          </m:r>
                        </m:e>
                      </m:d>
                      <m:r>
                        <a:rPr lang="vi-VN" sz="2400" i="1">
                          <a:latin typeface="Cambria Math" panose="02040503050406030204" pitchFamily="18" charset="0"/>
                        </a:rPr>
                        <m:t>=</m:t>
                      </m:r>
                      <m:f>
                        <m:fPr>
                          <m:ctrlPr>
                            <a:rPr lang="vi-VN" sz="2400" i="1">
                              <a:latin typeface="Cambria Math" panose="02040503050406030204" pitchFamily="18" charset="0"/>
                            </a:rPr>
                          </m:ctrlPr>
                        </m:fPr>
                        <m:num>
                          <m:sSub>
                            <m:sSubPr>
                              <m:ctrlPr>
                                <a:rPr lang="vi-VN" sz="2400" i="1">
                                  <a:latin typeface="Cambria Math" panose="02040503050406030204" pitchFamily="18" charset="0"/>
                                </a:rPr>
                              </m:ctrlPr>
                            </m:sSubPr>
                            <m:e>
                              <m:r>
                                <a:rPr lang="vi-VN" sz="2400" i="1">
                                  <a:latin typeface="Cambria Math" panose="02040503050406030204" pitchFamily="18" charset="0"/>
                                </a:rPr>
                                <m:t>𝑁</m:t>
                              </m:r>
                            </m:e>
                            <m:sub>
                              <m:r>
                                <a:rPr lang="vi-VN" sz="2400" i="1">
                                  <a:latin typeface="Cambria Math" panose="02040503050406030204" pitchFamily="18" charset="0"/>
                                </a:rPr>
                                <m:t>𝐶𝑖</m:t>
                              </m:r>
                            </m:sub>
                          </m:sSub>
                        </m:num>
                        <m:den>
                          <m:sSub>
                            <m:sSubPr>
                              <m:ctrlPr>
                                <a:rPr lang="vi-VN" sz="2400" i="1">
                                  <a:latin typeface="Cambria Math" panose="02040503050406030204" pitchFamily="18" charset="0"/>
                                </a:rPr>
                              </m:ctrlPr>
                            </m:sSubPr>
                            <m:e>
                              <m:r>
                                <a:rPr lang="vi-VN" sz="2400" i="1">
                                  <a:latin typeface="Cambria Math" panose="02040503050406030204" pitchFamily="18" charset="0"/>
                                </a:rPr>
                                <m:t>𝑁</m:t>
                              </m:r>
                            </m:e>
                            <m:sub>
                              <m:r>
                                <a:rPr lang="vi-VN" sz="2400" i="1">
                                  <a:latin typeface="Cambria Math" panose="02040503050406030204" pitchFamily="18" charset="0"/>
                                </a:rPr>
                                <m:t>𝐶</m:t>
                              </m:r>
                            </m:sub>
                          </m:sSub>
                        </m:den>
                      </m:f>
                    </m:oMath>
                  </m:oMathPara>
                </a14:m>
                <a:endParaRPr lang="vi-VN" sz="2400" dirty="0"/>
              </a:p>
              <a:p>
                <a:pPr marL="0" indent="0">
                  <a:buNone/>
                </a:pPr>
                <a:r>
                  <a:rPr lang="vi-VN" sz="2400" dirty="0"/>
                  <a:t>Trong đó </a:t>
                </a:r>
                <a14:m>
                  <m:oMath xmlns:m="http://schemas.openxmlformats.org/officeDocument/2006/math">
                    <m:sSub>
                      <m:sSubPr>
                        <m:ctrlPr>
                          <a:rPr lang="vi-VN" sz="2400" i="1">
                            <a:latin typeface="Cambria Math" panose="02040503050406030204" pitchFamily="18" charset="0"/>
                          </a:rPr>
                        </m:ctrlPr>
                      </m:sSubPr>
                      <m:e>
                        <m:r>
                          <a:rPr lang="vi-VN" sz="2400" i="1">
                            <a:latin typeface="Cambria Math" panose="02040503050406030204" pitchFamily="18" charset="0"/>
                          </a:rPr>
                          <m:t>𝑁</m:t>
                        </m:r>
                      </m:e>
                      <m:sub>
                        <m:r>
                          <a:rPr lang="vi-VN" sz="2400" i="1">
                            <a:latin typeface="Cambria Math" panose="02040503050406030204" pitchFamily="18" charset="0"/>
                          </a:rPr>
                          <m:t>𝐶𝑖</m:t>
                        </m:r>
                      </m:sub>
                    </m:sSub>
                  </m:oMath>
                </a14:m>
                <a:r>
                  <a:rPr lang="vi-VN" sz="2400" dirty="0"/>
                  <a:t> tổng số phần tử </a:t>
                </a:r>
                <a14:m>
                  <m:oMath xmlns:m="http://schemas.openxmlformats.org/officeDocument/2006/math">
                    <m:sSub>
                      <m:sSubPr>
                        <m:ctrlPr>
                          <a:rPr lang="vi-VN" sz="2400" i="1">
                            <a:latin typeface="Cambria Math" panose="02040503050406030204" pitchFamily="18" charset="0"/>
                          </a:rPr>
                        </m:ctrlPr>
                      </m:sSubPr>
                      <m:e>
                        <m:r>
                          <a:rPr lang="vi-VN" sz="2400" i="1">
                            <a:latin typeface="Cambria Math" panose="02040503050406030204" pitchFamily="18" charset="0"/>
                          </a:rPr>
                          <m:t>𝑥</m:t>
                        </m:r>
                      </m:e>
                      <m:sub>
                        <m:r>
                          <a:rPr lang="vi-VN" sz="2400" i="1">
                            <a:latin typeface="Cambria Math" panose="02040503050406030204" pitchFamily="18" charset="0"/>
                          </a:rPr>
                          <m:t>𝑖</m:t>
                        </m:r>
                      </m:sub>
                    </m:sSub>
                  </m:oMath>
                </a14:m>
                <a:r>
                  <a:rPr lang="vi-VN" sz="2400" dirty="0"/>
                  <a:t> xuất hiện trong lớp C, còn </a:t>
                </a:r>
                <a14:m>
                  <m:oMath xmlns:m="http://schemas.openxmlformats.org/officeDocument/2006/math">
                    <m:sSub>
                      <m:sSubPr>
                        <m:ctrlPr>
                          <a:rPr lang="vi-VN" sz="2400" i="1">
                            <a:latin typeface="Cambria Math" panose="02040503050406030204" pitchFamily="18" charset="0"/>
                          </a:rPr>
                        </m:ctrlPr>
                      </m:sSubPr>
                      <m:e>
                        <m:r>
                          <a:rPr lang="vi-VN" sz="2400" i="1">
                            <a:latin typeface="Cambria Math" panose="02040503050406030204" pitchFamily="18" charset="0"/>
                          </a:rPr>
                          <m:t>𝑁</m:t>
                        </m:r>
                      </m:e>
                      <m:sub>
                        <m:r>
                          <a:rPr lang="vi-VN" sz="2400" i="1">
                            <a:latin typeface="Cambria Math" panose="02040503050406030204" pitchFamily="18" charset="0"/>
                          </a:rPr>
                          <m:t>𝐶</m:t>
                        </m:r>
                      </m:sub>
                    </m:sSub>
                    <m:r>
                      <a:rPr lang="vi-VN" sz="2400" i="1">
                        <a:latin typeface="Cambria Math" panose="02040503050406030204" pitchFamily="18" charset="0"/>
                      </a:rPr>
                      <m:t> </m:t>
                    </m:r>
                  </m:oMath>
                </a14:m>
                <a:r>
                  <a:rPr lang="vi-VN" sz="2400" dirty="0"/>
                  <a:t> là tổng số phần tử xuất hiện trong lớp C. </a:t>
                </a:r>
              </a:p>
              <a:p>
                <a:pPr marL="0" indent="0">
                  <a:buNone/>
                </a:pPr>
                <a:r>
                  <a:rPr lang="vi-VN" sz="2400" dirty="0"/>
                  <a:t>Còn nếu tính theo phương pháp Laplace khi có một thành phần của vecto đặc tính xuất hiện trong dữ liệu bằng không thì công thức có thể thay đổi như sau:</a:t>
                </a:r>
              </a:p>
              <a:p>
                <a:pPr marL="0" indent="0">
                  <a:buNone/>
                </a:pPr>
                <a:endParaRPr lang="vi-VN" sz="2400" i="1" dirty="0"/>
              </a:p>
              <a:p>
                <a:pPr marL="0" indent="0">
                  <a:buNone/>
                </a:pPr>
                <a14:m>
                  <m:oMathPara xmlns:m="http://schemas.openxmlformats.org/officeDocument/2006/math">
                    <m:oMathParaPr>
                      <m:jc m:val="centerGroup"/>
                    </m:oMathParaPr>
                    <m:oMath xmlns:m="http://schemas.openxmlformats.org/officeDocument/2006/math">
                      <m:acc>
                        <m:accPr>
                          <m:chr m:val="̅"/>
                          <m:ctrlPr>
                            <a:rPr lang="vi-VN" sz="2400" i="1">
                              <a:latin typeface="Cambria Math" panose="02040503050406030204" pitchFamily="18" charset="0"/>
                            </a:rPr>
                          </m:ctrlPr>
                        </m:accPr>
                        <m:e>
                          <m:sSub>
                            <m:sSubPr>
                              <m:ctrlPr>
                                <a:rPr lang="vi-VN" sz="2400" i="1">
                                  <a:latin typeface="Cambria Math" panose="02040503050406030204" pitchFamily="18" charset="0"/>
                                </a:rPr>
                              </m:ctrlPr>
                            </m:sSubPr>
                            <m:e>
                              <m:r>
                                <a:rPr lang="vi-VN" sz="2400" i="1">
                                  <a:latin typeface="Cambria Math" panose="02040503050406030204" pitchFamily="18" charset="0"/>
                                </a:rPr>
                                <m:t>𝜆</m:t>
                              </m:r>
                            </m:e>
                            <m:sub>
                              <m:r>
                                <a:rPr lang="vi-VN" sz="2400" i="1">
                                  <a:latin typeface="Cambria Math" panose="02040503050406030204" pitchFamily="18" charset="0"/>
                                </a:rPr>
                                <m:t>𝐶𝑖</m:t>
                              </m:r>
                            </m:sub>
                          </m:sSub>
                        </m:e>
                      </m:acc>
                      <m:r>
                        <a:rPr lang="vi-VN" sz="2400" i="1">
                          <a:latin typeface="Cambria Math" panose="02040503050406030204" pitchFamily="18" charset="0"/>
                        </a:rPr>
                        <m:t>=</m:t>
                      </m:r>
                      <m:r>
                        <a:rPr lang="vi-VN" sz="2400" i="1">
                          <a:latin typeface="Cambria Math" panose="02040503050406030204" pitchFamily="18" charset="0"/>
                        </a:rPr>
                        <m:t>𝑃</m:t>
                      </m:r>
                      <m:d>
                        <m:dPr>
                          <m:ctrlPr>
                            <a:rPr lang="vi-VN" sz="2400" i="1">
                              <a:latin typeface="Cambria Math" panose="02040503050406030204" pitchFamily="18" charset="0"/>
                            </a:rPr>
                          </m:ctrlPr>
                        </m:dPr>
                        <m:e>
                          <m:sSub>
                            <m:sSubPr>
                              <m:ctrlPr>
                                <a:rPr lang="vi-VN" sz="2400" i="1">
                                  <a:latin typeface="Cambria Math" panose="02040503050406030204" pitchFamily="18" charset="0"/>
                                </a:rPr>
                              </m:ctrlPr>
                            </m:sSubPr>
                            <m:e>
                              <m:r>
                                <a:rPr lang="vi-VN" sz="2400" i="1">
                                  <a:latin typeface="Cambria Math" panose="02040503050406030204" pitchFamily="18" charset="0"/>
                                </a:rPr>
                                <m:t>𝑥</m:t>
                              </m:r>
                            </m:e>
                            <m:sub>
                              <m:r>
                                <a:rPr lang="vi-VN" sz="2400" i="1">
                                  <a:latin typeface="Cambria Math" panose="02040503050406030204" pitchFamily="18" charset="0"/>
                                </a:rPr>
                                <m:t>𝑖</m:t>
                              </m:r>
                            </m:sub>
                          </m:sSub>
                        </m:e>
                        <m:e>
                          <m:r>
                            <a:rPr lang="vi-VN" sz="2400" i="1">
                              <a:latin typeface="Cambria Math" panose="02040503050406030204" pitchFamily="18" charset="0"/>
                            </a:rPr>
                            <m:t>𝐶</m:t>
                          </m:r>
                        </m:e>
                      </m:d>
                      <m:r>
                        <a:rPr lang="vi-VN" sz="2400" i="1">
                          <a:latin typeface="Cambria Math" panose="02040503050406030204" pitchFamily="18" charset="0"/>
                        </a:rPr>
                        <m:t>=</m:t>
                      </m:r>
                      <m:f>
                        <m:fPr>
                          <m:ctrlPr>
                            <a:rPr lang="vi-VN" sz="2400" i="1">
                              <a:latin typeface="Cambria Math" panose="02040503050406030204" pitchFamily="18" charset="0"/>
                            </a:rPr>
                          </m:ctrlPr>
                        </m:fPr>
                        <m:num>
                          <m:sSub>
                            <m:sSubPr>
                              <m:ctrlPr>
                                <a:rPr lang="vi-VN" sz="2400" i="1">
                                  <a:latin typeface="Cambria Math" panose="02040503050406030204" pitchFamily="18" charset="0"/>
                                </a:rPr>
                              </m:ctrlPr>
                            </m:sSubPr>
                            <m:e>
                              <m:r>
                                <a:rPr lang="vi-VN" sz="2400" i="1">
                                  <a:latin typeface="Cambria Math" panose="02040503050406030204" pitchFamily="18" charset="0"/>
                                </a:rPr>
                                <m:t>𝑁</m:t>
                              </m:r>
                            </m:e>
                            <m:sub>
                              <m:r>
                                <a:rPr lang="vi-VN" sz="2400" i="1">
                                  <a:latin typeface="Cambria Math" panose="02040503050406030204" pitchFamily="18" charset="0"/>
                                </a:rPr>
                                <m:t>𝐶𝑖</m:t>
                              </m:r>
                            </m:sub>
                          </m:sSub>
                          <m:r>
                            <a:rPr lang="vi-VN" sz="2400" i="1">
                              <a:latin typeface="Cambria Math" panose="02040503050406030204" pitchFamily="18" charset="0"/>
                            </a:rPr>
                            <m:t>+</m:t>
                          </m:r>
                          <m:r>
                            <a:rPr lang="vi-VN" sz="2400" i="1">
                              <a:latin typeface="Cambria Math" panose="02040503050406030204" pitchFamily="18" charset="0"/>
                            </a:rPr>
                            <m:t>𝑎</m:t>
                          </m:r>
                        </m:num>
                        <m:den>
                          <m:sSub>
                            <m:sSubPr>
                              <m:ctrlPr>
                                <a:rPr lang="vi-VN" sz="2400" i="1">
                                  <a:latin typeface="Cambria Math" panose="02040503050406030204" pitchFamily="18" charset="0"/>
                                </a:rPr>
                              </m:ctrlPr>
                            </m:sSubPr>
                            <m:e>
                              <m:r>
                                <a:rPr lang="vi-VN" sz="2400" i="1">
                                  <a:latin typeface="Cambria Math" panose="02040503050406030204" pitchFamily="18" charset="0"/>
                                </a:rPr>
                                <m:t>𝑁</m:t>
                              </m:r>
                            </m:e>
                            <m:sub>
                              <m:r>
                                <a:rPr lang="vi-VN" sz="2400" i="1">
                                  <a:latin typeface="Cambria Math" panose="02040503050406030204" pitchFamily="18" charset="0"/>
                                </a:rPr>
                                <m:t>𝐶</m:t>
                              </m:r>
                            </m:sub>
                          </m:sSub>
                          <m:r>
                            <a:rPr lang="vi-VN" sz="2400" i="1">
                              <a:latin typeface="Cambria Math" panose="02040503050406030204" pitchFamily="18" charset="0"/>
                            </a:rPr>
                            <m:t>+</m:t>
                          </m:r>
                          <m:r>
                            <a:rPr lang="vi-VN" sz="2400" i="1">
                              <a:latin typeface="Cambria Math" panose="02040503050406030204" pitchFamily="18" charset="0"/>
                            </a:rPr>
                            <m:t>𝑑𝑎</m:t>
                          </m:r>
                        </m:den>
                      </m:f>
                    </m:oMath>
                  </m:oMathPara>
                </a14:m>
                <a:endParaRPr lang="vi-VN" sz="2400" dirty="0"/>
              </a:p>
              <a:p>
                <a:pPr marL="0" indent="0">
                  <a:buNone/>
                </a:pPr>
                <a:r>
                  <a:rPr lang="vi-VN" sz="2400" dirty="0"/>
                  <a:t> </a:t>
                </a:r>
              </a:p>
              <a:p>
                <a:pPr marL="0" indent="0">
                  <a:buNone/>
                </a:pPr>
                <a:r>
                  <a:rPr lang="vi-VN" sz="2400" dirty="0"/>
                  <a:t>Trong đó d là độ dài của vecto đặc tính. a=1;</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365125"/>
                <a:ext cx="10515600" cy="5811838"/>
              </a:xfrm>
              <a:blipFill rotWithShape="1">
                <a:blip r:embed="rId1"/>
                <a:stretch>
                  <a:fillRect l="-928" t="-1364"/>
                </a:stretch>
              </a:blipFill>
            </p:spPr>
            <p:txBody>
              <a:bodyPr/>
              <a:lstStyle/>
              <a:p>
                <a:r>
                  <a:rPr lang="vi-VN">
                    <a:noFill/>
                  </a:rPr>
                  <a:t> </a:t>
                </a:r>
                <a:endParaRPr lang="vi-VN">
                  <a:noFill/>
                </a:endParaRPr>
              </a:p>
            </p:txBody>
          </p:sp>
        </mc:Fallback>
      </mc:AlternateContent>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838200" y="319406"/>
            <a:ext cx="10515600" cy="45719"/>
          </a:xfrm>
        </p:spPr>
        <p:txBody>
          <a:bodyPr>
            <a:normAutofit fontScale="90000"/>
          </a:bodyPr>
          <a:lstStyle/>
          <a:p>
            <a:endParaRPr lang="vi-VN" dirty="0"/>
          </a:p>
        </p:txBody>
      </p:sp>
      <p:sp>
        <p:nvSpPr>
          <p:cNvPr id="3" name="Content Placeholder 2"/>
          <p:cNvSpPr>
            <a:spLocks noGrp="1"/>
          </p:cNvSpPr>
          <p:nvPr>
            <p:ph idx="1"/>
          </p:nvPr>
        </p:nvSpPr>
        <p:spPr>
          <a:xfrm>
            <a:off x="838200" y="365125"/>
            <a:ext cx="10515600" cy="6287466"/>
          </a:xfrm>
        </p:spPr>
        <p:txBody>
          <a:bodyPr>
            <a:normAutofit/>
          </a:bodyPr>
          <a:lstStyle/>
          <a:p>
            <a:pPr marL="0" indent="0">
              <a:lnSpc>
                <a:spcPct val="100000"/>
              </a:lnSpc>
              <a:buNone/>
            </a:pPr>
            <a:r>
              <a:rPr lang="vi-VN" sz="2400" b="1" dirty="0"/>
              <a:t>6.Ví dụ</a:t>
            </a:r>
            <a:endParaRPr lang="vi-VN" sz="2400" b="1" dirty="0"/>
          </a:p>
          <a:p>
            <a:pPr marL="0" indent="0">
              <a:lnSpc>
                <a:spcPct val="100000"/>
              </a:lnSpc>
              <a:buNone/>
            </a:pPr>
            <a:r>
              <a:rPr lang="vi-VN" sz="2200" dirty="0"/>
              <a:t>Xét tập văn bản trong các ví dụ huấn luyện sau: các từ được trích xuất trong từng văn bản thí dụ được xếp vào một trong hai lớp Nam, Bắc.</a:t>
            </a:r>
            <a:endParaRPr lang="vi-VN" sz="2200" dirty="0"/>
          </a:p>
          <a:p>
            <a:pPr marL="0" indent="0">
              <a:lnSpc>
                <a:spcPct val="100000"/>
              </a:lnSpc>
              <a:buNone/>
            </a:pPr>
            <a:endParaRPr lang="vi-VN" sz="2200" dirty="0"/>
          </a:p>
          <a:p>
            <a:pPr marL="0" indent="0">
              <a:lnSpc>
                <a:spcPct val="100000"/>
              </a:lnSpc>
              <a:buNone/>
            </a:pPr>
            <a:endParaRPr lang="vi-VN" sz="2200" dirty="0"/>
          </a:p>
          <a:p>
            <a:pPr marL="0" indent="0">
              <a:lnSpc>
                <a:spcPct val="100000"/>
              </a:lnSpc>
              <a:buNone/>
            </a:pPr>
            <a:endParaRPr lang="vi-VN" sz="2200" dirty="0"/>
          </a:p>
          <a:p>
            <a:pPr marL="0" indent="0">
              <a:lnSpc>
                <a:spcPct val="100000"/>
              </a:lnSpc>
              <a:buNone/>
            </a:pPr>
            <a:endParaRPr lang="vi-VN" sz="2200" dirty="0"/>
          </a:p>
          <a:p>
            <a:pPr marL="0" indent="0">
              <a:lnSpc>
                <a:spcPct val="100000"/>
              </a:lnSpc>
              <a:buNone/>
            </a:pPr>
            <a:endParaRPr lang="vi-VN" sz="2200" dirty="0"/>
          </a:p>
          <a:p>
            <a:pPr marL="0" indent="0">
              <a:lnSpc>
                <a:spcPct val="100000"/>
              </a:lnSpc>
              <a:buNone/>
            </a:pPr>
            <a:endParaRPr lang="vi-VN" sz="2200" dirty="0"/>
          </a:p>
          <a:p>
            <a:pPr marL="0" indent="0">
              <a:lnSpc>
                <a:spcPct val="100000"/>
              </a:lnSpc>
              <a:buNone/>
            </a:pPr>
            <a:endParaRPr lang="vi-VN" sz="2200" dirty="0"/>
          </a:p>
          <a:p>
            <a:pPr marL="0" indent="0">
              <a:buNone/>
            </a:pPr>
            <a:r>
              <a:rPr lang="vi-VN" sz="2200" dirty="0"/>
              <a:t>Dữ liệu được chia thành dữ liệu huấn luyện gồm 4 thí dụ và tập kiểm thử cuối cùng để kiểm tra.</a:t>
            </a:r>
            <a:endParaRPr lang="vi-VN" sz="2200" dirty="0"/>
          </a:p>
          <a:p>
            <a:pPr marL="0" indent="0">
              <a:buNone/>
            </a:pPr>
            <a:r>
              <a:rPr lang="en-US" sz="2200" dirty="0" err="1"/>
              <a:t>Xác</a:t>
            </a:r>
            <a:r>
              <a:rPr lang="en-US" sz="2200" dirty="0"/>
              <a:t> </a:t>
            </a:r>
            <a:r>
              <a:rPr lang="en-US" sz="2200" dirty="0" err="1"/>
              <a:t>định</a:t>
            </a:r>
            <a:r>
              <a:rPr lang="en-US" sz="2200" dirty="0"/>
              <a:t> </a:t>
            </a:r>
            <a:r>
              <a:rPr lang="en-US" sz="2200" dirty="0" err="1"/>
              <a:t>tập</a:t>
            </a:r>
            <a:r>
              <a:rPr lang="en-US" sz="2200" dirty="0"/>
              <a:t> </a:t>
            </a:r>
            <a:r>
              <a:rPr lang="en-US" sz="2200" dirty="0" err="1"/>
              <a:t>từ</a:t>
            </a:r>
            <a:r>
              <a:rPr lang="en-US" sz="2200" dirty="0"/>
              <a:t> </a:t>
            </a:r>
            <a:r>
              <a:rPr lang="en-US" sz="2200" dirty="0" err="1"/>
              <a:t>điển</a:t>
            </a:r>
            <a:r>
              <a:rPr lang="en-US" sz="2200" dirty="0"/>
              <a:t> </a:t>
            </a:r>
            <a:r>
              <a:rPr lang="en-US" sz="2200" dirty="0" err="1"/>
              <a:t>là</a:t>
            </a:r>
            <a:r>
              <a:rPr lang="en-US" sz="2200" dirty="0"/>
              <a:t> </a:t>
            </a:r>
            <a:r>
              <a:rPr lang="en-US" sz="2200" dirty="0" err="1"/>
              <a:t>số</a:t>
            </a:r>
            <a:r>
              <a:rPr lang="en-US" sz="2200" dirty="0"/>
              <a:t> </a:t>
            </a:r>
            <a:r>
              <a:rPr lang="en-US" sz="2200" dirty="0" err="1"/>
              <a:t>từ</a:t>
            </a:r>
            <a:r>
              <a:rPr lang="en-US" sz="2200" dirty="0"/>
              <a:t> </a:t>
            </a:r>
            <a:r>
              <a:rPr lang="en-US" sz="2200" dirty="0" err="1"/>
              <a:t>xuất</a:t>
            </a:r>
            <a:r>
              <a:rPr lang="en-US" sz="2200" dirty="0"/>
              <a:t> </a:t>
            </a:r>
            <a:r>
              <a:rPr lang="en-US" sz="2200" dirty="0" err="1"/>
              <a:t>hiện</a:t>
            </a:r>
            <a:r>
              <a:rPr lang="en-US" sz="2200" dirty="0"/>
              <a:t> </a:t>
            </a:r>
            <a:r>
              <a:rPr lang="en-US" sz="2200" dirty="0" err="1"/>
              <a:t>trong</a:t>
            </a:r>
            <a:r>
              <a:rPr lang="en-US" sz="2200" dirty="0"/>
              <a:t> </a:t>
            </a:r>
            <a:r>
              <a:rPr lang="en-US" sz="2200" dirty="0" err="1"/>
              <a:t>các</a:t>
            </a:r>
            <a:r>
              <a:rPr lang="en-US" sz="2200" dirty="0"/>
              <a:t> </a:t>
            </a:r>
            <a:r>
              <a:rPr lang="en-US" sz="2200" dirty="0" err="1"/>
              <a:t>ví</a:t>
            </a:r>
            <a:r>
              <a:rPr lang="en-US" sz="2200" dirty="0"/>
              <a:t> </a:t>
            </a:r>
            <a:r>
              <a:rPr lang="en-US" sz="2200" dirty="0" err="1"/>
              <a:t>dụ</a:t>
            </a:r>
            <a:r>
              <a:rPr lang="vi-VN" sz="2200" dirty="0"/>
              <a:t> như sau:</a:t>
            </a:r>
            <a:endParaRPr lang="vi-VN" sz="2200" dirty="0"/>
          </a:p>
          <a:p>
            <a:pPr marL="0" indent="0">
              <a:buNone/>
            </a:pPr>
            <a:r>
              <a:rPr lang="en-US" sz="2200" dirty="0"/>
              <a:t>	</a:t>
            </a:r>
            <a:r>
              <a:rPr lang="fr-FR" sz="2200" dirty="0"/>
              <a:t>V = {</a:t>
            </a:r>
            <a:r>
              <a:rPr lang="fr-FR" sz="2200" i="1" dirty="0" err="1"/>
              <a:t>hanoi</a:t>
            </a:r>
            <a:r>
              <a:rPr lang="fr-FR" sz="2200" i="1" dirty="0"/>
              <a:t>, </a:t>
            </a:r>
            <a:r>
              <a:rPr lang="fr-FR" sz="2200" i="1" dirty="0" err="1"/>
              <a:t>pho</a:t>
            </a:r>
            <a:r>
              <a:rPr lang="fr-FR" sz="2200" i="1" dirty="0"/>
              <a:t>, </a:t>
            </a:r>
            <a:r>
              <a:rPr lang="fr-FR" sz="2200" i="1" dirty="0" err="1"/>
              <a:t>chaolong</a:t>
            </a:r>
            <a:r>
              <a:rPr lang="fr-FR" sz="2200" i="1" dirty="0"/>
              <a:t>, </a:t>
            </a:r>
            <a:r>
              <a:rPr lang="fr-FR" sz="2200" i="1" dirty="0" err="1"/>
              <a:t>buncha</a:t>
            </a:r>
            <a:r>
              <a:rPr lang="fr-FR" sz="2200" i="1" dirty="0"/>
              <a:t>, </a:t>
            </a:r>
            <a:r>
              <a:rPr lang="fr-FR" sz="2200" i="1" dirty="0" err="1"/>
              <a:t>omai</a:t>
            </a:r>
            <a:r>
              <a:rPr lang="fr-FR" sz="2200" i="1" dirty="0"/>
              <a:t>, </a:t>
            </a:r>
            <a:r>
              <a:rPr lang="fr-FR" sz="2200" i="1" dirty="0" err="1"/>
              <a:t>banhgio</a:t>
            </a:r>
            <a:r>
              <a:rPr lang="fr-FR" sz="2200" i="1" dirty="0"/>
              <a:t>, </a:t>
            </a:r>
            <a:r>
              <a:rPr lang="fr-FR" sz="2200" i="1" dirty="0" err="1"/>
              <a:t>saigon</a:t>
            </a:r>
            <a:r>
              <a:rPr lang="fr-FR" sz="2200" i="1" dirty="0"/>
              <a:t>, </a:t>
            </a:r>
            <a:r>
              <a:rPr lang="fr-FR" sz="2200" i="1" dirty="0" err="1"/>
              <a:t>hutiu</a:t>
            </a:r>
            <a:r>
              <a:rPr lang="fr-FR" sz="2200" i="1" dirty="0"/>
              <a:t>, </a:t>
            </a:r>
            <a:r>
              <a:rPr lang="fr-FR" sz="2200" i="1" dirty="0" err="1"/>
              <a:t>banhbo</a:t>
            </a:r>
            <a:r>
              <a:rPr lang="fr-FR" sz="2200" dirty="0"/>
              <a:t>}.</a:t>
            </a:r>
            <a:endParaRPr lang="vi-VN" sz="2200" dirty="0"/>
          </a:p>
          <a:p>
            <a:pPr marL="0" indent="0">
              <a:lnSpc>
                <a:spcPct val="100000"/>
              </a:lnSpc>
              <a:buNone/>
            </a:pPr>
            <a:endParaRPr lang="vi-VN" sz="2200" dirty="0"/>
          </a:p>
          <a:p>
            <a:pPr marL="0" indent="0">
              <a:lnSpc>
                <a:spcPct val="100000"/>
              </a:lnSpc>
              <a:buNone/>
            </a:pPr>
            <a:endParaRPr lang="vi-VN" sz="2200" dirty="0"/>
          </a:p>
        </p:txBody>
      </p:sp>
      <p:graphicFrame>
        <p:nvGraphicFramePr>
          <p:cNvPr id="4" name="Table 3"/>
          <p:cNvGraphicFramePr>
            <a:graphicFrameLocks noGrp="1"/>
          </p:cNvGraphicFramePr>
          <p:nvPr/>
        </p:nvGraphicFramePr>
        <p:xfrm>
          <a:off x="3050857" y="1974574"/>
          <a:ext cx="6437700" cy="2760686"/>
        </p:xfrm>
        <a:graphic>
          <a:graphicData uri="http://schemas.openxmlformats.org/drawingml/2006/table">
            <a:tbl>
              <a:tblPr firstRow="1" firstCol="1" bandRow="1">
                <a:tableStyleId>{5C22544A-7EE6-4342-B048-85BDC9FD1C3A}</a:tableStyleId>
              </a:tblPr>
              <a:tblGrid>
                <a:gridCol w="1117631"/>
                <a:gridCol w="1232715"/>
                <a:gridCol w="3528896"/>
                <a:gridCol w="558458"/>
              </a:tblGrid>
              <a:tr h="424972">
                <a:tc>
                  <a:txBody>
                    <a:bodyPr/>
                    <a:lstStyle/>
                    <a:p>
                      <a:pPr algn="just">
                        <a:lnSpc>
                          <a:spcPct val="107000"/>
                        </a:lnSpc>
                        <a:spcBef>
                          <a:spcPts val="600"/>
                        </a:spcBef>
                        <a:spcAft>
                          <a:spcPts val="0"/>
                        </a:spcAft>
                      </a:pPr>
                      <a:r>
                        <a:rPr lang="vi-VN" sz="2000" dirty="0">
                          <a:effectLst/>
                        </a:rPr>
                        <a:t> </a:t>
                      </a:r>
                      <a:endParaRPr lang="vi-VN" sz="2000" dirty="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just">
                        <a:lnSpc>
                          <a:spcPct val="107000"/>
                        </a:lnSpc>
                        <a:spcBef>
                          <a:spcPts val="600"/>
                        </a:spcBef>
                        <a:spcAft>
                          <a:spcPts val="0"/>
                        </a:spcAft>
                      </a:pPr>
                      <a:r>
                        <a:rPr lang="en-US" sz="2000" dirty="0" err="1">
                          <a:effectLst/>
                        </a:rPr>
                        <a:t>Văn</a:t>
                      </a:r>
                      <a:r>
                        <a:rPr lang="en-US" sz="2000" dirty="0">
                          <a:effectLst/>
                        </a:rPr>
                        <a:t> </a:t>
                      </a:r>
                      <a:r>
                        <a:rPr lang="en-US" sz="2000" dirty="0" err="1">
                          <a:effectLst/>
                        </a:rPr>
                        <a:t>bản</a:t>
                      </a:r>
                      <a:endParaRPr lang="vi-VN" sz="2000" dirty="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ctr">
                        <a:lnSpc>
                          <a:spcPct val="107000"/>
                        </a:lnSpc>
                        <a:spcBef>
                          <a:spcPts val="600"/>
                        </a:spcBef>
                        <a:spcAft>
                          <a:spcPts val="0"/>
                        </a:spcAft>
                      </a:pPr>
                      <a:r>
                        <a:rPr lang="en-US" sz="2000" dirty="0" err="1">
                          <a:effectLst/>
                        </a:rPr>
                        <a:t>Nội</a:t>
                      </a:r>
                      <a:r>
                        <a:rPr lang="en-US" sz="2000" dirty="0">
                          <a:effectLst/>
                        </a:rPr>
                        <a:t> dung</a:t>
                      </a:r>
                      <a:endParaRPr lang="vi-VN" sz="2000" dirty="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ctr">
                        <a:lnSpc>
                          <a:spcPct val="107000"/>
                        </a:lnSpc>
                        <a:spcBef>
                          <a:spcPts val="600"/>
                        </a:spcBef>
                        <a:spcAft>
                          <a:spcPts val="0"/>
                        </a:spcAft>
                      </a:pPr>
                      <a:r>
                        <a:rPr lang="en-US" sz="2000" dirty="0" err="1">
                          <a:effectLst/>
                        </a:rPr>
                        <a:t>Lớp</a:t>
                      </a:r>
                      <a:endParaRPr lang="vi-VN" sz="2000" dirty="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r>
              <a:tr h="424972">
                <a:tc rowSpan="4">
                  <a:txBody>
                    <a:bodyPr/>
                    <a:lstStyle/>
                    <a:p>
                      <a:pPr algn="just">
                        <a:lnSpc>
                          <a:spcPct val="107000"/>
                        </a:lnSpc>
                        <a:spcBef>
                          <a:spcPts val="600"/>
                        </a:spcBef>
                        <a:spcAft>
                          <a:spcPts val="300"/>
                        </a:spcAft>
                      </a:pPr>
                      <a:r>
                        <a:rPr lang="vi-VN" sz="2000">
                          <a:effectLst/>
                        </a:rPr>
                        <a:t> </a:t>
                      </a:r>
                      <a:endParaRPr lang="vi-VN" sz="2000">
                        <a:effectLst/>
                      </a:endParaRPr>
                    </a:p>
                    <a:p>
                      <a:pPr algn="just">
                        <a:lnSpc>
                          <a:spcPct val="107000"/>
                        </a:lnSpc>
                        <a:spcBef>
                          <a:spcPts val="600"/>
                        </a:spcBef>
                        <a:spcAft>
                          <a:spcPts val="300"/>
                        </a:spcAft>
                      </a:pPr>
                      <a:r>
                        <a:rPr lang="en-US" sz="2000">
                          <a:effectLst/>
                        </a:rPr>
                        <a:t>Huấn luyện</a:t>
                      </a:r>
                      <a:endParaRPr lang="vi-VN" sz="20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just">
                        <a:lnSpc>
                          <a:spcPct val="107000"/>
                        </a:lnSpc>
                        <a:spcBef>
                          <a:spcPts val="600"/>
                        </a:spcBef>
                        <a:spcAft>
                          <a:spcPts val="300"/>
                        </a:spcAft>
                      </a:pPr>
                      <a:r>
                        <a:rPr lang="en-US" sz="2000">
                          <a:effectLst/>
                        </a:rPr>
                        <a:t>D1</a:t>
                      </a:r>
                      <a:endParaRPr lang="vi-VN" sz="20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just">
                        <a:lnSpc>
                          <a:spcPct val="107000"/>
                        </a:lnSpc>
                        <a:spcBef>
                          <a:spcPts val="600"/>
                        </a:spcBef>
                        <a:spcAft>
                          <a:spcPts val="300"/>
                        </a:spcAft>
                      </a:pPr>
                      <a:r>
                        <a:rPr lang="en-US" sz="2000" dirty="0" err="1">
                          <a:effectLst/>
                        </a:rPr>
                        <a:t>hanoi</a:t>
                      </a:r>
                      <a:r>
                        <a:rPr lang="en-US" sz="2000" dirty="0">
                          <a:effectLst/>
                        </a:rPr>
                        <a:t>  pho  </a:t>
                      </a:r>
                      <a:r>
                        <a:rPr lang="en-US" sz="2000" dirty="0" err="1">
                          <a:effectLst/>
                        </a:rPr>
                        <a:t>chaolong</a:t>
                      </a:r>
                      <a:r>
                        <a:rPr lang="en-US" sz="2000" dirty="0">
                          <a:effectLst/>
                        </a:rPr>
                        <a:t>  </a:t>
                      </a:r>
                      <a:r>
                        <a:rPr lang="en-US" sz="2000" dirty="0" err="1">
                          <a:effectLst/>
                        </a:rPr>
                        <a:t>hanoi</a:t>
                      </a:r>
                      <a:endParaRPr lang="vi-VN" sz="2000" dirty="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just">
                        <a:lnSpc>
                          <a:spcPct val="107000"/>
                        </a:lnSpc>
                        <a:spcBef>
                          <a:spcPts val="600"/>
                        </a:spcBef>
                        <a:spcAft>
                          <a:spcPts val="300"/>
                        </a:spcAft>
                      </a:pPr>
                      <a:r>
                        <a:rPr lang="en-US" sz="2000" dirty="0">
                          <a:effectLst/>
                        </a:rPr>
                        <a:t>B</a:t>
                      </a:r>
                      <a:endParaRPr lang="vi-VN" sz="2000" dirty="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r>
              <a:tr h="424972">
                <a:tc vMerge="1">
                  <a:tcPr/>
                </a:tc>
                <a:tc>
                  <a:txBody>
                    <a:bodyPr/>
                    <a:lstStyle/>
                    <a:p>
                      <a:pPr algn="just">
                        <a:lnSpc>
                          <a:spcPct val="107000"/>
                        </a:lnSpc>
                        <a:spcBef>
                          <a:spcPts val="600"/>
                        </a:spcBef>
                        <a:spcAft>
                          <a:spcPts val="300"/>
                        </a:spcAft>
                      </a:pPr>
                      <a:r>
                        <a:rPr lang="en-US" sz="2000" dirty="0">
                          <a:effectLst/>
                        </a:rPr>
                        <a:t>D2</a:t>
                      </a:r>
                      <a:endParaRPr lang="vi-VN" sz="2000" dirty="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just">
                        <a:lnSpc>
                          <a:spcPct val="107000"/>
                        </a:lnSpc>
                        <a:spcBef>
                          <a:spcPts val="600"/>
                        </a:spcBef>
                        <a:spcAft>
                          <a:spcPts val="300"/>
                        </a:spcAft>
                      </a:pPr>
                      <a:r>
                        <a:rPr lang="en-US" sz="2000" dirty="0" err="1">
                          <a:effectLst/>
                        </a:rPr>
                        <a:t>hanoi</a:t>
                      </a:r>
                      <a:r>
                        <a:rPr lang="en-US" sz="2000" dirty="0">
                          <a:effectLst/>
                        </a:rPr>
                        <a:t>  </a:t>
                      </a:r>
                      <a:r>
                        <a:rPr lang="en-US" sz="2000" dirty="0" err="1">
                          <a:effectLst/>
                        </a:rPr>
                        <a:t>buncha</a:t>
                      </a:r>
                      <a:r>
                        <a:rPr lang="en-US" sz="2000" dirty="0">
                          <a:effectLst/>
                        </a:rPr>
                        <a:t> pho </a:t>
                      </a:r>
                      <a:r>
                        <a:rPr lang="en-US" sz="2000" dirty="0" err="1">
                          <a:effectLst/>
                        </a:rPr>
                        <a:t>omai</a:t>
                      </a:r>
                      <a:endParaRPr lang="vi-VN" sz="2000" dirty="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just">
                        <a:lnSpc>
                          <a:spcPct val="107000"/>
                        </a:lnSpc>
                        <a:spcBef>
                          <a:spcPts val="600"/>
                        </a:spcBef>
                        <a:spcAft>
                          <a:spcPts val="300"/>
                        </a:spcAft>
                      </a:pPr>
                      <a:r>
                        <a:rPr lang="en-US" sz="2000" dirty="0">
                          <a:effectLst/>
                        </a:rPr>
                        <a:t>B</a:t>
                      </a:r>
                      <a:endParaRPr lang="vi-VN" sz="2000" dirty="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r>
              <a:tr h="424972">
                <a:tc vMerge="1">
                  <a:tcPr/>
                </a:tc>
                <a:tc>
                  <a:txBody>
                    <a:bodyPr/>
                    <a:lstStyle/>
                    <a:p>
                      <a:pPr algn="just">
                        <a:lnSpc>
                          <a:spcPct val="107000"/>
                        </a:lnSpc>
                        <a:spcBef>
                          <a:spcPts val="600"/>
                        </a:spcBef>
                        <a:spcAft>
                          <a:spcPts val="300"/>
                        </a:spcAft>
                      </a:pPr>
                      <a:r>
                        <a:rPr lang="en-US" sz="2000">
                          <a:effectLst/>
                        </a:rPr>
                        <a:t>D3</a:t>
                      </a:r>
                      <a:endParaRPr lang="vi-VN" sz="20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just">
                        <a:lnSpc>
                          <a:spcPct val="107000"/>
                        </a:lnSpc>
                        <a:spcBef>
                          <a:spcPts val="600"/>
                        </a:spcBef>
                        <a:spcAft>
                          <a:spcPts val="300"/>
                        </a:spcAft>
                      </a:pPr>
                      <a:r>
                        <a:rPr lang="en-US" sz="2000" dirty="0">
                          <a:effectLst/>
                        </a:rPr>
                        <a:t>pho </a:t>
                      </a:r>
                      <a:r>
                        <a:rPr lang="en-US" sz="2000" dirty="0" err="1">
                          <a:effectLst/>
                        </a:rPr>
                        <a:t>banhgio</a:t>
                      </a:r>
                      <a:r>
                        <a:rPr lang="en-US" sz="2000" dirty="0">
                          <a:effectLst/>
                        </a:rPr>
                        <a:t>  </a:t>
                      </a:r>
                      <a:r>
                        <a:rPr lang="en-US" sz="2000" dirty="0" err="1">
                          <a:effectLst/>
                        </a:rPr>
                        <a:t>omai</a:t>
                      </a:r>
                      <a:r>
                        <a:rPr lang="en-US" sz="2000" dirty="0">
                          <a:effectLst/>
                        </a:rPr>
                        <a:t> </a:t>
                      </a:r>
                      <a:endParaRPr lang="vi-VN" sz="2000" dirty="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just">
                        <a:lnSpc>
                          <a:spcPct val="107000"/>
                        </a:lnSpc>
                        <a:spcBef>
                          <a:spcPts val="600"/>
                        </a:spcBef>
                        <a:spcAft>
                          <a:spcPts val="300"/>
                        </a:spcAft>
                      </a:pPr>
                      <a:r>
                        <a:rPr lang="en-US" sz="2000" dirty="0">
                          <a:effectLst/>
                        </a:rPr>
                        <a:t>B</a:t>
                      </a:r>
                      <a:endParaRPr lang="vi-VN" sz="2000" dirty="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r>
              <a:tr h="424972">
                <a:tc vMerge="1">
                  <a:tcPr/>
                </a:tc>
                <a:tc>
                  <a:txBody>
                    <a:bodyPr/>
                    <a:lstStyle/>
                    <a:p>
                      <a:pPr algn="just">
                        <a:lnSpc>
                          <a:spcPct val="107000"/>
                        </a:lnSpc>
                        <a:spcBef>
                          <a:spcPts val="600"/>
                        </a:spcBef>
                        <a:spcAft>
                          <a:spcPts val="300"/>
                        </a:spcAft>
                      </a:pPr>
                      <a:r>
                        <a:rPr lang="en-US" sz="2000">
                          <a:effectLst/>
                        </a:rPr>
                        <a:t>D4</a:t>
                      </a:r>
                      <a:endParaRPr lang="vi-VN" sz="20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just">
                        <a:lnSpc>
                          <a:spcPct val="107000"/>
                        </a:lnSpc>
                        <a:spcBef>
                          <a:spcPts val="600"/>
                        </a:spcBef>
                        <a:spcAft>
                          <a:spcPts val="300"/>
                        </a:spcAft>
                      </a:pPr>
                      <a:r>
                        <a:rPr lang="en-US" sz="2000" dirty="0" err="1">
                          <a:effectLst/>
                        </a:rPr>
                        <a:t>saigon</a:t>
                      </a:r>
                      <a:r>
                        <a:rPr lang="en-US" sz="2000" dirty="0">
                          <a:effectLst/>
                        </a:rPr>
                        <a:t> </a:t>
                      </a:r>
                      <a:r>
                        <a:rPr lang="en-US" sz="2000" dirty="0" err="1">
                          <a:effectLst/>
                        </a:rPr>
                        <a:t>hutiu</a:t>
                      </a:r>
                      <a:r>
                        <a:rPr lang="en-US" sz="2000" dirty="0">
                          <a:effectLst/>
                        </a:rPr>
                        <a:t> </a:t>
                      </a:r>
                      <a:r>
                        <a:rPr lang="en-US" sz="2000" dirty="0" err="1">
                          <a:effectLst/>
                        </a:rPr>
                        <a:t>banhbo</a:t>
                      </a:r>
                      <a:r>
                        <a:rPr lang="en-US" sz="2000" dirty="0">
                          <a:effectLst/>
                        </a:rPr>
                        <a:t>  pho</a:t>
                      </a:r>
                      <a:endParaRPr lang="vi-VN" sz="2000" dirty="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just">
                        <a:lnSpc>
                          <a:spcPct val="107000"/>
                        </a:lnSpc>
                        <a:spcBef>
                          <a:spcPts val="600"/>
                        </a:spcBef>
                        <a:spcAft>
                          <a:spcPts val="300"/>
                        </a:spcAft>
                      </a:pPr>
                      <a:r>
                        <a:rPr lang="en-US" sz="2000" dirty="0">
                          <a:effectLst/>
                        </a:rPr>
                        <a:t>N</a:t>
                      </a:r>
                      <a:endParaRPr lang="vi-VN" sz="2000" dirty="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r>
              <a:tr h="424972">
                <a:tc>
                  <a:txBody>
                    <a:bodyPr/>
                    <a:lstStyle/>
                    <a:p>
                      <a:pPr algn="just">
                        <a:lnSpc>
                          <a:spcPct val="107000"/>
                        </a:lnSpc>
                        <a:spcBef>
                          <a:spcPts val="600"/>
                        </a:spcBef>
                        <a:spcAft>
                          <a:spcPts val="300"/>
                        </a:spcAft>
                      </a:pPr>
                      <a:r>
                        <a:rPr lang="en-US" sz="2000">
                          <a:effectLst/>
                        </a:rPr>
                        <a:t>Kiểm thử</a:t>
                      </a:r>
                      <a:endParaRPr lang="vi-VN" sz="20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just">
                        <a:lnSpc>
                          <a:spcPct val="107000"/>
                        </a:lnSpc>
                        <a:spcBef>
                          <a:spcPts val="600"/>
                        </a:spcBef>
                        <a:spcAft>
                          <a:spcPts val="300"/>
                        </a:spcAft>
                      </a:pPr>
                      <a:r>
                        <a:rPr lang="en-US" sz="2000" dirty="0">
                          <a:effectLst/>
                        </a:rPr>
                        <a:t>D5</a:t>
                      </a:r>
                      <a:endParaRPr lang="vi-VN" sz="2000" dirty="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just">
                        <a:lnSpc>
                          <a:spcPct val="107000"/>
                        </a:lnSpc>
                        <a:spcBef>
                          <a:spcPts val="600"/>
                        </a:spcBef>
                        <a:spcAft>
                          <a:spcPts val="300"/>
                        </a:spcAft>
                      </a:pPr>
                      <a:r>
                        <a:rPr lang="en-US" sz="2000" dirty="0" err="1">
                          <a:effectLst/>
                        </a:rPr>
                        <a:t>hanoi</a:t>
                      </a:r>
                      <a:r>
                        <a:rPr lang="en-US" sz="2000" dirty="0">
                          <a:effectLst/>
                        </a:rPr>
                        <a:t> </a:t>
                      </a:r>
                      <a:r>
                        <a:rPr lang="en-US" sz="2000" dirty="0" err="1">
                          <a:effectLst/>
                        </a:rPr>
                        <a:t>hanoi</a:t>
                      </a:r>
                      <a:r>
                        <a:rPr lang="en-US" sz="2000" dirty="0">
                          <a:effectLst/>
                        </a:rPr>
                        <a:t> </a:t>
                      </a:r>
                      <a:r>
                        <a:rPr lang="en-US" sz="2000" dirty="0" err="1">
                          <a:effectLst/>
                        </a:rPr>
                        <a:t>buncha</a:t>
                      </a:r>
                      <a:r>
                        <a:rPr lang="en-US" sz="2000" dirty="0">
                          <a:effectLst/>
                        </a:rPr>
                        <a:t> </a:t>
                      </a:r>
                      <a:r>
                        <a:rPr lang="en-US" sz="2000" dirty="0" err="1">
                          <a:effectLst/>
                        </a:rPr>
                        <a:t>hutiu</a:t>
                      </a:r>
                      <a:endParaRPr lang="vi-VN" sz="2000" dirty="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just">
                        <a:lnSpc>
                          <a:spcPct val="107000"/>
                        </a:lnSpc>
                        <a:spcBef>
                          <a:spcPts val="600"/>
                        </a:spcBef>
                        <a:spcAft>
                          <a:spcPts val="300"/>
                        </a:spcAft>
                      </a:pPr>
                      <a:r>
                        <a:rPr lang="en-US" sz="2000" dirty="0">
                          <a:effectLst/>
                        </a:rPr>
                        <a:t>?</a:t>
                      </a:r>
                      <a:endParaRPr lang="vi-VN" sz="2000" dirty="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838200" y="319406"/>
            <a:ext cx="10515600" cy="45719"/>
          </a:xfrm>
        </p:spPr>
        <p:txBody>
          <a:bodyPr>
            <a:normAutofit fontScale="90000"/>
          </a:bodyPr>
          <a:lstStyle/>
          <a:p>
            <a:endParaRPr lang="vi-VN" dirty="0"/>
          </a:p>
        </p:txBody>
      </p:sp>
      <p:sp>
        <p:nvSpPr>
          <p:cNvPr id="3" name="Content Placeholder 2"/>
          <p:cNvSpPr>
            <a:spLocks noGrp="1"/>
          </p:cNvSpPr>
          <p:nvPr>
            <p:ph idx="1"/>
          </p:nvPr>
        </p:nvSpPr>
        <p:spPr>
          <a:xfrm>
            <a:off x="622852" y="365125"/>
            <a:ext cx="10959548" cy="6334513"/>
          </a:xfrm>
        </p:spPr>
        <p:txBody>
          <a:bodyPr>
            <a:normAutofit/>
          </a:bodyPr>
          <a:lstStyle/>
          <a:p>
            <a:pPr marL="0" indent="0" fontAlgn="t">
              <a:lnSpc>
                <a:spcPct val="100000"/>
              </a:lnSpc>
              <a:buNone/>
            </a:pPr>
            <a:r>
              <a:rPr lang="vi-VN" sz="2200" dirty="0"/>
              <a:t>Tính các vecto đặc trưng cho từng văn bản: </a:t>
            </a:r>
            <a:endParaRPr lang="vi-VN" sz="2200" dirty="0"/>
          </a:p>
          <a:p>
            <a:pPr marL="0" indent="0" fontAlgn="t">
              <a:lnSpc>
                <a:spcPct val="100000"/>
              </a:lnSpc>
              <a:buNone/>
            </a:pPr>
            <a:r>
              <a:rPr lang="vi-VN" sz="2200" dirty="0"/>
              <a:t>Nhắc lại tập từ điển</a:t>
            </a:r>
            <a:endParaRPr lang="vi-VN" sz="2200" dirty="0"/>
          </a:p>
          <a:p>
            <a:pPr marL="0" indent="0" fontAlgn="t">
              <a:lnSpc>
                <a:spcPct val="100000"/>
              </a:lnSpc>
              <a:buNone/>
            </a:pPr>
            <a:r>
              <a:rPr lang="fr-FR" sz="2200" dirty="0"/>
              <a:t>V = {</a:t>
            </a:r>
            <a:r>
              <a:rPr lang="fr-FR" sz="2200" i="1" dirty="0" err="1"/>
              <a:t>hanoi</a:t>
            </a:r>
            <a:r>
              <a:rPr lang="fr-FR" sz="2200" i="1" dirty="0"/>
              <a:t>, </a:t>
            </a:r>
            <a:r>
              <a:rPr lang="fr-FR" sz="2200" i="1" dirty="0" err="1"/>
              <a:t>pho</a:t>
            </a:r>
            <a:r>
              <a:rPr lang="fr-FR" sz="2200" i="1" dirty="0"/>
              <a:t>, </a:t>
            </a:r>
            <a:r>
              <a:rPr lang="fr-FR" sz="2200" i="1" dirty="0" err="1"/>
              <a:t>chaolong</a:t>
            </a:r>
            <a:r>
              <a:rPr lang="fr-FR" sz="2200" i="1" dirty="0"/>
              <a:t>, </a:t>
            </a:r>
            <a:r>
              <a:rPr lang="fr-FR" sz="2200" i="1" dirty="0" err="1"/>
              <a:t>buncha</a:t>
            </a:r>
            <a:r>
              <a:rPr lang="fr-FR" sz="2200" i="1" dirty="0"/>
              <a:t>, </a:t>
            </a:r>
            <a:r>
              <a:rPr lang="fr-FR" sz="2200" i="1" dirty="0" err="1"/>
              <a:t>omai</a:t>
            </a:r>
            <a:r>
              <a:rPr lang="fr-FR" sz="2200" i="1" dirty="0"/>
              <a:t>, </a:t>
            </a:r>
            <a:r>
              <a:rPr lang="fr-FR" sz="2200" i="1" dirty="0" err="1"/>
              <a:t>banhgio</a:t>
            </a:r>
            <a:r>
              <a:rPr lang="fr-FR" sz="2200" i="1" dirty="0"/>
              <a:t>, </a:t>
            </a:r>
            <a:r>
              <a:rPr lang="fr-FR" sz="2200" i="1" dirty="0" err="1"/>
              <a:t>saigon</a:t>
            </a:r>
            <a:r>
              <a:rPr lang="fr-FR" sz="2200" i="1" dirty="0"/>
              <a:t>, </a:t>
            </a:r>
            <a:r>
              <a:rPr lang="fr-FR" sz="2200" i="1" dirty="0" err="1"/>
              <a:t>hutiu</a:t>
            </a:r>
            <a:r>
              <a:rPr lang="fr-FR" sz="2200" i="1" dirty="0"/>
              <a:t>, </a:t>
            </a:r>
            <a:r>
              <a:rPr lang="fr-FR" sz="2200" i="1" dirty="0" err="1"/>
              <a:t>banhbo</a:t>
            </a:r>
            <a:r>
              <a:rPr lang="fr-FR" sz="2200" dirty="0"/>
              <a:t>}.</a:t>
            </a:r>
            <a:endParaRPr lang="vi-VN" sz="2200" dirty="0"/>
          </a:p>
          <a:p>
            <a:pPr marL="0" indent="0" fontAlgn="t">
              <a:lnSpc>
                <a:spcPct val="100000"/>
              </a:lnSpc>
              <a:buNone/>
            </a:pPr>
            <a:r>
              <a:rPr lang="vi-VN" sz="2200" dirty="0"/>
              <a:t>Vectơ đặc trưng của mỗi văn bản được xác định có độ dài bằng số lượng từ có trong từ điển và có giá trị tại mỗi điểm là số lượng từ có trong mỗi văn bản.</a:t>
            </a:r>
            <a:endParaRPr lang="vi-VN" sz="2200" dirty="0"/>
          </a:p>
          <a:p>
            <a:pPr marL="0" indent="0" fontAlgn="t">
              <a:lnSpc>
                <a:spcPct val="100000"/>
              </a:lnSpc>
              <a:buNone/>
            </a:pPr>
            <a:r>
              <a:rPr lang="fr-FR" sz="2200" dirty="0">
                <a:latin typeface="Arial" panose="02080604020202020204" pitchFamily="34" charset="0"/>
                <a:cs typeface="Arial" panose="02080604020202020204" pitchFamily="34" charset="0"/>
              </a:rPr>
              <a:t>Ta </a:t>
            </a:r>
            <a:r>
              <a:rPr lang="fr-FR" sz="2200" dirty="0" err="1">
                <a:latin typeface="Arial" panose="02080604020202020204" pitchFamily="34" charset="0"/>
                <a:cs typeface="Arial" panose="02080604020202020204" pitchFamily="34" charset="0"/>
              </a:rPr>
              <a:t>thấy</a:t>
            </a:r>
            <a:r>
              <a:rPr lang="fr-FR" sz="2200" dirty="0">
                <a:latin typeface="Arial" panose="02080604020202020204" pitchFamily="34" charset="0"/>
                <a:cs typeface="Arial" panose="02080604020202020204" pitchFamily="34" charset="0"/>
              </a:rPr>
              <a:t> </a:t>
            </a:r>
            <a:r>
              <a:rPr lang="vi-VN" sz="2200" dirty="0">
                <a:cs typeface="Arial" panose="02080604020202020204" pitchFamily="34" charset="0"/>
              </a:rPr>
              <a:t>độ dài của từ điển là </a:t>
            </a:r>
            <a:r>
              <a:rPr lang="fr-FR" sz="2200" dirty="0">
                <a:latin typeface="Arial" panose="02080604020202020204" pitchFamily="34" charset="0"/>
                <a:cs typeface="Arial" panose="02080604020202020204" pitchFamily="34" charset="0"/>
              </a:rPr>
              <a:t>d=|V|=9 ;</a:t>
            </a:r>
            <a:endParaRPr lang="vi-VN" sz="2200" dirty="0">
              <a:cs typeface="Arial" panose="02080604020202020204" pitchFamily="34" charset="0"/>
            </a:endParaRPr>
          </a:p>
          <a:p>
            <a:pPr marL="0" indent="0" fontAlgn="t">
              <a:lnSpc>
                <a:spcPct val="100000"/>
              </a:lnSpc>
              <a:buNone/>
            </a:pPr>
            <a:r>
              <a:rPr lang="vi-VN" sz="2200" dirty="0"/>
              <a:t>Theo đó văn bản  D1={</a:t>
            </a:r>
            <a:r>
              <a:rPr lang="en-US" sz="2400" i="1" dirty="0" err="1"/>
              <a:t>hanoi</a:t>
            </a:r>
            <a:r>
              <a:rPr lang="en-US" sz="2400" i="1" dirty="0"/>
              <a:t>  pho  </a:t>
            </a:r>
            <a:r>
              <a:rPr lang="en-US" sz="2400" i="1" dirty="0" err="1"/>
              <a:t>chaolong</a:t>
            </a:r>
            <a:r>
              <a:rPr lang="en-US" sz="2400" i="1" dirty="0"/>
              <a:t>  </a:t>
            </a:r>
            <a:r>
              <a:rPr lang="en-US" sz="2400" i="1" dirty="0" err="1"/>
              <a:t>hanoi</a:t>
            </a:r>
            <a:r>
              <a:rPr lang="en-US" sz="2400" dirty="0"/>
              <a:t>} </a:t>
            </a:r>
            <a:r>
              <a:rPr lang="vi-VN" sz="2200" dirty="0"/>
              <a:t> có vecto đặc trưng </a:t>
            </a:r>
            <a:r>
              <a:rPr lang="fr-FR" sz="2200" dirty="0">
                <a:latin typeface="Arial" panose="02080604020202020204" pitchFamily="34" charset="0"/>
                <a:cs typeface="Arial" panose="02080604020202020204" pitchFamily="34" charset="0"/>
              </a:rPr>
              <a:t>x1= [2,1,1,0,0,0,0,0,0]</a:t>
            </a:r>
            <a:r>
              <a:rPr lang="vi-VN" sz="2200" dirty="0">
                <a:latin typeface="Arial" panose="02080604020202020204" pitchFamily="34" charset="0"/>
                <a:cs typeface="Arial" panose="02080604020202020204" pitchFamily="34" charset="0"/>
              </a:rPr>
              <a:t>;</a:t>
            </a:r>
            <a:endParaRPr lang="vi-VN" sz="2200" dirty="0">
              <a:latin typeface="Arial" panose="02080604020202020204" pitchFamily="34" charset="0"/>
              <a:cs typeface="Arial" panose="02080604020202020204" pitchFamily="34" charset="0"/>
            </a:endParaRPr>
          </a:p>
          <a:p>
            <a:pPr marL="0" indent="0" fontAlgn="t">
              <a:lnSpc>
                <a:spcPct val="100000"/>
              </a:lnSpc>
              <a:buNone/>
            </a:pPr>
            <a:r>
              <a:rPr lang="vi-VN" sz="2200" dirty="0">
                <a:latin typeface="Arial" panose="02080604020202020204" pitchFamily="34" charset="0"/>
                <a:cs typeface="Arial" panose="02080604020202020204" pitchFamily="34" charset="0"/>
              </a:rPr>
              <a:t>D2={</a:t>
            </a:r>
            <a:r>
              <a:rPr lang="en-US" sz="2400" i="1" dirty="0" err="1"/>
              <a:t>hanoi</a:t>
            </a:r>
            <a:r>
              <a:rPr lang="en-US" sz="2400" i="1" dirty="0"/>
              <a:t>  </a:t>
            </a:r>
            <a:r>
              <a:rPr lang="en-US" sz="2400" i="1" dirty="0" err="1"/>
              <a:t>buncha</a:t>
            </a:r>
            <a:r>
              <a:rPr lang="en-US" sz="2400" i="1" dirty="0"/>
              <a:t> pho </a:t>
            </a:r>
            <a:r>
              <a:rPr lang="en-US" sz="2400" i="1" dirty="0" err="1"/>
              <a:t>omai</a:t>
            </a:r>
            <a:r>
              <a:rPr lang="en-US" sz="2400" dirty="0"/>
              <a:t>}, </a:t>
            </a:r>
            <a:r>
              <a:rPr lang="vi-VN" sz="2200" dirty="0">
                <a:latin typeface="Arial" panose="02080604020202020204" pitchFamily="34" charset="0"/>
                <a:cs typeface="Arial" panose="02080604020202020204" pitchFamily="34" charset="0"/>
              </a:rPr>
              <a:t>Vecto đặc trưng D2 là x2=[1,1,0,1,1,0,0,0,0].</a:t>
            </a:r>
            <a:endParaRPr lang="vi-VN" sz="2200" dirty="0">
              <a:latin typeface="Arial" panose="02080604020202020204" pitchFamily="34" charset="0"/>
              <a:cs typeface="Arial" panose="02080604020202020204" pitchFamily="34" charset="0"/>
            </a:endParaRPr>
          </a:p>
          <a:p>
            <a:pPr marL="0" indent="0" fontAlgn="t">
              <a:lnSpc>
                <a:spcPct val="100000"/>
              </a:lnSpc>
              <a:buNone/>
            </a:pPr>
            <a:r>
              <a:rPr lang="vi-VN" sz="2200" dirty="0">
                <a:latin typeface="Arial" panose="02080604020202020204" pitchFamily="34" charset="0"/>
                <a:cs typeface="Arial" panose="02080604020202020204" pitchFamily="34" charset="0"/>
              </a:rPr>
              <a:t>Tương tự D3={</a:t>
            </a:r>
            <a:r>
              <a:rPr lang="en-US" sz="2400" i="1" dirty="0"/>
              <a:t>pho </a:t>
            </a:r>
            <a:r>
              <a:rPr lang="en-US" sz="2400" i="1" dirty="0" err="1"/>
              <a:t>banhgio</a:t>
            </a:r>
            <a:r>
              <a:rPr lang="en-US" sz="2400" i="1" dirty="0"/>
              <a:t>  </a:t>
            </a:r>
            <a:r>
              <a:rPr lang="en-US" sz="2400" i="1" dirty="0" err="1"/>
              <a:t>omai</a:t>
            </a:r>
            <a:r>
              <a:rPr lang="en-US" sz="2400" i="1" dirty="0"/>
              <a:t> </a:t>
            </a:r>
            <a:r>
              <a:rPr lang="vi-VN" sz="2400" dirty="0"/>
              <a:t>} </a:t>
            </a:r>
            <a:r>
              <a:rPr lang="vi-VN" sz="2200" dirty="0"/>
              <a:t>với vecto đặc trưng </a:t>
            </a:r>
            <a:r>
              <a:rPr lang="vi-VN" sz="2200" dirty="0">
                <a:latin typeface="Arial" panose="02080604020202020204" pitchFamily="34" charset="0"/>
                <a:cs typeface="Arial" panose="02080604020202020204" pitchFamily="34" charset="0"/>
              </a:rPr>
              <a:t>x3=[0,1,0,0,1,1,0,0,0] và </a:t>
            </a:r>
            <a:endParaRPr lang="vi-VN" sz="2200" dirty="0">
              <a:latin typeface="Arial" panose="02080604020202020204" pitchFamily="34" charset="0"/>
              <a:cs typeface="Arial" panose="02080604020202020204" pitchFamily="34" charset="0"/>
            </a:endParaRPr>
          </a:p>
          <a:p>
            <a:pPr marL="0" indent="0" fontAlgn="t">
              <a:lnSpc>
                <a:spcPct val="100000"/>
              </a:lnSpc>
              <a:buNone/>
            </a:pPr>
            <a:r>
              <a:rPr lang="vi-VN" sz="2200" dirty="0">
                <a:latin typeface="Arial" panose="02080604020202020204" pitchFamily="34" charset="0"/>
                <a:cs typeface="Arial" panose="02080604020202020204" pitchFamily="34" charset="0"/>
              </a:rPr>
              <a:t>D4={</a:t>
            </a:r>
            <a:r>
              <a:rPr lang="en-US" sz="2400" i="1" dirty="0" err="1"/>
              <a:t>saigon</a:t>
            </a:r>
            <a:r>
              <a:rPr lang="en-US" sz="2400" i="1" dirty="0"/>
              <a:t> </a:t>
            </a:r>
            <a:r>
              <a:rPr lang="en-US" sz="2400" i="1" dirty="0" err="1"/>
              <a:t>hutiu</a:t>
            </a:r>
            <a:r>
              <a:rPr lang="en-US" sz="2400" i="1" dirty="0"/>
              <a:t> </a:t>
            </a:r>
            <a:r>
              <a:rPr lang="en-US" sz="2400" i="1" dirty="0" err="1"/>
              <a:t>banhbo</a:t>
            </a:r>
            <a:r>
              <a:rPr lang="en-US" sz="2400" i="1" dirty="0"/>
              <a:t>  pho</a:t>
            </a:r>
            <a:r>
              <a:rPr lang="en-US" sz="2400" dirty="0"/>
              <a:t>} </a:t>
            </a:r>
            <a:r>
              <a:rPr lang="vi-VN" sz="2200" dirty="0"/>
              <a:t>với vecto đặc trưng</a:t>
            </a:r>
            <a:r>
              <a:rPr lang="vi-VN" sz="2200" dirty="0">
                <a:latin typeface="Arial" panose="02080604020202020204" pitchFamily="34" charset="0"/>
                <a:cs typeface="Arial" panose="02080604020202020204" pitchFamily="34" charset="0"/>
              </a:rPr>
              <a:t>x4=[0,1,0,0,0,0,1,1,1].</a:t>
            </a:r>
            <a:endParaRPr lang="vi-VN" sz="2200" dirty="0">
              <a:latin typeface="Arial" panose="02080604020202020204" pitchFamily="34" charset="0"/>
              <a:cs typeface="Arial" panose="02080604020202020204" pitchFamily="34" charset="0"/>
            </a:endParaRPr>
          </a:p>
          <a:p>
            <a:pPr marL="0" indent="0" fontAlgn="t">
              <a:lnSpc>
                <a:spcPct val="100000"/>
              </a:lnSpc>
              <a:buNone/>
            </a:pPr>
            <a:r>
              <a:rPr lang="vi-VN" sz="2200" dirty="0">
                <a:latin typeface="Arial" panose="02080604020202020204" pitchFamily="34" charset="0"/>
                <a:cs typeface="Arial" panose="02080604020202020204" pitchFamily="34" charset="0"/>
              </a:rPr>
              <a:t>Văn bản kiểm thử D5={</a:t>
            </a:r>
            <a:r>
              <a:rPr lang="en-US" sz="2400" i="1" dirty="0" err="1"/>
              <a:t>hanoi</a:t>
            </a:r>
            <a:r>
              <a:rPr lang="en-US" sz="2400" i="1" dirty="0"/>
              <a:t> </a:t>
            </a:r>
            <a:r>
              <a:rPr lang="en-US" sz="2400" i="1" dirty="0" err="1"/>
              <a:t>hanoi</a:t>
            </a:r>
            <a:r>
              <a:rPr lang="en-US" sz="2400" i="1" dirty="0"/>
              <a:t> </a:t>
            </a:r>
            <a:r>
              <a:rPr lang="en-US" sz="2400" i="1" dirty="0" err="1"/>
              <a:t>buncha</a:t>
            </a:r>
            <a:r>
              <a:rPr lang="en-US" sz="2400" i="1" dirty="0"/>
              <a:t> </a:t>
            </a:r>
            <a:r>
              <a:rPr lang="en-US" sz="2400" i="1" dirty="0" err="1"/>
              <a:t>hutiu</a:t>
            </a:r>
            <a:r>
              <a:rPr lang="en-US" sz="2400" dirty="0"/>
              <a:t>} </a:t>
            </a:r>
            <a:endParaRPr lang="vi-VN" sz="2200" dirty="0">
              <a:latin typeface="Arial" panose="02080604020202020204" pitchFamily="34" charset="0"/>
              <a:cs typeface="Arial" panose="02080604020202020204" pitchFamily="34" charset="0"/>
            </a:endParaRPr>
          </a:p>
          <a:p>
            <a:pPr marL="0" indent="0" fontAlgn="t">
              <a:lnSpc>
                <a:spcPct val="100000"/>
              </a:lnSpc>
              <a:buNone/>
            </a:pPr>
            <a:r>
              <a:rPr lang="vi-VN" sz="2200" dirty="0">
                <a:latin typeface="Arial" panose="02080604020202020204" pitchFamily="34" charset="0"/>
                <a:cs typeface="Arial" panose="02080604020202020204" pitchFamily="34" charset="0"/>
              </a:rPr>
              <a:t>có vecto đặc trưng là </a:t>
            </a:r>
            <a:r>
              <a:rPr lang="fr-FR" sz="2200" dirty="0">
                <a:latin typeface="Arial" panose="02080604020202020204" pitchFamily="34" charset="0"/>
                <a:cs typeface="Arial" panose="02080604020202020204" pitchFamily="34" charset="0"/>
              </a:rPr>
              <a:t>x5=[2,0,0,1,0,0,0,1,0].</a:t>
            </a:r>
            <a:endParaRPr lang="vi-VN" sz="2200" dirty="0">
              <a:cs typeface="Arial" panose="02080604020202020204" pitchFamily="34" charset="0"/>
            </a:endParaRPr>
          </a:p>
          <a:p>
            <a:pPr marL="0" indent="0" fontAlgn="t">
              <a:lnSpc>
                <a:spcPct val="100000"/>
              </a:lnSpc>
              <a:buNone/>
            </a:pPr>
            <a:endParaRPr lang="vi-VN" sz="22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838200" y="319406"/>
            <a:ext cx="10515600" cy="45719"/>
          </a:xfrm>
        </p:spPr>
        <p:txBody>
          <a:bodyPr>
            <a:normAutofit fontScale="90000"/>
          </a:bodyPr>
          <a:lstStyle/>
          <a:p>
            <a:endParaRPr lang="vi-VN" dirty="0"/>
          </a:p>
        </p:txBody>
      </p:sp>
      <mc:AlternateContent xmlns:mc="http://schemas.openxmlformats.org/markup-compatibility/2006">
        <mc:Choice xmlns:a14="http://schemas.microsoft.com/office/drawing/2010/main" Requires="a14">
          <p:sp>
            <p:nvSpPr>
              <p:cNvPr id="3" name="Content Placeholder 2">
                <a:extLst>
                  <a:ext uri="{FF2B5EF4-FFF2-40B4-BE49-F238E27FC236}">
                    <a14:artisticCrisscrossEtching id="{E168DC38-07D6-49FE-A0FA-42F2E0EF6A8F}"/>
                  </a:ext>
                </a:extLst>
              </p:cNvPr>
              <p:cNvSpPr>
                <a:spLocks noGrp="1"/>
              </p:cNvSpPr>
              <p:nvPr>
                <p:ph idx="1"/>
              </p:nvPr>
            </p:nvSpPr>
            <p:spPr>
              <a:xfrm>
                <a:off x="450574" y="365124"/>
                <a:ext cx="11264348" cy="6366979"/>
              </a:xfrm>
            </p:spPr>
            <p:txBody>
              <a:bodyPr>
                <a:normAutofit/>
              </a:bodyPr>
              <a:lstStyle/>
              <a:p>
                <a:pPr marL="0" indent="0">
                  <a:buNone/>
                </a:pPr>
                <a:r>
                  <a:rPr lang="fr-FR" sz="2200" dirty="0" err="1">
                    <a:latin typeface="Arial" panose="020B0604020202020204" pitchFamily="34" charset="0"/>
                    <a:cs typeface="Arial" panose="020B0604020202020204" pitchFamily="34" charset="0"/>
                  </a:rPr>
                  <a:t>Dễ</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dàng</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tính</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được</a:t>
                </a:r>
                <a:r>
                  <a:rPr lang="fr-FR" sz="2200" dirty="0">
                    <a:latin typeface="Arial" panose="020B0604020202020204" pitchFamily="34" charset="0"/>
                    <a:cs typeface="Arial" panose="020B0604020202020204" pitchFamily="34" charset="0"/>
                  </a:rPr>
                  <a:t> : </a:t>
                </a:r>
                <a14:m>
                  <m:oMath xmlns:m="http://schemas.openxmlformats.org/officeDocument/2006/math">
                    <m:r>
                      <a:rPr lang="fr-FR" sz="2200" i="1">
                        <a:latin typeface="Cambria Math" panose="02040503050406030204" pitchFamily="18" charset="0"/>
                      </a:rPr>
                      <m:t>𝑝</m:t>
                    </m:r>
                    <m:d>
                      <m:dPr>
                        <m:ctrlPr>
                          <a:rPr lang="vi-VN" sz="2200" i="1">
                            <a:latin typeface="Cambria Math" panose="02040503050406030204" pitchFamily="18" charset="0"/>
                          </a:rPr>
                        </m:ctrlPr>
                      </m:dPr>
                      <m:e>
                        <m:r>
                          <a:rPr lang="fr-FR" sz="2200" i="1">
                            <a:latin typeface="Cambria Math" panose="02040503050406030204" pitchFamily="18" charset="0"/>
                          </a:rPr>
                          <m:t>𝐵</m:t>
                        </m:r>
                      </m:e>
                    </m:d>
                    <m:r>
                      <a:rPr lang="fr-FR" sz="2200" i="1">
                        <a:latin typeface="Cambria Math" panose="02040503050406030204" pitchFamily="18" charset="0"/>
                      </a:rPr>
                      <m:t>=</m:t>
                    </m:r>
                    <m:f>
                      <m:fPr>
                        <m:ctrlPr>
                          <a:rPr lang="vi-VN" sz="2200" i="1">
                            <a:latin typeface="Cambria Math" panose="02040503050406030204" pitchFamily="18" charset="0"/>
                          </a:rPr>
                        </m:ctrlPr>
                      </m:fPr>
                      <m:num>
                        <m:r>
                          <a:rPr lang="fr-FR" sz="2200" i="1">
                            <a:latin typeface="Cambria Math" panose="02040503050406030204" pitchFamily="18" charset="0"/>
                          </a:rPr>
                          <m:t>3</m:t>
                        </m:r>
                      </m:num>
                      <m:den>
                        <m:r>
                          <a:rPr lang="fr-FR" sz="2200" i="1">
                            <a:latin typeface="Cambria Math" panose="02040503050406030204" pitchFamily="18" charset="0"/>
                          </a:rPr>
                          <m:t>4</m:t>
                        </m:r>
                      </m:den>
                    </m:f>
                    <m:r>
                      <a:rPr lang="fr-FR" sz="2200" i="1">
                        <a:latin typeface="Cambria Math" panose="02040503050406030204" pitchFamily="18" charset="0"/>
                      </a:rPr>
                      <m:t>;  </m:t>
                    </m:r>
                    <m:r>
                      <a:rPr lang="fr-FR" sz="2200" i="1">
                        <a:latin typeface="Cambria Math" panose="02040503050406030204" pitchFamily="18" charset="0"/>
                      </a:rPr>
                      <m:t>𝑝</m:t>
                    </m:r>
                    <m:d>
                      <m:dPr>
                        <m:ctrlPr>
                          <a:rPr lang="vi-VN" sz="2200" i="1">
                            <a:latin typeface="Cambria Math" panose="02040503050406030204" pitchFamily="18" charset="0"/>
                          </a:rPr>
                        </m:ctrlPr>
                      </m:dPr>
                      <m:e>
                        <m:r>
                          <a:rPr lang="fr-FR" sz="2200" i="1">
                            <a:latin typeface="Cambria Math" panose="02040503050406030204" pitchFamily="18" charset="0"/>
                          </a:rPr>
                          <m:t>𝑁</m:t>
                        </m:r>
                      </m:e>
                    </m:d>
                    <m:r>
                      <a:rPr lang="fr-FR" sz="2200" i="1">
                        <a:latin typeface="Cambria Math" panose="02040503050406030204" pitchFamily="18" charset="0"/>
                      </a:rPr>
                      <m:t>=</m:t>
                    </m:r>
                    <m:f>
                      <m:fPr>
                        <m:ctrlPr>
                          <a:rPr lang="vi-VN" sz="2200" i="1">
                            <a:latin typeface="Cambria Math" panose="02040503050406030204" pitchFamily="18" charset="0"/>
                          </a:rPr>
                        </m:ctrlPr>
                      </m:fPr>
                      <m:num>
                        <m:r>
                          <a:rPr lang="fr-FR" sz="2200" i="1">
                            <a:latin typeface="Cambria Math" panose="02040503050406030204" pitchFamily="18" charset="0"/>
                          </a:rPr>
                          <m:t>1</m:t>
                        </m:r>
                      </m:num>
                      <m:den>
                        <m:r>
                          <a:rPr lang="fr-FR" sz="2200" i="1">
                            <a:latin typeface="Cambria Math" panose="02040503050406030204" pitchFamily="18" charset="0"/>
                          </a:rPr>
                          <m:t>4</m:t>
                        </m:r>
                      </m:den>
                    </m:f>
                  </m:oMath>
                </a14:m>
                <a:r>
                  <a:rPr lang="fr-FR" sz="2200" dirty="0">
                    <a:latin typeface="Arial" panose="020B0604020202020204" pitchFamily="34" charset="0"/>
                    <a:cs typeface="Arial" panose="020B0604020202020204" pitchFamily="34" charset="0"/>
                  </a:rPr>
                  <a:t>    </a:t>
                </a:r>
                <a:endParaRPr lang="vi-VN" sz="2200" dirty="0">
                  <a:latin typeface="Arial" panose="020B0604020202020204" pitchFamily="34" charset="0"/>
                  <a:cs typeface="Arial" panose="020B0604020202020204" pitchFamily="34" charset="0"/>
                </a:endParaRPr>
              </a:p>
              <a:p>
                <a:pPr marL="0" indent="0">
                  <a:buNone/>
                </a:pPr>
                <a:r>
                  <a:rPr lang="fr-FR" sz="2200" dirty="0" err="1">
                    <a:latin typeface="Arial" panose="020B0604020202020204" pitchFamily="34" charset="0"/>
                    <a:cs typeface="Arial" panose="020B0604020202020204" pitchFamily="34" charset="0"/>
                  </a:rPr>
                  <a:t>Vì</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có</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giá</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trị</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của</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vecto</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đặc</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trưng</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bằng</a:t>
                </a:r>
                <a:r>
                  <a:rPr lang="fr-FR" sz="2200" dirty="0">
                    <a:latin typeface="Arial" panose="020B0604020202020204" pitchFamily="34" charset="0"/>
                    <a:cs typeface="Arial" panose="020B0604020202020204" pitchFamily="34" charset="0"/>
                  </a:rPr>
                  <a:t> 0 </a:t>
                </a:r>
                <a:r>
                  <a:rPr lang="fr-FR" sz="2200" dirty="0" err="1">
                    <a:latin typeface="Arial" panose="020B0604020202020204" pitchFamily="34" charset="0"/>
                    <a:cs typeface="Arial" panose="020B0604020202020204" pitchFamily="34" charset="0"/>
                  </a:rPr>
                  <a:t>nên</a:t>
                </a:r>
                <a:r>
                  <a:rPr lang="fr-FR" sz="2200" dirty="0">
                    <a:latin typeface="Arial" panose="020B0604020202020204" pitchFamily="34" charset="0"/>
                    <a:cs typeface="Arial" panose="020B0604020202020204" pitchFamily="34" charset="0"/>
                  </a:rPr>
                  <a:t> ta </a:t>
                </a:r>
                <a:r>
                  <a:rPr lang="fr-FR" sz="2200" dirty="0" err="1">
                    <a:latin typeface="Arial" panose="020B0604020202020204" pitchFamily="34" charset="0"/>
                    <a:cs typeface="Arial" panose="020B0604020202020204" pitchFamily="34" charset="0"/>
                  </a:rPr>
                  <a:t>cần</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phương</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pháp</a:t>
                </a:r>
                <a:r>
                  <a:rPr lang="fr-FR" sz="2200" dirty="0">
                    <a:latin typeface="Arial" panose="020B0604020202020204" pitchFamily="34" charset="0"/>
                    <a:cs typeface="Arial" panose="020B0604020202020204" pitchFamily="34" charset="0"/>
                  </a:rPr>
                  <a:t> Laplace </a:t>
                </a:r>
                <a:r>
                  <a:rPr lang="fr-FR" sz="2200" dirty="0" err="1">
                    <a:latin typeface="Arial" panose="020B0604020202020204" pitchFamily="34" charset="0"/>
                    <a:cs typeface="Arial" panose="020B0604020202020204" pitchFamily="34" charset="0"/>
                  </a:rPr>
                  <a:t>để</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tránh</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xác</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suất</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thành</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phần</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bằng</a:t>
                </a:r>
                <a:r>
                  <a:rPr lang="fr-FR" sz="2200" dirty="0">
                    <a:latin typeface="Arial" panose="020B0604020202020204" pitchFamily="34" charset="0"/>
                    <a:cs typeface="Arial" panose="020B0604020202020204" pitchFamily="34" charset="0"/>
                  </a:rPr>
                  <a:t> 0.</a:t>
                </a:r>
                <a:endParaRPr lang="vi-VN" sz="2200" dirty="0">
                  <a:latin typeface="Arial" panose="020B0604020202020204" pitchFamily="34" charset="0"/>
                  <a:cs typeface="Arial" panose="020B0604020202020204" pitchFamily="34" charset="0"/>
                </a:endParaRPr>
              </a:p>
              <a:p>
                <a:pPr marL="0" indent="0">
                  <a:buNone/>
                </a:pPr>
                <a:r>
                  <a:rPr lang="vi-VN" sz="2200" dirty="0">
                    <a:latin typeface="Arial" panose="020B0604020202020204" pitchFamily="34" charset="0"/>
                    <a:cs typeface="Arial" panose="020B0604020202020204" pitchFamily="34" charset="0"/>
                  </a:rPr>
                  <a:t>Công thức tính xác suất có điều kiện theo phương pháp Laplace sẽ là:</a:t>
                </a:r>
              </a:p>
              <a:p>
                <a:pPr marL="0" indent="0">
                  <a:buNone/>
                </a:pPr>
                <a14:m>
                  <m:oMathPara xmlns:m="http://schemas.openxmlformats.org/officeDocument/2006/math">
                    <m:oMathParaPr>
                      <m:jc m:val="centerGroup"/>
                    </m:oMathParaPr>
                    <m:oMath xmlns:m="http://schemas.openxmlformats.org/officeDocument/2006/math">
                      <m:acc>
                        <m:accPr>
                          <m:chr m:val="̅"/>
                          <m:ctrlPr>
                            <a:rPr lang="vi-VN" sz="2000" i="1">
                              <a:latin typeface="Cambria Math" panose="02040503050406030204" pitchFamily="18" charset="0"/>
                            </a:rPr>
                          </m:ctrlPr>
                        </m:accPr>
                        <m:e>
                          <m:sSub>
                            <m:sSubPr>
                              <m:ctrlPr>
                                <a:rPr lang="vi-VN" sz="2000" i="1">
                                  <a:latin typeface="Cambria Math" panose="02040503050406030204" pitchFamily="18" charset="0"/>
                                </a:rPr>
                              </m:ctrlPr>
                            </m:sSubPr>
                            <m:e>
                              <m:r>
                                <a:rPr lang="vi-VN" sz="2000" i="1">
                                  <a:latin typeface="Cambria Math" panose="02040503050406030204" pitchFamily="18" charset="0"/>
                                </a:rPr>
                                <m:t>𝜆</m:t>
                              </m:r>
                            </m:e>
                            <m:sub>
                              <m:r>
                                <a:rPr lang="vi-VN" sz="2000" i="1">
                                  <a:latin typeface="Cambria Math" panose="02040503050406030204" pitchFamily="18" charset="0"/>
                                </a:rPr>
                                <m:t>𝐶𝑖</m:t>
                              </m:r>
                            </m:sub>
                          </m:sSub>
                        </m:e>
                      </m:acc>
                      <m:r>
                        <a:rPr lang="vi-VN" sz="2000" i="1">
                          <a:latin typeface="Cambria Math" panose="02040503050406030204" pitchFamily="18" charset="0"/>
                        </a:rPr>
                        <m:t>=</m:t>
                      </m:r>
                      <m:r>
                        <a:rPr lang="vi-VN" sz="2000" i="1">
                          <a:latin typeface="Cambria Math" panose="02040503050406030204" pitchFamily="18" charset="0"/>
                        </a:rPr>
                        <m:t>𝑃</m:t>
                      </m:r>
                      <m:d>
                        <m:dPr>
                          <m:ctrlPr>
                            <a:rPr lang="vi-VN" sz="2000" i="1">
                              <a:latin typeface="Cambria Math" panose="02040503050406030204" pitchFamily="18" charset="0"/>
                            </a:rPr>
                          </m:ctrlPr>
                        </m:dPr>
                        <m:e>
                          <m:sSub>
                            <m:sSubPr>
                              <m:ctrlPr>
                                <a:rPr lang="vi-VN" sz="2000" i="1">
                                  <a:latin typeface="Cambria Math" panose="02040503050406030204" pitchFamily="18" charset="0"/>
                                </a:rPr>
                              </m:ctrlPr>
                            </m:sSubPr>
                            <m:e>
                              <m:r>
                                <a:rPr lang="vi-VN" sz="2000" i="1">
                                  <a:latin typeface="Cambria Math" panose="02040503050406030204" pitchFamily="18" charset="0"/>
                                </a:rPr>
                                <m:t>𝑥</m:t>
                              </m:r>
                            </m:e>
                            <m:sub>
                              <m:r>
                                <a:rPr lang="vi-VN" sz="2000" i="1">
                                  <a:latin typeface="Cambria Math" panose="02040503050406030204" pitchFamily="18" charset="0"/>
                                </a:rPr>
                                <m:t>𝑖</m:t>
                              </m:r>
                            </m:sub>
                          </m:sSub>
                        </m:e>
                        <m:e>
                          <m:r>
                            <a:rPr lang="vi-VN" sz="2000" i="1">
                              <a:latin typeface="Cambria Math" panose="02040503050406030204" pitchFamily="18" charset="0"/>
                            </a:rPr>
                            <m:t>𝐶</m:t>
                          </m:r>
                        </m:e>
                      </m:d>
                      <m:r>
                        <a:rPr lang="vi-VN" sz="2000" i="1">
                          <a:latin typeface="Cambria Math" panose="02040503050406030204" pitchFamily="18" charset="0"/>
                        </a:rPr>
                        <m:t>=</m:t>
                      </m:r>
                      <m:f>
                        <m:fPr>
                          <m:ctrlPr>
                            <a:rPr lang="vi-VN" sz="2000" i="1">
                              <a:latin typeface="Cambria Math" panose="02040503050406030204" pitchFamily="18" charset="0"/>
                            </a:rPr>
                          </m:ctrlPr>
                        </m:fPr>
                        <m:num>
                          <m:sSub>
                            <m:sSubPr>
                              <m:ctrlPr>
                                <a:rPr lang="vi-VN" sz="2000" i="1">
                                  <a:latin typeface="Cambria Math" panose="02040503050406030204" pitchFamily="18" charset="0"/>
                                </a:rPr>
                              </m:ctrlPr>
                            </m:sSubPr>
                            <m:e>
                              <m:r>
                                <a:rPr lang="vi-VN" sz="2000" i="1">
                                  <a:latin typeface="Cambria Math" panose="02040503050406030204" pitchFamily="18" charset="0"/>
                                </a:rPr>
                                <m:t>𝑁</m:t>
                              </m:r>
                            </m:e>
                            <m:sub>
                              <m:r>
                                <a:rPr lang="vi-VN" sz="2000" i="1">
                                  <a:latin typeface="Cambria Math" panose="02040503050406030204" pitchFamily="18" charset="0"/>
                                </a:rPr>
                                <m:t>𝐶𝑖</m:t>
                              </m:r>
                            </m:sub>
                          </m:sSub>
                          <m:r>
                            <a:rPr lang="vi-VN" sz="2000" i="1">
                              <a:latin typeface="Cambria Math" panose="02040503050406030204" pitchFamily="18" charset="0"/>
                            </a:rPr>
                            <m:t>+</m:t>
                          </m:r>
                          <m:r>
                            <a:rPr lang="vi-VN" sz="2000" i="1">
                              <a:latin typeface="Cambria Math" panose="02040503050406030204" pitchFamily="18" charset="0"/>
                            </a:rPr>
                            <m:t>𝑎</m:t>
                          </m:r>
                        </m:num>
                        <m:den>
                          <m:sSub>
                            <m:sSubPr>
                              <m:ctrlPr>
                                <a:rPr lang="vi-VN" sz="2000" i="1">
                                  <a:latin typeface="Cambria Math" panose="02040503050406030204" pitchFamily="18" charset="0"/>
                                </a:rPr>
                              </m:ctrlPr>
                            </m:sSubPr>
                            <m:e>
                              <m:r>
                                <a:rPr lang="vi-VN" sz="2000" i="1">
                                  <a:latin typeface="Cambria Math" panose="02040503050406030204" pitchFamily="18" charset="0"/>
                                </a:rPr>
                                <m:t>𝑁</m:t>
                              </m:r>
                            </m:e>
                            <m:sub>
                              <m:r>
                                <a:rPr lang="vi-VN" sz="2000" i="1">
                                  <a:latin typeface="Cambria Math" panose="02040503050406030204" pitchFamily="18" charset="0"/>
                                </a:rPr>
                                <m:t>𝐶</m:t>
                              </m:r>
                            </m:sub>
                          </m:sSub>
                          <m:r>
                            <a:rPr lang="vi-VN" sz="2000" i="1">
                              <a:latin typeface="Cambria Math" panose="02040503050406030204" pitchFamily="18" charset="0"/>
                            </a:rPr>
                            <m:t>+</m:t>
                          </m:r>
                          <m:r>
                            <a:rPr lang="vi-VN" sz="2000" i="1">
                              <a:latin typeface="Cambria Math" panose="02040503050406030204" pitchFamily="18" charset="0"/>
                            </a:rPr>
                            <m:t>𝑑𝑎</m:t>
                          </m:r>
                        </m:den>
                      </m:f>
                    </m:oMath>
                  </m:oMathPara>
                </a14:m>
                <a:endParaRPr lang="vi-VN" sz="2200" dirty="0">
                  <a:latin typeface="Arial" panose="020B0604020202020204" pitchFamily="34" charset="0"/>
                  <a:cs typeface="Arial" panose="020B0604020202020204" pitchFamily="34" charset="0"/>
                </a:endParaRPr>
              </a:p>
              <a:p>
                <a:pPr marL="0" indent="0">
                  <a:buNone/>
                </a:pPr>
                <a:r>
                  <a:rPr lang="vi-VN" sz="2200" dirty="0">
                    <a:latin typeface="Arial" panose="020B0604020202020204" pitchFamily="34" charset="0"/>
                    <a:cs typeface="Arial" panose="020B0604020202020204" pitchFamily="34" charset="0"/>
                  </a:rPr>
                  <a:t>Ta có d=9 và a=1</a:t>
                </a:r>
                <a:r>
                  <a:rPr lang="fr-FR" sz="2400" dirty="0">
                    <a:latin typeface="Arial" panose="020B0604020202020204" pitchFamily="34" charset="0"/>
                    <a:cs typeface="Arial" panose="020B0604020202020204" pitchFamily="34" charset="0"/>
                  </a:rPr>
                  <a:t> </a:t>
                </a:r>
                <a:r>
                  <a:rPr lang="vi-VN" sz="2400" dirty="0">
                    <a:latin typeface="Arial" panose="020B0604020202020204" pitchFamily="34" charset="0"/>
                    <a:cs typeface="Arial" panose="020B0604020202020204" pitchFamily="34" charset="0"/>
                  </a:rPr>
                  <a:t>;</a:t>
                </a:r>
                <a:r>
                  <a:rPr lang="fr-FR" sz="2400" dirty="0">
                    <a:latin typeface="Arial" panose="020B0604020202020204" pitchFamily="34" charset="0"/>
                    <a:cs typeface="Arial" panose="020B0604020202020204" pitchFamily="34" charset="0"/>
                  </a:rPr>
                  <a:t> N</a:t>
                </a:r>
                <a:r>
                  <a:rPr lang="fr-FR" sz="2400" baseline="-25000" dirty="0">
                    <a:latin typeface="Arial" panose="020B0604020202020204" pitchFamily="34" charset="0"/>
                    <a:cs typeface="Arial" panose="020B0604020202020204" pitchFamily="34" charset="0"/>
                  </a:rPr>
                  <a:t>B</a:t>
                </a:r>
                <a:r>
                  <a:rPr lang="fr-FR" sz="2400" dirty="0">
                    <a:latin typeface="Arial" panose="020B0604020202020204" pitchFamily="34" charset="0"/>
                    <a:cs typeface="Arial" panose="020B0604020202020204" pitchFamily="34" charset="0"/>
                  </a:rPr>
                  <a:t>=11 (</a:t>
                </a:r>
                <a:r>
                  <a:rPr lang="fr-FR" sz="2400" dirty="0" err="1">
                    <a:latin typeface="Arial" panose="020B0604020202020204" pitchFamily="34" charset="0"/>
                    <a:cs typeface="Arial" panose="020B0604020202020204" pitchFamily="34" charset="0"/>
                  </a:rPr>
                  <a:t>đếm</a:t>
                </a:r>
                <a:r>
                  <a:rPr lang="fr-FR" sz="2400" dirty="0">
                    <a:latin typeface="Arial" panose="020B0604020202020204" pitchFamily="34" charset="0"/>
                    <a:cs typeface="Arial" panose="020B0604020202020204" pitchFamily="34" charset="0"/>
                  </a:rPr>
                  <a:t> </a:t>
                </a:r>
                <a:r>
                  <a:rPr lang="fr-FR" sz="2400" dirty="0" err="1">
                    <a:latin typeface="Arial" panose="020B0604020202020204" pitchFamily="34" charset="0"/>
                    <a:cs typeface="Arial" panose="020B0604020202020204" pitchFamily="34" charset="0"/>
                  </a:rPr>
                  <a:t>số</a:t>
                </a:r>
                <a:r>
                  <a:rPr lang="fr-FR" sz="2400" dirty="0">
                    <a:latin typeface="Arial" panose="020B0604020202020204" pitchFamily="34" charset="0"/>
                    <a:cs typeface="Arial" panose="020B0604020202020204" pitchFamily="34" charset="0"/>
                  </a:rPr>
                  <a:t> </a:t>
                </a:r>
                <a:r>
                  <a:rPr lang="fr-FR" sz="2400" dirty="0" err="1">
                    <a:latin typeface="Arial" panose="020B0604020202020204" pitchFamily="34" charset="0"/>
                    <a:cs typeface="Arial" panose="020B0604020202020204" pitchFamily="34" charset="0"/>
                  </a:rPr>
                  <a:t>lượng</a:t>
                </a:r>
                <a:r>
                  <a:rPr lang="fr-FR" sz="2400" dirty="0">
                    <a:latin typeface="Arial" panose="020B0604020202020204" pitchFamily="34" charset="0"/>
                    <a:cs typeface="Arial" panose="020B0604020202020204" pitchFamily="34" charset="0"/>
                  </a:rPr>
                  <a:t>) ; N</a:t>
                </a:r>
                <a:r>
                  <a:rPr lang="fr-FR" sz="2400" baseline="-25000" dirty="0">
                    <a:latin typeface="Arial" panose="020B0604020202020204" pitchFamily="34" charset="0"/>
                    <a:cs typeface="Arial" panose="020B0604020202020204" pitchFamily="34" charset="0"/>
                  </a:rPr>
                  <a:t>N</a:t>
                </a:r>
                <a:r>
                  <a:rPr lang="fr-FR" sz="2400" dirty="0">
                    <a:latin typeface="Arial" panose="020B0604020202020204" pitchFamily="34" charset="0"/>
                    <a:cs typeface="Arial" panose="020B0604020202020204" pitchFamily="34" charset="0"/>
                  </a:rPr>
                  <a:t>=4 ; </a:t>
                </a:r>
                <a:endParaRPr lang="vi-VN" sz="2400" dirty="0">
                  <a:latin typeface="Arial" panose="020B0604020202020204" pitchFamily="34" charset="0"/>
                  <a:cs typeface="Arial" panose="020B0604020202020204" pitchFamily="34" charset="0"/>
                </a:endParaRPr>
              </a:p>
              <a:p>
                <a:pPr marL="0" indent="0">
                  <a:buNone/>
                </a:pPr>
                <a:r>
                  <a:rPr lang="fr-FR" sz="2200" dirty="0" err="1">
                    <a:latin typeface="Arial" panose="020B0604020202020204" pitchFamily="34" charset="0"/>
                    <a:cs typeface="Arial" panose="020B0604020202020204" pitchFamily="34" charset="0"/>
                  </a:rPr>
                  <a:t>Xây</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dựng</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bảng</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Likelihood</a:t>
                </a:r>
                <a:r>
                  <a:rPr lang="fr-FR" sz="2200" dirty="0">
                    <a:latin typeface="Arial" panose="020B0604020202020204" pitchFamily="34" charset="0"/>
                    <a:cs typeface="Arial" panose="020B0604020202020204" pitchFamily="34" charset="0"/>
                  </a:rPr>
                  <a:t>:</a:t>
                </a:r>
                <a:endParaRPr lang="vi-VN" sz="2200" dirty="0">
                  <a:latin typeface="Arial" panose="020B0604020202020204" pitchFamily="34" charset="0"/>
                  <a:cs typeface="Arial" panose="020B0604020202020204" pitchFamily="34" charset="0"/>
                </a:endParaRPr>
              </a:p>
              <a:p>
                <a:pPr marL="0" indent="0">
                  <a:lnSpc>
                    <a:spcPct val="100000"/>
                  </a:lnSpc>
                  <a:buNone/>
                </a:pPr>
                <a:endParaRPr lang="en-US" sz="2000" dirty="0"/>
              </a:p>
              <a:p>
                <a:pPr marL="0" indent="0">
                  <a:lnSpc>
                    <a:spcPct val="100000"/>
                  </a:lnSpc>
                  <a:buNone/>
                </a:pPr>
                <a:endParaRPr lang="vi-VN" sz="20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0574" y="365124"/>
                <a:ext cx="11264348" cy="6366979"/>
              </a:xfrm>
              <a:blipFill rotWithShape="1">
                <a:blip r:embed="rId1"/>
                <a:stretch>
                  <a:fillRect l="-703" t="-192"/>
                </a:stretch>
              </a:blipFill>
            </p:spPr>
            <p:txBody>
              <a:bodyPr/>
              <a:lstStyle/>
              <a:p>
                <a:r>
                  <a:rPr lang="vi-VN">
                    <a:noFill/>
                  </a:rPr>
                  <a:t> </a:t>
                </a:r>
                <a:endParaRPr lang="vi-VN">
                  <a:noFill/>
                </a:endParaRPr>
              </a:p>
            </p:txBody>
          </p:sp>
        </mc:Fallback>
      </mc:AlternateContent>
      <p:graphicFrame>
        <p:nvGraphicFramePr>
          <p:cNvPr id="4" name="Table 3"/>
          <p:cNvGraphicFramePr>
            <a:graphicFrameLocks noGrp="1"/>
          </p:cNvGraphicFramePr>
          <p:nvPr/>
        </p:nvGraphicFramePr>
        <p:xfrm>
          <a:off x="569843" y="3703320"/>
          <a:ext cx="10283690" cy="2617966"/>
        </p:xfrm>
        <a:graphic>
          <a:graphicData uri="http://schemas.openxmlformats.org/drawingml/2006/table">
            <a:tbl>
              <a:tblPr firstRow="1" firstCol="1" bandRow="1">
                <a:tableStyleId>{5C22544A-7EE6-4342-B048-85BDC9FD1C3A}</a:tableStyleId>
              </a:tblPr>
              <a:tblGrid>
                <a:gridCol w="795131"/>
                <a:gridCol w="1261163"/>
                <a:gridCol w="1028147"/>
                <a:gridCol w="1028147"/>
                <a:gridCol w="1028147"/>
                <a:gridCol w="1028147"/>
                <a:gridCol w="1028147"/>
                <a:gridCol w="1028147"/>
                <a:gridCol w="1029257"/>
                <a:gridCol w="1029257"/>
              </a:tblGrid>
              <a:tr h="504524">
                <a:tc>
                  <a:txBody>
                    <a:bodyPr/>
                    <a:lstStyle/>
                    <a:p>
                      <a:pPr algn="just">
                        <a:lnSpc>
                          <a:spcPct val="107000"/>
                        </a:lnSpc>
                        <a:spcBef>
                          <a:spcPts val="600"/>
                        </a:spcBef>
                        <a:spcAft>
                          <a:spcPts val="300"/>
                        </a:spcAft>
                      </a:pPr>
                      <a:r>
                        <a:rPr lang="fr-FR" sz="2000" dirty="0">
                          <a:effectLst/>
                        </a:rPr>
                        <a:t> </a:t>
                      </a:r>
                      <a:endParaRPr lang="vi-VN" sz="2000" dirty="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just">
                        <a:lnSpc>
                          <a:spcPct val="107000"/>
                        </a:lnSpc>
                        <a:spcBef>
                          <a:spcPts val="600"/>
                        </a:spcBef>
                        <a:spcAft>
                          <a:spcPts val="300"/>
                        </a:spcAft>
                      </a:pPr>
                      <a:r>
                        <a:rPr lang="fr-FR" sz="1600" dirty="0">
                          <a:effectLst/>
                        </a:rPr>
                        <a:t>Hanoi</a:t>
                      </a:r>
                      <a:endParaRPr lang="vi-VN" sz="1600" dirty="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just">
                        <a:lnSpc>
                          <a:spcPct val="107000"/>
                        </a:lnSpc>
                        <a:spcBef>
                          <a:spcPts val="600"/>
                        </a:spcBef>
                        <a:spcAft>
                          <a:spcPts val="300"/>
                        </a:spcAft>
                      </a:pPr>
                      <a:r>
                        <a:rPr lang="fr-FR" sz="1600" dirty="0" err="1">
                          <a:effectLst/>
                        </a:rPr>
                        <a:t>Pho</a:t>
                      </a:r>
                      <a:endParaRPr lang="vi-VN" sz="1600" dirty="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just">
                        <a:lnSpc>
                          <a:spcPct val="107000"/>
                        </a:lnSpc>
                        <a:spcBef>
                          <a:spcPts val="600"/>
                        </a:spcBef>
                        <a:spcAft>
                          <a:spcPts val="300"/>
                        </a:spcAft>
                      </a:pPr>
                      <a:r>
                        <a:rPr lang="fr-FR" sz="1600" dirty="0" err="1">
                          <a:effectLst/>
                        </a:rPr>
                        <a:t>Chaolong</a:t>
                      </a:r>
                      <a:endParaRPr lang="vi-VN" sz="1600" dirty="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just">
                        <a:lnSpc>
                          <a:spcPct val="107000"/>
                        </a:lnSpc>
                        <a:spcBef>
                          <a:spcPts val="600"/>
                        </a:spcBef>
                        <a:spcAft>
                          <a:spcPts val="300"/>
                        </a:spcAft>
                      </a:pPr>
                      <a:r>
                        <a:rPr lang="fr-FR" sz="1600" dirty="0" err="1">
                          <a:effectLst/>
                        </a:rPr>
                        <a:t>Buncha</a:t>
                      </a:r>
                      <a:endParaRPr lang="vi-VN" sz="1600" dirty="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just">
                        <a:lnSpc>
                          <a:spcPct val="107000"/>
                        </a:lnSpc>
                        <a:spcBef>
                          <a:spcPts val="600"/>
                        </a:spcBef>
                        <a:spcAft>
                          <a:spcPts val="300"/>
                        </a:spcAft>
                      </a:pPr>
                      <a:r>
                        <a:rPr lang="fr-FR" sz="1600" dirty="0" err="1">
                          <a:effectLst/>
                        </a:rPr>
                        <a:t>Omai</a:t>
                      </a:r>
                      <a:endParaRPr lang="vi-VN" sz="1600" dirty="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just">
                        <a:lnSpc>
                          <a:spcPct val="107000"/>
                        </a:lnSpc>
                        <a:spcBef>
                          <a:spcPts val="600"/>
                        </a:spcBef>
                        <a:spcAft>
                          <a:spcPts val="300"/>
                        </a:spcAft>
                      </a:pPr>
                      <a:r>
                        <a:rPr lang="fr-FR" sz="1600" dirty="0" err="1">
                          <a:effectLst/>
                        </a:rPr>
                        <a:t>Banhgio</a:t>
                      </a:r>
                      <a:endParaRPr lang="vi-VN" sz="1600" dirty="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just">
                        <a:lnSpc>
                          <a:spcPct val="107000"/>
                        </a:lnSpc>
                        <a:spcBef>
                          <a:spcPts val="600"/>
                        </a:spcBef>
                        <a:spcAft>
                          <a:spcPts val="300"/>
                        </a:spcAft>
                      </a:pPr>
                      <a:r>
                        <a:rPr lang="fr-FR" sz="1600" dirty="0">
                          <a:effectLst/>
                        </a:rPr>
                        <a:t>Saigon</a:t>
                      </a:r>
                      <a:endParaRPr lang="vi-VN" sz="1600" dirty="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just">
                        <a:lnSpc>
                          <a:spcPct val="107000"/>
                        </a:lnSpc>
                        <a:spcBef>
                          <a:spcPts val="600"/>
                        </a:spcBef>
                        <a:spcAft>
                          <a:spcPts val="300"/>
                        </a:spcAft>
                      </a:pPr>
                      <a:r>
                        <a:rPr lang="fr-FR" sz="1600" dirty="0" err="1">
                          <a:effectLst/>
                        </a:rPr>
                        <a:t>Hutiu</a:t>
                      </a:r>
                      <a:endParaRPr lang="vi-VN" sz="1600" dirty="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just">
                        <a:lnSpc>
                          <a:spcPct val="107000"/>
                        </a:lnSpc>
                        <a:spcBef>
                          <a:spcPts val="600"/>
                        </a:spcBef>
                        <a:spcAft>
                          <a:spcPts val="300"/>
                        </a:spcAft>
                      </a:pPr>
                      <a:r>
                        <a:rPr lang="fr-FR" sz="1600" dirty="0" err="1">
                          <a:effectLst/>
                        </a:rPr>
                        <a:t>banhbo</a:t>
                      </a:r>
                      <a:endParaRPr lang="vi-VN" sz="1600" dirty="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r>
              <a:tr h="479949">
                <a:tc>
                  <a:txBody>
                    <a:bodyPr/>
                    <a:lstStyle/>
                    <a:p>
                      <a:pPr algn="just">
                        <a:lnSpc>
                          <a:spcPct val="107000"/>
                        </a:lnSpc>
                        <a:spcBef>
                          <a:spcPts val="600"/>
                        </a:spcBef>
                        <a:spcAft>
                          <a:spcPts val="300"/>
                        </a:spcAft>
                      </a:pPr>
                      <a:r>
                        <a:rPr lang="fr-FR" sz="2000">
                          <a:effectLst/>
                        </a:rPr>
                        <a:t>B</a:t>
                      </a:r>
                      <a:endParaRPr lang="vi-VN" sz="20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just">
                        <a:lnSpc>
                          <a:spcPct val="107000"/>
                        </a:lnSpc>
                        <a:spcBef>
                          <a:spcPts val="600"/>
                        </a:spcBef>
                        <a:spcAft>
                          <a:spcPts val="300"/>
                        </a:spcAft>
                      </a:pPr>
                      <a:r>
                        <a:rPr lang="fr-FR" sz="2000" dirty="0">
                          <a:effectLst/>
                        </a:rPr>
                        <a:t>3</a:t>
                      </a:r>
                      <a:endParaRPr lang="vi-VN" sz="2000" dirty="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just">
                        <a:lnSpc>
                          <a:spcPct val="107000"/>
                        </a:lnSpc>
                        <a:spcBef>
                          <a:spcPts val="600"/>
                        </a:spcBef>
                        <a:spcAft>
                          <a:spcPts val="300"/>
                        </a:spcAft>
                      </a:pPr>
                      <a:r>
                        <a:rPr lang="fr-FR" sz="2000">
                          <a:effectLst/>
                        </a:rPr>
                        <a:t>3</a:t>
                      </a:r>
                      <a:endParaRPr lang="vi-VN" sz="20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just">
                        <a:lnSpc>
                          <a:spcPct val="107000"/>
                        </a:lnSpc>
                        <a:spcBef>
                          <a:spcPts val="600"/>
                        </a:spcBef>
                        <a:spcAft>
                          <a:spcPts val="300"/>
                        </a:spcAft>
                      </a:pPr>
                      <a:r>
                        <a:rPr lang="fr-FR" sz="2000">
                          <a:effectLst/>
                        </a:rPr>
                        <a:t>1</a:t>
                      </a:r>
                      <a:endParaRPr lang="vi-VN" sz="20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just">
                        <a:lnSpc>
                          <a:spcPct val="107000"/>
                        </a:lnSpc>
                        <a:spcBef>
                          <a:spcPts val="600"/>
                        </a:spcBef>
                        <a:spcAft>
                          <a:spcPts val="300"/>
                        </a:spcAft>
                      </a:pPr>
                      <a:r>
                        <a:rPr lang="fr-FR" sz="2000">
                          <a:effectLst/>
                        </a:rPr>
                        <a:t>1</a:t>
                      </a:r>
                      <a:endParaRPr lang="vi-VN" sz="20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just">
                        <a:lnSpc>
                          <a:spcPct val="107000"/>
                        </a:lnSpc>
                        <a:spcBef>
                          <a:spcPts val="600"/>
                        </a:spcBef>
                        <a:spcAft>
                          <a:spcPts val="300"/>
                        </a:spcAft>
                      </a:pPr>
                      <a:r>
                        <a:rPr lang="fr-FR" sz="2000">
                          <a:effectLst/>
                        </a:rPr>
                        <a:t>2</a:t>
                      </a:r>
                      <a:endParaRPr lang="vi-VN" sz="20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just">
                        <a:lnSpc>
                          <a:spcPct val="107000"/>
                        </a:lnSpc>
                        <a:spcBef>
                          <a:spcPts val="600"/>
                        </a:spcBef>
                        <a:spcAft>
                          <a:spcPts val="300"/>
                        </a:spcAft>
                      </a:pPr>
                      <a:r>
                        <a:rPr lang="fr-FR" sz="2000">
                          <a:effectLst/>
                        </a:rPr>
                        <a:t>1</a:t>
                      </a:r>
                      <a:endParaRPr lang="vi-VN" sz="20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just">
                        <a:lnSpc>
                          <a:spcPct val="107000"/>
                        </a:lnSpc>
                        <a:spcBef>
                          <a:spcPts val="600"/>
                        </a:spcBef>
                        <a:spcAft>
                          <a:spcPts val="300"/>
                        </a:spcAft>
                      </a:pPr>
                      <a:r>
                        <a:rPr lang="fr-FR" sz="2000">
                          <a:effectLst/>
                        </a:rPr>
                        <a:t>0</a:t>
                      </a:r>
                      <a:endParaRPr lang="vi-VN" sz="20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just">
                        <a:lnSpc>
                          <a:spcPct val="107000"/>
                        </a:lnSpc>
                        <a:spcBef>
                          <a:spcPts val="600"/>
                        </a:spcBef>
                        <a:spcAft>
                          <a:spcPts val="300"/>
                        </a:spcAft>
                      </a:pPr>
                      <a:r>
                        <a:rPr lang="fr-FR" sz="2000">
                          <a:effectLst/>
                        </a:rPr>
                        <a:t>0</a:t>
                      </a:r>
                      <a:endParaRPr lang="vi-VN" sz="20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just">
                        <a:lnSpc>
                          <a:spcPct val="107000"/>
                        </a:lnSpc>
                        <a:spcBef>
                          <a:spcPts val="600"/>
                        </a:spcBef>
                        <a:spcAft>
                          <a:spcPts val="300"/>
                        </a:spcAft>
                      </a:pPr>
                      <a:r>
                        <a:rPr lang="fr-FR" sz="2000" dirty="0">
                          <a:effectLst/>
                        </a:rPr>
                        <a:t>0</a:t>
                      </a:r>
                      <a:endParaRPr lang="vi-VN" sz="2000" dirty="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r>
              <a:tr h="529414">
                <a:tc>
                  <a:txBody>
                    <a:bodyPr/>
                    <a:lstStyle/>
                    <a:p>
                      <a:endParaRPr lang="vi-VN"/>
                    </a:p>
                  </a:txBody>
                  <a:tcPr marL="68580" marR="68580" marT="0" marB="0">
                    <a:blipFill>
                      <a:blip r:embed="rId2"/>
                      <a:stretch>
                        <a:fillRect l="-763" t="-196552" r="-1191603" b="-211494"/>
                      </a:stretch>
                    </a:blipFill>
                  </a:tcPr>
                </a:tc>
                <a:tc>
                  <a:txBody>
                    <a:bodyPr/>
                    <a:lstStyle/>
                    <a:p>
                      <a:pPr algn="just">
                        <a:lnSpc>
                          <a:spcPct val="107000"/>
                        </a:lnSpc>
                        <a:spcBef>
                          <a:spcPts val="600"/>
                        </a:spcBef>
                        <a:spcAft>
                          <a:spcPts val="300"/>
                        </a:spcAft>
                      </a:pPr>
                      <a:r>
                        <a:rPr lang="fr-FR" sz="2000" dirty="0">
                          <a:solidFill>
                            <a:srgbClr val="FF0000"/>
                          </a:solidFill>
                          <a:effectLst/>
                        </a:rPr>
                        <a:t>4/20</a:t>
                      </a:r>
                      <a:endParaRPr lang="vi-VN" sz="2000" dirty="0">
                        <a:solidFill>
                          <a:srgbClr val="FF0000"/>
                        </a:solidFill>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just">
                        <a:lnSpc>
                          <a:spcPct val="107000"/>
                        </a:lnSpc>
                        <a:spcBef>
                          <a:spcPts val="600"/>
                        </a:spcBef>
                        <a:spcAft>
                          <a:spcPts val="300"/>
                        </a:spcAft>
                      </a:pPr>
                      <a:r>
                        <a:rPr lang="fr-FR" sz="2000">
                          <a:effectLst/>
                        </a:rPr>
                        <a:t>4/20</a:t>
                      </a:r>
                      <a:endParaRPr lang="vi-VN" sz="20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just">
                        <a:lnSpc>
                          <a:spcPct val="107000"/>
                        </a:lnSpc>
                        <a:spcBef>
                          <a:spcPts val="600"/>
                        </a:spcBef>
                        <a:spcAft>
                          <a:spcPts val="300"/>
                        </a:spcAft>
                      </a:pPr>
                      <a:r>
                        <a:rPr lang="fr-FR" sz="2000" dirty="0">
                          <a:effectLst/>
                        </a:rPr>
                        <a:t>2/20</a:t>
                      </a:r>
                      <a:endParaRPr lang="vi-VN" sz="2000" dirty="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just">
                        <a:lnSpc>
                          <a:spcPct val="107000"/>
                        </a:lnSpc>
                        <a:spcBef>
                          <a:spcPts val="600"/>
                        </a:spcBef>
                        <a:spcAft>
                          <a:spcPts val="300"/>
                        </a:spcAft>
                      </a:pPr>
                      <a:r>
                        <a:rPr lang="fr-FR" sz="2000" dirty="0">
                          <a:solidFill>
                            <a:srgbClr val="FF0000"/>
                          </a:solidFill>
                          <a:effectLst/>
                        </a:rPr>
                        <a:t>2/20</a:t>
                      </a:r>
                      <a:endParaRPr lang="vi-VN" sz="2000" dirty="0">
                        <a:solidFill>
                          <a:srgbClr val="FF0000"/>
                        </a:solidFill>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just">
                        <a:lnSpc>
                          <a:spcPct val="107000"/>
                        </a:lnSpc>
                        <a:spcBef>
                          <a:spcPts val="600"/>
                        </a:spcBef>
                        <a:spcAft>
                          <a:spcPts val="300"/>
                        </a:spcAft>
                      </a:pPr>
                      <a:r>
                        <a:rPr lang="fr-FR" sz="2000">
                          <a:effectLst/>
                        </a:rPr>
                        <a:t>3/20</a:t>
                      </a:r>
                      <a:endParaRPr lang="vi-VN" sz="20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just">
                        <a:lnSpc>
                          <a:spcPct val="107000"/>
                        </a:lnSpc>
                        <a:spcBef>
                          <a:spcPts val="600"/>
                        </a:spcBef>
                        <a:spcAft>
                          <a:spcPts val="300"/>
                        </a:spcAft>
                      </a:pPr>
                      <a:r>
                        <a:rPr lang="fr-FR" sz="2000" dirty="0">
                          <a:effectLst/>
                        </a:rPr>
                        <a:t>2/20</a:t>
                      </a:r>
                      <a:endParaRPr lang="vi-VN" sz="2000" dirty="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just">
                        <a:lnSpc>
                          <a:spcPct val="107000"/>
                        </a:lnSpc>
                        <a:spcBef>
                          <a:spcPts val="600"/>
                        </a:spcBef>
                        <a:spcAft>
                          <a:spcPts val="300"/>
                        </a:spcAft>
                      </a:pPr>
                      <a:r>
                        <a:rPr lang="fr-FR" sz="2000">
                          <a:effectLst/>
                        </a:rPr>
                        <a:t>1/20</a:t>
                      </a:r>
                      <a:endParaRPr lang="vi-VN" sz="20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just">
                        <a:lnSpc>
                          <a:spcPct val="107000"/>
                        </a:lnSpc>
                        <a:spcBef>
                          <a:spcPts val="600"/>
                        </a:spcBef>
                        <a:spcAft>
                          <a:spcPts val="300"/>
                        </a:spcAft>
                      </a:pPr>
                      <a:r>
                        <a:rPr lang="fr-FR" sz="2000" dirty="0">
                          <a:solidFill>
                            <a:srgbClr val="FF0000"/>
                          </a:solidFill>
                          <a:effectLst/>
                        </a:rPr>
                        <a:t>1/20</a:t>
                      </a:r>
                      <a:endParaRPr lang="vi-VN" sz="2000" dirty="0">
                        <a:solidFill>
                          <a:srgbClr val="FF0000"/>
                        </a:solidFill>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just">
                        <a:lnSpc>
                          <a:spcPct val="107000"/>
                        </a:lnSpc>
                        <a:spcBef>
                          <a:spcPts val="600"/>
                        </a:spcBef>
                        <a:spcAft>
                          <a:spcPts val="300"/>
                        </a:spcAft>
                      </a:pPr>
                      <a:r>
                        <a:rPr lang="fr-FR" sz="2000" dirty="0">
                          <a:effectLst/>
                        </a:rPr>
                        <a:t>1/20</a:t>
                      </a:r>
                      <a:endParaRPr lang="vi-VN" sz="2000" dirty="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r>
              <a:tr h="479949">
                <a:tc>
                  <a:txBody>
                    <a:bodyPr/>
                    <a:lstStyle/>
                    <a:p>
                      <a:pPr algn="just">
                        <a:lnSpc>
                          <a:spcPct val="107000"/>
                        </a:lnSpc>
                        <a:spcBef>
                          <a:spcPts val="600"/>
                        </a:spcBef>
                        <a:spcAft>
                          <a:spcPts val="300"/>
                        </a:spcAft>
                      </a:pPr>
                      <a:r>
                        <a:rPr lang="fr-FR" sz="2000">
                          <a:effectLst/>
                        </a:rPr>
                        <a:t>N</a:t>
                      </a:r>
                      <a:endParaRPr lang="vi-VN" sz="20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just">
                        <a:lnSpc>
                          <a:spcPct val="107000"/>
                        </a:lnSpc>
                        <a:spcBef>
                          <a:spcPts val="600"/>
                        </a:spcBef>
                        <a:spcAft>
                          <a:spcPts val="300"/>
                        </a:spcAft>
                      </a:pPr>
                      <a:r>
                        <a:rPr lang="fr-FR" sz="2000">
                          <a:effectLst/>
                        </a:rPr>
                        <a:t>0</a:t>
                      </a:r>
                      <a:endParaRPr lang="vi-VN" sz="20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just">
                        <a:lnSpc>
                          <a:spcPct val="107000"/>
                        </a:lnSpc>
                        <a:spcBef>
                          <a:spcPts val="600"/>
                        </a:spcBef>
                        <a:spcAft>
                          <a:spcPts val="300"/>
                        </a:spcAft>
                      </a:pPr>
                      <a:r>
                        <a:rPr lang="fr-FR" sz="2000">
                          <a:effectLst/>
                        </a:rPr>
                        <a:t>1</a:t>
                      </a:r>
                      <a:endParaRPr lang="vi-VN" sz="20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just">
                        <a:lnSpc>
                          <a:spcPct val="107000"/>
                        </a:lnSpc>
                        <a:spcBef>
                          <a:spcPts val="600"/>
                        </a:spcBef>
                        <a:spcAft>
                          <a:spcPts val="300"/>
                        </a:spcAft>
                      </a:pPr>
                      <a:r>
                        <a:rPr lang="fr-FR" sz="2000">
                          <a:effectLst/>
                        </a:rPr>
                        <a:t>0</a:t>
                      </a:r>
                      <a:endParaRPr lang="vi-VN" sz="20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just">
                        <a:lnSpc>
                          <a:spcPct val="107000"/>
                        </a:lnSpc>
                        <a:spcBef>
                          <a:spcPts val="600"/>
                        </a:spcBef>
                        <a:spcAft>
                          <a:spcPts val="300"/>
                        </a:spcAft>
                      </a:pPr>
                      <a:r>
                        <a:rPr lang="fr-FR" sz="2000">
                          <a:effectLst/>
                        </a:rPr>
                        <a:t>0</a:t>
                      </a:r>
                      <a:endParaRPr lang="vi-VN" sz="20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just">
                        <a:lnSpc>
                          <a:spcPct val="107000"/>
                        </a:lnSpc>
                        <a:spcBef>
                          <a:spcPts val="600"/>
                        </a:spcBef>
                        <a:spcAft>
                          <a:spcPts val="300"/>
                        </a:spcAft>
                      </a:pPr>
                      <a:r>
                        <a:rPr lang="fr-FR" sz="2000">
                          <a:effectLst/>
                        </a:rPr>
                        <a:t>0</a:t>
                      </a:r>
                      <a:endParaRPr lang="vi-VN" sz="20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just">
                        <a:lnSpc>
                          <a:spcPct val="107000"/>
                        </a:lnSpc>
                        <a:spcBef>
                          <a:spcPts val="600"/>
                        </a:spcBef>
                        <a:spcAft>
                          <a:spcPts val="300"/>
                        </a:spcAft>
                      </a:pPr>
                      <a:r>
                        <a:rPr lang="fr-FR" sz="2000">
                          <a:effectLst/>
                        </a:rPr>
                        <a:t>0</a:t>
                      </a:r>
                      <a:endParaRPr lang="vi-VN" sz="20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just">
                        <a:lnSpc>
                          <a:spcPct val="107000"/>
                        </a:lnSpc>
                        <a:spcBef>
                          <a:spcPts val="600"/>
                        </a:spcBef>
                        <a:spcAft>
                          <a:spcPts val="300"/>
                        </a:spcAft>
                      </a:pPr>
                      <a:r>
                        <a:rPr lang="fr-FR" sz="2000">
                          <a:effectLst/>
                        </a:rPr>
                        <a:t>1</a:t>
                      </a:r>
                      <a:endParaRPr lang="vi-VN" sz="20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just">
                        <a:lnSpc>
                          <a:spcPct val="107000"/>
                        </a:lnSpc>
                        <a:spcBef>
                          <a:spcPts val="600"/>
                        </a:spcBef>
                        <a:spcAft>
                          <a:spcPts val="300"/>
                        </a:spcAft>
                      </a:pPr>
                      <a:r>
                        <a:rPr lang="fr-FR" sz="2000">
                          <a:effectLst/>
                        </a:rPr>
                        <a:t>1</a:t>
                      </a:r>
                      <a:endParaRPr lang="vi-VN" sz="20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just">
                        <a:lnSpc>
                          <a:spcPct val="107000"/>
                        </a:lnSpc>
                        <a:spcBef>
                          <a:spcPts val="600"/>
                        </a:spcBef>
                        <a:spcAft>
                          <a:spcPts val="300"/>
                        </a:spcAft>
                      </a:pPr>
                      <a:r>
                        <a:rPr lang="fr-FR" sz="2000" dirty="0">
                          <a:effectLst/>
                        </a:rPr>
                        <a:t>1</a:t>
                      </a:r>
                      <a:endParaRPr lang="vi-VN" sz="2000" dirty="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r>
              <a:tr h="624130">
                <a:tc>
                  <a:txBody>
                    <a:bodyPr/>
                    <a:lstStyle/>
                    <a:p>
                      <a:endParaRPr lang="vi-VN"/>
                    </a:p>
                  </a:txBody>
                  <a:tcPr marL="68580" marR="68580" marT="0" marB="0">
                    <a:blipFill>
                      <a:blip r:embed="rId2"/>
                      <a:stretch>
                        <a:fillRect l="-763" t="-326214" r="-1191603" b="-2913"/>
                      </a:stretch>
                    </a:blipFill>
                  </a:tcPr>
                </a:tc>
                <a:tc>
                  <a:txBody>
                    <a:bodyPr/>
                    <a:lstStyle/>
                    <a:p>
                      <a:pPr algn="just">
                        <a:lnSpc>
                          <a:spcPct val="107000"/>
                        </a:lnSpc>
                        <a:spcBef>
                          <a:spcPts val="600"/>
                        </a:spcBef>
                        <a:spcAft>
                          <a:spcPts val="300"/>
                        </a:spcAft>
                      </a:pPr>
                      <a:r>
                        <a:rPr lang="fr-FR" sz="2000" dirty="0">
                          <a:effectLst/>
                        </a:rPr>
                        <a:t> </a:t>
                      </a:r>
                      <a:r>
                        <a:rPr lang="fr-FR" sz="2000" dirty="0">
                          <a:solidFill>
                            <a:srgbClr val="FF0000"/>
                          </a:solidFill>
                          <a:effectLst/>
                        </a:rPr>
                        <a:t>1/13</a:t>
                      </a:r>
                      <a:endParaRPr lang="vi-VN" sz="2000" dirty="0">
                        <a:solidFill>
                          <a:srgbClr val="FF0000"/>
                        </a:solidFill>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just">
                        <a:lnSpc>
                          <a:spcPct val="107000"/>
                        </a:lnSpc>
                        <a:spcBef>
                          <a:spcPts val="600"/>
                        </a:spcBef>
                        <a:spcAft>
                          <a:spcPts val="300"/>
                        </a:spcAft>
                      </a:pPr>
                      <a:r>
                        <a:rPr lang="fr-FR" sz="2000" dirty="0">
                          <a:effectLst/>
                        </a:rPr>
                        <a:t>2/13</a:t>
                      </a:r>
                      <a:endParaRPr lang="vi-VN" sz="2000" dirty="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just">
                        <a:lnSpc>
                          <a:spcPct val="107000"/>
                        </a:lnSpc>
                        <a:spcBef>
                          <a:spcPts val="600"/>
                        </a:spcBef>
                        <a:spcAft>
                          <a:spcPts val="300"/>
                        </a:spcAft>
                      </a:pPr>
                      <a:r>
                        <a:rPr lang="fr-FR" sz="2000" dirty="0">
                          <a:effectLst/>
                        </a:rPr>
                        <a:t>1/13</a:t>
                      </a:r>
                      <a:endParaRPr lang="vi-VN" sz="2000" dirty="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just">
                        <a:lnSpc>
                          <a:spcPct val="107000"/>
                        </a:lnSpc>
                        <a:spcBef>
                          <a:spcPts val="600"/>
                        </a:spcBef>
                        <a:spcAft>
                          <a:spcPts val="300"/>
                        </a:spcAft>
                      </a:pPr>
                      <a:r>
                        <a:rPr lang="fr-FR" sz="2000" dirty="0">
                          <a:solidFill>
                            <a:srgbClr val="FF0000"/>
                          </a:solidFill>
                          <a:effectLst/>
                        </a:rPr>
                        <a:t>1/13</a:t>
                      </a:r>
                      <a:endParaRPr lang="vi-VN" sz="2000" dirty="0">
                        <a:solidFill>
                          <a:srgbClr val="FF0000"/>
                        </a:solidFill>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just">
                        <a:lnSpc>
                          <a:spcPct val="107000"/>
                        </a:lnSpc>
                        <a:spcBef>
                          <a:spcPts val="600"/>
                        </a:spcBef>
                        <a:spcAft>
                          <a:spcPts val="300"/>
                        </a:spcAft>
                      </a:pPr>
                      <a:r>
                        <a:rPr lang="fr-FR" sz="2000" dirty="0">
                          <a:effectLst/>
                        </a:rPr>
                        <a:t>1/13</a:t>
                      </a:r>
                      <a:endParaRPr lang="vi-VN" sz="2000" dirty="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just">
                        <a:lnSpc>
                          <a:spcPct val="107000"/>
                        </a:lnSpc>
                        <a:spcBef>
                          <a:spcPts val="600"/>
                        </a:spcBef>
                        <a:spcAft>
                          <a:spcPts val="300"/>
                        </a:spcAft>
                      </a:pPr>
                      <a:r>
                        <a:rPr lang="fr-FR" sz="2000" dirty="0">
                          <a:effectLst/>
                        </a:rPr>
                        <a:t>1/13</a:t>
                      </a:r>
                      <a:endParaRPr lang="vi-VN" sz="2000" dirty="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just">
                        <a:lnSpc>
                          <a:spcPct val="107000"/>
                        </a:lnSpc>
                        <a:spcBef>
                          <a:spcPts val="600"/>
                        </a:spcBef>
                        <a:spcAft>
                          <a:spcPts val="300"/>
                        </a:spcAft>
                      </a:pPr>
                      <a:r>
                        <a:rPr lang="fr-FR" sz="2000" dirty="0">
                          <a:effectLst/>
                        </a:rPr>
                        <a:t>2/13</a:t>
                      </a:r>
                      <a:endParaRPr lang="vi-VN" sz="2000" dirty="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just">
                        <a:lnSpc>
                          <a:spcPct val="107000"/>
                        </a:lnSpc>
                        <a:spcBef>
                          <a:spcPts val="600"/>
                        </a:spcBef>
                        <a:spcAft>
                          <a:spcPts val="300"/>
                        </a:spcAft>
                      </a:pPr>
                      <a:r>
                        <a:rPr lang="fr-FR" sz="2000" dirty="0">
                          <a:solidFill>
                            <a:srgbClr val="FF0000"/>
                          </a:solidFill>
                          <a:effectLst/>
                        </a:rPr>
                        <a:t>2/13</a:t>
                      </a:r>
                      <a:endParaRPr lang="vi-VN" sz="2000" dirty="0">
                        <a:solidFill>
                          <a:srgbClr val="FF0000"/>
                        </a:solidFill>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just">
                        <a:lnSpc>
                          <a:spcPct val="107000"/>
                        </a:lnSpc>
                        <a:spcBef>
                          <a:spcPts val="600"/>
                        </a:spcBef>
                        <a:spcAft>
                          <a:spcPts val="300"/>
                        </a:spcAft>
                      </a:pPr>
                      <a:r>
                        <a:rPr lang="fr-FR" sz="2000" dirty="0">
                          <a:effectLst/>
                        </a:rPr>
                        <a:t>2/13</a:t>
                      </a:r>
                      <a:endParaRPr lang="vi-VN" sz="2000" dirty="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838200" y="319406"/>
            <a:ext cx="10515600" cy="45719"/>
          </a:xfrm>
        </p:spPr>
        <p:txBody>
          <a:bodyPr>
            <a:normAutofit fontScale="90000"/>
          </a:bodyPr>
          <a:lstStyle/>
          <a:p>
            <a:endParaRPr lang="vi-VN" dirty="0"/>
          </a:p>
        </p:txBody>
      </p:sp>
      <mc:AlternateContent xmlns:mc="http://schemas.openxmlformats.org/markup-compatibility/2006">
        <mc:Choice xmlns:a14="http://schemas.microsoft.com/office/drawing/2010/main" Requires="a14">
          <p:sp>
            <p:nvSpPr>
              <p:cNvPr id="3" name="Content Placeholder 2">
                <a:extLst>
                  <a:ext uri="{FF2B5EF4-FFF2-40B4-BE49-F238E27FC236}">
                    <a14:artisticCrisscrossEtching id="{E168DC38-07D6-49FE-A0FA-42F2E0EF6A8F}"/>
                  </a:ext>
                </a:extLst>
              </p:cNvPr>
              <p:cNvSpPr>
                <a:spLocks noGrp="1"/>
              </p:cNvSpPr>
              <p:nvPr>
                <p:ph idx="1"/>
              </p:nvPr>
            </p:nvSpPr>
            <p:spPr>
              <a:xfrm>
                <a:off x="838200" y="365124"/>
                <a:ext cx="10515600" cy="6228495"/>
              </a:xfrm>
            </p:spPr>
            <p:txBody>
              <a:bodyPr>
                <a:normAutofit fontScale="55000" lnSpcReduction="20000"/>
              </a:bodyPr>
              <a:lstStyle/>
              <a:p>
                <a:pPr marL="0" indent="0">
                  <a:lnSpc>
                    <a:spcPct val="120000"/>
                  </a:lnSpc>
                  <a:buNone/>
                </a:pPr>
                <a:endParaRPr lang="vi-VN" dirty="0">
                  <a:latin typeface="Arial" panose="020B0604020202020204" pitchFamily="34" charset="0"/>
                  <a:cs typeface="Arial" panose="020B0604020202020204" pitchFamily="34" charset="0"/>
                </a:endParaRPr>
              </a:p>
              <a:p>
                <a:pPr marL="0" indent="0">
                  <a:lnSpc>
                    <a:spcPct val="120000"/>
                  </a:lnSpc>
                  <a:buNone/>
                </a:pPr>
                <a:r>
                  <a:rPr lang="vi-VN" sz="4000" dirty="0">
                    <a:latin typeface="Arial" panose="020B0604020202020204" pitchFamily="34" charset="0"/>
                    <a:cs typeface="Arial" panose="020B0604020202020204" pitchFamily="34" charset="0"/>
                  </a:rPr>
                  <a:t>Ở</a:t>
                </a:r>
                <a:r>
                  <a:rPr lang="fr-FR" sz="4000" dirty="0">
                    <a:latin typeface="Arial" panose="020B0604020202020204" pitchFamily="34" charset="0"/>
                    <a:cs typeface="Arial" panose="020B0604020202020204" pitchFamily="34" charset="0"/>
                  </a:rPr>
                  <a:t> </a:t>
                </a:r>
                <a:r>
                  <a:rPr lang="fr-FR" sz="4000" dirty="0" err="1">
                    <a:latin typeface="Arial" panose="020B0604020202020204" pitchFamily="34" charset="0"/>
                    <a:cs typeface="Arial" panose="020B0604020202020204" pitchFamily="34" charset="0"/>
                  </a:rPr>
                  <a:t>bảng</a:t>
                </a:r>
                <a:r>
                  <a:rPr lang="fr-FR" sz="4000" dirty="0">
                    <a:latin typeface="Arial" panose="020B0604020202020204" pitchFamily="34" charset="0"/>
                    <a:cs typeface="Arial" panose="020B0604020202020204" pitchFamily="34" charset="0"/>
                  </a:rPr>
                  <a:t> </a:t>
                </a:r>
                <a:r>
                  <a:rPr lang="fr-FR" sz="4000" dirty="0" err="1">
                    <a:latin typeface="Arial" panose="020B0604020202020204" pitchFamily="34" charset="0"/>
                    <a:cs typeface="Arial" panose="020B0604020202020204" pitchFamily="34" charset="0"/>
                  </a:rPr>
                  <a:t>trên</a:t>
                </a:r>
                <a:r>
                  <a:rPr lang="fr-FR" sz="4000" dirty="0">
                    <a:latin typeface="Arial" panose="020B0604020202020204" pitchFamily="34" charset="0"/>
                    <a:cs typeface="Arial" panose="020B0604020202020204" pitchFamily="34" charset="0"/>
                  </a:rPr>
                  <a:t> </a:t>
                </a:r>
                <a:r>
                  <a:rPr lang="fr-FR" sz="4000" dirty="0" err="1">
                    <a:latin typeface="Arial" panose="020B0604020202020204" pitchFamily="34" charset="0"/>
                    <a:cs typeface="Arial" panose="020B0604020202020204" pitchFamily="34" charset="0"/>
                  </a:rPr>
                  <a:t>các</a:t>
                </a:r>
                <a:r>
                  <a:rPr lang="fr-FR" sz="4000" dirty="0">
                    <a:latin typeface="Arial" panose="020B0604020202020204" pitchFamily="34" charset="0"/>
                    <a:cs typeface="Arial" panose="020B0604020202020204" pitchFamily="34" charset="0"/>
                  </a:rPr>
                  <a:t> </a:t>
                </a:r>
                <a:r>
                  <a:rPr lang="fr-FR" sz="4000" dirty="0" err="1">
                    <a:latin typeface="Arial" panose="020B0604020202020204" pitchFamily="34" charset="0"/>
                    <a:cs typeface="Arial" panose="020B0604020202020204" pitchFamily="34" charset="0"/>
                  </a:rPr>
                  <a:t>số</a:t>
                </a:r>
                <a:r>
                  <a:rPr lang="fr-FR" sz="4000" dirty="0">
                    <a:latin typeface="Arial" panose="020B0604020202020204" pitchFamily="34" charset="0"/>
                    <a:cs typeface="Arial" panose="020B0604020202020204" pitchFamily="34" charset="0"/>
                  </a:rPr>
                  <a:t> </a:t>
                </a:r>
                <a:r>
                  <a:rPr lang="fr-FR" sz="4000" dirty="0" err="1">
                    <a:latin typeface="Arial" panose="020B0604020202020204" pitchFamily="34" charset="0"/>
                    <a:cs typeface="Arial" panose="020B0604020202020204" pitchFamily="34" charset="0"/>
                  </a:rPr>
                  <a:t>liệu</a:t>
                </a:r>
                <a:r>
                  <a:rPr lang="fr-FR" sz="4000" dirty="0">
                    <a:latin typeface="Arial" panose="020B0604020202020204" pitchFamily="34" charset="0"/>
                    <a:cs typeface="Arial" panose="020B0604020202020204" pitchFamily="34" charset="0"/>
                  </a:rPr>
                  <a:t> </a:t>
                </a:r>
                <a:r>
                  <a:rPr lang="fr-FR" sz="4000" dirty="0" err="1">
                    <a:latin typeface="Arial" panose="020B0604020202020204" pitchFamily="34" charset="0"/>
                    <a:cs typeface="Arial" panose="020B0604020202020204" pitchFamily="34" charset="0"/>
                  </a:rPr>
                  <a:t>tổng</a:t>
                </a:r>
                <a:r>
                  <a:rPr lang="fr-FR" sz="4000" dirty="0">
                    <a:latin typeface="Arial" panose="020B0604020202020204" pitchFamily="34" charset="0"/>
                    <a:cs typeface="Arial" panose="020B0604020202020204" pitchFamily="34" charset="0"/>
                  </a:rPr>
                  <a:t> </a:t>
                </a:r>
                <a:r>
                  <a:rPr lang="fr-FR" sz="4000" dirty="0" err="1">
                    <a:latin typeface="Arial" panose="020B0604020202020204" pitchFamily="34" charset="0"/>
                    <a:cs typeface="Arial" panose="020B0604020202020204" pitchFamily="34" charset="0"/>
                  </a:rPr>
                  <a:t>kết</a:t>
                </a:r>
                <a:r>
                  <a:rPr lang="fr-FR" sz="4000" dirty="0">
                    <a:latin typeface="Arial" panose="020B0604020202020204" pitchFamily="34" charset="0"/>
                    <a:cs typeface="Arial" panose="020B0604020202020204" pitchFamily="34" charset="0"/>
                  </a:rPr>
                  <a:t> </a:t>
                </a:r>
                <a:r>
                  <a:rPr lang="fr-FR" sz="4000" dirty="0" err="1">
                    <a:latin typeface="Arial" panose="020B0604020202020204" pitchFamily="34" charset="0"/>
                    <a:cs typeface="Arial" panose="020B0604020202020204" pitchFamily="34" charset="0"/>
                  </a:rPr>
                  <a:t>như</a:t>
                </a:r>
                <a:r>
                  <a:rPr lang="fr-FR" sz="4000" dirty="0">
                    <a:latin typeface="Arial" panose="020B0604020202020204" pitchFamily="34" charset="0"/>
                    <a:cs typeface="Arial" panose="020B0604020202020204" pitchFamily="34" charset="0"/>
                  </a:rPr>
                  <a:t> </a:t>
                </a:r>
                <a:r>
                  <a:rPr lang="fr-FR" sz="4000" dirty="0" err="1">
                    <a:latin typeface="Arial" panose="020B0604020202020204" pitchFamily="34" charset="0"/>
                    <a:cs typeface="Arial" panose="020B0604020202020204" pitchFamily="34" charset="0"/>
                  </a:rPr>
                  <a:t>sau</a:t>
                </a:r>
                <a:r>
                  <a:rPr lang="fr-FR" sz="4000" dirty="0">
                    <a:latin typeface="Arial" panose="020B0604020202020204" pitchFamily="34" charset="0"/>
                    <a:cs typeface="Arial" panose="020B0604020202020204" pitchFamily="34" charset="0"/>
                  </a:rPr>
                  <a:t> d=9 ; N</a:t>
                </a:r>
                <a:r>
                  <a:rPr lang="fr-FR" sz="4000" baseline="-25000" dirty="0">
                    <a:latin typeface="Arial" panose="020B0604020202020204" pitchFamily="34" charset="0"/>
                    <a:cs typeface="Arial" panose="020B0604020202020204" pitchFamily="34" charset="0"/>
                  </a:rPr>
                  <a:t>B</a:t>
                </a:r>
                <a:r>
                  <a:rPr lang="fr-FR" sz="4000" dirty="0">
                    <a:latin typeface="Arial" panose="020B0604020202020204" pitchFamily="34" charset="0"/>
                    <a:cs typeface="Arial" panose="020B0604020202020204" pitchFamily="34" charset="0"/>
                  </a:rPr>
                  <a:t>=11 (</a:t>
                </a:r>
                <a:r>
                  <a:rPr lang="fr-FR" sz="4000" dirty="0" err="1">
                    <a:latin typeface="Arial" panose="020B0604020202020204" pitchFamily="34" charset="0"/>
                    <a:cs typeface="Arial" panose="020B0604020202020204" pitchFamily="34" charset="0"/>
                  </a:rPr>
                  <a:t>đếm</a:t>
                </a:r>
                <a:r>
                  <a:rPr lang="fr-FR" sz="4000" dirty="0">
                    <a:latin typeface="Arial" panose="020B0604020202020204" pitchFamily="34" charset="0"/>
                    <a:cs typeface="Arial" panose="020B0604020202020204" pitchFamily="34" charset="0"/>
                  </a:rPr>
                  <a:t> </a:t>
                </a:r>
                <a:r>
                  <a:rPr lang="fr-FR" sz="4000" dirty="0" err="1">
                    <a:latin typeface="Arial" panose="020B0604020202020204" pitchFamily="34" charset="0"/>
                    <a:cs typeface="Arial" panose="020B0604020202020204" pitchFamily="34" charset="0"/>
                  </a:rPr>
                  <a:t>số</a:t>
                </a:r>
                <a:r>
                  <a:rPr lang="fr-FR" sz="4000" dirty="0">
                    <a:latin typeface="Arial" panose="020B0604020202020204" pitchFamily="34" charset="0"/>
                    <a:cs typeface="Arial" panose="020B0604020202020204" pitchFamily="34" charset="0"/>
                  </a:rPr>
                  <a:t> </a:t>
                </a:r>
                <a:r>
                  <a:rPr lang="fr-FR" sz="4000" dirty="0" err="1">
                    <a:latin typeface="Arial" panose="020B0604020202020204" pitchFamily="34" charset="0"/>
                    <a:cs typeface="Arial" panose="020B0604020202020204" pitchFamily="34" charset="0"/>
                  </a:rPr>
                  <a:t>lượng</a:t>
                </a:r>
                <a:r>
                  <a:rPr lang="fr-FR" sz="4000" dirty="0">
                    <a:latin typeface="Arial" panose="020B0604020202020204" pitchFamily="34" charset="0"/>
                    <a:cs typeface="Arial" panose="020B0604020202020204" pitchFamily="34" charset="0"/>
                  </a:rPr>
                  <a:t>) ; N</a:t>
                </a:r>
                <a:r>
                  <a:rPr lang="fr-FR" sz="4000" baseline="-25000" dirty="0">
                    <a:latin typeface="Arial" panose="020B0604020202020204" pitchFamily="34" charset="0"/>
                    <a:cs typeface="Arial" panose="020B0604020202020204" pitchFamily="34" charset="0"/>
                  </a:rPr>
                  <a:t>N</a:t>
                </a:r>
                <a:r>
                  <a:rPr lang="fr-FR" sz="4000" dirty="0">
                    <a:latin typeface="Arial" panose="020B0604020202020204" pitchFamily="34" charset="0"/>
                    <a:cs typeface="Arial" panose="020B0604020202020204" pitchFamily="34" charset="0"/>
                  </a:rPr>
                  <a:t>=4 ; a=1. Do </a:t>
                </a:r>
                <a:r>
                  <a:rPr lang="fr-FR" sz="4000" dirty="0" err="1">
                    <a:latin typeface="Arial" panose="020B0604020202020204" pitchFamily="34" charset="0"/>
                    <a:cs typeface="Arial" panose="020B0604020202020204" pitchFamily="34" charset="0"/>
                  </a:rPr>
                  <a:t>đó</a:t>
                </a:r>
                <a:r>
                  <a:rPr lang="fr-FR" sz="4000" dirty="0">
                    <a:latin typeface="Arial" panose="020B0604020202020204" pitchFamily="34" charset="0"/>
                    <a:cs typeface="Arial" panose="020B0604020202020204" pitchFamily="34" charset="0"/>
                  </a:rPr>
                  <a:t> </a:t>
                </a:r>
                <a:r>
                  <a:rPr lang="fr-FR" sz="4000" dirty="0" err="1">
                    <a:latin typeface="Arial" panose="020B0604020202020204" pitchFamily="34" charset="0"/>
                    <a:cs typeface="Arial" panose="020B0604020202020204" pitchFamily="34" charset="0"/>
                  </a:rPr>
                  <a:t>công</a:t>
                </a:r>
                <a:r>
                  <a:rPr lang="fr-FR" sz="4000" dirty="0">
                    <a:latin typeface="Arial" panose="020B0604020202020204" pitchFamily="34" charset="0"/>
                    <a:cs typeface="Arial" panose="020B0604020202020204" pitchFamily="34" charset="0"/>
                  </a:rPr>
                  <a:t> </a:t>
                </a:r>
                <a:r>
                  <a:rPr lang="fr-FR" sz="4000" dirty="0" err="1">
                    <a:latin typeface="Arial" panose="020B0604020202020204" pitchFamily="34" charset="0"/>
                    <a:cs typeface="Arial" panose="020B0604020202020204" pitchFamily="34" charset="0"/>
                  </a:rPr>
                  <a:t>thức</a:t>
                </a:r>
                <a:r>
                  <a:rPr lang="fr-FR" sz="4000" dirty="0">
                    <a:latin typeface="Arial" panose="020B0604020202020204" pitchFamily="34" charset="0"/>
                    <a:cs typeface="Arial" panose="020B0604020202020204" pitchFamily="34" charset="0"/>
                  </a:rPr>
                  <a:t> </a:t>
                </a:r>
                <a:r>
                  <a:rPr lang="fr-FR" sz="4000" dirty="0" err="1">
                    <a:latin typeface="Arial" panose="020B0604020202020204" pitchFamily="34" charset="0"/>
                    <a:cs typeface="Arial" panose="020B0604020202020204" pitchFamily="34" charset="0"/>
                  </a:rPr>
                  <a:t>tính</a:t>
                </a:r>
                <a:r>
                  <a:rPr lang="fr-FR" sz="4000" dirty="0">
                    <a:latin typeface="Arial" panose="020B0604020202020204" pitchFamily="34" charset="0"/>
                    <a:cs typeface="Arial" panose="020B0604020202020204" pitchFamily="34" charset="0"/>
                  </a:rPr>
                  <a:t> </a:t>
                </a:r>
                <a14:m>
                  <m:oMath xmlns:m="http://schemas.openxmlformats.org/officeDocument/2006/math">
                    <m:acc>
                      <m:accPr>
                        <m:chr m:val="̅"/>
                        <m:ctrlPr>
                          <a:rPr lang="vi-VN" sz="4000" i="1">
                            <a:latin typeface="Cambria Math" panose="02040503050406030204" pitchFamily="18" charset="0"/>
                          </a:rPr>
                        </m:ctrlPr>
                      </m:accPr>
                      <m:e>
                        <m:sSub>
                          <m:sSubPr>
                            <m:ctrlPr>
                              <a:rPr lang="vi-VN" sz="4000" i="1">
                                <a:latin typeface="Cambria Math" panose="02040503050406030204" pitchFamily="18" charset="0"/>
                              </a:rPr>
                            </m:ctrlPr>
                          </m:sSubPr>
                          <m:e>
                            <m:r>
                              <a:rPr lang="vi-VN" sz="4000" i="1">
                                <a:latin typeface="Cambria Math" panose="02040503050406030204" pitchFamily="18" charset="0"/>
                              </a:rPr>
                              <m:t>𝜆</m:t>
                            </m:r>
                          </m:e>
                          <m:sub>
                            <m:r>
                              <a:rPr lang="vi-VN" sz="4000" i="1">
                                <a:latin typeface="Cambria Math" panose="02040503050406030204" pitchFamily="18" charset="0"/>
                              </a:rPr>
                              <m:t>𝐶𝑖</m:t>
                            </m:r>
                          </m:sub>
                        </m:sSub>
                      </m:e>
                    </m:acc>
                  </m:oMath>
                </a14:m>
                <a:r>
                  <a:rPr lang="fr-FR" sz="4000" dirty="0">
                    <a:latin typeface="Arial" panose="020B0604020202020204" pitchFamily="34" charset="0"/>
                    <a:cs typeface="Arial" panose="020B0604020202020204" pitchFamily="34" charset="0"/>
                  </a:rPr>
                  <a:t>  </a:t>
                </a:r>
                <a:r>
                  <a:rPr lang="fr-FR" sz="4000" dirty="0" err="1">
                    <a:latin typeface="Arial" panose="020B0604020202020204" pitchFamily="34" charset="0"/>
                    <a:cs typeface="Arial" panose="020B0604020202020204" pitchFamily="34" charset="0"/>
                  </a:rPr>
                  <a:t>như</a:t>
                </a:r>
                <a:r>
                  <a:rPr lang="fr-FR" sz="4000" dirty="0">
                    <a:latin typeface="Arial" panose="020B0604020202020204" pitchFamily="34" charset="0"/>
                    <a:cs typeface="Arial" panose="020B0604020202020204" pitchFamily="34" charset="0"/>
                  </a:rPr>
                  <a:t> </a:t>
                </a:r>
                <a:r>
                  <a:rPr lang="fr-FR" sz="4000" dirty="0" err="1">
                    <a:latin typeface="Arial" panose="020B0604020202020204" pitchFamily="34" charset="0"/>
                    <a:cs typeface="Arial" panose="020B0604020202020204" pitchFamily="34" charset="0"/>
                  </a:rPr>
                  <a:t>trong</a:t>
                </a:r>
                <a:r>
                  <a:rPr lang="fr-FR" sz="4000" dirty="0">
                    <a:latin typeface="Arial" panose="020B0604020202020204" pitchFamily="34" charset="0"/>
                    <a:cs typeface="Arial" panose="020B0604020202020204" pitchFamily="34" charset="0"/>
                  </a:rPr>
                  <a:t> </a:t>
                </a:r>
                <a:r>
                  <a:rPr lang="fr-FR" sz="4000" dirty="0" err="1">
                    <a:latin typeface="Arial" panose="020B0604020202020204" pitchFamily="34" charset="0"/>
                    <a:cs typeface="Arial" panose="020B0604020202020204" pitchFamily="34" charset="0"/>
                  </a:rPr>
                  <a:t>công</a:t>
                </a:r>
                <a:r>
                  <a:rPr lang="fr-FR" sz="4000" dirty="0">
                    <a:latin typeface="Arial" panose="020B0604020202020204" pitchFamily="34" charset="0"/>
                    <a:cs typeface="Arial" panose="020B0604020202020204" pitchFamily="34" charset="0"/>
                  </a:rPr>
                  <a:t> </a:t>
                </a:r>
                <a:r>
                  <a:rPr lang="fr-FR" sz="4000" dirty="0" err="1">
                    <a:latin typeface="Arial" panose="020B0604020202020204" pitchFamily="34" charset="0"/>
                    <a:cs typeface="Arial" panose="020B0604020202020204" pitchFamily="34" charset="0"/>
                  </a:rPr>
                  <a:t>thức</a:t>
                </a:r>
                <a:r>
                  <a:rPr lang="fr-FR" sz="4000" dirty="0">
                    <a:latin typeface="Arial" panose="020B0604020202020204" pitchFamily="34" charset="0"/>
                    <a:cs typeface="Arial" panose="020B0604020202020204" pitchFamily="34" charset="0"/>
                  </a:rPr>
                  <a:t> </a:t>
                </a:r>
                <a:r>
                  <a:rPr lang="fr-FR" sz="4000" dirty="0" err="1">
                    <a:latin typeface="Arial" panose="020B0604020202020204" pitchFamily="34" charset="0"/>
                    <a:cs typeface="Arial" panose="020B0604020202020204" pitchFamily="34" charset="0"/>
                  </a:rPr>
                  <a:t>mẫu</a:t>
                </a:r>
                <a:r>
                  <a:rPr lang="fr-FR" sz="4000" dirty="0">
                    <a:latin typeface="Arial" panose="020B0604020202020204" pitchFamily="34" charset="0"/>
                    <a:cs typeface="Arial" panose="020B0604020202020204" pitchFamily="34" charset="0"/>
                  </a:rPr>
                  <a:t> </a:t>
                </a:r>
                <a:r>
                  <a:rPr lang="fr-FR" sz="4000" dirty="0" err="1">
                    <a:latin typeface="Arial" panose="020B0604020202020204" pitchFamily="34" charset="0"/>
                    <a:cs typeface="Arial" panose="020B0604020202020204" pitchFamily="34" charset="0"/>
                  </a:rPr>
                  <a:t>số</a:t>
                </a:r>
                <a:r>
                  <a:rPr lang="fr-FR" sz="4000" dirty="0">
                    <a:latin typeface="Arial" panose="020B0604020202020204" pitchFamily="34" charset="0"/>
                    <a:cs typeface="Arial" panose="020B0604020202020204" pitchFamily="34" charset="0"/>
                  </a:rPr>
                  <a:t> </a:t>
                </a:r>
                <a:r>
                  <a:rPr lang="fr-FR" sz="4000" dirty="0" err="1">
                    <a:latin typeface="Arial" panose="020B0604020202020204" pitchFamily="34" charset="0"/>
                    <a:cs typeface="Arial" panose="020B0604020202020204" pitchFamily="34" charset="0"/>
                  </a:rPr>
                  <a:t>lớp</a:t>
                </a:r>
                <a:r>
                  <a:rPr lang="fr-FR" sz="4000" dirty="0">
                    <a:latin typeface="Arial" panose="020B0604020202020204" pitchFamily="34" charset="0"/>
                    <a:cs typeface="Arial" panose="020B0604020202020204" pitchFamily="34" charset="0"/>
                  </a:rPr>
                  <a:t> B =11+d*1= 11+9*1=20 </a:t>
                </a:r>
                <a:r>
                  <a:rPr lang="fr-FR" sz="4000" dirty="0" err="1">
                    <a:latin typeface="Arial" panose="020B0604020202020204" pitchFamily="34" charset="0"/>
                    <a:cs typeface="Arial" panose="020B0604020202020204" pitchFamily="34" charset="0"/>
                  </a:rPr>
                  <a:t>và</a:t>
                </a:r>
                <a:r>
                  <a:rPr lang="fr-FR" sz="4000" dirty="0">
                    <a:latin typeface="Arial" panose="020B0604020202020204" pitchFamily="34" charset="0"/>
                    <a:cs typeface="Arial" panose="020B0604020202020204" pitchFamily="34" charset="0"/>
                  </a:rPr>
                  <a:t> </a:t>
                </a:r>
                <a:r>
                  <a:rPr lang="fr-FR" sz="4000" dirty="0" err="1">
                    <a:latin typeface="Arial" panose="020B0604020202020204" pitchFamily="34" charset="0"/>
                    <a:cs typeface="Arial" panose="020B0604020202020204" pitchFamily="34" charset="0"/>
                  </a:rPr>
                  <a:t>mẫu</a:t>
                </a:r>
                <a:r>
                  <a:rPr lang="fr-FR" sz="4000" dirty="0">
                    <a:latin typeface="Arial" panose="020B0604020202020204" pitchFamily="34" charset="0"/>
                    <a:cs typeface="Arial" panose="020B0604020202020204" pitchFamily="34" charset="0"/>
                  </a:rPr>
                  <a:t> </a:t>
                </a:r>
                <a:r>
                  <a:rPr lang="fr-FR" sz="4000" dirty="0" err="1">
                    <a:latin typeface="Arial" panose="020B0604020202020204" pitchFamily="34" charset="0"/>
                    <a:cs typeface="Arial" panose="020B0604020202020204" pitchFamily="34" charset="0"/>
                  </a:rPr>
                  <a:t>số</a:t>
                </a:r>
                <a:r>
                  <a:rPr lang="fr-FR" sz="4000" dirty="0">
                    <a:latin typeface="Arial" panose="020B0604020202020204" pitchFamily="34" charset="0"/>
                    <a:cs typeface="Arial" panose="020B0604020202020204" pitchFamily="34" charset="0"/>
                  </a:rPr>
                  <a:t> ở </a:t>
                </a:r>
                <a:r>
                  <a:rPr lang="fr-FR" sz="4000" dirty="0" err="1">
                    <a:latin typeface="Arial" panose="020B0604020202020204" pitchFamily="34" charset="0"/>
                    <a:cs typeface="Arial" panose="020B0604020202020204" pitchFamily="34" charset="0"/>
                  </a:rPr>
                  <a:t>lớp</a:t>
                </a:r>
                <a:r>
                  <a:rPr lang="fr-FR" sz="4000" dirty="0">
                    <a:latin typeface="Arial" panose="020B0604020202020204" pitchFamily="34" charset="0"/>
                    <a:cs typeface="Arial" panose="020B0604020202020204" pitchFamily="34" charset="0"/>
                  </a:rPr>
                  <a:t> N = 4+9*1=13.</a:t>
                </a:r>
                <a:endParaRPr lang="vi-VN" sz="4000" dirty="0">
                  <a:latin typeface="Arial" panose="020B0604020202020204" pitchFamily="34" charset="0"/>
                  <a:cs typeface="Arial" panose="020B0604020202020204" pitchFamily="34" charset="0"/>
                </a:endParaRPr>
              </a:p>
              <a:p>
                <a:pPr marL="0" indent="0">
                  <a:lnSpc>
                    <a:spcPct val="120000"/>
                  </a:lnSpc>
                  <a:buNone/>
                </a:pPr>
                <a:r>
                  <a:rPr lang="fr-FR" sz="4000" dirty="0" err="1">
                    <a:latin typeface="Arial" panose="020B0604020202020204" pitchFamily="34" charset="0"/>
                    <a:cs typeface="Arial" panose="020B0604020202020204" pitchFamily="34" charset="0"/>
                  </a:rPr>
                  <a:t>Kiểm</a:t>
                </a:r>
                <a:r>
                  <a:rPr lang="fr-FR" sz="4000" dirty="0">
                    <a:latin typeface="Arial" panose="020B0604020202020204" pitchFamily="34" charset="0"/>
                    <a:cs typeface="Arial" panose="020B0604020202020204" pitchFamily="34" charset="0"/>
                  </a:rPr>
                  <a:t> tra ở </a:t>
                </a:r>
                <a:r>
                  <a:rPr lang="fr-FR" sz="4000" dirty="0" err="1">
                    <a:latin typeface="Arial" panose="020B0604020202020204" pitchFamily="34" charset="0"/>
                    <a:cs typeface="Arial" panose="020B0604020202020204" pitchFamily="34" charset="0"/>
                  </a:rPr>
                  <a:t>mẫu</a:t>
                </a:r>
                <a:r>
                  <a:rPr lang="fr-FR" sz="4000" dirty="0">
                    <a:latin typeface="Arial" panose="020B0604020202020204" pitchFamily="34" charset="0"/>
                    <a:cs typeface="Arial" panose="020B0604020202020204" pitchFamily="34" charset="0"/>
                  </a:rPr>
                  <a:t> 5 : x5=[2,0,0,1,0,0,0,1,0] ; </a:t>
                </a:r>
                <a:endParaRPr lang="vi-VN" sz="4000" dirty="0">
                  <a:latin typeface="Arial" panose="020B0604020202020204" pitchFamily="34" charset="0"/>
                  <a:cs typeface="Arial" panose="020B0604020202020204" pitchFamily="34" charset="0"/>
                </a:endParaRPr>
              </a:p>
              <a:p>
                <a:pPr marL="0" indent="0">
                  <a:lnSpc>
                    <a:spcPct val="120000"/>
                  </a:lnSpc>
                  <a:buNone/>
                </a:pPr>
                <a:r>
                  <a:rPr lang="en-US" sz="4000" dirty="0" err="1">
                    <a:latin typeface="Arial" panose="020B0604020202020204" pitchFamily="34" charset="0"/>
                    <a:cs typeface="Arial" panose="020B0604020202020204" pitchFamily="34" charset="0"/>
                  </a:rPr>
                  <a:t>Vậy</a:t>
                </a:r>
                <a:r>
                  <a:rPr lang="en-US" sz="4000" dirty="0">
                    <a:latin typeface="Arial" panose="020B0604020202020204" pitchFamily="34" charset="0"/>
                    <a:cs typeface="Arial" panose="020B0604020202020204" pitchFamily="34" charset="0"/>
                  </a:rPr>
                  <a:t> </a:t>
                </a:r>
                <a:r>
                  <a:rPr lang="en-US" sz="4000" dirty="0" err="1">
                    <a:latin typeface="Arial" panose="020B0604020202020204" pitchFamily="34" charset="0"/>
                    <a:cs typeface="Arial" panose="020B0604020202020204" pitchFamily="34" charset="0"/>
                  </a:rPr>
                  <a:t>theo</a:t>
                </a:r>
                <a:r>
                  <a:rPr lang="en-US" sz="4000" dirty="0">
                    <a:latin typeface="Arial" panose="020B0604020202020204" pitchFamily="34" charset="0"/>
                    <a:cs typeface="Arial" panose="020B0604020202020204" pitchFamily="34" charset="0"/>
                  </a:rPr>
                  <a:t> </a:t>
                </a:r>
                <a:r>
                  <a:rPr lang="en-US" sz="4000" dirty="0" err="1">
                    <a:latin typeface="Arial" panose="020B0604020202020204" pitchFamily="34" charset="0"/>
                    <a:cs typeface="Arial" panose="020B0604020202020204" pitchFamily="34" charset="0"/>
                  </a:rPr>
                  <a:t>công</a:t>
                </a:r>
                <a:r>
                  <a:rPr lang="en-US" sz="4000" dirty="0">
                    <a:latin typeface="Arial" panose="020B0604020202020204" pitchFamily="34" charset="0"/>
                    <a:cs typeface="Arial" panose="020B0604020202020204" pitchFamily="34" charset="0"/>
                  </a:rPr>
                  <a:t> </a:t>
                </a:r>
                <a:r>
                  <a:rPr lang="en-US" sz="4000" dirty="0" err="1">
                    <a:latin typeface="Arial" panose="020B0604020202020204" pitchFamily="34" charset="0"/>
                    <a:cs typeface="Arial" panose="020B0604020202020204" pitchFamily="34" charset="0"/>
                  </a:rPr>
                  <a:t>thức</a:t>
                </a:r>
                <a:r>
                  <a:rPr lang="en-US" sz="4000" dirty="0">
                    <a:latin typeface="Arial" panose="020B0604020202020204" pitchFamily="34" charset="0"/>
                    <a:cs typeface="Arial" panose="020B0604020202020204" pitchFamily="34" charset="0"/>
                  </a:rPr>
                  <a:t> Bayes: </a:t>
                </a:r>
                <a14:m>
                  <m:oMath xmlns:m="http://schemas.openxmlformats.org/officeDocument/2006/math">
                    <m:r>
                      <a:rPr lang="en-US" sz="4000" i="1">
                        <a:latin typeface="Cambria Math" panose="02040503050406030204" pitchFamily="18" charset="0"/>
                      </a:rPr>
                      <m:t>𝑝</m:t>
                    </m:r>
                    <m:d>
                      <m:dPr>
                        <m:ctrlPr>
                          <a:rPr lang="vi-VN" sz="4000" i="1">
                            <a:latin typeface="Cambria Math" panose="02040503050406030204" pitchFamily="18" charset="0"/>
                          </a:rPr>
                        </m:ctrlPr>
                      </m:dPr>
                      <m:e>
                        <m:r>
                          <a:rPr lang="en-US" sz="4000" i="1">
                            <a:latin typeface="Cambria Math" panose="02040503050406030204" pitchFamily="18" charset="0"/>
                          </a:rPr>
                          <m:t>𝐵</m:t>
                        </m:r>
                      </m:e>
                      <m:e>
                        <m:sSub>
                          <m:sSubPr>
                            <m:ctrlPr>
                              <a:rPr lang="vi-VN" sz="4000" i="1">
                                <a:latin typeface="Cambria Math" panose="02040503050406030204" pitchFamily="18" charset="0"/>
                              </a:rPr>
                            </m:ctrlPr>
                          </m:sSubPr>
                          <m:e>
                            <m:r>
                              <a:rPr lang="en-US" sz="4000" i="1">
                                <a:latin typeface="Cambria Math" panose="02040503050406030204" pitchFamily="18" charset="0"/>
                              </a:rPr>
                              <m:t>𝑑</m:t>
                            </m:r>
                          </m:e>
                          <m:sub>
                            <m:r>
                              <a:rPr lang="en-US" sz="4000" i="1">
                                <a:latin typeface="Cambria Math" panose="02040503050406030204" pitchFamily="18" charset="0"/>
                              </a:rPr>
                              <m:t>5</m:t>
                            </m:r>
                          </m:sub>
                        </m:sSub>
                      </m:e>
                    </m:d>
                    <m:r>
                      <a:rPr lang="en-US" sz="4000" i="1">
                        <a:latin typeface="Cambria Math" panose="02040503050406030204" pitchFamily="18" charset="0"/>
                      </a:rPr>
                      <m:t>∝</m:t>
                    </m:r>
                    <m:r>
                      <a:rPr lang="en-US" sz="4000" i="1">
                        <a:latin typeface="Cambria Math" panose="02040503050406030204" pitchFamily="18" charset="0"/>
                      </a:rPr>
                      <m:t>𝑝</m:t>
                    </m:r>
                    <m:r>
                      <a:rPr lang="en-US" sz="4000" i="1">
                        <a:latin typeface="Cambria Math" panose="02040503050406030204" pitchFamily="18" charset="0"/>
                      </a:rPr>
                      <m:t>(</m:t>
                    </m:r>
                    <m:r>
                      <a:rPr lang="en-US" sz="4000" i="1">
                        <a:latin typeface="Cambria Math" panose="02040503050406030204" pitchFamily="18" charset="0"/>
                      </a:rPr>
                      <m:t>𝐵</m:t>
                    </m:r>
                    <m:r>
                      <a:rPr lang="en-US" sz="4000" i="1">
                        <a:latin typeface="Cambria Math" panose="02040503050406030204" pitchFamily="18" charset="0"/>
                      </a:rPr>
                      <m:t>)</m:t>
                    </m:r>
                    <m:nary>
                      <m:naryPr>
                        <m:chr m:val="∏"/>
                        <m:limLoc m:val="undOvr"/>
                        <m:ctrlPr>
                          <a:rPr lang="vi-VN" sz="4000" i="1">
                            <a:latin typeface="Cambria Math" panose="02040503050406030204" pitchFamily="18" charset="0"/>
                          </a:rPr>
                        </m:ctrlPr>
                      </m:naryPr>
                      <m:sub>
                        <m:r>
                          <a:rPr lang="en-US" sz="4000" i="1">
                            <a:latin typeface="Cambria Math" panose="02040503050406030204" pitchFamily="18" charset="0"/>
                          </a:rPr>
                          <m:t>𝑖</m:t>
                        </m:r>
                        <m:r>
                          <a:rPr lang="en-US" sz="4000" i="1">
                            <a:latin typeface="Cambria Math" panose="02040503050406030204" pitchFamily="18" charset="0"/>
                          </a:rPr>
                          <m:t>=1</m:t>
                        </m:r>
                      </m:sub>
                      <m:sup>
                        <m:r>
                          <a:rPr lang="en-US" sz="4000" i="1">
                            <a:latin typeface="Cambria Math" panose="02040503050406030204" pitchFamily="18" charset="0"/>
                          </a:rPr>
                          <m:t>𝑑</m:t>
                        </m:r>
                      </m:sup>
                      <m:e>
                        <m:r>
                          <a:rPr lang="en-US" sz="4000" i="1">
                            <a:latin typeface="Cambria Math" panose="02040503050406030204" pitchFamily="18" charset="0"/>
                          </a:rPr>
                          <m:t>𝑝</m:t>
                        </m:r>
                        <m:d>
                          <m:dPr>
                            <m:ctrlPr>
                              <a:rPr lang="vi-VN" sz="4000" i="1">
                                <a:latin typeface="Cambria Math" panose="02040503050406030204" pitchFamily="18" charset="0"/>
                              </a:rPr>
                            </m:ctrlPr>
                          </m:dPr>
                          <m:e>
                            <m:sSub>
                              <m:sSubPr>
                                <m:ctrlPr>
                                  <a:rPr lang="vi-VN" sz="4000" i="1">
                                    <a:latin typeface="Cambria Math" panose="02040503050406030204" pitchFamily="18" charset="0"/>
                                  </a:rPr>
                                </m:ctrlPr>
                              </m:sSubPr>
                              <m:e>
                                <m:r>
                                  <a:rPr lang="en-US" sz="4000" i="1">
                                    <a:latin typeface="Cambria Math" panose="02040503050406030204" pitchFamily="18" charset="0"/>
                                  </a:rPr>
                                  <m:t>𝑥</m:t>
                                </m:r>
                              </m:e>
                              <m:sub>
                                <m:r>
                                  <a:rPr lang="en-US" sz="4000" i="1">
                                    <a:latin typeface="Cambria Math" panose="02040503050406030204" pitchFamily="18" charset="0"/>
                                  </a:rPr>
                                  <m:t>𝑖</m:t>
                                </m:r>
                              </m:sub>
                            </m:sSub>
                          </m:e>
                          <m:e>
                            <m:r>
                              <a:rPr lang="en-US" sz="4000" i="1">
                                <a:latin typeface="Cambria Math" panose="02040503050406030204" pitchFamily="18" charset="0"/>
                              </a:rPr>
                              <m:t>𝐵</m:t>
                            </m:r>
                          </m:e>
                        </m:d>
                        <m:r>
                          <a:rPr lang="en-US" sz="4000" i="1">
                            <a:latin typeface="Cambria Math" panose="02040503050406030204" pitchFamily="18" charset="0"/>
                          </a:rPr>
                          <m:t>=</m:t>
                        </m:r>
                        <m:f>
                          <m:fPr>
                            <m:ctrlPr>
                              <a:rPr lang="vi-VN" sz="4000" i="1">
                                <a:latin typeface="Cambria Math" panose="02040503050406030204" pitchFamily="18" charset="0"/>
                              </a:rPr>
                            </m:ctrlPr>
                          </m:fPr>
                          <m:num>
                            <m:r>
                              <a:rPr lang="en-US" sz="4000" i="1">
                                <a:latin typeface="Cambria Math" panose="02040503050406030204" pitchFamily="18" charset="0"/>
                              </a:rPr>
                              <m:t>3</m:t>
                            </m:r>
                          </m:num>
                          <m:den>
                            <m:r>
                              <a:rPr lang="en-US" sz="4000" i="1">
                                <a:latin typeface="Cambria Math" panose="02040503050406030204" pitchFamily="18" charset="0"/>
                              </a:rPr>
                              <m:t>4</m:t>
                            </m:r>
                          </m:den>
                        </m:f>
                      </m:e>
                    </m:nary>
                    <m:r>
                      <a:rPr lang="en-US" sz="4000" i="1">
                        <a:latin typeface="Cambria Math" panose="02040503050406030204" pitchFamily="18" charset="0"/>
                      </a:rPr>
                      <m:t>(</m:t>
                    </m:r>
                    <m:f>
                      <m:fPr>
                        <m:ctrlPr>
                          <a:rPr lang="vi-VN" sz="4000" i="1">
                            <a:latin typeface="Cambria Math" panose="02040503050406030204" pitchFamily="18" charset="0"/>
                          </a:rPr>
                        </m:ctrlPr>
                      </m:fPr>
                      <m:num>
                        <m:r>
                          <a:rPr lang="en-US" sz="4000" i="1">
                            <a:latin typeface="Cambria Math" panose="02040503050406030204" pitchFamily="18" charset="0"/>
                          </a:rPr>
                          <m:t>4</m:t>
                        </m:r>
                      </m:num>
                      <m:den>
                        <m:r>
                          <a:rPr lang="en-US" sz="4000" i="1">
                            <a:latin typeface="Cambria Math" panose="02040503050406030204" pitchFamily="18" charset="0"/>
                          </a:rPr>
                          <m:t>20</m:t>
                        </m:r>
                      </m:den>
                    </m:f>
                    <m:sSup>
                      <m:sSupPr>
                        <m:ctrlPr>
                          <a:rPr lang="vi-VN" sz="4000" i="1">
                            <a:latin typeface="Cambria Math" panose="02040503050406030204" pitchFamily="18" charset="0"/>
                          </a:rPr>
                        </m:ctrlPr>
                      </m:sSupPr>
                      <m:e>
                        <m:r>
                          <a:rPr lang="en-US" sz="4000" i="1">
                            <a:latin typeface="Cambria Math" panose="02040503050406030204" pitchFamily="18" charset="0"/>
                          </a:rPr>
                          <m:t>)</m:t>
                        </m:r>
                      </m:e>
                      <m:sup>
                        <m:r>
                          <a:rPr lang="en-US" sz="4000" i="1">
                            <a:latin typeface="Cambria Math" panose="02040503050406030204" pitchFamily="18" charset="0"/>
                          </a:rPr>
                          <m:t>2</m:t>
                        </m:r>
                      </m:sup>
                    </m:sSup>
                    <m:f>
                      <m:fPr>
                        <m:ctrlPr>
                          <a:rPr lang="vi-VN" sz="4000" i="1">
                            <a:latin typeface="Cambria Math" panose="02040503050406030204" pitchFamily="18" charset="0"/>
                          </a:rPr>
                        </m:ctrlPr>
                      </m:fPr>
                      <m:num>
                        <m:r>
                          <a:rPr lang="en-US" sz="4000" i="1">
                            <a:latin typeface="Cambria Math" panose="02040503050406030204" pitchFamily="18" charset="0"/>
                          </a:rPr>
                          <m:t>2</m:t>
                        </m:r>
                      </m:num>
                      <m:den>
                        <m:r>
                          <a:rPr lang="en-US" sz="4000" i="1">
                            <a:latin typeface="Cambria Math" panose="02040503050406030204" pitchFamily="18" charset="0"/>
                          </a:rPr>
                          <m:t>20</m:t>
                        </m:r>
                      </m:den>
                    </m:f>
                    <m:f>
                      <m:fPr>
                        <m:ctrlPr>
                          <a:rPr lang="vi-VN" sz="4000" i="1">
                            <a:latin typeface="Cambria Math" panose="02040503050406030204" pitchFamily="18" charset="0"/>
                          </a:rPr>
                        </m:ctrlPr>
                      </m:fPr>
                      <m:num>
                        <m:r>
                          <a:rPr lang="en-US" sz="4000" i="1">
                            <a:latin typeface="Cambria Math" panose="02040503050406030204" pitchFamily="18" charset="0"/>
                          </a:rPr>
                          <m:t>1</m:t>
                        </m:r>
                      </m:num>
                      <m:den>
                        <m:r>
                          <a:rPr lang="en-US" sz="4000" i="1">
                            <a:latin typeface="Cambria Math" panose="02040503050406030204" pitchFamily="18" charset="0"/>
                          </a:rPr>
                          <m:t>20</m:t>
                        </m:r>
                      </m:den>
                    </m:f>
                    <m:r>
                      <a:rPr lang="en-US" sz="4000" i="1">
                        <a:latin typeface="Cambria Math" panose="02040503050406030204" pitchFamily="18" charset="0"/>
                      </a:rPr>
                      <m:t>≈1.5×</m:t>
                    </m:r>
                    <m:sSup>
                      <m:sSupPr>
                        <m:ctrlPr>
                          <a:rPr lang="vi-VN" sz="4000" i="1">
                            <a:latin typeface="Cambria Math" panose="02040503050406030204" pitchFamily="18" charset="0"/>
                          </a:rPr>
                        </m:ctrlPr>
                      </m:sSupPr>
                      <m:e>
                        <m:r>
                          <a:rPr lang="en-US" sz="4000" i="1">
                            <a:latin typeface="Cambria Math" panose="02040503050406030204" pitchFamily="18" charset="0"/>
                          </a:rPr>
                          <m:t>10</m:t>
                        </m:r>
                      </m:e>
                      <m:sup>
                        <m:r>
                          <a:rPr lang="en-US" sz="4000" i="1">
                            <a:latin typeface="Cambria Math" panose="02040503050406030204" pitchFamily="18" charset="0"/>
                          </a:rPr>
                          <m:t>−4</m:t>
                        </m:r>
                      </m:sup>
                    </m:sSup>
                  </m:oMath>
                </a14:m>
                <a:endParaRPr lang="vi-VN" sz="4000" dirty="0">
                  <a:latin typeface="Arial" panose="020B0604020202020204" pitchFamily="34" charset="0"/>
                  <a:cs typeface="Arial" panose="020B0604020202020204" pitchFamily="34" charset="0"/>
                </a:endParaRPr>
              </a:p>
              <a:p>
                <a:pPr marL="0" indent="0">
                  <a:lnSpc>
                    <a:spcPct val="120000"/>
                  </a:lnSpc>
                  <a:buNone/>
                </a:pPr>
                <a:r>
                  <a:rPr lang="en-US" sz="4000" dirty="0" err="1">
                    <a:latin typeface="Arial" panose="020B0604020202020204" pitchFamily="34" charset="0"/>
                    <a:cs typeface="Arial" panose="020B0604020202020204" pitchFamily="34" charset="0"/>
                  </a:rPr>
                  <a:t>Tương</a:t>
                </a:r>
                <a:r>
                  <a:rPr lang="en-US" sz="4000" dirty="0">
                    <a:latin typeface="Arial" panose="020B0604020202020204" pitchFamily="34" charset="0"/>
                    <a:cs typeface="Arial" panose="020B0604020202020204" pitchFamily="34" charset="0"/>
                  </a:rPr>
                  <a:t> </a:t>
                </a:r>
                <a:r>
                  <a:rPr lang="en-US" sz="4000" dirty="0" err="1">
                    <a:latin typeface="Arial" panose="020B0604020202020204" pitchFamily="34" charset="0"/>
                    <a:cs typeface="Arial" panose="020B0604020202020204" pitchFamily="34" charset="0"/>
                  </a:rPr>
                  <a:t>tự</a:t>
                </a:r>
                <a:r>
                  <a:rPr lang="en-US" sz="4000" dirty="0">
                    <a:latin typeface="Arial" panose="020B0604020202020204" pitchFamily="34" charset="0"/>
                    <a:cs typeface="Arial" panose="020B0604020202020204" pitchFamily="34" charset="0"/>
                  </a:rPr>
                  <a:t> </a:t>
                </a:r>
                <a:r>
                  <a:rPr lang="en-US" sz="4000" dirty="0" err="1">
                    <a:latin typeface="Arial" panose="020B0604020202020204" pitchFamily="34" charset="0"/>
                    <a:cs typeface="Arial" panose="020B0604020202020204" pitchFamily="34" charset="0"/>
                  </a:rPr>
                  <a:t>tính</a:t>
                </a:r>
                <a:r>
                  <a:rPr lang="en-US" sz="4000" dirty="0">
                    <a:latin typeface="Arial" panose="020B0604020202020204" pitchFamily="34" charset="0"/>
                    <a:cs typeface="Arial" panose="020B0604020202020204" pitchFamily="34" charset="0"/>
                  </a:rPr>
                  <a:t> </a:t>
                </a:r>
                <a:r>
                  <a:rPr lang="en-US" sz="4000" dirty="0" err="1">
                    <a:latin typeface="Arial" panose="020B0604020202020204" pitchFamily="34" charset="0"/>
                    <a:cs typeface="Arial" panose="020B0604020202020204" pitchFamily="34" charset="0"/>
                  </a:rPr>
                  <a:t>cho</a:t>
                </a:r>
                <a:r>
                  <a:rPr lang="en-US" sz="4000" dirty="0">
                    <a:latin typeface="Arial" panose="020B0604020202020204" pitchFamily="34" charset="0"/>
                    <a:cs typeface="Arial" panose="020B0604020202020204" pitchFamily="34" charset="0"/>
                  </a:rPr>
                  <a:t> 	</a:t>
                </a:r>
                <a14:m>
                  <m:oMath xmlns:m="http://schemas.openxmlformats.org/officeDocument/2006/math">
                    <m:r>
                      <a:rPr lang="en-US" sz="4000" i="1">
                        <a:latin typeface="Cambria Math" panose="02040503050406030204" pitchFamily="18" charset="0"/>
                      </a:rPr>
                      <m:t>𝑝</m:t>
                    </m:r>
                    <m:d>
                      <m:dPr>
                        <m:ctrlPr>
                          <a:rPr lang="vi-VN" sz="4000" i="1">
                            <a:latin typeface="Cambria Math" panose="02040503050406030204" pitchFamily="18" charset="0"/>
                          </a:rPr>
                        </m:ctrlPr>
                      </m:dPr>
                      <m:e>
                        <m:r>
                          <a:rPr lang="en-US" sz="4000" i="1">
                            <a:latin typeface="Cambria Math" panose="02040503050406030204" pitchFamily="18" charset="0"/>
                          </a:rPr>
                          <m:t>𝑁</m:t>
                        </m:r>
                      </m:e>
                      <m:e>
                        <m:sSub>
                          <m:sSubPr>
                            <m:ctrlPr>
                              <a:rPr lang="vi-VN" sz="4000" i="1">
                                <a:latin typeface="Cambria Math" panose="02040503050406030204" pitchFamily="18" charset="0"/>
                              </a:rPr>
                            </m:ctrlPr>
                          </m:sSubPr>
                          <m:e>
                            <m:r>
                              <a:rPr lang="en-US" sz="4000" i="1">
                                <a:latin typeface="Cambria Math" panose="02040503050406030204" pitchFamily="18" charset="0"/>
                              </a:rPr>
                              <m:t>𝑑</m:t>
                            </m:r>
                          </m:e>
                          <m:sub>
                            <m:r>
                              <a:rPr lang="en-US" sz="4000" i="1">
                                <a:latin typeface="Cambria Math" panose="02040503050406030204" pitchFamily="18" charset="0"/>
                              </a:rPr>
                              <m:t>5</m:t>
                            </m:r>
                          </m:sub>
                        </m:sSub>
                      </m:e>
                    </m:d>
                    <m:r>
                      <a:rPr lang="en-US" sz="4000" i="1">
                        <a:latin typeface="Cambria Math" panose="02040503050406030204" pitchFamily="18" charset="0"/>
                      </a:rPr>
                      <m:t>∝</m:t>
                    </m:r>
                    <m:r>
                      <a:rPr lang="en-US" sz="4000" i="1">
                        <a:latin typeface="Cambria Math" panose="02040503050406030204" pitchFamily="18" charset="0"/>
                      </a:rPr>
                      <m:t>𝑝</m:t>
                    </m:r>
                    <m:r>
                      <a:rPr lang="en-US" sz="4000" i="1">
                        <a:latin typeface="Cambria Math" panose="02040503050406030204" pitchFamily="18" charset="0"/>
                      </a:rPr>
                      <m:t>(</m:t>
                    </m:r>
                    <m:r>
                      <a:rPr lang="en-US" sz="4000" i="1">
                        <a:latin typeface="Cambria Math" panose="02040503050406030204" pitchFamily="18" charset="0"/>
                      </a:rPr>
                      <m:t>𝑁</m:t>
                    </m:r>
                    <m:r>
                      <a:rPr lang="en-US" sz="4000" i="1">
                        <a:latin typeface="Cambria Math" panose="02040503050406030204" pitchFamily="18" charset="0"/>
                      </a:rPr>
                      <m:t>)</m:t>
                    </m:r>
                    <m:nary>
                      <m:naryPr>
                        <m:chr m:val="∏"/>
                        <m:limLoc m:val="undOvr"/>
                        <m:ctrlPr>
                          <a:rPr lang="vi-VN" sz="4000" i="1">
                            <a:latin typeface="Cambria Math" panose="02040503050406030204" pitchFamily="18" charset="0"/>
                          </a:rPr>
                        </m:ctrlPr>
                      </m:naryPr>
                      <m:sub>
                        <m:r>
                          <a:rPr lang="en-US" sz="4000" i="1">
                            <a:latin typeface="Cambria Math" panose="02040503050406030204" pitchFamily="18" charset="0"/>
                          </a:rPr>
                          <m:t>𝑖</m:t>
                        </m:r>
                        <m:r>
                          <a:rPr lang="en-US" sz="4000" i="1">
                            <a:latin typeface="Cambria Math" panose="02040503050406030204" pitchFamily="18" charset="0"/>
                          </a:rPr>
                          <m:t>=1</m:t>
                        </m:r>
                      </m:sub>
                      <m:sup>
                        <m:r>
                          <a:rPr lang="en-US" sz="4000" i="1">
                            <a:latin typeface="Cambria Math" panose="02040503050406030204" pitchFamily="18" charset="0"/>
                          </a:rPr>
                          <m:t>𝑑</m:t>
                        </m:r>
                      </m:sup>
                      <m:e>
                        <m:r>
                          <a:rPr lang="en-US" sz="4000" i="1">
                            <a:latin typeface="Cambria Math" panose="02040503050406030204" pitchFamily="18" charset="0"/>
                          </a:rPr>
                          <m:t>𝑝</m:t>
                        </m:r>
                        <m:d>
                          <m:dPr>
                            <m:ctrlPr>
                              <a:rPr lang="vi-VN" sz="4000" i="1">
                                <a:latin typeface="Cambria Math" panose="02040503050406030204" pitchFamily="18" charset="0"/>
                              </a:rPr>
                            </m:ctrlPr>
                          </m:dPr>
                          <m:e>
                            <m:sSub>
                              <m:sSubPr>
                                <m:ctrlPr>
                                  <a:rPr lang="vi-VN" sz="4000" i="1">
                                    <a:latin typeface="Cambria Math" panose="02040503050406030204" pitchFamily="18" charset="0"/>
                                  </a:rPr>
                                </m:ctrlPr>
                              </m:sSubPr>
                              <m:e>
                                <m:r>
                                  <a:rPr lang="en-US" sz="4000" i="1">
                                    <a:latin typeface="Cambria Math" panose="02040503050406030204" pitchFamily="18" charset="0"/>
                                  </a:rPr>
                                  <m:t>𝑥</m:t>
                                </m:r>
                              </m:e>
                              <m:sub>
                                <m:r>
                                  <a:rPr lang="en-US" sz="4000" i="1">
                                    <a:latin typeface="Cambria Math" panose="02040503050406030204" pitchFamily="18" charset="0"/>
                                  </a:rPr>
                                  <m:t>𝑖</m:t>
                                </m:r>
                              </m:sub>
                            </m:sSub>
                          </m:e>
                          <m:e>
                            <m:r>
                              <a:rPr lang="en-US" sz="4000" i="1">
                                <a:latin typeface="Cambria Math" panose="02040503050406030204" pitchFamily="18" charset="0"/>
                              </a:rPr>
                              <m:t>𝑁</m:t>
                            </m:r>
                          </m:e>
                        </m:d>
                        <m:r>
                          <a:rPr lang="en-US" sz="4000" i="1">
                            <a:latin typeface="Cambria Math" panose="02040503050406030204" pitchFamily="18" charset="0"/>
                          </a:rPr>
                          <m:t>=</m:t>
                        </m:r>
                        <m:f>
                          <m:fPr>
                            <m:ctrlPr>
                              <a:rPr lang="vi-VN" sz="4000" i="1">
                                <a:latin typeface="Cambria Math" panose="02040503050406030204" pitchFamily="18" charset="0"/>
                              </a:rPr>
                            </m:ctrlPr>
                          </m:fPr>
                          <m:num>
                            <m:r>
                              <a:rPr lang="en-US" sz="4000" i="1">
                                <a:latin typeface="Cambria Math" panose="02040503050406030204" pitchFamily="18" charset="0"/>
                              </a:rPr>
                              <m:t>1</m:t>
                            </m:r>
                          </m:num>
                          <m:den>
                            <m:r>
                              <a:rPr lang="en-US" sz="4000" i="1">
                                <a:latin typeface="Cambria Math" panose="02040503050406030204" pitchFamily="18" charset="0"/>
                              </a:rPr>
                              <m:t>4</m:t>
                            </m:r>
                          </m:den>
                        </m:f>
                      </m:e>
                    </m:nary>
                    <m:r>
                      <a:rPr lang="en-US" sz="4000" i="1">
                        <a:latin typeface="Cambria Math" panose="02040503050406030204" pitchFamily="18" charset="0"/>
                      </a:rPr>
                      <m:t>(</m:t>
                    </m:r>
                    <m:f>
                      <m:fPr>
                        <m:ctrlPr>
                          <a:rPr lang="vi-VN" sz="4000" i="1">
                            <a:latin typeface="Cambria Math" panose="02040503050406030204" pitchFamily="18" charset="0"/>
                          </a:rPr>
                        </m:ctrlPr>
                      </m:fPr>
                      <m:num>
                        <m:r>
                          <a:rPr lang="en-US" sz="4000" i="1">
                            <a:latin typeface="Cambria Math" panose="02040503050406030204" pitchFamily="18" charset="0"/>
                          </a:rPr>
                          <m:t>1</m:t>
                        </m:r>
                      </m:num>
                      <m:den>
                        <m:r>
                          <a:rPr lang="en-US" sz="4000" i="1">
                            <a:latin typeface="Cambria Math" panose="02040503050406030204" pitchFamily="18" charset="0"/>
                          </a:rPr>
                          <m:t>13</m:t>
                        </m:r>
                      </m:den>
                    </m:f>
                    <m:sSup>
                      <m:sSupPr>
                        <m:ctrlPr>
                          <a:rPr lang="vi-VN" sz="4000" i="1">
                            <a:latin typeface="Cambria Math" panose="02040503050406030204" pitchFamily="18" charset="0"/>
                          </a:rPr>
                        </m:ctrlPr>
                      </m:sSupPr>
                      <m:e>
                        <m:r>
                          <a:rPr lang="en-US" sz="4000" i="1">
                            <a:latin typeface="Cambria Math" panose="02040503050406030204" pitchFamily="18" charset="0"/>
                          </a:rPr>
                          <m:t>)</m:t>
                        </m:r>
                      </m:e>
                      <m:sup>
                        <m:r>
                          <a:rPr lang="en-US" sz="4000" i="1">
                            <a:latin typeface="Cambria Math" panose="02040503050406030204" pitchFamily="18" charset="0"/>
                          </a:rPr>
                          <m:t>2</m:t>
                        </m:r>
                      </m:sup>
                    </m:sSup>
                    <m:f>
                      <m:fPr>
                        <m:ctrlPr>
                          <a:rPr lang="vi-VN" sz="4000" i="1">
                            <a:latin typeface="Cambria Math" panose="02040503050406030204" pitchFamily="18" charset="0"/>
                          </a:rPr>
                        </m:ctrlPr>
                      </m:fPr>
                      <m:num>
                        <m:r>
                          <a:rPr lang="en-US" sz="4000" i="1">
                            <a:latin typeface="Cambria Math" panose="02040503050406030204" pitchFamily="18" charset="0"/>
                          </a:rPr>
                          <m:t>2</m:t>
                        </m:r>
                      </m:num>
                      <m:den>
                        <m:r>
                          <a:rPr lang="en-US" sz="4000" i="1">
                            <a:latin typeface="Cambria Math" panose="02040503050406030204" pitchFamily="18" charset="0"/>
                          </a:rPr>
                          <m:t>13</m:t>
                        </m:r>
                      </m:den>
                    </m:f>
                    <m:f>
                      <m:fPr>
                        <m:ctrlPr>
                          <a:rPr lang="vi-VN" sz="4000" i="1">
                            <a:latin typeface="Cambria Math" panose="02040503050406030204" pitchFamily="18" charset="0"/>
                          </a:rPr>
                        </m:ctrlPr>
                      </m:fPr>
                      <m:num>
                        <m:r>
                          <a:rPr lang="en-US" sz="4000" i="1">
                            <a:latin typeface="Cambria Math" panose="02040503050406030204" pitchFamily="18" charset="0"/>
                          </a:rPr>
                          <m:t>1</m:t>
                        </m:r>
                      </m:num>
                      <m:den>
                        <m:r>
                          <a:rPr lang="en-US" sz="4000" i="1">
                            <a:latin typeface="Cambria Math" panose="02040503050406030204" pitchFamily="18" charset="0"/>
                          </a:rPr>
                          <m:t>13</m:t>
                        </m:r>
                      </m:den>
                    </m:f>
                    <m:r>
                      <a:rPr lang="en-US" sz="4000" i="1">
                        <a:latin typeface="Cambria Math" panose="02040503050406030204" pitchFamily="18" charset="0"/>
                      </a:rPr>
                      <m:t>≈1.75×</m:t>
                    </m:r>
                    <m:sSup>
                      <m:sSupPr>
                        <m:ctrlPr>
                          <a:rPr lang="vi-VN" sz="4000" i="1">
                            <a:latin typeface="Cambria Math" panose="02040503050406030204" pitchFamily="18" charset="0"/>
                          </a:rPr>
                        </m:ctrlPr>
                      </m:sSupPr>
                      <m:e>
                        <m:r>
                          <a:rPr lang="en-US" sz="4000" i="1">
                            <a:latin typeface="Cambria Math" panose="02040503050406030204" pitchFamily="18" charset="0"/>
                          </a:rPr>
                          <m:t>10</m:t>
                        </m:r>
                      </m:e>
                      <m:sup>
                        <m:r>
                          <a:rPr lang="en-US" sz="4000" i="1">
                            <a:latin typeface="Cambria Math" panose="02040503050406030204" pitchFamily="18" charset="0"/>
                          </a:rPr>
                          <m:t>−5</m:t>
                        </m:r>
                      </m:sup>
                    </m:sSup>
                  </m:oMath>
                </a14:m>
                <a:endParaRPr lang="vi-VN" sz="4000" dirty="0">
                  <a:latin typeface="Arial" panose="020B0604020202020204" pitchFamily="34" charset="0"/>
                  <a:cs typeface="Arial" panose="020B0604020202020204" pitchFamily="34" charset="0"/>
                </a:endParaRPr>
              </a:p>
              <a:p>
                <a:pPr marL="0" indent="0">
                  <a:lnSpc>
                    <a:spcPct val="120000"/>
                  </a:lnSpc>
                  <a:buNone/>
                </a:pPr>
                <a:r>
                  <a:rPr lang="en-US" sz="4000" dirty="0">
                    <a:latin typeface="Arial" panose="020B0604020202020204" pitchFamily="34" charset="0"/>
                    <a:cs typeface="Arial" panose="020B0604020202020204" pitchFamily="34" charset="0"/>
                  </a:rPr>
                  <a:t> </a:t>
                </a:r>
                <a:endParaRPr lang="vi-VN" sz="4000" dirty="0">
                  <a:latin typeface="Arial" panose="020B0604020202020204" pitchFamily="34" charset="0"/>
                  <a:cs typeface="Arial" panose="020B0604020202020204" pitchFamily="34" charset="0"/>
                </a:endParaRPr>
              </a:p>
              <a:p>
                <a:pPr marL="0" indent="0">
                  <a:lnSpc>
                    <a:spcPct val="120000"/>
                  </a:lnSpc>
                  <a:buNone/>
                </a:pPr>
                <a:r>
                  <a:rPr lang="en-US" sz="4000" dirty="0" err="1">
                    <a:latin typeface="Arial" panose="020B0604020202020204" pitchFamily="34" charset="0"/>
                    <a:cs typeface="Arial" panose="020B0604020202020204" pitchFamily="34" charset="0"/>
                  </a:rPr>
                  <a:t>Cuối</a:t>
                </a:r>
                <a:r>
                  <a:rPr lang="en-US" sz="4000" dirty="0">
                    <a:latin typeface="Arial" panose="020B0604020202020204" pitchFamily="34" charset="0"/>
                    <a:cs typeface="Arial" panose="020B0604020202020204" pitchFamily="34" charset="0"/>
                  </a:rPr>
                  <a:t> </a:t>
                </a:r>
                <a:r>
                  <a:rPr lang="en-US" sz="4000" dirty="0" err="1">
                    <a:latin typeface="Arial" panose="020B0604020202020204" pitchFamily="34" charset="0"/>
                    <a:cs typeface="Arial" panose="020B0604020202020204" pitchFamily="34" charset="0"/>
                  </a:rPr>
                  <a:t>cùng</a:t>
                </a:r>
                <a:r>
                  <a:rPr lang="en-US" sz="4000" dirty="0">
                    <a:latin typeface="Arial" panose="020B0604020202020204" pitchFamily="34" charset="0"/>
                    <a:cs typeface="Arial" panose="020B0604020202020204" pitchFamily="34" charset="0"/>
                  </a:rPr>
                  <a:t> ta </a:t>
                </a:r>
                <a:r>
                  <a:rPr lang="en-US" sz="4000" dirty="0" err="1">
                    <a:latin typeface="Arial" panose="020B0604020202020204" pitchFamily="34" charset="0"/>
                    <a:cs typeface="Arial" panose="020B0604020202020204" pitchFamily="34" charset="0"/>
                  </a:rPr>
                  <a:t>tính</a:t>
                </a:r>
                <a:r>
                  <a:rPr lang="en-US" sz="4000" dirty="0">
                    <a:latin typeface="Arial" panose="020B0604020202020204" pitchFamily="34" charset="0"/>
                    <a:cs typeface="Arial" panose="020B0604020202020204" pitchFamily="34" charset="0"/>
                  </a:rPr>
                  <a:t> </a:t>
                </a:r>
                <a:r>
                  <a:rPr lang="en-US" sz="4000" dirty="0" err="1">
                    <a:latin typeface="Arial" panose="020B0604020202020204" pitchFamily="34" charset="0"/>
                    <a:cs typeface="Arial" panose="020B0604020202020204" pitchFamily="34" charset="0"/>
                  </a:rPr>
                  <a:t>được</a:t>
                </a:r>
                <a:r>
                  <a:rPr lang="en-US" sz="4000" dirty="0">
                    <a:latin typeface="Arial" panose="020B0604020202020204" pitchFamily="34" charset="0"/>
                    <a:cs typeface="Arial" panose="020B0604020202020204" pitchFamily="34" charset="0"/>
                  </a:rPr>
                  <a:t> </a:t>
                </a:r>
                <a:r>
                  <a:rPr lang="en-US" sz="4000" dirty="0" err="1">
                    <a:latin typeface="Arial" panose="020B0604020202020204" pitchFamily="34" charset="0"/>
                    <a:cs typeface="Arial" panose="020B0604020202020204" pitchFamily="34" charset="0"/>
                  </a:rPr>
                  <a:t>xác</a:t>
                </a:r>
                <a:r>
                  <a:rPr lang="en-US" sz="4000" dirty="0">
                    <a:latin typeface="Arial" panose="020B0604020202020204" pitchFamily="34" charset="0"/>
                    <a:cs typeface="Arial" panose="020B0604020202020204" pitchFamily="34" charset="0"/>
                  </a:rPr>
                  <a:t> </a:t>
                </a:r>
                <a:r>
                  <a:rPr lang="en-US" sz="4000" dirty="0" err="1">
                    <a:latin typeface="Arial" panose="020B0604020202020204" pitchFamily="34" charset="0"/>
                    <a:cs typeface="Arial" panose="020B0604020202020204" pitchFamily="34" charset="0"/>
                  </a:rPr>
                  <a:t>suất</a:t>
                </a:r>
                <a:r>
                  <a:rPr lang="en-US" sz="4000" dirty="0">
                    <a:latin typeface="Arial" panose="020B0604020202020204" pitchFamily="34" charset="0"/>
                    <a:cs typeface="Arial" panose="020B0604020202020204" pitchFamily="34" charset="0"/>
                  </a:rPr>
                  <a:t> </a:t>
                </a:r>
                <a:endParaRPr lang="vi-VN" sz="4000" dirty="0">
                  <a:latin typeface="Arial" panose="020B0604020202020204" pitchFamily="34" charset="0"/>
                  <a:cs typeface="Arial" panose="020B0604020202020204" pitchFamily="34" charset="0"/>
                </a:endParaRPr>
              </a:p>
              <a:p>
                <a:pPr marL="0" indent="0">
                  <a:lnSpc>
                    <a:spcPct val="120000"/>
                  </a:lnSpc>
                  <a:buNone/>
                </a:pPr>
                <a14:m>
                  <m:oMathPara xmlns:m="http://schemas.openxmlformats.org/officeDocument/2006/math">
                    <m:oMathParaPr>
                      <m:jc m:val="centerGroup"/>
                    </m:oMathParaPr>
                    <m:oMath xmlns:m="http://schemas.openxmlformats.org/officeDocument/2006/math">
                      <m:r>
                        <a:rPr lang="vi-VN" sz="4000" i="1">
                          <a:latin typeface="Cambria Math" panose="02040503050406030204" pitchFamily="18" charset="0"/>
                        </a:rPr>
                        <m:t>𝑝</m:t>
                      </m:r>
                      <m:d>
                        <m:dPr>
                          <m:ctrlPr>
                            <a:rPr lang="vi-VN" sz="4000" i="1">
                              <a:latin typeface="Cambria Math" panose="02040503050406030204" pitchFamily="18" charset="0"/>
                            </a:rPr>
                          </m:ctrlPr>
                        </m:dPr>
                        <m:e>
                          <m:r>
                            <a:rPr lang="vi-VN" sz="4000" i="1">
                              <a:latin typeface="Cambria Math" panose="02040503050406030204" pitchFamily="18" charset="0"/>
                            </a:rPr>
                            <m:t>𝐵</m:t>
                          </m:r>
                        </m:e>
                        <m:e>
                          <m:sSub>
                            <m:sSubPr>
                              <m:ctrlPr>
                                <a:rPr lang="vi-VN" sz="4000" i="1">
                                  <a:latin typeface="Cambria Math" panose="02040503050406030204" pitchFamily="18" charset="0"/>
                                </a:rPr>
                              </m:ctrlPr>
                            </m:sSubPr>
                            <m:e>
                              <m:r>
                                <a:rPr lang="vi-VN" sz="4000" i="1">
                                  <a:latin typeface="Cambria Math" panose="02040503050406030204" pitchFamily="18" charset="0"/>
                                </a:rPr>
                                <m:t>𝑑</m:t>
                              </m:r>
                            </m:e>
                            <m:sub>
                              <m:r>
                                <a:rPr lang="vi-VN" sz="4000" i="1">
                                  <a:latin typeface="Cambria Math" panose="02040503050406030204" pitchFamily="18" charset="0"/>
                                </a:rPr>
                                <m:t>5</m:t>
                              </m:r>
                            </m:sub>
                          </m:sSub>
                        </m:e>
                      </m:d>
                      <m:r>
                        <a:rPr lang="vi-VN" sz="4000" i="1">
                          <a:latin typeface="Cambria Math" panose="02040503050406030204" pitchFamily="18" charset="0"/>
                        </a:rPr>
                        <m:t>=</m:t>
                      </m:r>
                      <m:f>
                        <m:fPr>
                          <m:ctrlPr>
                            <a:rPr lang="vi-VN" sz="4000" i="1">
                              <a:latin typeface="Cambria Math" panose="02040503050406030204" pitchFamily="18" charset="0"/>
                            </a:rPr>
                          </m:ctrlPr>
                        </m:fPr>
                        <m:num>
                          <m:r>
                            <a:rPr lang="vi-VN" sz="4000" i="1">
                              <a:latin typeface="Cambria Math" panose="02040503050406030204" pitchFamily="18" charset="0"/>
                            </a:rPr>
                            <m:t>1.5×</m:t>
                          </m:r>
                          <m:sSup>
                            <m:sSupPr>
                              <m:ctrlPr>
                                <a:rPr lang="vi-VN" sz="4000" i="1">
                                  <a:latin typeface="Cambria Math" panose="02040503050406030204" pitchFamily="18" charset="0"/>
                                </a:rPr>
                              </m:ctrlPr>
                            </m:sSupPr>
                            <m:e>
                              <m:r>
                                <a:rPr lang="vi-VN" sz="4000" i="1">
                                  <a:latin typeface="Cambria Math" panose="02040503050406030204" pitchFamily="18" charset="0"/>
                                </a:rPr>
                                <m:t>10</m:t>
                              </m:r>
                            </m:e>
                            <m:sup>
                              <m:r>
                                <a:rPr lang="vi-VN" sz="4000" i="1">
                                  <a:latin typeface="Cambria Math" panose="02040503050406030204" pitchFamily="18" charset="0"/>
                                </a:rPr>
                                <m:t>−4</m:t>
                              </m:r>
                            </m:sup>
                          </m:sSup>
                        </m:num>
                        <m:den>
                          <m:r>
                            <a:rPr lang="vi-VN" sz="4000" i="1">
                              <a:latin typeface="Cambria Math" panose="02040503050406030204" pitchFamily="18" charset="0"/>
                            </a:rPr>
                            <m:t>1.5×</m:t>
                          </m:r>
                          <m:sSup>
                            <m:sSupPr>
                              <m:ctrlPr>
                                <a:rPr lang="vi-VN" sz="4000" i="1">
                                  <a:latin typeface="Cambria Math" panose="02040503050406030204" pitchFamily="18" charset="0"/>
                                </a:rPr>
                              </m:ctrlPr>
                            </m:sSupPr>
                            <m:e>
                              <m:r>
                                <a:rPr lang="vi-VN" sz="4000" i="1">
                                  <a:latin typeface="Cambria Math" panose="02040503050406030204" pitchFamily="18" charset="0"/>
                                </a:rPr>
                                <m:t>10</m:t>
                              </m:r>
                            </m:e>
                            <m:sup>
                              <m:r>
                                <a:rPr lang="vi-VN" sz="4000" i="1">
                                  <a:latin typeface="Cambria Math" panose="02040503050406030204" pitchFamily="18" charset="0"/>
                                </a:rPr>
                                <m:t>−4</m:t>
                              </m:r>
                            </m:sup>
                          </m:sSup>
                          <m:r>
                            <a:rPr lang="vi-VN" sz="4000" i="1">
                              <a:latin typeface="Cambria Math" panose="02040503050406030204" pitchFamily="18" charset="0"/>
                            </a:rPr>
                            <m:t>+1.75×</m:t>
                          </m:r>
                          <m:sSup>
                            <m:sSupPr>
                              <m:ctrlPr>
                                <a:rPr lang="vi-VN" sz="4000" i="1">
                                  <a:latin typeface="Cambria Math" panose="02040503050406030204" pitchFamily="18" charset="0"/>
                                </a:rPr>
                              </m:ctrlPr>
                            </m:sSupPr>
                            <m:e>
                              <m:r>
                                <a:rPr lang="vi-VN" sz="4000" i="1">
                                  <a:latin typeface="Cambria Math" panose="02040503050406030204" pitchFamily="18" charset="0"/>
                                </a:rPr>
                                <m:t>10</m:t>
                              </m:r>
                            </m:e>
                            <m:sup>
                              <m:r>
                                <a:rPr lang="vi-VN" sz="4000" i="1">
                                  <a:latin typeface="Cambria Math" panose="02040503050406030204" pitchFamily="18" charset="0"/>
                                </a:rPr>
                                <m:t>−5</m:t>
                              </m:r>
                            </m:sup>
                          </m:sSup>
                        </m:den>
                      </m:f>
                      <m:r>
                        <a:rPr lang="vi-VN" sz="4000" i="1">
                          <a:latin typeface="Cambria Math" panose="02040503050406030204" pitchFamily="18" charset="0"/>
                        </a:rPr>
                        <m:t>≈0.8955; </m:t>
                      </m:r>
                      <m:r>
                        <a:rPr lang="vi-VN" sz="4000" i="1">
                          <a:latin typeface="Cambria Math" panose="02040503050406030204" pitchFamily="18" charset="0"/>
                        </a:rPr>
                        <m:t>𝑝</m:t>
                      </m:r>
                      <m:d>
                        <m:dPr>
                          <m:ctrlPr>
                            <a:rPr lang="vi-VN" sz="4000" i="1">
                              <a:latin typeface="Cambria Math" panose="02040503050406030204" pitchFamily="18" charset="0"/>
                            </a:rPr>
                          </m:ctrlPr>
                        </m:dPr>
                        <m:e>
                          <m:r>
                            <a:rPr lang="vi-VN" sz="4000" i="1">
                              <a:latin typeface="Cambria Math" panose="02040503050406030204" pitchFamily="18" charset="0"/>
                            </a:rPr>
                            <m:t>𝑁</m:t>
                          </m:r>
                        </m:e>
                        <m:e>
                          <m:sSub>
                            <m:sSubPr>
                              <m:ctrlPr>
                                <a:rPr lang="vi-VN" sz="4000" i="1">
                                  <a:latin typeface="Cambria Math" panose="02040503050406030204" pitchFamily="18" charset="0"/>
                                </a:rPr>
                              </m:ctrlPr>
                            </m:sSubPr>
                            <m:e>
                              <m:r>
                                <a:rPr lang="vi-VN" sz="4000" i="1">
                                  <a:latin typeface="Cambria Math" panose="02040503050406030204" pitchFamily="18" charset="0"/>
                                </a:rPr>
                                <m:t>𝑑</m:t>
                              </m:r>
                            </m:e>
                            <m:sub>
                              <m:r>
                                <a:rPr lang="vi-VN" sz="4000" i="1">
                                  <a:latin typeface="Cambria Math" panose="02040503050406030204" pitchFamily="18" charset="0"/>
                                </a:rPr>
                                <m:t>5</m:t>
                              </m:r>
                            </m:sub>
                          </m:sSub>
                        </m:e>
                      </m:d>
                      <m:r>
                        <a:rPr lang="vi-VN" sz="4000" i="1">
                          <a:latin typeface="Cambria Math" panose="02040503050406030204" pitchFamily="18" charset="0"/>
                        </a:rPr>
                        <m:t>=1−</m:t>
                      </m:r>
                      <m:r>
                        <a:rPr lang="vi-VN" sz="4000" i="1">
                          <a:latin typeface="Cambria Math" panose="02040503050406030204" pitchFamily="18" charset="0"/>
                        </a:rPr>
                        <m:t>𝑝</m:t>
                      </m:r>
                      <m:d>
                        <m:dPr>
                          <m:ctrlPr>
                            <a:rPr lang="vi-VN" sz="4000" i="1">
                              <a:latin typeface="Cambria Math" panose="02040503050406030204" pitchFamily="18" charset="0"/>
                            </a:rPr>
                          </m:ctrlPr>
                        </m:dPr>
                        <m:e>
                          <m:r>
                            <a:rPr lang="vi-VN" sz="4000" i="1">
                              <a:latin typeface="Cambria Math" panose="02040503050406030204" pitchFamily="18" charset="0"/>
                            </a:rPr>
                            <m:t>𝐵</m:t>
                          </m:r>
                        </m:e>
                        <m:e>
                          <m:sSub>
                            <m:sSubPr>
                              <m:ctrlPr>
                                <a:rPr lang="vi-VN" sz="4000" i="1">
                                  <a:latin typeface="Cambria Math" panose="02040503050406030204" pitchFamily="18" charset="0"/>
                                </a:rPr>
                              </m:ctrlPr>
                            </m:sSubPr>
                            <m:e>
                              <m:r>
                                <a:rPr lang="vi-VN" sz="4000" i="1">
                                  <a:latin typeface="Cambria Math" panose="02040503050406030204" pitchFamily="18" charset="0"/>
                                </a:rPr>
                                <m:t>𝑑</m:t>
                              </m:r>
                            </m:e>
                            <m:sub>
                              <m:r>
                                <a:rPr lang="vi-VN" sz="4000" i="1">
                                  <a:latin typeface="Cambria Math" panose="02040503050406030204" pitchFamily="18" charset="0"/>
                                </a:rPr>
                                <m:t>5</m:t>
                              </m:r>
                            </m:sub>
                          </m:sSub>
                        </m:e>
                      </m:d>
                      <m:r>
                        <a:rPr lang="vi-VN" sz="4000" i="1">
                          <a:latin typeface="Cambria Math" panose="02040503050406030204" pitchFamily="18" charset="0"/>
                        </a:rPr>
                        <m:t>=0.1045</m:t>
                      </m:r>
                    </m:oMath>
                  </m:oMathPara>
                </a14:m>
                <a:endParaRPr lang="vi-VN" sz="4000" dirty="0">
                  <a:latin typeface="Arial" panose="020B0604020202020204" pitchFamily="34" charset="0"/>
                  <a:cs typeface="Arial" panose="020B0604020202020204" pitchFamily="34" charset="0"/>
                </a:endParaRPr>
              </a:p>
              <a:p>
                <a:pPr marL="0" indent="0">
                  <a:lnSpc>
                    <a:spcPct val="120000"/>
                  </a:lnSpc>
                  <a:buNone/>
                </a:pPr>
                <a:r>
                  <a:rPr lang="vi-VN" sz="4000" dirty="0">
                    <a:latin typeface="Arial" panose="020B0604020202020204" pitchFamily="34" charset="0"/>
                    <a:cs typeface="Arial" panose="020B0604020202020204" pitchFamily="34" charset="0"/>
                  </a:rPr>
                  <a:t>Như vậy </a:t>
                </a:r>
                <a14:m>
                  <m:oMath xmlns:m="http://schemas.openxmlformats.org/officeDocument/2006/math">
                    <m:sSub>
                      <m:sSubPr>
                        <m:ctrlPr>
                          <a:rPr lang="vi-VN" sz="4000" i="1">
                            <a:latin typeface="Cambria Math" panose="02040503050406030204" pitchFamily="18" charset="0"/>
                          </a:rPr>
                        </m:ctrlPr>
                      </m:sSubPr>
                      <m:e>
                        <m:r>
                          <a:rPr lang="vi-VN" sz="4000" i="1">
                            <a:latin typeface="Cambria Math" panose="02040503050406030204" pitchFamily="18" charset="0"/>
                          </a:rPr>
                          <m:t>𝑑</m:t>
                        </m:r>
                      </m:e>
                      <m:sub>
                        <m:r>
                          <a:rPr lang="vi-VN" sz="4000" i="1">
                            <a:latin typeface="Cambria Math" panose="02040503050406030204" pitchFamily="18" charset="0"/>
                          </a:rPr>
                          <m:t>5</m:t>
                        </m:r>
                      </m:sub>
                    </m:sSub>
                  </m:oMath>
                </a14:m>
                <a:r>
                  <a:rPr lang="vi-VN" sz="4000" dirty="0">
                    <a:latin typeface="Arial" panose="020B0604020202020204" pitchFamily="34" charset="0"/>
                    <a:cs typeface="Arial" panose="020B0604020202020204" pitchFamily="34" charset="0"/>
                  </a:rPr>
                  <a:t> thuộc lớp B</a:t>
                </a:r>
              </a:p>
              <a:p>
                <a:pPr marL="0" indent="0">
                  <a:lnSpc>
                    <a:spcPct val="110000"/>
                  </a:lnSpc>
                  <a:buNone/>
                </a:pPr>
                <a:r>
                  <a:rPr lang="vi-VN" sz="4000" dirty="0">
                    <a:latin typeface="Arial" panose="020B0604020202020204" pitchFamily="34" charset="0"/>
                    <a:cs typeface="Arial" panose="020B0604020202020204" pitchFamily="34" charset="0"/>
                  </a:rPr>
                  <a:t> </a:t>
                </a:r>
              </a:p>
              <a:p>
                <a:pPr marL="0" indent="0">
                  <a:lnSpc>
                    <a:spcPct val="110000"/>
                  </a:lnSpc>
                  <a:buNone/>
                </a:pPr>
                <a:r>
                  <a:rPr lang="vi-VN" sz="4000" dirty="0">
                    <a:latin typeface="Arial" panose="020B0604020202020204" pitchFamily="34" charset="0"/>
                    <a:cs typeface="Arial" panose="020B0604020202020204" pitchFamily="34" charset="0"/>
                  </a:rPr>
                  <a:t> </a:t>
                </a:r>
              </a:p>
              <a:p>
                <a:pPr marL="0" indent="0">
                  <a:lnSpc>
                    <a:spcPct val="100000"/>
                  </a:lnSpc>
                  <a:buNone/>
                </a:pPr>
                <a:endParaRPr lang="vi-VN" sz="20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365124"/>
                <a:ext cx="10515600" cy="6228495"/>
              </a:xfrm>
              <a:blipFill rotWithShape="1">
                <a:blip r:embed="rId1"/>
                <a:stretch>
                  <a:fillRect l="-754" r="-1333"/>
                </a:stretch>
              </a:blipFill>
            </p:spPr>
            <p:txBody>
              <a:bodyPr/>
              <a:lstStyle/>
              <a:p>
                <a:r>
                  <a:rPr lang="vi-VN">
                    <a:noFill/>
                  </a:rPr>
                  <a:t> </a:t>
                </a:r>
                <a:endParaRPr lang="vi-VN">
                  <a:noFill/>
                </a:endParaRPr>
              </a:p>
            </p:txBody>
          </p:sp>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838200" y="319406"/>
            <a:ext cx="10515600" cy="45719"/>
          </a:xfrm>
        </p:spPr>
        <p:txBody>
          <a:bodyPr>
            <a:normAutofit fontScale="90000"/>
          </a:bodyPr>
          <a:lstStyle/>
          <a:p>
            <a:endParaRPr lang="vi-VN" dirty="0"/>
          </a:p>
        </p:txBody>
      </p:sp>
      <p:sp>
        <p:nvSpPr>
          <p:cNvPr id="3" name="Content Placeholder 2"/>
          <p:cNvSpPr>
            <a:spLocks noGrp="1"/>
          </p:cNvSpPr>
          <p:nvPr>
            <p:ph idx="1"/>
          </p:nvPr>
        </p:nvSpPr>
        <p:spPr>
          <a:xfrm>
            <a:off x="410817" y="365124"/>
            <a:ext cx="11343861" cy="6447155"/>
          </a:xfrm>
        </p:spPr>
        <p:txBody>
          <a:bodyPr>
            <a:normAutofit/>
          </a:bodyPr>
          <a:lstStyle/>
          <a:p>
            <a:pPr marL="0" indent="0" algn="just">
              <a:lnSpc>
                <a:spcPct val="150000"/>
              </a:lnSpc>
              <a:buNone/>
            </a:pPr>
            <a:r>
              <a:rPr lang="en-US" sz="2000" dirty="0" err="1"/>
              <a:t>Xếp</a:t>
            </a:r>
            <a:r>
              <a:rPr lang="en-US" sz="2000" dirty="0"/>
              <a:t> </a:t>
            </a:r>
            <a:r>
              <a:rPr lang="en-US" sz="2000" dirty="0" err="1"/>
              <a:t>hạng</a:t>
            </a:r>
            <a:r>
              <a:rPr lang="en-US" sz="2000" dirty="0"/>
              <a:t> </a:t>
            </a:r>
            <a:r>
              <a:rPr lang="en-US" sz="2000" dirty="0" err="1"/>
              <a:t>cà</a:t>
            </a:r>
            <a:r>
              <a:rPr lang="en-US" sz="2000" dirty="0"/>
              <a:t> </a:t>
            </a:r>
            <a:r>
              <a:rPr lang="en-US" sz="2000" dirty="0" err="1"/>
              <a:t>chua</a:t>
            </a:r>
            <a:r>
              <a:rPr lang="en-US" sz="2000" dirty="0"/>
              <a:t>: </a:t>
            </a:r>
            <a:r>
              <a:rPr lang="en-US" sz="2000" dirty="0" err="1"/>
              <a:t>Độ</a:t>
            </a:r>
            <a:r>
              <a:rPr lang="en-US" sz="2000" dirty="0"/>
              <a:t> </a:t>
            </a:r>
            <a:r>
              <a:rPr lang="en-US" sz="2000" dirty="0" err="1"/>
              <a:t>ngọt</a:t>
            </a:r>
            <a:r>
              <a:rPr lang="en-US" sz="2000" dirty="0"/>
              <a:t> 6; </a:t>
            </a:r>
            <a:r>
              <a:rPr lang="en-US" sz="2000" dirty="0" err="1"/>
              <a:t>độ</a:t>
            </a:r>
            <a:r>
              <a:rPr lang="en-US" sz="2000" dirty="0"/>
              <a:t> </a:t>
            </a:r>
            <a:r>
              <a:rPr lang="en-US" sz="2000" dirty="0" err="1"/>
              <a:t>giòn</a:t>
            </a:r>
            <a:r>
              <a:rPr lang="en-US" sz="2000" dirty="0"/>
              <a:t> : 4.</a:t>
            </a:r>
            <a:endParaRPr lang="en-US" sz="2000" dirty="0"/>
          </a:p>
          <a:p>
            <a:pPr marL="0" indent="0" algn="just">
              <a:lnSpc>
                <a:spcPct val="150000"/>
              </a:lnSpc>
              <a:buNone/>
            </a:pPr>
            <a:r>
              <a:rPr lang="en-US" sz="2000" dirty="0"/>
              <a:t> </a:t>
            </a:r>
            <a:endParaRPr lang="en-US" sz="2000" dirty="0"/>
          </a:p>
          <a:p>
            <a:pPr marL="0" indent="0" algn="just">
              <a:lnSpc>
                <a:spcPct val="150000"/>
              </a:lnSpc>
              <a:buNone/>
            </a:pPr>
            <a:endParaRPr lang="en-US" sz="2000" dirty="0"/>
          </a:p>
          <a:p>
            <a:pPr marL="0" indent="0" algn="just">
              <a:lnSpc>
                <a:spcPct val="150000"/>
              </a:lnSpc>
              <a:buNone/>
            </a:pPr>
            <a:endParaRPr lang="en-US" sz="2000" dirty="0"/>
          </a:p>
          <a:p>
            <a:pPr marL="0" indent="0" algn="just">
              <a:lnSpc>
                <a:spcPct val="150000"/>
              </a:lnSpc>
              <a:buNone/>
            </a:pPr>
            <a:endParaRPr lang="en-US" sz="2000" dirty="0"/>
          </a:p>
          <a:p>
            <a:pPr marL="0" indent="0" algn="just">
              <a:lnSpc>
                <a:spcPct val="150000"/>
              </a:lnSpc>
              <a:buNone/>
            </a:pPr>
            <a:endParaRPr lang="en-US" sz="2000" dirty="0"/>
          </a:p>
          <a:p>
            <a:pPr marL="0" indent="0" algn="just">
              <a:lnSpc>
                <a:spcPct val="150000"/>
              </a:lnSpc>
              <a:buNone/>
            </a:pPr>
            <a:endParaRPr lang="en-US" sz="2000" dirty="0"/>
          </a:p>
          <a:p>
            <a:pPr marL="0" indent="0" algn="just">
              <a:lnSpc>
                <a:spcPct val="150000"/>
              </a:lnSpc>
              <a:buNone/>
            </a:pPr>
            <a:endParaRPr lang="en-US" sz="2000" dirty="0"/>
          </a:p>
          <a:p>
            <a:pPr marL="0" indent="0" algn="just">
              <a:lnSpc>
                <a:spcPct val="150000"/>
              </a:lnSpc>
              <a:buNone/>
            </a:pPr>
            <a:r>
              <a:rPr lang="en-US" sz="2000" b="1" dirty="0">
                <a:latin typeface="Arial" panose="02080604020202020204" pitchFamily="34" charset="0"/>
                <a:cs typeface="Arial" panose="02080604020202020204" pitchFamily="34" charset="0"/>
              </a:rPr>
              <a:t>2. </a:t>
            </a:r>
            <a:r>
              <a:rPr lang="en-US" sz="2000" b="1" dirty="0" err="1">
                <a:latin typeface="Arial" panose="02080604020202020204" pitchFamily="34" charset="0"/>
                <a:cs typeface="Arial" panose="02080604020202020204" pitchFamily="34" charset="0"/>
              </a:rPr>
              <a:t>Khoảng</a:t>
            </a:r>
            <a:r>
              <a:rPr lang="en-US" sz="2000" b="1" dirty="0">
                <a:latin typeface="Arial" panose="02080604020202020204" pitchFamily="34" charset="0"/>
                <a:cs typeface="Arial" panose="02080604020202020204" pitchFamily="34" charset="0"/>
              </a:rPr>
              <a:t> </a:t>
            </a:r>
            <a:r>
              <a:rPr lang="en-US" sz="2000" b="1" dirty="0" err="1">
                <a:latin typeface="Arial" panose="02080604020202020204" pitchFamily="34" charset="0"/>
                <a:cs typeface="Arial" panose="02080604020202020204" pitchFamily="34" charset="0"/>
              </a:rPr>
              <a:t>cách</a:t>
            </a:r>
            <a:r>
              <a:rPr lang="en-US" sz="2000" b="1" dirty="0">
                <a:latin typeface="Arial" panose="02080604020202020204" pitchFamily="34" charset="0"/>
                <a:cs typeface="Arial" panose="02080604020202020204" pitchFamily="34" charset="0"/>
              </a:rPr>
              <a:t> </a:t>
            </a:r>
            <a:r>
              <a:rPr lang="en-US" sz="2000" b="1" dirty="0" err="1">
                <a:latin typeface="Arial" panose="02080604020202020204" pitchFamily="34" charset="0"/>
                <a:cs typeface="Arial" panose="02080604020202020204" pitchFamily="34" charset="0"/>
              </a:rPr>
              <a:t>và</a:t>
            </a:r>
            <a:r>
              <a:rPr lang="en-US" sz="2000" b="1" dirty="0">
                <a:latin typeface="Arial" panose="02080604020202020204" pitchFamily="34" charset="0"/>
                <a:cs typeface="Arial" panose="02080604020202020204" pitchFamily="34" charset="0"/>
              </a:rPr>
              <a:t> </a:t>
            </a:r>
            <a:r>
              <a:rPr lang="en-US" sz="2000" b="1" dirty="0" err="1">
                <a:latin typeface="Arial" panose="02080604020202020204" pitchFamily="34" charset="0"/>
                <a:cs typeface="Arial" panose="02080604020202020204" pitchFamily="34" charset="0"/>
              </a:rPr>
              <a:t>độ</a:t>
            </a:r>
            <a:r>
              <a:rPr lang="en-US" sz="2000" b="1" dirty="0">
                <a:latin typeface="Arial" panose="02080604020202020204" pitchFamily="34" charset="0"/>
                <a:cs typeface="Arial" panose="02080604020202020204" pitchFamily="34" charset="0"/>
              </a:rPr>
              <a:t> </a:t>
            </a:r>
            <a:r>
              <a:rPr lang="en-US" sz="2000" b="1" dirty="0" err="1">
                <a:latin typeface="Arial" panose="02080604020202020204" pitchFamily="34" charset="0"/>
                <a:cs typeface="Arial" panose="02080604020202020204" pitchFamily="34" charset="0"/>
              </a:rPr>
              <a:t>đo</a:t>
            </a:r>
            <a:r>
              <a:rPr lang="en-US" sz="2000" b="1" dirty="0">
                <a:latin typeface="Arial" panose="02080604020202020204" pitchFamily="34" charset="0"/>
                <a:cs typeface="Arial" panose="02080604020202020204" pitchFamily="34" charset="0"/>
              </a:rPr>
              <a:t> t</a:t>
            </a:r>
            <a:r>
              <a:rPr lang="vi-VN" sz="2000" b="1" dirty="0">
                <a:latin typeface="Arial" panose="02080604020202020204" pitchFamily="34" charset="0"/>
                <a:cs typeface="Arial" panose="02080604020202020204" pitchFamily="34" charset="0"/>
              </a:rPr>
              <a:t>ư</a:t>
            </a:r>
            <a:r>
              <a:rPr lang="en-US" sz="2000" b="1" dirty="0" err="1">
                <a:latin typeface="Arial" panose="02080604020202020204" pitchFamily="34" charset="0"/>
                <a:cs typeface="Arial" panose="02080604020202020204" pitchFamily="34" charset="0"/>
              </a:rPr>
              <a:t>ơng</a:t>
            </a:r>
            <a:r>
              <a:rPr lang="en-US" sz="2000" b="1" dirty="0">
                <a:latin typeface="Arial" panose="02080604020202020204" pitchFamily="34" charset="0"/>
                <a:cs typeface="Arial" panose="02080604020202020204" pitchFamily="34" charset="0"/>
              </a:rPr>
              <a:t> </a:t>
            </a:r>
            <a:r>
              <a:rPr lang="en-US" sz="2000" b="1" dirty="0" err="1">
                <a:latin typeface="Arial" panose="02080604020202020204" pitchFamily="34" charset="0"/>
                <a:cs typeface="Arial" panose="02080604020202020204" pitchFamily="34" charset="0"/>
              </a:rPr>
              <a:t>tự</a:t>
            </a:r>
            <a:endParaRPr lang="en-US" sz="2000" b="1" dirty="0">
              <a:latin typeface="Arial" panose="02080604020202020204" pitchFamily="34" charset="0"/>
              <a:cs typeface="Arial" panose="02080604020202020204" pitchFamily="34" charset="0"/>
            </a:endParaRPr>
          </a:p>
          <a:p>
            <a:pPr marL="0" indent="0" algn="just">
              <a:lnSpc>
                <a:spcPct val="150000"/>
              </a:lnSpc>
              <a:buNone/>
            </a:pPr>
            <a:r>
              <a:rPr lang="en-US" sz="2000" dirty="0" err="1">
                <a:latin typeface="Arial" panose="02080604020202020204" pitchFamily="34" charset="0"/>
                <a:cs typeface="Arial" panose="02080604020202020204" pitchFamily="34" charset="0"/>
              </a:rPr>
              <a:t>Đo</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gần</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xa</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giữa</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hai</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vật</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thể</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cần</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khoảng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cách</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Có</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nhiều</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cách</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xác</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định</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khoảng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cách</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Thông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th</a:t>
            </a:r>
            <a:r>
              <a:rPr lang="vi-VN" sz="2000" dirty="0">
                <a:latin typeface="Arial" panose="02080604020202020204" pitchFamily="34" charset="0"/>
                <a:cs typeface="Arial" panose="02080604020202020204" pitchFamily="34" charset="0"/>
              </a:rPr>
              <a:t>ường hay sử </a:t>
            </a:r>
            <a:r>
              <a:rPr lang="vi-VN" sz="2000" dirty="0"/>
              <a:t>dụng khoảng cách Euclide</a:t>
            </a:r>
            <a:endParaRPr lang="en-US" sz="2000" dirty="0"/>
          </a:p>
          <a:p>
            <a:pPr marL="0" indent="0" algn="just">
              <a:lnSpc>
                <a:spcPct val="150000"/>
              </a:lnSpc>
              <a:buNone/>
            </a:pPr>
            <a:endParaRPr lang="vi-VN" sz="2000" dirty="0"/>
          </a:p>
        </p:txBody>
      </p:sp>
      <p:pic>
        <p:nvPicPr>
          <p:cNvPr id="4" name="Picture 3"/>
          <p:cNvPicPr/>
          <p:nvPr/>
        </p:nvPicPr>
        <p:blipFill>
          <a:blip r:embed="rId1" cstate="print"/>
          <a:srcRect/>
          <a:stretch>
            <a:fillRect/>
          </a:stretch>
        </p:blipFill>
        <p:spPr bwMode="auto">
          <a:xfrm>
            <a:off x="3485322" y="1079391"/>
            <a:ext cx="4787775" cy="4124752"/>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838200" y="319406"/>
            <a:ext cx="10515600" cy="45719"/>
          </a:xfrm>
        </p:spPr>
        <p:txBody>
          <a:bodyPr>
            <a:normAutofit fontScale="90000"/>
          </a:bodyPr>
          <a:lstStyle/>
          <a:p>
            <a:endParaRPr lang="vi-VN" dirty="0"/>
          </a:p>
        </p:txBody>
      </p:sp>
      <p:sp>
        <p:nvSpPr>
          <p:cNvPr id="3" name="Content Placeholder 2"/>
          <p:cNvSpPr>
            <a:spLocks noGrp="1"/>
          </p:cNvSpPr>
          <p:nvPr>
            <p:ph idx="1"/>
          </p:nvPr>
        </p:nvSpPr>
        <p:spPr>
          <a:xfrm>
            <a:off x="410817" y="365124"/>
            <a:ext cx="11343861" cy="6447155"/>
          </a:xfrm>
        </p:spPr>
        <p:txBody>
          <a:bodyPr>
            <a:normAutofit/>
          </a:bodyPr>
          <a:lstStyle/>
          <a:p>
            <a:pPr marL="0" indent="0" algn="just">
              <a:lnSpc>
                <a:spcPct val="150000"/>
              </a:lnSpc>
              <a:buNone/>
            </a:pPr>
            <a:r>
              <a:rPr lang="vi-VN" sz="2000" dirty="0"/>
              <a:t>Khoảng cách Euclide:</a:t>
            </a:r>
            <a:endParaRPr lang="vi-VN" sz="2000" dirty="0"/>
          </a:p>
          <a:p>
            <a:pPr marL="0" indent="0" algn="just">
              <a:lnSpc>
                <a:spcPct val="100000"/>
              </a:lnSpc>
              <a:buNone/>
            </a:pPr>
            <a:r>
              <a:rPr lang="en-US" sz="2000" dirty="0" err="1">
                <a:latin typeface="Arial" panose="02080604020202020204" pitchFamily="34" charset="0"/>
                <a:cs typeface="Arial" panose="02080604020202020204" pitchFamily="34" charset="0"/>
              </a:rPr>
              <a:t>Khoảng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cách</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Euclide</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giữa</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hai</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đối</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tượng</a:t>
            </a:r>
            <a:r>
              <a:rPr lang="en-US" sz="2000" dirty="0">
                <a:latin typeface="Arial" panose="02080604020202020204" pitchFamily="34" charset="0"/>
                <a:cs typeface="Arial" panose="02080604020202020204" pitchFamily="34" charset="0"/>
              </a:rPr>
              <a:t> p </a:t>
            </a:r>
            <a:r>
              <a:rPr lang="en-US" sz="2000" dirty="0" err="1">
                <a:latin typeface="Arial" panose="02080604020202020204" pitchFamily="34" charset="0"/>
                <a:cs typeface="Arial" panose="02080604020202020204" pitchFamily="34" charset="0"/>
              </a:rPr>
              <a:t>và</a:t>
            </a:r>
            <a:r>
              <a:rPr lang="en-US" sz="2000" dirty="0">
                <a:latin typeface="Arial" panose="02080604020202020204" pitchFamily="34" charset="0"/>
                <a:cs typeface="Arial" panose="02080604020202020204" pitchFamily="34" charset="0"/>
              </a:rPr>
              <a:t> q </a:t>
            </a:r>
            <a:r>
              <a:rPr lang="en-US" sz="2000" dirty="0" err="1">
                <a:latin typeface="Arial" panose="02080604020202020204" pitchFamily="34" charset="0"/>
                <a:cs typeface="Arial" panose="02080604020202020204" pitchFamily="34" charset="0"/>
              </a:rPr>
              <a:t>trong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không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gian</a:t>
            </a:r>
            <a:r>
              <a:rPr lang="en-US" sz="2000" dirty="0">
                <a:latin typeface="Arial" panose="02080604020202020204" pitchFamily="34" charset="0"/>
                <a:cs typeface="Arial" panose="02080604020202020204" pitchFamily="34" charset="0"/>
              </a:rPr>
              <a:t> n </a:t>
            </a:r>
            <a:r>
              <a:rPr lang="en-US" sz="2000" dirty="0" err="1">
                <a:latin typeface="Arial" panose="02080604020202020204" pitchFamily="34" charset="0"/>
                <a:cs typeface="Arial" panose="02080604020202020204" pitchFamily="34" charset="0"/>
              </a:rPr>
              <a:t>đặc</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tính</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số</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được</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xác</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định</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theo</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công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thức</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sau</a:t>
            </a:r>
            <a:r>
              <a:rPr lang="en-US" sz="2000" dirty="0">
                <a:latin typeface="Arial" panose="02080604020202020204" pitchFamily="34" charset="0"/>
                <a:cs typeface="Arial" panose="02080604020202020204" pitchFamily="34" charset="0"/>
              </a:rPr>
              <a:t>:</a:t>
            </a:r>
            <a:endParaRPr lang="en-US" sz="2000" dirty="0">
              <a:latin typeface="Arial" panose="02080604020202020204" pitchFamily="34" charset="0"/>
              <a:cs typeface="Arial" panose="02080604020202020204" pitchFamily="34" charset="0"/>
            </a:endParaRPr>
          </a:p>
          <a:p>
            <a:pPr marL="0" indent="0" algn="just">
              <a:lnSpc>
                <a:spcPct val="150000"/>
              </a:lnSpc>
              <a:buNone/>
            </a:pPr>
            <a:endParaRPr lang="vi-VN" sz="2000" dirty="0">
              <a:latin typeface="Arial" panose="02080604020202020204" pitchFamily="34" charset="0"/>
              <a:cs typeface="Arial" panose="02080604020202020204" pitchFamily="34" charset="0"/>
            </a:endParaRPr>
          </a:p>
          <a:p>
            <a:pPr marL="0" indent="0" algn="just">
              <a:lnSpc>
                <a:spcPct val="100000"/>
              </a:lnSpc>
              <a:buNone/>
            </a:pPr>
            <a:r>
              <a:rPr lang="en-US" sz="2000" dirty="0" err="1">
                <a:latin typeface="Arial" panose="02080604020202020204" pitchFamily="34" charset="0"/>
                <a:cs typeface="Arial" panose="02080604020202020204" pitchFamily="34" charset="0"/>
              </a:rPr>
              <a:t>Trong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đó</a:t>
            </a:r>
            <a:r>
              <a:rPr lang="en-US" sz="2000" dirty="0">
                <a:latin typeface="Arial" panose="02080604020202020204" pitchFamily="34" charset="0"/>
                <a:cs typeface="Arial" panose="02080604020202020204" pitchFamily="34" charset="0"/>
              </a:rPr>
              <a:t> p</a:t>
            </a:r>
            <a:r>
              <a:rPr lang="en-US" sz="2000" baseline="-25000" dirty="0">
                <a:latin typeface="Arial" panose="02080604020202020204" pitchFamily="34" charset="0"/>
                <a:cs typeface="Arial" panose="02080604020202020204" pitchFamily="34" charset="0"/>
              </a:rPr>
              <a:t>i </a:t>
            </a:r>
            <a:r>
              <a:rPr lang="en-US" sz="2000" dirty="0" err="1">
                <a:latin typeface="Arial" panose="02080604020202020204" pitchFamily="34" charset="0"/>
                <a:cs typeface="Arial" panose="02080604020202020204" pitchFamily="34" charset="0"/>
              </a:rPr>
              <a:t>và</a:t>
            </a:r>
            <a:r>
              <a:rPr lang="en-US" sz="2000" dirty="0">
                <a:latin typeface="Arial" panose="02080604020202020204" pitchFamily="34" charset="0"/>
                <a:cs typeface="Arial" panose="02080604020202020204" pitchFamily="34" charset="0"/>
              </a:rPr>
              <a:t> q</a:t>
            </a:r>
            <a:r>
              <a:rPr lang="en-US" sz="2000" baseline="-25000" dirty="0">
                <a:latin typeface="Arial" panose="02080604020202020204" pitchFamily="34" charset="0"/>
                <a:cs typeface="Arial" panose="02080604020202020204" pitchFamily="34" charset="0"/>
              </a:rPr>
              <a:t>i </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là</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giá</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trị</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của</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đặc</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tính</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thứ</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i</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của</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đối</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tượng</a:t>
            </a:r>
            <a:r>
              <a:rPr lang="en-US" sz="2000" dirty="0">
                <a:latin typeface="Arial" panose="02080604020202020204" pitchFamily="34" charset="0"/>
                <a:cs typeface="Arial" panose="02080604020202020204" pitchFamily="34" charset="0"/>
              </a:rPr>
              <a:t> p </a:t>
            </a:r>
            <a:r>
              <a:rPr lang="en-US" sz="2000" dirty="0" err="1">
                <a:latin typeface="Arial" panose="02080604020202020204" pitchFamily="34" charset="0"/>
                <a:cs typeface="Arial" panose="02080604020202020204" pitchFamily="34" charset="0"/>
              </a:rPr>
              <a:t>và</a:t>
            </a:r>
            <a:r>
              <a:rPr lang="en-US" sz="2000" dirty="0">
                <a:latin typeface="Arial" panose="02080604020202020204" pitchFamily="34" charset="0"/>
                <a:cs typeface="Arial" panose="02080604020202020204" pitchFamily="34" charset="0"/>
              </a:rPr>
              <a:t> q </a:t>
            </a:r>
            <a:r>
              <a:rPr lang="en-US" sz="2000" dirty="0" err="1">
                <a:latin typeface="Arial" panose="02080604020202020204" pitchFamily="34" charset="0"/>
                <a:cs typeface="Arial" panose="02080604020202020204" pitchFamily="34" charset="0"/>
              </a:rPr>
              <a:t>tương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ứng</a:t>
            </a:r>
            <a:endParaRPr lang="en-US" sz="2000" dirty="0">
              <a:latin typeface="Arial" panose="02080604020202020204" pitchFamily="34" charset="0"/>
              <a:cs typeface="Arial" panose="02080604020202020204" pitchFamily="34" charset="0"/>
            </a:endParaRPr>
          </a:p>
          <a:p>
            <a:pPr marL="0" indent="0" algn="just">
              <a:lnSpc>
                <a:spcPct val="100000"/>
              </a:lnSpc>
              <a:buNone/>
            </a:pPr>
            <a:r>
              <a:rPr lang="en-US" sz="2000" dirty="0" err="1">
                <a:latin typeface="Arial" panose="02080604020202020204" pitchFamily="34" charset="0"/>
                <a:cs typeface="Arial" panose="02080604020202020204" pitchFamily="34" charset="0"/>
              </a:rPr>
              <a:t>Khoảng</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cách</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giữa</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cà</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chua</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và</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đậu</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xanh</a:t>
            </a:r>
            <a:r>
              <a:rPr lang="en-US" sz="2000" dirty="0">
                <a:latin typeface="Arial" panose="02080604020202020204" pitchFamily="34" charset="0"/>
                <a:cs typeface="Arial" panose="02080604020202020204" pitchFamily="34" charset="0"/>
              </a:rPr>
              <a:t>: </a:t>
            </a:r>
            <a:r>
              <a:rPr lang="en-US" sz="2000" dirty="0" err="1">
                <a:latin typeface="Arial" panose="02080604020202020204" pitchFamily="34" charset="0"/>
                <a:cs typeface="Arial" panose="02080604020202020204" pitchFamily="34" charset="0"/>
              </a:rPr>
              <a:t>ngọt</a:t>
            </a:r>
            <a:r>
              <a:rPr lang="en-US" sz="2000" dirty="0">
                <a:latin typeface="Arial" panose="02080604020202020204" pitchFamily="34" charset="0"/>
                <a:cs typeface="Arial" panose="02080604020202020204" pitchFamily="34" charset="0"/>
              </a:rPr>
              <a:t> 3, </a:t>
            </a:r>
            <a:r>
              <a:rPr lang="en-US" sz="2000" dirty="0" err="1">
                <a:latin typeface="Arial" panose="02080604020202020204" pitchFamily="34" charset="0"/>
                <a:cs typeface="Arial" panose="02080604020202020204" pitchFamily="34" charset="0"/>
              </a:rPr>
              <a:t>giòn</a:t>
            </a:r>
            <a:r>
              <a:rPr lang="en-US" sz="2000" dirty="0">
                <a:latin typeface="Arial" panose="02080604020202020204" pitchFamily="34" charset="0"/>
                <a:cs typeface="Arial" panose="02080604020202020204" pitchFamily="34" charset="0"/>
              </a:rPr>
              <a:t> 7</a:t>
            </a:r>
            <a:endParaRPr lang="en-US" sz="2000" dirty="0">
              <a:latin typeface="Arial" panose="02080604020202020204" pitchFamily="34" charset="0"/>
              <a:cs typeface="Arial" panose="02080604020202020204" pitchFamily="34" charset="0"/>
            </a:endParaRPr>
          </a:p>
          <a:p>
            <a:pPr marL="0" indent="0" algn="just">
              <a:lnSpc>
                <a:spcPct val="150000"/>
              </a:lnSpc>
              <a:buNone/>
            </a:pPr>
            <a:endParaRPr lang="en-US" sz="2000" dirty="0">
              <a:latin typeface="Arial" panose="02080604020202020204" pitchFamily="34" charset="0"/>
              <a:cs typeface="Arial" panose="02080604020202020204" pitchFamily="34" charset="0"/>
            </a:endParaRPr>
          </a:p>
          <a:p>
            <a:pPr marL="0" indent="0" algn="just">
              <a:lnSpc>
                <a:spcPct val="150000"/>
              </a:lnSpc>
              <a:buNone/>
            </a:pPr>
            <a:endParaRPr lang="en-US" sz="2000" dirty="0">
              <a:latin typeface="Arial" panose="02080604020202020204" pitchFamily="34" charset="0"/>
              <a:cs typeface="Arial" panose="02080604020202020204" pitchFamily="34" charset="0"/>
            </a:endParaRPr>
          </a:p>
          <a:p>
            <a:pPr marL="0" indent="0" algn="just">
              <a:lnSpc>
                <a:spcPct val="150000"/>
              </a:lnSpc>
              <a:buNone/>
            </a:pPr>
            <a:endParaRPr lang="vi-VN" sz="2000" dirty="0">
              <a:latin typeface="Arial" panose="02080604020202020204" pitchFamily="34" charset="0"/>
              <a:cs typeface="Arial" panose="02080604020202020204" pitchFamily="34" charset="0"/>
            </a:endParaRPr>
          </a:p>
        </p:txBody>
      </p:sp>
      <p:pic>
        <p:nvPicPr>
          <p:cNvPr id="7" name="Picture 6"/>
          <p:cNvPicPr/>
          <p:nvPr/>
        </p:nvPicPr>
        <p:blipFill>
          <a:blip r:embed="rId1" cstate="print"/>
          <a:srcRect/>
          <a:stretch>
            <a:fillRect/>
          </a:stretch>
        </p:blipFill>
        <p:spPr bwMode="auto">
          <a:xfrm>
            <a:off x="2966360" y="1598484"/>
            <a:ext cx="5506128" cy="486633"/>
          </a:xfrm>
          <a:prstGeom prst="rect">
            <a:avLst/>
          </a:prstGeom>
          <a:noFill/>
          <a:ln w="9525">
            <a:noFill/>
            <a:miter lim="800000"/>
            <a:headEnd/>
            <a:tailEnd/>
          </a:ln>
        </p:spPr>
      </p:pic>
      <p:pic>
        <p:nvPicPr>
          <p:cNvPr id="8" name="Picture 7"/>
          <p:cNvPicPr/>
          <p:nvPr/>
        </p:nvPicPr>
        <p:blipFill>
          <a:blip r:embed="rId2" cstate="print">
            <a:lum bright="-2000" contrast="1000"/>
          </a:blip>
          <a:srcRect/>
          <a:stretch>
            <a:fillRect/>
          </a:stretch>
        </p:blipFill>
        <p:spPr bwMode="auto">
          <a:xfrm>
            <a:off x="2966360" y="3185683"/>
            <a:ext cx="5506128" cy="486633"/>
          </a:xfrm>
          <a:prstGeom prst="rect">
            <a:avLst/>
          </a:prstGeom>
          <a:noFill/>
          <a:ln w="9525">
            <a:noFill/>
            <a:miter lim="800000"/>
            <a:headEnd/>
            <a:tailEnd/>
          </a:ln>
        </p:spPr>
      </p:pic>
      <p:graphicFrame>
        <p:nvGraphicFramePr>
          <p:cNvPr id="6" name="Table 5"/>
          <p:cNvGraphicFramePr>
            <a:graphicFrameLocks noGrp="1"/>
          </p:cNvGraphicFramePr>
          <p:nvPr/>
        </p:nvGraphicFramePr>
        <p:xfrm>
          <a:off x="2027584" y="3805109"/>
          <a:ext cx="7991059" cy="3007169"/>
        </p:xfrm>
        <a:graphic>
          <a:graphicData uri="http://schemas.openxmlformats.org/drawingml/2006/table">
            <a:tbl>
              <a:tblPr firstRow="1" firstCol="1" bandRow="1">
                <a:tableStyleId>{5C22544A-7EE6-4342-B048-85BDC9FD1C3A}</a:tableStyleId>
              </a:tblPr>
              <a:tblGrid>
                <a:gridCol w="1565335"/>
                <a:gridCol w="1052792"/>
                <a:gridCol w="1052792"/>
                <a:gridCol w="1308601"/>
                <a:gridCol w="3011539"/>
              </a:tblGrid>
              <a:tr h="606714">
                <a:tc>
                  <a:txBody>
                    <a:bodyPr/>
                    <a:lstStyle/>
                    <a:p>
                      <a:pPr algn="ctr">
                        <a:lnSpc>
                          <a:spcPct val="107000"/>
                        </a:lnSpc>
                        <a:spcBef>
                          <a:spcPts val="600"/>
                        </a:spcBef>
                        <a:spcAft>
                          <a:spcPts val="0"/>
                        </a:spcAft>
                      </a:pPr>
                      <a:r>
                        <a:rPr lang="en-US" sz="1600" dirty="0" err="1">
                          <a:effectLst/>
                        </a:rPr>
                        <a:t>Đồ</a:t>
                      </a:r>
                      <a:r>
                        <a:rPr lang="en-US" sz="1600" dirty="0">
                          <a:effectLst/>
                        </a:rPr>
                        <a:t> </a:t>
                      </a:r>
                      <a:r>
                        <a:rPr lang="en-US" sz="1600" dirty="0" err="1">
                          <a:effectLst/>
                        </a:rPr>
                        <a:t>ăn</a:t>
                      </a:r>
                      <a:endParaRPr lang="vi-VN" sz="1600" dirty="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ctr">
                        <a:lnSpc>
                          <a:spcPct val="107000"/>
                        </a:lnSpc>
                        <a:spcBef>
                          <a:spcPts val="600"/>
                        </a:spcBef>
                        <a:spcAft>
                          <a:spcPts val="0"/>
                        </a:spcAft>
                      </a:pPr>
                      <a:r>
                        <a:rPr lang="en-US" sz="1600" dirty="0" err="1">
                          <a:effectLst/>
                        </a:rPr>
                        <a:t>Độ</a:t>
                      </a:r>
                      <a:r>
                        <a:rPr lang="en-US" sz="1600" dirty="0">
                          <a:effectLst/>
                        </a:rPr>
                        <a:t> </a:t>
                      </a:r>
                      <a:r>
                        <a:rPr lang="en-US" sz="1600" dirty="0" err="1">
                          <a:effectLst/>
                        </a:rPr>
                        <a:t>ngọt</a:t>
                      </a:r>
                      <a:endParaRPr lang="vi-VN" sz="1600" dirty="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ctr">
                        <a:lnSpc>
                          <a:spcPct val="107000"/>
                        </a:lnSpc>
                        <a:spcBef>
                          <a:spcPts val="600"/>
                        </a:spcBef>
                        <a:spcAft>
                          <a:spcPts val="0"/>
                        </a:spcAft>
                      </a:pPr>
                      <a:r>
                        <a:rPr lang="en-US" sz="1600" dirty="0" err="1">
                          <a:effectLst/>
                        </a:rPr>
                        <a:t>Độ</a:t>
                      </a:r>
                      <a:r>
                        <a:rPr lang="en-US" sz="1600" dirty="0">
                          <a:effectLst/>
                        </a:rPr>
                        <a:t> </a:t>
                      </a:r>
                      <a:r>
                        <a:rPr lang="en-US" sz="1600" dirty="0" err="1">
                          <a:effectLst/>
                        </a:rPr>
                        <a:t>giòn</a:t>
                      </a:r>
                      <a:endParaRPr lang="vi-VN" sz="1600" dirty="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ctr">
                        <a:lnSpc>
                          <a:spcPct val="107000"/>
                        </a:lnSpc>
                        <a:spcBef>
                          <a:spcPts val="600"/>
                        </a:spcBef>
                        <a:spcAft>
                          <a:spcPts val="0"/>
                        </a:spcAft>
                      </a:pPr>
                      <a:r>
                        <a:rPr lang="en-US" sz="1600" dirty="0" err="1">
                          <a:effectLst/>
                        </a:rPr>
                        <a:t>Loại</a:t>
                      </a:r>
                      <a:r>
                        <a:rPr lang="en-US" sz="1600" dirty="0">
                          <a:effectLst/>
                        </a:rPr>
                        <a:t> </a:t>
                      </a:r>
                      <a:r>
                        <a:rPr lang="en-US" sz="1600" dirty="0" err="1">
                          <a:effectLst/>
                        </a:rPr>
                        <a:t>đồ</a:t>
                      </a:r>
                      <a:r>
                        <a:rPr lang="en-US" sz="1600" dirty="0">
                          <a:effectLst/>
                        </a:rPr>
                        <a:t> </a:t>
                      </a:r>
                      <a:r>
                        <a:rPr lang="en-US" sz="1600" dirty="0" err="1">
                          <a:effectLst/>
                        </a:rPr>
                        <a:t>ăn</a:t>
                      </a:r>
                      <a:endParaRPr lang="vi-VN" sz="1600" dirty="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ctr">
                        <a:lnSpc>
                          <a:spcPct val="107000"/>
                        </a:lnSpc>
                        <a:spcBef>
                          <a:spcPts val="600"/>
                        </a:spcBef>
                        <a:spcAft>
                          <a:spcPts val="0"/>
                        </a:spcAft>
                      </a:pPr>
                      <a:r>
                        <a:rPr lang="en-US" sz="1600" dirty="0" err="1">
                          <a:effectLst/>
                        </a:rPr>
                        <a:t>Khoảng</a:t>
                      </a:r>
                      <a:r>
                        <a:rPr lang="en-US" sz="1600" dirty="0">
                          <a:effectLst/>
                        </a:rPr>
                        <a:t> </a:t>
                      </a:r>
                      <a:r>
                        <a:rPr lang="en-US" sz="1600" dirty="0" err="1">
                          <a:effectLst/>
                        </a:rPr>
                        <a:t>cách</a:t>
                      </a:r>
                      <a:r>
                        <a:rPr lang="en-US" sz="1600" dirty="0">
                          <a:effectLst/>
                        </a:rPr>
                        <a:t> </a:t>
                      </a:r>
                      <a:r>
                        <a:rPr lang="en-US" sz="1600" dirty="0" err="1">
                          <a:effectLst/>
                        </a:rPr>
                        <a:t>đến</a:t>
                      </a:r>
                      <a:r>
                        <a:rPr lang="en-US" sz="1600" dirty="0">
                          <a:effectLst/>
                        </a:rPr>
                        <a:t> </a:t>
                      </a:r>
                      <a:r>
                        <a:rPr lang="en-US" sz="1600" dirty="0" err="1">
                          <a:effectLst/>
                        </a:rPr>
                        <a:t>cà</a:t>
                      </a:r>
                      <a:r>
                        <a:rPr lang="en-US" sz="1600" dirty="0">
                          <a:effectLst/>
                        </a:rPr>
                        <a:t> </a:t>
                      </a:r>
                      <a:r>
                        <a:rPr lang="en-US" sz="1600" dirty="0" err="1">
                          <a:effectLst/>
                        </a:rPr>
                        <a:t>chua</a:t>
                      </a:r>
                      <a:endParaRPr lang="vi-VN" sz="1600" dirty="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r>
              <a:tr h="580313">
                <a:tc>
                  <a:txBody>
                    <a:bodyPr/>
                    <a:lstStyle/>
                    <a:p>
                      <a:pPr algn="ctr">
                        <a:lnSpc>
                          <a:spcPct val="107000"/>
                        </a:lnSpc>
                        <a:spcBef>
                          <a:spcPts val="600"/>
                        </a:spcBef>
                        <a:spcAft>
                          <a:spcPts val="0"/>
                        </a:spcAft>
                      </a:pPr>
                      <a:r>
                        <a:rPr lang="en-US" sz="1600">
                          <a:effectLst/>
                        </a:rPr>
                        <a:t>Nho</a:t>
                      </a:r>
                      <a:endParaRPr lang="vi-VN" sz="16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ctr">
                        <a:lnSpc>
                          <a:spcPct val="107000"/>
                        </a:lnSpc>
                        <a:spcBef>
                          <a:spcPts val="600"/>
                        </a:spcBef>
                        <a:spcAft>
                          <a:spcPts val="0"/>
                        </a:spcAft>
                      </a:pPr>
                      <a:r>
                        <a:rPr lang="en-US" sz="1600">
                          <a:effectLst/>
                        </a:rPr>
                        <a:t>8</a:t>
                      </a:r>
                      <a:endParaRPr lang="vi-VN" sz="16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ctr">
                        <a:lnSpc>
                          <a:spcPct val="107000"/>
                        </a:lnSpc>
                        <a:spcBef>
                          <a:spcPts val="600"/>
                        </a:spcBef>
                        <a:spcAft>
                          <a:spcPts val="0"/>
                        </a:spcAft>
                      </a:pPr>
                      <a:r>
                        <a:rPr lang="en-US" sz="1600">
                          <a:effectLst/>
                        </a:rPr>
                        <a:t>5</a:t>
                      </a:r>
                      <a:endParaRPr lang="vi-VN" sz="16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ctr">
                        <a:lnSpc>
                          <a:spcPct val="107000"/>
                        </a:lnSpc>
                        <a:spcBef>
                          <a:spcPts val="600"/>
                        </a:spcBef>
                        <a:spcAft>
                          <a:spcPts val="0"/>
                        </a:spcAft>
                      </a:pPr>
                      <a:r>
                        <a:rPr lang="en-US" sz="1600">
                          <a:effectLst/>
                        </a:rPr>
                        <a:t>Hoa quả</a:t>
                      </a:r>
                      <a:endParaRPr lang="vi-VN" sz="16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ctr">
                        <a:lnSpc>
                          <a:spcPct val="107000"/>
                        </a:lnSpc>
                        <a:spcBef>
                          <a:spcPts val="600"/>
                        </a:spcBef>
                        <a:spcAft>
                          <a:spcPts val="0"/>
                        </a:spcAft>
                      </a:pPr>
                      <a:r>
                        <a:rPr lang="vi-VN" sz="1600" dirty="0">
                          <a:effectLst/>
                        </a:rPr>
                        <a:t>sqrt((6 - 8)^2 + (4 - 5)^2) = 2.2</a:t>
                      </a:r>
                      <a:endParaRPr lang="vi-VN" sz="1600" dirty="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r>
              <a:tr h="606714">
                <a:tc>
                  <a:txBody>
                    <a:bodyPr/>
                    <a:lstStyle/>
                    <a:p>
                      <a:pPr algn="ctr">
                        <a:lnSpc>
                          <a:spcPct val="107000"/>
                        </a:lnSpc>
                        <a:spcBef>
                          <a:spcPts val="600"/>
                        </a:spcBef>
                        <a:spcAft>
                          <a:spcPts val="0"/>
                        </a:spcAft>
                      </a:pPr>
                      <a:r>
                        <a:rPr lang="en-US" sz="1600" dirty="0" err="1">
                          <a:effectLst/>
                        </a:rPr>
                        <a:t>Đậu</a:t>
                      </a:r>
                      <a:r>
                        <a:rPr lang="en-US" sz="1600" dirty="0">
                          <a:effectLst/>
                        </a:rPr>
                        <a:t> </a:t>
                      </a:r>
                      <a:r>
                        <a:rPr lang="en-US" sz="1600" dirty="0" err="1">
                          <a:effectLst/>
                        </a:rPr>
                        <a:t>xanh</a:t>
                      </a:r>
                      <a:endParaRPr lang="vi-VN" sz="1600" dirty="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ctr">
                        <a:lnSpc>
                          <a:spcPct val="107000"/>
                        </a:lnSpc>
                        <a:spcBef>
                          <a:spcPts val="600"/>
                        </a:spcBef>
                        <a:spcAft>
                          <a:spcPts val="0"/>
                        </a:spcAft>
                      </a:pPr>
                      <a:r>
                        <a:rPr lang="en-US" sz="1600">
                          <a:effectLst/>
                        </a:rPr>
                        <a:t>3</a:t>
                      </a:r>
                      <a:endParaRPr lang="vi-VN" sz="16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ctr">
                        <a:lnSpc>
                          <a:spcPct val="107000"/>
                        </a:lnSpc>
                        <a:spcBef>
                          <a:spcPts val="600"/>
                        </a:spcBef>
                        <a:spcAft>
                          <a:spcPts val="0"/>
                        </a:spcAft>
                      </a:pPr>
                      <a:r>
                        <a:rPr lang="en-US" sz="1600">
                          <a:effectLst/>
                        </a:rPr>
                        <a:t>7</a:t>
                      </a:r>
                      <a:endParaRPr lang="vi-VN" sz="16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ctr">
                        <a:lnSpc>
                          <a:spcPct val="107000"/>
                        </a:lnSpc>
                        <a:spcBef>
                          <a:spcPts val="600"/>
                        </a:spcBef>
                        <a:spcAft>
                          <a:spcPts val="0"/>
                        </a:spcAft>
                      </a:pPr>
                      <a:r>
                        <a:rPr lang="en-US" sz="1600" dirty="0">
                          <a:effectLst/>
                        </a:rPr>
                        <a:t>Rau</a:t>
                      </a:r>
                      <a:endParaRPr lang="vi-VN" sz="1600" dirty="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ctr">
                        <a:lnSpc>
                          <a:spcPct val="107000"/>
                        </a:lnSpc>
                        <a:spcBef>
                          <a:spcPts val="600"/>
                        </a:spcBef>
                        <a:spcAft>
                          <a:spcPts val="0"/>
                        </a:spcAft>
                      </a:pPr>
                      <a:r>
                        <a:rPr lang="vi-VN" sz="1600" dirty="0">
                          <a:effectLst/>
                        </a:rPr>
                        <a:t>sqrt((6 - 3)^2 + (4 - 7)^2) = 4.2</a:t>
                      </a:r>
                      <a:endParaRPr lang="vi-VN" sz="1600" dirty="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r>
              <a:tr h="606714">
                <a:tc>
                  <a:txBody>
                    <a:bodyPr/>
                    <a:lstStyle/>
                    <a:p>
                      <a:pPr algn="ctr">
                        <a:lnSpc>
                          <a:spcPct val="107000"/>
                        </a:lnSpc>
                        <a:spcBef>
                          <a:spcPts val="600"/>
                        </a:spcBef>
                        <a:spcAft>
                          <a:spcPts val="0"/>
                        </a:spcAft>
                      </a:pPr>
                      <a:r>
                        <a:rPr lang="en-US" sz="1600">
                          <a:effectLst/>
                        </a:rPr>
                        <a:t>Hạt hồ đào</a:t>
                      </a:r>
                      <a:endParaRPr lang="vi-VN" sz="16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ctr">
                        <a:lnSpc>
                          <a:spcPct val="107000"/>
                        </a:lnSpc>
                        <a:spcBef>
                          <a:spcPts val="600"/>
                        </a:spcBef>
                        <a:spcAft>
                          <a:spcPts val="0"/>
                        </a:spcAft>
                      </a:pPr>
                      <a:r>
                        <a:rPr lang="en-US" sz="1600">
                          <a:effectLst/>
                        </a:rPr>
                        <a:t>3</a:t>
                      </a:r>
                      <a:endParaRPr lang="vi-VN" sz="16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ctr">
                        <a:lnSpc>
                          <a:spcPct val="107000"/>
                        </a:lnSpc>
                        <a:spcBef>
                          <a:spcPts val="600"/>
                        </a:spcBef>
                        <a:spcAft>
                          <a:spcPts val="0"/>
                        </a:spcAft>
                      </a:pPr>
                      <a:r>
                        <a:rPr lang="en-US" sz="1600">
                          <a:effectLst/>
                        </a:rPr>
                        <a:t>7</a:t>
                      </a:r>
                      <a:endParaRPr lang="vi-VN" sz="16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ctr">
                        <a:lnSpc>
                          <a:spcPct val="107000"/>
                        </a:lnSpc>
                        <a:spcBef>
                          <a:spcPts val="600"/>
                        </a:spcBef>
                        <a:spcAft>
                          <a:spcPts val="0"/>
                        </a:spcAft>
                      </a:pPr>
                      <a:r>
                        <a:rPr lang="en-US" sz="1600">
                          <a:effectLst/>
                        </a:rPr>
                        <a:t>Đạm</a:t>
                      </a:r>
                      <a:endParaRPr lang="vi-VN" sz="16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ctr">
                        <a:lnSpc>
                          <a:spcPct val="107000"/>
                        </a:lnSpc>
                        <a:spcBef>
                          <a:spcPts val="600"/>
                        </a:spcBef>
                        <a:spcAft>
                          <a:spcPts val="0"/>
                        </a:spcAft>
                      </a:pPr>
                      <a:r>
                        <a:rPr lang="vi-VN" sz="1600" dirty="0">
                          <a:effectLst/>
                        </a:rPr>
                        <a:t>sqrt((6 - 3)^2 + (4 - 6)^2) = 3.6</a:t>
                      </a:r>
                      <a:endParaRPr lang="vi-VN" sz="1600" dirty="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r>
              <a:tr h="606714">
                <a:tc>
                  <a:txBody>
                    <a:bodyPr/>
                    <a:lstStyle/>
                    <a:p>
                      <a:pPr algn="ctr">
                        <a:lnSpc>
                          <a:spcPct val="107000"/>
                        </a:lnSpc>
                        <a:spcBef>
                          <a:spcPts val="600"/>
                        </a:spcBef>
                        <a:spcAft>
                          <a:spcPts val="0"/>
                        </a:spcAft>
                      </a:pPr>
                      <a:r>
                        <a:rPr lang="en-US" sz="1600" dirty="0">
                          <a:effectLst/>
                        </a:rPr>
                        <a:t>Cam</a:t>
                      </a:r>
                      <a:endParaRPr lang="vi-VN" sz="1600" dirty="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ctr">
                        <a:lnSpc>
                          <a:spcPct val="107000"/>
                        </a:lnSpc>
                        <a:spcBef>
                          <a:spcPts val="600"/>
                        </a:spcBef>
                        <a:spcAft>
                          <a:spcPts val="0"/>
                        </a:spcAft>
                      </a:pPr>
                      <a:r>
                        <a:rPr lang="en-US" sz="1600">
                          <a:effectLst/>
                        </a:rPr>
                        <a:t>7</a:t>
                      </a:r>
                      <a:endParaRPr lang="vi-VN" sz="16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ctr">
                        <a:lnSpc>
                          <a:spcPct val="107000"/>
                        </a:lnSpc>
                        <a:spcBef>
                          <a:spcPts val="600"/>
                        </a:spcBef>
                        <a:spcAft>
                          <a:spcPts val="0"/>
                        </a:spcAft>
                      </a:pPr>
                      <a:r>
                        <a:rPr lang="en-US" sz="1600">
                          <a:effectLst/>
                        </a:rPr>
                        <a:t>3</a:t>
                      </a:r>
                      <a:endParaRPr lang="vi-VN" sz="16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ctr">
                        <a:lnSpc>
                          <a:spcPct val="107000"/>
                        </a:lnSpc>
                        <a:spcBef>
                          <a:spcPts val="600"/>
                        </a:spcBef>
                        <a:spcAft>
                          <a:spcPts val="0"/>
                        </a:spcAft>
                      </a:pPr>
                      <a:r>
                        <a:rPr lang="en-US" sz="1600">
                          <a:effectLst/>
                        </a:rPr>
                        <a:t>Hoa quả</a:t>
                      </a:r>
                      <a:endParaRPr lang="vi-VN" sz="160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c>
                  <a:txBody>
                    <a:bodyPr/>
                    <a:lstStyle/>
                    <a:p>
                      <a:pPr algn="ctr">
                        <a:lnSpc>
                          <a:spcPct val="107000"/>
                        </a:lnSpc>
                        <a:spcBef>
                          <a:spcPts val="600"/>
                        </a:spcBef>
                        <a:spcAft>
                          <a:spcPts val="0"/>
                        </a:spcAft>
                      </a:pPr>
                      <a:r>
                        <a:rPr lang="vi-VN" sz="1600" dirty="0">
                          <a:effectLst/>
                        </a:rPr>
                        <a:t>sqrt((6 - 7)^2 + (4 - 3)^2) = 1.4</a:t>
                      </a:r>
                      <a:endParaRPr lang="vi-VN" sz="1600" dirty="0">
                        <a:effectLst/>
                        <a:latin typeface="Arial" panose="02080604020202020204" pitchFamily="34" charset="0"/>
                        <a:ea typeface="Arial" panose="02080604020202020204" pitchFamily="34" charset="0"/>
                        <a:cs typeface="Times New Roman" panose="02020603050405020304" pitchFamily="18" charset="0"/>
                      </a:endParaRPr>
                    </a:p>
                  </a:txBody>
                  <a:tcPr marL="68580" marR="68580" marT="0" marB="0"/>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838200" y="318052"/>
            <a:ext cx="10515600" cy="47073"/>
          </a:xfrm>
        </p:spPr>
        <p:txBody>
          <a:bodyPr>
            <a:normAutofit fontScale="90000"/>
          </a:bodyPr>
          <a:lstStyle/>
          <a:p>
            <a:endParaRPr lang="vi-VN"/>
          </a:p>
        </p:txBody>
      </p:sp>
      <mc:AlternateContent xmlns:mc="http://schemas.openxmlformats.org/markup-compatibility/2006">
        <mc:Choice xmlns:a14="http://schemas.microsoft.com/office/drawing/2010/main" Requires="a14">
          <p:sp>
            <p:nvSpPr>
              <p:cNvPr id="3" name="Content Placeholder 2">
                <a:extLst>
                  <a:ext uri="{FF2B5EF4-FFF2-40B4-BE49-F238E27FC236}">
                    <a14:artisticCrisscrossEtching id="{3F398AD8-217C-4E54-93DC-0E67B82430A9}"/>
                  </a:ext>
                </a:extLst>
              </p:cNvPr>
              <p:cNvSpPr>
                <a:spLocks noGrp="1"/>
              </p:cNvSpPr>
              <p:nvPr>
                <p:ph idx="1"/>
              </p:nvPr>
            </p:nvSpPr>
            <p:spPr>
              <a:xfrm>
                <a:off x="728870" y="563908"/>
                <a:ext cx="9776464" cy="5613054"/>
              </a:xfrm>
            </p:spPr>
            <p:txBody>
              <a:bodyPr>
                <a:normAutofit/>
              </a:bodyPr>
              <a:lstStyle/>
              <a:p>
                <a:pPr marL="0" indent="0">
                  <a:lnSpc>
                    <a:spcPct val="100000"/>
                  </a:lnSpc>
                  <a:buNone/>
                </a:pPr>
                <a:r>
                  <a:rPr lang="en-US" sz="2200" dirty="0"/>
                  <a:t>Khoảng </a:t>
                </a:r>
                <a:r>
                  <a:rPr lang="en-US" sz="2200" dirty="0" err="1"/>
                  <a:t>cách</a:t>
                </a:r>
                <a:r>
                  <a:rPr lang="en-US" sz="2200" dirty="0"/>
                  <a:t> </a:t>
                </a:r>
                <a:r>
                  <a:rPr lang="en-US" sz="2200" dirty="0" err="1"/>
                  <a:t>Mahattan</a:t>
                </a:r>
                <a:r>
                  <a:rPr lang="en-US" sz="2200" dirty="0"/>
                  <a:t>: </a:t>
                </a:r>
              </a:p>
              <a:p>
                <a:pPr marL="0" indent="0">
                  <a:lnSpc>
                    <a:spcPct val="100000"/>
                  </a:lnSpc>
                  <a:buNone/>
                </a:pPr>
                <a:r>
                  <a:rPr lang="en-US" sz="2200" dirty="0"/>
                  <a:t>		</a:t>
                </a:r>
                <a14:m>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𝑑</m:t>
                        </m:r>
                      </m:e>
                      <m:sub>
                        <m:r>
                          <a:rPr lang="en-US" sz="2200" b="0" i="1" smtClean="0">
                            <a:latin typeface="Cambria Math" panose="02040503050406030204" pitchFamily="18" charset="0"/>
                          </a:rPr>
                          <m:t>1</m:t>
                        </m:r>
                      </m:sub>
                    </m:sSub>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𝑝</m:t>
                        </m:r>
                        <m:r>
                          <a:rPr lang="en-US" sz="2200" b="0" i="1" smtClean="0">
                            <a:latin typeface="Cambria Math" panose="02040503050406030204" pitchFamily="18" charset="0"/>
                          </a:rPr>
                          <m:t>,</m:t>
                        </m:r>
                        <m:r>
                          <a:rPr lang="en-US" sz="2200" b="0" i="1" smtClean="0">
                            <a:latin typeface="Cambria Math" panose="02040503050406030204" pitchFamily="18" charset="0"/>
                          </a:rPr>
                          <m:t>𝑞</m:t>
                        </m:r>
                      </m:e>
                    </m:d>
                    <m:r>
                      <a:rPr lang="en-US" sz="2200" b="0" i="1" smtClean="0">
                        <a:latin typeface="Cambria Math" panose="02040503050406030204" pitchFamily="18" charset="0"/>
                      </a:rPr>
                      <m:t>=</m:t>
                    </m:r>
                    <m:nary>
                      <m:naryPr>
                        <m:chr m:val="∑"/>
                        <m:ctrlPr>
                          <a:rPr lang="en-US" sz="2200" b="0" i="1" smtClean="0">
                            <a:latin typeface="Cambria Math" panose="02040503050406030204" pitchFamily="18" charset="0"/>
                          </a:rPr>
                        </m:ctrlPr>
                      </m:naryPr>
                      <m:sub>
                        <m:r>
                          <m:rPr>
                            <m:brk m:alnAt="23"/>
                          </m:rPr>
                          <a:rPr lang="en-US" sz="2200" b="0" i="1" smtClean="0">
                            <a:latin typeface="Cambria Math" panose="02040503050406030204" pitchFamily="18" charset="0"/>
                          </a:rPr>
                          <m:t>𝑖</m:t>
                        </m:r>
                        <m:r>
                          <a:rPr lang="en-US" sz="2200" b="0" i="1" smtClean="0">
                            <a:latin typeface="Cambria Math" panose="02040503050406030204" pitchFamily="18" charset="0"/>
                          </a:rPr>
                          <m:t>=1</m:t>
                        </m:r>
                      </m:sub>
                      <m:sup>
                        <m:r>
                          <a:rPr lang="en-US" sz="2200" b="0" i="1" smtClean="0">
                            <a:latin typeface="Cambria Math" panose="02040503050406030204" pitchFamily="18" charset="0"/>
                          </a:rPr>
                          <m:t>𝑛</m:t>
                        </m:r>
                      </m:sup>
                      <m:e>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𝑖</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𝑞</m:t>
                            </m:r>
                          </m:e>
                          <m:sub>
                            <m:r>
                              <a:rPr lang="en-US" sz="2200" b="0" i="1" smtClean="0">
                                <a:latin typeface="Cambria Math" panose="02040503050406030204" pitchFamily="18" charset="0"/>
                              </a:rPr>
                              <m:t>𝑖</m:t>
                            </m:r>
                          </m:sub>
                        </m:sSub>
                        <m:r>
                          <a:rPr lang="en-US" sz="2200" b="0" i="1" smtClean="0">
                            <a:latin typeface="Cambria Math" panose="02040503050406030204" pitchFamily="18" charset="0"/>
                          </a:rPr>
                          <m:t>|</m:t>
                        </m:r>
                      </m:e>
                    </m:nary>
                  </m:oMath>
                </a14:m>
                <a:endParaRPr lang="en-US" sz="2200" dirty="0"/>
              </a:p>
              <a:p>
                <a:pPr marL="0" indent="0">
                  <a:lnSpc>
                    <a:spcPct val="100000"/>
                  </a:lnSpc>
                  <a:buNone/>
                </a:pPr>
                <a:r>
                  <a:rPr lang="en-US" sz="2200" dirty="0" err="1"/>
                  <a:t>Khoảng</a:t>
                </a:r>
                <a:r>
                  <a:rPr lang="en-US" sz="2200" dirty="0"/>
                  <a:t> </a:t>
                </a:r>
                <a:r>
                  <a:rPr lang="en-US" sz="2200" dirty="0" err="1"/>
                  <a:t>cách</a:t>
                </a:r>
                <a:r>
                  <a:rPr lang="en-US" sz="2200" dirty="0"/>
                  <a:t> </a:t>
                </a:r>
                <a:r>
                  <a:rPr lang="en-US" sz="2200" dirty="0" err="1"/>
                  <a:t>giữa</a:t>
                </a:r>
                <a:r>
                  <a:rPr lang="en-US" sz="2200" dirty="0"/>
                  <a:t> </a:t>
                </a:r>
                <a:r>
                  <a:rPr lang="en-US" sz="2200" dirty="0" err="1"/>
                  <a:t>hai</a:t>
                </a:r>
                <a:r>
                  <a:rPr lang="en-US" sz="2200" dirty="0"/>
                  <a:t> </a:t>
                </a:r>
                <a:r>
                  <a:rPr lang="en-US" sz="2200" dirty="0" err="1"/>
                  <a:t>điểm</a:t>
                </a:r>
                <a:r>
                  <a:rPr lang="en-US" sz="2200" dirty="0"/>
                  <a:t> </a:t>
                </a:r>
                <a:r>
                  <a:rPr lang="en-US" sz="2200" dirty="0" err="1"/>
                  <a:t>ảnh</a:t>
                </a:r>
                <a:endParaRPr lang="vi-VN" sz="22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728870" y="563908"/>
                <a:ext cx="9776464" cy="5613054"/>
              </a:xfrm>
              <a:blipFill rotWithShape="1">
                <a:blip r:embed="rId1"/>
                <a:stretch>
                  <a:fillRect l="-811" t="-1522"/>
                </a:stretch>
              </a:blipFill>
            </p:spPr>
            <p:txBody>
              <a:bodyPr/>
              <a:lstStyle/>
              <a:p>
                <a:r>
                  <a:rPr lang="vi-VN">
                    <a:noFill/>
                  </a:rPr>
                  <a:t> </a:t>
                </a:r>
                <a:endParaRPr lang="vi-VN">
                  <a:noFill/>
                </a:endParaRPr>
              </a:p>
            </p:txBody>
          </p:sp>
        </mc:Fallback>
      </mc:AlternateContent>
      <p:pic>
        <p:nvPicPr>
          <p:cNvPr id="2050" name="Picture 2" descr="http://cs231n.github.io/assets/nneg.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485506"/>
            <a:ext cx="10254660" cy="389023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838200" y="291548"/>
            <a:ext cx="10515600" cy="73577"/>
          </a:xfrm>
        </p:spPr>
        <p:txBody>
          <a:bodyPr>
            <a:normAutofit fontScale="90000"/>
          </a:bodyPr>
          <a:lstStyle/>
          <a:p>
            <a:endParaRPr lang="vi-VN" dirty="0"/>
          </a:p>
        </p:txBody>
      </p:sp>
      <p:sp>
        <p:nvSpPr>
          <p:cNvPr id="3" name="Content Placeholder 2"/>
          <p:cNvSpPr>
            <a:spLocks noGrp="1"/>
          </p:cNvSpPr>
          <p:nvPr>
            <p:ph idx="1"/>
          </p:nvPr>
        </p:nvSpPr>
        <p:spPr>
          <a:xfrm>
            <a:off x="838200" y="438702"/>
            <a:ext cx="10515600" cy="6127750"/>
          </a:xfrm>
        </p:spPr>
        <p:txBody>
          <a:bodyPr>
            <a:normAutofit fontScale="85000" lnSpcReduction="20000"/>
          </a:bodyPr>
          <a:lstStyle/>
          <a:p>
            <a:pPr marL="0" indent="0" algn="just">
              <a:lnSpc>
                <a:spcPct val="150000"/>
              </a:lnSpc>
              <a:buNone/>
            </a:pPr>
            <a:r>
              <a:rPr lang="vi-VN" sz="2400" dirty="0"/>
              <a:t>Bộ dữ liệu phân loại hình ảnh ví dụ: CIFAR-10. Một bộ dữ liệu phân loại hình ảnh đồ chơi phổ biến là tập dữ liệu CIFAR-10. Tập dữ liệu này bao gồm 60.000 hình ảnh nhỏ kích thước 32x32 pixel. Mỗi hình ảnh được dán nhãn với một trong 10 lớp (ví dụ: “máy bay, ô tô, chim, vv”). 60.000 hình ảnh này được phân đoạn thành một bộ đào tạo 50.000 hình ảnh và một bộ kiểm tra 10.000 hình ảnh. Trong hình dưới đây, bạn có thể thấy 10 hình ảnh ví dụ ngẫu nhiên trong 10 lớp.</a:t>
            </a:r>
            <a:endParaRPr lang="vi-VN" sz="2400" dirty="0"/>
          </a:p>
          <a:p>
            <a:pPr marL="0" indent="0" algn="just">
              <a:lnSpc>
                <a:spcPct val="150000"/>
              </a:lnSpc>
              <a:buNone/>
            </a:pPr>
            <a:r>
              <a:rPr lang="vi-VN" sz="2400" dirty="0"/>
              <a:t>Phân loại láng giềng gần nhất sẽ được sử dụng để thử nghiệm, so sánh nó với từng hình ảnh huấn luyện và dự đoán nhãn của hình ảnh huấn luyện gần nhất. Trong hình dưới và bên phải, bạn có thể xem kết quả ví dụ về quy trình như vậy đối với 10 hình ảnh thử nghiệm mẫu. Lưu ý rằng chỉ trong khoảng 3 trong số 10 ví dụ các ảnh được lấy ra là  cùng một lớp, trong khi trong 7 ví dụ khác thì đây đưa ra dự dooans sai. Ví dụ, trong hàng thứ 8, hình ảnh huấn luyện gần nhất với đầu ngựa là một chiếc xe màu đỏ, có lẽ do nền đen mạnh. Kết quả là, hình ảnh  một con ngựa trong trường hợp này sẽ được gắn nhãn sai là một chiếc xe hơi.</a:t>
            </a:r>
            <a:endParaRPr lang="vi-VN" sz="2400" dirty="0"/>
          </a:p>
          <a:p>
            <a:pPr marL="0" indent="0" algn="just">
              <a:lnSpc>
                <a:spcPct val="150000"/>
              </a:lnSpc>
              <a:buNone/>
            </a:pPr>
            <a:endParaRPr lang="vi-VN" sz="2400" dirty="0"/>
          </a:p>
          <a:p>
            <a:pPr marL="0" indent="0">
              <a:buNone/>
            </a:pPr>
            <a:endParaRPr lang="vi-VN" sz="2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838200" y="318052"/>
            <a:ext cx="10515600" cy="47073"/>
          </a:xfrm>
        </p:spPr>
        <p:txBody>
          <a:bodyPr>
            <a:normAutofit fontScale="90000"/>
          </a:bodyPr>
          <a:lstStyle/>
          <a:p>
            <a:endParaRPr lang="vi-VN" dirty="0"/>
          </a:p>
        </p:txBody>
      </p:sp>
      <p:sp>
        <p:nvSpPr>
          <p:cNvPr id="3" name="Content Placeholder 2"/>
          <p:cNvSpPr>
            <a:spLocks noGrp="1"/>
          </p:cNvSpPr>
          <p:nvPr>
            <p:ph idx="1"/>
          </p:nvPr>
        </p:nvSpPr>
        <p:spPr>
          <a:xfrm>
            <a:off x="503583" y="-330546"/>
            <a:ext cx="11343860" cy="7359996"/>
          </a:xfrm>
        </p:spPr>
        <p:txBody>
          <a:bodyPr>
            <a:normAutofit/>
          </a:bodyPr>
          <a:lstStyle/>
          <a:p>
            <a:pPr marL="0" indent="0">
              <a:lnSpc>
                <a:spcPct val="100000"/>
              </a:lnSpc>
              <a:buNone/>
            </a:pPr>
            <a:endParaRPr lang="vi-VN" sz="2000" dirty="0"/>
          </a:p>
          <a:p>
            <a:pPr marL="0" indent="0">
              <a:lnSpc>
                <a:spcPct val="100000"/>
              </a:lnSpc>
              <a:buNone/>
            </a:pPr>
            <a:endParaRPr lang="vi-VN" sz="2000" dirty="0"/>
          </a:p>
          <a:p>
            <a:pPr marL="0" indent="0">
              <a:lnSpc>
                <a:spcPct val="100000"/>
              </a:lnSpc>
              <a:buNone/>
            </a:pPr>
            <a:endParaRPr lang="vi-VN" sz="2000" dirty="0"/>
          </a:p>
          <a:p>
            <a:pPr marL="0" indent="0">
              <a:lnSpc>
                <a:spcPct val="100000"/>
              </a:lnSpc>
              <a:buNone/>
            </a:pPr>
            <a:endParaRPr lang="vi-VN" sz="2000" dirty="0"/>
          </a:p>
          <a:p>
            <a:pPr marL="0" indent="0">
              <a:lnSpc>
                <a:spcPct val="100000"/>
              </a:lnSpc>
              <a:buNone/>
            </a:pPr>
            <a:endParaRPr lang="vi-VN" sz="2000" dirty="0"/>
          </a:p>
          <a:p>
            <a:pPr marL="0" indent="0">
              <a:lnSpc>
                <a:spcPct val="100000"/>
              </a:lnSpc>
              <a:buNone/>
            </a:pPr>
            <a:endParaRPr lang="vi-VN" sz="2000" dirty="0"/>
          </a:p>
          <a:p>
            <a:pPr marL="0" indent="0">
              <a:lnSpc>
                <a:spcPct val="100000"/>
              </a:lnSpc>
              <a:buNone/>
            </a:pPr>
            <a:endParaRPr lang="vi-VN" sz="2000" dirty="0"/>
          </a:p>
        </p:txBody>
      </p:sp>
      <p:pic>
        <p:nvPicPr>
          <p:cNvPr id="3084" name="Picture 12" descr="http://cs231n.github.io/assets/nn.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65313" y="1017689"/>
            <a:ext cx="10820400" cy="482262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14977</Words>
  <Application>WPS Presentation</Application>
  <PresentationFormat>Widescreen</PresentationFormat>
  <Paragraphs>815</Paragraphs>
  <Slides>48</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48</vt:i4>
      </vt:variant>
    </vt:vector>
  </HeadingPairs>
  <TitlesOfParts>
    <vt:vector size="66" baseType="lpstr">
      <vt:lpstr>Arial</vt:lpstr>
      <vt:lpstr>SimSun</vt:lpstr>
      <vt:lpstr>Wingdings</vt:lpstr>
      <vt:lpstr>Times New Roman</vt:lpstr>
      <vt:lpstr>Symbol</vt:lpstr>
      <vt:lpstr>Abadi</vt:lpstr>
      <vt:lpstr>DejaVu Sans</vt:lpstr>
      <vt:lpstr>Calibri Light</vt:lpstr>
      <vt:lpstr>Calibri</vt:lpstr>
      <vt:lpstr>微软雅黑</vt:lpstr>
      <vt:lpstr>Droid Sans Fallback</vt:lpstr>
      <vt:lpstr/>
      <vt:lpstr>Arial Unicode MS</vt:lpstr>
      <vt:lpstr>OpenSymbol</vt:lpstr>
      <vt:lpstr>Abyssinica SIL</vt:lpstr>
      <vt:lpstr>Arimo</vt:lpstr>
      <vt:lpstr>Gubbi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 Láng giềng có trọng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Xác suất đồng thời Xác suất biên Xác suất có điều kiện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Dieu Nguyen Cong</dc:creator>
  <cp:lastModifiedBy>ntanh</cp:lastModifiedBy>
  <cp:revision>21</cp:revision>
  <dcterms:created xsi:type="dcterms:W3CDTF">2020-02-11T13:51:01Z</dcterms:created>
  <dcterms:modified xsi:type="dcterms:W3CDTF">2020-02-11T13:51:01Z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1033-10.1.0.6757</vt:lpwstr>
  </property>
</Properties>
</file>