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4" r:id="rId3"/>
    <p:sldId id="265" r:id="rId4"/>
    <p:sldId id="266" r:id="rId5"/>
    <p:sldId id="267" r:id="rId6"/>
    <p:sldId id="268" r:id="rId7"/>
    <p:sldId id="315" r:id="rId8"/>
    <p:sldId id="269" r:id="rId9"/>
    <p:sldId id="270" r:id="rId10"/>
    <p:sldId id="308" r:id="rId11"/>
    <p:sldId id="307" r:id="rId12"/>
    <p:sldId id="271" r:id="rId13"/>
    <p:sldId id="272" r:id="rId14"/>
    <p:sldId id="277" r:id="rId15"/>
    <p:sldId id="310" r:id="rId16"/>
    <p:sldId id="306" r:id="rId17"/>
    <p:sldId id="273" r:id="rId18"/>
    <p:sldId id="293" r:id="rId19"/>
    <p:sldId id="294" r:id="rId20"/>
    <p:sldId id="312" r:id="rId21"/>
    <p:sldId id="295" r:id="rId22"/>
    <p:sldId id="296" r:id="rId23"/>
    <p:sldId id="297" r:id="rId24"/>
    <p:sldId id="298" r:id="rId25"/>
    <p:sldId id="299" r:id="rId26"/>
    <p:sldId id="300" r:id="rId27"/>
    <p:sldId id="316" r:id="rId28"/>
    <p:sldId id="301" r:id="rId29"/>
    <p:sldId id="302" r:id="rId30"/>
    <p:sldId id="305" r:id="rId31"/>
    <p:sldId id="274" r:id="rId32"/>
    <p:sldId id="275" r:id="rId33"/>
    <p:sldId id="261" r:id="rId34"/>
    <p:sldId id="309" r:id="rId35"/>
    <p:sldId id="262" r:id="rId36"/>
    <p:sldId id="311" r:id="rId37"/>
    <p:sldId id="276" r:id="rId38"/>
    <p:sldId id="317" r:id="rId39"/>
    <p:sldId id="263" r:id="rId40"/>
    <p:sldId id="291" r:id="rId41"/>
    <p:sldId id="278" r:id="rId42"/>
    <p:sldId id="281" r:id="rId43"/>
    <p:sldId id="319" r:id="rId44"/>
    <p:sldId id="279" r:id="rId45"/>
    <p:sldId id="280" r:id="rId46"/>
    <p:sldId id="282" r:id="rId47"/>
    <p:sldId id="283" r:id="rId48"/>
    <p:sldId id="284" r:id="rId49"/>
    <p:sldId id="285" r:id="rId50"/>
    <p:sldId id="318" r:id="rId51"/>
    <p:sldId id="313" r:id="rId52"/>
    <p:sldId id="314" r:id="rId53"/>
    <p:sldId id="286" r:id="rId54"/>
    <p:sldId id="322" r:id="rId55"/>
    <p:sldId id="287" r:id="rId56"/>
    <p:sldId id="288" r:id="rId57"/>
    <p:sldId id="289" r:id="rId58"/>
    <p:sldId id="290" r:id="rId59"/>
    <p:sldId id="320" r:id="rId60"/>
    <p:sldId id="321" r:id="rId61"/>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CE064-93B4-4542-A3A4-5AF93943AA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3A251A40-4F63-4AD6-B68C-B7A23FAD9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74F1646B-0826-48B2-8805-256B3665915F}"/>
              </a:ext>
            </a:extLst>
          </p:cNvPr>
          <p:cNvSpPr>
            <a:spLocks noGrp="1"/>
          </p:cNvSpPr>
          <p:nvPr>
            <p:ph type="dt" sz="half" idx="10"/>
          </p:nvPr>
        </p:nvSpPr>
        <p:spPr/>
        <p:txBody>
          <a:bodyPr/>
          <a:lstStyle/>
          <a:p>
            <a:fld id="{8619BDF9-C151-40F0-B66D-6273D4E01649}" type="datetimeFigureOut">
              <a:rPr lang="vi-VN" smtClean="0"/>
              <a:t>03/01/2019</a:t>
            </a:fld>
            <a:endParaRPr lang="vi-VN"/>
          </a:p>
        </p:txBody>
      </p:sp>
      <p:sp>
        <p:nvSpPr>
          <p:cNvPr id="5" name="Footer Placeholder 4">
            <a:extLst>
              <a:ext uri="{FF2B5EF4-FFF2-40B4-BE49-F238E27FC236}">
                <a16:creationId xmlns:a16="http://schemas.microsoft.com/office/drawing/2014/main" id="{7EB9E2B1-82A2-45CB-8225-A240E8E31F9F}"/>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2B9D5172-B8D7-4450-BB07-AD2B754EE953}"/>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1404440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5CCA-2C78-4D75-9B7B-E0137A7F659B}"/>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634A7F47-43F7-4540-A828-D422E8D62A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58F8CD6-A20A-4C38-B476-7E7E2884D7F0}"/>
              </a:ext>
            </a:extLst>
          </p:cNvPr>
          <p:cNvSpPr>
            <a:spLocks noGrp="1"/>
          </p:cNvSpPr>
          <p:nvPr>
            <p:ph type="dt" sz="half" idx="10"/>
          </p:nvPr>
        </p:nvSpPr>
        <p:spPr/>
        <p:txBody>
          <a:bodyPr/>
          <a:lstStyle/>
          <a:p>
            <a:fld id="{8619BDF9-C151-40F0-B66D-6273D4E01649}" type="datetimeFigureOut">
              <a:rPr lang="vi-VN" smtClean="0"/>
              <a:t>03/01/2019</a:t>
            </a:fld>
            <a:endParaRPr lang="vi-VN"/>
          </a:p>
        </p:txBody>
      </p:sp>
      <p:sp>
        <p:nvSpPr>
          <p:cNvPr id="5" name="Footer Placeholder 4">
            <a:extLst>
              <a:ext uri="{FF2B5EF4-FFF2-40B4-BE49-F238E27FC236}">
                <a16:creationId xmlns:a16="http://schemas.microsoft.com/office/drawing/2014/main" id="{3375D3BD-F92A-4986-9857-5BE66468FA89}"/>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74AB595D-D509-4EB1-98A7-D880EFCBC583}"/>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633625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429B47-AD0A-4FEB-AA30-37BE106749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52574634-6BC8-474C-BC4E-D9FC0CF5189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A459564D-CEAA-475A-844F-E7C74BEF6906}"/>
              </a:ext>
            </a:extLst>
          </p:cNvPr>
          <p:cNvSpPr>
            <a:spLocks noGrp="1"/>
          </p:cNvSpPr>
          <p:nvPr>
            <p:ph type="dt" sz="half" idx="10"/>
          </p:nvPr>
        </p:nvSpPr>
        <p:spPr/>
        <p:txBody>
          <a:bodyPr/>
          <a:lstStyle/>
          <a:p>
            <a:fld id="{8619BDF9-C151-40F0-B66D-6273D4E01649}" type="datetimeFigureOut">
              <a:rPr lang="vi-VN" smtClean="0"/>
              <a:t>03/01/2019</a:t>
            </a:fld>
            <a:endParaRPr lang="vi-VN"/>
          </a:p>
        </p:txBody>
      </p:sp>
      <p:sp>
        <p:nvSpPr>
          <p:cNvPr id="5" name="Footer Placeholder 4">
            <a:extLst>
              <a:ext uri="{FF2B5EF4-FFF2-40B4-BE49-F238E27FC236}">
                <a16:creationId xmlns:a16="http://schemas.microsoft.com/office/drawing/2014/main" id="{F187C0D9-AE3C-4BC8-8A5C-DFEE02436AE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3C997422-A670-43D6-9BF9-7B8F14B5A5EE}"/>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3898782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99E0-024D-4AA1-876B-DED52CA687AA}"/>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00C95FD6-BC85-4C1D-B28A-F13B5A04BC18}"/>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4" name="Date Placeholder 3">
            <a:extLst>
              <a:ext uri="{FF2B5EF4-FFF2-40B4-BE49-F238E27FC236}">
                <a16:creationId xmlns:a16="http://schemas.microsoft.com/office/drawing/2014/main" id="{B1409DB4-B403-4E0A-8784-0BBEECF18FD8}"/>
              </a:ext>
            </a:extLst>
          </p:cNvPr>
          <p:cNvSpPr>
            <a:spLocks noGrp="1"/>
          </p:cNvSpPr>
          <p:nvPr>
            <p:ph type="dt" sz="half" idx="10"/>
          </p:nvPr>
        </p:nvSpPr>
        <p:spPr/>
        <p:txBody>
          <a:bodyPr/>
          <a:lstStyle/>
          <a:p>
            <a:fld id="{8619BDF9-C151-40F0-B66D-6273D4E01649}" type="datetimeFigureOut">
              <a:rPr lang="vi-VN" smtClean="0"/>
              <a:t>03/01/2019</a:t>
            </a:fld>
            <a:endParaRPr lang="vi-VN"/>
          </a:p>
        </p:txBody>
      </p:sp>
      <p:sp>
        <p:nvSpPr>
          <p:cNvPr id="5" name="Footer Placeholder 4">
            <a:extLst>
              <a:ext uri="{FF2B5EF4-FFF2-40B4-BE49-F238E27FC236}">
                <a16:creationId xmlns:a16="http://schemas.microsoft.com/office/drawing/2014/main" id="{7D4E05B3-D64B-45D1-BB63-09239C0126A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59942F1B-F895-4B29-9D12-1DAB8ED6FB73}"/>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92974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A9D1-5EF4-4685-B2D6-3B8744F69B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CB2B21AF-6844-4FC5-8435-C3B2081E7E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A7150A1-2BC6-43E7-BCB7-B3C66B84FB74}"/>
              </a:ext>
            </a:extLst>
          </p:cNvPr>
          <p:cNvSpPr>
            <a:spLocks noGrp="1"/>
          </p:cNvSpPr>
          <p:nvPr>
            <p:ph type="dt" sz="half" idx="10"/>
          </p:nvPr>
        </p:nvSpPr>
        <p:spPr/>
        <p:txBody>
          <a:bodyPr/>
          <a:lstStyle/>
          <a:p>
            <a:fld id="{8619BDF9-C151-40F0-B66D-6273D4E01649}" type="datetimeFigureOut">
              <a:rPr lang="vi-VN" smtClean="0"/>
              <a:t>03/01/2019</a:t>
            </a:fld>
            <a:endParaRPr lang="vi-VN"/>
          </a:p>
        </p:txBody>
      </p:sp>
      <p:sp>
        <p:nvSpPr>
          <p:cNvPr id="5" name="Footer Placeholder 4">
            <a:extLst>
              <a:ext uri="{FF2B5EF4-FFF2-40B4-BE49-F238E27FC236}">
                <a16:creationId xmlns:a16="http://schemas.microsoft.com/office/drawing/2014/main" id="{9C3C6D2B-9C0D-417A-A91C-EA83D00AE82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EE4D808C-DD94-43A6-AA2F-C86ADB088A9F}"/>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3370442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20E0-6F2C-484D-B0CF-2D67384C29A6}"/>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E364B231-1680-4A00-ACD3-5AD0D13E0BB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AECA921B-BFC2-43A0-94AD-66CD7CB7EF5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FA710196-0CE3-4AB6-B0FC-D46D21248E5D}"/>
              </a:ext>
            </a:extLst>
          </p:cNvPr>
          <p:cNvSpPr>
            <a:spLocks noGrp="1"/>
          </p:cNvSpPr>
          <p:nvPr>
            <p:ph type="dt" sz="half" idx="10"/>
          </p:nvPr>
        </p:nvSpPr>
        <p:spPr/>
        <p:txBody>
          <a:bodyPr/>
          <a:lstStyle/>
          <a:p>
            <a:fld id="{8619BDF9-C151-40F0-B66D-6273D4E01649}" type="datetimeFigureOut">
              <a:rPr lang="vi-VN" smtClean="0"/>
              <a:t>03/01/2019</a:t>
            </a:fld>
            <a:endParaRPr lang="vi-VN"/>
          </a:p>
        </p:txBody>
      </p:sp>
      <p:sp>
        <p:nvSpPr>
          <p:cNvPr id="6" name="Footer Placeholder 5">
            <a:extLst>
              <a:ext uri="{FF2B5EF4-FFF2-40B4-BE49-F238E27FC236}">
                <a16:creationId xmlns:a16="http://schemas.microsoft.com/office/drawing/2014/main" id="{63778A55-E044-4B7D-99A7-E9F989338EBB}"/>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6D45F08F-E1F8-4FB8-9CE7-EA34A9359513}"/>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4127267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B96FC-B512-419D-8174-F92B2DB43079}"/>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9F4D2A92-1373-4D8B-9C48-8D49489B7A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6607A5-E8A8-4CDD-8750-5072AE4571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331C7D76-C4D4-4C94-BF6C-AE5DB88289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D462A7-C064-4102-BC1F-7FBD28D5E2D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F560AF71-5B9A-4CD8-B997-BA8A862D5C7B}"/>
              </a:ext>
            </a:extLst>
          </p:cNvPr>
          <p:cNvSpPr>
            <a:spLocks noGrp="1"/>
          </p:cNvSpPr>
          <p:nvPr>
            <p:ph type="dt" sz="half" idx="10"/>
          </p:nvPr>
        </p:nvSpPr>
        <p:spPr/>
        <p:txBody>
          <a:bodyPr/>
          <a:lstStyle/>
          <a:p>
            <a:fld id="{8619BDF9-C151-40F0-B66D-6273D4E01649}" type="datetimeFigureOut">
              <a:rPr lang="vi-VN" smtClean="0"/>
              <a:t>03/01/2019</a:t>
            </a:fld>
            <a:endParaRPr lang="vi-VN"/>
          </a:p>
        </p:txBody>
      </p:sp>
      <p:sp>
        <p:nvSpPr>
          <p:cNvPr id="8" name="Footer Placeholder 7">
            <a:extLst>
              <a:ext uri="{FF2B5EF4-FFF2-40B4-BE49-F238E27FC236}">
                <a16:creationId xmlns:a16="http://schemas.microsoft.com/office/drawing/2014/main" id="{C519E323-6FFF-490A-9182-58DC2414BF9B}"/>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7A95D229-BDC6-4518-90C1-6E30C15A7D88}"/>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116722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6F51-F255-4A9A-815D-FBC18B07C332}"/>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E0299396-A93A-4151-801F-936C9C9D1EEF}"/>
              </a:ext>
            </a:extLst>
          </p:cNvPr>
          <p:cNvSpPr>
            <a:spLocks noGrp="1"/>
          </p:cNvSpPr>
          <p:nvPr>
            <p:ph type="dt" sz="half" idx="10"/>
          </p:nvPr>
        </p:nvSpPr>
        <p:spPr/>
        <p:txBody>
          <a:bodyPr/>
          <a:lstStyle/>
          <a:p>
            <a:fld id="{8619BDF9-C151-40F0-B66D-6273D4E01649}" type="datetimeFigureOut">
              <a:rPr lang="vi-VN" smtClean="0"/>
              <a:t>03/01/2019</a:t>
            </a:fld>
            <a:endParaRPr lang="vi-VN"/>
          </a:p>
        </p:txBody>
      </p:sp>
      <p:sp>
        <p:nvSpPr>
          <p:cNvPr id="4" name="Footer Placeholder 3">
            <a:extLst>
              <a:ext uri="{FF2B5EF4-FFF2-40B4-BE49-F238E27FC236}">
                <a16:creationId xmlns:a16="http://schemas.microsoft.com/office/drawing/2014/main" id="{EE3E27B7-8C32-4EA6-9B7D-3B677BF4F307}"/>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B7A45023-9937-4532-B025-646E1F67FC4E}"/>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282111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51B4C2-25C1-47CB-91DB-130E29D26F06}"/>
              </a:ext>
            </a:extLst>
          </p:cNvPr>
          <p:cNvSpPr>
            <a:spLocks noGrp="1"/>
          </p:cNvSpPr>
          <p:nvPr>
            <p:ph type="dt" sz="half" idx="10"/>
          </p:nvPr>
        </p:nvSpPr>
        <p:spPr/>
        <p:txBody>
          <a:bodyPr/>
          <a:lstStyle/>
          <a:p>
            <a:fld id="{8619BDF9-C151-40F0-B66D-6273D4E01649}" type="datetimeFigureOut">
              <a:rPr lang="vi-VN" smtClean="0"/>
              <a:t>03/01/2019</a:t>
            </a:fld>
            <a:endParaRPr lang="vi-VN"/>
          </a:p>
        </p:txBody>
      </p:sp>
      <p:sp>
        <p:nvSpPr>
          <p:cNvPr id="3" name="Footer Placeholder 2">
            <a:extLst>
              <a:ext uri="{FF2B5EF4-FFF2-40B4-BE49-F238E27FC236}">
                <a16:creationId xmlns:a16="http://schemas.microsoft.com/office/drawing/2014/main" id="{30F72A9E-876D-4942-A1E4-654049023842}"/>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A8620F7A-FE63-406B-A7CB-D979F804A772}"/>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2855533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CE2CC-2F2A-4994-88C1-F64117D0F6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BFDED3DF-10BF-4A83-AB86-E04982897E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1743AD65-F6BB-4AC3-8EB4-F0B19050D3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F25826-4337-4041-B655-AE39FE6A66EA}"/>
              </a:ext>
            </a:extLst>
          </p:cNvPr>
          <p:cNvSpPr>
            <a:spLocks noGrp="1"/>
          </p:cNvSpPr>
          <p:nvPr>
            <p:ph type="dt" sz="half" idx="10"/>
          </p:nvPr>
        </p:nvSpPr>
        <p:spPr/>
        <p:txBody>
          <a:bodyPr/>
          <a:lstStyle/>
          <a:p>
            <a:fld id="{8619BDF9-C151-40F0-B66D-6273D4E01649}" type="datetimeFigureOut">
              <a:rPr lang="vi-VN" smtClean="0"/>
              <a:t>03/01/2019</a:t>
            </a:fld>
            <a:endParaRPr lang="vi-VN"/>
          </a:p>
        </p:txBody>
      </p:sp>
      <p:sp>
        <p:nvSpPr>
          <p:cNvPr id="6" name="Footer Placeholder 5">
            <a:extLst>
              <a:ext uri="{FF2B5EF4-FFF2-40B4-BE49-F238E27FC236}">
                <a16:creationId xmlns:a16="http://schemas.microsoft.com/office/drawing/2014/main" id="{1B44BE03-9CA5-40FC-9594-666990B115E5}"/>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4D80F580-FD65-48CA-94F0-930C6E4D13FA}"/>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503404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8BA3-43AC-4125-BD8F-FD3F516665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807AD516-CDE8-4392-9D4F-EFFC30DB04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E38342AE-4400-43C2-AB39-95B0E67265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703DBB-ED1B-45EA-AE5D-3CDC770C244B}"/>
              </a:ext>
            </a:extLst>
          </p:cNvPr>
          <p:cNvSpPr>
            <a:spLocks noGrp="1"/>
          </p:cNvSpPr>
          <p:nvPr>
            <p:ph type="dt" sz="half" idx="10"/>
          </p:nvPr>
        </p:nvSpPr>
        <p:spPr/>
        <p:txBody>
          <a:bodyPr/>
          <a:lstStyle/>
          <a:p>
            <a:fld id="{8619BDF9-C151-40F0-B66D-6273D4E01649}" type="datetimeFigureOut">
              <a:rPr lang="vi-VN" smtClean="0"/>
              <a:t>03/01/2019</a:t>
            </a:fld>
            <a:endParaRPr lang="vi-VN"/>
          </a:p>
        </p:txBody>
      </p:sp>
      <p:sp>
        <p:nvSpPr>
          <p:cNvPr id="6" name="Footer Placeholder 5">
            <a:extLst>
              <a:ext uri="{FF2B5EF4-FFF2-40B4-BE49-F238E27FC236}">
                <a16:creationId xmlns:a16="http://schemas.microsoft.com/office/drawing/2014/main" id="{FBC76565-9B1C-41C3-A4C0-8752D0FE07E1}"/>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A9518648-B52E-4A02-8505-98E250820665}"/>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418298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3D2215-BEBC-4D9D-AF6E-57A5BBA77C7F}"/>
              </a:ext>
            </a:extLst>
          </p:cNvPr>
          <p:cNvSpPr>
            <a:spLocks noGrp="1"/>
          </p:cNvSpPr>
          <p:nvPr>
            <p:ph type="title"/>
          </p:nvPr>
        </p:nvSpPr>
        <p:spPr>
          <a:xfrm flipV="1">
            <a:off x="838200" y="287384"/>
            <a:ext cx="10515600" cy="77742"/>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F0EE658C-20A7-47C5-A36D-5653822C88B3}"/>
              </a:ext>
            </a:extLst>
          </p:cNvPr>
          <p:cNvSpPr>
            <a:spLocks noGrp="1"/>
          </p:cNvSpPr>
          <p:nvPr>
            <p:ph type="body" idx="1"/>
          </p:nvPr>
        </p:nvSpPr>
        <p:spPr>
          <a:xfrm>
            <a:off x="537754" y="365126"/>
            <a:ext cx="11231880" cy="635634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endParaRPr lang="vi-VN" dirty="0"/>
          </a:p>
        </p:txBody>
      </p:sp>
      <p:sp>
        <p:nvSpPr>
          <p:cNvPr id="4" name="Date Placeholder 3">
            <a:extLst>
              <a:ext uri="{FF2B5EF4-FFF2-40B4-BE49-F238E27FC236}">
                <a16:creationId xmlns:a16="http://schemas.microsoft.com/office/drawing/2014/main" id="{7FAC9C16-577B-418B-95C5-6647B9CB03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19BDF9-C151-40F0-B66D-6273D4E01649}" type="datetimeFigureOut">
              <a:rPr lang="vi-VN" smtClean="0"/>
              <a:t>03/01/2019</a:t>
            </a:fld>
            <a:endParaRPr lang="vi-VN"/>
          </a:p>
        </p:txBody>
      </p:sp>
      <p:sp>
        <p:nvSpPr>
          <p:cNvPr id="5" name="Footer Placeholder 4">
            <a:extLst>
              <a:ext uri="{FF2B5EF4-FFF2-40B4-BE49-F238E27FC236}">
                <a16:creationId xmlns:a16="http://schemas.microsoft.com/office/drawing/2014/main" id="{205C8609-77B9-4637-91A0-A79973342F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1EA50881-A761-491A-BA27-0290FD48FC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6F880C-D26E-43AE-98AD-8100FAC9386C}" type="slidenum">
              <a:rPr lang="vi-VN" smtClean="0"/>
              <a:t>‹#›</a:t>
            </a:fld>
            <a:endParaRPr lang="vi-VN"/>
          </a:p>
        </p:txBody>
      </p:sp>
    </p:spTree>
    <p:extLst>
      <p:ext uri="{BB962C8B-B14F-4D97-AF65-F5344CB8AC3E}">
        <p14:creationId xmlns:p14="http://schemas.microsoft.com/office/powerpoint/2010/main" val="394438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0" indent="0" algn="just" defTabSz="914400" rtl="0" eaLnBrk="1" latinLnBrk="0" hangingPunct="1">
        <a:lnSpc>
          <a:spcPct val="100000"/>
        </a:lnSpc>
        <a:spcBef>
          <a:spcPts val="10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0" indent="0" algn="ctr">
              <a:lnSpc>
                <a:spcPct val="150000"/>
              </a:lnSpc>
              <a:buNone/>
            </a:pPr>
            <a:r>
              <a:rPr lang="en-US" sz="2800" b="1" dirty="0">
                <a:latin typeface="Arial" panose="020B0604020202020204" pitchFamily="34" charset="0"/>
                <a:cs typeface="Arial" panose="020B0604020202020204" pitchFamily="34" charset="0"/>
              </a:rPr>
              <a:t>Ch</a:t>
            </a:r>
            <a:r>
              <a:rPr lang="vi-VN" sz="2800" b="1" dirty="0">
                <a:latin typeface="Arial" panose="020B0604020202020204" pitchFamily="34" charset="0"/>
                <a:cs typeface="Arial" panose="020B0604020202020204" pitchFamily="34" charset="0"/>
              </a:rPr>
              <a:t>ư</a:t>
            </a:r>
            <a:r>
              <a:rPr lang="en-US" sz="2800" b="1" dirty="0" err="1">
                <a:latin typeface="Arial" panose="020B0604020202020204" pitchFamily="34" charset="0"/>
                <a:cs typeface="Arial" panose="020B0604020202020204" pitchFamily="34" charset="0"/>
              </a:rPr>
              <a:t>ơng</a:t>
            </a:r>
            <a:r>
              <a:rPr lang="en-US" sz="2800" b="1" dirty="0">
                <a:latin typeface="Arial" panose="020B0604020202020204" pitchFamily="34" charset="0"/>
                <a:cs typeface="Arial" panose="020B0604020202020204" pitchFamily="34" charset="0"/>
              </a:rPr>
              <a:t> 5. </a:t>
            </a:r>
            <a:r>
              <a:rPr lang="en-US" sz="2800" b="1" dirty="0" err="1">
                <a:latin typeface="Arial" panose="020B0604020202020204" pitchFamily="34" charset="0"/>
                <a:cs typeface="Arial" panose="020B0604020202020204" pitchFamily="34" charset="0"/>
              </a:rPr>
              <a:t>Phân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loại</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theo</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cây</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quyết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định</a:t>
            </a:r>
            <a:endParaRPr lang="en-US" sz="2800" b="1" dirty="0">
              <a:latin typeface="Arial" panose="020B0604020202020204" pitchFamily="34" charset="0"/>
              <a:cs typeface="Arial" panose="020B0604020202020204" pitchFamily="34" charset="0"/>
            </a:endParaRPr>
          </a:p>
          <a:p>
            <a:pPr marL="457200" indent="-457200" algn="just">
              <a:lnSpc>
                <a:spcPct val="150000"/>
              </a:lnSpc>
              <a:buAutoNum type="arabicPeriod"/>
            </a:pPr>
            <a:r>
              <a:rPr lang="en-US" sz="2400" b="1" dirty="0" err="1"/>
              <a:t>Khái</a:t>
            </a:r>
            <a:r>
              <a:rPr lang="en-US" sz="2400" b="1" dirty="0"/>
              <a:t> </a:t>
            </a:r>
            <a:r>
              <a:rPr lang="en-US" sz="2400" b="1" dirty="0" err="1"/>
              <a:t>niệm</a:t>
            </a:r>
            <a:r>
              <a:rPr lang="en-US" sz="2400" b="1" dirty="0"/>
              <a:t> </a:t>
            </a:r>
            <a:r>
              <a:rPr lang="en-US" sz="2400" b="1" dirty="0" err="1"/>
              <a:t>cây</a:t>
            </a:r>
            <a:r>
              <a:rPr lang="en-US" sz="2400" b="1" dirty="0"/>
              <a:t> </a:t>
            </a:r>
            <a:r>
              <a:rPr lang="en-US" sz="2400" b="1" dirty="0" err="1"/>
              <a:t>quyết</a:t>
            </a:r>
            <a:r>
              <a:rPr lang="en-US" sz="2400" b="1" dirty="0"/>
              <a:t> </a:t>
            </a:r>
            <a:r>
              <a:rPr lang="en-US" sz="2400" b="1" dirty="0" err="1"/>
              <a:t>định</a:t>
            </a:r>
            <a:endParaRPr lang="en-US" sz="2400" b="1" dirty="0"/>
          </a:p>
          <a:p>
            <a:pPr marL="0" indent="0" algn="just">
              <a:lnSpc>
                <a:spcPct val="150000"/>
              </a:lnSpc>
              <a:buNone/>
            </a:pPr>
            <a:r>
              <a:rPr lang="vi-VN" sz="2000" dirty="0"/>
              <a:t>Trong khi phải quyết định giữa một số lời mời làm việc với các mức lương và lợi ích khác nhau, nhiều người bắt đầu bằng cách lập danh sách ưu và nhược điểm, và loại bỏ các tùy chọn dựa trên các quy tắc đơn giản. Ví dụ, '' nếu tôi tốn hơn một giờ để đi đến chỗ làm, tôi sẽ không hài lòng''. Hoặc, '' nếu tôi kiếm được ít hơn $ 50k, tôi sẽ không thể hỗ trợ gia đình tôi ''. Bằng cách này, quyết định phức tạp và khó khăn của việc dự đoán sự thỏa mãn trong tương lai có thể được rút xuống thành một loạt các quyết định đơn giản.</a:t>
            </a:r>
          </a:p>
          <a:p>
            <a:pPr marL="0" indent="0" algn="just">
              <a:lnSpc>
                <a:spcPct val="150000"/>
              </a:lnSpc>
              <a:buNone/>
            </a:pPr>
            <a:r>
              <a:rPr lang="vi-VN" sz="2000" dirty="0"/>
              <a:t>Phương pháp này trình bày kiến thức của dưới dạng các cấu trúc logic có thể hiểu được mà không cần kiến thức thống kê. Điều này làm cho các mô hình đặc biệt hữu ích cho chiến lược kinh doanh và cải tiến qui trình.</a:t>
            </a:r>
          </a:p>
          <a:p>
            <a:pPr marL="0" indent="0" algn="just">
              <a:lnSpc>
                <a:spcPct val="150000"/>
              </a:lnSpc>
              <a:buNone/>
            </a:pPr>
            <a:r>
              <a:rPr lang="vi-VN" sz="2000" dirty="0"/>
              <a:t>Phương pháp này sử dụng kỹ thuật chia để trị.</a:t>
            </a:r>
          </a:p>
          <a:p>
            <a:pPr marL="0" indent="0" algn="just">
              <a:lnSpc>
                <a:spcPct val="150000"/>
              </a:lnSpc>
              <a:buNone/>
            </a:pPr>
            <a:endParaRPr lang="en-US" sz="2000" dirty="0"/>
          </a:p>
          <a:p>
            <a:pPr marL="0" indent="0" algn="just">
              <a:lnSpc>
                <a:spcPct val="150000"/>
              </a:lnSpc>
              <a:buNone/>
            </a:pPr>
            <a:endParaRPr lang="vi-VN" sz="2000" dirty="0"/>
          </a:p>
        </p:txBody>
      </p:sp>
    </p:spTree>
    <p:extLst>
      <p:ext uri="{BB962C8B-B14F-4D97-AF65-F5344CB8AC3E}">
        <p14:creationId xmlns:p14="http://schemas.microsoft.com/office/powerpoint/2010/main" val="3538422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E2E9B-5F3D-483C-9BBD-D0713AEBFBB1}"/>
              </a:ext>
            </a:extLst>
          </p:cNvPr>
          <p:cNvSpPr>
            <a:spLocks noGrp="1"/>
          </p:cNvSpPr>
          <p:nvPr>
            <p:ph type="title"/>
          </p:nvPr>
        </p:nvSpPr>
        <p:spPr/>
        <p:txBody>
          <a:bodyPr>
            <a:normAutofit fontScale="90000"/>
          </a:bodyPr>
          <a:lstStyle/>
          <a:p>
            <a:endParaRPr lang="vi-V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77D5B1-DFB2-4C87-B478-25C98D983D76}"/>
                  </a:ext>
                </a:extLst>
              </p:cNvPr>
              <p:cNvSpPr>
                <a:spLocks noGrp="1"/>
              </p:cNvSpPr>
              <p:nvPr>
                <p:ph idx="1"/>
              </p:nvPr>
            </p:nvSpPr>
            <p:spPr/>
            <p:txBody>
              <a:bodyPr/>
              <a:lstStyle/>
              <a:p>
                <a:r>
                  <a:rPr lang="vi-VN" b="1" dirty="0"/>
                  <a:t>Chia để trị</a:t>
                </a:r>
              </a:p>
              <a:p>
                <a:r>
                  <a:rPr lang="vi-VN" dirty="0"/>
                  <a:t>Giả sử có tập huấn luyện T bao gồm N dữ liệu cần phân loại thành k lớp {C1,C2,...,Ck}.</a:t>
                </a:r>
              </a:p>
              <a:p>
                <a:r>
                  <a:rPr lang="vi-VN" dirty="0"/>
                  <a:t>Khi đó tại nút quyết định có 3 trường hợp xẩy ra:</a:t>
                </a:r>
              </a:p>
              <a:p>
                <a:pPr marL="457200" indent="-457200">
                  <a:buFont typeface="+mj-lt"/>
                  <a:buAutoNum type="arabicPeriod"/>
                </a:pPr>
                <a:r>
                  <a:rPr lang="vi-VN" dirty="0"/>
                  <a:t>Toàn bộ tập dữ liệu thuộc về một lớp C</a:t>
                </a:r>
                <a:r>
                  <a:rPr lang="vi-VN" baseline="-25000" dirty="0"/>
                  <a:t>i</a:t>
                </a:r>
                <a:r>
                  <a:rPr lang="vi-VN" dirty="0"/>
                  <a:t> . Khi đó nút này là nút lá và cây quyết định chỉ có một nút lá xác định dữ liệu thuộc lớp C</a:t>
                </a:r>
                <a:r>
                  <a:rPr lang="vi-VN" baseline="-25000" dirty="0"/>
                  <a:t>i.</a:t>
                </a:r>
                <a:r>
                  <a:rPr lang="vi-VN" dirty="0"/>
                  <a:t> </a:t>
                </a:r>
              </a:p>
              <a:p>
                <a:pPr marL="457200" indent="-457200">
                  <a:buFont typeface="+mj-lt"/>
                  <a:buAutoNum type="arabicPeriod"/>
                </a:pPr>
                <a:r>
                  <a:rPr lang="vi-VN" dirty="0"/>
                  <a:t>Không có dữ liệu nào thuộc vào bất kỳ một lớp nào trong k lớp. Đây cũng là nút lá nhưng dữ liệu thuộc về một lớp không được xác định trong k lớp đã xác định.</a:t>
                </a:r>
              </a:p>
              <a:p>
                <a:pPr marL="457200" indent="-457200">
                  <a:buFont typeface="+mj-lt"/>
                  <a:buAutoNum type="arabicPeriod"/>
                </a:pPr>
                <a:r>
                  <a:rPr lang="vi-VN" dirty="0"/>
                  <a:t>T chứa dữ liệu hỗn hợp của các lớp khác nhau. Khi đó chọn một đặc tính để phân chia nút T thành n tập con trong đó chứa các đầu ra </a:t>
                </a:r>
                <a14:m>
                  <m:oMath xmlns:m="http://schemas.openxmlformats.org/officeDocument/2006/math">
                    <m:d>
                      <m:dPr>
                        <m:begChr m:val="{"/>
                        <m:endChr m:val="}"/>
                        <m:ctrlPr>
                          <a:rPr lang="vi-VN" b="0" i="1" smtClean="0">
                            <a:latin typeface="Cambria Math" panose="02040503050406030204" pitchFamily="18" charset="0"/>
                          </a:rPr>
                        </m:ctrlPr>
                      </m:dPr>
                      <m:e>
                        <m:sSub>
                          <m:sSubPr>
                            <m:ctrlPr>
                              <a:rPr lang="vi-VN" b="0" i="1" smtClean="0">
                                <a:latin typeface="Cambria Math" panose="02040503050406030204" pitchFamily="18" charset="0"/>
                              </a:rPr>
                            </m:ctrlPr>
                          </m:sSubPr>
                          <m:e>
                            <m:r>
                              <a:rPr lang="vi-VN" b="0" i="1" smtClean="0">
                                <a:latin typeface="Cambria Math" panose="02040503050406030204" pitchFamily="18" charset="0"/>
                              </a:rPr>
                              <m:t>𝑂</m:t>
                            </m:r>
                          </m:e>
                          <m:sub>
                            <m:r>
                              <a:rPr lang="vi-VN" b="0" i="1" smtClean="0">
                                <a:latin typeface="Cambria Math" panose="02040503050406030204" pitchFamily="18" charset="0"/>
                              </a:rPr>
                              <m:t>1</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𝑂</m:t>
                            </m:r>
                          </m:e>
                          <m:sub>
                            <m:r>
                              <a:rPr lang="vi-VN" b="0" i="1" smtClean="0">
                                <a:latin typeface="Cambria Math" panose="02040503050406030204" pitchFamily="18" charset="0"/>
                              </a:rPr>
                              <m:t>2</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𝑂</m:t>
                            </m:r>
                          </m:e>
                          <m:sub>
                            <m:r>
                              <a:rPr lang="vi-VN" b="0" i="1" smtClean="0">
                                <a:latin typeface="Cambria Math" panose="02040503050406030204" pitchFamily="18" charset="0"/>
                              </a:rPr>
                              <m:t>𝑛</m:t>
                            </m:r>
                          </m:sub>
                        </m:sSub>
                      </m:e>
                    </m:d>
                    <m:r>
                      <a:rPr lang="vi-VN" b="0" i="1" smtClean="0">
                        <a:latin typeface="Cambria Math" panose="02040503050406030204" pitchFamily="18" charset="0"/>
                      </a:rPr>
                      <m:t> </m:t>
                    </m:r>
                  </m:oMath>
                </a14:m>
                <a:r>
                  <a:rPr lang="vi-VN" dirty="0"/>
                  <a:t>trong đó nhánh T</a:t>
                </a:r>
                <a:r>
                  <a:rPr lang="vi-VN" baseline="-25000" dirty="0"/>
                  <a:t>i</a:t>
                </a:r>
                <a:r>
                  <a:rPr lang="vi-VN" dirty="0"/>
                  <a:t> chứa tập đầu ra </a:t>
                </a:r>
                <a14:m>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rPr>
                          <m:t>𝑂</m:t>
                        </m:r>
                      </m:e>
                      <m:sub>
                        <m:r>
                          <a:rPr lang="vi-VN" b="0" i="1" smtClean="0">
                            <a:latin typeface="Cambria Math" panose="02040503050406030204" pitchFamily="18" charset="0"/>
                          </a:rPr>
                          <m:t>𝑖</m:t>
                        </m:r>
                      </m:sub>
                    </m:sSub>
                    <m:r>
                      <a:rPr lang="vi-VN" b="0" i="1" smtClean="0">
                        <a:latin typeface="Cambria Math" panose="02040503050406030204" pitchFamily="18" charset="0"/>
                      </a:rPr>
                      <m:t>. </m:t>
                    </m:r>
                  </m:oMath>
                </a14:m>
                <a:r>
                  <a:rPr lang="vi-VN" dirty="0"/>
                  <a:t>Như vậy cây quyết định chứa một nút quyết định với lựa chọn đặc tính phân chia và các nhánh ứng với một khả năng của đầu ra </a:t>
                </a:r>
                <a14:m>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rPr>
                          <m:t>𝑂</m:t>
                        </m:r>
                      </m:e>
                      <m:sub>
                        <m:r>
                          <a:rPr lang="vi-VN" i="1">
                            <a:latin typeface="Cambria Math" panose="02040503050406030204" pitchFamily="18" charset="0"/>
                          </a:rPr>
                          <m:t>𝑖</m:t>
                        </m:r>
                      </m:sub>
                    </m:sSub>
                  </m:oMath>
                </a14:m>
                <a:r>
                  <a:rPr lang="vi-VN" dirty="0"/>
                  <a:t>.</a:t>
                </a:r>
              </a:p>
              <a:p>
                <a:pPr marL="457200" indent="-457200">
                  <a:buFont typeface="+mj-lt"/>
                  <a:buAutoNum type="arabicPeriod"/>
                </a:pPr>
                <a:r>
                  <a:rPr lang="vi-VN" dirty="0"/>
                  <a:t>Cây tiếp tục được xây dựng đệ quy với mỗi nút quyết định T</a:t>
                </a:r>
                <a:r>
                  <a:rPr lang="vi-VN" baseline="-25000" dirty="0"/>
                  <a:t>i </a:t>
                </a:r>
                <a:r>
                  <a:rPr lang="vi-VN" dirty="0"/>
                  <a:t> và dữ liệu </a:t>
                </a:r>
                <a14:m>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rPr>
                          <m:t>𝑂</m:t>
                        </m:r>
                      </m:e>
                      <m:sub>
                        <m:r>
                          <a:rPr lang="vi-VN" i="1">
                            <a:latin typeface="Cambria Math" panose="02040503050406030204" pitchFamily="18" charset="0"/>
                          </a:rPr>
                          <m:t>𝑖</m:t>
                        </m:r>
                      </m:sub>
                    </m:sSub>
                  </m:oMath>
                </a14:m>
                <a:r>
                  <a:rPr lang="vi-VN" dirty="0"/>
                  <a:t>. Và xét lần lượt các tập trong đầu ra và cây chỉ còn các nút lá.</a:t>
                </a:r>
              </a:p>
              <a:p>
                <a:r>
                  <a:rPr lang="vi-VN" dirty="0"/>
                  <a:t>Vấn đề là lựa chọn đặc tính để phân chia tại những nút quyết định.</a:t>
                </a:r>
              </a:p>
              <a:p>
                <a:r>
                  <a:rPr lang="vi-VN" dirty="0"/>
                  <a:t>Định hướng chia để trị tại đây là phân nhỏ các tập dữ liệu ra để tìm những quyết định hợp lý.</a:t>
                </a:r>
              </a:p>
              <a:p>
                <a:pPr marL="457200" indent="-457200">
                  <a:buFont typeface="+mj-lt"/>
                  <a:buAutoNum type="arabicPeriod"/>
                </a:pPr>
                <a:endParaRPr lang="vi-VN" dirty="0"/>
              </a:p>
            </p:txBody>
          </p:sp>
        </mc:Choice>
        <mc:Fallback xmlns="">
          <p:sp>
            <p:nvSpPr>
              <p:cNvPr id="3" name="Content Placeholder 2">
                <a:extLst>
                  <a:ext uri="{FF2B5EF4-FFF2-40B4-BE49-F238E27FC236}">
                    <a16:creationId xmlns:a16="http://schemas.microsoft.com/office/drawing/2014/main" id="{6C77D5B1-DFB2-4C87-B478-25C98D983D76}"/>
                  </a:ext>
                </a:extLst>
              </p:cNvPr>
              <p:cNvSpPr>
                <a:spLocks noGrp="1" noRot="1" noChangeAspect="1" noMove="1" noResize="1" noEditPoints="1" noAdjustHandles="1" noChangeArrowheads="1" noChangeShapeType="1" noTextEdit="1"/>
              </p:cNvSpPr>
              <p:nvPr>
                <p:ph idx="1"/>
              </p:nvPr>
            </p:nvSpPr>
            <p:spPr>
              <a:blipFill>
                <a:blip r:embed="rId2"/>
                <a:stretch>
                  <a:fillRect l="-705" t="-1151" r="-1302"/>
                </a:stretch>
              </a:blipFill>
            </p:spPr>
            <p:txBody>
              <a:bodyPr/>
              <a:lstStyle/>
              <a:p>
                <a:r>
                  <a:rPr lang="vi-VN">
                    <a:noFill/>
                  </a:rPr>
                  <a:t> </a:t>
                </a:r>
              </a:p>
            </p:txBody>
          </p:sp>
        </mc:Fallback>
      </mc:AlternateContent>
    </p:spTree>
    <p:extLst>
      <p:ext uri="{BB962C8B-B14F-4D97-AF65-F5344CB8AC3E}">
        <p14:creationId xmlns:p14="http://schemas.microsoft.com/office/powerpoint/2010/main" val="1177282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AD3A-A441-4210-A7EE-2E1BCA64D813}"/>
              </a:ext>
            </a:extLst>
          </p:cNvPr>
          <p:cNvSpPr>
            <a:spLocks noGrp="1"/>
          </p:cNvSpPr>
          <p:nvPr>
            <p:ph type="title"/>
          </p:nvPr>
        </p:nvSpPr>
        <p:spPr/>
        <p:txBody>
          <a:bodyPr>
            <a:normAutofit fontScale="90000"/>
          </a:bodyPr>
          <a:lstStyle/>
          <a:p>
            <a:endParaRPr lang="vi-VN"/>
          </a:p>
        </p:txBody>
      </p:sp>
      <p:sp>
        <p:nvSpPr>
          <p:cNvPr id="3" name="Content Placeholder 2">
            <a:extLst>
              <a:ext uri="{FF2B5EF4-FFF2-40B4-BE49-F238E27FC236}">
                <a16:creationId xmlns:a16="http://schemas.microsoft.com/office/drawing/2014/main" id="{E8850DE9-7B82-4962-91E9-1843C8A61874}"/>
              </a:ext>
            </a:extLst>
          </p:cNvPr>
          <p:cNvSpPr>
            <a:spLocks noGrp="1"/>
          </p:cNvSpPr>
          <p:nvPr>
            <p:ph idx="1"/>
          </p:nvPr>
        </p:nvSpPr>
        <p:spPr/>
        <p:txBody>
          <a:bodyPr/>
          <a:lstStyle/>
          <a:p>
            <a:r>
              <a:rPr lang="vi-VN" b="1" dirty="0"/>
              <a:t>Độ đo vẩn đục</a:t>
            </a:r>
          </a:p>
          <a:p>
            <a:r>
              <a:rPr lang="vi-VN" dirty="0"/>
              <a:t>Để xem xét sự không thuần nhất của dữ liệu tại một nút, cần phải đưa vào một độ đo.</a:t>
            </a:r>
          </a:p>
          <a:p>
            <a:r>
              <a:rPr lang="en-US" dirty="0" err="1"/>
              <a:t>Thách</a:t>
            </a:r>
            <a:r>
              <a:rPr lang="en-US" dirty="0"/>
              <a:t> </a:t>
            </a:r>
            <a:r>
              <a:rPr lang="en-US" dirty="0" err="1"/>
              <a:t>thức</a:t>
            </a:r>
            <a:r>
              <a:rPr lang="en-US" dirty="0"/>
              <a:t> </a:t>
            </a:r>
            <a:r>
              <a:rPr lang="en-US" dirty="0" err="1"/>
              <a:t>đầu</a:t>
            </a:r>
            <a:r>
              <a:rPr lang="en-US" dirty="0"/>
              <a:t> </a:t>
            </a:r>
            <a:r>
              <a:rPr lang="en-US" dirty="0" err="1"/>
              <a:t>tiên</a:t>
            </a:r>
            <a:r>
              <a:rPr lang="en-US" dirty="0"/>
              <a:t> </a:t>
            </a:r>
            <a:r>
              <a:rPr lang="en-US" dirty="0" err="1"/>
              <a:t>mà</a:t>
            </a:r>
            <a:r>
              <a:rPr lang="en-US" dirty="0"/>
              <a:t> </a:t>
            </a:r>
            <a:r>
              <a:rPr lang="en-US" dirty="0" err="1"/>
              <a:t>cây</a:t>
            </a:r>
            <a:r>
              <a:rPr lang="en-US" dirty="0"/>
              <a:t> </a:t>
            </a:r>
            <a:r>
              <a:rPr lang="en-US" dirty="0" err="1"/>
              <a:t>quyết</a:t>
            </a:r>
            <a:r>
              <a:rPr lang="en-US" dirty="0"/>
              <a:t> </a:t>
            </a:r>
            <a:r>
              <a:rPr lang="en-US" dirty="0" err="1"/>
              <a:t>định</a:t>
            </a:r>
            <a:r>
              <a:rPr lang="en-US" dirty="0"/>
              <a:t> </a:t>
            </a:r>
            <a:r>
              <a:rPr lang="en-US" dirty="0" err="1"/>
              <a:t>sẽ</a:t>
            </a:r>
            <a:r>
              <a:rPr lang="en-US" dirty="0"/>
              <a:t> </a:t>
            </a:r>
            <a:r>
              <a:rPr lang="en-US" dirty="0" err="1"/>
              <a:t>phải</a:t>
            </a:r>
            <a:r>
              <a:rPr lang="en-US" dirty="0"/>
              <a:t> </a:t>
            </a:r>
            <a:r>
              <a:rPr lang="en-US" dirty="0" err="1"/>
              <a:t>đối</a:t>
            </a:r>
            <a:r>
              <a:rPr lang="en-US" dirty="0"/>
              <a:t> </a:t>
            </a:r>
            <a:r>
              <a:rPr lang="en-US" dirty="0" err="1"/>
              <a:t>mặt</a:t>
            </a:r>
            <a:r>
              <a:rPr lang="en-US" dirty="0"/>
              <a:t> </a:t>
            </a:r>
            <a:r>
              <a:rPr lang="en-US" dirty="0" err="1"/>
              <a:t>là</a:t>
            </a:r>
            <a:r>
              <a:rPr lang="en-US" dirty="0"/>
              <a:t> </a:t>
            </a:r>
            <a:r>
              <a:rPr lang="en-US" dirty="0" err="1"/>
              <a:t>xác</a:t>
            </a:r>
            <a:r>
              <a:rPr lang="en-US" dirty="0"/>
              <a:t> </a:t>
            </a:r>
            <a:r>
              <a:rPr lang="en-US" dirty="0" err="1"/>
              <a:t>định</a:t>
            </a:r>
            <a:r>
              <a:rPr lang="en-US" dirty="0"/>
              <a:t> </a:t>
            </a:r>
            <a:r>
              <a:rPr lang="en-US" dirty="0" err="1"/>
              <a:t>đặc</a:t>
            </a:r>
            <a:r>
              <a:rPr lang="en-US" dirty="0"/>
              <a:t> </a:t>
            </a:r>
            <a:r>
              <a:rPr lang="en-US" dirty="0" err="1"/>
              <a:t>tính</a:t>
            </a:r>
            <a:r>
              <a:rPr lang="en-US" dirty="0"/>
              <a:t> </a:t>
            </a:r>
            <a:r>
              <a:rPr lang="en-US" dirty="0" err="1"/>
              <a:t>nào</a:t>
            </a:r>
            <a:r>
              <a:rPr lang="en-US" dirty="0"/>
              <a:t> </a:t>
            </a:r>
            <a:r>
              <a:rPr lang="en-US" dirty="0" err="1"/>
              <a:t>sẽ</a:t>
            </a:r>
            <a:r>
              <a:rPr lang="en-US" dirty="0"/>
              <a:t> </a:t>
            </a:r>
            <a:r>
              <a:rPr lang="en-US" dirty="0" err="1"/>
              <a:t>được</a:t>
            </a:r>
            <a:r>
              <a:rPr lang="en-US" dirty="0"/>
              <a:t> chia </a:t>
            </a:r>
            <a:r>
              <a:rPr lang="en-US" dirty="0" err="1"/>
              <a:t>nhỏ</a:t>
            </a:r>
            <a:r>
              <a:rPr lang="en-US" dirty="0"/>
              <a:t>. </a:t>
            </a:r>
            <a:r>
              <a:rPr lang="en-US" dirty="0" err="1"/>
              <a:t>Trong</a:t>
            </a:r>
            <a:r>
              <a:rPr lang="en-US" dirty="0"/>
              <a:t> </a:t>
            </a:r>
            <a:r>
              <a:rPr lang="en-US" dirty="0" err="1"/>
              <a:t>ví</a:t>
            </a:r>
            <a:r>
              <a:rPr lang="en-US" dirty="0"/>
              <a:t> </a:t>
            </a:r>
            <a:r>
              <a:rPr lang="en-US" dirty="0" err="1"/>
              <a:t>dụ</a:t>
            </a:r>
            <a:r>
              <a:rPr lang="en-US" dirty="0"/>
              <a:t> </a:t>
            </a:r>
            <a:r>
              <a:rPr lang="en-US" dirty="0" err="1"/>
              <a:t>trước</a:t>
            </a:r>
            <a:r>
              <a:rPr lang="en-US" dirty="0"/>
              <a:t>, </a:t>
            </a:r>
            <a:r>
              <a:rPr lang="en-US" dirty="0" err="1"/>
              <a:t>chúng</a:t>
            </a:r>
            <a:r>
              <a:rPr lang="en-US" dirty="0"/>
              <a:t> ta </a:t>
            </a:r>
            <a:r>
              <a:rPr lang="en-US" dirty="0" err="1"/>
              <a:t>đã</a:t>
            </a:r>
            <a:r>
              <a:rPr lang="en-US" dirty="0"/>
              <a:t> </a:t>
            </a:r>
            <a:r>
              <a:rPr lang="en-US" dirty="0" err="1"/>
              <a:t>tìm</a:t>
            </a:r>
            <a:r>
              <a:rPr lang="en-US" dirty="0"/>
              <a:t> </a:t>
            </a:r>
            <a:r>
              <a:rPr lang="en-US" dirty="0" err="1"/>
              <a:t>cách</a:t>
            </a:r>
            <a:r>
              <a:rPr lang="en-US" dirty="0"/>
              <a:t> </a:t>
            </a:r>
            <a:r>
              <a:rPr lang="en-US" dirty="0" err="1"/>
              <a:t>tách</a:t>
            </a:r>
            <a:r>
              <a:rPr lang="en-US" dirty="0"/>
              <a:t> </a:t>
            </a:r>
            <a:r>
              <a:rPr lang="en-US" dirty="0" err="1"/>
              <a:t>dữ</a:t>
            </a:r>
            <a:r>
              <a:rPr lang="en-US" dirty="0"/>
              <a:t> </a:t>
            </a:r>
            <a:r>
              <a:rPr lang="en-US" dirty="0" err="1"/>
              <a:t>liệu</a:t>
            </a:r>
            <a:r>
              <a:rPr lang="en-US" dirty="0"/>
              <a:t> </a:t>
            </a:r>
            <a:r>
              <a:rPr lang="en-US" dirty="0" err="1"/>
              <a:t>sao</a:t>
            </a:r>
            <a:r>
              <a:rPr lang="en-US" dirty="0"/>
              <a:t> </a:t>
            </a:r>
            <a:r>
              <a:rPr lang="en-US" dirty="0" err="1"/>
              <a:t>cho</a:t>
            </a:r>
            <a:r>
              <a:rPr lang="en-US" dirty="0"/>
              <a:t> </a:t>
            </a:r>
            <a:r>
              <a:rPr lang="en-US" dirty="0" err="1"/>
              <a:t>các</a:t>
            </a:r>
            <a:r>
              <a:rPr lang="en-US" dirty="0"/>
              <a:t> </a:t>
            </a:r>
            <a:r>
              <a:rPr lang="en-US" dirty="0" err="1"/>
              <a:t>phân</a:t>
            </a:r>
            <a:r>
              <a:rPr lang="en-US" dirty="0"/>
              <a:t> </a:t>
            </a:r>
            <a:r>
              <a:rPr lang="en-US" dirty="0" err="1"/>
              <a:t>vùng</a:t>
            </a:r>
            <a:r>
              <a:rPr lang="en-US" dirty="0"/>
              <a:t> </a:t>
            </a:r>
            <a:r>
              <a:rPr lang="en-US" dirty="0" err="1"/>
              <a:t>kết</a:t>
            </a:r>
            <a:r>
              <a:rPr lang="en-US" dirty="0"/>
              <a:t> </a:t>
            </a:r>
            <a:r>
              <a:rPr lang="en-US" dirty="0" err="1"/>
              <a:t>quả</a:t>
            </a:r>
            <a:r>
              <a:rPr lang="en-US" dirty="0"/>
              <a:t> </a:t>
            </a:r>
            <a:r>
              <a:rPr lang="en-US" dirty="0" err="1"/>
              <a:t>chứa</a:t>
            </a:r>
            <a:r>
              <a:rPr lang="en-US" dirty="0"/>
              <a:t> </a:t>
            </a:r>
            <a:r>
              <a:rPr lang="en-US" dirty="0" err="1"/>
              <a:t>các</a:t>
            </a:r>
            <a:r>
              <a:rPr lang="en-US" dirty="0"/>
              <a:t> </a:t>
            </a:r>
            <a:r>
              <a:rPr lang="en-US" dirty="0" err="1"/>
              <a:t>mẫu</a:t>
            </a:r>
            <a:r>
              <a:rPr lang="en-US" dirty="0"/>
              <a:t> </a:t>
            </a:r>
            <a:r>
              <a:rPr lang="en-US" dirty="0" err="1"/>
              <a:t>chủ</a:t>
            </a:r>
            <a:r>
              <a:rPr lang="en-US" dirty="0"/>
              <a:t> </a:t>
            </a:r>
            <a:r>
              <a:rPr lang="en-US" dirty="0" err="1"/>
              <a:t>yếu</a:t>
            </a:r>
            <a:r>
              <a:rPr lang="en-US" dirty="0"/>
              <a:t> </a:t>
            </a:r>
            <a:r>
              <a:rPr lang="en-US" dirty="0" err="1"/>
              <a:t>của</a:t>
            </a:r>
            <a:r>
              <a:rPr lang="en-US" dirty="0"/>
              <a:t> </a:t>
            </a:r>
            <a:r>
              <a:rPr lang="en-US" dirty="0" err="1"/>
              <a:t>cùng</a:t>
            </a:r>
            <a:r>
              <a:rPr lang="en-US" dirty="0"/>
              <a:t> </a:t>
            </a:r>
            <a:r>
              <a:rPr lang="en-US" dirty="0" err="1"/>
              <a:t>một</a:t>
            </a:r>
            <a:r>
              <a:rPr lang="en-US" dirty="0"/>
              <a:t> </a:t>
            </a:r>
            <a:r>
              <a:rPr lang="en-US" dirty="0" err="1"/>
              <a:t>lớp</a:t>
            </a:r>
            <a:r>
              <a:rPr lang="en-US" dirty="0"/>
              <a:t>. </a:t>
            </a:r>
            <a:r>
              <a:rPr lang="en-US" dirty="0" err="1"/>
              <a:t>Mức</a:t>
            </a:r>
            <a:r>
              <a:rPr lang="en-US" dirty="0"/>
              <a:t> </a:t>
            </a:r>
            <a:r>
              <a:rPr lang="en-US" dirty="0" err="1"/>
              <a:t>độ</a:t>
            </a:r>
            <a:r>
              <a:rPr lang="en-US" dirty="0"/>
              <a:t> </a:t>
            </a:r>
            <a:r>
              <a:rPr lang="en-US" dirty="0" err="1"/>
              <a:t>mà</a:t>
            </a:r>
            <a:r>
              <a:rPr lang="en-US" dirty="0"/>
              <a:t> </a:t>
            </a:r>
            <a:r>
              <a:rPr lang="en-US" dirty="0" err="1"/>
              <a:t>một</a:t>
            </a:r>
            <a:r>
              <a:rPr lang="en-US" dirty="0"/>
              <a:t> </a:t>
            </a:r>
            <a:r>
              <a:rPr lang="en-US" dirty="0" err="1"/>
              <a:t>tập</a:t>
            </a:r>
            <a:r>
              <a:rPr lang="en-US" dirty="0"/>
              <a:t> con </a:t>
            </a:r>
            <a:r>
              <a:rPr lang="en-US" dirty="0" err="1"/>
              <a:t>của</a:t>
            </a:r>
            <a:r>
              <a:rPr lang="en-US" dirty="0"/>
              <a:t> </a:t>
            </a:r>
            <a:r>
              <a:rPr lang="en-US" dirty="0" err="1"/>
              <a:t>các</a:t>
            </a:r>
            <a:r>
              <a:rPr lang="en-US" dirty="0"/>
              <a:t> </a:t>
            </a:r>
            <a:r>
              <a:rPr lang="en-US" dirty="0" err="1"/>
              <a:t>mẫu</a:t>
            </a:r>
            <a:r>
              <a:rPr lang="en-US" dirty="0"/>
              <a:t> </a:t>
            </a:r>
            <a:r>
              <a:rPr lang="en-US" dirty="0" err="1"/>
              <a:t>chỉ</a:t>
            </a:r>
            <a:r>
              <a:rPr lang="en-US" dirty="0"/>
              <a:t> </a:t>
            </a:r>
            <a:r>
              <a:rPr lang="en-US" dirty="0" err="1"/>
              <a:t>chứa</a:t>
            </a:r>
            <a:r>
              <a:rPr lang="en-US" dirty="0"/>
              <a:t> </a:t>
            </a:r>
            <a:r>
              <a:rPr lang="en-US" dirty="0" err="1"/>
              <a:t>một</a:t>
            </a:r>
            <a:r>
              <a:rPr lang="en-US" dirty="0"/>
              <a:t> </a:t>
            </a:r>
            <a:r>
              <a:rPr lang="en-US" dirty="0" err="1"/>
              <a:t>lớp</a:t>
            </a:r>
            <a:r>
              <a:rPr lang="en-US" dirty="0"/>
              <a:t> </a:t>
            </a:r>
            <a:r>
              <a:rPr lang="en-US" dirty="0" err="1"/>
              <a:t>duy</a:t>
            </a:r>
            <a:r>
              <a:rPr lang="en-US" dirty="0"/>
              <a:t> </a:t>
            </a:r>
            <a:r>
              <a:rPr lang="en-US" dirty="0" err="1"/>
              <a:t>nhất</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b="1" i="1" dirty="0" err="1"/>
              <a:t>độ</a:t>
            </a:r>
            <a:r>
              <a:rPr lang="en-US" b="1" i="1" dirty="0"/>
              <a:t> </a:t>
            </a:r>
            <a:r>
              <a:rPr lang="en-US" b="1" i="1" dirty="0" err="1"/>
              <a:t>tinh</a:t>
            </a:r>
            <a:r>
              <a:rPr lang="en-US" b="1" i="1" dirty="0"/>
              <a:t> </a:t>
            </a:r>
            <a:r>
              <a:rPr lang="en-US" b="1" i="1" dirty="0" err="1"/>
              <a:t>khiết</a:t>
            </a:r>
            <a:r>
              <a:rPr lang="en-US" dirty="0"/>
              <a:t> </a:t>
            </a:r>
            <a:r>
              <a:rPr lang="en-US" dirty="0" err="1"/>
              <a:t>và</a:t>
            </a:r>
            <a:r>
              <a:rPr lang="en-US" dirty="0"/>
              <a:t> </a:t>
            </a:r>
            <a:r>
              <a:rPr lang="en-US" dirty="0" err="1"/>
              <a:t>bất</a:t>
            </a:r>
            <a:r>
              <a:rPr lang="en-US" dirty="0"/>
              <a:t> </a:t>
            </a:r>
            <a:r>
              <a:rPr lang="en-US" dirty="0" err="1"/>
              <a:t>kỳ</a:t>
            </a:r>
            <a:r>
              <a:rPr lang="en-US" dirty="0"/>
              <a:t> </a:t>
            </a:r>
            <a:r>
              <a:rPr lang="en-US" dirty="0" err="1"/>
              <a:t>tập</a:t>
            </a:r>
            <a:r>
              <a:rPr lang="en-US" dirty="0"/>
              <a:t> con </a:t>
            </a:r>
            <a:r>
              <a:rPr lang="en-US" dirty="0" err="1"/>
              <a:t>nào</a:t>
            </a:r>
            <a:r>
              <a:rPr lang="en-US" dirty="0"/>
              <a:t> </a:t>
            </a:r>
            <a:r>
              <a:rPr lang="en-US" dirty="0" err="1"/>
              <a:t>chỉ</a:t>
            </a:r>
            <a:r>
              <a:rPr lang="en-US" dirty="0"/>
              <a:t> </a:t>
            </a:r>
            <a:r>
              <a:rPr lang="en-US" dirty="0" err="1"/>
              <a:t>chưa</a:t>
            </a:r>
            <a:r>
              <a:rPr lang="en-US" dirty="0"/>
              <a:t> </a:t>
            </a:r>
            <a:r>
              <a:rPr lang="en-US" dirty="0" err="1"/>
              <a:t>một</a:t>
            </a:r>
            <a:r>
              <a:rPr lang="en-US" dirty="0"/>
              <a:t> </a:t>
            </a:r>
            <a:r>
              <a:rPr lang="en-US" dirty="0" err="1"/>
              <a:t>lớp</a:t>
            </a:r>
            <a:r>
              <a:rPr lang="en-US" dirty="0"/>
              <a:t> </a:t>
            </a:r>
            <a:r>
              <a:rPr lang="en-US" dirty="0" err="1"/>
              <a:t>duy</a:t>
            </a:r>
            <a:r>
              <a:rPr lang="en-US" dirty="0"/>
              <a:t> </a:t>
            </a:r>
            <a:r>
              <a:rPr lang="en-US" dirty="0" err="1"/>
              <a:t>nhất</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b="1" i="1" dirty="0" err="1"/>
              <a:t>Tinh</a:t>
            </a:r>
            <a:r>
              <a:rPr lang="en-US" b="1" i="1" dirty="0"/>
              <a:t> </a:t>
            </a:r>
            <a:r>
              <a:rPr lang="en-US" b="1" i="1" dirty="0" err="1"/>
              <a:t>khiết</a:t>
            </a:r>
            <a:r>
              <a:rPr lang="en-US" dirty="0"/>
              <a:t>. </a:t>
            </a:r>
            <a:r>
              <a:rPr lang="en-US" dirty="0" err="1"/>
              <a:t>Còn</a:t>
            </a:r>
            <a:r>
              <a:rPr lang="en-US" dirty="0"/>
              <a:t> </a:t>
            </a:r>
            <a:r>
              <a:rPr lang="en-US" dirty="0" err="1"/>
              <a:t>nếu</a:t>
            </a:r>
            <a:r>
              <a:rPr lang="en-US" dirty="0"/>
              <a:t> </a:t>
            </a:r>
            <a:r>
              <a:rPr lang="en-US" dirty="0" err="1"/>
              <a:t>tại</a:t>
            </a:r>
            <a:r>
              <a:rPr lang="en-US" dirty="0"/>
              <a:t> </a:t>
            </a:r>
            <a:r>
              <a:rPr lang="en-US" dirty="0" err="1"/>
              <a:t>nút</a:t>
            </a:r>
            <a:r>
              <a:rPr lang="en-US" dirty="0"/>
              <a:t> </a:t>
            </a:r>
            <a:r>
              <a:rPr lang="en-US" dirty="0" err="1"/>
              <a:t>đó</a:t>
            </a:r>
            <a:r>
              <a:rPr lang="en-US" dirty="0"/>
              <a:t> </a:t>
            </a:r>
            <a:r>
              <a:rPr lang="en-US" dirty="0" err="1"/>
              <a:t>các</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lẫn</a:t>
            </a:r>
            <a:r>
              <a:rPr lang="en-US" dirty="0"/>
              <a:t> </a:t>
            </a:r>
            <a:r>
              <a:rPr lang="en-US" dirty="0" err="1"/>
              <a:t>lộn</a:t>
            </a:r>
            <a:r>
              <a:rPr lang="en-US" dirty="0"/>
              <a:t> </a:t>
            </a:r>
            <a:r>
              <a:rPr lang="en-US" dirty="0" err="1"/>
              <a:t>nhiều</a:t>
            </a:r>
            <a:r>
              <a:rPr lang="en-US" dirty="0"/>
              <a:t> </a:t>
            </a:r>
            <a:r>
              <a:rPr lang="en-US" dirty="0" err="1"/>
              <a:t>lớp</a:t>
            </a:r>
            <a:r>
              <a:rPr lang="en-US" dirty="0"/>
              <a:t> </a:t>
            </a:r>
            <a:r>
              <a:rPr lang="en-US" dirty="0" err="1"/>
              <a:t>khác</a:t>
            </a:r>
            <a:r>
              <a:rPr lang="en-US" dirty="0"/>
              <a:t> </a:t>
            </a:r>
            <a:r>
              <a:rPr lang="en-US" dirty="0" err="1"/>
              <a:t>nhau</a:t>
            </a:r>
            <a:r>
              <a:rPr lang="en-US" dirty="0"/>
              <a:t> </a:t>
            </a:r>
            <a:r>
              <a:rPr lang="en-US" dirty="0" err="1"/>
              <a:t>thì</a:t>
            </a:r>
            <a:r>
              <a:rPr lang="en-US" dirty="0"/>
              <a:t> </a:t>
            </a:r>
            <a:r>
              <a:rPr lang="en-US" dirty="0" err="1"/>
              <a:t>nút</a:t>
            </a:r>
            <a:r>
              <a:rPr lang="en-US" dirty="0"/>
              <a:t> </a:t>
            </a:r>
            <a:r>
              <a:rPr lang="en-US" dirty="0" err="1"/>
              <a:t>đó</a:t>
            </a:r>
            <a:r>
              <a:rPr lang="en-US" dirty="0"/>
              <a:t> </a:t>
            </a:r>
            <a:r>
              <a:rPr lang="en-US" dirty="0" err="1"/>
              <a:t>không</a:t>
            </a:r>
            <a:r>
              <a:rPr lang="en-US" dirty="0"/>
              <a:t> </a:t>
            </a:r>
            <a:r>
              <a:rPr lang="en-US" dirty="0" err="1"/>
              <a:t>tinh</a:t>
            </a:r>
            <a:r>
              <a:rPr lang="en-US" dirty="0"/>
              <a:t> </a:t>
            </a:r>
            <a:r>
              <a:rPr lang="en-US" dirty="0" err="1"/>
              <a:t>khiết</a:t>
            </a:r>
            <a:r>
              <a:rPr lang="en-US" dirty="0"/>
              <a:t> hay </a:t>
            </a:r>
            <a:r>
              <a:rPr lang="en-US" dirty="0" err="1"/>
              <a:t>bị</a:t>
            </a:r>
            <a:r>
              <a:rPr lang="en-US" dirty="0"/>
              <a:t> </a:t>
            </a:r>
            <a:r>
              <a:rPr lang="en-US" b="1" dirty="0" err="1"/>
              <a:t>vẩn</a:t>
            </a:r>
            <a:r>
              <a:rPr lang="en-US" b="1" dirty="0"/>
              <a:t> </a:t>
            </a:r>
            <a:r>
              <a:rPr lang="en-US" b="1" dirty="0" err="1"/>
              <a:t>đục</a:t>
            </a:r>
            <a:r>
              <a:rPr lang="en-US" dirty="0"/>
              <a:t>.</a:t>
            </a:r>
          </a:p>
          <a:p>
            <a:r>
              <a:rPr lang="en-US" dirty="0"/>
              <a:t>Ta </a:t>
            </a:r>
            <a:r>
              <a:rPr lang="en-US" dirty="0" err="1"/>
              <a:t>cần</a:t>
            </a:r>
            <a:r>
              <a:rPr lang="en-US" dirty="0"/>
              <a:t> </a:t>
            </a:r>
            <a:r>
              <a:rPr lang="en-US" dirty="0" err="1"/>
              <a:t>xây</a:t>
            </a:r>
            <a:r>
              <a:rPr lang="en-US" dirty="0"/>
              <a:t> </a:t>
            </a:r>
            <a:r>
              <a:rPr lang="en-US" dirty="0" err="1"/>
              <a:t>dựng</a:t>
            </a:r>
            <a:r>
              <a:rPr lang="en-US" dirty="0"/>
              <a:t> </a:t>
            </a:r>
            <a:r>
              <a:rPr lang="en-US" dirty="0" err="1"/>
              <a:t>một</a:t>
            </a:r>
            <a:r>
              <a:rPr lang="en-US" dirty="0"/>
              <a:t> </a:t>
            </a:r>
            <a:r>
              <a:rPr lang="en-US" dirty="0" err="1"/>
              <a:t>hàm</a:t>
            </a:r>
            <a:r>
              <a:rPr lang="en-US" dirty="0"/>
              <a:t> </a:t>
            </a:r>
            <a:r>
              <a:rPr lang="en-US" dirty="0" err="1"/>
              <a:t>để</a:t>
            </a:r>
            <a:r>
              <a:rPr lang="en-US" dirty="0"/>
              <a:t> </a:t>
            </a:r>
            <a:r>
              <a:rPr lang="en-US" dirty="0" err="1"/>
              <a:t>đo</a:t>
            </a:r>
            <a:r>
              <a:rPr lang="en-US" dirty="0"/>
              <a:t> </a:t>
            </a:r>
            <a:r>
              <a:rPr lang="en-US" dirty="0" err="1"/>
              <a:t>độ</a:t>
            </a:r>
            <a:r>
              <a:rPr lang="en-US" dirty="0"/>
              <a:t> </a:t>
            </a:r>
            <a:r>
              <a:rPr lang="en-US" dirty="0" err="1"/>
              <a:t>vẩn</a:t>
            </a:r>
            <a:r>
              <a:rPr lang="en-US" dirty="0"/>
              <a:t> </a:t>
            </a:r>
            <a:r>
              <a:rPr lang="en-US" dirty="0" err="1"/>
              <a:t>đục</a:t>
            </a:r>
            <a:r>
              <a:rPr lang="en-US" dirty="0"/>
              <a:t> </a:t>
            </a:r>
            <a:r>
              <a:rPr lang="en-US" dirty="0" err="1"/>
              <a:t>đó</a:t>
            </a:r>
            <a:r>
              <a:rPr lang="en-US" dirty="0"/>
              <a:t>.</a:t>
            </a:r>
          </a:p>
          <a:p>
            <a:r>
              <a:rPr lang="vi-VN" dirty="0"/>
              <a:t>Cho một biến ngẫu nhiên x với k giá trị rời rạc, phân bố theo P = (p1, p2, ..., pk), một phép đo tạp chất là một hàm </a:t>
            </a:r>
            <a:r>
              <a:rPr lang="en-US" dirty="0"/>
              <a:t>φ</a:t>
            </a:r>
            <a:r>
              <a:rPr lang="vi-VN" dirty="0"/>
              <a:t>: [0, 1]</a:t>
            </a:r>
            <a:r>
              <a:rPr lang="vi-VN" baseline="30000" dirty="0"/>
              <a:t>k</a:t>
            </a:r>
            <a:r>
              <a:rPr lang="vi-VN" dirty="0"/>
              <a:t> → R thỏa mãn các điều kiện sau: </a:t>
            </a:r>
          </a:p>
          <a:p>
            <a:pPr marL="342900" lvl="0" indent="-342900">
              <a:buFont typeface="Arial" panose="020B0604020202020204" pitchFamily="34" charset="0"/>
              <a:buChar char="•"/>
            </a:pPr>
            <a:r>
              <a:rPr lang="en-US" dirty="0"/>
              <a:t>φ (P) ≥0</a:t>
            </a:r>
            <a:endParaRPr lang="vi-VN" dirty="0"/>
          </a:p>
          <a:p>
            <a:pPr marL="342900" lvl="0" indent="-342900">
              <a:buFont typeface="Arial" panose="020B0604020202020204" pitchFamily="34" charset="0"/>
              <a:buChar char="•"/>
            </a:pPr>
            <a:r>
              <a:rPr lang="en-US" dirty="0"/>
              <a:t>φ (P) </a:t>
            </a:r>
            <a:r>
              <a:rPr lang="en-US" dirty="0" err="1"/>
              <a:t>là</a:t>
            </a:r>
            <a:r>
              <a:rPr lang="en-US" dirty="0"/>
              <a:t> </a:t>
            </a:r>
            <a:r>
              <a:rPr lang="en-US" dirty="0" err="1"/>
              <a:t>cực</a:t>
            </a:r>
            <a:r>
              <a:rPr lang="en-US" dirty="0"/>
              <a:t> </a:t>
            </a:r>
            <a:r>
              <a:rPr lang="en-US" dirty="0" err="1"/>
              <a:t>tiểu</a:t>
            </a:r>
            <a:r>
              <a:rPr lang="en-US" dirty="0"/>
              <a:t> </a:t>
            </a:r>
            <a:r>
              <a:rPr lang="en-US" dirty="0" err="1"/>
              <a:t>nêu</a:t>
            </a:r>
            <a:r>
              <a:rPr lang="en-US" dirty="0"/>
              <a:t> ∃</a:t>
            </a:r>
            <a:r>
              <a:rPr lang="en-US" dirty="0" err="1"/>
              <a:t>i</a:t>
            </a:r>
            <a:r>
              <a:rPr lang="en-US" dirty="0"/>
              <a:t> </a:t>
            </a:r>
            <a:r>
              <a:rPr lang="en-US" dirty="0" err="1"/>
              <a:t>thành</a:t>
            </a:r>
            <a:r>
              <a:rPr lang="en-US" dirty="0"/>
              <a:t> </a:t>
            </a:r>
            <a:r>
              <a:rPr lang="en-US" dirty="0" err="1"/>
              <a:t>phần</a:t>
            </a:r>
            <a:r>
              <a:rPr lang="en-US" dirty="0"/>
              <a:t> </a:t>
            </a:r>
            <a:r>
              <a:rPr lang="en-US" dirty="0" err="1"/>
              <a:t>mà</a:t>
            </a:r>
            <a:r>
              <a:rPr lang="en-US" dirty="0"/>
              <a:t> pi = 1</a:t>
            </a:r>
            <a:endParaRPr lang="vi-VN" dirty="0"/>
          </a:p>
          <a:p>
            <a:pPr marL="342900" lvl="0" indent="-342900">
              <a:buFont typeface="Arial" panose="020B0604020202020204" pitchFamily="34" charset="0"/>
              <a:buChar char="•"/>
            </a:pPr>
            <a:r>
              <a:rPr lang="en-US" dirty="0"/>
              <a:t>φ (P) </a:t>
            </a:r>
            <a:r>
              <a:rPr lang="en-US" dirty="0" err="1"/>
              <a:t>là</a:t>
            </a:r>
            <a:r>
              <a:rPr lang="en-US" dirty="0"/>
              <a:t> </a:t>
            </a:r>
            <a:r>
              <a:rPr lang="en-US" dirty="0" err="1"/>
              <a:t>cực</a:t>
            </a:r>
            <a:r>
              <a:rPr lang="en-US" dirty="0"/>
              <a:t> </a:t>
            </a:r>
            <a:r>
              <a:rPr lang="en-US" dirty="0" err="1"/>
              <a:t>đại</a:t>
            </a:r>
            <a:r>
              <a:rPr lang="en-US" dirty="0"/>
              <a:t> </a:t>
            </a:r>
            <a:r>
              <a:rPr lang="en-US" dirty="0" err="1"/>
              <a:t>nếu</a:t>
            </a:r>
            <a:r>
              <a:rPr lang="en-US" dirty="0"/>
              <a:t> ∀</a:t>
            </a:r>
            <a:r>
              <a:rPr lang="en-US" dirty="0" err="1"/>
              <a:t>i</a:t>
            </a:r>
            <a:r>
              <a:rPr lang="en-US" dirty="0"/>
              <a:t>, 1≤i≤k, pi = 1 / k. </a:t>
            </a:r>
            <a:endParaRPr lang="vi-VN" dirty="0"/>
          </a:p>
          <a:p>
            <a:pPr marL="342900" lvl="0" indent="-342900">
              <a:buFont typeface="Arial" panose="020B0604020202020204" pitchFamily="34" charset="0"/>
              <a:buChar char="•"/>
            </a:pPr>
            <a:r>
              <a:rPr lang="en-US" dirty="0"/>
              <a:t>φ (P) </a:t>
            </a:r>
            <a:r>
              <a:rPr lang="en-US" dirty="0" err="1"/>
              <a:t>là</a:t>
            </a:r>
            <a:r>
              <a:rPr lang="en-US" dirty="0"/>
              <a:t> </a:t>
            </a:r>
            <a:r>
              <a:rPr lang="en-US" dirty="0" err="1"/>
              <a:t>đối</a:t>
            </a:r>
            <a:r>
              <a:rPr lang="en-US" dirty="0"/>
              <a:t> </a:t>
            </a:r>
            <a:r>
              <a:rPr lang="en-US" dirty="0" err="1"/>
              <a:t>xứng</a:t>
            </a:r>
            <a:r>
              <a:rPr lang="en-US" dirty="0"/>
              <a:t> </a:t>
            </a:r>
            <a:r>
              <a:rPr lang="en-US" dirty="0" err="1"/>
              <a:t>đối</a:t>
            </a:r>
            <a:r>
              <a:rPr lang="en-US" dirty="0"/>
              <a:t> </a:t>
            </a:r>
            <a:r>
              <a:rPr lang="en-US" dirty="0" err="1"/>
              <a:t>với</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của</a:t>
            </a:r>
            <a:r>
              <a:rPr lang="en-US" dirty="0"/>
              <a:t> P</a:t>
            </a:r>
            <a:endParaRPr lang="vi-VN" dirty="0"/>
          </a:p>
          <a:p>
            <a:pPr marL="342900" lvl="0" indent="-342900">
              <a:buFont typeface="Arial" panose="020B0604020202020204" pitchFamily="34" charset="0"/>
              <a:buChar char="•"/>
            </a:pPr>
            <a:r>
              <a:rPr lang="en-US" dirty="0"/>
              <a:t>φ (P) </a:t>
            </a:r>
            <a:r>
              <a:rPr lang="en-US" dirty="0" err="1"/>
              <a:t>là</a:t>
            </a:r>
            <a:r>
              <a:rPr lang="en-US" dirty="0"/>
              <a:t> </a:t>
            </a:r>
            <a:r>
              <a:rPr lang="en-US" dirty="0" err="1"/>
              <a:t>trơn</a:t>
            </a:r>
            <a:r>
              <a:rPr lang="en-US" dirty="0"/>
              <a:t> (</a:t>
            </a:r>
            <a:r>
              <a:rPr lang="en-US" dirty="0" err="1"/>
              <a:t>khả</a:t>
            </a:r>
            <a:r>
              <a:rPr lang="en-US" dirty="0"/>
              <a:t> vi </a:t>
            </a:r>
            <a:r>
              <a:rPr lang="en-US" dirty="0" err="1"/>
              <a:t>tại</a:t>
            </a:r>
            <a:r>
              <a:rPr lang="en-US" dirty="0"/>
              <a:t> </a:t>
            </a:r>
            <a:r>
              <a:rPr lang="en-US" dirty="0" err="1"/>
              <a:t>mọi</a:t>
            </a:r>
            <a:r>
              <a:rPr lang="en-US" dirty="0"/>
              <a:t> </a:t>
            </a:r>
            <a:r>
              <a:rPr lang="en-US" dirty="0" err="1"/>
              <a:t>điểm</a:t>
            </a:r>
            <a:r>
              <a:rPr lang="en-US" dirty="0"/>
              <a:t>) </a:t>
            </a:r>
            <a:r>
              <a:rPr lang="en-US" dirty="0" err="1"/>
              <a:t>trong</a:t>
            </a:r>
            <a:r>
              <a:rPr lang="en-US" dirty="0"/>
              <a:t> </a:t>
            </a:r>
            <a:r>
              <a:rPr lang="en-US" dirty="0" err="1"/>
              <a:t>phạm</a:t>
            </a:r>
            <a:r>
              <a:rPr lang="en-US" dirty="0"/>
              <a:t> vi </a:t>
            </a:r>
            <a:r>
              <a:rPr lang="en-US" dirty="0" err="1"/>
              <a:t>của</a:t>
            </a:r>
            <a:r>
              <a:rPr lang="en-US" dirty="0"/>
              <a:t> </a:t>
            </a:r>
            <a:r>
              <a:rPr lang="en-US" dirty="0" err="1"/>
              <a:t>nó</a:t>
            </a:r>
            <a:r>
              <a:rPr lang="en-US" dirty="0"/>
              <a:t>.</a:t>
            </a:r>
            <a:endParaRPr lang="vi-VN" dirty="0"/>
          </a:p>
          <a:p>
            <a:pPr marL="342900" indent="-342900">
              <a:buFont typeface="Arial" panose="020B0604020202020204" pitchFamily="34" charset="0"/>
              <a:buChar char="•"/>
            </a:pPr>
            <a:endParaRPr lang="vi-VN" dirty="0"/>
          </a:p>
          <a:p>
            <a:endParaRPr lang="vi-VN" dirty="0"/>
          </a:p>
        </p:txBody>
      </p:sp>
    </p:spTree>
    <p:extLst>
      <p:ext uri="{BB962C8B-B14F-4D97-AF65-F5344CB8AC3E}">
        <p14:creationId xmlns:p14="http://schemas.microsoft.com/office/powerpoint/2010/main" val="2336882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0" indent="0" algn="just">
                  <a:lnSpc>
                    <a:spcPct val="100000"/>
                  </a:lnSpc>
                  <a:buNone/>
                </a:pPr>
                <a:r>
                  <a:rPr lang="vi-VN" sz="2200" b="1" dirty="0"/>
                  <a:t>Hàm số Entropy </a:t>
                </a:r>
              </a:p>
              <a:p>
                <a:pPr marL="0" indent="0" algn="just">
                  <a:lnSpc>
                    <a:spcPct val="100000"/>
                  </a:lnSpc>
                  <a:buNone/>
                </a:pPr>
                <a:r>
                  <a:rPr lang="vi-VN" sz="2200" dirty="0"/>
                  <a:t>Nếu nút đó chứa dữ liệu thuộc về một lớp thì gọi nút đó là </a:t>
                </a:r>
                <a:r>
                  <a:rPr lang="vi-VN" sz="2200" b="1" dirty="0"/>
                  <a:t>tinh khiết</a:t>
                </a:r>
                <a:r>
                  <a:rPr lang="vi-VN" sz="2200" dirty="0"/>
                  <a:t>. Còn nếu trong nút này dữ liệu có lẫn nhiều lớp khác nhau thì nút bị </a:t>
                </a:r>
                <a:r>
                  <a:rPr lang="vi-VN" sz="2200" b="1" dirty="0"/>
                  <a:t>vẩn đục</a:t>
                </a:r>
                <a:r>
                  <a:rPr lang="vi-VN" sz="2200" dirty="0"/>
                  <a:t>.  Quan trọng là cần xác định một hàm đo độ vẩn đục của của một nút. Do đó chọn nút nào có độ đồng nhất cao tức là giảm độ vẩn đục là tốt nhất. Hàm đó lấy từ lý thuyết thông tin là hàm </a:t>
                </a:r>
                <a:r>
                  <a:rPr lang="vi-VN" sz="2200" b="1" dirty="0"/>
                  <a:t>Entropy.</a:t>
                </a:r>
              </a:p>
              <a:p>
                <a:pPr marL="0" indent="0" algn="just">
                  <a:lnSpc>
                    <a:spcPct val="100000"/>
                  </a:lnSpc>
                  <a:buNone/>
                </a:pPr>
                <a:r>
                  <a:rPr lang="vi-VN" sz="2200" dirty="0"/>
                  <a:t>Giả sử có một nút không phải là nút lá với tập S chứa N điểm dữ liêu thuộc C lớp. P</a:t>
                </a:r>
                <a:r>
                  <a:rPr lang="vi-VN" sz="2200" baseline="-25000" dirty="0"/>
                  <a:t>i</a:t>
                </a:r>
                <a:r>
                  <a:rPr lang="vi-VN" sz="2200" dirty="0"/>
                  <a:t> là tỉ lệ số lượng dữ liệu rơi vào lớp C</a:t>
                </a:r>
                <a:r>
                  <a:rPr lang="vi-VN" sz="2200" baseline="-25000" dirty="0"/>
                  <a:t>i.</a:t>
                </a:r>
                <a:r>
                  <a:rPr lang="vi-VN" sz="2200" dirty="0"/>
                  <a:t> Như vậy hàm Entropy tại nút này xác đinh như sau:</a:t>
                </a:r>
              </a:p>
              <a:p>
                <a:pPr marL="0" indent="0" algn="just">
                  <a:lnSpc>
                    <a:spcPct val="100000"/>
                  </a:lnSpc>
                  <a:buNone/>
                </a:pPr>
                <a:r>
                  <a:rPr lang="vi-VN" sz="2200" dirty="0"/>
                  <a:t>		</a:t>
                </a:r>
                <a14:m>
                  <m:oMath xmlns:m="http://schemas.openxmlformats.org/officeDocument/2006/math">
                    <m:r>
                      <a:rPr lang="en-US" sz="2200" i="1">
                        <a:latin typeface="Cambria Math" panose="02040503050406030204" pitchFamily="18" charset="0"/>
                      </a:rPr>
                      <m:t>𝐸𝑛𝑡𝑟𝑜𝑝𝑦</m:t>
                    </m:r>
                    <m:r>
                      <a:rPr lang="en-US" sz="2200" i="1">
                        <a:latin typeface="Cambria Math" panose="02040503050406030204" pitchFamily="18" charset="0"/>
                      </a:rPr>
                      <m:t>(</m:t>
                    </m:r>
                    <m:r>
                      <a:rPr lang="en-US" sz="2200" i="1">
                        <a:latin typeface="Cambria Math" panose="02040503050406030204" pitchFamily="18" charset="0"/>
                      </a:rPr>
                      <m:t>𝑆</m:t>
                    </m:r>
                    <m:r>
                      <a:rPr lang="en-US" sz="2200" i="1">
                        <a:latin typeface="Cambria Math" panose="02040503050406030204" pitchFamily="18" charset="0"/>
                      </a:rPr>
                      <m:t>)=</m:t>
                    </m:r>
                    <m:r>
                      <a:rPr lang="en-US" sz="2200" i="1">
                        <a:latin typeface="Cambria Math" panose="02040503050406030204" pitchFamily="18" charset="0"/>
                      </a:rPr>
                      <m:t>𝐻</m:t>
                    </m:r>
                    <m:d>
                      <m:dPr>
                        <m:ctrlPr>
                          <a:rPr lang="vi-VN" sz="2200" i="1">
                            <a:latin typeface="Cambria Math" panose="02040503050406030204" pitchFamily="18" charset="0"/>
                          </a:rPr>
                        </m:ctrlPr>
                      </m:dPr>
                      <m:e>
                        <m:r>
                          <a:rPr lang="en-US" sz="2200" i="1">
                            <a:latin typeface="Cambria Math" panose="02040503050406030204" pitchFamily="18" charset="0"/>
                          </a:rPr>
                          <m:t>𝑆</m:t>
                        </m:r>
                      </m:e>
                    </m:d>
                    <m:r>
                      <a:rPr lang="en-US" sz="2200" i="1">
                        <a:latin typeface="Cambria Math" panose="02040503050406030204" pitchFamily="18" charset="0"/>
                      </a:rPr>
                      <m:t>=</m:t>
                    </m:r>
                    <m:nary>
                      <m:naryPr>
                        <m:chr m:val="∑"/>
                        <m:grow m:val="on"/>
                        <m:ctrlPr>
                          <a:rPr lang="vi-VN" sz="2200" i="1">
                            <a:latin typeface="Cambria Math" panose="02040503050406030204" pitchFamily="18" charset="0"/>
                          </a:rPr>
                        </m:ctrlPr>
                      </m:naryPr>
                      <m:sub>
                        <m: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𝑐</m:t>
                        </m:r>
                      </m:sup>
                      <m:e>
                        <m:sSub>
                          <m:sSubPr>
                            <m:ctrlPr>
                              <a:rPr lang="vi-VN"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rPr>
                              <m:t>𝑃</m:t>
                            </m:r>
                          </m:e>
                          <m:sub>
                            <m:r>
                              <a:rPr lang="en-US" sz="2200" i="1">
                                <a:latin typeface="Cambria Math" panose="02040503050406030204" pitchFamily="18" charset="0"/>
                              </a:rPr>
                              <m:t>𝑖</m:t>
                            </m:r>
                          </m:sub>
                        </m:sSub>
                        <m:sSub>
                          <m:sSubPr>
                            <m:ctrlPr>
                              <a:rPr lang="vi-VN" sz="2200" i="1">
                                <a:latin typeface="Cambria Math" panose="02040503050406030204" pitchFamily="18" charset="0"/>
                              </a:rPr>
                            </m:ctrlPr>
                          </m:sSubPr>
                          <m:e>
                            <m:r>
                              <a:rPr lang="en-US" sz="2200" i="1">
                                <a:latin typeface="Cambria Math" panose="02040503050406030204" pitchFamily="18" charset="0"/>
                              </a:rPr>
                              <m:t>𝑙𝑜𝑔</m:t>
                            </m:r>
                          </m:e>
                          <m:sub>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vi-VN"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𝑖</m:t>
                            </m:r>
                          </m:sub>
                        </m:sSub>
                        <m:r>
                          <a:rPr lang="en-US" sz="2200" i="1">
                            <a:latin typeface="Cambria Math" panose="02040503050406030204" pitchFamily="18" charset="0"/>
                          </a:rPr>
                          <m:t>)</m:t>
                        </m:r>
                      </m:e>
                    </m:nary>
                  </m:oMath>
                </a14:m>
                <a:r>
                  <a:rPr lang="vi-VN" dirty="0"/>
                  <a:t> </a:t>
                </a:r>
                <a:r>
                  <a:rPr lang="vi-VN" sz="2200" dirty="0"/>
                  <a:t> </a:t>
                </a:r>
              </a:p>
              <a:p>
                <a:pPr marL="0" indent="0" algn="just">
                  <a:lnSpc>
                    <a:spcPct val="100000"/>
                  </a:lnSpc>
                  <a:buNone/>
                </a:pPr>
                <a:r>
                  <a:rPr lang="vi-VN" sz="2200" dirty="0"/>
                  <a:t>Nếu xét dữ liệu chỉ phân theo 2 lớp đồ thị của hàm này là </a:t>
                </a:r>
              </a:p>
              <a:p>
                <a:pPr marL="342900" indent="-342900" algn="just">
                  <a:lnSpc>
                    <a:spcPct val="100000"/>
                  </a:lnSpc>
                  <a:buFontTx/>
                  <a:buChar char="-"/>
                </a:pPr>
                <a:r>
                  <a:rPr lang="vi-VN" dirty="0"/>
                  <a:t>Nếu tỉ lệ rơi vào lớp 1 là x thì tỉ lệ rơi vào lớp kia </a:t>
                </a:r>
              </a:p>
              <a:p>
                <a:pPr algn="just">
                  <a:lnSpc>
                    <a:spcPct val="100000"/>
                  </a:lnSpc>
                </a:pPr>
                <a:r>
                  <a:rPr lang="vi-VN" dirty="0"/>
                  <a:t>sẽ là 1-x; Đồ thị </a:t>
                </a:r>
                <a14:m>
                  <m:oMath xmlns:m="http://schemas.openxmlformats.org/officeDocument/2006/math">
                    <m:r>
                      <a:rPr lang="vi-VN" b="0" i="1" smtClean="0">
                        <a:latin typeface="Cambria Math" panose="02040503050406030204" pitchFamily="18" charset="0"/>
                      </a:rPr>
                      <m:t>𝑦</m:t>
                    </m:r>
                    <m:r>
                      <a:rPr lang="vi-VN" b="0" i="1" smtClean="0">
                        <a:latin typeface="Cambria Math" panose="02040503050406030204" pitchFamily="18" charset="0"/>
                      </a:rPr>
                      <m:t>=−</m:t>
                    </m:r>
                    <m:r>
                      <a:rPr lang="vi-VN" b="0" i="1" smtClean="0">
                        <a:latin typeface="Cambria Math" panose="02040503050406030204" pitchFamily="18" charset="0"/>
                      </a:rPr>
                      <m:t>𝑥</m:t>
                    </m:r>
                    <m:func>
                      <m:funcPr>
                        <m:ctrlPr>
                          <a:rPr lang="vi-VN" b="0" i="1" smtClean="0">
                            <a:latin typeface="Cambria Math" panose="02040503050406030204" pitchFamily="18" charset="0"/>
                          </a:rPr>
                        </m:ctrlPr>
                      </m:funcPr>
                      <m:fName>
                        <m:sSub>
                          <m:sSubPr>
                            <m:ctrlPr>
                              <a:rPr lang="vi-VN" b="0" i="1" smtClean="0">
                                <a:latin typeface="Cambria Math" panose="02040503050406030204" pitchFamily="18" charset="0"/>
                              </a:rPr>
                            </m:ctrlPr>
                          </m:sSubPr>
                          <m:e>
                            <m:r>
                              <m:rPr>
                                <m:sty m:val="p"/>
                              </m:rPr>
                              <a:rPr lang="vi-VN" b="0" i="0" smtClean="0">
                                <a:latin typeface="Cambria Math" panose="02040503050406030204" pitchFamily="18" charset="0"/>
                              </a:rPr>
                              <m:t>log</m:t>
                            </m:r>
                          </m:e>
                          <m:sub>
                            <m:r>
                              <a:rPr lang="vi-VN" b="0" i="1" smtClean="0">
                                <a:latin typeface="Cambria Math" panose="02040503050406030204" pitchFamily="18" charset="0"/>
                              </a:rPr>
                              <m:t>2</m:t>
                            </m:r>
                          </m:sub>
                        </m:sSub>
                      </m:fName>
                      <m:e>
                        <m:r>
                          <a:rPr lang="vi-VN" b="0" i="1" smtClean="0">
                            <a:latin typeface="Cambria Math" panose="02040503050406030204" pitchFamily="18" charset="0"/>
                          </a:rPr>
                          <m:t>𝑥</m:t>
                        </m:r>
                        <m:r>
                          <a:rPr lang="vi-VN" b="0" i="1" smtClean="0">
                            <a:latin typeface="Cambria Math" panose="02040503050406030204" pitchFamily="18" charset="0"/>
                          </a:rPr>
                          <m:t>−(1−</m:t>
                        </m:r>
                        <m:r>
                          <a:rPr lang="vi-VN" b="0" i="1" smtClean="0">
                            <a:latin typeface="Cambria Math" panose="02040503050406030204" pitchFamily="18" charset="0"/>
                          </a:rPr>
                          <m:t>𝑥</m:t>
                        </m:r>
                        <m:r>
                          <a:rPr lang="vi-VN" b="0" i="1" smtClean="0">
                            <a:latin typeface="Cambria Math" panose="02040503050406030204" pitchFamily="18" charset="0"/>
                          </a:rPr>
                          <m:t>)</m:t>
                        </m:r>
                        <m:func>
                          <m:funcPr>
                            <m:ctrlPr>
                              <a:rPr lang="vi-VN" b="0" i="1" smtClean="0">
                                <a:latin typeface="Cambria Math" panose="02040503050406030204" pitchFamily="18" charset="0"/>
                              </a:rPr>
                            </m:ctrlPr>
                          </m:funcPr>
                          <m:fName>
                            <m:sSub>
                              <m:sSubPr>
                                <m:ctrlPr>
                                  <a:rPr lang="vi-VN" b="0" i="1" smtClean="0">
                                    <a:latin typeface="Cambria Math" panose="02040503050406030204" pitchFamily="18" charset="0"/>
                                  </a:rPr>
                                </m:ctrlPr>
                              </m:sSubPr>
                              <m:e>
                                <m:r>
                                  <m:rPr>
                                    <m:sty m:val="p"/>
                                  </m:rPr>
                                  <a:rPr lang="vi-VN" b="0" i="0" smtClean="0">
                                    <a:latin typeface="Cambria Math" panose="02040503050406030204" pitchFamily="18" charset="0"/>
                                  </a:rPr>
                                  <m:t>log</m:t>
                                </m:r>
                              </m:e>
                              <m:sub>
                                <m:r>
                                  <a:rPr lang="vi-VN" b="0" i="1" smtClean="0">
                                    <a:latin typeface="Cambria Math" panose="02040503050406030204" pitchFamily="18" charset="0"/>
                                  </a:rPr>
                                  <m:t>2</m:t>
                                </m:r>
                              </m:sub>
                            </m:sSub>
                          </m:fName>
                          <m:e>
                            <m:r>
                              <a:rPr lang="vi-VN" b="0" i="1" smtClean="0">
                                <a:latin typeface="Cambria Math" panose="02040503050406030204" pitchFamily="18" charset="0"/>
                              </a:rPr>
                              <m:t>(1−</m:t>
                            </m:r>
                            <m:r>
                              <a:rPr lang="vi-VN" b="0" i="1" smtClean="0">
                                <a:latin typeface="Cambria Math" panose="02040503050406030204" pitchFamily="18" charset="0"/>
                              </a:rPr>
                              <m:t>𝑥</m:t>
                            </m:r>
                            <m:r>
                              <a:rPr lang="vi-VN" b="0" i="1" smtClean="0">
                                <a:latin typeface="Cambria Math" panose="02040503050406030204" pitchFamily="18" charset="0"/>
                              </a:rPr>
                              <m:t>)</m:t>
                            </m:r>
                          </m:e>
                        </m:func>
                      </m:e>
                    </m:func>
                  </m:oMath>
                </a14:m>
                <a:endParaRPr lang="vi-VN" sz="2200" dirty="0"/>
              </a:p>
              <a:p>
                <a:pPr algn="just">
                  <a:lnSpc>
                    <a:spcPct val="100000"/>
                  </a:lnSpc>
                </a:pPr>
                <a:r>
                  <a:rPr lang="vi-VN" dirty="0"/>
                  <a:t>như hình bên.</a:t>
                </a:r>
                <a:endParaRPr lang="vi-VN" sz="2200" dirty="0"/>
              </a:p>
              <a:p>
                <a:pPr algn="just">
                  <a:lnSpc>
                    <a:spcPct val="100000"/>
                  </a:lnSpc>
                  <a:buFontTx/>
                  <a:buChar char="-"/>
                </a:pPr>
                <a:r>
                  <a:rPr lang="vi-VN" sz="2200" dirty="0"/>
                  <a:t>Hàm đạt giá trị nhỏ nhất khi P</a:t>
                </a:r>
                <a:r>
                  <a:rPr lang="vi-VN" sz="2200" baseline="-25000" dirty="0"/>
                  <a:t>i</a:t>
                </a:r>
                <a:r>
                  <a:rPr lang="vi-VN" sz="2200" dirty="0"/>
                  <a:t> =0 hay 1.</a:t>
                </a:r>
              </a:p>
              <a:p>
                <a:pPr algn="just">
                  <a:lnSpc>
                    <a:spcPct val="100000"/>
                  </a:lnSpc>
                  <a:buFontTx/>
                  <a:buChar char="-"/>
                </a:pPr>
                <a:r>
                  <a:rPr lang="vi-VN" sz="2200" dirty="0"/>
                  <a:t>Giá trị max khi P</a:t>
                </a:r>
                <a:r>
                  <a:rPr lang="vi-VN" sz="2200" baseline="-25000" dirty="0"/>
                  <a:t>1</a:t>
                </a:r>
                <a:r>
                  <a:rPr lang="vi-VN" sz="2200" dirty="0"/>
                  <a:t> = P</a:t>
                </a:r>
                <a:r>
                  <a:rPr lang="vi-VN" sz="2200" baseline="-25000" dirty="0"/>
                  <a:t>2</a:t>
                </a:r>
                <a:r>
                  <a:rPr lang="vi-VN" sz="2200" dirty="0"/>
                  <a:t> =1/2.           </a:t>
                </a:r>
              </a:p>
            </p:txBody>
          </p:sp>
        </mc:Choice>
        <mc:Fallback xmlns="">
          <p:sp>
            <p:nvSpPr>
              <p:cNvPr id="3" name="Content Placeholder 2">
                <a:extLst>
                  <a:ext uri="{FF2B5EF4-FFF2-40B4-BE49-F238E27FC236}">
                    <a16:creationId xmlns:a16="http://schemas.microsoft.com/office/drawing/2014/main" id="{ECFEC923-D31E-4B35-87FA-450948DECAA8}"/>
                  </a:ext>
                </a:extLst>
              </p:cNvPr>
              <p:cNvSpPr>
                <a:spLocks noGrp="1" noRot="1" noChangeAspect="1" noMove="1" noResize="1" noEditPoints="1" noAdjustHandles="1" noChangeArrowheads="1" noChangeShapeType="1" noTextEdit="1"/>
              </p:cNvSpPr>
              <p:nvPr>
                <p:ph idx="1"/>
              </p:nvPr>
            </p:nvSpPr>
            <p:spPr>
              <a:xfrm>
                <a:off x="410817" y="365124"/>
                <a:ext cx="11343861" cy="6447155"/>
              </a:xfrm>
              <a:blipFill>
                <a:blip r:embed="rId2"/>
                <a:stretch>
                  <a:fillRect l="-699" t="-568" r="-699"/>
                </a:stretch>
              </a:blipFill>
            </p:spPr>
            <p:txBody>
              <a:bodyPr/>
              <a:lstStyle/>
              <a:p>
                <a:r>
                  <a:rPr lang="vi-VN">
                    <a:noFill/>
                  </a:rPr>
                  <a:t> </a:t>
                </a:r>
              </a:p>
            </p:txBody>
          </p:sp>
        </mc:Fallback>
      </mc:AlternateContent>
      <p:pic>
        <p:nvPicPr>
          <p:cNvPr id="4" name="Picture 3">
            <a:extLst>
              <a:ext uri="{FF2B5EF4-FFF2-40B4-BE49-F238E27FC236}">
                <a16:creationId xmlns:a16="http://schemas.microsoft.com/office/drawing/2014/main" id="{191D5D43-2A82-4904-821F-6EAAB1228ABD}"/>
              </a:ext>
            </a:extLst>
          </p:cNvPr>
          <p:cNvPicPr/>
          <p:nvPr/>
        </p:nvPicPr>
        <p:blipFill>
          <a:blip r:embed="rId3" cstate="print"/>
          <a:srcRect/>
          <a:stretch>
            <a:fillRect/>
          </a:stretch>
        </p:blipFill>
        <p:spPr bwMode="auto">
          <a:xfrm>
            <a:off x="7215395" y="4155799"/>
            <a:ext cx="4791075" cy="2543175"/>
          </a:xfrm>
          <a:prstGeom prst="rect">
            <a:avLst/>
          </a:prstGeom>
          <a:noFill/>
          <a:ln w="9525">
            <a:noFill/>
            <a:miter lim="800000"/>
            <a:headEnd/>
            <a:tailEnd/>
          </a:ln>
        </p:spPr>
      </p:pic>
    </p:spTree>
    <p:extLst>
      <p:ext uri="{BB962C8B-B14F-4D97-AF65-F5344CB8AC3E}">
        <p14:creationId xmlns:p14="http://schemas.microsoft.com/office/powerpoint/2010/main" val="3691598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r>
              <a:rPr lang="vi-VN" dirty="0"/>
              <a:t>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0" indent="0" algn="just">
                  <a:lnSpc>
                    <a:spcPct val="150000"/>
                  </a:lnSpc>
                  <a:buNone/>
                </a:pPr>
                <a:r>
                  <a:rPr lang="vi-VN" sz="2200" b="1" dirty="0"/>
                  <a:t>Hàm đo độ vẩn đục  InforGain và phương pháp chọn thuộc tính</a:t>
                </a:r>
              </a:p>
              <a:p>
                <a:pPr algn="just">
                  <a:lnSpc>
                    <a:spcPct val="100000"/>
                  </a:lnSpc>
                </a:pPr>
                <a:r>
                  <a:rPr lang="vi-VN" sz="2200" dirty="0"/>
                  <a:t>Xét một bài toán có C lớp. Tại một nút quyết định không phải là nút lá, cần dựng hàm</a:t>
                </a:r>
              </a:p>
              <a:p>
                <a:pPr marL="0" indent="0" algn="just">
                  <a:lnSpc>
                    <a:spcPct val="100000"/>
                  </a:lnSpc>
                  <a:buNone/>
                </a:pPr>
                <a:r>
                  <a:rPr lang="en-US" sz="2200" dirty="0"/>
                  <a:t>			 </a:t>
                </a:r>
                <a14:m>
                  <m:oMath xmlns:m="http://schemas.openxmlformats.org/officeDocument/2006/math">
                    <m:r>
                      <a:rPr lang="en-US" sz="2200" i="1">
                        <a:latin typeface="Cambria Math" panose="02040503050406030204" pitchFamily="18" charset="0"/>
                      </a:rPr>
                      <m:t>𝐸𝑛𝑡𝑟𝑜𝑝𝑦</m:t>
                    </m:r>
                    <m:r>
                      <a:rPr lang="en-US" sz="2200" i="1">
                        <a:latin typeface="Cambria Math" panose="02040503050406030204" pitchFamily="18" charset="0"/>
                      </a:rPr>
                      <m:t>(</m:t>
                    </m:r>
                    <m:r>
                      <a:rPr lang="en-US" sz="2200" i="1">
                        <a:latin typeface="Cambria Math" panose="02040503050406030204" pitchFamily="18" charset="0"/>
                      </a:rPr>
                      <m:t>𝑆</m:t>
                    </m:r>
                    <m:r>
                      <a:rPr lang="en-US" sz="2200" i="1">
                        <a:latin typeface="Cambria Math" panose="02040503050406030204" pitchFamily="18" charset="0"/>
                      </a:rPr>
                      <m:t>)=</m:t>
                    </m:r>
                    <m:r>
                      <a:rPr lang="en-US" sz="2200" i="1">
                        <a:latin typeface="Cambria Math" panose="02040503050406030204" pitchFamily="18" charset="0"/>
                      </a:rPr>
                      <m:t>𝐻</m:t>
                    </m:r>
                    <m:d>
                      <m:dPr>
                        <m:ctrlPr>
                          <a:rPr lang="vi-VN" sz="2200" i="1">
                            <a:latin typeface="Cambria Math" panose="02040503050406030204" pitchFamily="18" charset="0"/>
                          </a:rPr>
                        </m:ctrlPr>
                      </m:dPr>
                      <m:e>
                        <m:r>
                          <a:rPr lang="en-US" sz="2200" i="1">
                            <a:latin typeface="Cambria Math" panose="02040503050406030204" pitchFamily="18" charset="0"/>
                          </a:rPr>
                          <m:t>𝑆</m:t>
                        </m:r>
                      </m:e>
                    </m:d>
                    <m:r>
                      <a:rPr lang="en-US" sz="2200" i="1">
                        <a:latin typeface="Cambria Math" panose="02040503050406030204" pitchFamily="18" charset="0"/>
                      </a:rPr>
                      <m:t>=</m:t>
                    </m:r>
                    <m:nary>
                      <m:naryPr>
                        <m:chr m:val="∑"/>
                        <m:grow m:val="on"/>
                        <m:ctrlPr>
                          <a:rPr lang="vi-VN" sz="2200" i="1">
                            <a:latin typeface="Cambria Math" panose="02040503050406030204" pitchFamily="18" charset="0"/>
                          </a:rPr>
                        </m:ctrlPr>
                      </m:naryPr>
                      <m:sub>
                        <m: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𝑐</m:t>
                        </m:r>
                      </m:sup>
                      <m:e>
                        <m:sSub>
                          <m:sSubPr>
                            <m:ctrlPr>
                              <a:rPr lang="vi-VN"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rPr>
                              <m:t>𝑃</m:t>
                            </m:r>
                          </m:e>
                          <m:sub>
                            <m:r>
                              <a:rPr lang="en-US" sz="2200" i="1">
                                <a:latin typeface="Cambria Math" panose="02040503050406030204" pitchFamily="18" charset="0"/>
                              </a:rPr>
                              <m:t>𝑖</m:t>
                            </m:r>
                          </m:sub>
                        </m:sSub>
                        <m:sSub>
                          <m:sSubPr>
                            <m:ctrlPr>
                              <a:rPr lang="vi-VN" sz="2200" i="1">
                                <a:latin typeface="Cambria Math" panose="02040503050406030204" pitchFamily="18" charset="0"/>
                              </a:rPr>
                            </m:ctrlPr>
                          </m:sSubPr>
                          <m:e>
                            <m:r>
                              <a:rPr lang="en-US" sz="2200" i="1">
                                <a:latin typeface="Cambria Math" panose="02040503050406030204" pitchFamily="18" charset="0"/>
                              </a:rPr>
                              <m:t>𝑙𝑜𝑔</m:t>
                            </m:r>
                          </m:e>
                          <m:sub>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vi-VN"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𝑖</m:t>
                            </m:r>
                          </m:sub>
                        </m:sSub>
                        <m:r>
                          <a:rPr lang="en-US" sz="2200" i="1">
                            <a:latin typeface="Cambria Math" panose="02040503050406030204" pitchFamily="18" charset="0"/>
                          </a:rPr>
                          <m:t>)</m:t>
                        </m:r>
                      </m:e>
                    </m:nary>
                  </m:oMath>
                </a14:m>
                <a:r>
                  <a:rPr lang="vi-VN" sz="2400" dirty="0"/>
                  <a:t> </a:t>
                </a:r>
                <a:endParaRPr lang="en-US" sz="2400" dirty="0"/>
              </a:p>
              <a:p>
                <a:pPr algn="just">
                  <a:lnSpc>
                    <a:spcPct val="100000"/>
                  </a:lnSpc>
                  <a:buFontTx/>
                  <a:buChar char="-"/>
                </a:pPr>
                <a:r>
                  <a:rPr lang="vi-VN" sz="2200" dirty="0"/>
                  <a:t>Tại nút này giả sử thuộc tính được chọn là </a:t>
                </a:r>
                <a14:m>
                  <m:oMath xmlns:m="http://schemas.openxmlformats.org/officeDocument/2006/math">
                    <m:r>
                      <a:rPr lang="vi-VN" sz="2000" i="1">
                        <a:latin typeface="Cambria Math" panose="02040503050406030204" pitchFamily="18" charset="0"/>
                      </a:rPr>
                      <m:t>𝑥</m:t>
                    </m:r>
                  </m:oMath>
                </a14:m>
                <a:r>
                  <a:rPr lang="vi-VN" sz="2200" dirty="0"/>
                  <a:t> và tập dữ liệu S có N dữ liệu được phân thành n nút con </a:t>
                </a:r>
                <a14:m>
                  <m:oMath xmlns:m="http://schemas.openxmlformats.org/officeDocument/2006/math">
                    <m:sSub>
                      <m:sSubPr>
                        <m:ctrlPr>
                          <a:rPr lang="vi-VN" sz="2000" i="1">
                            <a:latin typeface="Cambria Math" panose="02040503050406030204" pitchFamily="18" charset="0"/>
                          </a:rPr>
                        </m:ctrlPr>
                      </m:sSubPr>
                      <m:e>
                        <m:r>
                          <a:rPr lang="vi-VN" sz="2000" i="1">
                            <a:latin typeface="Cambria Math" panose="02040503050406030204" pitchFamily="18" charset="0"/>
                          </a:rPr>
                          <m:t>𝑆</m:t>
                        </m:r>
                      </m:e>
                      <m:sub>
                        <m:r>
                          <a:rPr lang="vi-VN" sz="2000" b="0" i="1" smtClean="0">
                            <a:latin typeface="Cambria Math" panose="02040503050406030204" pitchFamily="18" charset="0"/>
                          </a:rPr>
                          <m:t>1</m:t>
                        </m:r>
                      </m:sub>
                    </m:sSub>
                    <m:r>
                      <a:rPr lang="vi-VN" sz="2000" i="1">
                        <a:latin typeface="Cambria Math" panose="02040503050406030204" pitchFamily="18" charset="0"/>
                      </a:rPr>
                      <m:t> </m:t>
                    </m:r>
                  </m:oMath>
                </a14:m>
                <a:r>
                  <a:rPr lang="vi-VN" sz="2200" dirty="0"/>
                  <a:t>,</a:t>
                </a:r>
                <a:r>
                  <a:rPr lang="vi-VN" sz="2000" dirty="0"/>
                  <a:t> </a:t>
                </a:r>
                <a14:m>
                  <m:oMath xmlns:m="http://schemas.openxmlformats.org/officeDocument/2006/math">
                    <m:sSub>
                      <m:sSubPr>
                        <m:ctrlPr>
                          <a:rPr lang="vi-VN" sz="2000" i="1">
                            <a:latin typeface="Cambria Math" panose="02040503050406030204" pitchFamily="18" charset="0"/>
                          </a:rPr>
                        </m:ctrlPr>
                      </m:sSubPr>
                      <m:e>
                        <m:r>
                          <a:rPr lang="vi-VN" sz="2000" i="1">
                            <a:latin typeface="Cambria Math" panose="02040503050406030204" pitchFamily="18" charset="0"/>
                          </a:rPr>
                          <m:t>𝑆</m:t>
                        </m:r>
                      </m:e>
                      <m:sub>
                        <m:r>
                          <a:rPr lang="vi-VN" sz="2000" b="0" i="1" smtClean="0">
                            <a:latin typeface="Cambria Math" panose="02040503050406030204" pitchFamily="18" charset="0"/>
                          </a:rPr>
                          <m:t>2</m:t>
                        </m:r>
                      </m:sub>
                    </m:sSub>
                    <m:r>
                      <a:rPr lang="vi-VN" sz="2000" i="1">
                        <a:latin typeface="Cambria Math" panose="02040503050406030204" pitchFamily="18" charset="0"/>
                      </a:rPr>
                      <m:t> </m:t>
                    </m:r>
                  </m:oMath>
                </a14:m>
                <a:r>
                  <a:rPr lang="vi-VN" sz="2200" dirty="0"/>
                  <a:t>,...,</a:t>
                </a:r>
                <a:r>
                  <a:rPr lang="vi-VN" sz="2000" dirty="0"/>
                  <a:t> </a:t>
                </a:r>
                <a14:m>
                  <m:oMath xmlns:m="http://schemas.openxmlformats.org/officeDocument/2006/math">
                    <m:sSub>
                      <m:sSubPr>
                        <m:ctrlPr>
                          <a:rPr lang="vi-VN" sz="2000" i="1">
                            <a:latin typeface="Cambria Math" panose="02040503050406030204" pitchFamily="18" charset="0"/>
                          </a:rPr>
                        </m:ctrlPr>
                      </m:sSubPr>
                      <m:e>
                        <m:r>
                          <a:rPr lang="vi-VN" sz="2000" i="1">
                            <a:latin typeface="Cambria Math" panose="02040503050406030204" pitchFamily="18" charset="0"/>
                          </a:rPr>
                          <m:t>𝑆</m:t>
                        </m:r>
                      </m:e>
                      <m:sub>
                        <m:r>
                          <a:rPr lang="vi-VN" sz="2000" b="0" i="1" smtClean="0">
                            <a:latin typeface="Cambria Math" panose="02040503050406030204" pitchFamily="18" charset="0"/>
                          </a:rPr>
                          <m:t>𝑛</m:t>
                        </m:r>
                      </m:sub>
                    </m:sSub>
                    <m:r>
                      <a:rPr lang="vi-VN" sz="2000" i="1">
                        <a:latin typeface="Cambria Math" panose="02040503050406030204" pitchFamily="18" charset="0"/>
                      </a:rPr>
                      <m:t> </m:t>
                    </m:r>
                  </m:oMath>
                </a14:m>
                <a:r>
                  <a:rPr lang="vi-VN" sz="2200" dirty="0"/>
                  <a:t>mỗi nút con có chứa lần lượt </a:t>
                </a:r>
                <a14:m>
                  <m:oMath xmlns:m="http://schemas.openxmlformats.org/officeDocument/2006/math">
                    <m:sSub>
                      <m:sSubPr>
                        <m:ctrlPr>
                          <a:rPr lang="vi-VN" sz="2000" i="1">
                            <a:latin typeface="Cambria Math" panose="02040503050406030204" pitchFamily="18" charset="0"/>
                          </a:rPr>
                        </m:ctrlPr>
                      </m:sSubPr>
                      <m:e>
                        <m:r>
                          <a:rPr lang="vi-VN" sz="2000" i="1">
                            <a:latin typeface="Cambria Math" panose="02040503050406030204" pitchFamily="18" charset="0"/>
                          </a:rPr>
                          <m:t>𝑚</m:t>
                        </m:r>
                      </m:e>
                      <m:sub>
                        <m:r>
                          <a:rPr lang="vi-VN" sz="2000" b="0" i="1" smtClean="0">
                            <a:latin typeface="Cambria Math" panose="02040503050406030204" pitchFamily="18" charset="0"/>
                          </a:rPr>
                          <m:t>1</m:t>
                        </m:r>
                      </m:sub>
                    </m:sSub>
                  </m:oMath>
                </a14:m>
                <a:r>
                  <a:rPr lang="vi-VN" sz="2200" dirty="0"/>
                  <a:t>,</a:t>
                </a:r>
                <a:r>
                  <a:rPr lang="vi-VN" sz="2000" dirty="0"/>
                  <a:t> </a:t>
                </a:r>
                <a14:m>
                  <m:oMath xmlns:m="http://schemas.openxmlformats.org/officeDocument/2006/math">
                    <m:sSub>
                      <m:sSubPr>
                        <m:ctrlPr>
                          <a:rPr lang="vi-VN" sz="2000" i="1">
                            <a:latin typeface="Cambria Math" panose="02040503050406030204" pitchFamily="18" charset="0"/>
                          </a:rPr>
                        </m:ctrlPr>
                      </m:sSubPr>
                      <m:e>
                        <m:r>
                          <a:rPr lang="vi-VN" sz="2000" i="1">
                            <a:latin typeface="Cambria Math" panose="02040503050406030204" pitchFamily="18" charset="0"/>
                          </a:rPr>
                          <m:t>𝑚</m:t>
                        </m:r>
                      </m:e>
                      <m:sub>
                        <m:r>
                          <a:rPr lang="vi-VN" sz="2000" b="0" i="1" smtClean="0">
                            <a:latin typeface="Cambria Math" panose="02040503050406030204" pitchFamily="18" charset="0"/>
                          </a:rPr>
                          <m:t>2</m:t>
                        </m:r>
                      </m:sub>
                    </m:sSub>
                  </m:oMath>
                </a14:m>
                <a:r>
                  <a:rPr lang="vi-VN" sz="2200" dirty="0"/>
                  <a:t>,...</a:t>
                </a:r>
                <a:r>
                  <a:rPr lang="vi-VN" sz="2000" dirty="0"/>
                  <a:t> </a:t>
                </a:r>
                <a14:m>
                  <m:oMath xmlns:m="http://schemas.openxmlformats.org/officeDocument/2006/math">
                    <m:sSub>
                      <m:sSubPr>
                        <m:ctrlPr>
                          <a:rPr lang="vi-VN" sz="2000" i="1">
                            <a:latin typeface="Cambria Math" panose="02040503050406030204" pitchFamily="18" charset="0"/>
                          </a:rPr>
                        </m:ctrlPr>
                      </m:sSubPr>
                      <m:e>
                        <m:r>
                          <a:rPr lang="vi-VN" sz="2000" i="1">
                            <a:latin typeface="Cambria Math" panose="02040503050406030204" pitchFamily="18" charset="0"/>
                          </a:rPr>
                          <m:t>𝑚</m:t>
                        </m:r>
                      </m:e>
                      <m:sub>
                        <m:r>
                          <a:rPr lang="vi-VN" sz="2000" b="0" i="1" smtClean="0">
                            <a:latin typeface="Cambria Math" panose="02040503050406030204" pitchFamily="18" charset="0"/>
                          </a:rPr>
                          <m:t>𝑛</m:t>
                        </m:r>
                      </m:sub>
                    </m:sSub>
                  </m:oMath>
                </a14:m>
                <a:r>
                  <a:rPr lang="vi-VN" sz="2200" dirty="0"/>
                  <a:t> điểm dữ liệu. </a:t>
                </a:r>
              </a:p>
              <a:p>
                <a:pPr algn="just">
                  <a:lnSpc>
                    <a:spcPct val="100000"/>
                  </a:lnSpc>
                  <a:buFontTx/>
                  <a:buChar char="-"/>
                </a:pPr>
                <a:r>
                  <a:rPr lang="vi-VN" sz="2200" dirty="0"/>
                  <a:t>Xây dựng hàm </a:t>
                </a:r>
                <a14:m>
                  <m:oMath xmlns:m="http://schemas.openxmlformats.org/officeDocument/2006/math">
                    <m:r>
                      <a:rPr lang="vi-VN" sz="2400" i="1">
                        <a:latin typeface="Cambria Math" panose="02040503050406030204" pitchFamily="18" charset="0"/>
                      </a:rPr>
                      <m:t>𝐻</m:t>
                    </m:r>
                    <m:d>
                      <m:dPr>
                        <m:ctrlPr>
                          <a:rPr lang="vi-VN" sz="2400" i="1">
                            <a:latin typeface="Cambria Math" panose="02040503050406030204" pitchFamily="18" charset="0"/>
                          </a:rPr>
                        </m:ctrlPr>
                      </m:dPr>
                      <m:e>
                        <m:r>
                          <a:rPr lang="vi-VN" sz="2400" i="1">
                            <a:latin typeface="Cambria Math" panose="02040503050406030204" pitchFamily="18" charset="0"/>
                          </a:rPr>
                          <m:t>𝑥</m:t>
                        </m:r>
                        <m:r>
                          <a:rPr lang="vi-VN" sz="2400" i="1">
                            <a:latin typeface="Cambria Math" panose="02040503050406030204" pitchFamily="18" charset="0"/>
                          </a:rPr>
                          <m:t>,</m:t>
                        </m:r>
                        <m:r>
                          <a:rPr lang="vi-VN" sz="2400" i="1">
                            <a:latin typeface="Cambria Math" panose="02040503050406030204" pitchFamily="18" charset="0"/>
                          </a:rPr>
                          <m:t>𝑆</m:t>
                        </m:r>
                      </m:e>
                    </m:d>
                    <m:r>
                      <a:rPr lang="vi-VN" sz="2400" i="1">
                        <a:latin typeface="Cambria Math" panose="02040503050406030204" pitchFamily="18" charset="0"/>
                      </a:rPr>
                      <m:t>=</m:t>
                    </m:r>
                    <m:nary>
                      <m:naryPr>
                        <m:chr m:val="∑"/>
                        <m:limLoc m:val="undOvr"/>
                        <m:ctrlPr>
                          <a:rPr lang="vi-VN" sz="2400" i="1">
                            <a:latin typeface="Cambria Math" panose="02040503050406030204" pitchFamily="18" charset="0"/>
                          </a:rPr>
                        </m:ctrlPr>
                      </m:naryPr>
                      <m:sub>
                        <m:r>
                          <a:rPr lang="vi-VN" sz="2400" i="1">
                            <a:latin typeface="Cambria Math" panose="02040503050406030204" pitchFamily="18" charset="0"/>
                          </a:rPr>
                          <m:t>𝑖</m:t>
                        </m:r>
                        <m:r>
                          <a:rPr lang="vi-VN" sz="2400" i="1">
                            <a:latin typeface="Cambria Math" panose="02040503050406030204" pitchFamily="18" charset="0"/>
                          </a:rPr>
                          <m:t>=1</m:t>
                        </m:r>
                      </m:sub>
                      <m:sup>
                        <m:r>
                          <a:rPr lang="vi-VN" sz="2400" b="0" i="1" smtClean="0">
                            <a:latin typeface="Cambria Math" panose="02040503050406030204" pitchFamily="18" charset="0"/>
                          </a:rPr>
                          <m:t>𝑛</m:t>
                        </m:r>
                      </m:sup>
                      <m:e>
                        <m:f>
                          <m:fPr>
                            <m:ctrlPr>
                              <a:rPr lang="vi-VN" sz="2400" i="1">
                                <a:latin typeface="Cambria Math" panose="02040503050406030204" pitchFamily="18" charset="0"/>
                              </a:rPr>
                            </m:ctrlPr>
                          </m:fPr>
                          <m:num>
                            <m:sSub>
                              <m:sSubPr>
                                <m:ctrlPr>
                                  <a:rPr lang="vi-VN" sz="2400" i="1">
                                    <a:latin typeface="Cambria Math" panose="02040503050406030204" pitchFamily="18" charset="0"/>
                                  </a:rPr>
                                </m:ctrlPr>
                              </m:sSubPr>
                              <m:e>
                                <m:r>
                                  <a:rPr lang="vi-VN" sz="2400" i="1">
                                    <a:latin typeface="Cambria Math" panose="02040503050406030204" pitchFamily="18" charset="0"/>
                                  </a:rPr>
                                  <m:t>𝑚</m:t>
                                </m:r>
                              </m:e>
                              <m:sub>
                                <m:r>
                                  <a:rPr lang="vi-VN" sz="2400" i="1">
                                    <a:latin typeface="Cambria Math" panose="02040503050406030204" pitchFamily="18" charset="0"/>
                                  </a:rPr>
                                  <m:t>𝑖</m:t>
                                </m:r>
                              </m:sub>
                            </m:sSub>
                          </m:num>
                          <m:den>
                            <m:r>
                              <a:rPr lang="vi-VN" sz="2400" i="1">
                                <a:latin typeface="Cambria Math" panose="02040503050406030204" pitchFamily="18" charset="0"/>
                              </a:rPr>
                              <m:t>𝑁</m:t>
                            </m:r>
                          </m:den>
                        </m:f>
                        <m:r>
                          <a:rPr lang="vi-VN" sz="2400" i="1">
                            <a:latin typeface="Cambria Math" panose="02040503050406030204" pitchFamily="18" charset="0"/>
                          </a:rPr>
                          <m:t>𝐻</m:t>
                        </m:r>
                        <m:r>
                          <a:rPr lang="vi-VN" sz="2400" i="1">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𝑆</m:t>
                            </m:r>
                          </m:e>
                          <m:sub>
                            <m:r>
                              <a:rPr lang="vi-VN" sz="2400" i="1">
                                <a:latin typeface="Cambria Math" panose="02040503050406030204" pitchFamily="18" charset="0"/>
                              </a:rPr>
                              <m:t>𝑖</m:t>
                            </m:r>
                          </m:sub>
                        </m:sSub>
                      </m:e>
                    </m:nary>
                    <m:r>
                      <a:rPr lang="vi-VN" sz="2400" i="1">
                        <a:latin typeface="Cambria Math" panose="02040503050406030204" pitchFamily="18" charset="0"/>
                      </a:rPr>
                      <m:t>)</m:t>
                    </m:r>
                  </m:oMath>
                </a14:m>
                <a:r>
                  <a:rPr lang="vi-VN" sz="2400" dirty="0"/>
                  <a:t>. </a:t>
                </a:r>
                <a:r>
                  <a:rPr lang="vi-VN" dirty="0"/>
                  <a:t>Đây là giá trị trung bình có trọng của phân chia </a:t>
                </a:r>
                <a14:m>
                  <m:oMath xmlns:m="http://schemas.openxmlformats.org/officeDocument/2006/math">
                    <m:sSub>
                      <m:sSubPr>
                        <m:ctrlPr>
                          <a:rPr lang="vi-VN" sz="2000" i="1">
                            <a:latin typeface="Cambria Math" panose="02040503050406030204" pitchFamily="18" charset="0"/>
                          </a:rPr>
                        </m:ctrlPr>
                      </m:sSubPr>
                      <m:e>
                        <m:r>
                          <a:rPr lang="vi-VN" sz="2000" i="1">
                            <a:latin typeface="Cambria Math" panose="02040503050406030204" pitchFamily="18" charset="0"/>
                          </a:rPr>
                          <m:t>𝑆</m:t>
                        </m:r>
                      </m:e>
                      <m:sub>
                        <m:r>
                          <a:rPr lang="vi-VN" sz="2000" i="1">
                            <a:latin typeface="Cambria Math" panose="02040503050406030204" pitchFamily="18" charset="0"/>
                          </a:rPr>
                          <m:t>𝑖</m:t>
                        </m:r>
                      </m:sub>
                    </m:sSub>
                  </m:oMath>
                </a14:m>
                <a:r>
                  <a:rPr lang="vi-VN" sz="2400" dirty="0"/>
                  <a:t>.</a:t>
                </a:r>
              </a:p>
              <a:p>
                <a:pPr algn="just">
                  <a:lnSpc>
                    <a:spcPct val="100000"/>
                  </a:lnSpc>
                  <a:buFontTx/>
                  <a:buChar char="-"/>
                </a:pPr>
                <a:r>
                  <a:rPr lang="vi-VN" sz="2200" dirty="0"/>
                  <a:t>Tính </a:t>
                </a:r>
                <a:r>
                  <a:rPr lang="vi-VN" sz="2200" i="1" dirty="0"/>
                  <a:t>Information Gain - </a:t>
                </a:r>
                <a:r>
                  <a:rPr lang="vi-VN" dirty="0"/>
                  <a:t>lượng thông tin trước và sau khi chia</a:t>
                </a:r>
                <a:r>
                  <a:rPr lang="vi-VN" sz="2200" i="1" dirty="0"/>
                  <a:t> </a:t>
                </a:r>
                <a:r>
                  <a:rPr lang="vi-VN" sz="2200" dirty="0"/>
                  <a:t>của thuộc tính được tính như sau:</a:t>
                </a:r>
              </a:p>
              <a:p>
                <a:pPr marL="1828800" lvl="4" indent="0" algn="just">
                  <a:lnSpc>
                    <a:spcPct val="100000"/>
                  </a:lnSpc>
                  <a:buNone/>
                </a:pPr>
                <a14:m>
                  <m:oMathPara xmlns:m="http://schemas.openxmlformats.org/officeDocument/2006/math">
                    <m:oMathParaPr>
                      <m:jc m:val="centerGroup"/>
                    </m:oMathParaPr>
                    <m:oMath xmlns:m="http://schemas.openxmlformats.org/officeDocument/2006/math">
                      <m:r>
                        <a:rPr lang="vi-VN" sz="2400" i="1">
                          <a:latin typeface="Cambria Math" panose="02040503050406030204" pitchFamily="18" charset="0"/>
                        </a:rPr>
                        <m:t>𝐺</m:t>
                      </m:r>
                      <m:d>
                        <m:dPr>
                          <m:ctrlPr>
                            <a:rPr lang="vi-VN" sz="2400" i="1">
                              <a:latin typeface="Cambria Math" panose="02040503050406030204" pitchFamily="18" charset="0"/>
                            </a:rPr>
                          </m:ctrlPr>
                        </m:dPr>
                        <m:e>
                          <m:r>
                            <a:rPr lang="vi-VN" sz="2400" i="1">
                              <a:latin typeface="Cambria Math" panose="02040503050406030204" pitchFamily="18" charset="0"/>
                            </a:rPr>
                            <m:t>𝑥</m:t>
                          </m:r>
                          <m:r>
                            <a:rPr lang="vi-VN" sz="2400" i="1">
                              <a:latin typeface="Cambria Math" panose="02040503050406030204" pitchFamily="18" charset="0"/>
                            </a:rPr>
                            <m:t>,</m:t>
                          </m:r>
                          <m:r>
                            <a:rPr lang="vi-VN" sz="2400" i="1">
                              <a:latin typeface="Cambria Math" panose="02040503050406030204" pitchFamily="18" charset="0"/>
                            </a:rPr>
                            <m:t>𝑆</m:t>
                          </m:r>
                        </m:e>
                      </m:d>
                      <m:r>
                        <a:rPr lang="vi-VN" sz="2400" i="1">
                          <a:latin typeface="Cambria Math" panose="02040503050406030204" pitchFamily="18" charset="0"/>
                        </a:rPr>
                        <m:t>=</m:t>
                      </m:r>
                      <m:r>
                        <a:rPr lang="vi-VN" sz="2400" i="1">
                          <a:latin typeface="Cambria Math" panose="02040503050406030204" pitchFamily="18" charset="0"/>
                        </a:rPr>
                        <m:t>𝐻</m:t>
                      </m:r>
                      <m:d>
                        <m:dPr>
                          <m:ctrlPr>
                            <a:rPr lang="vi-VN" sz="2400" i="1">
                              <a:latin typeface="Cambria Math" panose="02040503050406030204" pitchFamily="18" charset="0"/>
                            </a:rPr>
                          </m:ctrlPr>
                        </m:dPr>
                        <m:e>
                          <m:r>
                            <a:rPr lang="vi-VN" sz="2400" i="1">
                              <a:latin typeface="Cambria Math" panose="02040503050406030204" pitchFamily="18" charset="0"/>
                            </a:rPr>
                            <m:t>𝑠</m:t>
                          </m:r>
                        </m:e>
                      </m:d>
                      <m:r>
                        <a:rPr lang="vi-VN" sz="2400" i="1">
                          <a:latin typeface="Cambria Math" panose="02040503050406030204" pitchFamily="18" charset="0"/>
                        </a:rPr>
                        <m:t>−</m:t>
                      </m:r>
                      <m:r>
                        <a:rPr lang="vi-VN" sz="2400" i="1">
                          <a:latin typeface="Cambria Math" panose="02040503050406030204" pitchFamily="18" charset="0"/>
                        </a:rPr>
                        <m:t>𝐻</m:t>
                      </m:r>
                      <m:r>
                        <a:rPr lang="vi-VN" sz="2400" i="1">
                          <a:latin typeface="Cambria Math" panose="02040503050406030204" pitchFamily="18" charset="0"/>
                        </a:rPr>
                        <m:t>(</m:t>
                      </m:r>
                      <m:r>
                        <a:rPr lang="vi-VN" sz="2400" i="1">
                          <a:latin typeface="Cambria Math" panose="02040503050406030204" pitchFamily="18" charset="0"/>
                        </a:rPr>
                        <m:t>𝑥</m:t>
                      </m:r>
                      <m:r>
                        <a:rPr lang="vi-VN" sz="2400" i="1">
                          <a:latin typeface="Cambria Math" panose="02040503050406030204" pitchFamily="18" charset="0"/>
                        </a:rPr>
                        <m:t>,</m:t>
                      </m:r>
                      <m:r>
                        <a:rPr lang="vi-VN" sz="2400" i="1">
                          <a:latin typeface="Cambria Math" panose="02040503050406030204" pitchFamily="18" charset="0"/>
                        </a:rPr>
                        <m:t>𝑆</m:t>
                      </m:r>
                      <m:r>
                        <a:rPr lang="vi-VN" sz="2400" i="1">
                          <a:latin typeface="Cambria Math" panose="02040503050406030204" pitchFamily="18" charset="0"/>
                        </a:rPr>
                        <m:t>)</m:t>
                      </m:r>
                    </m:oMath>
                  </m:oMathPara>
                </a14:m>
                <a:endParaRPr lang="vi-VN" sz="2400" dirty="0"/>
              </a:p>
              <a:p>
                <a:pPr algn="just">
                  <a:lnSpc>
                    <a:spcPct val="100000"/>
                  </a:lnSpc>
                  <a:buFontTx/>
                  <a:buChar char="-"/>
                </a:pPr>
                <a:r>
                  <a:rPr lang="vi-VN" sz="2200" dirty="0"/>
                  <a:t>Thuộc tính được chọn khi  làm cực đại </a:t>
                </a:r>
                <a:r>
                  <a:rPr lang="vi-VN" sz="2200" i="1" dirty="0"/>
                  <a:t>Information Gain </a:t>
                </a:r>
                <a:r>
                  <a:rPr lang="vi-VN" sz="2200" dirty="0"/>
                  <a:t>hay cực tiểu Entropy</a:t>
                </a:r>
              </a:p>
              <a:p>
                <a:pPr lvl="2"/>
                <a14:m>
                  <m:oMathPara xmlns:m="http://schemas.openxmlformats.org/officeDocument/2006/math">
                    <m:oMathParaPr>
                      <m:jc m:val="centerGroup"/>
                    </m:oMathParaPr>
                    <m:oMath xmlns:m="http://schemas.openxmlformats.org/officeDocument/2006/math">
                      <m:sSup>
                        <m:sSupPr>
                          <m:ctrlPr>
                            <a:rPr lang="vi-VN" i="1">
                              <a:latin typeface="Cambria Math" panose="02040503050406030204" pitchFamily="18" charset="0"/>
                            </a:rPr>
                          </m:ctrlPr>
                        </m:sSupPr>
                        <m:e>
                          <m:r>
                            <a:rPr lang="vi-VN" i="1">
                              <a:latin typeface="Cambria Math" panose="02040503050406030204" pitchFamily="18" charset="0"/>
                            </a:rPr>
                            <m:t>𝑥</m:t>
                          </m:r>
                        </m:e>
                        <m:sup>
                          <m:r>
                            <a:rPr lang="vi-VN" i="1">
                              <a:latin typeface="Cambria Math" panose="02040503050406030204" pitchFamily="18" charset="0"/>
                            </a:rPr>
                            <m:t>∗</m:t>
                          </m:r>
                        </m:sup>
                      </m:sSup>
                      <m:r>
                        <a:rPr lang="vi-VN" i="1">
                          <a:latin typeface="Cambria Math" panose="02040503050406030204" pitchFamily="18" charset="0"/>
                        </a:rPr>
                        <m:t>=</m:t>
                      </m:r>
                      <m:r>
                        <a:rPr lang="vi-VN" i="1">
                          <a:latin typeface="Cambria Math" panose="02040503050406030204" pitchFamily="18" charset="0"/>
                        </a:rPr>
                        <m:t>𝑎𝑟𝑔</m:t>
                      </m:r>
                      <m:func>
                        <m:funcPr>
                          <m:ctrlPr>
                            <a:rPr lang="vi-VN" i="1">
                              <a:latin typeface="Cambria Math" panose="02040503050406030204" pitchFamily="18" charset="0"/>
                            </a:rPr>
                          </m:ctrlPr>
                        </m:funcPr>
                        <m:fName>
                          <m:limLow>
                            <m:limLowPr>
                              <m:ctrlPr>
                                <a:rPr lang="vi-VN" i="1">
                                  <a:latin typeface="Cambria Math" panose="02040503050406030204" pitchFamily="18" charset="0"/>
                                </a:rPr>
                              </m:ctrlPr>
                            </m:limLowPr>
                            <m:e>
                              <m:r>
                                <m:rPr>
                                  <m:sty m:val="p"/>
                                </m:rPr>
                                <a:rPr lang="vi-VN">
                                  <a:latin typeface="Cambria Math" panose="02040503050406030204" pitchFamily="18" charset="0"/>
                                </a:rPr>
                                <m:t>max</m:t>
                              </m:r>
                            </m:e>
                            <m:lim>
                              <m:r>
                                <a:rPr lang="vi-VN" i="1">
                                  <a:latin typeface="Cambria Math" panose="02040503050406030204" pitchFamily="18" charset="0"/>
                                </a:rPr>
                                <m:t>𝑥</m:t>
                              </m:r>
                            </m:lim>
                          </m:limLow>
                        </m:fName>
                        <m:e>
                          <m:r>
                            <a:rPr lang="vi-VN" i="1">
                              <a:latin typeface="Cambria Math" panose="02040503050406030204" pitchFamily="18" charset="0"/>
                            </a:rPr>
                            <m:t>𝐺</m:t>
                          </m:r>
                          <m:d>
                            <m:dPr>
                              <m:ctrlPr>
                                <a:rPr lang="vi-VN" i="1">
                                  <a:latin typeface="Cambria Math" panose="02040503050406030204" pitchFamily="18" charset="0"/>
                                </a:rPr>
                              </m:ctrlPr>
                            </m:dPr>
                            <m:e>
                              <m:r>
                                <a:rPr lang="vi-VN" i="1">
                                  <a:latin typeface="Cambria Math" panose="02040503050406030204" pitchFamily="18" charset="0"/>
                                </a:rPr>
                                <m:t>𝑥</m:t>
                              </m:r>
                              <m:r>
                                <a:rPr lang="vi-VN" i="1">
                                  <a:latin typeface="Cambria Math" panose="02040503050406030204" pitchFamily="18" charset="0"/>
                                </a:rPr>
                                <m:t>,</m:t>
                              </m:r>
                              <m:r>
                                <a:rPr lang="vi-VN" i="1">
                                  <a:latin typeface="Cambria Math" panose="02040503050406030204" pitchFamily="18" charset="0"/>
                                </a:rPr>
                                <m:t>𝑆</m:t>
                              </m:r>
                            </m:e>
                          </m:d>
                          <m:r>
                            <a:rPr lang="vi-VN" i="1">
                              <a:latin typeface="Cambria Math" panose="02040503050406030204" pitchFamily="18" charset="0"/>
                            </a:rPr>
                            <m:t>=</m:t>
                          </m:r>
                          <m:func>
                            <m:funcPr>
                              <m:ctrlPr>
                                <a:rPr lang="vi-VN" i="1">
                                  <a:latin typeface="Cambria Math" panose="02040503050406030204" pitchFamily="18" charset="0"/>
                                </a:rPr>
                              </m:ctrlPr>
                            </m:funcPr>
                            <m:fName>
                              <m:r>
                                <m:rPr>
                                  <m:sty m:val="p"/>
                                </m:rPr>
                                <a:rPr lang="vi-VN">
                                  <a:latin typeface="Cambria Math" panose="02040503050406030204" pitchFamily="18" charset="0"/>
                                </a:rPr>
                                <m:t>arg</m:t>
                              </m:r>
                            </m:fName>
                            <m:e>
                              <m:func>
                                <m:funcPr>
                                  <m:ctrlPr>
                                    <a:rPr lang="vi-VN" i="1">
                                      <a:latin typeface="Cambria Math" panose="02040503050406030204" pitchFamily="18" charset="0"/>
                                    </a:rPr>
                                  </m:ctrlPr>
                                </m:funcPr>
                                <m:fName>
                                  <m:limLow>
                                    <m:limLowPr>
                                      <m:ctrlPr>
                                        <a:rPr lang="vi-VN" i="1">
                                          <a:latin typeface="Cambria Math" panose="02040503050406030204" pitchFamily="18" charset="0"/>
                                        </a:rPr>
                                      </m:ctrlPr>
                                    </m:limLowPr>
                                    <m:e>
                                      <m:r>
                                        <m:rPr>
                                          <m:sty m:val="p"/>
                                        </m:rPr>
                                        <a:rPr lang="vi-VN">
                                          <a:latin typeface="Cambria Math" panose="02040503050406030204" pitchFamily="18" charset="0"/>
                                        </a:rPr>
                                        <m:t>min</m:t>
                                      </m:r>
                                    </m:e>
                                    <m:lim>
                                      <m:r>
                                        <a:rPr lang="vi-VN" i="1">
                                          <a:latin typeface="Cambria Math" panose="02040503050406030204" pitchFamily="18" charset="0"/>
                                        </a:rPr>
                                        <m:t>𝑥</m:t>
                                      </m:r>
                                    </m:lim>
                                  </m:limLow>
                                </m:fName>
                                <m:e>
                                  <m:r>
                                    <a:rPr lang="vi-VN" i="1">
                                      <a:latin typeface="Cambria Math" panose="02040503050406030204" pitchFamily="18" charset="0"/>
                                    </a:rPr>
                                    <m:t>𝐻</m:t>
                                  </m:r>
                                  <m:r>
                                    <a:rPr lang="vi-VN" i="1">
                                      <a:latin typeface="Cambria Math" panose="02040503050406030204" pitchFamily="18" charset="0"/>
                                    </a:rPr>
                                    <m:t>(</m:t>
                                  </m:r>
                                  <m:r>
                                    <a:rPr lang="vi-VN" i="1">
                                      <a:latin typeface="Cambria Math" panose="02040503050406030204" pitchFamily="18" charset="0"/>
                                    </a:rPr>
                                    <m:t>𝑥</m:t>
                                  </m:r>
                                  <m:r>
                                    <a:rPr lang="vi-VN" i="1">
                                      <a:latin typeface="Cambria Math" panose="02040503050406030204" pitchFamily="18" charset="0"/>
                                    </a:rPr>
                                    <m:t>,</m:t>
                                  </m:r>
                                  <m:r>
                                    <a:rPr lang="vi-VN" i="1">
                                      <a:latin typeface="Cambria Math" panose="02040503050406030204" pitchFamily="18" charset="0"/>
                                    </a:rPr>
                                    <m:t>𝑆</m:t>
                                  </m:r>
                                  <m:r>
                                    <a:rPr lang="vi-VN" i="1">
                                      <a:latin typeface="Cambria Math" panose="02040503050406030204" pitchFamily="18" charset="0"/>
                                    </a:rPr>
                                    <m:t>)</m:t>
                                  </m:r>
                                </m:e>
                              </m:func>
                            </m:e>
                          </m:func>
                        </m:e>
                      </m:func>
                    </m:oMath>
                  </m:oMathPara>
                </a14:m>
                <a:endParaRPr lang="vi-VN" dirty="0"/>
              </a:p>
              <a:p>
                <a:pPr algn="just">
                  <a:lnSpc>
                    <a:spcPct val="100000"/>
                  </a:lnSpc>
                  <a:buFontTx/>
                  <a:buChar char="-"/>
                </a:pPr>
                <a:r>
                  <a:rPr lang="vi-VN" sz="2200" dirty="0"/>
                  <a:t>Ngoài hàm Gain, người ta còn sử dụng hàm </a:t>
                </a:r>
                <a:r>
                  <a:rPr lang="vi-VN" sz="2200" b="1" i="1" dirty="0"/>
                  <a:t>Gini Index</a:t>
                </a:r>
              </a:p>
              <a:p>
                <a:pPr marL="1828800" lvl="4" indent="0" algn="just">
                  <a:lnSpc>
                    <a:spcPct val="100000"/>
                  </a:lnSpc>
                  <a:buNone/>
                </a:pPr>
                <a:r>
                  <a:rPr lang="vi-VN" sz="2200" dirty="0"/>
                  <a:t>	</a:t>
                </a:r>
                <a14:m>
                  <m:oMath xmlns:m="http://schemas.openxmlformats.org/officeDocument/2006/math">
                    <m:r>
                      <a:rPr lang="vi-VN" sz="2200" b="0" i="1" smtClean="0">
                        <a:latin typeface="Cambria Math" panose="02040503050406030204" pitchFamily="18" charset="0"/>
                      </a:rPr>
                      <m:t>𝐺𝑖𝑛𝑖</m:t>
                    </m:r>
                    <m:d>
                      <m:dPr>
                        <m:ctrlPr>
                          <a:rPr lang="vi-VN" sz="2200" b="0" i="1" smtClean="0">
                            <a:latin typeface="Cambria Math" panose="02040503050406030204" pitchFamily="18" charset="0"/>
                          </a:rPr>
                        </m:ctrlPr>
                      </m:dPr>
                      <m:e>
                        <m:r>
                          <a:rPr lang="vi-VN" sz="2200" b="0" i="1" smtClean="0">
                            <a:latin typeface="Cambria Math" panose="02040503050406030204" pitchFamily="18" charset="0"/>
                          </a:rPr>
                          <m:t>𝑆</m:t>
                        </m:r>
                      </m:e>
                    </m:d>
                    <m:r>
                      <a:rPr lang="vi-VN" sz="2200" b="0" i="1" smtClean="0">
                        <a:latin typeface="Cambria Math" panose="02040503050406030204" pitchFamily="18" charset="0"/>
                      </a:rPr>
                      <m:t>=1−</m:t>
                    </m:r>
                    <m:nary>
                      <m:naryPr>
                        <m:chr m:val="∑"/>
                        <m:ctrlPr>
                          <a:rPr lang="vi-VN" sz="2200" b="0" i="1" smtClean="0">
                            <a:latin typeface="Cambria Math" panose="02040503050406030204" pitchFamily="18" charset="0"/>
                          </a:rPr>
                        </m:ctrlPr>
                      </m:naryPr>
                      <m:sub>
                        <m:r>
                          <m:rPr>
                            <m:brk m:alnAt="23"/>
                          </m:rPr>
                          <a:rPr lang="vi-VN" sz="2200" b="0" i="1" smtClean="0">
                            <a:latin typeface="Cambria Math" panose="02040503050406030204" pitchFamily="18" charset="0"/>
                          </a:rPr>
                          <m:t>𝑖</m:t>
                        </m:r>
                        <m:r>
                          <a:rPr lang="vi-VN" sz="2200" b="0" i="1" smtClean="0">
                            <a:latin typeface="Cambria Math" panose="02040503050406030204" pitchFamily="18" charset="0"/>
                          </a:rPr>
                          <m:t>=1</m:t>
                        </m:r>
                      </m:sub>
                      <m:sup>
                        <m:r>
                          <a:rPr lang="vi-VN" sz="2200" b="0" i="1" smtClean="0">
                            <a:latin typeface="Cambria Math" panose="02040503050406030204" pitchFamily="18" charset="0"/>
                          </a:rPr>
                          <m:t>𝑛</m:t>
                        </m:r>
                      </m:sup>
                      <m:e>
                        <m:sSubSup>
                          <m:sSubSupPr>
                            <m:ctrlPr>
                              <a:rPr lang="vi-VN" sz="2200" b="0" i="1" smtClean="0">
                                <a:latin typeface="Cambria Math" panose="02040503050406030204" pitchFamily="18" charset="0"/>
                              </a:rPr>
                            </m:ctrlPr>
                          </m:sSubSupPr>
                          <m:e>
                            <m:r>
                              <a:rPr lang="vi-VN" sz="2200" b="0" i="1" smtClean="0">
                                <a:latin typeface="Cambria Math" panose="02040503050406030204" pitchFamily="18" charset="0"/>
                              </a:rPr>
                              <m:t>𝑝</m:t>
                            </m:r>
                          </m:e>
                          <m:sub>
                            <m:r>
                              <a:rPr lang="vi-VN" sz="2200" b="0" i="1" smtClean="0">
                                <a:latin typeface="Cambria Math" panose="02040503050406030204" pitchFamily="18" charset="0"/>
                              </a:rPr>
                              <m:t>𝑖</m:t>
                            </m:r>
                          </m:sub>
                          <m:sup>
                            <m:r>
                              <a:rPr lang="vi-VN" sz="2200" b="0" i="1" smtClean="0">
                                <a:latin typeface="Cambria Math" panose="02040503050406030204" pitchFamily="18" charset="0"/>
                              </a:rPr>
                              <m:t>2</m:t>
                            </m:r>
                          </m:sup>
                        </m:sSubSup>
                      </m:e>
                    </m:nary>
                    <m:r>
                      <a:rPr lang="vi-VN" sz="2200" b="0" i="1" smtClean="0">
                        <a:latin typeface="Cambria Math" panose="02040503050406030204" pitchFamily="18" charset="0"/>
                      </a:rPr>
                      <m:t>=1−</m:t>
                    </m:r>
                    <m:nary>
                      <m:naryPr>
                        <m:chr m:val="∑"/>
                        <m:limLoc m:val="undOvr"/>
                        <m:ctrlPr>
                          <a:rPr lang="vi-VN" sz="2000" i="1" smtClean="0">
                            <a:latin typeface="Cambria Math" panose="02040503050406030204" pitchFamily="18" charset="0"/>
                          </a:rPr>
                        </m:ctrlPr>
                      </m:naryPr>
                      <m:sub>
                        <m:r>
                          <a:rPr lang="vi-VN" sz="2000" i="1">
                            <a:latin typeface="Cambria Math" panose="02040503050406030204" pitchFamily="18" charset="0"/>
                          </a:rPr>
                          <m:t>𝑖</m:t>
                        </m:r>
                        <m:r>
                          <a:rPr lang="vi-VN" sz="2000" i="1">
                            <a:latin typeface="Cambria Math" panose="02040503050406030204" pitchFamily="18" charset="0"/>
                          </a:rPr>
                          <m:t>=1</m:t>
                        </m:r>
                      </m:sub>
                      <m:sup>
                        <m:r>
                          <a:rPr lang="vi-VN" sz="2000" i="1">
                            <a:latin typeface="Cambria Math" panose="02040503050406030204" pitchFamily="18" charset="0"/>
                          </a:rPr>
                          <m:t>𝑛</m:t>
                        </m:r>
                      </m:sup>
                      <m:e>
                        <m:r>
                          <a:rPr lang="vi-VN" sz="2000" b="0" i="1" smtClean="0">
                            <a:latin typeface="Cambria Math" panose="02040503050406030204" pitchFamily="18" charset="0"/>
                          </a:rPr>
                          <m:t>(</m:t>
                        </m:r>
                        <m:f>
                          <m:fPr>
                            <m:ctrlPr>
                              <a:rPr lang="vi-VN" sz="2000" i="1">
                                <a:latin typeface="Cambria Math" panose="02040503050406030204" pitchFamily="18" charset="0"/>
                              </a:rPr>
                            </m:ctrlPr>
                          </m:fPr>
                          <m:num>
                            <m:sSub>
                              <m:sSubPr>
                                <m:ctrlPr>
                                  <a:rPr lang="vi-VN" sz="2000" i="1">
                                    <a:latin typeface="Cambria Math" panose="02040503050406030204" pitchFamily="18" charset="0"/>
                                  </a:rPr>
                                </m:ctrlPr>
                              </m:sSubPr>
                              <m:e>
                                <m:r>
                                  <a:rPr lang="vi-VN" sz="2000" i="1">
                                    <a:latin typeface="Cambria Math" panose="02040503050406030204" pitchFamily="18" charset="0"/>
                                  </a:rPr>
                                  <m:t>𝑚</m:t>
                                </m:r>
                              </m:e>
                              <m:sub>
                                <m:r>
                                  <a:rPr lang="vi-VN" sz="2000" i="1">
                                    <a:latin typeface="Cambria Math" panose="02040503050406030204" pitchFamily="18" charset="0"/>
                                  </a:rPr>
                                  <m:t>𝑖</m:t>
                                </m:r>
                              </m:sub>
                            </m:sSub>
                          </m:num>
                          <m:den>
                            <m:r>
                              <a:rPr lang="vi-VN" sz="2000" i="1">
                                <a:latin typeface="Cambria Math" panose="02040503050406030204" pitchFamily="18" charset="0"/>
                              </a:rPr>
                              <m:t>𝑁</m:t>
                            </m:r>
                          </m:den>
                        </m:f>
                        <m:sSup>
                          <m:sSupPr>
                            <m:ctrlPr>
                              <a:rPr lang="vi-VN" sz="2000" i="1" smtClean="0">
                                <a:latin typeface="Cambria Math" panose="02040503050406030204" pitchFamily="18" charset="0"/>
                              </a:rPr>
                            </m:ctrlPr>
                          </m:sSupPr>
                          <m:e>
                            <m:r>
                              <a:rPr lang="vi-VN" sz="2000" b="0" i="1" smtClean="0">
                                <a:latin typeface="Cambria Math" panose="02040503050406030204" pitchFamily="18" charset="0"/>
                              </a:rPr>
                              <m:t>)</m:t>
                            </m:r>
                          </m:e>
                          <m:sup>
                            <m:r>
                              <a:rPr lang="vi-VN" sz="2000" b="0" i="1" smtClean="0">
                                <a:latin typeface="Cambria Math" panose="02040503050406030204" pitchFamily="18" charset="0"/>
                              </a:rPr>
                              <m:t>2</m:t>
                            </m:r>
                          </m:sup>
                        </m:sSup>
                      </m:e>
                    </m:nary>
                  </m:oMath>
                </a14:m>
                <a:endParaRPr lang="vi-VN" sz="2200" dirty="0"/>
              </a:p>
              <a:p>
                <a:pPr marL="1828800" lvl="4" indent="0" algn="just">
                  <a:lnSpc>
                    <a:spcPct val="100000"/>
                  </a:lnSpc>
                  <a:buNone/>
                </a:pPr>
                <a:endParaRPr lang="vi-VN" sz="2200" dirty="0"/>
              </a:p>
              <a:p>
                <a:pPr lvl="4" algn="just">
                  <a:lnSpc>
                    <a:spcPct val="100000"/>
                  </a:lnSpc>
                  <a:buFontTx/>
                  <a:buChar char="-"/>
                </a:pPr>
                <a:endParaRPr lang="vi-VN" sz="2200" dirty="0"/>
              </a:p>
            </p:txBody>
          </p:sp>
        </mc:Choice>
        <mc:Fallback xmlns="">
          <p:sp>
            <p:nvSpPr>
              <p:cNvPr id="3" name="Content Placeholder 2">
                <a:extLst>
                  <a:ext uri="{FF2B5EF4-FFF2-40B4-BE49-F238E27FC236}">
                    <a16:creationId xmlns:a16="http://schemas.microsoft.com/office/drawing/2014/main" id="{ECFEC923-D31E-4B35-87FA-450948DECAA8}"/>
                  </a:ext>
                </a:extLst>
              </p:cNvPr>
              <p:cNvSpPr>
                <a:spLocks noGrp="1" noRot="1" noChangeAspect="1" noMove="1" noResize="1" noEditPoints="1" noAdjustHandles="1" noChangeArrowheads="1" noChangeShapeType="1" noTextEdit="1"/>
              </p:cNvSpPr>
              <p:nvPr>
                <p:ph idx="1"/>
              </p:nvPr>
            </p:nvSpPr>
            <p:spPr>
              <a:xfrm>
                <a:off x="410817" y="365124"/>
                <a:ext cx="11343861" cy="6447155"/>
              </a:xfrm>
              <a:blipFill>
                <a:blip r:embed="rId2"/>
                <a:stretch>
                  <a:fillRect l="-699" r="-699" b="-10880"/>
                </a:stretch>
              </a:blipFill>
            </p:spPr>
            <p:txBody>
              <a:bodyPr/>
              <a:lstStyle/>
              <a:p>
                <a:r>
                  <a:rPr lang="vi-VN">
                    <a:noFill/>
                  </a:rPr>
                  <a:t> </a:t>
                </a:r>
              </a:p>
            </p:txBody>
          </p:sp>
        </mc:Fallback>
      </mc:AlternateContent>
    </p:spTree>
    <p:extLst>
      <p:ext uri="{BB962C8B-B14F-4D97-AF65-F5344CB8AC3E}">
        <p14:creationId xmlns:p14="http://schemas.microsoft.com/office/powerpoint/2010/main" val="3465888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fontScale="92500" lnSpcReduction="10000"/>
          </a:bodyPr>
          <a:lstStyle/>
          <a:p>
            <a:r>
              <a:rPr lang="vi-VN" b="1" dirty="0"/>
              <a:t>Giả mã xây dựng cây quyết định</a:t>
            </a:r>
            <a:endParaRPr lang="vi-VN" dirty="0"/>
          </a:p>
          <a:p>
            <a:r>
              <a:rPr lang="en-US" u="sng" dirty="0" err="1"/>
              <a:t>TreeGrowing</a:t>
            </a:r>
            <a:r>
              <a:rPr lang="en-US" u="sng" dirty="0"/>
              <a:t> (</a:t>
            </a:r>
            <a:r>
              <a:rPr lang="en-US" u="sng" dirty="0" err="1"/>
              <a:t>S,A,y</a:t>
            </a:r>
            <a:r>
              <a:rPr lang="en-US" u="sng" dirty="0"/>
              <a:t>)</a:t>
            </a:r>
            <a:endParaRPr lang="vi-VN" dirty="0"/>
          </a:p>
          <a:p>
            <a:r>
              <a:rPr lang="en-US" dirty="0" err="1"/>
              <a:t>Trong</a:t>
            </a:r>
            <a:r>
              <a:rPr lang="en-US" dirty="0"/>
              <a:t> </a:t>
            </a:r>
            <a:r>
              <a:rPr lang="en-US" dirty="0" err="1"/>
              <a:t>đó</a:t>
            </a:r>
            <a:endParaRPr lang="vi-VN" dirty="0"/>
          </a:p>
          <a:p>
            <a:pPr lvl="1"/>
            <a:r>
              <a:rPr lang="en-US" dirty="0"/>
              <a:t>S – </a:t>
            </a:r>
            <a:r>
              <a:rPr lang="en-US" dirty="0" err="1"/>
              <a:t>Tập</a:t>
            </a:r>
            <a:r>
              <a:rPr lang="en-US" dirty="0"/>
              <a:t> </a:t>
            </a:r>
            <a:r>
              <a:rPr lang="en-US" dirty="0" err="1"/>
              <a:t>huấn</a:t>
            </a:r>
            <a:r>
              <a:rPr lang="en-US" dirty="0"/>
              <a:t> </a:t>
            </a:r>
            <a:r>
              <a:rPr lang="en-US" dirty="0" err="1"/>
              <a:t>luyện</a:t>
            </a:r>
            <a:endParaRPr lang="vi-VN" dirty="0"/>
          </a:p>
          <a:p>
            <a:pPr lvl="1"/>
            <a:r>
              <a:rPr lang="en-US" dirty="0"/>
              <a:t>A – </a:t>
            </a:r>
            <a:r>
              <a:rPr lang="en-US" dirty="0" err="1"/>
              <a:t>Tập</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đầu</a:t>
            </a:r>
            <a:r>
              <a:rPr lang="en-US" dirty="0"/>
              <a:t> </a:t>
            </a:r>
            <a:r>
              <a:rPr lang="en-US" dirty="0" err="1"/>
              <a:t>vào</a:t>
            </a:r>
            <a:endParaRPr lang="vi-VN" dirty="0"/>
          </a:p>
          <a:p>
            <a:pPr lvl="1"/>
            <a:r>
              <a:rPr lang="en-US" dirty="0"/>
              <a:t>y – </a:t>
            </a:r>
            <a:r>
              <a:rPr lang="en-US" dirty="0" err="1"/>
              <a:t>Thuộc</a:t>
            </a:r>
            <a:r>
              <a:rPr lang="en-US" dirty="0"/>
              <a:t> </a:t>
            </a:r>
            <a:r>
              <a:rPr lang="en-US" dirty="0" err="1"/>
              <a:t>tính</a:t>
            </a:r>
            <a:r>
              <a:rPr lang="en-US" dirty="0"/>
              <a:t> </a:t>
            </a:r>
            <a:r>
              <a:rPr lang="en-US" dirty="0" err="1"/>
              <a:t>mục</a:t>
            </a:r>
            <a:r>
              <a:rPr lang="en-US" dirty="0"/>
              <a:t> </a:t>
            </a:r>
            <a:r>
              <a:rPr lang="en-US" dirty="0" err="1"/>
              <a:t>tiêu</a:t>
            </a:r>
            <a:endParaRPr lang="vi-VN" dirty="0"/>
          </a:p>
          <a:p>
            <a:r>
              <a:rPr lang="en-US" dirty="0" err="1"/>
              <a:t>Tạo</a:t>
            </a:r>
            <a:r>
              <a:rPr lang="en-US" dirty="0"/>
              <a:t> </a:t>
            </a:r>
            <a:r>
              <a:rPr lang="en-US" dirty="0" err="1"/>
              <a:t>một</a:t>
            </a:r>
            <a:r>
              <a:rPr lang="en-US" dirty="0"/>
              <a:t> </a:t>
            </a:r>
            <a:r>
              <a:rPr lang="en-US" dirty="0" err="1"/>
              <a:t>cây</a:t>
            </a:r>
            <a:r>
              <a:rPr lang="en-US" dirty="0"/>
              <a:t> </a:t>
            </a:r>
            <a:r>
              <a:rPr lang="en-US" dirty="0" err="1"/>
              <a:t>mới</a:t>
            </a:r>
            <a:r>
              <a:rPr lang="en-US" dirty="0"/>
              <a:t> T </a:t>
            </a:r>
            <a:r>
              <a:rPr lang="en-US" dirty="0" err="1"/>
              <a:t>với</a:t>
            </a:r>
            <a:r>
              <a:rPr lang="en-US" dirty="0"/>
              <a:t> </a:t>
            </a:r>
            <a:r>
              <a:rPr lang="en-US" dirty="0" err="1"/>
              <a:t>một</a:t>
            </a:r>
            <a:r>
              <a:rPr lang="en-US" dirty="0"/>
              <a:t> </a:t>
            </a:r>
            <a:r>
              <a:rPr lang="en-US" dirty="0" err="1"/>
              <a:t>nút</a:t>
            </a:r>
            <a:r>
              <a:rPr lang="en-US" dirty="0"/>
              <a:t> </a:t>
            </a:r>
            <a:r>
              <a:rPr lang="en-US" dirty="0" err="1"/>
              <a:t>gốc</a:t>
            </a:r>
            <a:endParaRPr lang="vi-VN" dirty="0"/>
          </a:p>
          <a:p>
            <a:r>
              <a:rPr lang="en-US" dirty="0"/>
              <a:t>IF </a:t>
            </a:r>
            <a:r>
              <a:rPr lang="en-US" dirty="0" err="1"/>
              <a:t>một</a:t>
            </a:r>
            <a:r>
              <a:rPr lang="en-US" dirty="0"/>
              <a:t> </a:t>
            </a:r>
            <a:r>
              <a:rPr lang="en-US" dirty="0" err="1"/>
              <a:t>trong</a:t>
            </a:r>
            <a:r>
              <a:rPr lang="en-US" dirty="0"/>
              <a:t> </a:t>
            </a:r>
            <a:r>
              <a:rPr lang="en-US" dirty="0" err="1"/>
              <a:t>các</a:t>
            </a:r>
            <a:r>
              <a:rPr lang="en-US" dirty="0"/>
              <a:t> </a:t>
            </a:r>
            <a:r>
              <a:rPr lang="en-US" dirty="0" err="1"/>
              <a:t>Tiêu</a:t>
            </a:r>
            <a:r>
              <a:rPr lang="en-US" dirty="0"/>
              <a:t> </a:t>
            </a:r>
            <a:r>
              <a:rPr lang="en-US" dirty="0" err="1"/>
              <a:t>chuẩn</a:t>
            </a:r>
            <a:r>
              <a:rPr lang="en-US" dirty="0"/>
              <a:t> </a:t>
            </a:r>
            <a:r>
              <a:rPr lang="en-US" dirty="0" err="1"/>
              <a:t>dừng</a:t>
            </a:r>
            <a:r>
              <a:rPr lang="en-US" dirty="0"/>
              <a:t> </a:t>
            </a:r>
            <a:r>
              <a:rPr lang="en-US" dirty="0" err="1"/>
              <a:t>thỏa</a:t>
            </a:r>
            <a:r>
              <a:rPr lang="en-US" dirty="0"/>
              <a:t> </a:t>
            </a:r>
            <a:r>
              <a:rPr lang="en-US" dirty="0" err="1"/>
              <a:t>mãn</a:t>
            </a:r>
            <a:r>
              <a:rPr lang="en-US" dirty="0"/>
              <a:t> THEN</a:t>
            </a:r>
            <a:endParaRPr lang="vi-VN" sz="5400" dirty="0"/>
          </a:p>
          <a:p>
            <a:r>
              <a:rPr lang="en-US" dirty="0"/>
              <a:t>      </a:t>
            </a:r>
            <a:r>
              <a:rPr lang="en-US" dirty="0" err="1"/>
              <a:t>Đánh</a:t>
            </a:r>
            <a:r>
              <a:rPr lang="en-US" dirty="0"/>
              <a:t> </a:t>
            </a:r>
            <a:r>
              <a:rPr lang="en-US" dirty="0" err="1"/>
              <a:t>dấu</a:t>
            </a:r>
            <a:r>
              <a:rPr lang="en-US" dirty="0"/>
              <a:t> </a:t>
            </a:r>
            <a:r>
              <a:rPr lang="en-US" dirty="0" err="1"/>
              <a:t>nút</a:t>
            </a:r>
            <a:r>
              <a:rPr lang="en-US" dirty="0"/>
              <a:t> </a:t>
            </a:r>
            <a:r>
              <a:rPr lang="en-US" dirty="0" err="1"/>
              <a:t>gốc</a:t>
            </a:r>
            <a:r>
              <a:rPr lang="en-US" dirty="0"/>
              <a:t> </a:t>
            </a:r>
            <a:r>
              <a:rPr lang="en-US" dirty="0" err="1"/>
              <a:t>trong</a:t>
            </a:r>
            <a:r>
              <a:rPr lang="en-US" dirty="0"/>
              <a:t> T </a:t>
            </a:r>
            <a:r>
              <a:rPr lang="en-US" dirty="0" err="1"/>
              <a:t>là</a:t>
            </a:r>
            <a:r>
              <a:rPr lang="en-US" dirty="0"/>
              <a:t> </a:t>
            </a:r>
            <a:r>
              <a:rPr lang="en-US" dirty="0" err="1"/>
              <a:t>lá</a:t>
            </a:r>
            <a:r>
              <a:rPr lang="en-US" dirty="0"/>
              <a:t> </a:t>
            </a:r>
            <a:r>
              <a:rPr lang="en-US" dirty="0" err="1"/>
              <a:t>với</a:t>
            </a:r>
            <a:r>
              <a:rPr lang="en-US" dirty="0"/>
              <a:t> </a:t>
            </a:r>
            <a:r>
              <a:rPr lang="en-US" dirty="0" err="1"/>
              <a:t>hầu</a:t>
            </a:r>
            <a:r>
              <a:rPr lang="en-US" dirty="0"/>
              <a:t> </a:t>
            </a:r>
            <a:r>
              <a:rPr lang="en-US" dirty="0" err="1"/>
              <a:t>hết</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của</a:t>
            </a:r>
            <a:r>
              <a:rPr lang="en-US" dirty="0"/>
              <a:t> y </a:t>
            </a:r>
            <a:r>
              <a:rPr lang="en-US" dirty="0" err="1"/>
              <a:t>trong</a:t>
            </a:r>
            <a:r>
              <a:rPr lang="en-US" dirty="0"/>
              <a:t> S </a:t>
            </a:r>
            <a:r>
              <a:rPr lang="en-US" dirty="0" err="1"/>
              <a:t>được</a:t>
            </a:r>
            <a:r>
              <a:rPr lang="en-US" dirty="0"/>
              <a:t> </a:t>
            </a:r>
            <a:r>
              <a:rPr lang="en-US" dirty="0" err="1"/>
              <a:t>coi</a:t>
            </a:r>
            <a:r>
              <a:rPr lang="en-US" dirty="0"/>
              <a:t> </a:t>
            </a:r>
            <a:r>
              <a:rPr lang="en-US" dirty="0" err="1"/>
              <a:t>như</a:t>
            </a:r>
            <a:r>
              <a:rPr lang="en-US" dirty="0"/>
              <a:t> </a:t>
            </a:r>
            <a:r>
              <a:rPr lang="en-US" dirty="0" err="1"/>
              <a:t>nhãn</a:t>
            </a:r>
            <a:r>
              <a:rPr lang="en-US" dirty="0"/>
              <a:t> </a:t>
            </a:r>
            <a:endParaRPr lang="vi-VN" sz="5400" dirty="0"/>
          </a:p>
          <a:p>
            <a:r>
              <a:rPr lang="en-US" dirty="0"/>
              <a:t>ELSE</a:t>
            </a:r>
            <a:endParaRPr lang="vi-VN" sz="5400" dirty="0"/>
          </a:p>
          <a:p>
            <a:r>
              <a:rPr lang="en-US" dirty="0"/>
              <a:t>        </a:t>
            </a:r>
            <a:r>
              <a:rPr lang="en-US" dirty="0" err="1"/>
              <a:t>Tìm</a:t>
            </a:r>
            <a:r>
              <a:rPr lang="en-US" dirty="0"/>
              <a:t> </a:t>
            </a:r>
            <a:r>
              <a:rPr lang="en-US" dirty="0" err="1"/>
              <a:t>hàm</a:t>
            </a:r>
            <a:r>
              <a:rPr lang="en-US" dirty="0"/>
              <a:t> </a:t>
            </a:r>
            <a:r>
              <a:rPr lang="en-US" dirty="0" err="1"/>
              <a:t>rời</a:t>
            </a:r>
            <a:r>
              <a:rPr lang="en-US" dirty="0"/>
              <a:t> </a:t>
            </a:r>
            <a:r>
              <a:rPr lang="en-US" dirty="0" err="1"/>
              <a:t>rạc</a:t>
            </a:r>
            <a:r>
              <a:rPr lang="en-US" dirty="0"/>
              <a:t> f(A) </a:t>
            </a:r>
            <a:r>
              <a:rPr lang="en-US" dirty="0" err="1"/>
              <a:t>của</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đặc</a:t>
            </a:r>
            <a:r>
              <a:rPr lang="en-US" dirty="0"/>
              <a:t> </a:t>
            </a:r>
            <a:r>
              <a:rPr lang="en-US" dirty="0" err="1"/>
              <a:t>tính</a:t>
            </a:r>
            <a:r>
              <a:rPr lang="en-US" dirty="0"/>
              <a:t> </a:t>
            </a:r>
            <a:r>
              <a:rPr lang="en-US" dirty="0" err="1"/>
              <a:t>để</a:t>
            </a:r>
            <a:r>
              <a:rPr lang="en-US" dirty="0"/>
              <a:t> </a:t>
            </a:r>
            <a:r>
              <a:rPr lang="en-US" dirty="0" err="1"/>
              <a:t>phân</a:t>
            </a:r>
            <a:r>
              <a:rPr lang="en-US" dirty="0"/>
              <a:t> chia S </a:t>
            </a:r>
            <a:r>
              <a:rPr lang="en-US" dirty="0" err="1"/>
              <a:t>theo</a:t>
            </a:r>
            <a:r>
              <a:rPr lang="en-US" dirty="0"/>
              <a:t> </a:t>
            </a:r>
            <a:r>
              <a:rPr lang="en-US" dirty="0" err="1"/>
              <a:t>đầu</a:t>
            </a:r>
            <a:r>
              <a:rPr lang="en-US" dirty="0"/>
              <a:t> ra </a:t>
            </a:r>
            <a:r>
              <a:rPr lang="en-US" dirty="0" err="1"/>
              <a:t>hàm</a:t>
            </a:r>
            <a:r>
              <a:rPr lang="en-US" dirty="0"/>
              <a:t> f(A)(v1,...,</a:t>
            </a:r>
            <a:r>
              <a:rPr lang="en-US" dirty="0" err="1"/>
              <a:t>vn</a:t>
            </a:r>
            <a:r>
              <a:rPr lang="en-US" dirty="0"/>
              <a:t>) </a:t>
            </a:r>
            <a:r>
              <a:rPr lang="en-US" dirty="0" err="1"/>
              <a:t>đạt</a:t>
            </a:r>
            <a:r>
              <a:rPr lang="en-US" dirty="0"/>
              <a:t> </a:t>
            </a:r>
            <a:r>
              <a:rPr lang="en-US" dirty="0" err="1"/>
              <a:t>được</a:t>
            </a:r>
            <a:r>
              <a:rPr lang="en-US" dirty="0"/>
              <a:t> </a:t>
            </a:r>
            <a:r>
              <a:rPr lang="en-US" dirty="0" err="1"/>
              <a:t>chuẩn</a:t>
            </a:r>
            <a:r>
              <a:rPr lang="en-US" dirty="0"/>
              <a:t> chia </a:t>
            </a:r>
            <a:r>
              <a:rPr lang="en-US" dirty="0" err="1"/>
              <a:t>tốt</a:t>
            </a:r>
            <a:r>
              <a:rPr lang="en-US" dirty="0"/>
              <a:t> </a:t>
            </a:r>
            <a:r>
              <a:rPr lang="en-US" dirty="0" err="1"/>
              <a:t>nhất</a:t>
            </a:r>
            <a:r>
              <a:rPr lang="en-US" dirty="0"/>
              <a:t>.</a:t>
            </a:r>
            <a:endParaRPr lang="vi-VN" sz="5400" dirty="0"/>
          </a:p>
          <a:p>
            <a:r>
              <a:rPr lang="en-US" dirty="0"/>
              <a:t>  IF </a:t>
            </a:r>
            <a:r>
              <a:rPr lang="en-US" dirty="0" err="1"/>
              <a:t>chuẩn</a:t>
            </a:r>
            <a:r>
              <a:rPr lang="en-US" dirty="0"/>
              <a:t> chia </a:t>
            </a:r>
            <a:r>
              <a:rPr lang="en-US" dirty="0" err="1"/>
              <a:t>tốt</a:t>
            </a:r>
            <a:r>
              <a:rPr lang="en-US" dirty="0"/>
              <a:t> </a:t>
            </a:r>
            <a:r>
              <a:rPr lang="en-US" dirty="0" err="1"/>
              <a:t>nhất</a:t>
            </a:r>
            <a:r>
              <a:rPr lang="en-US" dirty="0"/>
              <a:t> &gt; </a:t>
            </a:r>
            <a:r>
              <a:rPr lang="en-US" dirty="0" err="1"/>
              <a:t>ngưỡng</a:t>
            </a:r>
            <a:r>
              <a:rPr lang="en-US" dirty="0"/>
              <a:t> THEN</a:t>
            </a:r>
            <a:endParaRPr lang="vi-VN" sz="2000" dirty="0"/>
          </a:p>
          <a:p>
            <a:r>
              <a:rPr lang="en-US" dirty="0"/>
              <a:t>      </a:t>
            </a:r>
            <a:r>
              <a:rPr lang="en-US" dirty="0" err="1"/>
              <a:t>Gán</a:t>
            </a:r>
            <a:r>
              <a:rPr lang="en-US" dirty="0"/>
              <a:t> </a:t>
            </a:r>
            <a:r>
              <a:rPr lang="en-US" dirty="0" err="1"/>
              <a:t>nhãn</a:t>
            </a:r>
            <a:r>
              <a:rPr lang="en-US" dirty="0"/>
              <a:t> t </a:t>
            </a:r>
            <a:r>
              <a:rPr lang="en-US" dirty="0" err="1"/>
              <a:t>theo</a:t>
            </a:r>
            <a:r>
              <a:rPr lang="en-US" dirty="0"/>
              <a:t> f(A) </a:t>
            </a:r>
            <a:endParaRPr lang="vi-VN" sz="2000" dirty="0"/>
          </a:p>
          <a:p>
            <a:r>
              <a:rPr lang="en-US" dirty="0"/>
              <a:t>     FOR </a:t>
            </a:r>
            <a:r>
              <a:rPr lang="en-US" dirty="0" err="1"/>
              <a:t>đầu</a:t>
            </a:r>
            <a:r>
              <a:rPr lang="en-US" dirty="0"/>
              <a:t> ra vi </a:t>
            </a:r>
            <a:r>
              <a:rPr lang="en-US" dirty="0" err="1"/>
              <a:t>của</a:t>
            </a:r>
            <a:r>
              <a:rPr lang="en-US" dirty="0"/>
              <a:t> f(A): </a:t>
            </a:r>
            <a:endParaRPr lang="vi-VN" sz="2000" dirty="0"/>
          </a:p>
          <a:p>
            <a:r>
              <a:rPr lang="en-US" dirty="0"/>
              <a:t>         </a:t>
            </a:r>
            <a:r>
              <a:rPr lang="en-US" dirty="0" err="1"/>
              <a:t>Đặt</a:t>
            </a:r>
            <a:r>
              <a:rPr lang="en-US" dirty="0"/>
              <a:t>  </a:t>
            </a:r>
            <a:r>
              <a:rPr lang="en-US" dirty="0" err="1"/>
              <a:t>subtreei</a:t>
            </a:r>
            <a:r>
              <a:rPr lang="en-US" dirty="0"/>
              <a:t>=</a:t>
            </a:r>
            <a:r>
              <a:rPr lang="en-US" dirty="0" err="1"/>
              <a:t>TreeGrowing</a:t>
            </a:r>
            <a:r>
              <a:rPr lang="en-US" dirty="0"/>
              <a:t>(</a:t>
            </a:r>
            <a:r>
              <a:rPr lang="en-US" dirty="0" err="1"/>
              <a:t>σ</a:t>
            </a:r>
            <a:r>
              <a:rPr lang="en-US" baseline="-25000" dirty="0" err="1"/>
              <a:t>f</a:t>
            </a:r>
            <a:r>
              <a:rPr lang="en-US" baseline="-25000" dirty="0"/>
              <a:t>(A)=</a:t>
            </a:r>
            <a:r>
              <a:rPr lang="en-US" baseline="-25000" dirty="0" err="1"/>
              <a:t>vi</a:t>
            </a:r>
            <a:r>
              <a:rPr lang="en-US" dirty="0" err="1"/>
              <a:t>S,A,y</a:t>
            </a:r>
            <a:r>
              <a:rPr lang="en-US" dirty="0"/>
              <a:t>). </a:t>
            </a:r>
            <a:endParaRPr lang="vi-VN" sz="2000" dirty="0"/>
          </a:p>
          <a:p>
            <a:r>
              <a:rPr lang="en-US" dirty="0"/>
              <a:t>         </a:t>
            </a:r>
            <a:r>
              <a:rPr lang="en-US" dirty="0" err="1"/>
              <a:t>Nối</a:t>
            </a:r>
            <a:r>
              <a:rPr lang="en-US" dirty="0"/>
              <a:t> </a:t>
            </a:r>
            <a:r>
              <a:rPr lang="en-US" dirty="0" err="1"/>
              <a:t>điểm</a:t>
            </a:r>
            <a:r>
              <a:rPr lang="en-US" dirty="0"/>
              <a:t> </a:t>
            </a:r>
            <a:r>
              <a:rPr lang="en-US" dirty="0" err="1"/>
              <a:t>gốc</a:t>
            </a:r>
            <a:r>
              <a:rPr lang="en-US" dirty="0"/>
              <a:t> </a:t>
            </a:r>
            <a:r>
              <a:rPr lang="en-US" dirty="0" err="1"/>
              <a:t>của</a:t>
            </a:r>
            <a:r>
              <a:rPr lang="en-US" dirty="0"/>
              <a:t> </a:t>
            </a:r>
            <a:r>
              <a:rPr lang="en-US" dirty="0" err="1"/>
              <a:t>t</a:t>
            </a:r>
            <a:r>
              <a:rPr lang="en-US" baseline="-25000" dirty="0" err="1"/>
              <a:t>T</a:t>
            </a:r>
            <a:r>
              <a:rPr lang="en-US" dirty="0"/>
              <a:t> </a:t>
            </a:r>
            <a:r>
              <a:rPr lang="en-US" dirty="0" err="1"/>
              <a:t>tới</a:t>
            </a:r>
            <a:r>
              <a:rPr lang="en-US" dirty="0"/>
              <a:t> </a:t>
            </a:r>
            <a:r>
              <a:rPr lang="en-US" dirty="0" err="1"/>
              <a:t>cây</a:t>
            </a:r>
            <a:r>
              <a:rPr lang="en-US" dirty="0"/>
              <a:t> con </a:t>
            </a:r>
            <a:r>
              <a:rPr lang="en-US" dirty="0" err="1"/>
              <a:t>với</a:t>
            </a:r>
            <a:r>
              <a:rPr lang="en-US" dirty="0"/>
              <a:t> </a:t>
            </a:r>
            <a:r>
              <a:rPr lang="en-US" dirty="0" err="1"/>
              <a:t>một</a:t>
            </a:r>
            <a:r>
              <a:rPr lang="en-US" dirty="0"/>
              <a:t> </a:t>
            </a:r>
            <a:r>
              <a:rPr lang="en-US" dirty="0" err="1"/>
              <a:t>cạnh</a:t>
            </a:r>
            <a:r>
              <a:rPr lang="en-US" dirty="0"/>
              <a:t> </a:t>
            </a:r>
            <a:r>
              <a:rPr lang="en-US" dirty="0" err="1"/>
              <a:t>đã</a:t>
            </a:r>
            <a:r>
              <a:rPr lang="en-US" dirty="0"/>
              <a:t> </a:t>
            </a:r>
            <a:r>
              <a:rPr lang="en-US" dirty="0" err="1"/>
              <a:t>được</a:t>
            </a:r>
            <a:r>
              <a:rPr lang="en-US" dirty="0"/>
              <a:t> </a:t>
            </a:r>
            <a:r>
              <a:rPr lang="en-US" dirty="0" err="1"/>
              <a:t>gán</a:t>
            </a:r>
            <a:r>
              <a:rPr lang="en-US" dirty="0"/>
              <a:t> </a:t>
            </a:r>
            <a:r>
              <a:rPr lang="en-US" dirty="0" err="1"/>
              <a:t>nhãn</a:t>
            </a:r>
            <a:r>
              <a:rPr lang="en-US" dirty="0"/>
              <a:t> </a:t>
            </a:r>
            <a:r>
              <a:rPr lang="en-US" dirty="0" err="1"/>
              <a:t>là</a:t>
            </a:r>
            <a:r>
              <a:rPr lang="en-US" dirty="0"/>
              <a:t> v</a:t>
            </a:r>
            <a:r>
              <a:rPr lang="en-US" baseline="-25000" dirty="0"/>
              <a:t>i</a:t>
            </a:r>
            <a:r>
              <a:rPr lang="en-US" dirty="0"/>
              <a:t> </a:t>
            </a:r>
            <a:endParaRPr lang="vi-VN" sz="2000" dirty="0"/>
          </a:p>
          <a:p>
            <a:r>
              <a:rPr lang="en-US" dirty="0"/>
              <a:t>    END FOR</a:t>
            </a:r>
            <a:endParaRPr lang="vi-VN" sz="2000" dirty="0"/>
          </a:p>
          <a:p>
            <a:pPr marL="0" indent="0" algn="just">
              <a:lnSpc>
                <a:spcPct val="150000"/>
              </a:lnSpc>
              <a:buNone/>
            </a:pPr>
            <a:endParaRPr lang="vi-VN" sz="2000" dirty="0"/>
          </a:p>
        </p:txBody>
      </p:sp>
    </p:spTree>
    <p:extLst>
      <p:ext uri="{BB962C8B-B14F-4D97-AF65-F5344CB8AC3E}">
        <p14:creationId xmlns:p14="http://schemas.microsoft.com/office/powerpoint/2010/main" val="2491315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6BC23-0A6D-4CBB-83B6-3E94B1A2C214}"/>
              </a:ext>
            </a:extLst>
          </p:cNvPr>
          <p:cNvSpPr>
            <a:spLocks noGrp="1"/>
          </p:cNvSpPr>
          <p:nvPr>
            <p:ph type="title"/>
          </p:nvPr>
        </p:nvSpPr>
        <p:spPr/>
        <p:txBody>
          <a:bodyPr>
            <a:normAutofit fontScale="90000"/>
          </a:bodyPr>
          <a:lstStyle/>
          <a:p>
            <a:endParaRPr lang="vi-VN"/>
          </a:p>
        </p:txBody>
      </p:sp>
      <p:sp>
        <p:nvSpPr>
          <p:cNvPr id="3" name="Content Placeholder 2">
            <a:extLst>
              <a:ext uri="{FF2B5EF4-FFF2-40B4-BE49-F238E27FC236}">
                <a16:creationId xmlns:a16="http://schemas.microsoft.com/office/drawing/2014/main" id="{3D4DF305-70C4-41AB-9F8D-3E0CF7FC1B2F}"/>
              </a:ext>
            </a:extLst>
          </p:cNvPr>
          <p:cNvSpPr>
            <a:spLocks noGrp="1"/>
          </p:cNvSpPr>
          <p:nvPr>
            <p:ph idx="1"/>
          </p:nvPr>
        </p:nvSpPr>
        <p:spPr/>
        <p:txBody>
          <a:bodyPr>
            <a:normAutofit fontScale="92500" lnSpcReduction="20000"/>
          </a:bodyPr>
          <a:lstStyle/>
          <a:p>
            <a:r>
              <a:rPr lang="en-US" dirty="0"/>
              <a:t>     ELSE</a:t>
            </a:r>
            <a:endParaRPr lang="vi-VN" dirty="0"/>
          </a:p>
          <a:p>
            <a:r>
              <a:rPr lang="en-US" dirty="0"/>
              <a:t>           </a:t>
            </a:r>
            <a:r>
              <a:rPr lang="en-US" dirty="0" err="1"/>
              <a:t>Đánh</a:t>
            </a:r>
            <a:r>
              <a:rPr lang="en-US" dirty="0"/>
              <a:t> </a:t>
            </a:r>
            <a:r>
              <a:rPr lang="en-US" dirty="0" err="1"/>
              <a:t>dấu</a:t>
            </a:r>
            <a:r>
              <a:rPr lang="en-US" dirty="0"/>
              <a:t> </a:t>
            </a:r>
            <a:r>
              <a:rPr lang="en-US" dirty="0" err="1"/>
              <a:t>nút</a:t>
            </a:r>
            <a:r>
              <a:rPr lang="en-US" dirty="0"/>
              <a:t> </a:t>
            </a:r>
            <a:r>
              <a:rPr lang="en-US" dirty="0" err="1"/>
              <a:t>gốc</a:t>
            </a:r>
            <a:r>
              <a:rPr lang="en-US" dirty="0"/>
              <a:t> T </a:t>
            </a:r>
            <a:r>
              <a:rPr lang="en-US" dirty="0" err="1"/>
              <a:t>là</a:t>
            </a:r>
            <a:r>
              <a:rPr lang="en-US" dirty="0"/>
              <a:t> </a:t>
            </a:r>
            <a:r>
              <a:rPr lang="en-US" dirty="0" err="1"/>
              <a:t>nút</a:t>
            </a:r>
            <a:r>
              <a:rPr lang="en-US" dirty="0"/>
              <a:t> </a:t>
            </a:r>
            <a:r>
              <a:rPr lang="en-US" dirty="0" err="1"/>
              <a:t>gốc</a:t>
            </a:r>
            <a:r>
              <a:rPr lang="en-US" dirty="0"/>
              <a:t> </a:t>
            </a:r>
            <a:r>
              <a:rPr lang="en-US" dirty="0" err="1"/>
              <a:t>với</a:t>
            </a:r>
            <a:r>
              <a:rPr lang="en-US" dirty="0"/>
              <a:t> </a:t>
            </a:r>
            <a:r>
              <a:rPr lang="en-US" dirty="0" err="1"/>
              <a:t>giá</a:t>
            </a:r>
            <a:r>
              <a:rPr lang="en-US" dirty="0"/>
              <a:t> </a:t>
            </a:r>
            <a:r>
              <a:rPr lang="en-US" dirty="0" err="1"/>
              <a:t>trị</a:t>
            </a:r>
            <a:r>
              <a:rPr lang="en-US" dirty="0"/>
              <a:t> </a:t>
            </a:r>
            <a:r>
              <a:rPr lang="en-US" dirty="0" err="1"/>
              <a:t>chung</a:t>
            </a:r>
            <a:r>
              <a:rPr lang="en-US" dirty="0"/>
              <a:t> </a:t>
            </a:r>
            <a:r>
              <a:rPr lang="en-US" dirty="0" err="1"/>
              <a:t>nhất</a:t>
            </a:r>
            <a:r>
              <a:rPr lang="en-US" dirty="0"/>
              <a:t> </a:t>
            </a:r>
            <a:r>
              <a:rPr lang="en-US" dirty="0" err="1"/>
              <a:t>của</a:t>
            </a:r>
            <a:r>
              <a:rPr lang="en-US" dirty="0"/>
              <a:t> y </a:t>
            </a:r>
            <a:r>
              <a:rPr lang="en-US" dirty="0" err="1"/>
              <a:t>trong</a:t>
            </a:r>
            <a:r>
              <a:rPr lang="en-US" dirty="0"/>
              <a:t> S </a:t>
            </a:r>
            <a:r>
              <a:rPr lang="en-US" dirty="0" err="1"/>
              <a:t>như</a:t>
            </a:r>
            <a:r>
              <a:rPr lang="en-US" dirty="0"/>
              <a:t> </a:t>
            </a:r>
            <a:r>
              <a:rPr lang="en-US" dirty="0" err="1"/>
              <a:t>là</a:t>
            </a:r>
            <a:r>
              <a:rPr lang="en-US" dirty="0"/>
              <a:t> </a:t>
            </a:r>
            <a:r>
              <a:rPr lang="en-US" dirty="0" err="1"/>
              <a:t>một</a:t>
            </a:r>
            <a:r>
              <a:rPr lang="en-US" dirty="0"/>
              <a:t> </a:t>
            </a:r>
            <a:r>
              <a:rPr lang="en-US" dirty="0" err="1"/>
              <a:t>nhãn</a:t>
            </a:r>
            <a:endParaRPr lang="vi-VN" dirty="0"/>
          </a:p>
          <a:p>
            <a:r>
              <a:rPr lang="en-US" dirty="0"/>
              <a:t>  END IF</a:t>
            </a:r>
            <a:endParaRPr lang="vi-VN" dirty="0"/>
          </a:p>
          <a:p>
            <a:r>
              <a:rPr lang="en-US" dirty="0"/>
              <a:t>END IF	</a:t>
            </a:r>
            <a:endParaRPr lang="vi-VN" dirty="0"/>
          </a:p>
          <a:p>
            <a:r>
              <a:rPr lang="en-US" dirty="0"/>
              <a:t>RETURN T</a:t>
            </a:r>
            <a:endParaRPr lang="vi-VN" dirty="0"/>
          </a:p>
          <a:p>
            <a:r>
              <a:rPr lang="en-US" dirty="0"/>
              <a:t> </a:t>
            </a:r>
            <a:endParaRPr lang="vi-VN" dirty="0"/>
          </a:p>
          <a:p>
            <a:r>
              <a:rPr lang="en-US" u="sng" dirty="0" err="1"/>
              <a:t>TreePruning</a:t>
            </a:r>
            <a:r>
              <a:rPr lang="en-US" u="sng" dirty="0"/>
              <a:t> (</a:t>
            </a:r>
            <a:r>
              <a:rPr lang="en-US" u="sng" dirty="0" err="1"/>
              <a:t>S,T,y</a:t>
            </a:r>
            <a:r>
              <a:rPr lang="en-US" u="sng" dirty="0"/>
              <a:t>)</a:t>
            </a:r>
            <a:endParaRPr lang="vi-VN" dirty="0"/>
          </a:p>
          <a:p>
            <a:r>
              <a:rPr lang="en-US" dirty="0" err="1"/>
              <a:t>Trong</a:t>
            </a:r>
            <a:r>
              <a:rPr lang="en-US" dirty="0"/>
              <a:t> </a:t>
            </a:r>
            <a:r>
              <a:rPr lang="en-US" dirty="0" err="1"/>
              <a:t>đó</a:t>
            </a:r>
            <a:r>
              <a:rPr lang="en-US" dirty="0"/>
              <a:t>:</a:t>
            </a:r>
            <a:endParaRPr lang="vi-VN" dirty="0"/>
          </a:p>
          <a:p>
            <a:pPr lvl="1"/>
            <a:r>
              <a:rPr lang="en-US" dirty="0"/>
              <a:t>S – </a:t>
            </a:r>
            <a:r>
              <a:rPr lang="en-US" dirty="0" err="1"/>
              <a:t>là</a:t>
            </a:r>
            <a:r>
              <a:rPr lang="en-US" dirty="0"/>
              <a:t> </a:t>
            </a:r>
            <a:r>
              <a:rPr lang="en-US" dirty="0" err="1"/>
              <a:t>tập</a:t>
            </a:r>
            <a:r>
              <a:rPr lang="en-US" dirty="0"/>
              <a:t> </a:t>
            </a:r>
            <a:r>
              <a:rPr lang="en-US" dirty="0" err="1"/>
              <a:t>huấn</a:t>
            </a:r>
            <a:r>
              <a:rPr lang="en-US" dirty="0"/>
              <a:t> </a:t>
            </a:r>
            <a:r>
              <a:rPr lang="en-US" dirty="0" err="1"/>
              <a:t>luyện</a:t>
            </a:r>
            <a:endParaRPr lang="vi-VN" dirty="0"/>
          </a:p>
          <a:p>
            <a:pPr lvl="1"/>
            <a:r>
              <a:rPr lang="en-US" dirty="0"/>
              <a:t>y – </a:t>
            </a:r>
            <a:r>
              <a:rPr lang="en-US" dirty="0" err="1"/>
              <a:t>Đặc</a:t>
            </a:r>
            <a:r>
              <a:rPr lang="en-US" dirty="0"/>
              <a:t> </a:t>
            </a:r>
            <a:r>
              <a:rPr lang="en-US" dirty="0" err="1"/>
              <a:t>tính</a:t>
            </a:r>
            <a:r>
              <a:rPr lang="en-US" dirty="0"/>
              <a:t> </a:t>
            </a:r>
            <a:r>
              <a:rPr lang="en-US" dirty="0" err="1"/>
              <a:t>đích</a:t>
            </a:r>
            <a:endParaRPr lang="vi-VN" dirty="0"/>
          </a:p>
          <a:p>
            <a:pPr lvl="1"/>
            <a:r>
              <a:rPr lang="en-US" dirty="0"/>
              <a:t>T – </a:t>
            </a:r>
            <a:r>
              <a:rPr lang="en-US" dirty="0" err="1"/>
              <a:t>Cây</a:t>
            </a:r>
            <a:r>
              <a:rPr lang="en-US" dirty="0"/>
              <a:t> </a:t>
            </a:r>
            <a:r>
              <a:rPr lang="en-US" dirty="0" err="1"/>
              <a:t>cần</a:t>
            </a:r>
            <a:r>
              <a:rPr lang="en-US" dirty="0"/>
              <a:t> </a:t>
            </a:r>
            <a:r>
              <a:rPr lang="en-US" dirty="0" err="1"/>
              <a:t>cắt</a:t>
            </a:r>
            <a:r>
              <a:rPr lang="en-US" dirty="0"/>
              <a:t> </a:t>
            </a:r>
            <a:r>
              <a:rPr lang="en-US" dirty="0" err="1"/>
              <a:t>tỉa</a:t>
            </a:r>
            <a:endParaRPr lang="vi-VN" dirty="0"/>
          </a:p>
          <a:p>
            <a:r>
              <a:rPr lang="en-US" dirty="0"/>
              <a:t> </a:t>
            </a:r>
            <a:endParaRPr lang="vi-VN" dirty="0"/>
          </a:p>
          <a:p>
            <a:r>
              <a:rPr lang="en-US" dirty="0"/>
              <a:t>DO</a:t>
            </a:r>
            <a:endParaRPr lang="vi-VN" dirty="0"/>
          </a:p>
          <a:p>
            <a:r>
              <a:rPr lang="en-US" dirty="0"/>
              <a:t>       </a:t>
            </a:r>
            <a:r>
              <a:rPr lang="en-US" dirty="0" err="1"/>
              <a:t>Chọn</a:t>
            </a:r>
            <a:r>
              <a:rPr lang="en-US" dirty="0"/>
              <a:t> </a:t>
            </a:r>
            <a:r>
              <a:rPr lang="en-US" dirty="0" err="1"/>
              <a:t>một</a:t>
            </a:r>
            <a:r>
              <a:rPr lang="en-US" dirty="0"/>
              <a:t> </a:t>
            </a:r>
            <a:r>
              <a:rPr lang="en-US" dirty="0" err="1"/>
              <a:t>nút</a:t>
            </a:r>
            <a:r>
              <a:rPr lang="en-US" dirty="0"/>
              <a:t> t </a:t>
            </a:r>
            <a:r>
              <a:rPr lang="en-US" dirty="0" err="1"/>
              <a:t>trong</a:t>
            </a:r>
            <a:r>
              <a:rPr lang="en-US" dirty="0"/>
              <a:t> T </a:t>
            </a:r>
            <a:r>
              <a:rPr lang="en-US" dirty="0" err="1"/>
              <a:t>sao</a:t>
            </a:r>
            <a:r>
              <a:rPr lang="en-US" dirty="0"/>
              <a:t> </a:t>
            </a:r>
            <a:r>
              <a:rPr lang="en-US" dirty="0" err="1"/>
              <a:t>cho</a:t>
            </a:r>
            <a:r>
              <a:rPr lang="en-US" dirty="0"/>
              <a:t> </a:t>
            </a:r>
            <a:r>
              <a:rPr lang="en-US" dirty="0" err="1"/>
              <a:t>cắt</a:t>
            </a:r>
            <a:r>
              <a:rPr lang="en-US" dirty="0"/>
              <a:t> </a:t>
            </a:r>
            <a:r>
              <a:rPr lang="en-US" dirty="0" err="1"/>
              <a:t>tỉa</a:t>
            </a:r>
            <a:r>
              <a:rPr lang="en-US" dirty="0"/>
              <a:t> </a:t>
            </a:r>
            <a:r>
              <a:rPr lang="en-US" dirty="0" err="1"/>
              <a:t>nó</a:t>
            </a:r>
            <a:r>
              <a:rPr lang="en-US" dirty="0"/>
              <a:t>  </a:t>
            </a:r>
            <a:r>
              <a:rPr lang="en-US" dirty="0" err="1"/>
              <a:t>sẽ</a:t>
            </a:r>
            <a:r>
              <a:rPr lang="en-US" dirty="0"/>
              <a:t> </a:t>
            </a:r>
            <a:r>
              <a:rPr lang="en-US" dirty="0" err="1"/>
              <a:t>cải</a:t>
            </a:r>
            <a:r>
              <a:rPr lang="en-US" dirty="0"/>
              <a:t> </a:t>
            </a:r>
            <a:r>
              <a:rPr lang="en-US" dirty="0" err="1"/>
              <a:t>thiện</a:t>
            </a:r>
            <a:r>
              <a:rPr lang="en-US"/>
              <a:t> nhiều</a:t>
            </a:r>
            <a:r>
              <a:rPr lang="en-US" dirty="0"/>
              <a:t> </a:t>
            </a:r>
            <a:r>
              <a:rPr lang="en-US" dirty="0" err="1"/>
              <a:t>nhất</a:t>
            </a:r>
            <a:r>
              <a:rPr lang="en-US" dirty="0"/>
              <a:t> </a:t>
            </a:r>
            <a:r>
              <a:rPr lang="en-US" dirty="0" err="1"/>
              <a:t>một</a:t>
            </a:r>
            <a:r>
              <a:rPr lang="en-US" dirty="0"/>
              <a:t> </a:t>
            </a:r>
            <a:r>
              <a:rPr lang="en-US" dirty="0" err="1"/>
              <a:t>tiêu</a:t>
            </a:r>
            <a:r>
              <a:rPr lang="en-US" dirty="0"/>
              <a:t> </a:t>
            </a:r>
            <a:r>
              <a:rPr lang="en-US" dirty="0" err="1"/>
              <a:t>chuẩn</a:t>
            </a:r>
            <a:r>
              <a:rPr lang="en-US" dirty="0"/>
              <a:t> </a:t>
            </a:r>
            <a:r>
              <a:rPr lang="en-US" dirty="0" err="1"/>
              <a:t>nào</a:t>
            </a:r>
            <a:r>
              <a:rPr lang="en-US" dirty="0"/>
              <a:t> </a:t>
            </a:r>
            <a:r>
              <a:rPr lang="en-US" dirty="0" err="1"/>
              <a:t>đó</a:t>
            </a:r>
            <a:endParaRPr lang="vi-VN" dirty="0"/>
          </a:p>
          <a:p>
            <a:r>
              <a:rPr lang="fr-FR" dirty="0"/>
              <a:t>     IF </a:t>
            </a:r>
            <a:r>
              <a:rPr lang="fr-FR" dirty="0" err="1"/>
              <a:t>t#Ø</a:t>
            </a:r>
            <a:r>
              <a:rPr lang="fr-FR" dirty="0"/>
              <a:t> THEN T=</a:t>
            </a:r>
            <a:r>
              <a:rPr lang="fr-FR" dirty="0" err="1"/>
              <a:t>pruned</a:t>
            </a:r>
            <a:r>
              <a:rPr lang="fr-FR" dirty="0"/>
              <a:t>(</a:t>
            </a:r>
            <a:r>
              <a:rPr lang="fr-FR" dirty="0" err="1"/>
              <a:t>T,t</a:t>
            </a:r>
            <a:r>
              <a:rPr lang="fr-FR" dirty="0"/>
              <a:t>) </a:t>
            </a:r>
            <a:endParaRPr lang="vi-VN" dirty="0"/>
          </a:p>
          <a:p>
            <a:r>
              <a:rPr lang="en-US" dirty="0"/>
              <a:t>     UNTIL t=Ø</a:t>
            </a:r>
            <a:endParaRPr lang="vi-VN" dirty="0"/>
          </a:p>
          <a:p>
            <a:r>
              <a:rPr lang="en-US" dirty="0"/>
              <a:t>RETURN T</a:t>
            </a:r>
            <a:endParaRPr lang="vi-VN" dirty="0"/>
          </a:p>
          <a:p>
            <a:r>
              <a:rPr lang="vi-VN" dirty="0"/>
              <a:t> </a:t>
            </a:r>
          </a:p>
          <a:p>
            <a:endParaRPr lang="vi-VN" dirty="0"/>
          </a:p>
        </p:txBody>
      </p:sp>
    </p:spTree>
    <p:extLst>
      <p:ext uri="{BB962C8B-B14F-4D97-AF65-F5344CB8AC3E}">
        <p14:creationId xmlns:p14="http://schemas.microsoft.com/office/powerpoint/2010/main" val="1754348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1C96-CCF9-41CC-9BB7-D584BCD4C490}"/>
              </a:ext>
            </a:extLst>
          </p:cNvPr>
          <p:cNvSpPr>
            <a:spLocks noGrp="1"/>
          </p:cNvSpPr>
          <p:nvPr>
            <p:ph type="title"/>
          </p:nvPr>
        </p:nvSpPr>
        <p:spPr>
          <a:xfrm flipV="1">
            <a:off x="838200" y="340393"/>
            <a:ext cx="10515600" cy="77742"/>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89FDEB5D-4D36-43B2-ADE4-58ABF2286AE7}"/>
              </a:ext>
            </a:extLst>
          </p:cNvPr>
          <p:cNvSpPr>
            <a:spLocks noGrp="1"/>
          </p:cNvSpPr>
          <p:nvPr>
            <p:ph sz="half" idx="1"/>
          </p:nvPr>
        </p:nvSpPr>
        <p:spPr>
          <a:xfrm>
            <a:off x="384313" y="1073425"/>
            <a:ext cx="5635487" cy="5103537"/>
          </a:xfrm>
        </p:spPr>
        <p:txBody>
          <a:bodyPr>
            <a:normAutofit fontScale="92500" lnSpcReduction="10000"/>
          </a:bodyPr>
          <a:lstStyle/>
          <a:p>
            <a:r>
              <a:rPr lang="vi-VN" sz="2400" i="1" dirty="0"/>
              <a:t>GenerateTree(X)</a:t>
            </a:r>
            <a:endParaRPr lang="vi-VN" sz="2400" dirty="0"/>
          </a:p>
          <a:p>
            <a:r>
              <a:rPr lang="en-US" sz="2400" i="1" dirty="0"/>
              <a:t>         </a:t>
            </a:r>
            <a:r>
              <a:rPr lang="vi-VN" sz="2400" i="1" dirty="0"/>
              <a:t>If NodeEntropy(X)&lt; θI /*/</a:t>
            </a:r>
            <a:endParaRPr lang="vi-VN" sz="2400" dirty="0"/>
          </a:p>
          <a:p>
            <a:r>
              <a:rPr lang="vi-VN" sz="2400" i="1" dirty="0"/>
              <a:t>Create leaf labelled by majority class in X</a:t>
            </a:r>
            <a:endParaRPr lang="vi-VN" sz="2400" dirty="0"/>
          </a:p>
          <a:p>
            <a:r>
              <a:rPr lang="en-US" sz="2400" i="1" dirty="0"/>
              <a:t>              </a:t>
            </a:r>
            <a:r>
              <a:rPr lang="vi-VN" sz="2400" i="1" dirty="0"/>
              <a:t>Return	</a:t>
            </a:r>
            <a:endParaRPr lang="vi-VN" sz="2400" dirty="0"/>
          </a:p>
          <a:p>
            <a:r>
              <a:rPr lang="en-US" sz="2400" i="1" dirty="0"/>
              <a:t> </a:t>
            </a:r>
            <a:endParaRPr lang="vi-VN" sz="2400" dirty="0"/>
          </a:p>
          <a:p>
            <a:r>
              <a:rPr lang="en-US" sz="2400" i="1" dirty="0"/>
              <a:t>        </a:t>
            </a:r>
            <a:r>
              <a:rPr lang="vi-VN" sz="2400" i="1" dirty="0"/>
              <a:t>i ← SplitAttribute(X)</a:t>
            </a:r>
            <a:endParaRPr lang="vi-VN" sz="2400" dirty="0"/>
          </a:p>
          <a:p>
            <a:r>
              <a:rPr lang="en-US" sz="2400" i="1" dirty="0"/>
              <a:t>         </a:t>
            </a:r>
            <a:r>
              <a:rPr lang="vi-VN" sz="2400" i="1" dirty="0"/>
              <a:t>For each branch of </a:t>
            </a:r>
            <a:r>
              <a:rPr lang="vi-VN" sz="2400" b="1" i="1" dirty="0"/>
              <a:t>x</a:t>
            </a:r>
            <a:r>
              <a:rPr lang="vi-VN" sz="2400" i="1" dirty="0"/>
              <a:t>i</a:t>
            </a:r>
            <a:endParaRPr lang="vi-VN" sz="2400" dirty="0"/>
          </a:p>
          <a:p>
            <a:r>
              <a:rPr lang="vi-VN" sz="2400" i="1" dirty="0"/>
              <a:t>Find Xi falling in branch</a:t>
            </a:r>
            <a:endParaRPr lang="vi-VN" sz="2400" dirty="0"/>
          </a:p>
          <a:p>
            <a:r>
              <a:rPr lang="vi-VN" sz="2400" i="1" dirty="0"/>
              <a:t>GenerateTree(Xi)</a:t>
            </a:r>
            <a:endParaRPr lang="vi-VN" sz="2400" dirty="0"/>
          </a:p>
          <a:p>
            <a:endParaRPr lang="vi-VN" dirty="0"/>
          </a:p>
        </p:txBody>
      </p:sp>
      <p:sp>
        <p:nvSpPr>
          <p:cNvPr id="4" name="Content Placeholder 3">
            <a:extLst>
              <a:ext uri="{FF2B5EF4-FFF2-40B4-BE49-F238E27FC236}">
                <a16:creationId xmlns:a16="http://schemas.microsoft.com/office/drawing/2014/main" id="{781EBD4E-CEBD-4B4B-82BE-70DD886152B2}"/>
              </a:ext>
            </a:extLst>
          </p:cNvPr>
          <p:cNvSpPr>
            <a:spLocks noGrp="1"/>
          </p:cNvSpPr>
          <p:nvPr>
            <p:ph sz="half" idx="2"/>
          </p:nvPr>
        </p:nvSpPr>
        <p:spPr>
          <a:xfrm>
            <a:off x="6019800" y="954157"/>
            <a:ext cx="5893904" cy="5222806"/>
          </a:xfrm>
        </p:spPr>
        <p:txBody>
          <a:bodyPr>
            <a:normAutofit fontScale="92500" lnSpcReduction="10000"/>
          </a:bodyPr>
          <a:lstStyle/>
          <a:p>
            <a:r>
              <a:rPr lang="vi-VN" sz="2400" i="1" dirty="0"/>
              <a:t>SplitAttribute(X)</a:t>
            </a:r>
            <a:endParaRPr lang="vi-VN" sz="2400" dirty="0"/>
          </a:p>
          <a:p>
            <a:r>
              <a:rPr lang="en-US" sz="2400" i="1" dirty="0"/>
              <a:t>          </a:t>
            </a:r>
            <a:r>
              <a:rPr lang="vi-VN" sz="2400" i="1" dirty="0"/>
              <a:t>MinEnt← MAX</a:t>
            </a:r>
            <a:endParaRPr lang="vi-VN" sz="2400" dirty="0"/>
          </a:p>
          <a:p>
            <a:r>
              <a:rPr lang="en-US" sz="2400" i="1" dirty="0"/>
              <a:t>          </a:t>
            </a:r>
            <a:r>
              <a:rPr lang="vi-VN" sz="2400" i="1" dirty="0"/>
              <a:t>For all attributes i = 1, . . . , d</a:t>
            </a:r>
            <a:endParaRPr lang="vi-VN" sz="2400" dirty="0"/>
          </a:p>
          <a:p>
            <a:r>
              <a:rPr lang="vi-VN" sz="2400" i="1" dirty="0"/>
              <a:t>If </a:t>
            </a:r>
            <a:r>
              <a:rPr lang="vi-VN" sz="2400" b="1" i="1" dirty="0"/>
              <a:t>x</a:t>
            </a:r>
            <a:r>
              <a:rPr lang="vi-VN" sz="2400" i="1" dirty="0"/>
              <a:t>i is discrete with n values</a:t>
            </a:r>
            <a:endParaRPr lang="vi-VN" sz="2400" dirty="0"/>
          </a:p>
          <a:p>
            <a:r>
              <a:rPr lang="vi-VN" sz="2400" i="1" dirty="0"/>
              <a:t>Split X into X1, . . . ,Xn by </a:t>
            </a:r>
            <a:r>
              <a:rPr lang="vi-VN" sz="2400" b="1" i="1" dirty="0"/>
              <a:t>x</a:t>
            </a:r>
            <a:r>
              <a:rPr lang="vi-VN" sz="2400" i="1" dirty="0"/>
              <a:t>i</a:t>
            </a:r>
            <a:endParaRPr lang="vi-VN" sz="2400" dirty="0"/>
          </a:p>
          <a:p>
            <a:r>
              <a:rPr lang="vi-VN" sz="2400" i="1" dirty="0"/>
              <a:t>e ← SplitEntropy(X1, . . . ,Xn) / */</a:t>
            </a:r>
            <a:endParaRPr lang="vi-VN" sz="2400" dirty="0"/>
          </a:p>
          <a:p>
            <a:r>
              <a:rPr lang="en-US" sz="2400" i="1" dirty="0"/>
              <a:t>         </a:t>
            </a:r>
            <a:r>
              <a:rPr lang="vi-VN" sz="2400" i="1" dirty="0"/>
              <a:t>If e&lt;</a:t>
            </a:r>
            <a:r>
              <a:rPr lang="vi-VN" sz="2400" i="1"/>
              <a:t>MinEnt then MinEnt </a:t>
            </a:r>
            <a:r>
              <a:rPr lang="vi-VN" sz="2400" i="1" dirty="0"/>
              <a:t>← e; bestf ← i</a:t>
            </a:r>
            <a:endParaRPr lang="vi-VN" sz="2400" dirty="0"/>
          </a:p>
          <a:p>
            <a:r>
              <a:rPr lang="en-US" sz="2400" i="1" dirty="0"/>
              <a:t>             </a:t>
            </a:r>
            <a:r>
              <a:rPr lang="vi-VN" sz="2400" i="1" dirty="0"/>
              <a:t>Else /* </a:t>
            </a:r>
            <a:r>
              <a:rPr lang="vi-VN" sz="2400" b="1" i="1" dirty="0"/>
              <a:t>x</a:t>
            </a:r>
            <a:r>
              <a:rPr lang="vi-VN" sz="2400" i="1" dirty="0"/>
              <a:t>i is numeric */</a:t>
            </a:r>
            <a:endParaRPr lang="vi-VN" sz="2400" dirty="0"/>
          </a:p>
          <a:p>
            <a:r>
              <a:rPr lang="en-US" sz="2400" i="1" dirty="0"/>
              <a:t>                </a:t>
            </a:r>
            <a:r>
              <a:rPr lang="vi-VN" sz="2400" i="1" dirty="0"/>
              <a:t>For all possible splits</a:t>
            </a:r>
            <a:endParaRPr lang="vi-VN" sz="2400" dirty="0"/>
          </a:p>
          <a:p>
            <a:r>
              <a:rPr lang="en-US" sz="2400" i="1" dirty="0"/>
              <a:t>     </a:t>
            </a:r>
            <a:r>
              <a:rPr lang="vi-VN" sz="2400" i="1" dirty="0"/>
              <a:t>Split X into X1,X2 on </a:t>
            </a:r>
            <a:r>
              <a:rPr lang="vi-VN" sz="2400" b="1" i="1" dirty="0"/>
              <a:t>x</a:t>
            </a:r>
            <a:r>
              <a:rPr lang="vi-VN" sz="2400" i="1" dirty="0"/>
              <a:t>i	</a:t>
            </a:r>
            <a:r>
              <a:rPr lang="en-US" sz="2400" i="1" dirty="0"/>
              <a:t>  </a:t>
            </a:r>
            <a:endParaRPr lang="vi-VN" sz="2400" dirty="0"/>
          </a:p>
          <a:p>
            <a:r>
              <a:rPr lang="en-US" sz="2400" i="1" dirty="0"/>
              <a:t>     </a:t>
            </a:r>
            <a:r>
              <a:rPr lang="vi-VN" sz="2400" i="1" dirty="0"/>
              <a:t>e←SplitEntropy(X1,X2)</a:t>
            </a:r>
            <a:endParaRPr lang="vi-VN" sz="2400" dirty="0"/>
          </a:p>
          <a:p>
            <a:r>
              <a:rPr lang="en-US" sz="2400" i="1" dirty="0"/>
              <a:t>     </a:t>
            </a:r>
            <a:r>
              <a:rPr lang="vi-VN" sz="2400" i="1" dirty="0"/>
              <a:t>If e&lt;MinEnt MinEnt ← e; bestf ← i</a:t>
            </a:r>
            <a:endParaRPr lang="vi-VN" sz="2400" dirty="0"/>
          </a:p>
          <a:p>
            <a:r>
              <a:rPr lang="en-US" sz="2400" i="1" dirty="0"/>
              <a:t>         </a:t>
            </a:r>
            <a:r>
              <a:rPr lang="vi-VN" sz="2400" i="1" dirty="0"/>
              <a:t>Return bestf</a:t>
            </a:r>
            <a:endParaRPr lang="vi-VN" sz="2400" dirty="0"/>
          </a:p>
          <a:p>
            <a:endParaRPr lang="vi-VN" dirty="0"/>
          </a:p>
        </p:txBody>
      </p:sp>
    </p:spTree>
    <p:extLst>
      <p:ext uri="{BB962C8B-B14F-4D97-AF65-F5344CB8AC3E}">
        <p14:creationId xmlns:p14="http://schemas.microsoft.com/office/powerpoint/2010/main" val="3061168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0" indent="0" algn="just">
              <a:lnSpc>
                <a:spcPct val="150000"/>
              </a:lnSpc>
              <a:buNone/>
            </a:pPr>
            <a:r>
              <a:rPr lang="vi-VN" sz="2400" b="1" dirty="0"/>
              <a:t>4.Tiêu chuẩn dừng</a:t>
            </a:r>
          </a:p>
          <a:p>
            <a:pPr marL="0" indent="0" algn="just">
              <a:lnSpc>
                <a:spcPct val="100000"/>
              </a:lnSpc>
              <a:buNone/>
            </a:pPr>
            <a:r>
              <a:rPr lang="vi-VN" sz="2400" dirty="0"/>
              <a:t>Tại một node, nếu một trong số các điều kiện sau đây xảy ra, ta không tiếp tục phân chia node đó và coi nó là một nút lá:</a:t>
            </a:r>
          </a:p>
          <a:p>
            <a:pPr marL="342900" lvl="0" indent="-342900">
              <a:buFont typeface="Arial" panose="020B0604020202020204" pitchFamily="34" charset="0"/>
              <a:buChar char="•"/>
            </a:pPr>
            <a:r>
              <a:rPr lang="vi-VN" sz="2400" dirty="0"/>
              <a:t>Nếu nút đó có entropy bằng 0, tức mọi điểm trong nút đều thuộc một class.</a:t>
            </a:r>
          </a:p>
          <a:p>
            <a:pPr marL="342900" lvl="0" indent="-342900">
              <a:buFont typeface="Arial" panose="020B0604020202020204" pitchFamily="34" charset="0"/>
              <a:buChar char="•"/>
            </a:pPr>
            <a:r>
              <a:rPr lang="vi-VN" sz="2400" dirty="0"/>
              <a:t>Nếu nút đó có số phần tử nhỏ hơn một ngưỡng nào đó. Trong trường hợp này, ta chấp nhận có một số điểm bị phân lớp sai để tránh overfitting. Class cho nút lá này này có thể được xác định dựa trên class có số lượng ví dụ chiếm đa số trong nút.</a:t>
            </a:r>
          </a:p>
          <a:p>
            <a:pPr marL="342900" lvl="0" indent="-342900">
              <a:buFont typeface="Arial" panose="020B0604020202020204" pitchFamily="34" charset="0"/>
              <a:buChar char="•"/>
            </a:pPr>
            <a:r>
              <a:rPr lang="vi-VN" sz="2400" dirty="0"/>
              <a:t>Nếu khoảng cách từ nút đó đến nút gốc đạt tới một giá trị nào đó. Việc hạn chế </a:t>
            </a:r>
            <a:r>
              <a:rPr lang="vi-VN" sz="2400" i="1" dirty="0"/>
              <a:t>chiều sâu của tree</a:t>
            </a:r>
            <a:r>
              <a:rPr lang="vi-VN" sz="2400" dirty="0"/>
              <a:t> này làm giảm độ phức tạp của tree và phần nào giúp tránh overfitting.</a:t>
            </a:r>
          </a:p>
          <a:p>
            <a:pPr marL="342900" lvl="0" indent="-342900">
              <a:buFont typeface="Arial" panose="020B0604020202020204" pitchFamily="34" charset="0"/>
              <a:buChar char="•"/>
            </a:pPr>
            <a:r>
              <a:rPr lang="vi-VN" sz="2400" dirty="0"/>
              <a:t>Nếu tổng số nút lá vượt quá một ngưỡng nào đó.</a:t>
            </a:r>
          </a:p>
          <a:p>
            <a:pPr marL="342900" lvl="0" indent="-342900">
              <a:buFont typeface="Arial" panose="020B0604020202020204" pitchFamily="34" charset="0"/>
              <a:buChar char="•"/>
            </a:pPr>
            <a:r>
              <a:rPr lang="vi-VN" sz="2400" dirty="0"/>
              <a:t>Nếu việc phân chia node đó không làm giảm entropy quá nhiều (information gain nhỏ hơn một ngưỡng nào đó).</a:t>
            </a:r>
          </a:p>
          <a:p>
            <a:pPr marL="342900" indent="-342900" algn="just">
              <a:lnSpc>
                <a:spcPct val="100000"/>
              </a:lnSpc>
              <a:buFont typeface="Arial" panose="020B0604020202020204" pitchFamily="34" charset="0"/>
              <a:buChar char="•"/>
            </a:pPr>
            <a:endParaRPr lang="vi-VN" sz="2400" dirty="0"/>
          </a:p>
          <a:p>
            <a:pPr marL="0" indent="0" algn="just">
              <a:lnSpc>
                <a:spcPct val="100000"/>
              </a:lnSpc>
              <a:buNone/>
            </a:pPr>
            <a:endParaRPr lang="vi-VN" sz="2200" dirty="0"/>
          </a:p>
        </p:txBody>
      </p:sp>
    </p:spTree>
    <p:extLst>
      <p:ext uri="{BB962C8B-B14F-4D97-AF65-F5344CB8AC3E}">
        <p14:creationId xmlns:p14="http://schemas.microsoft.com/office/powerpoint/2010/main" val="1357322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E9CA-1B65-439B-96A4-768677121694}"/>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6744035A-D933-4F80-8020-6244C475399D}"/>
              </a:ext>
            </a:extLst>
          </p:cNvPr>
          <p:cNvSpPr>
            <a:spLocks noGrp="1"/>
          </p:cNvSpPr>
          <p:nvPr>
            <p:ph idx="1"/>
          </p:nvPr>
        </p:nvSpPr>
        <p:spPr>
          <a:xfrm>
            <a:off x="596349" y="319406"/>
            <a:ext cx="11343860" cy="6319933"/>
          </a:xfrm>
        </p:spPr>
        <p:txBody>
          <a:bodyPr>
            <a:normAutofit/>
          </a:bodyPr>
          <a:lstStyle/>
          <a:p>
            <a:pPr marL="0" indent="0">
              <a:lnSpc>
                <a:spcPct val="100000"/>
              </a:lnSpc>
              <a:buNone/>
            </a:pPr>
            <a:r>
              <a:rPr lang="en-US" sz="2400" b="1" dirty="0"/>
              <a:t>5. </a:t>
            </a:r>
            <a:r>
              <a:rPr lang="en-US" sz="2400" b="1" dirty="0" err="1"/>
              <a:t>Ví</a:t>
            </a:r>
            <a:r>
              <a:rPr lang="en-US" sz="2400" b="1" dirty="0"/>
              <a:t> </a:t>
            </a:r>
            <a:r>
              <a:rPr lang="en-US" sz="2400" b="1" dirty="0" err="1"/>
              <a:t>dụ</a:t>
            </a:r>
            <a:endParaRPr lang="en-US" sz="2400" b="1" dirty="0"/>
          </a:p>
          <a:p>
            <a:pPr>
              <a:lnSpc>
                <a:spcPct val="100000"/>
              </a:lnSpc>
            </a:pPr>
            <a:r>
              <a:rPr lang="en-US" dirty="0"/>
              <a:t>Cho b</a:t>
            </a:r>
            <a:r>
              <a:rPr lang="vi-VN" dirty="0"/>
              <a:t>ảng dữ liệu mô tả mối quan hệ giữa thời tiết trong 14 ngày (bốn cột đầu, không tính cột id) và việc một đội bóng có chơi bóng hay không (cột cuối cùng). Nói cách khác, ta phải dự đoán giá trị ở cột cuối cùng nếu biết giá trị của bốn cột còn lại. Đây là một thí dụ khá nổi tiếng có trong các tài liệu về cây quyết định</a:t>
            </a:r>
          </a:p>
          <a:p>
            <a:pPr marL="0" indent="0">
              <a:lnSpc>
                <a:spcPct val="100000"/>
              </a:lnSpc>
              <a:buNone/>
            </a:pPr>
            <a:endParaRPr lang="vi-VN" sz="2200" dirty="0"/>
          </a:p>
        </p:txBody>
      </p:sp>
      <p:graphicFrame>
        <p:nvGraphicFramePr>
          <p:cNvPr id="4" name="Table 3">
            <a:extLst>
              <a:ext uri="{FF2B5EF4-FFF2-40B4-BE49-F238E27FC236}">
                <a16:creationId xmlns:a16="http://schemas.microsoft.com/office/drawing/2014/main" id="{6A297BE3-DB3A-41D7-9937-95A9A4E9BBAC}"/>
              </a:ext>
            </a:extLst>
          </p:cNvPr>
          <p:cNvGraphicFramePr>
            <a:graphicFrameLocks noGrp="1"/>
          </p:cNvGraphicFramePr>
          <p:nvPr>
            <p:extLst>
              <p:ext uri="{D42A27DB-BD31-4B8C-83A1-F6EECF244321}">
                <p14:modId xmlns:p14="http://schemas.microsoft.com/office/powerpoint/2010/main" val="4283540850"/>
              </p:ext>
            </p:extLst>
          </p:nvPr>
        </p:nvGraphicFramePr>
        <p:xfrm>
          <a:off x="2584174" y="2253932"/>
          <a:ext cx="6586330" cy="4385400"/>
        </p:xfrm>
        <a:graphic>
          <a:graphicData uri="http://schemas.openxmlformats.org/drawingml/2006/table">
            <a:tbl>
              <a:tblPr firstRow="1" firstCol="1" bandRow="1">
                <a:tableStyleId>{5C22544A-7EE6-4342-B048-85BDC9FD1C3A}</a:tableStyleId>
              </a:tblPr>
              <a:tblGrid>
                <a:gridCol w="709862">
                  <a:extLst>
                    <a:ext uri="{9D8B030D-6E8A-4147-A177-3AD203B41FA5}">
                      <a16:colId xmlns:a16="http://schemas.microsoft.com/office/drawing/2014/main" val="3368401724"/>
                    </a:ext>
                  </a:extLst>
                </a:gridCol>
                <a:gridCol w="1110978">
                  <a:extLst>
                    <a:ext uri="{9D8B030D-6E8A-4147-A177-3AD203B41FA5}">
                      <a16:colId xmlns:a16="http://schemas.microsoft.com/office/drawing/2014/main" val="4246372442"/>
                    </a:ext>
                  </a:extLst>
                </a:gridCol>
                <a:gridCol w="1487291">
                  <a:extLst>
                    <a:ext uri="{9D8B030D-6E8A-4147-A177-3AD203B41FA5}">
                      <a16:colId xmlns:a16="http://schemas.microsoft.com/office/drawing/2014/main" val="19075094"/>
                    </a:ext>
                  </a:extLst>
                </a:gridCol>
                <a:gridCol w="1212754">
                  <a:extLst>
                    <a:ext uri="{9D8B030D-6E8A-4147-A177-3AD203B41FA5}">
                      <a16:colId xmlns:a16="http://schemas.microsoft.com/office/drawing/2014/main" val="2669923489"/>
                    </a:ext>
                  </a:extLst>
                </a:gridCol>
                <a:gridCol w="1090452">
                  <a:extLst>
                    <a:ext uri="{9D8B030D-6E8A-4147-A177-3AD203B41FA5}">
                      <a16:colId xmlns:a16="http://schemas.microsoft.com/office/drawing/2014/main" val="2500529387"/>
                    </a:ext>
                  </a:extLst>
                </a:gridCol>
                <a:gridCol w="974993">
                  <a:extLst>
                    <a:ext uri="{9D8B030D-6E8A-4147-A177-3AD203B41FA5}">
                      <a16:colId xmlns:a16="http://schemas.microsoft.com/office/drawing/2014/main" val="3780358724"/>
                    </a:ext>
                  </a:extLst>
                </a:gridCol>
              </a:tblGrid>
              <a:tr h="424394">
                <a:tc>
                  <a:txBody>
                    <a:bodyPr/>
                    <a:lstStyle/>
                    <a:p>
                      <a:pPr algn="just">
                        <a:lnSpc>
                          <a:spcPct val="107000"/>
                        </a:lnSpc>
                        <a:spcBef>
                          <a:spcPts val="600"/>
                        </a:spcBef>
                        <a:spcAft>
                          <a:spcPts val="0"/>
                        </a:spcAft>
                      </a:pPr>
                      <a:r>
                        <a:rPr lang="vi-VN" sz="1100">
                          <a:effectLst/>
                        </a:rPr>
                        <a:t>id</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outlook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temperature</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humidity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wind</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play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2283828344"/>
                  </a:ext>
                </a:extLst>
              </a:tr>
              <a:tr h="282929">
                <a:tc>
                  <a:txBody>
                    <a:bodyPr/>
                    <a:lstStyle/>
                    <a:p>
                      <a:pPr algn="just">
                        <a:lnSpc>
                          <a:spcPct val="107000"/>
                        </a:lnSpc>
                        <a:spcBef>
                          <a:spcPts val="600"/>
                        </a:spcBef>
                        <a:spcAft>
                          <a:spcPts val="0"/>
                        </a:spcAft>
                      </a:pPr>
                      <a:r>
                        <a:rPr lang="vi-VN" sz="1100">
                          <a:effectLst/>
                        </a:rPr>
                        <a:t>1</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sunny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Hot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high</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weak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601222406"/>
                  </a:ext>
                </a:extLst>
              </a:tr>
              <a:tr h="282929">
                <a:tc>
                  <a:txBody>
                    <a:bodyPr/>
                    <a:lstStyle/>
                    <a:p>
                      <a:pPr algn="just">
                        <a:lnSpc>
                          <a:spcPct val="107000"/>
                        </a:lnSpc>
                        <a:spcBef>
                          <a:spcPts val="600"/>
                        </a:spcBef>
                        <a:spcAft>
                          <a:spcPts val="0"/>
                        </a:spcAft>
                      </a:pPr>
                      <a:r>
                        <a:rPr lang="vi-VN" sz="1100">
                          <a:effectLst/>
                        </a:rPr>
                        <a:t>2</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sunny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Hot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high</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strong</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330303817"/>
                  </a:ext>
                </a:extLst>
              </a:tr>
              <a:tr h="282929">
                <a:tc>
                  <a:txBody>
                    <a:bodyPr/>
                    <a:lstStyle/>
                    <a:p>
                      <a:pPr algn="just">
                        <a:lnSpc>
                          <a:spcPct val="107000"/>
                        </a:lnSpc>
                        <a:spcBef>
                          <a:spcPts val="600"/>
                        </a:spcBef>
                        <a:spcAft>
                          <a:spcPts val="0"/>
                        </a:spcAft>
                      </a:pPr>
                      <a:r>
                        <a:rPr lang="vi-VN" sz="1100">
                          <a:effectLst/>
                        </a:rPr>
                        <a:t>3</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overcast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Hot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high</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weak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1297558623"/>
                  </a:ext>
                </a:extLst>
              </a:tr>
              <a:tr h="282929">
                <a:tc>
                  <a:txBody>
                    <a:bodyPr/>
                    <a:lstStyle/>
                    <a:p>
                      <a:pPr algn="just">
                        <a:lnSpc>
                          <a:spcPct val="107000"/>
                        </a:lnSpc>
                        <a:spcBef>
                          <a:spcPts val="600"/>
                        </a:spcBef>
                        <a:spcAft>
                          <a:spcPts val="0"/>
                        </a:spcAft>
                      </a:pPr>
                      <a:r>
                        <a:rPr lang="vi-VN" sz="1100">
                          <a:effectLst/>
                        </a:rPr>
                        <a:t>4</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rainy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Mild</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high</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weak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4100121102"/>
                  </a:ext>
                </a:extLst>
              </a:tr>
              <a:tr h="282929">
                <a:tc>
                  <a:txBody>
                    <a:bodyPr/>
                    <a:lstStyle/>
                    <a:p>
                      <a:pPr algn="just">
                        <a:lnSpc>
                          <a:spcPct val="107000"/>
                        </a:lnSpc>
                        <a:spcBef>
                          <a:spcPts val="600"/>
                        </a:spcBef>
                        <a:spcAft>
                          <a:spcPts val="0"/>
                        </a:spcAft>
                      </a:pPr>
                      <a:r>
                        <a:rPr lang="vi-VN" sz="1100">
                          <a:effectLst/>
                        </a:rPr>
                        <a:t>5</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rainy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Cool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normal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weak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721813152"/>
                  </a:ext>
                </a:extLst>
              </a:tr>
              <a:tr h="282929">
                <a:tc>
                  <a:txBody>
                    <a:bodyPr/>
                    <a:lstStyle/>
                    <a:p>
                      <a:pPr algn="just">
                        <a:lnSpc>
                          <a:spcPct val="107000"/>
                        </a:lnSpc>
                        <a:spcBef>
                          <a:spcPts val="600"/>
                        </a:spcBef>
                        <a:spcAft>
                          <a:spcPts val="0"/>
                        </a:spcAft>
                      </a:pPr>
                      <a:r>
                        <a:rPr lang="vi-VN" sz="1100">
                          <a:effectLst/>
                        </a:rPr>
                        <a:t>6</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rainy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cool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normal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strong</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2437903876"/>
                  </a:ext>
                </a:extLst>
              </a:tr>
              <a:tr h="282929">
                <a:tc>
                  <a:txBody>
                    <a:bodyPr/>
                    <a:lstStyle/>
                    <a:p>
                      <a:pPr algn="just">
                        <a:lnSpc>
                          <a:spcPct val="107000"/>
                        </a:lnSpc>
                        <a:spcBef>
                          <a:spcPts val="600"/>
                        </a:spcBef>
                        <a:spcAft>
                          <a:spcPts val="0"/>
                        </a:spcAft>
                      </a:pPr>
                      <a:r>
                        <a:rPr lang="vi-VN" sz="1100">
                          <a:effectLst/>
                        </a:rPr>
                        <a:t>7</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overcast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cool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normal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strong</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712878294"/>
                  </a:ext>
                </a:extLst>
              </a:tr>
              <a:tr h="282929">
                <a:tc>
                  <a:txBody>
                    <a:bodyPr/>
                    <a:lstStyle/>
                    <a:p>
                      <a:pPr algn="just">
                        <a:lnSpc>
                          <a:spcPct val="107000"/>
                        </a:lnSpc>
                        <a:spcBef>
                          <a:spcPts val="600"/>
                        </a:spcBef>
                        <a:spcAft>
                          <a:spcPts val="0"/>
                        </a:spcAft>
                      </a:pPr>
                      <a:r>
                        <a:rPr lang="vi-VN" sz="1100">
                          <a:effectLst/>
                        </a:rPr>
                        <a:t>8</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sunny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dirty="0">
                          <a:effectLst/>
                        </a:rPr>
                        <a:t>mild</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high</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weak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2538341968"/>
                  </a:ext>
                </a:extLst>
              </a:tr>
              <a:tr h="282929">
                <a:tc>
                  <a:txBody>
                    <a:bodyPr/>
                    <a:lstStyle/>
                    <a:p>
                      <a:pPr algn="just">
                        <a:lnSpc>
                          <a:spcPct val="107000"/>
                        </a:lnSpc>
                        <a:spcBef>
                          <a:spcPts val="600"/>
                        </a:spcBef>
                        <a:spcAft>
                          <a:spcPts val="0"/>
                        </a:spcAft>
                      </a:pPr>
                      <a:r>
                        <a:rPr lang="vi-VN" sz="1100">
                          <a:effectLst/>
                        </a:rPr>
                        <a:t>9</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sunny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cool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normal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weak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2016169735"/>
                  </a:ext>
                </a:extLst>
              </a:tr>
              <a:tr h="282929">
                <a:tc>
                  <a:txBody>
                    <a:bodyPr/>
                    <a:lstStyle/>
                    <a:p>
                      <a:pPr algn="just">
                        <a:lnSpc>
                          <a:spcPct val="107000"/>
                        </a:lnSpc>
                        <a:spcBef>
                          <a:spcPts val="600"/>
                        </a:spcBef>
                        <a:spcAft>
                          <a:spcPts val="0"/>
                        </a:spcAft>
                      </a:pPr>
                      <a:r>
                        <a:rPr lang="vi-VN" sz="1100">
                          <a:effectLst/>
                        </a:rPr>
                        <a:t>10</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rainy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mild</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normal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weak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137112546"/>
                  </a:ext>
                </a:extLst>
              </a:tr>
              <a:tr h="282929">
                <a:tc>
                  <a:txBody>
                    <a:bodyPr/>
                    <a:lstStyle/>
                    <a:p>
                      <a:pPr algn="just">
                        <a:lnSpc>
                          <a:spcPct val="107000"/>
                        </a:lnSpc>
                        <a:spcBef>
                          <a:spcPts val="600"/>
                        </a:spcBef>
                        <a:spcAft>
                          <a:spcPts val="0"/>
                        </a:spcAft>
                      </a:pPr>
                      <a:r>
                        <a:rPr lang="vi-VN" sz="1100">
                          <a:effectLst/>
                        </a:rPr>
                        <a:t>11</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sunny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mild</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normal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strong</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602547689"/>
                  </a:ext>
                </a:extLst>
              </a:tr>
              <a:tr h="282929">
                <a:tc>
                  <a:txBody>
                    <a:bodyPr/>
                    <a:lstStyle/>
                    <a:p>
                      <a:pPr algn="just">
                        <a:lnSpc>
                          <a:spcPct val="107000"/>
                        </a:lnSpc>
                        <a:spcBef>
                          <a:spcPts val="600"/>
                        </a:spcBef>
                        <a:spcAft>
                          <a:spcPts val="0"/>
                        </a:spcAft>
                      </a:pPr>
                      <a:r>
                        <a:rPr lang="vi-VN" sz="1100">
                          <a:effectLst/>
                        </a:rPr>
                        <a:t>12</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overcast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mild</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high</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strong</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976368217"/>
                  </a:ext>
                </a:extLst>
              </a:tr>
              <a:tr h="282929">
                <a:tc>
                  <a:txBody>
                    <a:bodyPr/>
                    <a:lstStyle/>
                    <a:p>
                      <a:pPr algn="just">
                        <a:lnSpc>
                          <a:spcPct val="107000"/>
                        </a:lnSpc>
                        <a:spcBef>
                          <a:spcPts val="600"/>
                        </a:spcBef>
                        <a:spcAft>
                          <a:spcPts val="0"/>
                        </a:spcAft>
                      </a:pPr>
                      <a:r>
                        <a:rPr lang="vi-VN" sz="1100">
                          <a:effectLst/>
                        </a:rPr>
                        <a:t>13</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overcast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hot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normal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weak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2764291840"/>
                  </a:ext>
                </a:extLst>
              </a:tr>
              <a:tr h="282929">
                <a:tc>
                  <a:txBody>
                    <a:bodyPr/>
                    <a:lstStyle/>
                    <a:p>
                      <a:pPr algn="just">
                        <a:lnSpc>
                          <a:spcPct val="107000"/>
                        </a:lnSpc>
                        <a:spcBef>
                          <a:spcPts val="600"/>
                        </a:spcBef>
                        <a:spcAft>
                          <a:spcPts val="0"/>
                        </a:spcAft>
                      </a:pPr>
                      <a:r>
                        <a:rPr lang="vi-VN" sz="1100">
                          <a:effectLst/>
                        </a:rPr>
                        <a:t>14</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rainy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mild</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high</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strong</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dirty="0">
                          <a:effectLst/>
                        </a:rPr>
                        <a:t>no</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850226899"/>
                  </a:ext>
                </a:extLst>
              </a:tr>
            </a:tbl>
          </a:graphicData>
        </a:graphic>
      </p:graphicFrame>
      <p:graphicFrame>
        <p:nvGraphicFramePr>
          <p:cNvPr id="5" name="Table 4">
            <a:extLst>
              <a:ext uri="{FF2B5EF4-FFF2-40B4-BE49-F238E27FC236}">
                <a16:creationId xmlns:a16="http://schemas.microsoft.com/office/drawing/2014/main" id="{FF6B6847-5DB5-461E-BC9A-5F89D45F960A}"/>
              </a:ext>
            </a:extLst>
          </p:cNvPr>
          <p:cNvGraphicFramePr>
            <a:graphicFrameLocks noGrp="1"/>
          </p:cNvGraphicFramePr>
          <p:nvPr>
            <p:extLst>
              <p:ext uri="{D42A27DB-BD31-4B8C-83A1-F6EECF244321}">
                <p14:modId xmlns:p14="http://schemas.microsoft.com/office/powerpoint/2010/main" val="4283540850"/>
              </p:ext>
            </p:extLst>
          </p:nvPr>
        </p:nvGraphicFramePr>
        <p:xfrm>
          <a:off x="2584174" y="2253939"/>
          <a:ext cx="6586330" cy="4385400"/>
        </p:xfrm>
        <a:graphic>
          <a:graphicData uri="http://schemas.openxmlformats.org/drawingml/2006/table">
            <a:tbl>
              <a:tblPr firstRow="1" firstCol="1" bandRow="1">
                <a:tableStyleId>{5C22544A-7EE6-4342-B048-85BDC9FD1C3A}</a:tableStyleId>
              </a:tblPr>
              <a:tblGrid>
                <a:gridCol w="709862">
                  <a:extLst>
                    <a:ext uri="{9D8B030D-6E8A-4147-A177-3AD203B41FA5}">
                      <a16:colId xmlns:a16="http://schemas.microsoft.com/office/drawing/2014/main" val="3368401724"/>
                    </a:ext>
                  </a:extLst>
                </a:gridCol>
                <a:gridCol w="1110978">
                  <a:extLst>
                    <a:ext uri="{9D8B030D-6E8A-4147-A177-3AD203B41FA5}">
                      <a16:colId xmlns:a16="http://schemas.microsoft.com/office/drawing/2014/main" val="4246372442"/>
                    </a:ext>
                  </a:extLst>
                </a:gridCol>
                <a:gridCol w="1487291">
                  <a:extLst>
                    <a:ext uri="{9D8B030D-6E8A-4147-A177-3AD203B41FA5}">
                      <a16:colId xmlns:a16="http://schemas.microsoft.com/office/drawing/2014/main" val="19075094"/>
                    </a:ext>
                  </a:extLst>
                </a:gridCol>
                <a:gridCol w="1212754">
                  <a:extLst>
                    <a:ext uri="{9D8B030D-6E8A-4147-A177-3AD203B41FA5}">
                      <a16:colId xmlns:a16="http://schemas.microsoft.com/office/drawing/2014/main" val="2669923489"/>
                    </a:ext>
                  </a:extLst>
                </a:gridCol>
                <a:gridCol w="1090452">
                  <a:extLst>
                    <a:ext uri="{9D8B030D-6E8A-4147-A177-3AD203B41FA5}">
                      <a16:colId xmlns:a16="http://schemas.microsoft.com/office/drawing/2014/main" val="2500529387"/>
                    </a:ext>
                  </a:extLst>
                </a:gridCol>
                <a:gridCol w="974993">
                  <a:extLst>
                    <a:ext uri="{9D8B030D-6E8A-4147-A177-3AD203B41FA5}">
                      <a16:colId xmlns:a16="http://schemas.microsoft.com/office/drawing/2014/main" val="3780358724"/>
                    </a:ext>
                  </a:extLst>
                </a:gridCol>
              </a:tblGrid>
              <a:tr h="424394">
                <a:tc>
                  <a:txBody>
                    <a:bodyPr/>
                    <a:lstStyle/>
                    <a:p>
                      <a:pPr algn="just">
                        <a:lnSpc>
                          <a:spcPct val="107000"/>
                        </a:lnSpc>
                        <a:spcBef>
                          <a:spcPts val="600"/>
                        </a:spcBef>
                        <a:spcAft>
                          <a:spcPts val="0"/>
                        </a:spcAft>
                      </a:pPr>
                      <a:r>
                        <a:rPr lang="vi-VN" sz="1100">
                          <a:effectLst/>
                        </a:rPr>
                        <a:t>id</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outlook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temperature</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humidity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wind</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play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2283828344"/>
                  </a:ext>
                </a:extLst>
              </a:tr>
              <a:tr h="282929">
                <a:tc>
                  <a:txBody>
                    <a:bodyPr/>
                    <a:lstStyle/>
                    <a:p>
                      <a:pPr algn="just">
                        <a:lnSpc>
                          <a:spcPct val="107000"/>
                        </a:lnSpc>
                        <a:spcBef>
                          <a:spcPts val="600"/>
                        </a:spcBef>
                        <a:spcAft>
                          <a:spcPts val="0"/>
                        </a:spcAft>
                      </a:pPr>
                      <a:r>
                        <a:rPr lang="vi-VN" sz="1100">
                          <a:effectLst/>
                        </a:rPr>
                        <a:t>1</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sunny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Hot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high</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weak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601222406"/>
                  </a:ext>
                </a:extLst>
              </a:tr>
              <a:tr h="282929">
                <a:tc>
                  <a:txBody>
                    <a:bodyPr/>
                    <a:lstStyle/>
                    <a:p>
                      <a:pPr algn="just">
                        <a:lnSpc>
                          <a:spcPct val="107000"/>
                        </a:lnSpc>
                        <a:spcBef>
                          <a:spcPts val="600"/>
                        </a:spcBef>
                        <a:spcAft>
                          <a:spcPts val="0"/>
                        </a:spcAft>
                      </a:pPr>
                      <a:r>
                        <a:rPr lang="vi-VN" sz="1100">
                          <a:effectLst/>
                        </a:rPr>
                        <a:t>2</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sunny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Hot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high</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strong</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330303817"/>
                  </a:ext>
                </a:extLst>
              </a:tr>
              <a:tr h="282929">
                <a:tc>
                  <a:txBody>
                    <a:bodyPr/>
                    <a:lstStyle/>
                    <a:p>
                      <a:pPr algn="just">
                        <a:lnSpc>
                          <a:spcPct val="107000"/>
                        </a:lnSpc>
                        <a:spcBef>
                          <a:spcPts val="600"/>
                        </a:spcBef>
                        <a:spcAft>
                          <a:spcPts val="0"/>
                        </a:spcAft>
                      </a:pPr>
                      <a:r>
                        <a:rPr lang="vi-VN" sz="1100">
                          <a:effectLst/>
                        </a:rPr>
                        <a:t>3</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overcast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Hot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high</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weak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1297558623"/>
                  </a:ext>
                </a:extLst>
              </a:tr>
              <a:tr h="282929">
                <a:tc>
                  <a:txBody>
                    <a:bodyPr/>
                    <a:lstStyle/>
                    <a:p>
                      <a:pPr algn="just">
                        <a:lnSpc>
                          <a:spcPct val="107000"/>
                        </a:lnSpc>
                        <a:spcBef>
                          <a:spcPts val="600"/>
                        </a:spcBef>
                        <a:spcAft>
                          <a:spcPts val="0"/>
                        </a:spcAft>
                      </a:pPr>
                      <a:r>
                        <a:rPr lang="vi-VN" sz="1100">
                          <a:effectLst/>
                        </a:rPr>
                        <a:t>4</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rainy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Mild</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high</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weak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4100121102"/>
                  </a:ext>
                </a:extLst>
              </a:tr>
              <a:tr h="282929">
                <a:tc>
                  <a:txBody>
                    <a:bodyPr/>
                    <a:lstStyle/>
                    <a:p>
                      <a:pPr algn="just">
                        <a:lnSpc>
                          <a:spcPct val="107000"/>
                        </a:lnSpc>
                        <a:spcBef>
                          <a:spcPts val="600"/>
                        </a:spcBef>
                        <a:spcAft>
                          <a:spcPts val="0"/>
                        </a:spcAft>
                      </a:pPr>
                      <a:r>
                        <a:rPr lang="vi-VN" sz="1100">
                          <a:effectLst/>
                        </a:rPr>
                        <a:t>5</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rainy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Cool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normal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weak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721813152"/>
                  </a:ext>
                </a:extLst>
              </a:tr>
              <a:tr h="282929">
                <a:tc>
                  <a:txBody>
                    <a:bodyPr/>
                    <a:lstStyle/>
                    <a:p>
                      <a:pPr algn="just">
                        <a:lnSpc>
                          <a:spcPct val="107000"/>
                        </a:lnSpc>
                        <a:spcBef>
                          <a:spcPts val="600"/>
                        </a:spcBef>
                        <a:spcAft>
                          <a:spcPts val="0"/>
                        </a:spcAft>
                      </a:pPr>
                      <a:r>
                        <a:rPr lang="vi-VN" sz="1100">
                          <a:effectLst/>
                        </a:rPr>
                        <a:t>6</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rainy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cool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normal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strong</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2437903876"/>
                  </a:ext>
                </a:extLst>
              </a:tr>
              <a:tr h="282929">
                <a:tc>
                  <a:txBody>
                    <a:bodyPr/>
                    <a:lstStyle/>
                    <a:p>
                      <a:pPr algn="just">
                        <a:lnSpc>
                          <a:spcPct val="107000"/>
                        </a:lnSpc>
                        <a:spcBef>
                          <a:spcPts val="600"/>
                        </a:spcBef>
                        <a:spcAft>
                          <a:spcPts val="0"/>
                        </a:spcAft>
                      </a:pPr>
                      <a:r>
                        <a:rPr lang="vi-VN" sz="1100">
                          <a:effectLst/>
                        </a:rPr>
                        <a:t>7</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overcast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cool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normal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strong</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712878294"/>
                  </a:ext>
                </a:extLst>
              </a:tr>
              <a:tr h="282929">
                <a:tc>
                  <a:txBody>
                    <a:bodyPr/>
                    <a:lstStyle/>
                    <a:p>
                      <a:pPr algn="just">
                        <a:lnSpc>
                          <a:spcPct val="107000"/>
                        </a:lnSpc>
                        <a:spcBef>
                          <a:spcPts val="600"/>
                        </a:spcBef>
                        <a:spcAft>
                          <a:spcPts val="0"/>
                        </a:spcAft>
                      </a:pPr>
                      <a:r>
                        <a:rPr lang="vi-VN" sz="1100">
                          <a:effectLst/>
                        </a:rPr>
                        <a:t>8</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sunny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dirty="0">
                          <a:effectLst/>
                        </a:rPr>
                        <a:t>mild</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high</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weak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2538341968"/>
                  </a:ext>
                </a:extLst>
              </a:tr>
              <a:tr h="282929">
                <a:tc>
                  <a:txBody>
                    <a:bodyPr/>
                    <a:lstStyle/>
                    <a:p>
                      <a:pPr algn="just">
                        <a:lnSpc>
                          <a:spcPct val="107000"/>
                        </a:lnSpc>
                        <a:spcBef>
                          <a:spcPts val="600"/>
                        </a:spcBef>
                        <a:spcAft>
                          <a:spcPts val="0"/>
                        </a:spcAft>
                      </a:pPr>
                      <a:r>
                        <a:rPr lang="vi-VN" sz="1100">
                          <a:effectLst/>
                        </a:rPr>
                        <a:t>9</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sunny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cool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normal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weak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2016169735"/>
                  </a:ext>
                </a:extLst>
              </a:tr>
              <a:tr h="282929">
                <a:tc>
                  <a:txBody>
                    <a:bodyPr/>
                    <a:lstStyle/>
                    <a:p>
                      <a:pPr algn="just">
                        <a:lnSpc>
                          <a:spcPct val="107000"/>
                        </a:lnSpc>
                        <a:spcBef>
                          <a:spcPts val="600"/>
                        </a:spcBef>
                        <a:spcAft>
                          <a:spcPts val="0"/>
                        </a:spcAft>
                      </a:pPr>
                      <a:r>
                        <a:rPr lang="vi-VN" sz="1100">
                          <a:effectLst/>
                        </a:rPr>
                        <a:t>10</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rainy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mild</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normal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weak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137112546"/>
                  </a:ext>
                </a:extLst>
              </a:tr>
              <a:tr h="282929">
                <a:tc>
                  <a:txBody>
                    <a:bodyPr/>
                    <a:lstStyle/>
                    <a:p>
                      <a:pPr algn="just">
                        <a:lnSpc>
                          <a:spcPct val="107000"/>
                        </a:lnSpc>
                        <a:spcBef>
                          <a:spcPts val="600"/>
                        </a:spcBef>
                        <a:spcAft>
                          <a:spcPts val="0"/>
                        </a:spcAft>
                      </a:pPr>
                      <a:r>
                        <a:rPr lang="vi-VN" sz="1100">
                          <a:effectLst/>
                        </a:rPr>
                        <a:t>11</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sunny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mild</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normal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strong</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602547689"/>
                  </a:ext>
                </a:extLst>
              </a:tr>
              <a:tr h="282929">
                <a:tc>
                  <a:txBody>
                    <a:bodyPr/>
                    <a:lstStyle/>
                    <a:p>
                      <a:pPr algn="just">
                        <a:lnSpc>
                          <a:spcPct val="107000"/>
                        </a:lnSpc>
                        <a:spcBef>
                          <a:spcPts val="600"/>
                        </a:spcBef>
                        <a:spcAft>
                          <a:spcPts val="0"/>
                        </a:spcAft>
                      </a:pPr>
                      <a:r>
                        <a:rPr lang="vi-VN" sz="1100">
                          <a:effectLst/>
                        </a:rPr>
                        <a:t>12</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overcast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mild</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high</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strong</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976368217"/>
                  </a:ext>
                </a:extLst>
              </a:tr>
              <a:tr h="282929">
                <a:tc>
                  <a:txBody>
                    <a:bodyPr/>
                    <a:lstStyle/>
                    <a:p>
                      <a:pPr algn="just">
                        <a:lnSpc>
                          <a:spcPct val="107000"/>
                        </a:lnSpc>
                        <a:spcBef>
                          <a:spcPts val="600"/>
                        </a:spcBef>
                        <a:spcAft>
                          <a:spcPts val="0"/>
                        </a:spcAft>
                      </a:pPr>
                      <a:r>
                        <a:rPr lang="vi-VN" sz="1100">
                          <a:effectLst/>
                        </a:rPr>
                        <a:t>13</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overcast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hot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normal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weak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2764291840"/>
                  </a:ext>
                </a:extLst>
              </a:tr>
              <a:tr h="282929">
                <a:tc>
                  <a:txBody>
                    <a:bodyPr/>
                    <a:lstStyle/>
                    <a:p>
                      <a:pPr algn="just">
                        <a:lnSpc>
                          <a:spcPct val="107000"/>
                        </a:lnSpc>
                        <a:spcBef>
                          <a:spcPts val="600"/>
                        </a:spcBef>
                        <a:spcAft>
                          <a:spcPts val="0"/>
                        </a:spcAft>
                      </a:pPr>
                      <a:r>
                        <a:rPr lang="vi-VN" sz="1100">
                          <a:effectLst/>
                        </a:rPr>
                        <a:t>14</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rainy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mild</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high</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strong</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dirty="0">
                          <a:effectLst/>
                        </a:rPr>
                        <a:t>no</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850226899"/>
                  </a:ext>
                </a:extLst>
              </a:tr>
            </a:tbl>
          </a:graphicData>
        </a:graphic>
      </p:graphicFrame>
    </p:spTree>
    <p:extLst>
      <p:ext uri="{BB962C8B-B14F-4D97-AF65-F5344CB8AC3E}">
        <p14:creationId xmlns:p14="http://schemas.microsoft.com/office/powerpoint/2010/main" val="3321127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E9CA-1B65-439B-96A4-768677121694}"/>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6744035A-D933-4F80-8020-6244C475399D}"/>
              </a:ext>
            </a:extLst>
          </p:cNvPr>
          <p:cNvSpPr>
            <a:spLocks noGrp="1"/>
          </p:cNvSpPr>
          <p:nvPr>
            <p:ph idx="1"/>
          </p:nvPr>
        </p:nvSpPr>
        <p:spPr>
          <a:xfrm>
            <a:off x="596349" y="319406"/>
            <a:ext cx="11343860" cy="6319933"/>
          </a:xfrm>
        </p:spPr>
        <p:txBody>
          <a:bodyPr>
            <a:normAutofit lnSpcReduction="10000"/>
          </a:bodyPr>
          <a:lstStyle/>
          <a:p>
            <a:r>
              <a:rPr lang="vi-VN" dirty="0"/>
              <a:t>Có bốn thuộc tính thời tiết:</a:t>
            </a:r>
          </a:p>
          <a:p>
            <a:pPr marL="342900" lvl="0" indent="-342900">
              <a:buFont typeface="Arial" panose="020B0604020202020204" pitchFamily="34" charset="0"/>
              <a:buChar char="•"/>
            </a:pPr>
            <a:r>
              <a:rPr lang="vi-VN" i="1" dirty="0"/>
              <a:t>Outlook</a:t>
            </a:r>
            <a:r>
              <a:rPr lang="vi-VN" dirty="0"/>
              <a:t> (quang cảnh) nhận một trong ba giá trị: sunny, overcast, rainy (nắng, nhiều mây, mưa).</a:t>
            </a:r>
          </a:p>
          <a:p>
            <a:pPr marL="342900" lvl="0" indent="-342900">
              <a:buFont typeface="Arial" panose="020B0604020202020204" pitchFamily="34" charset="0"/>
              <a:buChar char="•"/>
            </a:pPr>
            <a:r>
              <a:rPr lang="vi-VN" i="1" dirty="0"/>
              <a:t>Temperature</a:t>
            </a:r>
            <a:r>
              <a:rPr lang="en-US" i="1" dirty="0"/>
              <a:t> (</a:t>
            </a:r>
            <a:r>
              <a:rPr lang="en-US" i="1" dirty="0" err="1"/>
              <a:t>nhiệt</a:t>
            </a:r>
            <a:r>
              <a:rPr lang="en-US" i="1" dirty="0"/>
              <a:t> </a:t>
            </a:r>
            <a:r>
              <a:rPr lang="en-US" i="1" dirty="0" err="1"/>
              <a:t>độ</a:t>
            </a:r>
            <a:r>
              <a:rPr lang="en-US" i="1" dirty="0"/>
              <a:t>)</a:t>
            </a:r>
            <a:r>
              <a:rPr lang="vi-VN" dirty="0"/>
              <a:t> nhận một trong ba giá trị: hot, cool, mild.</a:t>
            </a:r>
          </a:p>
          <a:p>
            <a:pPr marL="342900" lvl="0" indent="-342900">
              <a:buFont typeface="Arial" panose="020B0604020202020204" pitchFamily="34" charset="0"/>
              <a:buChar char="•"/>
            </a:pPr>
            <a:r>
              <a:rPr lang="vi-VN" i="1" dirty="0"/>
              <a:t>Humidity</a:t>
            </a:r>
            <a:r>
              <a:rPr lang="vi-VN" dirty="0"/>
              <a:t> (độ ẩm) nhận một trong hai giá trị: high, normal (cao, bình thường).</a:t>
            </a:r>
          </a:p>
          <a:p>
            <a:pPr marL="342900" lvl="0" indent="-342900">
              <a:buFont typeface="Arial" panose="020B0604020202020204" pitchFamily="34" charset="0"/>
              <a:buChar char="•"/>
            </a:pPr>
            <a:r>
              <a:rPr lang="vi-VN" i="1" dirty="0"/>
              <a:t>Wind</a:t>
            </a:r>
            <a:r>
              <a:rPr lang="vi-VN" dirty="0"/>
              <a:t> </a:t>
            </a:r>
            <a:r>
              <a:rPr lang="en-US" dirty="0"/>
              <a:t>(</a:t>
            </a:r>
            <a:r>
              <a:rPr lang="en-US" dirty="0" err="1"/>
              <a:t>gió</a:t>
            </a:r>
            <a:r>
              <a:rPr lang="en-US" dirty="0"/>
              <a:t>) </a:t>
            </a:r>
            <a:r>
              <a:rPr lang="vi-VN" dirty="0"/>
              <a:t>nhận một trong hai giá trị: weak, strong</a:t>
            </a:r>
            <a:r>
              <a:rPr lang="en-US" dirty="0"/>
              <a:t> (</a:t>
            </a:r>
            <a:r>
              <a:rPr lang="en-US" dirty="0" err="1"/>
              <a:t>nhẹ</a:t>
            </a:r>
            <a:r>
              <a:rPr lang="en-US" dirty="0"/>
              <a:t>, </a:t>
            </a:r>
            <a:r>
              <a:rPr lang="en-US" dirty="0" err="1"/>
              <a:t>mạnh</a:t>
            </a:r>
            <a:r>
              <a:rPr lang="en-US" dirty="0"/>
              <a:t>) </a:t>
            </a:r>
            <a:r>
              <a:rPr lang="vi-VN" dirty="0"/>
              <a:t>.</a:t>
            </a:r>
          </a:p>
          <a:p>
            <a:r>
              <a:rPr lang="vi-VN" dirty="0"/>
              <a:t>Tổng cộng có 3×3×2×2=36 loại thời tiết khác nhau, trong đó 14 loại được thể hiện trong bảng.</a:t>
            </a:r>
          </a:p>
          <a:p>
            <a:pPr>
              <a:lnSpc>
                <a:spcPct val="100000"/>
              </a:lnSpc>
            </a:pPr>
            <a:r>
              <a:rPr lang="vi-VN" dirty="0"/>
              <a:t>Đây có thể được coi là một bài toán dự đoán liệu đội bóng có chơi bóng không dựa trên các quan sát thời tiết. Ở đây, các quan sát đều ở dạng categorical.</a:t>
            </a:r>
            <a:r>
              <a:rPr lang="en-US" dirty="0"/>
              <a:t> Ta </a:t>
            </a:r>
            <a:r>
              <a:rPr lang="en-US" dirty="0" err="1"/>
              <a:t>dự</a:t>
            </a:r>
            <a:r>
              <a:rPr lang="en-US" dirty="0"/>
              <a:t> </a:t>
            </a:r>
            <a:r>
              <a:rPr lang="en-US" dirty="0" err="1"/>
              <a:t>báo</a:t>
            </a:r>
            <a:r>
              <a:rPr lang="en-US" dirty="0"/>
              <a:t> </a:t>
            </a:r>
            <a:r>
              <a:rPr lang="en-US" dirty="0" err="1"/>
              <a:t>phân</a:t>
            </a:r>
            <a:r>
              <a:rPr lang="en-US" dirty="0"/>
              <a:t> </a:t>
            </a:r>
            <a:r>
              <a:rPr lang="en-US" dirty="0" err="1"/>
              <a:t>loại</a:t>
            </a:r>
            <a:r>
              <a:rPr lang="en-US" dirty="0"/>
              <a:t> </a:t>
            </a:r>
            <a:r>
              <a:rPr lang="en-US" dirty="0" err="1"/>
              <a:t>dựa</a:t>
            </a:r>
            <a:r>
              <a:rPr lang="en-US" dirty="0"/>
              <a:t> </a:t>
            </a:r>
            <a:r>
              <a:rPr lang="en-US" dirty="0" err="1"/>
              <a:t>trên</a:t>
            </a:r>
            <a:r>
              <a:rPr lang="en-US" dirty="0"/>
              <a:t> </a:t>
            </a:r>
            <a:r>
              <a:rPr lang="en-US" dirty="0" err="1"/>
              <a:t>cây</a:t>
            </a:r>
            <a:r>
              <a:rPr lang="en-US" dirty="0"/>
              <a:t> </a:t>
            </a:r>
            <a:r>
              <a:rPr lang="en-US" dirty="0" err="1"/>
              <a:t>quyết</a:t>
            </a:r>
            <a:r>
              <a:rPr lang="en-US" dirty="0"/>
              <a:t> </a:t>
            </a:r>
            <a:r>
              <a:rPr lang="en-US" dirty="0" err="1"/>
              <a:t>định</a:t>
            </a:r>
            <a:r>
              <a:rPr lang="en-US" dirty="0"/>
              <a:t>.</a:t>
            </a:r>
            <a:endParaRPr lang="vi-VN" dirty="0"/>
          </a:p>
          <a:p>
            <a:r>
              <a:rPr lang="en-US" dirty="0" err="1"/>
              <a:t>Có</a:t>
            </a:r>
            <a:r>
              <a:rPr lang="en-US" dirty="0"/>
              <a:t> </a:t>
            </a:r>
            <a:r>
              <a:rPr lang="en-US" dirty="0" err="1"/>
              <a:t>thể</a:t>
            </a:r>
            <a:r>
              <a:rPr lang="en-US" dirty="0"/>
              <a:t> </a:t>
            </a:r>
            <a:r>
              <a:rPr lang="en-US" dirty="0" err="1"/>
              <a:t>có</a:t>
            </a:r>
            <a:r>
              <a:rPr lang="en-US" dirty="0"/>
              <a:t> </a:t>
            </a:r>
            <a:r>
              <a:rPr lang="en-US" dirty="0" err="1"/>
              <a:t>một</a:t>
            </a:r>
            <a:r>
              <a:rPr lang="en-US" dirty="0"/>
              <a:t> </a:t>
            </a:r>
            <a:r>
              <a:rPr lang="en-US" dirty="0" err="1"/>
              <a:t>số</a:t>
            </a:r>
            <a:r>
              <a:rPr lang="en-US" dirty="0"/>
              <a:t> </a:t>
            </a:r>
            <a:r>
              <a:rPr lang="en-US" dirty="0" err="1"/>
              <a:t>luật</a:t>
            </a:r>
            <a:r>
              <a:rPr lang="en-US" dirty="0"/>
              <a:t> </a:t>
            </a:r>
            <a:r>
              <a:rPr lang="en-US" dirty="0" err="1"/>
              <a:t>khá</a:t>
            </a:r>
            <a:r>
              <a:rPr lang="en-US" dirty="0"/>
              <a:t> </a:t>
            </a:r>
            <a:r>
              <a:rPr lang="en-US" dirty="0" err="1"/>
              <a:t>đơn</a:t>
            </a:r>
            <a:r>
              <a:rPr lang="en-US" dirty="0"/>
              <a:t> </a:t>
            </a:r>
            <a:r>
              <a:rPr lang="en-US" dirty="0" err="1"/>
              <a:t>giản</a:t>
            </a:r>
            <a:r>
              <a:rPr lang="en-US" dirty="0"/>
              <a:t> </a:t>
            </a:r>
            <a:r>
              <a:rPr lang="en-US" dirty="0" err="1"/>
              <a:t>được</a:t>
            </a:r>
            <a:r>
              <a:rPr lang="en-US" dirty="0"/>
              <a:t> </a:t>
            </a:r>
            <a:r>
              <a:rPr lang="en-US" dirty="0" err="1"/>
              <a:t>đưa</a:t>
            </a:r>
            <a:r>
              <a:rPr lang="en-US" dirty="0"/>
              <a:t> ra:</a:t>
            </a:r>
            <a:endParaRPr lang="vi-VN" dirty="0"/>
          </a:p>
          <a:p>
            <a:pPr marL="342900" lvl="0" indent="-342900">
              <a:buFont typeface="Arial" panose="020B0604020202020204" pitchFamily="34" charset="0"/>
              <a:buChar char="•"/>
            </a:pPr>
            <a:r>
              <a:rPr lang="vi-VN" dirty="0"/>
              <a:t>Nếu </a:t>
            </a:r>
            <a:r>
              <a:rPr lang="vi-VN" i="1" dirty="0"/>
              <a:t>outlook = sunny</a:t>
            </a:r>
            <a:r>
              <a:rPr lang="vi-VN" dirty="0"/>
              <a:t> và </a:t>
            </a:r>
            <a:r>
              <a:rPr lang="vi-VN" i="1" dirty="0"/>
              <a:t>humidity = high</a:t>
            </a:r>
            <a:r>
              <a:rPr lang="vi-VN" dirty="0"/>
              <a:t> thì </a:t>
            </a:r>
            <a:r>
              <a:rPr lang="vi-VN" i="1" dirty="0"/>
              <a:t>play = no</a:t>
            </a:r>
            <a:r>
              <a:rPr lang="vi-VN" dirty="0"/>
              <a:t>.</a:t>
            </a:r>
          </a:p>
          <a:p>
            <a:pPr marL="342900" lvl="0" indent="-342900">
              <a:buFont typeface="Arial" panose="020B0604020202020204" pitchFamily="34" charset="0"/>
              <a:buChar char="•"/>
            </a:pPr>
            <a:r>
              <a:rPr lang="vi-VN" dirty="0"/>
              <a:t>Nếu </a:t>
            </a:r>
            <a:r>
              <a:rPr lang="vi-VN" i="1" dirty="0"/>
              <a:t>outlook = rainy</a:t>
            </a:r>
            <a:r>
              <a:rPr lang="vi-VN" dirty="0"/>
              <a:t> và </a:t>
            </a:r>
            <a:r>
              <a:rPr lang="vi-VN" i="1" dirty="0"/>
              <a:t>windy = true</a:t>
            </a:r>
            <a:r>
              <a:rPr lang="vi-VN" dirty="0"/>
              <a:t> thì </a:t>
            </a:r>
            <a:r>
              <a:rPr lang="vi-VN" i="1" dirty="0"/>
              <a:t>play = no</a:t>
            </a:r>
            <a:r>
              <a:rPr lang="vi-VN" dirty="0"/>
              <a:t>.</a:t>
            </a:r>
          </a:p>
          <a:p>
            <a:pPr marL="342900" lvl="0" indent="-342900">
              <a:buFont typeface="Arial" panose="020B0604020202020204" pitchFamily="34" charset="0"/>
              <a:buChar char="•"/>
            </a:pPr>
            <a:r>
              <a:rPr lang="vi-VN" dirty="0"/>
              <a:t>Nếu </a:t>
            </a:r>
            <a:r>
              <a:rPr lang="vi-VN" i="1" dirty="0"/>
              <a:t>outlook = overcast</a:t>
            </a:r>
            <a:r>
              <a:rPr lang="vi-VN" dirty="0"/>
              <a:t> thì </a:t>
            </a:r>
            <a:r>
              <a:rPr lang="vi-VN" i="1" dirty="0"/>
              <a:t>play = yes</a:t>
            </a:r>
            <a:r>
              <a:rPr lang="vi-VN" dirty="0"/>
              <a:t>.</a:t>
            </a:r>
          </a:p>
          <a:p>
            <a:pPr marL="342900" lvl="0" indent="-342900">
              <a:buFont typeface="Arial" panose="020B0604020202020204" pitchFamily="34" charset="0"/>
              <a:buChar char="•"/>
            </a:pPr>
            <a:r>
              <a:rPr lang="vi-VN" dirty="0"/>
              <a:t>Ngoài ra, nếu </a:t>
            </a:r>
            <a:r>
              <a:rPr lang="vi-VN" i="1" dirty="0"/>
              <a:t>humidity = normal</a:t>
            </a:r>
            <a:r>
              <a:rPr lang="vi-VN" dirty="0"/>
              <a:t> thì </a:t>
            </a:r>
            <a:r>
              <a:rPr lang="vi-VN" i="1" dirty="0"/>
              <a:t>play = yes</a:t>
            </a:r>
            <a:r>
              <a:rPr lang="vi-VN" dirty="0"/>
              <a:t>.</a:t>
            </a:r>
          </a:p>
          <a:p>
            <a:pPr>
              <a:lnSpc>
                <a:spcPct val="100000"/>
              </a:lnSpc>
            </a:pPr>
            <a:r>
              <a:rPr lang="vi-VN" dirty="0"/>
              <a:t>Sử dụng thuật toán ID3 để chọn các đặc tính phân chia tại các nút của cây quyết định.</a:t>
            </a:r>
          </a:p>
          <a:p>
            <a:pPr marL="0" indent="0">
              <a:lnSpc>
                <a:spcPct val="100000"/>
              </a:lnSpc>
              <a:buNone/>
            </a:pPr>
            <a:endParaRPr lang="vi-VN" sz="2200" dirty="0"/>
          </a:p>
        </p:txBody>
      </p:sp>
    </p:spTree>
    <p:extLst>
      <p:ext uri="{BB962C8B-B14F-4D97-AF65-F5344CB8AC3E}">
        <p14:creationId xmlns:p14="http://schemas.microsoft.com/office/powerpoint/2010/main" val="44137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b="1" dirty="0" err="1">
                <a:solidFill>
                  <a:schemeClr val="bg1"/>
                </a:solidFill>
              </a:rPr>
              <a:t>Cấu</a:t>
            </a:r>
            <a:r>
              <a:rPr lang="en-US" sz="2800" b="1" dirty="0">
                <a:solidFill>
                  <a:schemeClr val="bg1"/>
                </a:solidFill>
              </a:rPr>
              <a:t> </a:t>
            </a:r>
            <a:r>
              <a:rPr lang="en-US" sz="2800" b="1" dirty="0" err="1">
                <a:solidFill>
                  <a:schemeClr val="bg1"/>
                </a:solidFill>
              </a:rPr>
              <a:t>trúc</a:t>
            </a:r>
            <a:r>
              <a:rPr lang="en-US" sz="2800" b="1" dirty="0">
                <a:solidFill>
                  <a:schemeClr val="bg1"/>
                </a:solidFill>
              </a:rPr>
              <a:t> </a:t>
            </a:r>
            <a:r>
              <a:rPr lang="en-US" sz="2800" b="1" dirty="0" err="1">
                <a:solidFill>
                  <a:schemeClr val="bg1"/>
                </a:solidFill>
              </a:rPr>
              <a:t>cây</a:t>
            </a:r>
            <a:r>
              <a:rPr lang="en-US" sz="2800" b="1" dirty="0">
                <a:solidFill>
                  <a:schemeClr val="bg1"/>
                </a:solidFill>
              </a:rPr>
              <a:t> </a:t>
            </a:r>
            <a:r>
              <a:rPr lang="en-US" sz="2800" b="1" dirty="0" err="1">
                <a:solidFill>
                  <a:schemeClr val="bg1"/>
                </a:solidFill>
              </a:rPr>
              <a:t>quyết</a:t>
            </a:r>
            <a:r>
              <a:rPr lang="en-US" sz="2800" b="1" dirty="0">
                <a:solidFill>
                  <a:schemeClr val="bg1"/>
                </a:solidFill>
              </a:rPr>
              <a:t> </a:t>
            </a:r>
            <a:r>
              <a:rPr lang="en-US" sz="2800" b="1" dirty="0" err="1">
                <a:solidFill>
                  <a:schemeClr val="bg1"/>
                </a:solidFill>
              </a:rPr>
              <a:t>định</a:t>
            </a:r>
            <a:endParaRPr lang="vi-VN" sz="2800" b="1" dirty="0">
              <a:solidFill>
                <a:schemeClr val="bg1"/>
              </a:solidFill>
            </a:endParaRPr>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643468" y="2638044"/>
            <a:ext cx="3363974" cy="3415622"/>
          </a:xfrm>
        </p:spPr>
        <p:txBody>
          <a:bodyPr>
            <a:normAutofit/>
          </a:bodyPr>
          <a:lstStyle/>
          <a:p>
            <a:pPr marL="0" indent="0">
              <a:buNone/>
            </a:pPr>
            <a:r>
              <a:rPr lang="en-US" sz="1700" dirty="0" err="1">
                <a:solidFill>
                  <a:schemeClr val="bg1"/>
                </a:solidFill>
              </a:rPr>
              <a:t>Cấu</a:t>
            </a:r>
            <a:r>
              <a:rPr lang="en-US" sz="1700" dirty="0">
                <a:solidFill>
                  <a:schemeClr val="bg1"/>
                </a:solidFill>
              </a:rPr>
              <a:t> </a:t>
            </a:r>
            <a:r>
              <a:rPr lang="en-US" sz="1700" dirty="0" err="1">
                <a:solidFill>
                  <a:schemeClr val="bg1"/>
                </a:solidFill>
              </a:rPr>
              <a:t>trúc</a:t>
            </a:r>
            <a:r>
              <a:rPr lang="en-US" sz="1700" dirty="0">
                <a:solidFill>
                  <a:schemeClr val="bg1"/>
                </a:solidFill>
              </a:rPr>
              <a:t> </a:t>
            </a:r>
            <a:r>
              <a:rPr lang="en-US" sz="1700" dirty="0" err="1">
                <a:solidFill>
                  <a:schemeClr val="bg1"/>
                </a:solidFill>
              </a:rPr>
              <a:t>cây</a:t>
            </a:r>
            <a:r>
              <a:rPr lang="en-US" sz="1700" dirty="0">
                <a:solidFill>
                  <a:schemeClr val="bg1"/>
                </a:solidFill>
              </a:rPr>
              <a:t> </a:t>
            </a:r>
            <a:r>
              <a:rPr lang="en-US" sz="1700" dirty="0" err="1">
                <a:solidFill>
                  <a:schemeClr val="bg1"/>
                </a:solidFill>
              </a:rPr>
              <a:t>quyết</a:t>
            </a:r>
            <a:r>
              <a:rPr lang="en-US" sz="1700" dirty="0">
                <a:solidFill>
                  <a:schemeClr val="bg1"/>
                </a:solidFill>
              </a:rPr>
              <a:t> </a:t>
            </a:r>
            <a:r>
              <a:rPr lang="en-US" sz="1700" dirty="0" err="1">
                <a:solidFill>
                  <a:schemeClr val="bg1"/>
                </a:solidFill>
              </a:rPr>
              <a:t>đinh</a:t>
            </a:r>
            <a:r>
              <a:rPr lang="en-US" sz="1700" dirty="0">
                <a:solidFill>
                  <a:schemeClr val="bg1"/>
                </a:solidFill>
              </a:rPr>
              <a:t>: </a:t>
            </a:r>
            <a:r>
              <a:rPr lang="en-US" sz="1700" dirty="0" err="1">
                <a:solidFill>
                  <a:schemeClr val="bg1"/>
                </a:solidFill>
              </a:rPr>
              <a:t>xét</a:t>
            </a:r>
            <a:r>
              <a:rPr lang="en-US" sz="1700" dirty="0">
                <a:solidFill>
                  <a:schemeClr val="bg1"/>
                </a:solidFill>
              </a:rPr>
              <a:t> </a:t>
            </a:r>
            <a:r>
              <a:rPr lang="en-US" sz="1700" dirty="0" err="1">
                <a:solidFill>
                  <a:schemeClr val="bg1"/>
                </a:solidFill>
              </a:rPr>
              <a:t>theo</a:t>
            </a:r>
            <a:r>
              <a:rPr lang="en-US" sz="1700" dirty="0">
                <a:solidFill>
                  <a:schemeClr val="bg1"/>
                </a:solidFill>
              </a:rPr>
              <a:t> </a:t>
            </a:r>
            <a:r>
              <a:rPr lang="en-US" sz="1700" dirty="0" err="1">
                <a:solidFill>
                  <a:schemeClr val="bg1"/>
                </a:solidFill>
              </a:rPr>
              <a:t>ví</a:t>
            </a:r>
            <a:r>
              <a:rPr lang="en-US" sz="1700" dirty="0">
                <a:solidFill>
                  <a:schemeClr val="bg1"/>
                </a:solidFill>
              </a:rPr>
              <a:t> </a:t>
            </a:r>
            <a:r>
              <a:rPr lang="en-US" sz="1700" dirty="0" err="1">
                <a:solidFill>
                  <a:schemeClr val="bg1"/>
                </a:solidFill>
              </a:rPr>
              <a:t>dụ</a:t>
            </a:r>
            <a:r>
              <a:rPr lang="en-US" sz="1700" dirty="0">
                <a:solidFill>
                  <a:schemeClr val="bg1"/>
                </a:solidFill>
              </a:rPr>
              <a:t> </a:t>
            </a:r>
            <a:r>
              <a:rPr lang="en-US" sz="1700" dirty="0" err="1">
                <a:solidFill>
                  <a:schemeClr val="bg1"/>
                </a:solidFill>
              </a:rPr>
              <a:t>đề</a:t>
            </a:r>
            <a:r>
              <a:rPr lang="en-US" sz="1700" dirty="0">
                <a:solidFill>
                  <a:schemeClr val="bg1"/>
                </a:solidFill>
              </a:rPr>
              <a:t> </a:t>
            </a:r>
            <a:r>
              <a:rPr lang="en-US" sz="1700" dirty="0" err="1">
                <a:solidFill>
                  <a:schemeClr val="bg1"/>
                </a:solidFill>
              </a:rPr>
              <a:t>nghị</a:t>
            </a:r>
            <a:r>
              <a:rPr lang="en-US" sz="1700" dirty="0">
                <a:solidFill>
                  <a:schemeClr val="bg1"/>
                </a:solidFill>
              </a:rPr>
              <a:t> </a:t>
            </a:r>
            <a:r>
              <a:rPr lang="en-US" sz="1700" dirty="0" err="1">
                <a:solidFill>
                  <a:schemeClr val="bg1"/>
                </a:solidFill>
              </a:rPr>
              <a:t>công</a:t>
            </a:r>
            <a:r>
              <a:rPr lang="en-US" sz="1700" dirty="0">
                <a:solidFill>
                  <a:schemeClr val="bg1"/>
                </a:solidFill>
              </a:rPr>
              <a:t> </a:t>
            </a:r>
            <a:r>
              <a:rPr lang="en-US" sz="1700" dirty="0" err="1">
                <a:solidFill>
                  <a:schemeClr val="bg1"/>
                </a:solidFill>
              </a:rPr>
              <a:t>viêc</a:t>
            </a:r>
            <a:r>
              <a:rPr lang="en-US" sz="1700" dirty="0">
                <a:solidFill>
                  <a:schemeClr val="bg1"/>
                </a:solidFill>
              </a:rPr>
              <a:t>.</a:t>
            </a:r>
          </a:p>
          <a:p>
            <a:pPr>
              <a:spcBef>
                <a:spcPts val="600"/>
              </a:spcBef>
            </a:pPr>
            <a:r>
              <a:rPr lang="en-US" sz="1700" dirty="0" err="1">
                <a:solidFill>
                  <a:schemeClr val="bg1"/>
                </a:solidFill>
              </a:rPr>
              <a:t>Nút</a:t>
            </a:r>
            <a:r>
              <a:rPr lang="en-US" sz="1700" dirty="0">
                <a:solidFill>
                  <a:schemeClr val="bg1"/>
                </a:solidFill>
              </a:rPr>
              <a:t> </a:t>
            </a:r>
            <a:r>
              <a:rPr lang="en-US" sz="1700" dirty="0" err="1">
                <a:solidFill>
                  <a:schemeClr val="bg1"/>
                </a:solidFill>
              </a:rPr>
              <a:t>gốc</a:t>
            </a:r>
            <a:r>
              <a:rPr lang="en-US" sz="1700" dirty="0">
                <a:solidFill>
                  <a:schemeClr val="bg1"/>
                </a:solidFill>
              </a:rPr>
              <a:t> . </a:t>
            </a:r>
            <a:r>
              <a:rPr lang="en-US" sz="1700" dirty="0" err="1">
                <a:solidFill>
                  <a:schemeClr val="bg1"/>
                </a:solidFill>
              </a:rPr>
              <a:t>Nút</a:t>
            </a:r>
            <a:r>
              <a:rPr lang="en-US" sz="1700" dirty="0">
                <a:solidFill>
                  <a:schemeClr val="bg1"/>
                </a:solidFill>
              </a:rPr>
              <a:t> </a:t>
            </a:r>
            <a:r>
              <a:rPr lang="en-US" sz="1700" dirty="0" err="1">
                <a:solidFill>
                  <a:schemeClr val="bg1"/>
                </a:solidFill>
              </a:rPr>
              <a:t>bắt</a:t>
            </a:r>
            <a:r>
              <a:rPr lang="en-US" sz="1700" dirty="0">
                <a:solidFill>
                  <a:schemeClr val="bg1"/>
                </a:solidFill>
              </a:rPr>
              <a:t> </a:t>
            </a:r>
            <a:r>
              <a:rPr lang="en-US" sz="1700" dirty="0" err="1">
                <a:solidFill>
                  <a:schemeClr val="bg1"/>
                </a:solidFill>
              </a:rPr>
              <a:t>đầu</a:t>
            </a:r>
            <a:r>
              <a:rPr lang="en-US" sz="1700" dirty="0">
                <a:solidFill>
                  <a:schemeClr val="bg1"/>
                </a:solidFill>
              </a:rPr>
              <a:t> </a:t>
            </a:r>
            <a:r>
              <a:rPr lang="en-US" sz="1700" dirty="0" err="1">
                <a:solidFill>
                  <a:schemeClr val="bg1"/>
                </a:solidFill>
              </a:rPr>
              <a:t>phân</a:t>
            </a:r>
            <a:r>
              <a:rPr lang="en-US" sz="1700" dirty="0">
                <a:solidFill>
                  <a:schemeClr val="bg1"/>
                </a:solidFill>
              </a:rPr>
              <a:t> </a:t>
            </a:r>
            <a:r>
              <a:rPr lang="en-US" sz="1700" dirty="0" err="1">
                <a:solidFill>
                  <a:schemeClr val="bg1"/>
                </a:solidFill>
              </a:rPr>
              <a:t>loại</a:t>
            </a:r>
            <a:r>
              <a:rPr lang="en-US" sz="1700" dirty="0">
                <a:solidFill>
                  <a:schemeClr val="bg1"/>
                </a:solidFill>
              </a:rPr>
              <a:t>: </a:t>
            </a:r>
            <a:r>
              <a:rPr lang="en-US" sz="1700" dirty="0" err="1">
                <a:solidFill>
                  <a:schemeClr val="bg1"/>
                </a:solidFill>
              </a:rPr>
              <a:t>đề</a:t>
            </a:r>
            <a:r>
              <a:rPr lang="en-US" sz="1700" dirty="0">
                <a:solidFill>
                  <a:schemeClr val="bg1"/>
                </a:solidFill>
              </a:rPr>
              <a:t> </a:t>
            </a:r>
            <a:r>
              <a:rPr lang="en-US" sz="1700" dirty="0" err="1">
                <a:solidFill>
                  <a:schemeClr val="bg1"/>
                </a:solidFill>
              </a:rPr>
              <a:t>xuất</a:t>
            </a:r>
            <a:r>
              <a:rPr lang="en-US" sz="1700" dirty="0">
                <a:solidFill>
                  <a:schemeClr val="bg1"/>
                </a:solidFill>
              </a:rPr>
              <a:t> </a:t>
            </a:r>
            <a:r>
              <a:rPr lang="en-US" sz="1700" dirty="0" err="1">
                <a:solidFill>
                  <a:schemeClr val="bg1"/>
                </a:solidFill>
              </a:rPr>
              <a:t>việc</a:t>
            </a:r>
            <a:r>
              <a:rPr lang="en-US" sz="1700" dirty="0">
                <a:solidFill>
                  <a:schemeClr val="bg1"/>
                </a:solidFill>
              </a:rPr>
              <a:t> </a:t>
            </a:r>
            <a:r>
              <a:rPr lang="en-US" sz="1700" dirty="0" err="1">
                <a:solidFill>
                  <a:schemeClr val="bg1"/>
                </a:solidFill>
              </a:rPr>
              <a:t>làm</a:t>
            </a:r>
            <a:r>
              <a:rPr lang="en-US" sz="1700" dirty="0">
                <a:solidFill>
                  <a:schemeClr val="bg1"/>
                </a:solidFill>
              </a:rPr>
              <a:t>.</a:t>
            </a:r>
          </a:p>
          <a:p>
            <a:pPr>
              <a:spcBef>
                <a:spcPts val="600"/>
              </a:spcBef>
            </a:pPr>
            <a:r>
              <a:rPr lang="en-US" sz="1700" dirty="0" err="1">
                <a:solidFill>
                  <a:schemeClr val="bg1"/>
                </a:solidFill>
              </a:rPr>
              <a:t>Nút</a:t>
            </a:r>
            <a:r>
              <a:rPr lang="en-US" sz="1700" dirty="0">
                <a:solidFill>
                  <a:schemeClr val="bg1"/>
                </a:solidFill>
              </a:rPr>
              <a:t> </a:t>
            </a:r>
            <a:r>
              <a:rPr lang="en-US" sz="1700" dirty="0" err="1">
                <a:solidFill>
                  <a:schemeClr val="bg1"/>
                </a:solidFill>
              </a:rPr>
              <a:t>quyết</a:t>
            </a:r>
            <a:r>
              <a:rPr lang="en-US" sz="1700" dirty="0">
                <a:solidFill>
                  <a:schemeClr val="bg1"/>
                </a:solidFill>
              </a:rPr>
              <a:t> </a:t>
            </a:r>
            <a:r>
              <a:rPr lang="en-US" sz="1700" dirty="0" err="1">
                <a:solidFill>
                  <a:schemeClr val="bg1"/>
                </a:solidFill>
              </a:rPr>
              <a:t>định</a:t>
            </a:r>
            <a:r>
              <a:rPr lang="en-US" sz="1700" dirty="0">
                <a:solidFill>
                  <a:schemeClr val="bg1"/>
                </a:solidFill>
              </a:rPr>
              <a:t>: </a:t>
            </a:r>
            <a:r>
              <a:rPr lang="en-US" sz="1700" dirty="0" err="1">
                <a:solidFill>
                  <a:schemeClr val="bg1"/>
                </a:solidFill>
              </a:rPr>
              <a:t>Thực</a:t>
            </a:r>
            <a:r>
              <a:rPr lang="en-US" sz="1700" dirty="0">
                <a:solidFill>
                  <a:schemeClr val="bg1"/>
                </a:solidFill>
              </a:rPr>
              <a:t> </a:t>
            </a:r>
            <a:r>
              <a:rPr lang="en-US" sz="1700" dirty="0" err="1">
                <a:solidFill>
                  <a:schemeClr val="bg1"/>
                </a:solidFill>
              </a:rPr>
              <a:t>hiện</a:t>
            </a:r>
            <a:r>
              <a:rPr lang="en-US" sz="1700" dirty="0">
                <a:solidFill>
                  <a:schemeClr val="bg1"/>
                </a:solidFill>
              </a:rPr>
              <a:t> </a:t>
            </a:r>
            <a:r>
              <a:rPr lang="en-US" sz="1700" dirty="0" err="1">
                <a:solidFill>
                  <a:schemeClr val="bg1"/>
                </a:solidFill>
              </a:rPr>
              <a:t>lựa</a:t>
            </a:r>
            <a:r>
              <a:rPr lang="en-US" sz="1700" dirty="0">
                <a:solidFill>
                  <a:schemeClr val="bg1"/>
                </a:solidFill>
              </a:rPr>
              <a:t> </a:t>
            </a:r>
            <a:r>
              <a:rPr lang="en-US" sz="1700" dirty="0" err="1">
                <a:solidFill>
                  <a:schemeClr val="bg1"/>
                </a:solidFill>
              </a:rPr>
              <a:t>chọn</a:t>
            </a:r>
            <a:r>
              <a:rPr lang="en-US" sz="1700" dirty="0">
                <a:solidFill>
                  <a:schemeClr val="bg1"/>
                </a:solidFill>
              </a:rPr>
              <a:t> </a:t>
            </a:r>
            <a:r>
              <a:rPr lang="en-US" sz="1700" dirty="0" err="1">
                <a:solidFill>
                  <a:schemeClr val="bg1"/>
                </a:solidFill>
              </a:rPr>
              <a:t>theo</a:t>
            </a:r>
            <a:r>
              <a:rPr lang="en-US" sz="1700" dirty="0">
                <a:solidFill>
                  <a:schemeClr val="bg1"/>
                </a:solidFill>
              </a:rPr>
              <a:t> </a:t>
            </a:r>
            <a:r>
              <a:rPr lang="en-US" sz="1700" dirty="0" err="1">
                <a:solidFill>
                  <a:schemeClr val="bg1"/>
                </a:solidFill>
              </a:rPr>
              <a:t>tính</a:t>
            </a:r>
            <a:r>
              <a:rPr lang="en-US" sz="1700" dirty="0">
                <a:solidFill>
                  <a:schemeClr val="bg1"/>
                </a:solidFill>
              </a:rPr>
              <a:t> </a:t>
            </a:r>
            <a:r>
              <a:rPr lang="en-US" sz="1700" dirty="0" err="1">
                <a:solidFill>
                  <a:schemeClr val="bg1"/>
                </a:solidFill>
              </a:rPr>
              <a:t>chất</a:t>
            </a:r>
            <a:r>
              <a:rPr lang="en-US" sz="1700" dirty="0">
                <a:solidFill>
                  <a:schemeClr val="bg1"/>
                </a:solidFill>
              </a:rPr>
              <a:t> </a:t>
            </a:r>
            <a:r>
              <a:rPr lang="en-US" sz="1700" dirty="0" err="1">
                <a:solidFill>
                  <a:schemeClr val="bg1"/>
                </a:solidFill>
              </a:rPr>
              <a:t>công</a:t>
            </a:r>
            <a:r>
              <a:rPr lang="en-US" sz="1700" dirty="0">
                <a:solidFill>
                  <a:schemeClr val="bg1"/>
                </a:solidFill>
              </a:rPr>
              <a:t> </a:t>
            </a:r>
            <a:r>
              <a:rPr lang="en-US" sz="1700" dirty="0" err="1">
                <a:solidFill>
                  <a:schemeClr val="bg1"/>
                </a:solidFill>
              </a:rPr>
              <a:t>việc</a:t>
            </a:r>
            <a:endParaRPr lang="en-US" sz="1700" dirty="0">
              <a:solidFill>
                <a:schemeClr val="bg1"/>
              </a:solidFill>
            </a:endParaRPr>
          </a:p>
          <a:p>
            <a:pPr>
              <a:spcBef>
                <a:spcPts val="600"/>
              </a:spcBef>
            </a:pPr>
            <a:r>
              <a:rPr lang="en-US" sz="1700" dirty="0" err="1">
                <a:solidFill>
                  <a:schemeClr val="bg1"/>
                </a:solidFill>
              </a:rPr>
              <a:t>Nhánh</a:t>
            </a:r>
            <a:r>
              <a:rPr lang="en-US" sz="1700" dirty="0">
                <a:solidFill>
                  <a:schemeClr val="bg1"/>
                </a:solidFill>
              </a:rPr>
              <a:t>: </a:t>
            </a:r>
            <a:r>
              <a:rPr lang="en-US" sz="1700" dirty="0" err="1">
                <a:solidFill>
                  <a:schemeClr val="bg1"/>
                </a:solidFill>
              </a:rPr>
              <a:t>Lựa</a:t>
            </a:r>
            <a:r>
              <a:rPr lang="en-US" sz="1700" dirty="0">
                <a:solidFill>
                  <a:schemeClr val="bg1"/>
                </a:solidFill>
              </a:rPr>
              <a:t> </a:t>
            </a:r>
            <a:r>
              <a:rPr lang="en-US" sz="1700" dirty="0" err="1">
                <a:solidFill>
                  <a:schemeClr val="bg1"/>
                </a:solidFill>
              </a:rPr>
              <a:t>chọn</a:t>
            </a:r>
            <a:r>
              <a:rPr lang="en-US" sz="1700" dirty="0">
                <a:solidFill>
                  <a:schemeClr val="bg1"/>
                </a:solidFill>
              </a:rPr>
              <a:t> chia </a:t>
            </a:r>
            <a:r>
              <a:rPr lang="en-US" sz="1700" dirty="0" err="1">
                <a:solidFill>
                  <a:schemeClr val="bg1"/>
                </a:solidFill>
              </a:rPr>
              <a:t>dữ</a:t>
            </a:r>
            <a:r>
              <a:rPr lang="en-US" sz="1700" dirty="0">
                <a:solidFill>
                  <a:schemeClr val="bg1"/>
                </a:solidFill>
              </a:rPr>
              <a:t> </a:t>
            </a:r>
            <a:r>
              <a:rPr lang="en-US" sz="1700" dirty="0" err="1">
                <a:solidFill>
                  <a:schemeClr val="bg1"/>
                </a:solidFill>
              </a:rPr>
              <a:t>liệu</a:t>
            </a:r>
            <a:r>
              <a:rPr lang="en-US" sz="1700" dirty="0">
                <a:solidFill>
                  <a:schemeClr val="bg1"/>
                </a:solidFill>
              </a:rPr>
              <a:t> </a:t>
            </a:r>
            <a:r>
              <a:rPr lang="en-US" sz="1700" dirty="0" err="1">
                <a:solidFill>
                  <a:schemeClr val="bg1"/>
                </a:solidFill>
              </a:rPr>
              <a:t>thành</a:t>
            </a:r>
            <a:r>
              <a:rPr lang="en-US" sz="1700" dirty="0">
                <a:solidFill>
                  <a:schemeClr val="bg1"/>
                </a:solidFill>
              </a:rPr>
              <a:t> </a:t>
            </a:r>
            <a:r>
              <a:rPr lang="en-US" sz="1700" dirty="0" err="1">
                <a:solidFill>
                  <a:schemeClr val="bg1"/>
                </a:solidFill>
              </a:rPr>
              <a:t>nhánh</a:t>
            </a:r>
            <a:r>
              <a:rPr lang="en-US" sz="1700" dirty="0">
                <a:solidFill>
                  <a:schemeClr val="bg1"/>
                </a:solidFill>
              </a:rPr>
              <a:t> </a:t>
            </a:r>
            <a:r>
              <a:rPr lang="en-US" sz="1700" dirty="0" err="1">
                <a:solidFill>
                  <a:schemeClr val="bg1"/>
                </a:solidFill>
              </a:rPr>
              <a:t>khác</a:t>
            </a:r>
            <a:r>
              <a:rPr lang="en-US" sz="1700" dirty="0">
                <a:solidFill>
                  <a:schemeClr val="bg1"/>
                </a:solidFill>
              </a:rPr>
              <a:t> </a:t>
            </a:r>
            <a:r>
              <a:rPr lang="en-US" sz="1700" dirty="0" err="1">
                <a:solidFill>
                  <a:schemeClr val="bg1"/>
                </a:solidFill>
              </a:rPr>
              <a:t>nhau</a:t>
            </a:r>
            <a:r>
              <a:rPr lang="en-US" sz="1700" dirty="0">
                <a:solidFill>
                  <a:schemeClr val="bg1"/>
                </a:solidFill>
              </a:rPr>
              <a:t> </a:t>
            </a:r>
            <a:r>
              <a:rPr lang="en-US" sz="1700" dirty="0" err="1">
                <a:solidFill>
                  <a:schemeClr val="bg1"/>
                </a:solidFill>
              </a:rPr>
              <a:t>để</a:t>
            </a:r>
            <a:r>
              <a:rPr lang="en-US" sz="1700" dirty="0">
                <a:solidFill>
                  <a:schemeClr val="bg1"/>
                </a:solidFill>
              </a:rPr>
              <a:t> </a:t>
            </a:r>
            <a:r>
              <a:rPr lang="en-US" sz="1700" dirty="0" err="1">
                <a:solidFill>
                  <a:schemeClr val="bg1"/>
                </a:solidFill>
              </a:rPr>
              <a:t>đi</a:t>
            </a:r>
            <a:r>
              <a:rPr lang="en-US" sz="1700" dirty="0">
                <a:solidFill>
                  <a:schemeClr val="bg1"/>
                </a:solidFill>
              </a:rPr>
              <a:t> </a:t>
            </a:r>
            <a:r>
              <a:rPr lang="en-US" sz="1700" dirty="0" err="1">
                <a:solidFill>
                  <a:schemeClr val="bg1"/>
                </a:solidFill>
              </a:rPr>
              <a:t>đến</a:t>
            </a:r>
            <a:r>
              <a:rPr lang="en-US" sz="1700" dirty="0">
                <a:solidFill>
                  <a:schemeClr val="bg1"/>
                </a:solidFill>
              </a:rPr>
              <a:t> </a:t>
            </a:r>
            <a:r>
              <a:rPr lang="en-US" sz="1700" dirty="0" err="1">
                <a:solidFill>
                  <a:schemeClr val="bg1"/>
                </a:solidFill>
              </a:rPr>
              <a:t>một</a:t>
            </a:r>
            <a:r>
              <a:rPr lang="en-US" sz="1700" dirty="0">
                <a:solidFill>
                  <a:schemeClr val="bg1"/>
                </a:solidFill>
              </a:rPr>
              <a:t> </a:t>
            </a:r>
            <a:r>
              <a:rPr lang="en-US" sz="1700" dirty="0" err="1">
                <a:solidFill>
                  <a:schemeClr val="bg1"/>
                </a:solidFill>
              </a:rPr>
              <a:t>nút</a:t>
            </a:r>
            <a:r>
              <a:rPr lang="en-US" sz="1700" dirty="0">
                <a:solidFill>
                  <a:schemeClr val="bg1"/>
                </a:solidFill>
              </a:rPr>
              <a:t> </a:t>
            </a:r>
            <a:r>
              <a:rPr lang="en-US" sz="1700" dirty="0" err="1">
                <a:solidFill>
                  <a:schemeClr val="bg1"/>
                </a:solidFill>
              </a:rPr>
              <a:t>quyết</a:t>
            </a:r>
            <a:r>
              <a:rPr lang="en-US" sz="1700" dirty="0">
                <a:solidFill>
                  <a:schemeClr val="bg1"/>
                </a:solidFill>
              </a:rPr>
              <a:t> </a:t>
            </a:r>
            <a:r>
              <a:rPr lang="en-US" sz="1700" dirty="0" err="1">
                <a:solidFill>
                  <a:schemeClr val="bg1"/>
                </a:solidFill>
              </a:rPr>
              <a:t>định</a:t>
            </a:r>
            <a:r>
              <a:rPr lang="en-US" sz="1700" dirty="0">
                <a:solidFill>
                  <a:schemeClr val="bg1"/>
                </a:solidFill>
              </a:rPr>
              <a:t> </a:t>
            </a:r>
            <a:r>
              <a:rPr lang="en-US" sz="1700" dirty="0" err="1">
                <a:solidFill>
                  <a:schemeClr val="bg1"/>
                </a:solidFill>
              </a:rPr>
              <a:t>khác</a:t>
            </a:r>
            <a:r>
              <a:rPr lang="en-US" sz="1700" dirty="0">
                <a:solidFill>
                  <a:schemeClr val="bg1"/>
                </a:solidFill>
              </a:rPr>
              <a:t> </a:t>
            </a:r>
          </a:p>
          <a:p>
            <a:pPr>
              <a:spcBef>
                <a:spcPts val="600"/>
              </a:spcBef>
            </a:pPr>
            <a:r>
              <a:rPr lang="en-US" sz="1700" dirty="0" err="1">
                <a:solidFill>
                  <a:schemeClr val="bg1"/>
                </a:solidFill>
              </a:rPr>
              <a:t>Nút</a:t>
            </a:r>
            <a:r>
              <a:rPr lang="en-US" sz="1700" dirty="0">
                <a:solidFill>
                  <a:schemeClr val="bg1"/>
                </a:solidFill>
              </a:rPr>
              <a:t> </a:t>
            </a:r>
            <a:r>
              <a:rPr lang="en-US" sz="1700" dirty="0" err="1">
                <a:solidFill>
                  <a:schemeClr val="bg1"/>
                </a:solidFill>
              </a:rPr>
              <a:t>lá</a:t>
            </a:r>
            <a:r>
              <a:rPr lang="en-US" sz="1700" dirty="0">
                <a:solidFill>
                  <a:schemeClr val="bg1"/>
                </a:solidFill>
              </a:rPr>
              <a:t>: N</a:t>
            </a:r>
            <a:r>
              <a:rPr lang="vi-VN" sz="1700" dirty="0">
                <a:solidFill>
                  <a:schemeClr val="bg1"/>
                </a:solidFill>
              </a:rPr>
              <a:t>ơ</a:t>
            </a:r>
            <a:r>
              <a:rPr lang="en-US" sz="1700" dirty="0" err="1">
                <a:solidFill>
                  <a:schemeClr val="bg1"/>
                </a:solidFill>
              </a:rPr>
              <a:t>i</a:t>
            </a:r>
            <a:r>
              <a:rPr lang="en-US" sz="1700" dirty="0">
                <a:solidFill>
                  <a:schemeClr val="bg1"/>
                </a:solidFill>
              </a:rPr>
              <a:t> đ</a:t>
            </a:r>
            <a:r>
              <a:rPr lang="vi-VN" sz="1700" dirty="0">
                <a:solidFill>
                  <a:schemeClr val="bg1"/>
                </a:solidFill>
              </a:rPr>
              <a:t>ư</a:t>
            </a:r>
            <a:r>
              <a:rPr lang="en-US" sz="1700" dirty="0">
                <a:solidFill>
                  <a:schemeClr val="bg1"/>
                </a:solidFill>
              </a:rPr>
              <a:t>a ra </a:t>
            </a:r>
            <a:r>
              <a:rPr lang="en-US" sz="1700" dirty="0" err="1">
                <a:solidFill>
                  <a:schemeClr val="bg1"/>
                </a:solidFill>
              </a:rPr>
              <a:t>kết</a:t>
            </a:r>
            <a:r>
              <a:rPr lang="en-US" sz="1700" dirty="0">
                <a:solidFill>
                  <a:schemeClr val="bg1"/>
                </a:solidFill>
              </a:rPr>
              <a:t> </a:t>
            </a:r>
            <a:r>
              <a:rPr lang="en-US" sz="1700" dirty="0" err="1">
                <a:solidFill>
                  <a:schemeClr val="bg1"/>
                </a:solidFill>
              </a:rPr>
              <a:t>quả</a:t>
            </a:r>
            <a:r>
              <a:rPr lang="en-US" sz="1700" dirty="0">
                <a:solidFill>
                  <a:schemeClr val="bg1"/>
                </a:solidFill>
              </a:rPr>
              <a:t> </a:t>
            </a:r>
            <a:r>
              <a:rPr lang="en-US" sz="1700" dirty="0" err="1">
                <a:solidFill>
                  <a:schemeClr val="bg1"/>
                </a:solidFill>
              </a:rPr>
              <a:t>cuối</a:t>
            </a:r>
            <a:r>
              <a:rPr lang="en-US" sz="1700" dirty="0">
                <a:solidFill>
                  <a:schemeClr val="bg1"/>
                </a:solidFill>
              </a:rPr>
              <a:t> </a:t>
            </a:r>
            <a:r>
              <a:rPr lang="en-US" sz="1700" dirty="0" err="1">
                <a:solidFill>
                  <a:schemeClr val="bg1"/>
                </a:solidFill>
              </a:rPr>
              <a:t>cùng</a:t>
            </a:r>
            <a:r>
              <a:rPr lang="en-US" sz="1700" dirty="0">
                <a:solidFill>
                  <a:schemeClr val="bg1"/>
                </a:solidFill>
              </a:rPr>
              <a:t> </a:t>
            </a:r>
            <a:r>
              <a:rPr lang="en-US" sz="1700" dirty="0" err="1">
                <a:solidFill>
                  <a:schemeClr val="bg1"/>
                </a:solidFill>
              </a:rPr>
              <a:t>kết</a:t>
            </a:r>
            <a:r>
              <a:rPr lang="en-US" sz="1700" dirty="0">
                <a:solidFill>
                  <a:schemeClr val="bg1"/>
                </a:solidFill>
              </a:rPr>
              <a:t> </a:t>
            </a:r>
            <a:r>
              <a:rPr lang="en-US" sz="1700" dirty="0" err="1">
                <a:solidFill>
                  <a:schemeClr val="bg1"/>
                </a:solidFill>
              </a:rPr>
              <a:t>thúc</a:t>
            </a:r>
            <a:r>
              <a:rPr lang="en-US" sz="1700" dirty="0">
                <a:solidFill>
                  <a:schemeClr val="bg1"/>
                </a:solidFill>
              </a:rPr>
              <a:t> </a:t>
            </a:r>
            <a:r>
              <a:rPr lang="en-US" sz="1700" dirty="0" err="1">
                <a:solidFill>
                  <a:schemeClr val="bg1"/>
                </a:solidFill>
              </a:rPr>
              <a:t>phân</a:t>
            </a:r>
            <a:r>
              <a:rPr lang="en-US" sz="1700" dirty="0">
                <a:solidFill>
                  <a:schemeClr val="bg1"/>
                </a:solidFill>
              </a:rPr>
              <a:t> </a:t>
            </a:r>
            <a:r>
              <a:rPr lang="en-US" sz="1700" dirty="0" err="1">
                <a:solidFill>
                  <a:schemeClr val="bg1"/>
                </a:solidFill>
              </a:rPr>
              <a:t>loại</a:t>
            </a:r>
            <a:r>
              <a:rPr lang="en-US" sz="1700" dirty="0">
                <a:solidFill>
                  <a:schemeClr val="bg1"/>
                </a:solidFill>
              </a:rPr>
              <a:t>. </a:t>
            </a:r>
            <a:r>
              <a:rPr lang="en-US" sz="1700" dirty="0" err="1">
                <a:solidFill>
                  <a:schemeClr val="bg1"/>
                </a:solidFill>
              </a:rPr>
              <a:t>Đây</a:t>
            </a:r>
            <a:r>
              <a:rPr lang="en-US" sz="1700" dirty="0">
                <a:solidFill>
                  <a:schemeClr val="bg1"/>
                </a:solidFill>
              </a:rPr>
              <a:t> </a:t>
            </a:r>
            <a:r>
              <a:rPr lang="en-US" sz="1700" dirty="0" err="1">
                <a:solidFill>
                  <a:schemeClr val="bg1"/>
                </a:solidFill>
              </a:rPr>
              <a:t>là</a:t>
            </a:r>
            <a:r>
              <a:rPr lang="en-US" sz="1700" dirty="0">
                <a:solidFill>
                  <a:schemeClr val="bg1"/>
                </a:solidFill>
              </a:rPr>
              <a:t> </a:t>
            </a:r>
            <a:r>
              <a:rPr lang="en-US" sz="1700" dirty="0" err="1">
                <a:solidFill>
                  <a:schemeClr val="bg1"/>
                </a:solidFill>
              </a:rPr>
              <a:t>kết</a:t>
            </a:r>
            <a:r>
              <a:rPr lang="en-US" sz="1700" dirty="0">
                <a:solidFill>
                  <a:schemeClr val="bg1"/>
                </a:solidFill>
              </a:rPr>
              <a:t> </a:t>
            </a:r>
            <a:r>
              <a:rPr lang="en-US" sz="1700" dirty="0" err="1">
                <a:solidFill>
                  <a:schemeClr val="bg1"/>
                </a:solidFill>
              </a:rPr>
              <a:t>quả</a:t>
            </a:r>
            <a:r>
              <a:rPr lang="en-US" sz="1700" dirty="0">
                <a:solidFill>
                  <a:schemeClr val="bg1"/>
                </a:solidFill>
              </a:rPr>
              <a:t> </a:t>
            </a:r>
            <a:r>
              <a:rPr lang="en-US" sz="1700" dirty="0" err="1">
                <a:solidFill>
                  <a:schemeClr val="bg1"/>
                </a:solidFill>
              </a:rPr>
              <a:t>của</a:t>
            </a:r>
            <a:r>
              <a:rPr lang="en-US" sz="1700" dirty="0">
                <a:solidFill>
                  <a:schemeClr val="bg1"/>
                </a:solidFill>
              </a:rPr>
              <a:t> </a:t>
            </a:r>
            <a:r>
              <a:rPr lang="en-US" sz="1700" dirty="0" err="1">
                <a:solidFill>
                  <a:schemeClr val="bg1"/>
                </a:solidFill>
              </a:rPr>
              <a:t>những</a:t>
            </a:r>
            <a:r>
              <a:rPr lang="en-US" sz="1700" dirty="0">
                <a:solidFill>
                  <a:schemeClr val="bg1"/>
                </a:solidFill>
              </a:rPr>
              <a:t> </a:t>
            </a:r>
            <a:r>
              <a:rPr lang="en-US" sz="1700" dirty="0" err="1">
                <a:solidFill>
                  <a:schemeClr val="bg1"/>
                </a:solidFill>
              </a:rPr>
              <a:t>suy</a:t>
            </a:r>
            <a:r>
              <a:rPr lang="en-US" sz="1700" dirty="0">
                <a:solidFill>
                  <a:schemeClr val="bg1"/>
                </a:solidFill>
              </a:rPr>
              <a:t> </a:t>
            </a:r>
            <a:r>
              <a:rPr lang="en-US" sz="1700" dirty="0" err="1">
                <a:solidFill>
                  <a:schemeClr val="bg1"/>
                </a:solidFill>
              </a:rPr>
              <a:t>luận</a:t>
            </a:r>
            <a:r>
              <a:rPr lang="en-US" sz="1700" dirty="0">
                <a:solidFill>
                  <a:schemeClr val="bg1"/>
                </a:solidFill>
              </a:rPr>
              <a:t> </a:t>
            </a:r>
            <a:r>
              <a:rPr lang="en-US" sz="1700" dirty="0" err="1">
                <a:solidFill>
                  <a:schemeClr val="bg1"/>
                </a:solidFill>
              </a:rPr>
              <a:t>trên</a:t>
            </a:r>
            <a:r>
              <a:rPr lang="en-US" sz="1700" dirty="0">
                <a:solidFill>
                  <a:schemeClr val="bg1"/>
                </a:solidFill>
              </a:rPr>
              <a:t>.</a:t>
            </a:r>
          </a:p>
          <a:p>
            <a:pPr>
              <a:spcBef>
                <a:spcPts val="600"/>
              </a:spcBef>
            </a:pPr>
            <a:endParaRPr lang="en-US" sz="1700" dirty="0">
              <a:solidFill>
                <a:schemeClr val="bg1"/>
              </a:solidFill>
            </a:endParaRPr>
          </a:p>
          <a:p>
            <a:pPr lvl="2">
              <a:spcBef>
                <a:spcPts val="600"/>
              </a:spcBef>
            </a:pPr>
            <a:endParaRPr lang="vi-VN" sz="1700" dirty="0">
              <a:solidFill>
                <a:schemeClr val="bg1"/>
              </a:solidFill>
            </a:endParaRPr>
          </a:p>
        </p:txBody>
      </p:sp>
      <p:pic>
        <p:nvPicPr>
          <p:cNvPr id="5" name="Picture 4">
            <a:extLst>
              <a:ext uri="{FF2B5EF4-FFF2-40B4-BE49-F238E27FC236}">
                <a16:creationId xmlns:a16="http://schemas.microsoft.com/office/drawing/2014/main" id="{0786C63B-7815-4D60-B786-23C5D44CE3BE}"/>
              </a:ext>
            </a:extLst>
          </p:cNvPr>
          <p:cNvPicPr/>
          <p:nvPr/>
        </p:nvPicPr>
        <p:blipFill>
          <a:blip r:embed="rId2" cstate="print"/>
          <a:srcRect/>
          <a:stretch>
            <a:fillRect/>
          </a:stretch>
        </p:blipFill>
        <p:spPr bwMode="auto">
          <a:xfrm>
            <a:off x="4886325" y="985839"/>
            <a:ext cx="7100888" cy="4929186"/>
          </a:xfrm>
          <a:prstGeom prst="rect">
            <a:avLst/>
          </a:prstGeom>
          <a:noFill/>
        </p:spPr>
      </p:pic>
    </p:spTree>
    <p:extLst>
      <p:ext uri="{BB962C8B-B14F-4D97-AF65-F5344CB8AC3E}">
        <p14:creationId xmlns:p14="http://schemas.microsoft.com/office/powerpoint/2010/main" val="291582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A887E-35DE-488E-9159-5C963D842936}"/>
              </a:ext>
            </a:extLst>
          </p:cNvPr>
          <p:cNvSpPr>
            <a:spLocks noGrp="1"/>
          </p:cNvSpPr>
          <p:nvPr>
            <p:ph type="title"/>
          </p:nvPr>
        </p:nvSpPr>
        <p:spPr/>
        <p:txBody>
          <a:bodyPr>
            <a:normAutofit fontScale="90000"/>
          </a:bodyPr>
          <a:lstStyle/>
          <a:p>
            <a:endParaRPr lang="vi-VN"/>
          </a:p>
        </p:txBody>
      </p:sp>
      <p:sp>
        <p:nvSpPr>
          <p:cNvPr id="3" name="Content Placeholder 2">
            <a:extLst>
              <a:ext uri="{FF2B5EF4-FFF2-40B4-BE49-F238E27FC236}">
                <a16:creationId xmlns:a16="http://schemas.microsoft.com/office/drawing/2014/main" id="{42090D81-8548-45CE-B8FC-297F391EC3CD}"/>
              </a:ext>
            </a:extLst>
          </p:cNvPr>
          <p:cNvSpPr>
            <a:spLocks noGrp="1"/>
          </p:cNvSpPr>
          <p:nvPr>
            <p:ph idx="1"/>
          </p:nvPr>
        </p:nvSpPr>
        <p:spPr/>
        <p:txBody>
          <a:bodyPr/>
          <a:lstStyle/>
          <a:p>
            <a:endParaRPr lang="vi-VN" dirty="0"/>
          </a:p>
          <a:p>
            <a:r>
              <a:rPr lang="vi-VN" dirty="0"/>
              <a:t>		</a:t>
            </a:r>
          </a:p>
          <a:p>
            <a:endParaRPr lang="vi-VN" dirty="0"/>
          </a:p>
        </p:txBody>
      </p:sp>
      <p:graphicFrame>
        <p:nvGraphicFramePr>
          <p:cNvPr id="4" name="Table 3">
            <a:extLst>
              <a:ext uri="{FF2B5EF4-FFF2-40B4-BE49-F238E27FC236}">
                <a16:creationId xmlns:a16="http://schemas.microsoft.com/office/drawing/2014/main" id="{7BBA2638-BD94-4C93-A900-292AC73E5FA6}"/>
              </a:ext>
            </a:extLst>
          </p:cNvPr>
          <p:cNvGraphicFramePr>
            <a:graphicFrameLocks noGrp="1"/>
          </p:cNvGraphicFramePr>
          <p:nvPr>
            <p:extLst>
              <p:ext uri="{D42A27DB-BD31-4B8C-83A1-F6EECF244321}">
                <p14:modId xmlns:p14="http://schemas.microsoft.com/office/powerpoint/2010/main" val="2767661924"/>
              </p:ext>
            </p:extLst>
          </p:nvPr>
        </p:nvGraphicFramePr>
        <p:xfrm>
          <a:off x="1749287" y="874643"/>
          <a:ext cx="8587408" cy="5764684"/>
        </p:xfrm>
        <a:graphic>
          <a:graphicData uri="http://schemas.openxmlformats.org/drawingml/2006/table">
            <a:tbl>
              <a:tblPr firstRow="1" firstCol="1" bandRow="1">
                <a:tableStyleId>{5C22544A-7EE6-4342-B048-85BDC9FD1C3A}</a:tableStyleId>
              </a:tblPr>
              <a:tblGrid>
                <a:gridCol w="925535">
                  <a:extLst>
                    <a:ext uri="{9D8B030D-6E8A-4147-A177-3AD203B41FA5}">
                      <a16:colId xmlns:a16="http://schemas.microsoft.com/office/drawing/2014/main" val="3368401724"/>
                    </a:ext>
                  </a:extLst>
                </a:gridCol>
                <a:gridCol w="1448518">
                  <a:extLst>
                    <a:ext uri="{9D8B030D-6E8A-4147-A177-3AD203B41FA5}">
                      <a16:colId xmlns:a16="http://schemas.microsoft.com/office/drawing/2014/main" val="4246372442"/>
                    </a:ext>
                  </a:extLst>
                </a:gridCol>
                <a:gridCol w="1939164">
                  <a:extLst>
                    <a:ext uri="{9D8B030D-6E8A-4147-A177-3AD203B41FA5}">
                      <a16:colId xmlns:a16="http://schemas.microsoft.com/office/drawing/2014/main" val="19075094"/>
                    </a:ext>
                  </a:extLst>
                </a:gridCol>
                <a:gridCol w="1581216">
                  <a:extLst>
                    <a:ext uri="{9D8B030D-6E8A-4147-A177-3AD203B41FA5}">
                      <a16:colId xmlns:a16="http://schemas.microsoft.com/office/drawing/2014/main" val="2669923489"/>
                    </a:ext>
                  </a:extLst>
                </a:gridCol>
                <a:gridCol w="1421756">
                  <a:extLst>
                    <a:ext uri="{9D8B030D-6E8A-4147-A177-3AD203B41FA5}">
                      <a16:colId xmlns:a16="http://schemas.microsoft.com/office/drawing/2014/main" val="2500529387"/>
                    </a:ext>
                  </a:extLst>
                </a:gridCol>
                <a:gridCol w="1271219">
                  <a:extLst>
                    <a:ext uri="{9D8B030D-6E8A-4147-A177-3AD203B41FA5}">
                      <a16:colId xmlns:a16="http://schemas.microsoft.com/office/drawing/2014/main" val="3780358724"/>
                    </a:ext>
                  </a:extLst>
                </a:gridCol>
              </a:tblGrid>
              <a:tr h="557874">
                <a:tc>
                  <a:txBody>
                    <a:bodyPr/>
                    <a:lstStyle/>
                    <a:p>
                      <a:pPr algn="just">
                        <a:lnSpc>
                          <a:spcPct val="107000"/>
                        </a:lnSpc>
                        <a:spcBef>
                          <a:spcPts val="600"/>
                        </a:spcBef>
                        <a:spcAft>
                          <a:spcPts val="0"/>
                        </a:spcAft>
                      </a:pPr>
                      <a:r>
                        <a:rPr lang="vi-VN" sz="1600" dirty="0">
                          <a:effectLst/>
                        </a:rPr>
                        <a:t>id</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outlook</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temperature</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humidity</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wind</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play</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2283828344"/>
                  </a:ext>
                </a:extLst>
              </a:tr>
              <a:tr h="371915">
                <a:tc>
                  <a:txBody>
                    <a:bodyPr/>
                    <a:lstStyle/>
                    <a:p>
                      <a:pPr algn="just">
                        <a:lnSpc>
                          <a:spcPct val="107000"/>
                        </a:lnSpc>
                        <a:spcBef>
                          <a:spcPts val="600"/>
                        </a:spcBef>
                        <a:spcAft>
                          <a:spcPts val="0"/>
                        </a:spcAft>
                      </a:pPr>
                      <a:r>
                        <a:rPr lang="vi-VN" sz="1600">
                          <a:effectLst/>
                        </a:rPr>
                        <a:t>1</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sunny</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Hot</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high</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weak</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no</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601222406"/>
                  </a:ext>
                </a:extLst>
              </a:tr>
              <a:tr h="371915">
                <a:tc>
                  <a:txBody>
                    <a:bodyPr/>
                    <a:lstStyle/>
                    <a:p>
                      <a:pPr algn="just">
                        <a:lnSpc>
                          <a:spcPct val="107000"/>
                        </a:lnSpc>
                        <a:spcBef>
                          <a:spcPts val="600"/>
                        </a:spcBef>
                        <a:spcAft>
                          <a:spcPts val="0"/>
                        </a:spcAft>
                      </a:pPr>
                      <a:r>
                        <a:rPr lang="vi-VN" sz="1600">
                          <a:effectLst/>
                        </a:rPr>
                        <a:t>2</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sunny</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Hot</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high</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strong</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no</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330303817"/>
                  </a:ext>
                </a:extLst>
              </a:tr>
              <a:tr h="371915">
                <a:tc>
                  <a:txBody>
                    <a:bodyPr/>
                    <a:lstStyle/>
                    <a:p>
                      <a:pPr algn="just">
                        <a:lnSpc>
                          <a:spcPct val="107000"/>
                        </a:lnSpc>
                        <a:spcBef>
                          <a:spcPts val="600"/>
                        </a:spcBef>
                        <a:spcAft>
                          <a:spcPts val="0"/>
                        </a:spcAft>
                      </a:pPr>
                      <a:r>
                        <a:rPr lang="vi-VN" sz="1600">
                          <a:effectLst/>
                        </a:rPr>
                        <a:t>3</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overcast</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Hot</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high</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weak</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yes</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1297558623"/>
                  </a:ext>
                </a:extLst>
              </a:tr>
              <a:tr h="371915">
                <a:tc>
                  <a:txBody>
                    <a:bodyPr/>
                    <a:lstStyle/>
                    <a:p>
                      <a:pPr algn="just">
                        <a:lnSpc>
                          <a:spcPct val="107000"/>
                        </a:lnSpc>
                        <a:spcBef>
                          <a:spcPts val="600"/>
                        </a:spcBef>
                        <a:spcAft>
                          <a:spcPts val="0"/>
                        </a:spcAft>
                      </a:pPr>
                      <a:r>
                        <a:rPr lang="vi-VN" sz="1600">
                          <a:effectLst/>
                        </a:rPr>
                        <a:t>4</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rainy</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Mild</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high</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weak</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yes</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4100121102"/>
                  </a:ext>
                </a:extLst>
              </a:tr>
              <a:tr h="371915">
                <a:tc>
                  <a:txBody>
                    <a:bodyPr/>
                    <a:lstStyle/>
                    <a:p>
                      <a:pPr algn="just">
                        <a:lnSpc>
                          <a:spcPct val="107000"/>
                        </a:lnSpc>
                        <a:spcBef>
                          <a:spcPts val="600"/>
                        </a:spcBef>
                        <a:spcAft>
                          <a:spcPts val="0"/>
                        </a:spcAft>
                      </a:pPr>
                      <a:r>
                        <a:rPr lang="vi-VN" sz="1600">
                          <a:effectLst/>
                        </a:rPr>
                        <a:t>5</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rainy</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Cool</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normal</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weak</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yes</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721813152"/>
                  </a:ext>
                </a:extLst>
              </a:tr>
              <a:tr h="371915">
                <a:tc>
                  <a:txBody>
                    <a:bodyPr/>
                    <a:lstStyle/>
                    <a:p>
                      <a:pPr algn="just">
                        <a:lnSpc>
                          <a:spcPct val="107000"/>
                        </a:lnSpc>
                        <a:spcBef>
                          <a:spcPts val="600"/>
                        </a:spcBef>
                        <a:spcAft>
                          <a:spcPts val="0"/>
                        </a:spcAft>
                      </a:pPr>
                      <a:r>
                        <a:rPr lang="vi-VN" sz="1600">
                          <a:effectLst/>
                        </a:rPr>
                        <a:t>6</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rainy</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cool</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normal</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strong</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no</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2437903876"/>
                  </a:ext>
                </a:extLst>
              </a:tr>
              <a:tr h="371915">
                <a:tc>
                  <a:txBody>
                    <a:bodyPr/>
                    <a:lstStyle/>
                    <a:p>
                      <a:pPr algn="just">
                        <a:lnSpc>
                          <a:spcPct val="107000"/>
                        </a:lnSpc>
                        <a:spcBef>
                          <a:spcPts val="600"/>
                        </a:spcBef>
                        <a:spcAft>
                          <a:spcPts val="0"/>
                        </a:spcAft>
                      </a:pPr>
                      <a:r>
                        <a:rPr lang="vi-VN" sz="1600">
                          <a:effectLst/>
                        </a:rPr>
                        <a:t>7</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overcast</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cool</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normal</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strong</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yes</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712878294"/>
                  </a:ext>
                </a:extLst>
              </a:tr>
              <a:tr h="371915">
                <a:tc>
                  <a:txBody>
                    <a:bodyPr/>
                    <a:lstStyle/>
                    <a:p>
                      <a:pPr algn="just">
                        <a:lnSpc>
                          <a:spcPct val="107000"/>
                        </a:lnSpc>
                        <a:spcBef>
                          <a:spcPts val="600"/>
                        </a:spcBef>
                        <a:spcAft>
                          <a:spcPts val="0"/>
                        </a:spcAft>
                      </a:pPr>
                      <a:r>
                        <a:rPr lang="vi-VN" sz="1600">
                          <a:effectLst/>
                        </a:rPr>
                        <a:t>8</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sunny</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mild</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high</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weak</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no</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2538341968"/>
                  </a:ext>
                </a:extLst>
              </a:tr>
              <a:tr h="371915">
                <a:tc>
                  <a:txBody>
                    <a:bodyPr/>
                    <a:lstStyle/>
                    <a:p>
                      <a:pPr algn="just">
                        <a:lnSpc>
                          <a:spcPct val="107000"/>
                        </a:lnSpc>
                        <a:spcBef>
                          <a:spcPts val="600"/>
                        </a:spcBef>
                        <a:spcAft>
                          <a:spcPts val="0"/>
                        </a:spcAft>
                      </a:pPr>
                      <a:r>
                        <a:rPr lang="vi-VN" sz="1600">
                          <a:effectLst/>
                        </a:rPr>
                        <a:t>9</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sunny</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cool</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normal</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weak</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yes</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2016169735"/>
                  </a:ext>
                </a:extLst>
              </a:tr>
              <a:tr h="371915">
                <a:tc>
                  <a:txBody>
                    <a:bodyPr/>
                    <a:lstStyle/>
                    <a:p>
                      <a:pPr algn="just">
                        <a:lnSpc>
                          <a:spcPct val="107000"/>
                        </a:lnSpc>
                        <a:spcBef>
                          <a:spcPts val="600"/>
                        </a:spcBef>
                        <a:spcAft>
                          <a:spcPts val="0"/>
                        </a:spcAft>
                      </a:pPr>
                      <a:r>
                        <a:rPr lang="vi-VN" sz="1600">
                          <a:effectLst/>
                        </a:rPr>
                        <a:t>10</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rainy</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mild</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normal</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weak</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yes</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137112546"/>
                  </a:ext>
                </a:extLst>
              </a:tr>
              <a:tr h="371915">
                <a:tc>
                  <a:txBody>
                    <a:bodyPr/>
                    <a:lstStyle/>
                    <a:p>
                      <a:pPr algn="just">
                        <a:lnSpc>
                          <a:spcPct val="107000"/>
                        </a:lnSpc>
                        <a:spcBef>
                          <a:spcPts val="600"/>
                        </a:spcBef>
                        <a:spcAft>
                          <a:spcPts val="0"/>
                        </a:spcAft>
                      </a:pPr>
                      <a:r>
                        <a:rPr lang="vi-VN" sz="1600">
                          <a:effectLst/>
                        </a:rPr>
                        <a:t>11</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sunny</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mild</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normal</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strong</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yes</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602547689"/>
                  </a:ext>
                </a:extLst>
              </a:tr>
              <a:tr h="371915">
                <a:tc>
                  <a:txBody>
                    <a:bodyPr/>
                    <a:lstStyle/>
                    <a:p>
                      <a:pPr algn="just">
                        <a:lnSpc>
                          <a:spcPct val="107000"/>
                        </a:lnSpc>
                        <a:spcBef>
                          <a:spcPts val="600"/>
                        </a:spcBef>
                        <a:spcAft>
                          <a:spcPts val="0"/>
                        </a:spcAft>
                      </a:pPr>
                      <a:r>
                        <a:rPr lang="vi-VN" sz="1600">
                          <a:effectLst/>
                        </a:rPr>
                        <a:t>12</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overcast</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mild</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high</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strong</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yes</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976368217"/>
                  </a:ext>
                </a:extLst>
              </a:tr>
              <a:tr h="371915">
                <a:tc>
                  <a:txBody>
                    <a:bodyPr/>
                    <a:lstStyle/>
                    <a:p>
                      <a:pPr algn="just">
                        <a:lnSpc>
                          <a:spcPct val="107000"/>
                        </a:lnSpc>
                        <a:spcBef>
                          <a:spcPts val="600"/>
                        </a:spcBef>
                        <a:spcAft>
                          <a:spcPts val="0"/>
                        </a:spcAft>
                      </a:pPr>
                      <a:r>
                        <a:rPr lang="vi-VN" sz="1600">
                          <a:effectLst/>
                        </a:rPr>
                        <a:t>13</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overcast</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hot</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normal</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weak</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yes</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2764291840"/>
                  </a:ext>
                </a:extLst>
              </a:tr>
              <a:tr h="371915">
                <a:tc>
                  <a:txBody>
                    <a:bodyPr/>
                    <a:lstStyle/>
                    <a:p>
                      <a:pPr algn="just">
                        <a:lnSpc>
                          <a:spcPct val="107000"/>
                        </a:lnSpc>
                        <a:spcBef>
                          <a:spcPts val="600"/>
                        </a:spcBef>
                        <a:spcAft>
                          <a:spcPts val="0"/>
                        </a:spcAft>
                      </a:pPr>
                      <a:r>
                        <a:rPr lang="vi-VN" sz="1600">
                          <a:effectLst/>
                        </a:rPr>
                        <a:t>14</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rainy</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mild</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high</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strong</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no</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850226899"/>
                  </a:ext>
                </a:extLst>
              </a:tr>
            </a:tbl>
          </a:graphicData>
        </a:graphic>
      </p:graphicFrame>
    </p:spTree>
    <p:extLst>
      <p:ext uri="{BB962C8B-B14F-4D97-AF65-F5344CB8AC3E}">
        <p14:creationId xmlns:p14="http://schemas.microsoft.com/office/powerpoint/2010/main" val="559754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E9CA-1B65-439B-96A4-768677121694}"/>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44035A-D933-4F80-8020-6244C475399D}"/>
                  </a:ext>
                </a:extLst>
              </p:cNvPr>
              <p:cNvSpPr>
                <a:spLocks noGrp="1"/>
              </p:cNvSpPr>
              <p:nvPr>
                <p:ph idx="1"/>
              </p:nvPr>
            </p:nvSpPr>
            <p:spPr>
              <a:xfrm>
                <a:off x="596349" y="319406"/>
                <a:ext cx="11343860" cy="6319933"/>
              </a:xfrm>
            </p:spPr>
            <p:txBody>
              <a:bodyPr>
                <a:normAutofit lnSpcReduction="10000"/>
              </a:bodyPr>
              <a:lstStyle/>
              <a:p>
                <a:pPr fontAlgn="base"/>
                <a:r>
                  <a:rPr lang="vi-VN" b="1" dirty="0"/>
                  <a:t>Lời giải</a:t>
                </a:r>
                <a:endParaRPr lang="vi-VN" dirty="0"/>
              </a:p>
              <a:p>
                <a:pPr fontAlgn="base"/>
                <a:r>
                  <a:rPr lang="vi-VN" b="1" dirty="0"/>
                  <a:t>Chọn nút gốc của cây quyết định</a:t>
                </a:r>
                <a:r>
                  <a:rPr lang="vi-VN" dirty="0"/>
                  <a:t>:</a:t>
                </a:r>
              </a:p>
              <a:p>
                <a:pPr fontAlgn="base"/>
                <a:r>
                  <a:rPr lang="vi-VN" dirty="0"/>
                  <a:t>Tập dữ liệu hiện tại có 9 kết quả Yes và 5 kết quả No, ta kí hiệu là S: [9+,5−].</a:t>
                </a:r>
              </a:p>
              <a:p>
                <a:pPr fontAlgn="base"/>
                <a:r>
                  <a:rPr lang="vi-VN" dirty="0"/>
                  <a:t>Theo công thức tính </a:t>
                </a:r>
                <a:r>
                  <a:rPr lang="vi-VN" i="1" dirty="0"/>
                  <a:t>Entropy</a:t>
                </a:r>
                <a:r>
                  <a:rPr lang="vi-VN" dirty="0"/>
                  <a:t> của một tập:</a:t>
                </a:r>
              </a:p>
              <a:p>
                <a:r>
                  <a:rPr lang="vi-VN" dirty="0"/>
                  <a:t>		</a:t>
                </a:r>
                <a14:m>
                  <m:oMath xmlns:m="http://schemas.openxmlformats.org/officeDocument/2006/math">
                    <m:r>
                      <a:rPr lang="en-US" i="1">
                        <a:latin typeface="Cambria Math" panose="02040503050406030204" pitchFamily="18" charset="0"/>
                      </a:rPr>
                      <m:t>𝐸𝑛𝑡𝑟𝑜𝑝𝑦</m:t>
                    </m:r>
                    <m:d>
                      <m:dPr>
                        <m:ctrlPr>
                          <a:rPr lang="vi-VN"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m:t>
                    </m:r>
                    <m:sSub>
                      <m:sSubPr>
                        <m:ctrlPr>
                          <a:rPr lang="vi-VN"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m:t>
                        </m:r>
                      </m:sub>
                    </m:sSub>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sSub>
                          <m:sSubPr>
                            <m:ctrlPr>
                              <a:rPr lang="vi-VN"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m:t>
                            </m:r>
                          </m:sub>
                        </m:sSub>
                      </m:e>
                    </m:func>
                    <m:r>
                      <a:rPr lang="en-US" i="1">
                        <a:latin typeface="Cambria Math" panose="02040503050406030204" pitchFamily="18" charset="0"/>
                      </a:rPr>
                      <m:t>−</m:t>
                    </m:r>
                    <m:sSub>
                      <m:sSubPr>
                        <m:ctrlPr>
                          <a:rPr lang="vi-VN"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m:t>
                        </m:r>
                      </m:sub>
                    </m:sSub>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sSub>
                          <m:sSubPr>
                            <m:ctrlPr>
                              <a:rPr lang="vi-VN"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m:t>
                            </m:r>
                          </m:sub>
                        </m:sSub>
                      </m:e>
                    </m:func>
                  </m:oMath>
                </a14:m>
                <a:endParaRPr lang="vi-VN" dirty="0"/>
              </a:p>
              <a:p>
                <a:pPr fontAlgn="base"/>
                <a:r>
                  <a:rPr lang="vi-VN" dirty="0"/>
                  <a:t>trong đó:</a:t>
                </a:r>
              </a:p>
              <a:p>
                <a:pPr marL="342900" lvl="0" indent="-342900" fontAlgn="base">
                  <a:buFont typeface="Arial" panose="020B0604020202020204" pitchFamily="34" charset="0"/>
                  <a:buChar char="•"/>
                </a:pPr>
                <a14:m>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rPr>
                          <m:t>𝑝</m:t>
                        </m:r>
                      </m:e>
                      <m:sub>
                        <m:r>
                          <a:rPr lang="vi-VN" i="1">
                            <a:latin typeface="Cambria Math" panose="02040503050406030204" pitchFamily="18" charset="0"/>
                          </a:rPr>
                          <m:t>+</m:t>
                        </m:r>
                      </m:sub>
                    </m:sSub>
                  </m:oMath>
                </a14:m>
                <a:r>
                  <a:rPr lang="vi-VN" dirty="0"/>
                  <a:t> là tỷ lệ các mẫu thuộc lớp Yes trong tổng thể N mẫu thuộc S.</a:t>
                </a:r>
              </a:p>
              <a:p>
                <a:pPr marL="342900" lvl="0" indent="-342900" fontAlgn="base">
                  <a:buFont typeface="Arial" panose="020B0604020202020204" pitchFamily="34" charset="0"/>
                  <a:buChar char="•"/>
                </a:pPr>
                <a14:m>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rPr>
                          <m:t>𝑝</m:t>
                        </m:r>
                      </m:e>
                      <m:sub>
                        <m:r>
                          <a:rPr lang="vi-VN" i="1">
                            <a:latin typeface="Cambria Math" panose="02040503050406030204" pitchFamily="18" charset="0"/>
                          </a:rPr>
                          <m:t>−</m:t>
                        </m:r>
                      </m:sub>
                    </m:sSub>
                  </m:oMath>
                </a14:m>
                <a:r>
                  <a:rPr lang="vi-VN" dirty="0"/>
                  <a:t> là tỷ lệ các mẫu thuộc lớp No trong tổng thể N mẫu thuộc S.</a:t>
                </a:r>
              </a:p>
              <a:p>
                <a:pPr fontAlgn="base"/>
                <a:r>
                  <a:rPr lang="vi-VN" dirty="0"/>
                  <a:t>Tổng quát, nếu có c lớp trong tập S thì Entropy được tính như sau:</a:t>
                </a:r>
              </a:p>
              <a:p>
                <a:pPr fontAlgn="base"/>
                <a:r>
                  <a:rPr lang="vi-VN" dirty="0"/>
                  <a:t>		</a:t>
                </a:r>
                <a14:m>
                  <m:oMath xmlns:m="http://schemas.openxmlformats.org/officeDocument/2006/math">
                    <m:r>
                      <a:rPr lang="en-US" i="1">
                        <a:latin typeface="Cambria Math" panose="02040503050406030204" pitchFamily="18" charset="0"/>
                      </a:rPr>
                      <m:t>𝐸𝑛𝑡𝑟𝑜𝑝𝑦</m:t>
                    </m:r>
                    <m:d>
                      <m:dPr>
                        <m:ctrlPr>
                          <a:rPr lang="vi-VN"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m:t>
                    </m:r>
                    <m:nary>
                      <m:naryPr>
                        <m:chr m:val="∑"/>
                        <m:ctrlPr>
                          <a:rPr lang="vi-VN"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𝑐</m:t>
                        </m:r>
                      </m:sup>
                      <m:e>
                        <m:r>
                          <a:rPr lang="en-US" i="1">
                            <a:latin typeface="Cambria Math" panose="02040503050406030204" pitchFamily="18" charset="0"/>
                          </a:rPr>
                          <m:t>−</m:t>
                        </m:r>
                        <m:sSub>
                          <m:sSubPr>
                            <m:ctrlPr>
                              <a:rPr lang="vi-VN"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sSub>
                          <m:sSubPr>
                            <m:ctrlPr>
                              <a:rPr lang="vi-VN"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func>
                  </m:oMath>
                </a14:m>
                <a:endParaRPr lang="vi-VN" dirty="0"/>
              </a:p>
              <a:p>
                <a:pPr fontAlgn="base"/>
                <a:r>
                  <a:rPr lang="vi-VN" dirty="0"/>
                  <a:t>Vậy:</a:t>
                </a:r>
              </a:p>
              <a:p>
                <a:pPr fontAlgn="base"/>
                <a:r>
                  <a:rPr lang="vi-VN" dirty="0"/>
                  <a:t>	</a:t>
                </a:r>
                <a14:m>
                  <m:oMath xmlns:m="http://schemas.openxmlformats.org/officeDocument/2006/math">
                    <m:r>
                      <a:rPr lang="vi-VN" i="1">
                        <a:latin typeface="Cambria Math" panose="02040503050406030204" pitchFamily="18" charset="0"/>
                      </a:rPr>
                      <m:t>𝐸𝑛𝑡𝑟𝑜𝑝𝑦</m:t>
                    </m:r>
                    <m:d>
                      <m:dPr>
                        <m:ctrlPr>
                          <a:rPr lang="vi-VN" i="1">
                            <a:latin typeface="Cambria Math" panose="02040503050406030204" pitchFamily="18" charset="0"/>
                          </a:rPr>
                        </m:ctrlPr>
                      </m:dPr>
                      <m:e>
                        <m:r>
                          <a:rPr lang="vi-VN" i="1">
                            <a:latin typeface="Cambria Math" panose="02040503050406030204" pitchFamily="18" charset="0"/>
                          </a:rPr>
                          <m:t>𝑆</m:t>
                        </m:r>
                      </m:e>
                    </m:d>
                    <m:r>
                      <a:rPr lang="vi-VN" i="1">
                        <a:latin typeface="Cambria Math" panose="02040503050406030204" pitchFamily="18" charset="0"/>
                      </a:rPr>
                      <m:t>=</m:t>
                    </m:r>
                    <m:r>
                      <a:rPr lang="vi-VN" i="1">
                        <a:latin typeface="Cambria Math" panose="02040503050406030204" pitchFamily="18" charset="0"/>
                      </a:rPr>
                      <m:t>𝐸𝑛𝑡𝑟𝑜𝑝𝑦</m:t>
                    </m:r>
                    <m:d>
                      <m:dPr>
                        <m:ctrlPr>
                          <a:rPr lang="vi-VN" i="1">
                            <a:latin typeface="Cambria Math" panose="02040503050406030204" pitchFamily="18" charset="0"/>
                          </a:rPr>
                        </m:ctrlPr>
                      </m:dPr>
                      <m:e>
                        <m:d>
                          <m:dPr>
                            <m:begChr m:val="["/>
                            <m:endChr m:val="]"/>
                            <m:ctrlPr>
                              <a:rPr lang="vi-VN" i="1">
                                <a:latin typeface="Cambria Math" panose="02040503050406030204" pitchFamily="18" charset="0"/>
                              </a:rPr>
                            </m:ctrlPr>
                          </m:dPr>
                          <m:e>
                            <m:r>
                              <a:rPr lang="vi-VN" i="1">
                                <a:latin typeface="Cambria Math" panose="02040503050406030204" pitchFamily="18" charset="0"/>
                              </a:rPr>
                              <m:t>9+,5−</m:t>
                            </m:r>
                          </m:e>
                        </m:d>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9</m:t>
                        </m:r>
                      </m:num>
                      <m:den>
                        <m:r>
                          <a:rPr lang="vi-VN" i="1">
                            <a:latin typeface="Cambria Math" panose="02040503050406030204" pitchFamily="18" charset="0"/>
                          </a:rPr>
                          <m:t>14</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9</m:t>
                            </m:r>
                          </m:num>
                          <m:den>
                            <m:r>
                              <a:rPr lang="vi-VN" i="1">
                                <a:latin typeface="Cambria Math" panose="02040503050406030204" pitchFamily="18" charset="0"/>
                              </a:rPr>
                              <m:t>14</m:t>
                            </m:r>
                          </m:den>
                        </m:f>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5</m:t>
                            </m:r>
                          </m:num>
                          <m:den>
                            <m:r>
                              <a:rPr lang="vi-VN" i="1">
                                <a:latin typeface="Cambria Math" panose="02040503050406030204" pitchFamily="18" charset="0"/>
                              </a:rPr>
                              <m:t>14</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5</m:t>
                                </m:r>
                              </m:num>
                              <m:den>
                                <m:r>
                                  <a:rPr lang="vi-VN" i="1">
                                    <a:latin typeface="Cambria Math" panose="02040503050406030204" pitchFamily="18" charset="0"/>
                                  </a:rPr>
                                  <m:t>14</m:t>
                                </m:r>
                              </m:den>
                            </m:f>
                            <m:r>
                              <a:rPr lang="vi-VN" i="1">
                                <a:latin typeface="Cambria Math" panose="02040503050406030204" pitchFamily="18" charset="0"/>
                              </a:rPr>
                              <m:t>=0.94</m:t>
                            </m:r>
                          </m:e>
                        </m:func>
                      </m:e>
                    </m:func>
                  </m:oMath>
                </a14:m>
                <a:endParaRPr lang="vi-VN" dirty="0"/>
              </a:p>
              <a:p>
                <a:pPr fontAlgn="base"/>
                <a:r>
                  <a:rPr lang="vi-VN" b="1" dirty="0"/>
                  <a:t>Lưu ý</a:t>
                </a:r>
                <a:r>
                  <a:rPr lang="vi-VN" dirty="0"/>
                  <a:t>:</a:t>
                </a:r>
              </a:p>
              <a:p>
                <a:pPr marL="342900" lvl="0" indent="-342900" fontAlgn="base">
                  <a:buFont typeface="Arial" panose="020B0604020202020204" pitchFamily="34" charset="0"/>
                  <a:buChar char="•"/>
                </a:pPr>
                <a:r>
                  <a:rPr lang="vi-VN" dirty="0"/>
                  <a:t>Entropy là 0 nếu tất cả các thành viên của S đều thuộc về cùng một lớp.</a:t>
                </a:r>
              </a:p>
              <a:p>
                <a:pPr marL="342900" lvl="0" indent="-342900" fontAlgn="base">
                  <a:buFont typeface="Arial" panose="020B0604020202020204" pitchFamily="34" charset="0"/>
                  <a:buChar char="•"/>
                </a:pPr>
                <a:r>
                  <a:rPr lang="vi-VN" dirty="0"/>
                  <a:t>Entropy là 1 nếu tập hợp chứa số lượng bằng nhau các thành viên thuộc lớp âm và dương.</a:t>
                </a:r>
              </a:p>
              <a:p>
                <a:pPr marL="0" indent="0">
                  <a:lnSpc>
                    <a:spcPct val="100000"/>
                  </a:lnSpc>
                  <a:buNone/>
                </a:pPr>
                <a:endParaRPr lang="vi-VN" sz="2200" dirty="0"/>
              </a:p>
            </p:txBody>
          </p:sp>
        </mc:Choice>
        <mc:Fallback xmlns="">
          <p:sp>
            <p:nvSpPr>
              <p:cNvPr id="3" name="Content Placeholder 2">
                <a:extLst>
                  <a:ext uri="{FF2B5EF4-FFF2-40B4-BE49-F238E27FC236}">
                    <a16:creationId xmlns:a16="http://schemas.microsoft.com/office/drawing/2014/main" id="{6744035A-D933-4F80-8020-6244C475399D}"/>
                  </a:ext>
                </a:extLst>
              </p:cNvPr>
              <p:cNvSpPr>
                <a:spLocks noGrp="1" noRot="1" noChangeAspect="1" noMove="1" noResize="1" noEditPoints="1" noAdjustHandles="1" noChangeArrowheads="1" noChangeShapeType="1" noTextEdit="1"/>
              </p:cNvSpPr>
              <p:nvPr>
                <p:ph idx="1"/>
              </p:nvPr>
            </p:nvSpPr>
            <p:spPr>
              <a:xfrm>
                <a:off x="596349" y="319406"/>
                <a:ext cx="11343860" cy="6319933"/>
              </a:xfrm>
              <a:blipFill>
                <a:blip r:embed="rId2"/>
                <a:stretch>
                  <a:fillRect l="-699" t="-1543" b="-1350"/>
                </a:stretch>
              </a:blipFill>
            </p:spPr>
            <p:txBody>
              <a:bodyPr/>
              <a:lstStyle/>
              <a:p>
                <a:r>
                  <a:rPr lang="vi-VN">
                    <a:noFill/>
                  </a:rPr>
                  <a:t> </a:t>
                </a:r>
              </a:p>
            </p:txBody>
          </p:sp>
        </mc:Fallback>
      </mc:AlternateContent>
    </p:spTree>
    <p:extLst>
      <p:ext uri="{BB962C8B-B14F-4D97-AF65-F5344CB8AC3E}">
        <p14:creationId xmlns:p14="http://schemas.microsoft.com/office/powerpoint/2010/main" val="1817154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E9CA-1B65-439B-96A4-768677121694}"/>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44035A-D933-4F80-8020-6244C475399D}"/>
                  </a:ext>
                </a:extLst>
              </p:cNvPr>
              <p:cNvSpPr>
                <a:spLocks noGrp="1"/>
              </p:cNvSpPr>
              <p:nvPr>
                <p:ph idx="1"/>
              </p:nvPr>
            </p:nvSpPr>
            <p:spPr>
              <a:xfrm>
                <a:off x="596349" y="319406"/>
                <a:ext cx="11343860" cy="6319933"/>
              </a:xfrm>
            </p:spPr>
            <p:txBody>
              <a:bodyPr>
                <a:normAutofit lnSpcReduction="10000"/>
              </a:bodyPr>
              <a:lstStyle/>
              <a:p>
                <a:r>
                  <a:rPr lang="vi-VN" dirty="0"/>
                  <a:t>Để chọn thuộc tính nào đưa vào nút gốc, ta cần phải tính Information Gain của các thuộc tính trên.</a:t>
                </a:r>
              </a:p>
              <a:p>
                <a:pPr fontAlgn="base"/>
                <a:r>
                  <a:rPr lang="vi-VN" dirty="0"/>
                  <a:t>a</a:t>
                </a:r>
                <a:r>
                  <a:rPr lang="en-US" dirty="0"/>
                  <a:t>) </a:t>
                </a:r>
                <a:r>
                  <a:rPr lang="vi-VN" dirty="0"/>
                  <a:t>Xét thuộc tính Outlook , thuộc tính này nhận 3 giá trị là Sunny, Overcast, Rain. Ứng với mỗi thuộc tính, ta có:</a:t>
                </a:r>
              </a:p>
              <a:p>
                <a:pPr marL="342900" lvl="0" indent="-342900" fontAlgn="base">
                  <a:buFont typeface="Arial" panose="020B0604020202020204" pitchFamily="34" charset="0"/>
                  <a:buChar char="•"/>
                </a:pPr>
                <a:r>
                  <a:rPr lang="vi-VN" dirty="0"/>
                  <a:t>S</a:t>
                </a:r>
                <a:r>
                  <a:rPr lang="vi-VN" baseline="-25000" dirty="0"/>
                  <a:t>Sunny</a:t>
                </a:r>
                <a:r>
                  <a:rPr lang="vi-VN" dirty="0"/>
                  <a:t>: [2+,3−] (có nghĩa là trong tập dữ liệu hiện tại (S), có 2 kết quả Yes và 3 kết quả No tại Outlook = Sunny). Tương tự:</a:t>
                </a:r>
              </a:p>
              <a:p>
                <a:pPr marL="342900" lvl="0" indent="-342900" fontAlgn="base">
                  <a:buFont typeface="Arial" panose="020B0604020202020204" pitchFamily="34" charset="0"/>
                  <a:buChar char="•"/>
                </a:pPr>
                <a:r>
                  <a:rPr lang="vi-VN" dirty="0"/>
                  <a:t>S</a:t>
                </a:r>
                <a:r>
                  <a:rPr lang="vi-VN" baseline="-25000" dirty="0"/>
                  <a:t>Overcast</a:t>
                </a:r>
                <a:r>
                  <a:rPr lang="vi-VN" dirty="0"/>
                  <a:t>: [4+,0−].</a:t>
                </a:r>
              </a:p>
              <a:p>
                <a:pPr marL="342900" lvl="0" indent="-342900" fontAlgn="base">
                  <a:buFont typeface="Arial" panose="020B0604020202020204" pitchFamily="34" charset="0"/>
                  <a:buChar char="•"/>
                </a:pPr>
                <a:r>
                  <a:rPr lang="vi-VN" dirty="0"/>
                  <a:t>S</a:t>
                </a:r>
                <a:r>
                  <a:rPr lang="vi-VN" baseline="-25000" dirty="0"/>
                  <a:t>Rain</a:t>
                </a:r>
                <a:r>
                  <a:rPr lang="vi-VN" dirty="0"/>
                  <a:t>: [3+,2−].</a:t>
                </a:r>
              </a:p>
              <a:p>
                <a:r>
                  <a:rPr lang="vi-VN" dirty="0"/>
                  <a:t>Công thức tính IG của thuộc tính A trên tập S như sau:</a:t>
                </a:r>
              </a:p>
              <a:p>
                <a:pPr>
                  <a:lnSpc>
                    <a:spcPct val="100000"/>
                  </a:lnSpc>
                </a:pPr>
                <a:r>
                  <a:rPr lang="vi-VN" sz="2200" dirty="0"/>
                  <a:t>		</a:t>
                </a:r>
                <a14:m>
                  <m:oMath xmlns:m="http://schemas.openxmlformats.org/officeDocument/2006/math">
                    <m:r>
                      <a:rPr lang="vi-VN" i="1">
                        <a:latin typeface="Cambria Math" panose="02040503050406030204" pitchFamily="18" charset="0"/>
                      </a:rPr>
                      <m:t>𝐺𝑎𝑖𝑛</m:t>
                    </m:r>
                    <m:d>
                      <m:dPr>
                        <m:ctrlPr>
                          <a:rPr lang="vi-VN" i="1">
                            <a:latin typeface="Cambria Math" panose="02040503050406030204" pitchFamily="18" charset="0"/>
                          </a:rPr>
                        </m:ctrlPr>
                      </m:dPr>
                      <m:e>
                        <m:r>
                          <a:rPr lang="vi-VN" i="1">
                            <a:latin typeface="Cambria Math" panose="02040503050406030204" pitchFamily="18" charset="0"/>
                          </a:rPr>
                          <m:t>𝑆</m:t>
                        </m:r>
                        <m:r>
                          <a:rPr lang="vi-VN" i="1">
                            <a:latin typeface="Cambria Math" panose="02040503050406030204" pitchFamily="18" charset="0"/>
                          </a:rPr>
                          <m:t>,</m:t>
                        </m:r>
                        <m:r>
                          <a:rPr lang="vi-VN" i="1">
                            <a:latin typeface="Cambria Math" panose="02040503050406030204" pitchFamily="18" charset="0"/>
                          </a:rPr>
                          <m:t>𝐴</m:t>
                        </m:r>
                      </m:e>
                    </m:d>
                    <m:r>
                      <a:rPr lang="vi-VN" i="1">
                        <a:latin typeface="Cambria Math" panose="02040503050406030204" pitchFamily="18" charset="0"/>
                      </a:rPr>
                      <m:t>=</m:t>
                    </m:r>
                    <m:r>
                      <a:rPr lang="vi-VN" i="1">
                        <a:latin typeface="Cambria Math" panose="02040503050406030204" pitchFamily="18" charset="0"/>
                      </a:rPr>
                      <m:t>𝐸𝑛𝑡𝑟𝑜𝑝𝑦</m:t>
                    </m:r>
                    <m:d>
                      <m:dPr>
                        <m:ctrlPr>
                          <a:rPr lang="vi-VN" i="1">
                            <a:latin typeface="Cambria Math" panose="02040503050406030204" pitchFamily="18" charset="0"/>
                          </a:rPr>
                        </m:ctrlPr>
                      </m:dPr>
                      <m:e>
                        <m:r>
                          <a:rPr lang="vi-VN" i="1">
                            <a:latin typeface="Cambria Math" panose="02040503050406030204" pitchFamily="18" charset="0"/>
                          </a:rPr>
                          <m:t>𝑆</m:t>
                        </m:r>
                      </m:e>
                    </m:d>
                    <m:r>
                      <a:rPr lang="vi-VN" i="1">
                        <a:latin typeface="Cambria Math" panose="02040503050406030204" pitchFamily="18" charset="0"/>
                      </a:rPr>
                      <m:t>−</m:t>
                    </m:r>
                    <m:nary>
                      <m:naryPr>
                        <m:chr m:val="∑"/>
                        <m:limLoc m:val="undOvr"/>
                        <m:supHide m:val="on"/>
                        <m:ctrlPr>
                          <a:rPr lang="vi-VN" i="1">
                            <a:latin typeface="Cambria Math" panose="02040503050406030204" pitchFamily="18" charset="0"/>
                          </a:rPr>
                        </m:ctrlPr>
                      </m:naryPr>
                      <m:sub>
                        <m:r>
                          <a:rPr lang="vi-VN" i="1">
                            <a:latin typeface="Cambria Math" panose="02040503050406030204" pitchFamily="18" charset="0"/>
                          </a:rPr>
                          <m:t>𝑣</m:t>
                        </m:r>
                        <m:r>
                          <a:rPr lang="vi-VN" i="1">
                            <a:latin typeface="Cambria Math" panose="02040503050406030204" pitchFamily="18" charset="0"/>
                          </a:rPr>
                          <m:t>∈</m:t>
                        </m:r>
                        <m:r>
                          <a:rPr lang="vi-VN" i="1">
                            <a:latin typeface="Cambria Math" panose="02040503050406030204" pitchFamily="18" charset="0"/>
                          </a:rPr>
                          <m:t>𝑉𝑎𝑙𝑢𝑒</m:t>
                        </m:r>
                        <m:r>
                          <a:rPr lang="vi-VN" i="1">
                            <a:latin typeface="Cambria Math" panose="02040503050406030204" pitchFamily="18" charset="0"/>
                          </a:rPr>
                          <m:t>(</m:t>
                        </m:r>
                        <m:r>
                          <a:rPr lang="vi-VN" i="1">
                            <a:latin typeface="Cambria Math" panose="02040503050406030204" pitchFamily="18" charset="0"/>
                          </a:rPr>
                          <m:t>𝐴</m:t>
                        </m:r>
                        <m:r>
                          <a:rPr lang="vi-VN" i="1">
                            <a:latin typeface="Cambria Math" panose="02040503050406030204" pitchFamily="18" charset="0"/>
                          </a:rPr>
                          <m:t>)</m:t>
                        </m:r>
                      </m:sub>
                      <m:sup/>
                      <m:e>
                        <m:f>
                          <m:fPr>
                            <m:ctrlPr>
                              <a:rPr lang="vi-VN" i="1">
                                <a:latin typeface="Cambria Math" panose="02040503050406030204" pitchFamily="18" charset="0"/>
                              </a:rPr>
                            </m:ctrlPr>
                          </m:fPr>
                          <m:num>
                            <m:d>
                              <m:dPr>
                                <m:begChr m:val="|"/>
                                <m:endChr m:val="|"/>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𝑣</m:t>
                                    </m:r>
                                  </m:sub>
                                </m:sSub>
                              </m:e>
                            </m:d>
                          </m:num>
                          <m:den>
                            <m:d>
                              <m:dPr>
                                <m:begChr m:val="|"/>
                                <m:endChr m:val="|"/>
                                <m:ctrlPr>
                                  <a:rPr lang="vi-VN" i="1">
                                    <a:latin typeface="Cambria Math" panose="02040503050406030204" pitchFamily="18" charset="0"/>
                                  </a:rPr>
                                </m:ctrlPr>
                              </m:dPr>
                              <m:e>
                                <m:r>
                                  <a:rPr lang="vi-VN" i="1">
                                    <a:latin typeface="Cambria Math" panose="02040503050406030204" pitchFamily="18" charset="0"/>
                                  </a:rPr>
                                  <m:t>𝑆</m:t>
                                </m:r>
                              </m:e>
                            </m:d>
                          </m:den>
                        </m:f>
                        <m:r>
                          <a:rPr lang="vi-VN" i="1">
                            <a:latin typeface="Cambria Math" panose="02040503050406030204" pitchFamily="18" charset="0"/>
                          </a:rPr>
                          <m:t>𝐸𝑛𝑡𝑟𝑜𝑝𝑦</m:t>
                        </m:r>
                        <m:r>
                          <a:rPr lang="vi-VN" i="1">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𝑣</m:t>
                            </m:r>
                          </m:sub>
                        </m:sSub>
                        <m:r>
                          <a:rPr lang="vi-VN" i="1">
                            <a:latin typeface="Cambria Math" panose="02040503050406030204" pitchFamily="18" charset="0"/>
                          </a:rPr>
                          <m:t>)</m:t>
                        </m:r>
                      </m:e>
                    </m:nary>
                  </m:oMath>
                </a14:m>
                <a:endParaRPr lang="vi-VN" dirty="0"/>
              </a:p>
              <a:p>
                <a:r>
                  <a:rPr lang="vi-VN" dirty="0"/>
                  <a:t>trong đó:</a:t>
                </a:r>
              </a:p>
              <a:p>
                <a:pPr marL="342900" lvl="0" indent="-342900">
                  <a:buFont typeface="Arial" panose="020B0604020202020204" pitchFamily="34" charset="0"/>
                  <a:buChar char="•"/>
                </a:pPr>
                <a:r>
                  <a:rPr lang="vi-VN" dirty="0"/>
                  <a:t>Value(A) là tập các giá trị có thể cho thuộc tính A.</a:t>
                </a:r>
              </a:p>
              <a:p>
                <a:pPr marL="342900" lvl="0" indent="-342900">
                  <a:buFont typeface="Arial" panose="020B0604020202020204" pitchFamily="34" charset="0"/>
                  <a:buChar char="•"/>
                </a:pPr>
                <a:r>
                  <a:rPr lang="vi-VN" dirty="0"/>
                  <a:t>Sv là tập con của S mà A nhận giá trị v.</a:t>
                </a:r>
              </a:p>
              <a:p>
                <a:r>
                  <a:rPr lang="vi-VN" dirty="0"/>
                  <a:t>Do đó Gain của giá trị Outlook được tính như sau:</a:t>
                </a:r>
              </a:p>
              <a:p>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rPr>
                        <m:t>𝐺𝑎𝑖𝑛</m:t>
                      </m:r>
                      <m:d>
                        <m:dPr>
                          <m:ctrlPr>
                            <a:rPr lang="vi-VN" i="1">
                              <a:latin typeface="Cambria Math" panose="02040503050406030204" pitchFamily="18" charset="0"/>
                            </a:rPr>
                          </m:ctrlPr>
                        </m:dPr>
                        <m:e>
                          <m:r>
                            <a:rPr lang="vi-VN" i="1">
                              <a:latin typeface="Cambria Math" panose="02040503050406030204" pitchFamily="18" charset="0"/>
                            </a:rPr>
                            <m:t>𝑆</m:t>
                          </m:r>
                          <m:r>
                            <a:rPr lang="vi-VN" i="1">
                              <a:latin typeface="Cambria Math" panose="02040503050406030204" pitchFamily="18" charset="0"/>
                            </a:rPr>
                            <m:t>,</m:t>
                          </m:r>
                          <m:r>
                            <a:rPr lang="vi-VN" i="1">
                              <a:latin typeface="Cambria Math" panose="02040503050406030204" pitchFamily="18" charset="0"/>
                            </a:rPr>
                            <m:t>𝑂𝑢𝑡𝑙𝑜𝑜𝑘</m:t>
                          </m:r>
                        </m:e>
                      </m:d>
                      <m:r>
                        <a:rPr lang="vi-VN" i="1">
                          <a:latin typeface="Cambria Math" panose="02040503050406030204" pitchFamily="18" charset="0"/>
                        </a:rPr>
                        <m:t>=</m:t>
                      </m:r>
                      <m:r>
                        <a:rPr lang="vi-VN" i="1">
                          <a:latin typeface="Cambria Math" panose="02040503050406030204" pitchFamily="18" charset="0"/>
                        </a:rPr>
                        <m:t>𝐸𝑛𝑡𝑟𝑜𝑝𝑦</m:t>
                      </m:r>
                      <m:d>
                        <m:dPr>
                          <m:ctrlPr>
                            <a:rPr lang="vi-VN" i="1">
                              <a:latin typeface="Cambria Math" panose="02040503050406030204" pitchFamily="18" charset="0"/>
                            </a:rPr>
                          </m:ctrlPr>
                        </m:dPr>
                        <m:e>
                          <m:r>
                            <a:rPr lang="vi-VN" i="1">
                              <a:latin typeface="Cambria Math" panose="02040503050406030204" pitchFamily="18" charset="0"/>
                            </a:rPr>
                            <m:t>𝑆</m:t>
                          </m:r>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5</m:t>
                          </m:r>
                        </m:num>
                        <m:den>
                          <m:r>
                            <a:rPr lang="vi-VN" i="1">
                              <a:latin typeface="Cambria Math" panose="02040503050406030204" pitchFamily="18" charset="0"/>
                            </a:rPr>
                            <m:t>14</m:t>
                          </m:r>
                        </m:den>
                      </m:f>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𝑠𝑢𝑛𝑛𝑦</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4</m:t>
                          </m:r>
                        </m:num>
                        <m:den>
                          <m:r>
                            <a:rPr lang="vi-VN" i="1">
                              <a:latin typeface="Cambria Math" panose="02040503050406030204" pitchFamily="18" charset="0"/>
                            </a:rPr>
                            <m:t>14</m:t>
                          </m:r>
                        </m:den>
                      </m:f>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𝑂𝑣𝑒𝑟</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5</m:t>
                          </m:r>
                        </m:num>
                        <m:den>
                          <m:r>
                            <a:rPr lang="vi-VN" i="1">
                              <a:latin typeface="Cambria Math" panose="02040503050406030204" pitchFamily="18" charset="0"/>
                            </a:rPr>
                            <m:t>14</m:t>
                          </m:r>
                        </m:den>
                      </m:f>
                      <m:r>
                        <a:rPr lang="vi-VN" i="1">
                          <a:latin typeface="Cambria Math" panose="02040503050406030204" pitchFamily="18" charset="0"/>
                        </a:rPr>
                        <m:t>𝐸𝑛𝑡𝑟𝑜𝑝𝑦</m:t>
                      </m:r>
                      <m:r>
                        <a:rPr lang="vi-VN" i="1">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𝑅𝑎𝑖𝑛</m:t>
                          </m:r>
                        </m:sub>
                      </m:sSub>
                      <m:r>
                        <a:rPr lang="vi-VN" i="1">
                          <a:latin typeface="Cambria Math" panose="02040503050406030204" pitchFamily="18" charset="0"/>
                        </a:rPr>
                        <m:t>)</m:t>
                      </m:r>
                    </m:oMath>
                  </m:oMathPara>
                </a14:m>
                <a:endParaRPr lang="vi-VN" sz="2200" dirty="0"/>
              </a:p>
            </p:txBody>
          </p:sp>
        </mc:Choice>
        <mc:Fallback xmlns="">
          <p:sp>
            <p:nvSpPr>
              <p:cNvPr id="3" name="Content Placeholder 2">
                <a:extLst>
                  <a:ext uri="{FF2B5EF4-FFF2-40B4-BE49-F238E27FC236}">
                    <a16:creationId xmlns:a16="http://schemas.microsoft.com/office/drawing/2014/main" id="{6744035A-D933-4F80-8020-6244C475399D}"/>
                  </a:ext>
                </a:extLst>
              </p:cNvPr>
              <p:cNvSpPr>
                <a:spLocks noGrp="1" noRot="1" noChangeAspect="1" noMove="1" noResize="1" noEditPoints="1" noAdjustHandles="1" noChangeArrowheads="1" noChangeShapeType="1" noTextEdit="1"/>
              </p:cNvSpPr>
              <p:nvPr>
                <p:ph idx="1"/>
              </p:nvPr>
            </p:nvSpPr>
            <p:spPr>
              <a:xfrm>
                <a:off x="596349" y="319406"/>
                <a:ext cx="11343860" cy="6319933"/>
              </a:xfrm>
              <a:blipFill>
                <a:blip r:embed="rId2"/>
                <a:stretch>
                  <a:fillRect l="-699" t="-1543" r="-806"/>
                </a:stretch>
              </a:blipFill>
            </p:spPr>
            <p:txBody>
              <a:bodyPr/>
              <a:lstStyle/>
              <a:p>
                <a:r>
                  <a:rPr lang="vi-VN">
                    <a:noFill/>
                  </a:rPr>
                  <a:t> </a:t>
                </a:r>
              </a:p>
            </p:txBody>
          </p:sp>
        </mc:Fallback>
      </mc:AlternateContent>
    </p:spTree>
    <p:extLst>
      <p:ext uri="{BB962C8B-B14F-4D97-AF65-F5344CB8AC3E}">
        <p14:creationId xmlns:p14="http://schemas.microsoft.com/office/powerpoint/2010/main" val="1933938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E9CA-1B65-439B-96A4-768677121694}"/>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44035A-D933-4F80-8020-6244C475399D}"/>
                  </a:ext>
                </a:extLst>
              </p:cNvPr>
              <p:cNvSpPr>
                <a:spLocks noGrp="1"/>
              </p:cNvSpPr>
              <p:nvPr>
                <p:ph idx="1"/>
              </p:nvPr>
            </p:nvSpPr>
            <p:spPr>
              <a:xfrm>
                <a:off x="596349" y="319406"/>
                <a:ext cx="11343860" cy="6319933"/>
              </a:xfrm>
            </p:spPr>
            <p:txBody>
              <a:bodyPr>
                <a:normAutofit/>
              </a:bodyPr>
              <a:lstStyle/>
              <a:p>
                <a:r>
                  <a:rPr lang="en-US" dirty="0" err="1"/>
                  <a:t>Lần</a:t>
                </a:r>
                <a:r>
                  <a:rPr lang="en-US" dirty="0"/>
                  <a:t> </a:t>
                </a:r>
                <a:r>
                  <a:rPr lang="en-US" dirty="0" err="1"/>
                  <a:t>lượt</a:t>
                </a:r>
                <a:r>
                  <a:rPr lang="en-US" dirty="0"/>
                  <a:t> </a:t>
                </a:r>
                <a:r>
                  <a:rPr lang="en-US" dirty="0" err="1"/>
                  <a:t>tính</a:t>
                </a:r>
                <a:r>
                  <a:rPr lang="en-US" dirty="0"/>
                  <a:t> </a:t>
                </a:r>
                <a:r>
                  <a:rPr lang="en-US" dirty="0" err="1"/>
                  <a:t>các</a:t>
                </a:r>
                <a:r>
                  <a:rPr lang="en-US" dirty="0"/>
                  <a:t> Entropy </a:t>
                </a:r>
                <a:r>
                  <a:rPr lang="en-US" dirty="0" err="1"/>
                  <a:t>đặc</a:t>
                </a:r>
                <a:r>
                  <a:rPr lang="en-US" dirty="0"/>
                  <a:t> </a:t>
                </a:r>
                <a:r>
                  <a:rPr lang="en-US" dirty="0" err="1"/>
                  <a:t>tính</a:t>
                </a:r>
                <a:r>
                  <a:rPr lang="en-US" dirty="0"/>
                  <a:t>:</a:t>
                </a:r>
                <a:endParaRPr lang="vi-VN" dirty="0"/>
              </a:p>
              <a:p>
                <a:r>
                  <a:rPr lang="en-US" dirty="0"/>
                  <a:t>	</a:t>
                </a:r>
                <a14:m>
                  <m:oMath xmlns:m="http://schemas.openxmlformats.org/officeDocument/2006/math">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𝑠𝑢𝑛𝑛𝑦</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2</m:t>
                        </m:r>
                      </m:num>
                      <m:den>
                        <m:r>
                          <a:rPr lang="vi-VN" i="1">
                            <a:latin typeface="Cambria Math" panose="02040503050406030204" pitchFamily="18" charset="0"/>
                          </a:rPr>
                          <m:t>5</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2</m:t>
                            </m:r>
                          </m:num>
                          <m:den>
                            <m:r>
                              <a:rPr lang="vi-VN" i="1">
                                <a:latin typeface="Cambria Math" panose="02040503050406030204" pitchFamily="18" charset="0"/>
                              </a:rPr>
                              <m:t>5</m:t>
                            </m:r>
                          </m:den>
                        </m:f>
                      </m:e>
                    </m:func>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3</m:t>
                        </m:r>
                      </m:num>
                      <m:den>
                        <m:r>
                          <a:rPr lang="vi-VN" i="1">
                            <a:latin typeface="Cambria Math" panose="02040503050406030204" pitchFamily="18" charset="0"/>
                          </a:rPr>
                          <m:t>5</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3</m:t>
                            </m:r>
                          </m:num>
                          <m:den>
                            <m:r>
                              <a:rPr lang="vi-VN" i="1">
                                <a:latin typeface="Cambria Math" panose="02040503050406030204" pitchFamily="18" charset="0"/>
                              </a:rPr>
                              <m:t>5</m:t>
                            </m:r>
                          </m:den>
                        </m:f>
                        <m:r>
                          <a:rPr lang="vi-VN" i="1">
                            <a:latin typeface="Cambria Math" panose="02040503050406030204" pitchFamily="18" charset="0"/>
                          </a:rPr>
                          <m:t>=0.5288+0.4422=</m:t>
                        </m:r>
                      </m:e>
                    </m:func>
                    <m:r>
                      <a:rPr lang="vi-VN" i="1">
                        <a:latin typeface="Cambria Math" panose="02040503050406030204" pitchFamily="18" charset="0"/>
                      </a:rPr>
                      <m:t>0.971</m:t>
                    </m:r>
                  </m:oMath>
                </a14:m>
                <a:endParaRPr lang="vi-VN" dirty="0"/>
              </a:p>
              <a:p>
                <a:r>
                  <a:rPr lang="en-US" dirty="0"/>
                  <a:t>	</a:t>
                </a:r>
                <a14:m>
                  <m:oMath xmlns:m="http://schemas.openxmlformats.org/officeDocument/2006/math">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𝑜𝑣𝑒𝑟𝑐𝑎𝑠𝑡</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4</m:t>
                        </m:r>
                      </m:num>
                      <m:den>
                        <m:r>
                          <a:rPr lang="vi-VN" i="1">
                            <a:latin typeface="Cambria Math" panose="02040503050406030204" pitchFamily="18" charset="0"/>
                          </a:rPr>
                          <m:t>4</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4</m:t>
                            </m:r>
                          </m:num>
                          <m:den>
                            <m:r>
                              <a:rPr lang="vi-VN" i="1">
                                <a:latin typeface="Cambria Math" panose="02040503050406030204" pitchFamily="18" charset="0"/>
                              </a:rPr>
                              <m:t>4</m:t>
                            </m:r>
                          </m:den>
                        </m:f>
                      </m:e>
                    </m:func>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0</m:t>
                        </m:r>
                      </m:num>
                      <m:den>
                        <m:r>
                          <a:rPr lang="vi-VN" i="1">
                            <a:latin typeface="Cambria Math" panose="02040503050406030204" pitchFamily="18" charset="0"/>
                          </a:rPr>
                          <m:t>5</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0</m:t>
                            </m:r>
                          </m:num>
                          <m:den>
                            <m:r>
                              <a:rPr lang="vi-VN" i="1">
                                <a:latin typeface="Cambria Math" panose="02040503050406030204" pitchFamily="18" charset="0"/>
                              </a:rPr>
                              <m:t>5</m:t>
                            </m:r>
                          </m:den>
                        </m:f>
                        <m:r>
                          <a:rPr lang="vi-VN" i="1">
                            <a:latin typeface="Cambria Math" panose="02040503050406030204" pitchFamily="18" charset="0"/>
                          </a:rPr>
                          <m:t>=0+0=</m:t>
                        </m:r>
                      </m:e>
                    </m:func>
                    <m:r>
                      <a:rPr lang="vi-VN" i="1">
                        <a:latin typeface="Cambria Math" panose="02040503050406030204" pitchFamily="18" charset="0"/>
                      </a:rPr>
                      <m:t>0</m:t>
                    </m:r>
                  </m:oMath>
                </a14:m>
                <a:endParaRPr lang="vi-VN" dirty="0"/>
              </a:p>
              <a:p>
                <a:r>
                  <a:rPr lang="en-US" dirty="0"/>
                  <a:t>	</a:t>
                </a:r>
                <a14:m>
                  <m:oMath xmlns:m="http://schemas.openxmlformats.org/officeDocument/2006/math">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𝑟𝑎𝑖𝑛</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3</m:t>
                        </m:r>
                      </m:num>
                      <m:den>
                        <m:r>
                          <a:rPr lang="vi-VN" i="1">
                            <a:latin typeface="Cambria Math" panose="02040503050406030204" pitchFamily="18" charset="0"/>
                          </a:rPr>
                          <m:t>5</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3</m:t>
                            </m:r>
                          </m:num>
                          <m:den>
                            <m:r>
                              <a:rPr lang="vi-VN" i="1">
                                <a:latin typeface="Cambria Math" panose="02040503050406030204" pitchFamily="18" charset="0"/>
                              </a:rPr>
                              <m:t>5</m:t>
                            </m:r>
                          </m:den>
                        </m:f>
                      </m:e>
                    </m:func>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2</m:t>
                        </m:r>
                      </m:num>
                      <m:den>
                        <m:r>
                          <a:rPr lang="vi-VN" i="1">
                            <a:latin typeface="Cambria Math" panose="02040503050406030204" pitchFamily="18" charset="0"/>
                          </a:rPr>
                          <m:t>5</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2</m:t>
                            </m:r>
                          </m:num>
                          <m:den>
                            <m:r>
                              <a:rPr lang="vi-VN" i="1">
                                <a:latin typeface="Cambria Math" panose="02040503050406030204" pitchFamily="18" charset="0"/>
                              </a:rPr>
                              <m:t>5</m:t>
                            </m:r>
                          </m:den>
                        </m:f>
                        <m:r>
                          <a:rPr lang="vi-VN" i="1">
                            <a:latin typeface="Cambria Math" panose="02040503050406030204" pitchFamily="18" charset="0"/>
                          </a:rPr>
                          <m:t>=0.5288+0.4422=</m:t>
                        </m:r>
                      </m:e>
                    </m:func>
                    <m:r>
                      <a:rPr lang="vi-VN" i="1">
                        <a:latin typeface="Cambria Math" panose="02040503050406030204" pitchFamily="18" charset="0"/>
                      </a:rPr>
                      <m:t>0.971</m:t>
                    </m:r>
                  </m:oMath>
                </a14:m>
                <a:endParaRPr lang="vi-VN" dirty="0"/>
              </a:p>
              <a:p>
                <a:r>
                  <a:rPr lang="en-US" dirty="0" err="1"/>
                  <a:t>Suy</a:t>
                </a:r>
                <a:r>
                  <a:rPr lang="en-US" dirty="0"/>
                  <a:t> ra </a:t>
                </a:r>
                <a:endParaRPr lang="vi-VN" dirty="0"/>
              </a:p>
              <a:p>
                <a:r>
                  <a:rPr lang="en-US" dirty="0"/>
                  <a:t>	</a:t>
                </a:r>
                <a14:m>
                  <m:oMath xmlns:m="http://schemas.openxmlformats.org/officeDocument/2006/math">
                    <m:r>
                      <a:rPr lang="vi-VN" i="1">
                        <a:latin typeface="Cambria Math" panose="02040503050406030204" pitchFamily="18" charset="0"/>
                      </a:rPr>
                      <m:t>𝐺𝑎𝑖𝑛</m:t>
                    </m:r>
                    <m:d>
                      <m:dPr>
                        <m:ctrlPr>
                          <a:rPr lang="vi-VN" i="1">
                            <a:latin typeface="Cambria Math" panose="02040503050406030204" pitchFamily="18" charset="0"/>
                          </a:rPr>
                        </m:ctrlPr>
                      </m:dPr>
                      <m:e>
                        <m:r>
                          <a:rPr lang="vi-VN" i="1">
                            <a:latin typeface="Cambria Math" panose="02040503050406030204" pitchFamily="18" charset="0"/>
                          </a:rPr>
                          <m:t>𝑆</m:t>
                        </m:r>
                        <m:r>
                          <a:rPr lang="vi-VN" i="1">
                            <a:latin typeface="Cambria Math" panose="02040503050406030204" pitchFamily="18" charset="0"/>
                          </a:rPr>
                          <m:t>,</m:t>
                        </m:r>
                        <m:r>
                          <a:rPr lang="vi-VN" i="1">
                            <a:latin typeface="Cambria Math" panose="02040503050406030204" pitchFamily="18" charset="0"/>
                          </a:rPr>
                          <m:t>𝑂𝑢𝑡𝑙𝑜𝑜𝑘</m:t>
                        </m:r>
                      </m:e>
                    </m:d>
                    <m:r>
                      <a:rPr lang="vi-VN" i="1">
                        <a:latin typeface="Cambria Math" panose="02040503050406030204" pitchFamily="18" charset="0"/>
                      </a:rPr>
                      <m:t>=0.940−</m:t>
                    </m:r>
                    <m:f>
                      <m:fPr>
                        <m:ctrlPr>
                          <a:rPr lang="vi-VN" i="1">
                            <a:latin typeface="Cambria Math" panose="02040503050406030204" pitchFamily="18" charset="0"/>
                          </a:rPr>
                        </m:ctrlPr>
                      </m:fPr>
                      <m:num>
                        <m:r>
                          <a:rPr lang="vi-VN" i="1">
                            <a:latin typeface="Cambria Math" panose="02040503050406030204" pitchFamily="18" charset="0"/>
                          </a:rPr>
                          <m:t>5</m:t>
                        </m:r>
                      </m:num>
                      <m:den>
                        <m:r>
                          <a:rPr lang="vi-VN" i="1">
                            <a:latin typeface="Cambria Math" panose="02040503050406030204" pitchFamily="18" charset="0"/>
                          </a:rPr>
                          <m:t>14</m:t>
                        </m:r>
                      </m:den>
                    </m:f>
                    <m:r>
                      <a:rPr lang="vi-VN" i="1">
                        <a:latin typeface="Cambria Math" panose="02040503050406030204" pitchFamily="18" charset="0"/>
                      </a:rPr>
                      <m:t>∗0.971−</m:t>
                    </m:r>
                    <m:f>
                      <m:fPr>
                        <m:ctrlPr>
                          <a:rPr lang="vi-VN" i="1">
                            <a:latin typeface="Cambria Math" panose="02040503050406030204" pitchFamily="18" charset="0"/>
                          </a:rPr>
                        </m:ctrlPr>
                      </m:fPr>
                      <m:num>
                        <m:r>
                          <a:rPr lang="vi-VN" i="1">
                            <a:latin typeface="Cambria Math" panose="02040503050406030204" pitchFamily="18" charset="0"/>
                          </a:rPr>
                          <m:t>4</m:t>
                        </m:r>
                      </m:num>
                      <m:den>
                        <m:r>
                          <a:rPr lang="vi-VN" i="1">
                            <a:latin typeface="Cambria Math" panose="02040503050406030204" pitchFamily="18" charset="0"/>
                          </a:rPr>
                          <m:t>14</m:t>
                        </m:r>
                      </m:den>
                    </m:f>
                    <m:r>
                      <a:rPr lang="vi-VN" i="1">
                        <a:latin typeface="Cambria Math" panose="02040503050406030204" pitchFamily="18" charset="0"/>
                      </a:rPr>
                      <m:t>∗0−</m:t>
                    </m:r>
                    <m:f>
                      <m:fPr>
                        <m:ctrlPr>
                          <a:rPr lang="vi-VN" i="1">
                            <a:latin typeface="Cambria Math" panose="02040503050406030204" pitchFamily="18" charset="0"/>
                          </a:rPr>
                        </m:ctrlPr>
                      </m:fPr>
                      <m:num>
                        <m:r>
                          <a:rPr lang="vi-VN" i="1">
                            <a:latin typeface="Cambria Math" panose="02040503050406030204" pitchFamily="18" charset="0"/>
                          </a:rPr>
                          <m:t>5</m:t>
                        </m:r>
                      </m:num>
                      <m:den>
                        <m:r>
                          <a:rPr lang="vi-VN" i="1">
                            <a:latin typeface="Cambria Math" panose="02040503050406030204" pitchFamily="18" charset="0"/>
                          </a:rPr>
                          <m:t>14</m:t>
                        </m:r>
                      </m:den>
                    </m:f>
                    <m:r>
                      <a:rPr lang="vi-VN" i="1">
                        <a:latin typeface="Cambria Math" panose="02040503050406030204" pitchFamily="18" charset="0"/>
                      </a:rPr>
                      <m:t>∗0.971=0.246</m:t>
                    </m:r>
                  </m:oMath>
                </a14:m>
                <a:endParaRPr lang="vi-VN" dirty="0"/>
              </a:p>
              <a:p>
                <a:r>
                  <a:rPr lang="en-US" dirty="0"/>
                  <a:t>b) </a:t>
                </a:r>
                <a:r>
                  <a:rPr lang="en-US" dirty="0" err="1"/>
                  <a:t>Thuộc</a:t>
                </a:r>
                <a:r>
                  <a:rPr lang="en-US" dirty="0"/>
                  <a:t> </a:t>
                </a:r>
                <a:r>
                  <a:rPr lang="en-US" dirty="0" err="1"/>
                  <a:t>tính</a:t>
                </a:r>
                <a:r>
                  <a:rPr lang="en-US" dirty="0"/>
                  <a:t> Temperature </a:t>
                </a:r>
                <a:r>
                  <a:rPr lang="en-US" dirty="0" err="1"/>
                  <a:t>có</a:t>
                </a:r>
                <a:r>
                  <a:rPr lang="en-US" dirty="0"/>
                  <a:t> 3 </a:t>
                </a:r>
                <a:r>
                  <a:rPr lang="en-US" dirty="0" err="1"/>
                  <a:t>giá</a:t>
                </a:r>
                <a:r>
                  <a:rPr lang="en-US" dirty="0"/>
                  <a:t> </a:t>
                </a:r>
                <a:r>
                  <a:rPr lang="en-US" dirty="0" err="1"/>
                  <a:t>trị</a:t>
                </a:r>
                <a:r>
                  <a:rPr lang="en-US" dirty="0"/>
                  <a:t> hot, mild, cool</a:t>
                </a:r>
                <a:endParaRPr lang="vi-VN" dirty="0"/>
              </a:p>
              <a:p>
                <a:pPr marL="342900" lvl="0" indent="-342900" fontAlgn="base">
                  <a:buFont typeface="Arial" panose="020B0604020202020204" pitchFamily="34" charset="0"/>
                  <a:buChar char="•"/>
                </a:pPr>
                <a:r>
                  <a:rPr lang="vi-VN" dirty="0"/>
                  <a:t>S</a:t>
                </a:r>
                <a:r>
                  <a:rPr lang="en-US" baseline="-25000" dirty="0"/>
                  <a:t>Hot</a:t>
                </a:r>
                <a:r>
                  <a:rPr lang="vi-VN" dirty="0"/>
                  <a:t>: [2+,</a:t>
                </a:r>
                <a:r>
                  <a:rPr lang="en-US" dirty="0"/>
                  <a:t>2</a:t>
                </a:r>
                <a:r>
                  <a:rPr lang="vi-VN" dirty="0"/>
                  <a:t>−] </a:t>
                </a:r>
              </a:p>
              <a:p>
                <a:pPr marL="342900" lvl="0" indent="-342900" fontAlgn="base">
                  <a:buFont typeface="Arial" panose="020B0604020202020204" pitchFamily="34" charset="0"/>
                  <a:buChar char="•"/>
                </a:pPr>
                <a:r>
                  <a:rPr lang="vi-VN" dirty="0"/>
                  <a:t>S</a:t>
                </a:r>
                <a:r>
                  <a:rPr lang="en-US" baseline="-25000" dirty="0"/>
                  <a:t>Mild</a:t>
                </a:r>
                <a:r>
                  <a:rPr lang="vi-VN" dirty="0"/>
                  <a:t> </a:t>
                </a:r>
                <a:r>
                  <a:rPr lang="en-US" dirty="0"/>
                  <a:t>: </a:t>
                </a:r>
                <a:r>
                  <a:rPr lang="vi-VN" dirty="0"/>
                  <a:t>[</a:t>
                </a:r>
                <a:r>
                  <a:rPr lang="vi-VN"/>
                  <a:t>4+,2−</a:t>
                </a:r>
                <a:r>
                  <a:rPr lang="vi-VN" dirty="0"/>
                  <a:t>].</a:t>
                </a:r>
              </a:p>
              <a:p>
                <a:pPr marL="342900" lvl="0" indent="-342900" fontAlgn="base">
                  <a:buFont typeface="Arial" panose="020B0604020202020204" pitchFamily="34" charset="0"/>
                  <a:buChar char="•"/>
                </a:pPr>
                <a:r>
                  <a:rPr lang="vi-VN" dirty="0"/>
                  <a:t>S</a:t>
                </a:r>
                <a:r>
                  <a:rPr lang="en-US" baseline="-25000" dirty="0"/>
                  <a:t>Cool</a:t>
                </a:r>
                <a:r>
                  <a:rPr lang="vi-VN" dirty="0"/>
                  <a:t>: [3+,</a:t>
                </a:r>
                <a:r>
                  <a:rPr lang="en-US" dirty="0"/>
                  <a:t>1</a:t>
                </a:r>
                <a:r>
                  <a:rPr lang="vi-VN" dirty="0"/>
                  <a:t>−].</a:t>
                </a:r>
              </a:p>
              <a:p>
                <a:r>
                  <a:rPr lang="en-US" dirty="0" err="1"/>
                  <a:t>Vậy</a:t>
                </a:r>
                <a:endParaRPr lang="vi-VN" dirty="0"/>
              </a:p>
              <a:p>
                <a:r>
                  <a:rPr lang="en-US" dirty="0"/>
                  <a:t> </a:t>
                </a:r>
                <a14:m>
                  <m:oMath xmlns:m="http://schemas.openxmlformats.org/officeDocument/2006/math">
                    <m:r>
                      <a:rPr lang="vi-VN" i="1">
                        <a:latin typeface="Cambria Math" panose="02040503050406030204" pitchFamily="18" charset="0"/>
                      </a:rPr>
                      <m:t>𝐺𝑎𝑖𝑛</m:t>
                    </m:r>
                    <m:d>
                      <m:dPr>
                        <m:ctrlPr>
                          <a:rPr lang="vi-VN" i="1">
                            <a:latin typeface="Cambria Math" panose="02040503050406030204" pitchFamily="18" charset="0"/>
                          </a:rPr>
                        </m:ctrlPr>
                      </m:dPr>
                      <m:e>
                        <m:r>
                          <a:rPr lang="vi-VN" i="1">
                            <a:latin typeface="Cambria Math" panose="02040503050406030204" pitchFamily="18" charset="0"/>
                          </a:rPr>
                          <m:t>𝑆</m:t>
                        </m:r>
                        <m:r>
                          <a:rPr lang="vi-VN" i="1">
                            <a:latin typeface="Cambria Math" panose="02040503050406030204" pitchFamily="18" charset="0"/>
                          </a:rPr>
                          <m:t>,</m:t>
                        </m:r>
                        <m:r>
                          <a:rPr lang="vi-VN" i="1">
                            <a:latin typeface="Cambria Math" panose="02040503050406030204" pitchFamily="18" charset="0"/>
                          </a:rPr>
                          <m:t>𝑇𝑒𝑚𝑝</m:t>
                        </m:r>
                      </m:e>
                    </m:d>
                    <m:r>
                      <a:rPr lang="vi-VN" i="1">
                        <a:latin typeface="Cambria Math" panose="02040503050406030204" pitchFamily="18" charset="0"/>
                      </a:rPr>
                      <m:t>=</m:t>
                    </m:r>
                    <m:r>
                      <a:rPr lang="vi-VN" i="1">
                        <a:latin typeface="Cambria Math" panose="02040503050406030204" pitchFamily="18" charset="0"/>
                      </a:rPr>
                      <m:t>𝐸𝑛𝑡𝑟𝑜𝑝𝑦</m:t>
                    </m:r>
                    <m:d>
                      <m:dPr>
                        <m:ctrlPr>
                          <a:rPr lang="vi-VN" i="1">
                            <a:latin typeface="Cambria Math" panose="02040503050406030204" pitchFamily="18" charset="0"/>
                          </a:rPr>
                        </m:ctrlPr>
                      </m:dPr>
                      <m:e>
                        <m:r>
                          <a:rPr lang="vi-VN" i="1">
                            <a:latin typeface="Cambria Math" panose="02040503050406030204" pitchFamily="18" charset="0"/>
                          </a:rPr>
                          <m:t>𝑆</m:t>
                        </m:r>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4</m:t>
                        </m:r>
                      </m:num>
                      <m:den>
                        <m:r>
                          <a:rPr lang="vi-VN" i="1">
                            <a:latin typeface="Cambria Math" panose="02040503050406030204" pitchFamily="18" charset="0"/>
                          </a:rPr>
                          <m:t>14</m:t>
                        </m:r>
                      </m:den>
                    </m:f>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h𝑜𝑡</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6</m:t>
                        </m:r>
                      </m:num>
                      <m:den>
                        <m:r>
                          <a:rPr lang="vi-VN" i="1">
                            <a:latin typeface="Cambria Math" panose="02040503050406030204" pitchFamily="18" charset="0"/>
                          </a:rPr>
                          <m:t>14</m:t>
                        </m:r>
                      </m:den>
                    </m:f>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𝑀𝑖𝑙𝑑</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4</m:t>
                        </m:r>
                      </m:num>
                      <m:den>
                        <m:r>
                          <a:rPr lang="vi-VN" i="1">
                            <a:latin typeface="Cambria Math" panose="02040503050406030204" pitchFamily="18" charset="0"/>
                          </a:rPr>
                          <m:t>14</m:t>
                        </m:r>
                      </m:den>
                    </m:f>
                    <m:r>
                      <a:rPr lang="vi-VN" i="1">
                        <a:latin typeface="Cambria Math" panose="02040503050406030204" pitchFamily="18" charset="0"/>
                      </a:rPr>
                      <m:t>𝐸𝑛𝑡𝑟𝑜𝑝𝑦</m:t>
                    </m:r>
                    <m:r>
                      <a:rPr lang="vi-VN" i="1">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𝐶𝑜𝑜𝑙</m:t>
                        </m:r>
                      </m:sub>
                    </m:sSub>
                    <m:r>
                      <a:rPr lang="vi-VN" i="1">
                        <a:latin typeface="Cambria Math" panose="02040503050406030204" pitchFamily="18" charset="0"/>
                      </a:rPr>
                      <m:t>)</m:t>
                    </m:r>
                  </m:oMath>
                </a14:m>
                <a:endParaRPr lang="vi-VN" dirty="0"/>
              </a:p>
              <a:p>
                <a:r>
                  <a:rPr lang="en-US" dirty="0"/>
                  <a:t> </a:t>
                </a:r>
                <a:endParaRPr lang="vi-VN" dirty="0"/>
              </a:p>
              <a:p>
                <a:pPr marL="0" indent="0">
                  <a:lnSpc>
                    <a:spcPct val="100000"/>
                  </a:lnSpc>
                  <a:buNone/>
                </a:pPr>
                <a:endParaRPr lang="vi-VN" sz="2200" dirty="0"/>
              </a:p>
            </p:txBody>
          </p:sp>
        </mc:Choice>
        <mc:Fallback xmlns="">
          <p:sp>
            <p:nvSpPr>
              <p:cNvPr id="3" name="Content Placeholder 2">
                <a:extLst>
                  <a:ext uri="{FF2B5EF4-FFF2-40B4-BE49-F238E27FC236}">
                    <a16:creationId xmlns:a16="http://schemas.microsoft.com/office/drawing/2014/main" id="{6744035A-D933-4F80-8020-6244C475399D}"/>
                  </a:ext>
                </a:extLst>
              </p:cNvPr>
              <p:cNvSpPr>
                <a:spLocks noGrp="1" noRot="1" noChangeAspect="1" noMove="1" noResize="1" noEditPoints="1" noAdjustHandles="1" noChangeArrowheads="1" noChangeShapeType="1" noTextEdit="1"/>
              </p:cNvSpPr>
              <p:nvPr>
                <p:ph idx="1"/>
              </p:nvPr>
            </p:nvSpPr>
            <p:spPr>
              <a:xfrm>
                <a:off x="596349" y="319406"/>
                <a:ext cx="11343860" cy="6319933"/>
              </a:xfrm>
              <a:blipFill>
                <a:blip r:embed="rId2"/>
                <a:stretch>
                  <a:fillRect l="-699" t="-1061"/>
                </a:stretch>
              </a:blipFill>
            </p:spPr>
            <p:txBody>
              <a:bodyPr/>
              <a:lstStyle/>
              <a:p>
                <a:r>
                  <a:rPr lang="vi-VN">
                    <a:noFill/>
                  </a:rPr>
                  <a:t> </a:t>
                </a:r>
              </a:p>
            </p:txBody>
          </p:sp>
        </mc:Fallback>
      </mc:AlternateContent>
    </p:spTree>
    <p:extLst>
      <p:ext uri="{BB962C8B-B14F-4D97-AF65-F5344CB8AC3E}">
        <p14:creationId xmlns:p14="http://schemas.microsoft.com/office/powerpoint/2010/main" val="3605683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E9CA-1B65-439B-96A4-768677121694}"/>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44035A-D933-4F80-8020-6244C475399D}"/>
                  </a:ext>
                </a:extLst>
              </p:cNvPr>
              <p:cNvSpPr>
                <a:spLocks noGrp="1"/>
              </p:cNvSpPr>
              <p:nvPr>
                <p:ph idx="1"/>
              </p:nvPr>
            </p:nvSpPr>
            <p:spPr>
              <a:xfrm>
                <a:off x="596349" y="319406"/>
                <a:ext cx="11343860" cy="6319933"/>
              </a:xfrm>
            </p:spPr>
            <p:txBody>
              <a:bodyPr>
                <a:normAutofit/>
              </a:bodyPr>
              <a:lstStyle/>
              <a:p>
                <a:r>
                  <a:rPr lang="vi-VN" dirty="0"/>
                  <a:t>Dễ dàng tính được các Entropy thành phần như sau:</a:t>
                </a:r>
              </a:p>
              <a:p>
                <a:r>
                  <a:rPr lang="vi-VN" dirty="0"/>
                  <a:t>	        </a:t>
                </a:r>
                <a14:m>
                  <m:oMath xmlns:m="http://schemas.openxmlformats.org/officeDocument/2006/math">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𝐻𝑜𝑡</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2</m:t>
                        </m:r>
                      </m:num>
                      <m:den>
                        <m:r>
                          <a:rPr lang="vi-VN" i="1">
                            <a:latin typeface="Cambria Math" panose="02040503050406030204" pitchFamily="18" charset="0"/>
                          </a:rPr>
                          <m:t>4</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2</m:t>
                            </m:r>
                          </m:num>
                          <m:den>
                            <m:r>
                              <a:rPr lang="vi-VN" i="1">
                                <a:latin typeface="Cambria Math" panose="02040503050406030204" pitchFamily="18" charset="0"/>
                              </a:rPr>
                              <m:t>4</m:t>
                            </m:r>
                          </m:den>
                        </m:f>
                      </m:e>
                    </m:func>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2</m:t>
                        </m:r>
                      </m:num>
                      <m:den>
                        <m:r>
                          <a:rPr lang="vi-VN" i="1">
                            <a:latin typeface="Cambria Math" panose="02040503050406030204" pitchFamily="18" charset="0"/>
                          </a:rPr>
                          <m:t>4</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2</m:t>
                            </m:r>
                          </m:num>
                          <m:den>
                            <m:r>
                              <a:rPr lang="vi-VN" i="1">
                                <a:latin typeface="Cambria Math" panose="02040503050406030204" pitchFamily="18" charset="0"/>
                              </a:rPr>
                              <m:t>4</m:t>
                            </m:r>
                          </m:den>
                        </m:f>
                        <m:r>
                          <a:rPr lang="vi-VN" i="1">
                            <a:latin typeface="Cambria Math" panose="02040503050406030204" pitchFamily="18" charset="0"/>
                          </a:rPr>
                          <m:t>=0.5+0.5=</m:t>
                        </m:r>
                      </m:e>
                    </m:func>
                    <m:r>
                      <a:rPr lang="vi-VN" i="1">
                        <a:latin typeface="Cambria Math" panose="02040503050406030204" pitchFamily="18" charset="0"/>
                      </a:rPr>
                      <m:t>1</m:t>
                    </m:r>
                  </m:oMath>
                </a14:m>
                <a:endParaRPr lang="vi-VN" dirty="0"/>
              </a:p>
              <a:p>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𝑀𝑖𝑙𝑑</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4</m:t>
                          </m:r>
                        </m:num>
                        <m:den>
                          <m:r>
                            <a:rPr lang="vi-VN" i="1">
                              <a:latin typeface="Cambria Math" panose="02040503050406030204" pitchFamily="18" charset="0"/>
                            </a:rPr>
                            <m:t>6</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4</m:t>
                              </m:r>
                            </m:num>
                            <m:den>
                              <m:r>
                                <a:rPr lang="vi-VN" i="1">
                                  <a:latin typeface="Cambria Math" panose="02040503050406030204" pitchFamily="18" charset="0"/>
                                </a:rPr>
                                <m:t>6</m:t>
                              </m:r>
                            </m:den>
                          </m:f>
                        </m:e>
                      </m:func>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2</m:t>
                          </m:r>
                        </m:num>
                        <m:den>
                          <m:r>
                            <a:rPr lang="vi-VN" i="1">
                              <a:latin typeface="Cambria Math" panose="02040503050406030204" pitchFamily="18" charset="0"/>
                            </a:rPr>
                            <m:t>6</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2</m:t>
                              </m:r>
                            </m:num>
                            <m:den>
                              <m:r>
                                <a:rPr lang="vi-VN" i="1">
                                  <a:latin typeface="Cambria Math" panose="02040503050406030204" pitchFamily="18" charset="0"/>
                                </a:rPr>
                                <m:t>6</m:t>
                              </m:r>
                            </m:den>
                          </m:f>
                          <m:r>
                            <a:rPr lang="vi-VN" i="1">
                              <a:latin typeface="Cambria Math" panose="02040503050406030204" pitchFamily="18" charset="0"/>
                            </a:rPr>
                            <m:t>=0.3896+0.5282=</m:t>
                          </m:r>
                        </m:e>
                      </m:func>
                      <m:r>
                        <a:rPr lang="vi-VN" i="1">
                          <a:latin typeface="Cambria Math" panose="02040503050406030204" pitchFamily="18" charset="0"/>
                        </a:rPr>
                        <m:t>0.9178</m:t>
                      </m:r>
                    </m:oMath>
                  </m:oMathPara>
                </a14:m>
                <a:endParaRPr lang="vi-VN" dirty="0"/>
              </a:p>
              <a:p>
                <a:r>
                  <a:rPr lang="en-US" dirty="0"/>
                  <a:t>     	</a:t>
                </a:r>
                <a14:m>
                  <m:oMath xmlns:m="http://schemas.openxmlformats.org/officeDocument/2006/math">
                    <m:r>
                      <a:rPr lang="vi-VN" b="0" i="0" smtClean="0">
                        <a:latin typeface="Cambria Math" panose="02040503050406030204" pitchFamily="18" charset="0"/>
                      </a:rPr>
                      <m:t>       </m:t>
                    </m:r>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𝐶𝑜𝑜𝑙</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3</m:t>
                        </m:r>
                      </m:num>
                      <m:den>
                        <m:r>
                          <a:rPr lang="vi-VN" i="1">
                            <a:latin typeface="Cambria Math" panose="02040503050406030204" pitchFamily="18" charset="0"/>
                          </a:rPr>
                          <m:t>4</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3</m:t>
                            </m:r>
                          </m:num>
                          <m:den>
                            <m:r>
                              <a:rPr lang="vi-VN" i="1">
                                <a:latin typeface="Cambria Math" panose="02040503050406030204" pitchFamily="18" charset="0"/>
                              </a:rPr>
                              <m:t>4</m:t>
                            </m:r>
                          </m:den>
                        </m:f>
                      </m:e>
                    </m:func>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4</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4</m:t>
                            </m:r>
                          </m:den>
                        </m:f>
                        <m:r>
                          <a:rPr lang="vi-VN" i="1">
                            <a:latin typeface="Cambria Math" panose="02040503050406030204" pitchFamily="18" charset="0"/>
                          </a:rPr>
                          <m:t>=0.3112+0.5=</m:t>
                        </m:r>
                      </m:e>
                    </m:func>
                    <m:r>
                      <a:rPr lang="vi-VN" i="1">
                        <a:latin typeface="Cambria Math" panose="02040503050406030204" pitchFamily="18" charset="0"/>
                      </a:rPr>
                      <m:t>0.8128</m:t>
                    </m:r>
                  </m:oMath>
                </a14:m>
                <a:endParaRPr lang="vi-VN" dirty="0"/>
              </a:p>
              <a:p>
                <a:r>
                  <a:rPr lang="en-US" dirty="0" err="1"/>
                  <a:t>Cuối</a:t>
                </a:r>
                <a:r>
                  <a:rPr lang="en-US" dirty="0"/>
                  <a:t> </a:t>
                </a:r>
                <a:r>
                  <a:rPr lang="en-US" dirty="0" err="1"/>
                  <a:t>cùng</a:t>
                </a:r>
                <a:r>
                  <a:rPr lang="en-US" dirty="0"/>
                  <a:t> </a:t>
                </a:r>
                <a:endParaRPr lang="vi-VN" dirty="0"/>
              </a:p>
              <a:p>
                <a:r>
                  <a:rPr lang="en-US" dirty="0"/>
                  <a:t>		</a:t>
                </a:r>
                <a14:m>
                  <m:oMath xmlns:m="http://schemas.openxmlformats.org/officeDocument/2006/math">
                    <m:r>
                      <a:rPr lang="vi-VN" i="1">
                        <a:latin typeface="Cambria Math" panose="02040503050406030204" pitchFamily="18" charset="0"/>
                      </a:rPr>
                      <m:t>𝐺𝑎𝑖𝑛</m:t>
                    </m:r>
                    <m:d>
                      <m:dPr>
                        <m:ctrlPr>
                          <a:rPr lang="vi-VN" i="1">
                            <a:latin typeface="Cambria Math" panose="02040503050406030204" pitchFamily="18" charset="0"/>
                          </a:rPr>
                        </m:ctrlPr>
                      </m:dPr>
                      <m:e>
                        <m:r>
                          <a:rPr lang="vi-VN" i="1">
                            <a:latin typeface="Cambria Math" panose="02040503050406030204" pitchFamily="18" charset="0"/>
                          </a:rPr>
                          <m:t>𝑆</m:t>
                        </m:r>
                        <m:r>
                          <a:rPr lang="vi-VN" i="1">
                            <a:latin typeface="Cambria Math" panose="02040503050406030204" pitchFamily="18" charset="0"/>
                          </a:rPr>
                          <m:t>,</m:t>
                        </m:r>
                        <m:r>
                          <a:rPr lang="vi-VN" i="1">
                            <a:latin typeface="Cambria Math" panose="02040503050406030204" pitchFamily="18" charset="0"/>
                          </a:rPr>
                          <m:t>𝑇𝑒𝑚𝑝</m:t>
                        </m:r>
                      </m:e>
                    </m:d>
                    <m:r>
                      <a:rPr lang="vi-VN" i="1">
                        <a:latin typeface="Cambria Math" panose="02040503050406030204" pitchFamily="18" charset="0"/>
                      </a:rPr>
                      <m:t>=0.940−</m:t>
                    </m:r>
                    <m:f>
                      <m:fPr>
                        <m:ctrlPr>
                          <a:rPr lang="vi-VN" i="1">
                            <a:latin typeface="Cambria Math" panose="02040503050406030204" pitchFamily="18" charset="0"/>
                          </a:rPr>
                        </m:ctrlPr>
                      </m:fPr>
                      <m:num>
                        <m:r>
                          <a:rPr lang="vi-VN" i="1">
                            <a:latin typeface="Cambria Math" panose="02040503050406030204" pitchFamily="18" charset="0"/>
                          </a:rPr>
                          <m:t>4</m:t>
                        </m:r>
                      </m:num>
                      <m:den>
                        <m:r>
                          <a:rPr lang="vi-VN" i="1">
                            <a:latin typeface="Cambria Math" panose="02040503050406030204" pitchFamily="18" charset="0"/>
                          </a:rPr>
                          <m:t>14</m:t>
                        </m:r>
                      </m:den>
                    </m:f>
                    <m:r>
                      <a:rPr lang="vi-VN" i="1">
                        <a:latin typeface="Cambria Math" panose="02040503050406030204" pitchFamily="18" charset="0"/>
                      </a:rPr>
                      <m:t>∗1−</m:t>
                    </m:r>
                    <m:f>
                      <m:fPr>
                        <m:ctrlPr>
                          <a:rPr lang="vi-VN" i="1">
                            <a:latin typeface="Cambria Math" panose="02040503050406030204" pitchFamily="18" charset="0"/>
                          </a:rPr>
                        </m:ctrlPr>
                      </m:fPr>
                      <m:num>
                        <m:r>
                          <a:rPr lang="vi-VN" i="1">
                            <a:latin typeface="Cambria Math" panose="02040503050406030204" pitchFamily="18" charset="0"/>
                          </a:rPr>
                          <m:t>6</m:t>
                        </m:r>
                      </m:num>
                      <m:den>
                        <m:r>
                          <a:rPr lang="vi-VN" i="1">
                            <a:latin typeface="Cambria Math" panose="02040503050406030204" pitchFamily="18" charset="0"/>
                          </a:rPr>
                          <m:t>14</m:t>
                        </m:r>
                      </m:den>
                    </m:f>
                    <m:r>
                      <a:rPr lang="vi-VN" i="1">
                        <a:latin typeface="Cambria Math" panose="02040503050406030204" pitchFamily="18" charset="0"/>
                      </a:rPr>
                      <m:t>∗0.9178−</m:t>
                    </m:r>
                    <m:f>
                      <m:fPr>
                        <m:ctrlPr>
                          <a:rPr lang="vi-VN" i="1">
                            <a:latin typeface="Cambria Math" panose="02040503050406030204" pitchFamily="18" charset="0"/>
                          </a:rPr>
                        </m:ctrlPr>
                      </m:fPr>
                      <m:num>
                        <m:r>
                          <a:rPr lang="vi-VN" i="1">
                            <a:latin typeface="Cambria Math" panose="02040503050406030204" pitchFamily="18" charset="0"/>
                          </a:rPr>
                          <m:t>4</m:t>
                        </m:r>
                      </m:num>
                      <m:den>
                        <m:r>
                          <a:rPr lang="vi-VN" i="1">
                            <a:latin typeface="Cambria Math" panose="02040503050406030204" pitchFamily="18" charset="0"/>
                          </a:rPr>
                          <m:t>14</m:t>
                        </m:r>
                      </m:den>
                    </m:f>
                    <m:r>
                      <a:rPr lang="vi-VN" i="1">
                        <a:latin typeface="Cambria Math" panose="02040503050406030204" pitchFamily="18" charset="0"/>
                      </a:rPr>
                      <m:t>∗0.8128=0.029</m:t>
                    </m:r>
                  </m:oMath>
                </a14:m>
                <a:endParaRPr lang="vi-VN" dirty="0"/>
              </a:p>
              <a:p>
                <a:r>
                  <a:rPr lang="en-US" dirty="0"/>
                  <a:t>c) </a:t>
                </a:r>
                <a:r>
                  <a:rPr lang="en-US" dirty="0" err="1"/>
                  <a:t>Thuộc</a:t>
                </a:r>
                <a:r>
                  <a:rPr lang="en-US" dirty="0"/>
                  <a:t> </a:t>
                </a:r>
                <a:r>
                  <a:rPr lang="en-US" dirty="0" err="1"/>
                  <a:t>tính</a:t>
                </a:r>
                <a:r>
                  <a:rPr lang="en-US" dirty="0"/>
                  <a:t> Humidity </a:t>
                </a:r>
                <a:r>
                  <a:rPr lang="en-US" dirty="0" err="1"/>
                  <a:t>có</a:t>
                </a:r>
                <a:r>
                  <a:rPr lang="en-US" dirty="0"/>
                  <a:t> 2 </a:t>
                </a:r>
                <a:r>
                  <a:rPr lang="en-US" dirty="0" err="1"/>
                  <a:t>giá</a:t>
                </a:r>
                <a:r>
                  <a:rPr lang="en-US" dirty="0"/>
                  <a:t> </a:t>
                </a:r>
                <a:r>
                  <a:rPr lang="en-US" dirty="0" err="1"/>
                  <a:t>trị</a:t>
                </a:r>
                <a:r>
                  <a:rPr lang="en-US" dirty="0"/>
                  <a:t> Hight </a:t>
                </a:r>
                <a:r>
                  <a:rPr lang="en-US" dirty="0" err="1"/>
                  <a:t>và</a:t>
                </a:r>
                <a:r>
                  <a:rPr lang="en-US" dirty="0"/>
                  <a:t> Normal</a:t>
                </a:r>
                <a:endParaRPr lang="vi-VN" dirty="0"/>
              </a:p>
              <a:p>
                <a:pPr marL="342900" lvl="0" indent="-342900" fontAlgn="base">
                  <a:buFont typeface="Arial" panose="020B0604020202020204" pitchFamily="34" charset="0"/>
                  <a:buChar char="•"/>
                </a:pPr>
                <a:r>
                  <a:rPr lang="vi-VN" dirty="0"/>
                  <a:t>S</a:t>
                </a:r>
                <a:r>
                  <a:rPr lang="en-US" baseline="-25000" dirty="0"/>
                  <a:t>Hight</a:t>
                </a:r>
                <a:r>
                  <a:rPr lang="vi-VN" dirty="0"/>
                  <a:t>: [</a:t>
                </a:r>
                <a:r>
                  <a:rPr lang="en-US" dirty="0"/>
                  <a:t>3</a:t>
                </a:r>
                <a:r>
                  <a:rPr lang="vi-VN" dirty="0"/>
                  <a:t>+,</a:t>
                </a:r>
                <a:r>
                  <a:rPr lang="en-US" dirty="0"/>
                  <a:t>4</a:t>
                </a:r>
                <a:r>
                  <a:rPr lang="vi-VN" dirty="0"/>
                  <a:t>−] </a:t>
                </a:r>
              </a:p>
              <a:p>
                <a:pPr marL="342900" lvl="0" indent="-342900" fontAlgn="base">
                  <a:buFont typeface="Arial" panose="020B0604020202020204" pitchFamily="34" charset="0"/>
                  <a:buChar char="•"/>
                </a:pPr>
                <a:r>
                  <a:rPr lang="vi-VN" dirty="0"/>
                  <a:t>S</a:t>
                </a:r>
                <a:r>
                  <a:rPr lang="en-US" baseline="-25000" dirty="0"/>
                  <a:t>Normal</a:t>
                </a:r>
                <a:r>
                  <a:rPr lang="vi-VN" dirty="0"/>
                  <a:t> </a:t>
                </a:r>
                <a:r>
                  <a:rPr lang="en-US" dirty="0"/>
                  <a:t>: </a:t>
                </a:r>
                <a:r>
                  <a:rPr lang="vi-VN" dirty="0"/>
                  <a:t>[</a:t>
                </a:r>
                <a:r>
                  <a:rPr lang="en-US" dirty="0"/>
                  <a:t>6</a:t>
                </a:r>
                <a:r>
                  <a:rPr lang="vi-VN" dirty="0"/>
                  <a:t>+,</a:t>
                </a:r>
                <a:r>
                  <a:rPr lang="en-US" dirty="0"/>
                  <a:t>1</a:t>
                </a:r>
                <a:r>
                  <a:rPr lang="vi-VN" dirty="0"/>
                  <a:t>−].</a:t>
                </a:r>
              </a:p>
              <a:p>
                <a:r>
                  <a:rPr lang="en-US" dirty="0" err="1"/>
                  <a:t>Tính</a:t>
                </a:r>
                <a:r>
                  <a:rPr lang="en-US" dirty="0"/>
                  <a:t> </a:t>
                </a:r>
                <a:endParaRPr lang="vi-VN" dirty="0"/>
              </a:p>
              <a:p>
                <a:pPr>
                  <a:lnSpc>
                    <a:spcPct val="100000"/>
                  </a:lnSpc>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rPr>
                        <m:t>𝐺𝑎𝑖𝑛</m:t>
                      </m:r>
                      <m:d>
                        <m:dPr>
                          <m:ctrlPr>
                            <a:rPr lang="vi-VN" i="1">
                              <a:latin typeface="Cambria Math" panose="02040503050406030204" pitchFamily="18" charset="0"/>
                            </a:rPr>
                          </m:ctrlPr>
                        </m:dPr>
                        <m:e>
                          <m:r>
                            <a:rPr lang="vi-VN" i="1">
                              <a:latin typeface="Cambria Math" panose="02040503050406030204" pitchFamily="18" charset="0"/>
                            </a:rPr>
                            <m:t>𝑆</m:t>
                          </m:r>
                          <m:r>
                            <a:rPr lang="vi-VN" i="1">
                              <a:latin typeface="Cambria Math" panose="02040503050406030204" pitchFamily="18" charset="0"/>
                            </a:rPr>
                            <m:t>,</m:t>
                          </m:r>
                          <m:r>
                            <a:rPr lang="vi-VN" i="1">
                              <a:latin typeface="Cambria Math" panose="02040503050406030204" pitchFamily="18" charset="0"/>
                            </a:rPr>
                            <m:t>𝐻𝑢𝑚𝑖𝑑𝑖𝑡𝑦</m:t>
                          </m:r>
                        </m:e>
                      </m:d>
                      <m:r>
                        <a:rPr lang="vi-VN" i="1">
                          <a:latin typeface="Cambria Math" panose="02040503050406030204" pitchFamily="18" charset="0"/>
                        </a:rPr>
                        <m:t>=</m:t>
                      </m:r>
                      <m:r>
                        <a:rPr lang="vi-VN" i="1">
                          <a:latin typeface="Cambria Math" panose="02040503050406030204" pitchFamily="18" charset="0"/>
                        </a:rPr>
                        <m:t>𝐸𝑛𝑡𝑟𝑜𝑝𝑦</m:t>
                      </m:r>
                      <m:d>
                        <m:dPr>
                          <m:ctrlPr>
                            <a:rPr lang="vi-VN" i="1">
                              <a:latin typeface="Cambria Math" panose="02040503050406030204" pitchFamily="18" charset="0"/>
                            </a:rPr>
                          </m:ctrlPr>
                        </m:dPr>
                        <m:e>
                          <m:r>
                            <a:rPr lang="vi-VN" i="1">
                              <a:latin typeface="Cambria Math" panose="02040503050406030204" pitchFamily="18" charset="0"/>
                            </a:rPr>
                            <m:t>𝑆</m:t>
                          </m:r>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7</m:t>
                          </m:r>
                        </m:num>
                        <m:den>
                          <m:r>
                            <a:rPr lang="vi-VN" i="1">
                              <a:latin typeface="Cambria Math" panose="02040503050406030204" pitchFamily="18" charset="0"/>
                            </a:rPr>
                            <m:t>14</m:t>
                          </m:r>
                        </m:den>
                      </m:f>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h𝑖𝑔h𝑡</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7</m:t>
                          </m:r>
                        </m:num>
                        <m:den>
                          <m:r>
                            <a:rPr lang="vi-VN" i="1">
                              <a:latin typeface="Cambria Math" panose="02040503050406030204" pitchFamily="18" charset="0"/>
                            </a:rPr>
                            <m:t>14</m:t>
                          </m:r>
                        </m:den>
                      </m:f>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𝑁𝑜𝑟𝑚𝑎𝑙</m:t>
                              </m:r>
                            </m:sub>
                          </m:sSub>
                        </m:e>
                      </m:d>
                    </m:oMath>
                  </m:oMathPara>
                </a14:m>
                <a:endParaRPr lang="vi-VN" sz="2200" dirty="0"/>
              </a:p>
              <a:p>
                <a:pPr>
                  <a:lnSpc>
                    <a:spcPct val="100000"/>
                  </a:lnSpc>
                </a:pPr>
                <a:endParaRPr lang="vi-VN" sz="2200" dirty="0"/>
              </a:p>
            </p:txBody>
          </p:sp>
        </mc:Choice>
        <mc:Fallback xmlns="">
          <p:sp>
            <p:nvSpPr>
              <p:cNvPr id="3" name="Content Placeholder 2">
                <a:extLst>
                  <a:ext uri="{FF2B5EF4-FFF2-40B4-BE49-F238E27FC236}">
                    <a16:creationId xmlns:a16="http://schemas.microsoft.com/office/drawing/2014/main" id="{6744035A-D933-4F80-8020-6244C475399D}"/>
                  </a:ext>
                </a:extLst>
              </p:cNvPr>
              <p:cNvSpPr>
                <a:spLocks noGrp="1" noRot="1" noChangeAspect="1" noMove="1" noResize="1" noEditPoints="1" noAdjustHandles="1" noChangeArrowheads="1" noChangeShapeType="1" noTextEdit="1"/>
              </p:cNvSpPr>
              <p:nvPr>
                <p:ph idx="1"/>
              </p:nvPr>
            </p:nvSpPr>
            <p:spPr>
              <a:xfrm>
                <a:off x="596349" y="319406"/>
                <a:ext cx="11343860" cy="6319933"/>
              </a:xfrm>
              <a:blipFill>
                <a:blip r:embed="rId2"/>
                <a:stretch>
                  <a:fillRect l="-699" t="-1061"/>
                </a:stretch>
              </a:blipFill>
            </p:spPr>
            <p:txBody>
              <a:bodyPr/>
              <a:lstStyle/>
              <a:p>
                <a:r>
                  <a:rPr lang="vi-VN">
                    <a:noFill/>
                  </a:rPr>
                  <a:t> </a:t>
                </a:r>
              </a:p>
            </p:txBody>
          </p:sp>
        </mc:Fallback>
      </mc:AlternateContent>
    </p:spTree>
    <p:extLst>
      <p:ext uri="{BB962C8B-B14F-4D97-AF65-F5344CB8AC3E}">
        <p14:creationId xmlns:p14="http://schemas.microsoft.com/office/powerpoint/2010/main" val="2706136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E9CA-1B65-439B-96A4-768677121694}"/>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44035A-D933-4F80-8020-6244C475399D}"/>
                  </a:ext>
                </a:extLst>
              </p:cNvPr>
              <p:cNvSpPr>
                <a:spLocks noGrp="1"/>
              </p:cNvSpPr>
              <p:nvPr>
                <p:ph idx="1"/>
              </p:nvPr>
            </p:nvSpPr>
            <p:spPr>
              <a:xfrm>
                <a:off x="596349" y="319406"/>
                <a:ext cx="11343860" cy="6319933"/>
              </a:xfrm>
            </p:spPr>
            <p:txBody>
              <a:bodyPr>
                <a:normAutofit/>
              </a:bodyPr>
              <a:lstStyle/>
              <a:p>
                <a:r>
                  <a:rPr lang="en-US" dirty="0"/>
                  <a:t>Ta </a:t>
                </a:r>
                <a:r>
                  <a:rPr lang="en-US" dirty="0" err="1"/>
                  <a:t>lần</a:t>
                </a:r>
                <a:r>
                  <a:rPr lang="en-US" dirty="0"/>
                  <a:t> </a:t>
                </a:r>
                <a:r>
                  <a:rPr lang="en-US" dirty="0" err="1"/>
                  <a:t>lượt</a:t>
                </a:r>
                <a:r>
                  <a:rPr lang="en-US" dirty="0"/>
                  <a:t> </a:t>
                </a:r>
                <a:r>
                  <a:rPr lang="en-US" dirty="0" err="1"/>
                  <a:t>tính</a:t>
                </a:r>
                <a:endParaRPr lang="vi-VN" dirty="0"/>
              </a:p>
              <a:p>
                <a:r>
                  <a:rPr lang="en-US" dirty="0"/>
                  <a:t>	</a:t>
                </a:r>
                <a14:m>
                  <m:oMath xmlns:m="http://schemas.openxmlformats.org/officeDocument/2006/math">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h𝑖𝑔h𝑡</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3</m:t>
                        </m:r>
                      </m:num>
                      <m:den>
                        <m:r>
                          <a:rPr lang="vi-VN" i="1">
                            <a:latin typeface="Cambria Math" panose="02040503050406030204" pitchFamily="18" charset="0"/>
                          </a:rPr>
                          <m:t>7</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3</m:t>
                            </m:r>
                          </m:num>
                          <m:den>
                            <m:r>
                              <a:rPr lang="vi-VN" i="1">
                                <a:latin typeface="Cambria Math" panose="02040503050406030204" pitchFamily="18" charset="0"/>
                              </a:rPr>
                              <m:t>7</m:t>
                            </m:r>
                          </m:den>
                        </m:f>
                      </m:e>
                    </m:func>
                    <m:r>
                      <a:rPr lang="vi-VN" i="1">
                        <a:latin typeface="Cambria Math" panose="02040503050406030204" pitchFamily="18" charset="0"/>
                      </a:rPr>
                      <m:t>−</m:t>
                    </m:r>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f>
                              <m:fPr>
                                <m:ctrlPr>
                                  <a:rPr lang="vi-VN" i="1">
                                    <a:latin typeface="Cambria Math" panose="02040503050406030204" pitchFamily="18" charset="0"/>
                                  </a:rPr>
                                </m:ctrlPr>
                              </m:fPr>
                              <m:num>
                                <m:r>
                                  <a:rPr lang="vi-VN" i="1">
                                    <a:latin typeface="Cambria Math" panose="02040503050406030204" pitchFamily="18" charset="0"/>
                                  </a:rPr>
                                  <m:t>4</m:t>
                                </m:r>
                              </m:num>
                              <m:den>
                                <m:r>
                                  <a:rPr lang="vi-VN" i="1">
                                    <a:latin typeface="Cambria Math" panose="02040503050406030204" pitchFamily="18" charset="0"/>
                                  </a:rPr>
                                  <m:t>7</m:t>
                                </m:r>
                              </m:den>
                            </m:f>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4</m:t>
                            </m:r>
                          </m:num>
                          <m:den>
                            <m:r>
                              <a:rPr lang="vi-VN" i="1">
                                <a:latin typeface="Cambria Math" panose="02040503050406030204" pitchFamily="18" charset="0"/>
                              </a:rPr>
                              <m:t>7</m:t>
                            </m:r>
                          </m:den>
                        </m:f>
                        <m:r>
                          <a:rPr lang="vi-VN" i="1">
                            <a:latin typeface="Cambria Math" panose="02040503050406030204" pitchFamily="18" charset="0"/>
                          </a:rPr>
                          <m:t>=0.5238+0.4613=0.9851</m:t>
                        </m:r>
                      </m:e>
                    </m:func>
                  </m:oMath>
                </a14:m>
                <a:endParaRPr lang="vi-VN" dirty="0"/>
              </a:p>
              <a:p>
                <a:r>
                  <a:rPr lang="en-US" dirty="0"/>
                  <a:t>	</a:t>
                </a:r>
                <a14:m>
                  <m:oMath xmlns:m="http://schemas.openxmlformats.org/officeDocument/2006/math">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𝑁𝑜𝑟𝑚𝑎𝑙</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6</m:t>
                        </m:r>
                      </m:num>
                      <m:den>
                        <m:r>
                          <a:rPr lang="vi-VN" i="1">
                            <a:latin typeface="Cambria Math" panose="02040503050406030204" pitchFamily="18" charset="0"/>
                          </a:rPr>
                          <m:t>7</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6</m:t>
                            </m:r>
                          </m:num>
                          <m:den>
                            <m:r>
                              <a:rPr lang="vi-VN" i="1">
                                <a:latin typeface="Cambria Math" panose="02040503050406030204" pitchFamily="18" charset="0"/>
                              </a:rPr>
                              <m:t>7</m:t>
                            </m:r>
                          </m:den>
                        </m:f>
                      </m:e>
                    </m:func>
                    <m:r>
                      <a:rPr lang="vi-VN" i="1">
                        <a:latin typeface="Cambria Math" panose="02040503050406030204" pitchFamily="18" charset="0"/>
                      </a:rPr>
                      <m:t>−</m:t>
                    </m:r>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f>
                              <m:fPr>
                                <m:ctrlPr>
                                  <a:rPr lang="vi-VN"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7</m:t>
                                </m:r>
                              </m:den>
                            </m:f>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7</m:t>
                            </m:r>
                          </m:den>
                        </m:f>
                        <m:r>
                          <a:rPr lang="vi-VN" i="1">
                            <a:latin typeface="Cambria Math" panose="02040503050406030204" pitchFamily="18" charset="0"/>
                          </a:rPr>
                          <m:t>=0.1966+0.4010=0.5976</m:t>
                        </m:r>
                      </m:e>
                    </m:func>
                  </m:oMath>
                </a14:m>
                <a:endParaRPr lang="vi-VN" sz="2200" dirty="0"/>
              </a:p>
              <a:p>
                <a:r>
                  <a:rPr lang="en-US" dirty="0" err="1"/>
                  <a:t>Cuối</a:t>
                </a:r>
                <a:r>
                  <a:rPr lang="en-US" dirty="0"/>
                  <a:t> </a:t>
                </a:r>
                <a:r>
                  <a:rPr lang="en-US" dirty="0" err="1"/>
                  <a:t>cùng</a:t>
                </a:r>
                <a:r>
                  <a:rPr lang="en-US" dirty="0"/>
                  <a:t>:</a:t>
                </a:r>
                <a:endParaRPr lang="vi-VN" dirty="0"/>
              </a:p>
              <a:p>
                <a:r>
                  <a:rPr lang="en-US" dirty="0"/>
                  <a:t>	</a:t>
                </a:r>
                <a14:m>
                  <m:oMath xmlns:m="http://schemas.openxmlformats.org/officeDocument/2006/math">
                    <m:r>
                      <a:rPr lang="vi-VN" i="1">
                        <a:latin typeface="Cambria Math" panose="02040503050406030204" pitchFamily="18" charset="0"/>
                      </a:rPr>
                      <m:t>𝐺𝑎𝑖𝑛</m:t>
                    </m:r>
                    <m:d>
                      <m:dPr>
                        <m:ctrlPr>
                          <a:rPr lang="vi-VN" i="1">
                            <a:latin typeface="Cambria Math" panose="02040503050406030204" pitchFamily="18" charset="0"/>
                          </a:rPr>
                        </m:ctrlPr>
                      </m:dPr>
                      <m:e>
                        <m:r>
                          <a:rPr lang="vi-VN" i="1">
                            <a:latin typeface="Cambria Math" panose="02040503050406030204" pitchFamily="18" charset="0"/>
                          </a:rPr>
                          <m:t>𝑆</m:t>
                        </m:r>
                        <m:r>
                          <a:rPr lang="vi-VN" i="1">
                            <a:latin typeface="Cambria Math" panose="02040503050406030204" pitchFamily="18" charset="0"/>
                          </a:rPr>
                          <m:t>,</m:t>
                        </m:r>
                        <m:r>
                          <a:rPr lang="vi-VN" i="1">
                            <a:latin typeface="Cambria Math" panose="02040503050406030204" pitchFamily="18" charset="0"/>
                          </a:rPr>
                          <m:t>𝐻𝑢𝑚𝑖𝑑𝑖𝑡𝑦</m:t>
                        </m:r>
                      </m:e>
                    </m:d>
                    <m:r>
                      <a:rPr lang="vi-VN" i="1">
                        <a:latin typeface="Cambria Math" panose="02040503050406030204" pitchFamily="18" charset="0"/>
                      </a:rPr>
                      <m:t>=0.940−</m:t>
                    </m:r>
                    <m:f>
                      <m:fPr>
                        <m:ctrlPr>
                          <a:rPr lang="vi-VN" i="1">
                            <a:latin typeface="Cambria Math" panose="02040503050406030204" pitchFamily="18" charset="0"/>
                          </a:rPr>
                        </m:ctrlPr>
                      </m:fPr>
                      <m:num>
                        <m:r>
                          <a:rPr lang="vi-VN" i="1">
                            <a:latin typeface="Cambria Math" panose="02040503050406030204" pitchFamily="18" charset="0"/>
                          </a:rPr>
                          <m:t>7</m:t>
                        </m:r>
                      </m:num>
                      <m:den>
                        <m:r>
                          <a:rPr lang="vi-VN" i="1">
                            <a:latin typeface="Cambria Math" panose="02040503050406030204" pitchFamily="18" charset="0"/>
                          </a:rPr>
                          <m:t>14</m:t>
                        </m:r>
                      </m:den>
                    </m:f>
                    <m:r>
                      <a:rPr lang="vi-VN" i="1">
                        <a:latin typeface="Cambria Math" panose="02040503050406030204" pitchFamily="18" charset="0"/>
                      </a:rPr>
                      <m:t>∗0.9851−</m:t>
                    </m:r>
                    <m:f>
                      <m:fPr>
                        <m:ctrlPr>
                          <a:rPr lang="vi-VN" i="1">
                            <a:latin typeface="Cambria Math" panose="02040503050406030204" pitchFamily="18" charset="0"/>
                          </a:rPr>
                        </m:ctrlPr>
                      </m:fPr>
                      <m:num>
                        <m:r>
                          <a:rPr lang="vi-VN" i="1">
                            <a:latin typeface="Cambria Math" panose="02040503050406030204" pitchFamily="18" charset="0"/>
                          </a:rPr>
                          <m:t>7</m:t>
                        </m:r>
                      </m:num>
                      <m:den>
                        <m:r>
                          <a:rPr lang="vi-VN" i="1">
                            <a:latin typeface="Cambria Math" panose="02040503050406030204" pitchFamily="18" charset="0"/>
                          </a:rPr>
                          <m:t>14</m:t>
                        </m:r>
                      </m:den>
                    </m:f>
                    <m:r>
                      <a:rPr lang="vi-VN" i="1">
                        <a:latin typeface="Cambria Math" panose="02040503050406030204" pitchFamily="18" charset="0"/>
                      </a:rPr>
                      <m:t>∗0.5976=0.151</m:t>
                    </m:r>
                  </m:oMath>
                </a14:m>
                <a:endParaRPr lang="vi-VN" dirty="0"/>
              </a:p>
              <a:p>
                <a:r>
                  <a:rPr lang="vi-VN" dirty="0"/>
                  <a:t>d) Thuộc tính Wind có hai giá trị weak và strong với phân bố:</a:t>
                </a:r>
              </a:p>
              <a:p>
                <a:pPr marL="342900" lvl="0" indent="-342900" fontAlgn="base">
                  <a:buFont typeface="Arial" panose="020B0604020202020204" pitchFamily="34" charset="0"/>
                  <a:buChar char="•"/>
                </a:pPr>
                <a:r>
                  <a:rPr lang="vi-VN" dirty="0"/>
                  <a:t>S</a:t>
                </a:r>
                <a:r>
                  <a:rPr lang="en-US" baseline="-25000" dirty="0"/>
                  <a:t>weak</a:t>
                </a:r>
                <a:r>
                  <a:rPr lang="vi-VN" dirty="0"/>
                  <a:t>: [</a:t>
                </a:r>
                <a:r>
                  <a:rPr lang="en-US" dirty="0"/>
                  <a:t>6</a:t>
                </a:r>
                <a:r>
                  <a:rPr lang="vi-VN" dirty="0"/>
                  <a:t>+,</a:t>
                </a:r>
                <a:r>
                  <a:rPr lang="en-US" dirty="0"/>
                  <a:t>2</a:t>
                </a:r>
                <a:r>
                  <a:rPr lang="vi-VN" dirty="0"/>
                  <a:t>−] </a:t>
                </a:r>
              </a:p>
              <a:p>
                <a:pPr marL="342900" lvl="0" indent="-342900" fontAlgn="base">
                  <a:buFont typeface="Arial" panose="020B0604020202020204" pitchFamily="34" charset="0"/>
                  <a:buChar char="•"/>
                </a:pPr>
                <a:r>
                  <a:rPr lang="vi-VN" dirty="0"/>
                  <a:t>S</a:t>
                </a:r>
                <a:r>
                  <a:rPr lang="en-US" baseline="-25000" dirty="0"/>
                  <a:t>Strong</a:t>
                </a:r>
                <a:r>
                  <a:rPr lang="vi-VN" dirty="0"/>
                  <a:t> </a:t>
                </a:r>
                <a:r>
                  <a:rPr lang="en-US" dirty="0"/>
                  <a:t>: </a:t>
                </a:r>
                <a:r>
                  <a:rPr lang="vi-VN" dirty="0"/>
                  <a:t>[</a:t>
                </a:r>
                <a:r>
                  <a:rPr lang="en-US" dirty="0"/>
                  <a:t>3</a:t>
                </a:r>
                <a:r>
                  <a:rPr lang="vi-VN" dirty="0"/>
                  <a:t>+,</a:t>
                </a:r>
                <a:r>
                  <a:rPr lang="en-US" dirty="0"/>
                  <a:t>3</a:t>
                </a:r>
                <a:r>
                  <a:rPr lang="vi-VN" dirty="0"/>
                  <a:t>−].</a:t>
                </a:r>
              </a:p>
              <a:p>
                <a:r>
                  <a:rPr lang="en-US" dirty="0" err="1"/>
                  <a:t>Tính</a:t>
                </a:r>
                <a:r>
                  <a:rPr lang="en-US" dirty="0"/>
                  <a:t> </a:t>
                </a:r>
                <a:endParaRPr lang="vi-VN" dirty="0"/>
              </a:p>
              <a:p>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rPr>
                        <m:t>𝐺𝑎𝑖𝑛</m:t>
                      </m:r>
                      <m:d>
                        <m:dPr>
                          <m:ctrlPr>
                            <a:rPr lang="vi-VN" i="1">
                              <a:latin typeface="Cambria Math" panose="02040503050406030204" pitchFamily="18" charset="0"/>
                            </a:rPr>
                          </m:ctrlPr>
                        </m:dPr>
                        <m:e>
                          <m:r>
                            <a:rPr lang="vi-VN" i="1">
                              <a:latin typeface="Cambria Math" panose="02040503050406030204" pitchFamily="18" charset="0"/>
                            </a:rPr>
                            <m:t>𝑆</m:t>
                          </m:r>
                          <m:r>
                            <a:rPr lang="vi-VN" i="1">
                              <a:latin typeface="Cambria Math" panose="02040503050406030204" pitchFamily="18" charset="0"/>
                            </a:rPr>
                            <m:t>,</m:t>
                          </m:r>
                          <m:r>
                            <a:rPr lang="vi-VN" i="1">
                              <a:latin typeface="Cambria Math" panose="02040503050406030204" pitchFamily="18" charset="0"/>
                            </a:rPr>
                            <m:t>𝑊𝑖𝑛𝑑</m:t>
                          </m:r>
                        </m:e>
                      </m:d>
                      <m:r>
                        <a:rPr lang="vi-VN" i="1">
                          <a:latin typeface="Cambria Math" panose="02040503050406030204" pitchFamily="18" charset="0"/>
                        </a:rPr>
                        <m:t>=</m:t>
                      </m:r>
                      <m:r>
                        <a:rPr lang="vi-VN" i="1">
                          <a:latin typeface="Cambria Math" panose="02040503050406030204" pitchFamily="18" charset="0"/>
                        </a:rPr>
                        <m:t>𝐸𝑛𝑡𝑟𝑜𝑝𝑦</m:t>
                      </m:r>
                      <m:d>
                        <m:dPr>
                          <m:ctrlPr>
                            <a:rPr lang="vi-VN" i="1">
                              <a:latin typeface="Cambria Math" panose="02040503050406030204" pitchFamily="18" charset="0"/>
                            </a:rPr>
                          </m:ctrlPr>
                        </m:dPr>
                        <m:e>
                          <m:r>
                            <a:rPr lang="vi-VN" i="1">
                              <a:latin typeface="Cambria Math" panose="02040503050406030204" pitchFamily="18" charset="0"/>
                            </a:rPr>
                            <m:t>𝑆</m:t>
                          </m:r>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8</m:t>
                          </m:r>
                        </m:num>
                        <m:den>
                          <m:r>
                            <a:rPr lang="vi-VN" i="1">
                              <a:latin typeface="Cambria Math" panose="02040503050406030204" pitchFamily="18" charset="0"/>
                            </a:rPr>
                            <m:t>14</m:t>
                          </m:r>
                        </m:den>
                      </m:f>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𝑤𝑒𝑎𝑘</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6</m:t>
                          </m:r>
                        </m:num>
                        <m:den>
                          <m:r>
                            <a:rPr lang="vi-VN" i="1">
                              <a:latin typeface="Cambria Math" panose="02040503050406030204" pitchFamily="18" charset="0"/>
                            </a:rPr>
                            <m:t>14</m:t>
                          </m:r>
                        </m:den>
                      </m:f>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𝑆𝑡𝑟𝑜𝑛𝑔</m:t>
                              </m:r>
                            </m:sub>
                          </m:sSub>
                        </m:e>
                      </m:d>
                    </m:oMath>
                  </m:oMathPara>
                </a14:m>
                <a:endParaRPr lang="vi-VN" sz="2200" dirty="0"/>
              </a:p>
              <a:p>
                <a:r>
                  <a:rPr lang="en-US" dirty="0"/>
                  <a:t>Ta </a:t>
                </a:r>
                <a:r>
                  <a:rPr lang="en-US" dirty="0" err="1"/>
                  <a:t>lần</a:t>
                </a:r>
                <a:r>
                  <a:rPr lang="en-US" dirty="0"/>
                  <a:t> </a:t>
                </a:r>
                <a:r>
                  <a:rPr lang="en-US" dirty="0" err="1"/>
                  <a:t>lượt</a:t>
                </a:r>
                <a:r>
                  <a:rPr lang="en-US" dirty="0"/>
                  <a:t> </a:t>
                </a:r>
                <a:r>
                  <a:rPr lang="en-US" dirty="0" err="1"/>
                  <a:t>tính</a:t>
                </a:r>
                <a:endParaRPr lang="vi-VN" dirty="0"/>
              </a:p>
              <a:p>
                <a:r>
                  <a:rPr lang="en-US" dirty="0"/>
                  <a:t>	</a:t>
                </a:r>
                <a14:m>
                  <m:oMath xmlns:m="http://schemas.openxmlformats.org/officeDocument/2006/math">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𝑤𝑒𝑎𝑘</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6</m:t>
                        </m:r>
                      </m:num>
                      <m:den>
                        <m:r>
                          <a:rPr lang="vi-VN" i="1">
                            <a:latin typeface="Cambria Math" panose="02040503050406030204" pitchFamily="18" charset="0"/>
                          </a:rPr>
                          <m:t>8</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6</m:t>
                            </m:r>
                          </m:num>
                          <m:den>
                            <m:r>
                              <a:rPr lang="vi-VN" i="1">
                                <a:latin typeface="Cambria Math" panose="02040503050406030204" pitchFamily="18" charset="0"/>
                              </a:rPr>
                              <m:t>8</m:t>
                            </m:r>
                          </m:den>
                        </m:f>
                      </m:e>
                    </m:func>
                    <m:r>
                      <a:rPr lang="vi-VN" i="1">
                        <a:latin typeface="Cambria Math" panose="02040503050406030204" pitchFamily="18" charset="0"/>
                      </a:rPr>
                      <m:t>−</m:t>
                    </m:r>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f>
                              <m:fPr>
                                <m:ctrlPr>
                                  <a:rPr lang="vi-VN" i="1">
                                    <a:latin typeface="Cambria Math" panose="02040503050406030204" pitchFamily="18" charset="0"/>
                                  </a:rPr>
                                </m:ctrlPr>
                              </m:fPr>
                              <m:num>
                                <m:r>
                                  <a:rPr lang="vi-VN" i="1">
                                    <a:latin typeface="Cambria Math" panose="02040503050406030204" pitchFamily="18" charset="0"/>
                                  </a:rPr>
                                  <m:t>2</m:t>
                                </m:r>
                              </m:num>
                              <m:den>
                                <m:r>
                                  <a:rPr lang="vi-VN" i="1">
                                    <a:latin typeface="Cambria Math" panose="02040503050406030204" pitchFamily="18" charset="0"/>
                                  </a:rPr>
                                  <m:t>8</m:t>
                                </m:r>
                              </m:den>
                            </m:f>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2</m:t>
                            </m:r>
                          </m:num>
                          <m:den>
                            <m:r>
                              <a:rPr lang="vi-VN" i="1">
                                <a:latin typeface="Cambria Math" panose="02040503050406030204" pitchFamily="18" charset="0"/>
                              </a:rPr>
                              <m:t>8</m:t>
                            </m:r>
                          </m:den>
                        </m:f>
                        <m:r>
                          <a:rPr lang="vi-VN" i="1">
                            <a:latin typeface="Cambria Math" panose="02040503050406030204" pitchFamily="18" charset="0"/>
                          </a:rPr>
                          <m:t>=0.3192+0.5=.8192</m:t>
                        </m:r>
                      </m:e>
                    </m:func>
                  </m:oMath>
                </a14:m>
                <a:endParaRPr lang="vi-VN" dirty="0"/>
              </a:p>
              <a:p>
                <a:r>
                  <a:rPr lang="en-US" dirty="0"/>
                  <a:t>	</a:t>
                </a:r>
                <a14:m>
                  <m:oMath xmlns:m="http://schemas.openxmlformats.org/officeDocument/2006/math">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𝑆𝑡𝑟𝑜𝑛𝑔</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3</m:t>
                        </m:r>
                      </m:num>
                      <m:den>
                        <m:r>
                          <a:rPr lang="vi-VN" i="1">
                            <a:latin typeface="Cambria Math" panose="02040503050406030204" pitchFamily="18" charset="0"/>
                          </a:rPr>
                          <m:t>6</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3</m:t>
                            </m:r>
                          </m:num>
                          <m:den>
                            <m:r>
                              <a:rPr lang="vi-VN" i="1">
                                <a:latin typeface="Cambria Math" panose="02040503050406030204" pitchFamily="18" charset="0"/>
                              </a:rPr>
                              <m:t>6</m:t>
                            </m:r>
                          </m:den>
                        </m:f>
                      </m:e>
                    </m:func>
                    <m:r>
                      <a:rPr lang="vi-VN" i="1">
                        <a:latin typeface="Cambria Math" panose="02040503050406030204" pitchFamily="18" charset="0"/>
                      </a:rPr>
                      <m:t>−</m:t>
                    </m:r>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f>
                              <m:fPr>
                                <m:ctrlPr>
                                  <a:rPr lang="vi-VN" i="1">
                                    <a:latin typeface="Cambria Math" panose="02040503050406030204" pitchFamily="18" charset="0"/>
                                  </a:rPr>
                                </m:ctrlPr>
                              </m:fPr>
                              <m:num>
                                <m:r>
                                  <a:rPr lang="vi-VN" i="1">
                                    <a:latin typeface="Cambria Math" panose="02040503050406030204" pitchFamily="18" charset="0"/>
                                  </a:rPr>
                                  <m:t>3</m:t>
                                </m:r>
                              </m:num>
                              <m:den>
                                <m:r>
                                  <a:rPr lang="vi-VN" i="1">
                                    <a:latin typeface="Cambria Math" panose="02040503050406030204" pitchFamily="18" charset="0"/>
                                  </a:rPr>
                                  <m:t>6</m:t>
                                </m:r>
                              </m:den>
                            </m:f>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3</m:t>
                            </m:r>
                          </m:num>
                          <m:den>
                            <m:r>
                              <a:rPr lang="vi-VN" i="1">
                                <a:latin typeface="Cambria Math" panose="02040503050406030204" pitchFamily="18" charset="0"/>
                              </a:rPr>
                              <m:t>6</m:t>
                            </m:r>
                          </m:den>
                        </m:f>
                        <m:r>
                          <a:rPr lang="vi-VN" i="1">
                            <a:latin typeface="Cambria Math" panose="02040503050406030204" pitchFamily="18" charset="0"/>
                          </a:rPr>
                          <m:t>=0.5+0.5=</m:t>
                        </m:r>
                      </m:e>
                    </m:func>
                    <m:r>
                      <a:rPr lang="vi-VN" i="1">
                        <a:latin typeface="Cambria Math" panose="02040503050406030204" pitchFamily="18" charset="0"/>
                      </a:rPr>
                      <m:t>1</m:t>
                    </m:r>
                  </m:oMath>
                </a14:m>
                <a:endParaRPr lang="vi-VN" dirty="0"/>
              </a:p>
              <a:p>
                <a:endParaRPr lang="vi-VN" sz="2200" dirty="0"/>
              </a:p>
            </p:txBody>
          </p:sp>
        </mc:Choice>
        <mc:Fallback xmlns="">
          <p:sp>
            <p:nvSpPr>
              <p:cNvPr id="3" name="Content Placeholder 2">
                <a:extLst>
                  <a:ext uri="{FF2B5EF4-FFF2-40B4-BE49-F238E27FC236}">
                    <a16:creationId xmlns:a16="http://schemas.microsoft.com/office/drawing/2014/main" id="{6744035A-D933-4F80-8020-6244C475399D}"/>
                  </a:ext>
                </a:extLst>
              </p:cNvPr>
              <p:cNvSpPr>
                <a:spLocks noGrp="1" noRot="1" noChangeAspect="1" noMove="1" noResize="1" noEditPoints="1" noAdjustHandles="1" noChangeArrowheads="1" noChangeShapeType="1" noTextEdit="1"/>
              </p:cNvSpPr>
              <p:nvPr>
                <p:ph idx="1"/>
              </p:nvPr>
            </p:nvSpPr>
            <p:spPr>
              <a:xfrm>
                <a:off x="596349" y="319406"/>
                <a:ext cx="11343860" cy="6319933"/>
              </a:xfrm>
              <a:blipFill>
                <a:blip r:embed="rId2"/>
                <a:stretch>
                  <a:fillRect l="-699" t="-1061"/>
                </a:stretch>
              </a:blipFill>
            </p:spPr>
            <p:txBody>
              <a:bodyPr/>
              <a:lstStyle/>
              <a:p>
                <a:r>
                  <a:rPr lang="vi-VN">
                    <a:noFill/>
                  </a:rPr>
                  <a:t> </a:t>
                </a:r>
              </a:p>
            </p:txBody>
          </p:sp>
        </mc:Fallback>
      </mc:AlternateContent>
    </p:spTree>
    <p:extLst>
      <p:ext uri="{BB962C8B-B14F-4D97-AF65-F5344CB8AC3E}">
        <p14:creationId xmlns:p14="http://schemas.microsoft.com/office/powerpoint/2010/main" val="3630167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E9CA-1B65-439B-96A4-768677121694}"/>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44035A-D933-4F80-8020-6244C475399D}"/>
                  </a:ext>
                </a:extLst>
              </p:cNvPr>
              <p:cNvSpPr>
                <a:spLocks noGrp="1"/>
              </p:cNvSpPr>
              <p:nvPr>
                <p:ph idx="1"/>
              </p:nvPr>
            </p:nvSpPr>
            <p:spPr>
              <a:xfrm>
                <a:off x="596349" y="319406"/>
                <a:ext cx="11343860" cy="6319933"/>
              </a:xfrm>
            </p:spPr>
            <p:txBody>
              <a:bodyPr>
                <a:normAutofit/>
              </a:bodyPr>
              <a:lstStyle/>
              <a:p>
                <a:r>
                  <a:rPr lang="en-US" dirty="0" err="1"/>
                  <a:t>Cuối</a:t>
                </a:r>
                <a:r>
                  <a:rPr lang="en-US" dirty="0"/>
                  <a:t> </a:t>
                </a:r>
                <a:r>
                  <a:rPr lang="en-US" dirty="0" err="1"/>
                  <a:t>cùng</a:t>
                </a:r>
                <a:r>
                  <a:rPr lang="en-US" dirty="0"/>
                  <a:t>:</a:t>
                </a:r>
                <a:endParaRPr lang="vi-VN" dirty="0"/>
              </a:p>
              <a:p>
                <a:r>
                  <a:rPr lang="en-US" dirty="0"/>
                  <a:t>	</a:t>
                </a:r>
                <a14:m>
                  <m:oMath xmlns:m="http://schemas.openxmlformats.org/officeDocument/2006/math">
                    <m:r>
                      <a:rPr lang="vi-VN" i="1">
                        <a:latin typeface="Cambria Math" panose="02040503050406030204" pitchFamily="18" charset="0"/>
                      </a:rPr>
                      <m:t>𝐺𝑎𝑖𝑛</m:t>
                    </m:r>
                    <m:d>
                      <m:dPr>
                        <m:ctrlPr>
                          <a:rPr lang="vi-VN" i="1">
                            <a:latin typeface="Cambria Math" panose="02040503050406030204" pitchFamily="18" charset="0"/>
                          </a:rPr>
                        </m:ctrlPr>
                      </m:dPr>
                      <m:e>
                        <m:r>
                          <a:rPr lang="vi-VN" i="1">
                            <a:latin typeface="Cambria Math" panose="02040503050406030204" pitchFamily="18" charset="0"/>
                          </a:rPr>
                          <m:t>𝑆</m:t>
                        </m:r>
                        <m:r>
                          <a:rPr lang="vi-VN" i="1">
                            <a:latin typeface="Cambria Math" panose="02040503050406030204" pitchFamily="18" charset="0"/>
                          </a:rPr>
                          <m:t>,</m:t>
                        </m:r>
                        <m:r>
                          <a:rPr lang="vi-VN" i="1">
                            <a:latin typeface="Cambria Math" panose="02040503050406030204" pitchFamily="18" charset="0"/>
                          </a:rPr>
                          <m:t>𝑊𝑖𝑛𝑑</m:t>
                        </m:r>
                      </m:e>
                    </m:d>
                    <m:r>
                      <a:rPr lang="vi-VN" i="1">
                        <a:latin typeface="Cambria Math" panose="02040503050406030204" pitchFamily="18" charset="0"/>
                      </a:rPr>
                      <m:t>=0.940−</m:t>
                    </m:r>
                    <m:f>
                      <m:fPr>
                        <m:ctrlPr>
                          <a:rPr lang="vi-VN" i="1">
                            <a:latin typeface="Cambria Math" panose="02040503050406030204" pitchFamily="18" charset="0"/>
                          </a:rPr>
                        </m:ctrlPr>
                      </m:fPr>
                      <m:num>
                        <m:r>
                          <a:rPr lang="vi-VN" i="1">
                            <a:latin typeface="Cambria Math" panose="02040503050406030204" pitchFamily="18" charset="0"/>
                          </a:rPr>
                          <m:t>8</m:t>
                        </m:r>
                      </m:num>
                      <m:den>
                        <m:r>
                          <a:rPr lang="vi-VN" i="1">
                            <a:latin typeface="Cambria Math" panose="02040503050406030204" pitchFamily="18" charset="0"/>
                          </a:rPr>
                          <m:t>14</m:t>
                        </m:r>
                      </m:den>
                    </m:f>
                    <m:r>
                      <a:rPr lang="vi-VN" i="1">
                        <a:latin typeface="Cambria Math" panose="02040503050406030204" pitchFamily="18" charset="0"/>
                      </a:rPr>
                      <m:t>∗0.8112−</m:t>
                    </m:r>
                    <m:f>
                      <m:fPr>
                        <m:ctrlPr>
                          <a:rPr lang="vi-VN" i="1">
                            <a:latin typeface="Cambria Math" panose="02040503050406030204" pitchFamily="18" charset="0"/>
                          </a:rPr>
                        </m:ctrlPr>
                      </m:fPr>
                      <m:num>
                        <m:r>
                          <a:rPr lang="vi-VN" i="1">
                            <a:latin typeface="Cambria Math" panose="02040503050406030204" pitchFamily="18" charset="0"/>
                          </a:rPr>
                          <m:t>6</m:t>
                        </m:r>
                      </m:num>
                      <m:den>
                        <m:r>
                          <a:rPr lang="vi-VN" i="1">
                            <a:latin typeface="Cambria Math" panose="02040503050406030204" pitchFamily="18" charset="0"/>
                          </a:rPr>
                          <m:t>14</m:t>
                        </m:r>
                      </m:den>
                    </m:f>
                    <m:r>
                      <a:rPr lang="vi-VN" i="1">
                        <a:latin typeface="Cambria Math" panose="02040503050406030204" pitchFamily="18" charset="0"/>
                      </a:rPr>
                      <m:t>∗1=0.048</m:t>
                    </m:r>
                  </m:oMath>
                </a14:m>
                <a:endParaRPr lang="vi-VN" dirty="0"/>
              </a:p>
              <a:p>
                <a:r>
                  <a:rPr lang="en-US" dirty="0" err="1"/>
                  <a:t>Như</a:t>
                </a:r>
                <a:r>
                  <a:rPr lang="en-US" dirty="0"/>
                  <a:t> </a:t>
                </a:r>
                <a:r>
                  <a:rPr lang="en-US" dirty="0" err="1"/>
                  <a:t>vậy</a:t>
                </a:r>
                <a:r>
                  <a:rPr lang="en-US" dirty="0"/>
                  <a:t> </a:t>
                </a:r>
                <a:endParaRPr lang="vi-VN" dirty="0"/>
              </a:p>
              <a:p>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rPr>
                        <m:t>𝐺𝑎𝑖𝑛</m:t>
                      </m:r>
                      <m:d>
                        <m:dPr>
                          <m:ctrlPr>
                            <a:rPr lang="vi-VN" i="1">
                              <a:latin typeface="Cambria Math" panose="02040503050406030204" pitchFamily="18" charset="0"/>
                            </a:rPr>
                          </m:ctrlPr>
                        </m:dPr>
                        <m:e>
                          <m:r>
                            <a:rPr lang="vi-VN" i="1">
                              <a:latin typeface="Cambria Math" panose="02040503050406030204" pitchFamily="18" charset="0"/>
                            </a:rPr>
                            <m:t>𝑆</m:t>
                          </m:r>
                          <m:r>
                            <a:rPr lang="vi-VN" i="1">
                              <a:latin typeface="Cambria Math" panose="02040503050406030204" pitchFamily="18" charset="0"/>
                            </a:rPr>
                            <m:t>,</m:t>
                          </m:r>
                          <m:r>
                            <a:rPr lang="vi-VN" i="1">
                              <a:latin typeface="Cambria Math" panose="02040503050406030204" pitchFamily="18" charset="0"/>
                            </a:rPr>
                            <m:t>𝑂𝑢𝑡𝑙𝑜𝑜𝑘</m:t>
                          </m:r>
                        </m:e>
                      </m:d>
                      <m:r>
                        <a:rPr lang="vi-VN" i="1">
                          <a:latin typeface="Cambria Math" panose="02040503050406030204" pitchFamily="18" charset="0"/>
                        </a:rPr>
                        <m:t>=0,246 ;</m:t>
                      </m:r>
                    </m:oMath>
                  </m:oMathPara>
                </a14:m>
                <a:endParaRPr lang="vi-VN" dirty="0"/>
              </a:p>
              <a:p>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rPr>
                        <m:t> </m:t>
                      </m:r>
                      <m:r>
                        <a:rPr lang="vi-VN" i="1">
                          <a:latin typeface="Cambria Math" panose="02040503050406030204" pitchFamily="18" charset="0"/>
                        </a:rPr>
                        <m:t>𝐺𝑎𝑖𝑛</m:t>
                      </m:r>
                      <m:d>
                        <m:dPr>
                          <m:ctrlPr>
                            <a:rPr lang="vi-VN" i="1">
                              <a:latin typeface="Cambria Math" panose="02040503050406030204" pitchFamily="18" charset="0"/>
                            </a:rPr>
                          </m:ctrlPr>
                        </m:dPr>
                        <m:e>
                          <m:r>
                            <a:rPr lang="vi-VN" i="1">
                              <a:latin typeface="Cambria Math" panose="02040503050406030204" pitchFamily="18" charset="0"/>
                            </a:rPr>
                            <m:t>𝑆</m:t>
                          </m:r>
                          <m:r>
                            <a:rPr lang="vi-VN" i="1">
                              <a:latin typeface="Cambria Math" panose="02040503050406030204" pitchFamily="18" charset="0"/>
                            </a:rPr>
                            <m:t>,</m:t>
                          </m:r>
                          <m:r>
                            <a:rPr lang="vi-VN" i="1">
                              <a:latin typeface="Cambria Math" panose="02040503050406030204" pitchFamily="18" charset="0"/>
                            </a:rPr>
                            <m:t>𝑇𝑒𝑚𝑝</m:t>
                          </m:r>
                        </m:e>
                      </m:d>
                      <m:r>
                        <a:rPr lang="vi-VN" i="1">
                          <a:latin typeface="Cambria Math" panose="02040503050406030204" pitchFamily="18" charset="0"/>
                        </a:rPr>
                        <m:t>=0.029; </m:t>
                      </m:r>
                    </m:oMath>
                  </m:oMathPara>
                </a14:m>
                <a:endParaRPr lang="vi-VN" dirty="0"/>
              </a:p>
              <a:p>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rPr>
                        <m:t>𝐺𝑎𝑖𝑛</m:t>
                      </m:r>
                      <m:d>
                        <m:dPr>
                          <m:ctrlPr>
                            <a:rPr lang="vi-VN" i="1">
                              <a:latin typeface="Cambria Math" panose="02040503050406030204" pitchFamily="18" charset="0"/>
                            </a:rPr>
                          </m:ctrlPr>
                        </m:dPr>
                        <m:e>
                          <m:r>
                            <a:rPr lang="vi-VN" i="1">
                              <a:latin typeface="Cambria Math" panose="02040503050406030204" pitchFamily="18" charset="0"/>
                            </a:rPr>
                            <m:t>𝑆</m:t>
                          </m:r>
                          <m:r>
                            <a:rPr lang="vi-VN" i="1">
                              <a:latin typeface="Cambria Math" panose="02040503050406030204" pitchFamily="18" charset="0"/>
                            </a:rPr>
                            <m:t>,</m:t>
                          </m:r>
                          <m:r>
                            <a:rPr lang="vi-VN" i="1">
                              <a:latin typeface="Cambria Math" panose="02040503050406030204" pitchFamily="18" charset="0"/>
                            </a:rPr>
                            <m:t>𝐻𝑢𝑚𝑖𝑑</m:t>
                          </m:r>
                        </m:e>
                      </m:d>
                      <m:r>
                        <a:rPr lang="vi-VN" i="1">
                          <a:latin typeface="Cambria Math" panose="02040503050406030204" pitchFamily="18" charset="0"/>
                        </a:rPr>
                        <m:t>=0.151;</m:t>
                      </m:r>
                    </m:oMath>
                  </m:oMathPara>
                </a14:m>
                <a:endParaRPr lang="vi-VN" dirty="0"/>
              </a:p>
              <a:p>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rPr>
                        <m:t>𝐺𝑎𝑖𝑛</m:t>
                      </m:r>
                      <m:d>
                        <m:dPr>
                          <m:ctrlPr>
                            <a:rPr lang="vi-VN" i="1">
                              <a:latin typeface="Cambria Math" panose="02040503050406030204" pitchFamily="18" charset="0"/>
                            </a:rPr>
                          </m:ctrlPr>
                        </m:dPr>
                        <m:e>
                          <m:r>
                            <a:rPr lang="vi-VN" i="1">
                              <a:latin typeface="Cambria Math" panose="02040503050406030204" pitchFamily="18" charset="0"/>
                            </a:rPr>
                            <m:t>𝑆</m:t>
                          </m:r>
                          <m:r>
                            <a:rPr lang="vi-VN" i="1">
                              <a:latin typeface="Cambria Math" panose="02040503050406030204" pitchFamily="18" charset="0"/>
                            </a:rPr>
                            <m:t>,</m:t>
                          </m:r>
                          <m:r>
                            <a:rPr lang="vi-VN" i="1">
                              <a:latin typeface="Cambria Math" panose="02040503050406030204" pitchFamily="18" charset="0"/>
                            </a:rPr>
                            <m:t>𝑊𝑖𝑛𝑑</m:t>
                          </m:r>
                        </m:e>
                      </m:d>
                      <m:r>
                        <a:rPr lang="vi-VN" i="1">
                          <a:latin typeface="Cambria Math" panose="02040503050406030204" pitchFamily="18" charset="0"/>
                        </a:rPr>
                        <m:t>=0.048 </m:t>
                      </m:r>
                    </m:oMath>
                  </m:oMathPara>
                </a14:m>
                <a:endParaRPr lang="vi-VN" dirty="0"/>
              </a:p>
              <a:p>
                <a:r>
                  <a:rPr lang="en-US" dirty="0" err="1"/>
                  <a:t>Trong</a:t>
                </a:r>
                <a:r>
                  <a:rPr lang="en-US" dirty="0"/>
                  <a:t> 4 </a:t>
                </a:r>
                <a:r>
                  <a:rPr lang="en-US" dirty="0" err="1"/>
                  <a:t>đặc</a:t>
                </a:r>
                <a:r>
                  <a:rPr lang="en-US" dirty="0"/>
                  <a:t> </a:t>
                </a:r>
                <a:r>
                  <a:rPr lang="en-US" dirty="0" err="1"/>
                  <a:t>tính</a:t>
                </a:r>
                <a:r>
                  <a:rPr lang="en-US" dirty="0"/>
                  <a:t> </a:t>
                </a:r>
                <a:r>
                  <a:rPr lang="en-US" dirty="0" err="1"/>
                  <a:t>này</a:t>
                </a:r>
                <a:r>
                  <a:rPr lang="en-US" dirty="0"/>
                  <a:t>, Gain </a:t>
                </a:r>
                <a:r>
                  <a:rPr lang="en-US" dirty="0" err="1"/>
                  <a:t>của</a:t>
                </a:r>
                <a:r>
                  <a:rPr lang="en-US" dirty="0"/>
                  <a:t> Outlook </a:t>
                </a:r>
                <a:r>
                  <a:rPr lang="en-US" dirty="0" err="1"/>
                  <a:t>có</a:t>
                </a:r>
                <a:r>
                  <a:rPr lang="en-US" dirty="0"/>
                  <a:t> </a:t>
                </a:r>
                <a:r>
                  <a:rPr lang="en-US" dirty="0" err="1"/>
                  <a:t>giá</a:t>
                </a:r>
                <a:r>
                  <a:rPr lang="en-US" dirty="0"/>
                  <a:t> </a:t>
                </a:r>
                <a:r>
                  <a:rPr lang="en-US" dirty="0" err="1"/>
                  <a:t>trị</a:t>
                </a:r>
                <a:r>
                  <a:rPr lang="en-US" dirty="0"/>
                  <a:t> </a:t>
                </a:r>
                <a:r>
                  <a:rPr lang="en-US" dirty="0" err="1"/>
                  <a:t>lớn</a:t>
                </a:r>
                <a:r>
                  <a:rPr lang="en-US" dirty="0"/>
                  <a:t> </a:t>
                </a:r>
                <a:r>
                  <a:rPr lang="en-US" dirty="0" err="1"/>
                  <a:t>nhất</a:t>
                </a:r>
                <a:r>
                  <a:rPr lang="en-US" dirty="0"/>
                  <a:t> </a:t>
                </a:r>
                <a:r>
                  <a:rPr lang="en-US" dirty="0" err="1"/>
                  <a:t>nên</a:t>
                </a:r>
                <a:r>
                  <a:rPr lang="en-US" dirty="0"/>
                  <a:t> ta </a:t>
                </a:r>
                <a:r>
                  <a:rPr lang="en-US" dirty="0" err="1"/>
                  <a:t>chọn</a:t>
                </a:r>
                <a:r>
                  <a:rPr lang="en-US" dirty="0"/>
                  <a:t> Outlook </a:t>
                </a:r>
                <a:r>
                  <a:rPr lang="en-US" dirty="0" err="1"/>
                  <a:t>làm</a:t>
                </a:r>
                <a:r>
                  <a:rPr lang="en-US" dirty="0"/>
                  <a:t> </a:t>
                </a:r>
                <a:r>
                  <a:rPr lang="en-US" dirty="0" err="1"/>
                  <a:t>nút</a:t>
                </a:r>
                <a:r>
                  <a:rPr lang="en-US" dirty="0"/>
                  <a:t> </a:t>
                </a:r>
                <a:r>
                  <a:rPr lang="en-US" dirty="0" err="1"/>
                  <a:t>gốc</a:t>
                </a:r>
                <a:r>
                  <a:rPr lang="en-US" dirty="0"/>
                  <a:t>.</a:t>
                </a:r>
                <a:endParaRPr lang="vi-VN" dirty="0"/>
              </a:p>
              <a:p>
                <a:pPr marL="0" indent="0">
                  <a:lnSpc>
                    <a:spcPct val="100000"/>
                  </a:lnSpc>
                  <a:buNone/>
                </a:pPr>
                <a:r>
                  <a:rPr lang="vi-VN" sz="2200" dirty="0"/>
                  <a:t>			</a:t>
                </a:r>
              </a:p>
            </p:txBody>
          </p:sp>
        </mc:Choice>
        <mc:Fallback xmlns="">
          <p:sp>
            <p:nvSpPr>
              <p:cNvPr id="3" name="Content Placeholder 2">
                <a:extLst>
                  <a:ext uri="{FF2B5EF4-FFF2-40B4-BE49-F238E27FC236}">
                    <a16:creationId xmlns:a16="http://schemas.microsoft.com/office/drawing/2014/main" id="{6744035A-D933-4F80-8020-6244C475399D}"/>
                  </a:ext>
                </a:extLst>
              </p:cNvPr>
              <p:cNvSpPr>
                <a:spLocks noGrp="1" noRot="1" noChangeAspect="1" noMove="1" noResize="1" noEditPoints="1" noAdjustHandles="1" noChangeArrowheads="1" noChangeShapeType="1" noTextEdit="1"/>
              </p:cNvSpPr>
              <p:nvPr>
                <p:ph idx="1"/>
              </p:nvPr>
            </p:nvSpPr>
            <p:spPr>
              <a:xfrm>
                <a:off x="596349" y="319406"/>
                <a:ext cx="11343860" cy="6319933"/>
              </a:xfrm>
              <a:blipFill>
                <a:blip r:embed="rId2"/>
                <a:stretch>
                  <a:fillRect l="-699" t="-1061"/>
                </a:stretch>
              </a:blipFill>
            </p:spPr>
            <p:txBody>
              <a:bodyPr/>
              <a:lstStyle/>
              <a:p>
                <a:r>
                  <a:rPr lang="vi-VN">
                    <a:noFill/>
                  </a:rPr>
                  <a:t> </a:t>
                </a:r>
              </a:p>
            </p:txBody>
          </p:sp>
        </mc:Fallback>
      </mc:AlternateContent>
      <p:pic>
        <p:nvPicPr>
          <p:cNvPr id="4" name="Picture 3" descr="http://i.imgur.com/r2LMhyG.png">
            <a:extLst>
              <a:ext uri="{FF2B5EF4-FFF2-40B4-BE49-F238E27FC236}">
                <a16:creationId xmlns:a16="http://schemas.microsoft.com/office/drawing/2014/main" id="{090B7C23-08EA-404B-BD32-D8DA7E4DEBA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60035" y="3525078"/>
            <a:ext cx="4850295" cy="3013516"/>
          </a:xfrm>
          <a:prstGeom prst="rect">
            <a:avLst/>
          </a:prstGeom>
          <a:noFill/>
          <a:ln>
            <a:noFill/>
          </a:ln>
        </p:spPr>
      </p:pic>
    </p:spTree>
    <p:extLst>
      <p:ext uri="{BB962C8B-B14F-4D97-AF65-F5344CB8AC3E}">
        <p14:creationId xmlns:p14="http://schemas.microsoft.com/office/powerpoint/2010/main" val="4085039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B3BED-20AD-48B9-9BBD-599525DB2202}"/>
              </a:ext>
            </a:extLst>
          </p:cNvPr>
          <p:cNvSpPr>
            <a:spLocks noGrp="1"/>
          </p:cNvSpPr>
          <p:nvPr>
            <p:ph type="title"/>
          </p:nvPr>
        </p:nvSpPr>
        <p:spPr/>
        <p:txBody>
          <a:bodyPr>
            <a:normAutofit fontScale="90000"/>
          </a:bodyPr>
          <a:lstStyle/>
          <a:p>
            <a:endParaRPr lang="vi-VN"/>
          </a:p>
        </p:txBody>
      </p:sp>
      <p:graphicFrame>
        <p:nvGraphicFramePr>
          <p:cNvPr id="4" name="Content Placeholder 3">
            <a:extLst>
              <a:ext uri="{FF2B5EF4-FFF2-40B4-BE49-F238E27FC236}">
                <a16:creationId xmlns:a16="http://schemas.microsoft.com/office/drawing/2014/main" id="{01AF3C04-5D8D-45AE-A4B5-BFDD3571DD71}"/>
              </a:ext>
            </a:extLst>
          </p:cNvPr>
          <p:cNvGraphicFramePr>
            <a:graphicFrameLocks noGrp="1"/>
          </p:cNvGraphicFramePr>
          <p:nvPr>
            <p:ph idx="1"/>
            <p:extLst>
              <p:ext uri="{D42A27DB-BD31-4B8C-83A1-F6EECF244321}">
                <p14:modId xmlns:p14="http://schemas.microsoft.com/office/powerpoint/2010/main" val="3631644443"/>
              </p:ext>
            </p:extLst>
          </p:nvPr>
        </p:nvGraphicFramePr>
        <p:xfrm>
          <a:off x="1302922" y="475118"/>
          <a:ext cx="9586155" cy="2468880"/>
        </p:xfrm>
        <a:graphic>
          <a:graphicData uri="http://schemas.openxmlformats.org/drawingml/2006/table">
            <a:tbl>
              <a:tblPr firstRow="1" bandRow="1">
                <a:tableStyleId>{5C22544A-7EE6-4342-B048-85BDC9FD1C3A}</a:tableStyleId>
              </a:tblPr>
              <a:tblGrid>
                <a:gridCol w="1917231">
                  <a:extLst>
                    <a:ext uri="{9D8B030D-6E8A-4147-A177-3AD203B41FA5}">
                      <a16:colId xmlns:a16="http://schemas.microsoft.com/office/drawing/2014/main" val="4010681550"/>
                    </a:ext>
                  </a:extLst>
                </a:gridCol>
                <a:gridCol w="1917231">
                  <a:extLst>
                    <a:ext uri="{9D8B030D-6E8A-4147-A177-3AD203B41FA5}">
                      <a16:colId xmlns:a16="http://schemas.microsoft.com/office/drawing/2014/main" val="3984252305"/>
                    </a:ext>
                  </a:extLst>
                </a:gridCol>
                <a:gridCol w="1917231">
                  <a:extLst>
                    <a:ext uri="{9D8B030D-6E8A-4147-A177-3AD203B41FA5}">
                      <a16:colId xmlns:a16="http://schemas.microsoft.com/office/drawing/2014/main" val="1118903591"/>
                    </a:ext>
                  </a:extLst>
                </a:gridCol>
                <a:gridCol w="1917231">
                  <a:extLst>
                    <a:ext uri="{9D8B030D-6E8A-4147-A177-3AD203B41FA5}">
                      <a16:colId xmlns:a16="http://schemas.microsoft.com/office/drawing/2014/main" val="2760426185"/>
                    </a:ext>
                  </a:extLst>
                </a:gridCol>
                <a:gridCol w="1917231">
                  <a:extLst>
                    <a:ext uri="{9D8B030D-6E8A-4147-A177-3AD203B41FA5}">
                      <a16:colId xmlns:a16="http://schemas.microsoft.com/office/drawing/2014/main" val="882157246"/>
                    </a:ext>
                  </a:extLst>
                </a:gridCol>
              </a:tblGrid>
              <a:tr h="5094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Sunny</a:t>
                      </a:r>
                    </a:p>
                    <a:p>
                      <a:endParaRPr lang="vi-VN" dirty="0"/>
                    </a:p>
                  </a:txBody>
                  <a:tcPr/>
                </a:tc>
                <a:tc>
                  <a:txBody>
                    <a:bodyPr/>
                    <a:lstStyle/>
                    <a:p>
                      <a:r>
                        <a:rPr lang="vi-VN" dirty="0"/>
                        <a:t>Temperature</a:t>
                      </a:r>
                    </a:p>
                  </a:txBody>
                  <a:tcPr/>
                </a:tc>
                <a:tc>
                  <a:txBody>
                    <a:bodyPr/>
                    <a:lstStyle/>
                    <a:p>
                      <a:r>
                        <a:rPr lang="vi-VN" dirty="0"/>
                        <a:t>Humidity</a:t>
                      </a:r>
                    </a:p>
                  </a:txBody>
                  <a:tcPr/>
                </a:tc>
                <a:tc>
                  <a:txBody>
                    <a:bodyPr/>
                    <a:lstStyle/>
                    <a:p>
                      <a:r>
                        <a:rPr lang="vi-VN" dirty="0"/>
                        <a:t>Wind</a:t>
                      </a:r>
                    </a:p>
                  </a:txBody>
                  <a:tcPr/>
                </a:tc>
                <a:tc>
                  <a:txBody>
                    <a:bodyPr/>
                    <a:lstStyle/>
                    <a:p>
                      <a:r>
                        <a:rPr lang="vi-VN" dirty="0"/>
                        <a:t>Play</a:t>
                      </a:r>
                    </a:p>
                  </a:txBody>
                  <a:tcPr/>
                </a:tc>
                <a:extLst>
                  <a:ext uri="{0D108BD9-81ED-4DB2-BD59-A6C34878D82A}">
                    <a16:rowId xmlns:a16="http://schemas.microsoft.com/office/drawing/2014/main" val="4111988469"/>
                  </a:ext>
                </a:extLst>
              </a:tr>
              <a:tr h="291119">
                <a:tc>
                  <a:txBody>
                    <a:bodyPr/>
                    <a:lstStyle/>
                    <a:p>
                      <a:r>
                        <a:rPr lang="vi-VN" dirty="0"/>
                        <a:t>1</a:t>
                      </a:r>
                    </a:p>
                  </a:txBody>
                  <a:tcPr/>
                </a:tc>
                <a:tc>
                  <a:txBody>
                    <a:bodyPr/>
                    <a:lstStyle/>
                    <a:p>
                      <a:r>
                        <a:rPr lang="vi-VN" dirty="0"/>
                        <a:t>Hot</a:t>
                      </a:r>
                    </a:p>
                  </a:txBody>
                  <a:tcPr/>
                </a:tc>
                <a:tc>
                  <a:txBody>
                    <a:bodyPr/>
                    <a:lstStyle/>
                    <a:p>
                      <a:r>
                        <a:rPr lang="vi-VN" dirty="0"/>
                        <a:t>Hight</a:t>
                      </a:r>
                    </a:p>
                  </a:txBody>
                  <a:tcPr/>
                </a:tc>
                <a:tc>
                  <a:txBody>
                    <a:bodyPr/>
                    <a:lstStyle/>
                    <a:p>
                      <a:r>
                        <a:rPr lang="vi-VN" dirty="0"/>
                        <a:t>Weak</a:t>
                      </a:r>
                    </a:p>
                  </a:txBody>
                  <a:tcPr/>
                </a:tc>
                <a:tc>
                  <a:txBody>
                    <a:bodyPr/>
                    <a:lstStyle/>
                    <a:p>
                      <a:r>
                        <a:rPr lang="vi-VN" dirty="0"/>
                        <a:t>no</a:t>
                      </a:r>
                    </a:p>
                  </a:txBody>
                  <a:tcPr/>
                </a:tc>
                <a:extLst>
                  <a:ext uri="{0D108BD9-81ED-4DB2-BD59-A6C34878D82A}">
                    <a16:rowId xmlns:a16="http://schemas.microsoft.com/office/drawing/2014/main" val="4292105971"/>
                  </a:ext>
                </a:extLst>
              </a:tr>
              <a:tr h="291119">
                <a:tc>
                  <a:txBody>
                    <a:bodyPr/>
                    <a:lstStyle/>
                    <a:p>
                      <a:r>
                        <a:rPr lang="vi-VN" dirty="0"/>
                        <a:t>2</a:t>
                      </a:r>
                    </a:p>
                  </a:txBody>
                  <a:tcPr/>
                </a:tc>
                <a:tc>
                  <a:txBody>
                    <a:bodyPr/>
                    <a:lstStyle/>
                    <a:p>
                      <a:r>
                        <a:rPr lang="vi-VN" dirty="0"/>
                        <a:t>Hot</a:t>
                      </a:r>
                    </a:p>
                  </a:txBody>
                  <a:tcPr/>
                </a:tc>
                <a:tc>
                  <a:txBody>
                    <a:bodyPr/>
                    <a:lstStyle/>
                    <a:p>
                      <a:r>
                        <a:rPr lang="vi-VN" dirty="0"/>
                        <a:t>Hight</a:t>
                      </a:r>
                    </a:p>
                  </a:txBody>
                  <a:tcPr/>
                </a:tc>
                <a:tc>
                  <a:txBody>
                    <a:bodyPr/>
                    <a:lstStyle/>
                    <a:p>
                      <a:r>
                        <a:rPr lang="vi-VN" dirty="0"/>
                        <a:t>Strong</a:t>
                      </a:r>
                    </a:p>
                  </a:txBody>
                  <a:tcPr/>
                </a:tc>
                <a:tc>
                  <a:txBody>
                    <a:bodyPr/>
                    <a:lstStyle/>
                    <a:p>
                      <a:r>
                        <a:rPr lang="vi-VN" dirty="0"/>
                        <a:t>no</a:t>
                      </a:r>
                    </a:p>
                  </a:txBody>
                  <a:tcPr/>
                </a:tc>
                <a:extLst>
                  <a:ext uri="{0D108BD9-81ED-4DB2-BD59-A6C34878D82A}">
                    <a16:rowId xmlns:a16="http://schemas.microsoft.com/office/drawing/2014/main" val="2655039038"/>
                  </a:ext>
                </a:extLst>
              </a:tr>
              <a:tr h="291119">
                <a:tc>
                  <a:txBody>
                    <a:bodyPr/>
                    <a:lstStyle/>
                    <a:p>
                      <a:r>
                        <a:rPr lang="vi-VN" dirty="0"/>
                        <a:t>8</a:t>
                      </a:r>
                    </a:p>
                  </a:txBody>
                  <a:tcPr/>
                </a:tc>
                <a:tc>
                  <a:txBody>
                    <a:bodyPr/>
                    <a:lstStyle/>
                    <a:p>
                      <a:r>
                        <a:rPr lang="vi-VN" dirty="0"/>
                        <a:t>Mild</a:t>
                      </a:r>
                    </a:p>
                  </a:txBody>
                  <a:tcPr/>
                </a:tc>
                <a:tc>
                  <a:txBody>
                    <a:bodyPr/>
                    <a:lstStyle/>
                    <a:p>
                      <a:r>
                        <a:rPr lang="vi-VN" dirty="0"/>
                        <a:t>Hight</a:t>
                      </a:r>
                    </a:p>
                  </a:txBody>
                  <a:tcPr/>
                </a:tc>
                <a:tc>
                  <a:txBody>
                    <a:bodyPr/>
                    <a:lstStyle/>
                    <a:p>
                      <a:r>
                        <a:rPr lang="vi-VN" dirty="0"/>
                        <a:t>Weak</a:t>
                      </a:r>
                    </a:p>
                  </a:txBody>
                  <a:tcPr/>
                </a:tc>
                <a:tc>
                  <a:txBody>
                    <a:bodyPr/>
                    <a:lstStyle/>
                    <a:p>
                      <a:r>
                        <a:rPr lang="vi-VN" dirty="0"/>
                        <a:t>no</a:t>
                      </a:r>
                    </a:p>
                  </a:txBody>
                  <a:tcPr/>
                </a:tc>
                <a:extLst>
                  <a:ext uri="{0D108BD9-81ED-4DB2-BD59-A6C34878D82A}">
                    <a16:rowId xmlns:a16="http://schemas.microsoft.com/office/drawing/2014/main" val="3910552857"/>
                  </a:ext>
                </a:extLst>
              </a:tr>
              <a:tr h="291119">
                <a:tc>
                  <a:txBody>
                    <a:bodyPr/>
                    <a:lstStyle/>
                    <a:p>
                      <a:r>
                        <a:rPr lang="vi-VN" dirty="0"/>
                        <a:t>9</a:t>
                      </a:r>
                    </a:p>
                  </a:txBody>
                  <a:tcPr/>
                </a:tc>
                <a:tc>
                  <a:txBody>
                    <a:bodyPr/>
                    <a:lstStyle/>
                    <a:p>
                      <a:r>
                        <a:rPr lang="vi-VN" dirty="0"/>
                        <a:t>Cool</a:t>
                      </a:r>
                    </a:p>
                  </a:txBody>
                  <a:tcPr/>
                </a:tc>
                <a:tc>
                  <a:txBody>
                    <a:bodyPr/>
                    <a:lstStyle/>
                    <a:p>
                      <a:r>
                        <a:rPr lang="vi-VN" dirty="0"/>
                        <a:t>Normal</a:t>
                      </a:r>
                    </a:p>
                  </a:txBody>
                  <a:tcPr/>
                </a:tc>
                <a:tc>
                  <a:txBody>
                    <a:bodyPr/>
                    <a:lstStyle/>
                    <a:p>
                      <a:r>
                        <a:rPr lang="vi-VN" dirty="0"/>
                        <a:t>Weak</a:t>
                      </a:r>
                    </a:p>
                  </a:txBody>
                  <a:tcPr/>
                </a:tc>
                <a:tc>
                  <a:txBody>
                    <a:bodyPr/>
                    <a:lstStyle/>
                    <a:p>
                      <a:r>
                        <a:rPr lang="vi-VN" dirty="0"/>
                        <a:t>yes</a:t>
                      </a:r>
                    </a:p>
                  </a:txBody>
                  <a:tcPr/>
                </a:tc>
                <a:extLst>
                  <a:ext uri="{0D108BD9-81ED-4DB2-BD59-A6C34878D82A}">
                    <a16:rowId xmlns:a16="http://schemas.microsoft.com/office/drawing/2014/main" val="3880559703"/>
                  </a:ext>
                </a:extLst>
              </a:tr>
              <a:tr h="291119">
                <a:tc>
                  <a:txBody>
                    <a:bodyPr/>
                    <a:lstStyle/>
                    <a:p>
                      <a:r>
                        <a:rPr lang="vi-VN" dirty="0"/>
                        <a:t>11</a:t>
                      </a:r>
                    </a:p>
                  </a:txBody>
                  <a:tcPr/>
                </a:tc>
                <a:tc>
                  <a:txBody>
                    <a:bodyPr/>
                    <a:lstStyle/>
                    <a:p>
                      <a:r>
                        <a:rPr lang="vi-VN" dirty="0"/>
                        <a:t>Mild</a:t>
                      </a:r>
                    </a:p>
                  </a:txBody>
                  <a:tcPr/>
                </a:tc>
                <a:tc>
                  <a:txBody>
                    <a:bodyPr/>
                    <a:lstStyle/>
                    <a:p>
                      <a:r>
                        <a:rPr lang="vi-VN" dirty="0"/>
                        <a:t>Normal</a:t>
                      </a:r>
                    </a:p>
                  </a:txBody>
                  <a:tcPr/>
                </a:tc>
                <a:tc>
                  <a:txBody>
                    <a:bodyPr/>
                    <a:lstStyle/>
                    <a:p>
                      <a:r>
                        <a:rPr lang="vi-VN" dirty="0"/>
                        <a:t>Strong</a:t>
                      </a:r>
                    </a:p>
                  </a:txBody>
                  <a:tcPr/>
                </a:tc>
                <a:tc>
                  <a:txBody>
                    <a:bodyPr/>
                    <a:lstStyle/>
                    <a:p>
                      <a:r>
                        <a:rPr lang="vi-VN" dirty="0"/>
                        <a:t>yes</a:t>
                      </a:r>
                    </a:p>
                  </a:txBody>
                  <a:tcPr/>
                </a:tc>
                <a:extLst>
                  <a:ext uri="{0D108BD9-81ED-4DB2-BD59-A6C34878D82A}">
                    <a16:rowId xmlns:a16="http://schemas.microsoft.com/office/drawing/2014/main" val="2225147285"/>
                  </a:ext>
                </a:extLst>
              </a:tr>
            </a:tbl>
          </a:graphicData>
        </a:graphic>
      </p:graphicFrame>
      <p:graphicFrame>
        <p:nvGraphicFramePr>
          <p:cNvPr id="6" name="Content Placeholder 3">
            <a:extLst>
              <a:ext uri="{FF2B5EF4-FFF2-40B4-BE49-F238E27FC236}">
                <a16:creationId xmlns:a16="http://schemas.microsoft.com/office/drawing/2014/main" id="{F1D6CB26-9F21-4C2C-845E-C8F802012DE0}"/>
              </a:ext>
            </a:extLst>
          </p:cNvPr>
          <p:cNvGraphicFramePr>
            <a:graphicFrameLocks/>
          </p:cNvGraphicFramePr>
          <p:nvPr>
            <p:extLst>
              <p:ext uri="{D42A27DB-BD31-4B8C-83A1-F6EECF244321}">
                <p14:modId xmlns:p14="http://schemas.microsoft.com/office/powerpoint/2010/main" val="792657920"/>
              </p:ext>
            </p:extLst>
          </p:nvPr>
        </p:nvGraphicFramePr>
        <p:xfrm>
          <a:off x="1302922" y="3053990"/>
          <a:ext cx="9586155" cy="2468880"/>
        </p:xfrm>
        <a:graphic>
          <a:graphicData uri="http://schemas.openxmlformats.org/drawingml/2006/table">
            <a:tbl>
              <a:tblPr firstRow="1" bandRow="1">
                <a:tableStyleId>{5C22544A-7EE6-4342-B048-85BDC9FD1C3A}</a:tableStyleId>
              </a:tblPr>
              <a:tblGrid>
                <a:gridCol w="1917231">
                  <a:extLst>
                    <a:ext uri="{9D8B030D-6E8A-4147-A177-3AD203B41FA5}">
                      <a16:colId xmlns:a16="http://schemas.microsoft.com/office/drawing/2014/main" val="4010681550"/>
                    </a:ext>
                  </a:extLst>
                </a:gridCol>
                <a:gridCol w="1917231">
                  <a:extLst>
                    <a:ext uri="{9D8B030D-6E8A-4147-A177-3AD203B41FA5}">
                      <a16:colId xmlns:a16="http://schemas.microsoft.com/office/drawing/2014/main" val="3984252305"/>
                    </a:ext>
                  </a:extLst>
                </a:gridCol>
                <a:gridCol w="1917231">
                  <a:extLst>
                    <a:ext uri="{9D8B030D-6E8A-4147-A177-3AD203B41FA5}">
                      <a16:colId xmlns:a16="http://schemas.microsoft.com/office/drawing/2014/main" val="1118903591"/>
                    </a:ext>
                  </a:extLst>
                </a:gridCol>
                <a:gridCol w="1917231">
                  <a:extLst>
                    <a:ext uri="{9D8B030D-6E8A-4147-A177-3AD203B41FA5}">
                      <a16:colId xmlns:a16="http://schemas.microsoft.com/office/drawing/2014/main" val="2760426185"/>
                    </a:ext>
                  </a:extLst>
                </a:gridCol>
                <a:gridCol w="1917231">
                  <a:extLst>
                    <a:ext uri="{9D8B030D-6E8A-4147-A177-3AD203B41FA5}">
                      <a16:colId xmlns:a16="http://schemas.microsoft.com/office/drawing/2014/main" val="882157246"/>
                    </a:ext>
                  </a:extLst>
                </a:gridCol>
              </a:tblGrid>
              <a:tr h="5584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Rain</a:t>
                      </a:r>
                    </a:p>
                    <a:p>
                      <a:endParaRPr lang="vi-VN" dirty="0"/>
                    </a:p>
                  </a:txBody>
                  <a:tcPr/>
                </a:tc>
                <a:tc>
                  <a:txBody>
                    <a:bodyPr/>
                    <a:lstStyle/>
                    <a:p>
                      <a:r>
                        <a:rPr lang="vi-VN" dirty="0"/>
                        <a:t>Temperature</a:t>
                      </a:r>
                    </a:p>
                  </a:txBody>
                  <a:tcPr/>
                </a:tc>
                <a:tc>
                  <a:txBody>
                    <a:bodyPr/>
                    <a:lstStyle/>
                    <a:p>
                      <a:r>
                        <a:rPr lang="vi-VN" dirty="0"/>
                        <a:t>Humidity</a:t>
                      </a:r>
                    </a:p>
                  </a:txBody>
                  <a:tcPr/>
                </a:tc>
                <a:tc>
                  <a:txBody>
                    <a:bodyPr/>
                    <a:lstStyle/>
                    <a:p>
                      <a:r>
                        <a:rPr lang="vi-VN" dirty="0"/>
                        <a:t>Wind</a:t>
                      </a:r>
                    </a:p>
                  </a:txBody>
                  <a:tcPr/>
                </a:tc>
                <a:tc>
                  <a:txBody>
                    <a:bodyPr/>
                    <a:lstStyle/>
                    <a:p>
                      <a:r>
                        <a:rPr lang="vi-VN" dirty="0"/>
                        <a:t>Play</a:t>
                      </a:r>
                    </a:p>
                  </a:txBody>
                  <a:tcPr/>
                </a:tc>
                <a:extLst>
                  <a:ext uri="{0D108BD9-81ED-4DB2-BD59-A6C34878D82A}">
                    <a16:rowId xmlns:a16="http://schemas.microsoft.com/office/drawing/2014/main" val="4111988469"/>
                  </a:ext>
                </a:extLst>
              </a:tr>
              <a:tr h="319128">
                <a:tc>
                  <a:txBody>
                    <a:bodyPr/>
                    <a:lstStyle/>
                    <a:p>
                      <a:r>
                        <a:rPr lang="vi-VN" dirty="0"/>
                        <a:t>4</a:t>
                      </a:r>
                    </a:p>
                  </a:txBody>
                  <a:tcPr/>
                </a:tc>
                <a:tc>
                  <a:txBody>
                    <a:bodyPr/>
                    <a:lstStyle/>
                    <a:p>
                      <a:r>
                        <a:rPr lang="vi-VN" dirty="0"/>
                        <a:t>Mild</a:t>
                      </a:r>
                    </a:p>
                  </a:txBody>
                  <a:tcPr/>
                </a:tc>
                <a:tc>
                  <a:txBody>
                    <a:bodyPr/>
                    <a:lstStyle/>
                    <a:p>
                      <a:r>
                        <a:rPr lang="vi-VN" dirty="0"/>
                        <a:t>Hight</a:t>
                      </a:r>
                    </a:p>
                  </a:txBody>
                  <a:tcPr/>
                </a:tc>
                <a:tc>
                  <a:txBody>
                    <a:bodyPr/>
                    <a:lstStyle/>
                    <a:p>
                      <a:r>
                        <a:rPr lang="vi-VN" dirty="0"/>
                        <a:t>Weak</a:t>
                      </a:r>
                    </a:p>
                  </a:txBody>
                  <a:tcPr/>
                </a:tc>
                <a:tc>
                  <a:txBody>
                    <a:bodyPr/>
                    <a:lstStyle/>
                    <a:p>
                      <a:r>
                        <a:rPr lang="vi-VN" dirty="0"/>
                        <a:t>yes</a:t>
                      </a:r>
                    </a:p>
                  </a:txBody>
                  <a:tcPr/>
                </a:tc>
                <a:extLst>
                  <a:ext uri="{0D108BD9-81ED-4DB2-BD59-A6C34878D82A}">
                    <a16:rowId xmlns:a16="http://schemas.microsoft.com/office/drawing/2014/main" val="4292105971"/>
                  </a:ext>
                </a:extLst>
              </a:tr>
              <a:tr h="319128">
                <a:tc>
                  <a:txBody>
                    <a:bodyPr/>
                    <a:lstStyle/>
                    <a:p>
                      <a:r>
                        <a:rPr lang="vi-VN" dirty="0"/>
                        <a:t>5</a:t>
                      </a:r>
                    </a:p>
                  </a:txBody>
                  <a:tcPr/>
                </a:tc>
                <a:tc>
                  <a:txBody>
                    <a:bodyPr/>
                    <a:lstStyle/>
                    <a:p>
                      <a:r>
                        <a:rPr lang="vi-VN" dirty="0"/>
                        <a:t>Cool</a:t>
                      </a:r>
                    </a:p>
                  </a:txBody>
                  <a:tcPr/>
                </a:tc>
                <a:tc>
                  <a:txBody>
                    <a:bodyPr/>
                    <a:lstStyle/>
                    <a:p>
                      <a:r>
                        <a:rPr lang="vi-VN" dirty="0"/>
                        <a:t>Normal</a:t>
                      </a:r>
                    </a:p>
                  </a:txBody>
                  <a:tcPr/>
                </a:tc>
                <a:tc>
                  <a:txBody>
                    <a:bodyPr/>
                    <a:lstStyle/>
                    <a:p>
                      <a:r>
                        <a:rPr lang="vi-VN" dirty="0"/>
                        <a:t>Weak</a:t>
                      </a:r>
                    </a:p>
                  </a:txBody>
                  <a:tcPr/>
                </a:tc>
                <a:tc>
                  <a:txBody>
                    <a:bodyPr/>
                    <a:lstStyle/>
                    <a:p>
                      <a:r>
                        <a:rPr lang="vi-VN" dirty="0"/>
                        <a:t>yes</a:t>
                      </a:r>
                    </a:p>
                  </a:txBody>
                  <a:tcPr/>
                </a:tc>
                <a:extLst>
                  <a:ext uri="{0D108BD9-81ED-4DB2-BD59-A6C34878D82A}">
                    <a16:rowId xmlns:a16="http://schemas.microsoft.com/office/drawing/2014/main" val="2655039038"/>
                  </a:ext>
                </a:extLst>
              </a:tr>
              <a:tr h="319128">
                <a:tc>
                  <a:txBody>
                    <a:bodyPr/>
                    <a:lstStyle/>
                    <a:p>
                      <a:r>
                        <a:rPr lang="vi-VN" dirty="0"/>
                        <a:t>6</a:t>
                      </a:r>
                    </a:p>
                  </a:txBody>
                  <a:tcPr/>
                </a:tc>
                <a:tc>
                  <a:txBody>
                    <a:bodyPr/>
                    <a:lstStyle/>
                    <a:p>
                      <a:r>
                        <a:rPr lang="vi-VN" dirty="0"/>
                        <a:t>Cool</a:t>
                      </a:r>
                    </a:p>
                  </a:txBody>
                  <a:tcPr/>
                </a:tc>
                <a:tc>
                  <a:txBody>
                    <a:bodyPr/>
                    <a:lstStyle/>
                    <a:p>
                      <a:r>
                        <a:rPr lang="vi-VN" dirty="0"/>
                        <a:t>Normal</a:t>
                      </a:r>
                    </a:p>
                  </a:txBody>
                  <a:tcPr/>
                </a:tc>
                <a:tc>
                  <a:txBody>
                    <a:bodyPr/>
                    <a:lstStyle/>
                    <a:p>
                      <a:r>
                        <a:rPr lang="vi-VN" dirty="0"/>
                        <a:t>Strong</a:t>
                      </a:r>
                    </a:p>
                  </a:txBody>
                  <a:tcPr/>
                </a:tc>
                <a:tc>
                  <a:txBody>
                    <a:bodyPr/>
                    <a:lstStyle/>
                    <a:p>
                      <a:r>
                        <a:rPr lang="vi-VN" dirty="0"/>
                        <a:t>no</a:t>
                      </a:r>
                    </a:p>
                  </a:txBody>
                  <a:tcPr/>
                </a:tc>
                <a:extLst>
                  <a:ext uri="{0D108BD9-81ED-4DB2-BD59-A6C34878D82A}">
                    <a16:rowId xmlns:a16="http://schemas.microsoft.com/office/drawing/2014/main" val="3910552857"/>
                  </a:ext>
                </a:extLst>
              </a:tr>
              <a:tr h="319128">
                <a:tc>
                  <a:txBody>
                    <a:bodyPr/>
                    <a:lstStyle/>
                    <a:p>
                      <a:r>
                        <a:rPr lang="vi-VN" dirty="0"/>
                        <a:t>10</a:t>
                      </a:r>
                    </a:p>
                  </a:txBody>
                  <a:tcPr/>
                </a:tc>
                <a:tc>
                  <a:txBody>
                    <a:bodyPr/>
                    <a:lstStyle/>
                    <a:p>
                      <a:r>
                        <a:rPr lang="vi-VN" dirty="0"/>
                        <a:t>Mild</a:t>
                      </a:r>
                    </a:p>
                  </a:txBody>
                  <a:tcPr/>
                </a:tc>
                <a:tc>
                  <a:txBody>
                    <a:bodyPr/>
                    <a:lstStyle/>
                    <a:p>
                      <a:r>
                        <a:rPr lang="vi-VN" dirty="0"/>
                        <a:t>Normal</a:t>
                      </a:r>
                    </a:p>
                  </a:txBody>
                  <a:tcPr/>
                </a:tc>
                <a:tc>
                  <a:txBody>
                    <a:bodyPr/>
                    <a:lstStyle/>
                    <a:p>
                      <a:r>
                        <a:rPr lang="vi-VN" dirty="0"/>
                        <a:t>Weak</a:t>
                      </a:r>
                    </a:p>
                  </a:txBody>
                  <a:tcPr/>
                </a:tc>
                <a:tc>
                  <a:txBody>
                    <a:bodyPr/>
                    <a:lstStyle/>
                    <a:p>
                      <a:r>
                        <a:rPr lang="vi-VN" dirty="0"/>
                        <a:t>yes</a:t>
                      </a:r>
                    </a:p>
                  </a:txBody>
                  <a:tcPr/>
                </a:tc>
                <a:extLst>
                  <a:ext uri="{0D108BD9-81ED-4DB2-BD59-A6C34878D82A}">
                    <a16:rowId xmlns:a16="http://schemas.microsoft.com/office/drawing/2014/main" val="3880559703"/>
                  </a:ext>
                </a:extLst>
              </a:tr>
              <a:tr h="319128">
                <a:tc>
                  <a:txBody>
                    <a:bodyPr/>
                    <a:lstStyle/>
                    <a:p>
                      <a:r>
                        <a:rPr lang="vi-VN" dirty="0"/>
                        <a:t>14</a:t>
                      </a:r>
                    </a:p>
                  </a:txBody>
                  <a:tcPr/>
                </a:tc>
                <a:tc>
                  <a:txBody>
                    <a:bodyPr/>
                    <a:lstStyle/>
                    <a:p>
                      <a:r>
                        <a:rPr lang="vi-VN" dirty="0"/>
                        <a:t>Mild</a:t>
                      </a:r>
                    </a:p>
                  </a:txBody>
                  <a:tcPr/>
                </a:tc>
                <a:tc>
                  <a:txBody>
                    <a:bodyPr/>
                    <a:lstStyle/>
                    <a:p>
                      <a:r>
                        <a:rPr lang="vi-VN" dirty="0"/>
                        <a:t>Hight</a:t>
                      </a:r>
                    </a:p>
                  </a:txBody>
                  <a:tcPr/>
                </a:tc>
                <a:tc>
                  <a:txBody>
                    <a:bodyPr/>
                    <a:lstStyle/>
                    <a:p>
                      <a:r>
                        <a:rPr lang="vi-VN" dirty="0"/>
                        <a:t>Strong</a:t>
                      </a:r>
                    </a:p>
                  </a:txBody>
                  <a:tcPr/>
                </a:tc>
                <a:tc>
                  <a:txBody>
                    <a:bodyPr/>
                    <a:lstStyle/>
                    <a:p>
                      <a:r>
                        <a:rPr lang="vi-VN" dirty="0"/>
                        <a:t>no</a:t>
                      </a:r>
                    </a:p>
                  </a:txBody>
                  <a:tcPr/>
                </a:tc>
                <a:extLst>
                  <a:ext uri="{0D108BD9-81ED-4DB2-BD59-A6C34878D82A}">
                    <a16:rowId xmlns:a16="http://schemas.microsoft.com/office/drawing/2014/main" val="2225147285"/>
                  </a:ext>
                </a:extLst>
              </a:tr>
            </a:tbl>
          </a:graphicData>
        </a:graphic>
      </p:graphicFrame>
    </p:spTree>
    <p:extLst>
      <p:ext uri="{BB962C8B-B14F-4D97-AF65-F5344CB8AC3E}">
        <p14:creationId xmlns:p14="http://schemas.microsoft.com/office/powerpoint/2010/main" val="292091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E9CA-1B65-439B-96A4-768677121694}"/>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6744035A-D933-4F80-8020-6244C475399D}"/>
              </a:ext>
            </a:extLst>
          </p:cNvPr>
          <p:cNvSpPr>
            <a:spLocks noGrp="1"/>
          </p:cNvSpPr>
          <p:nvPr>
            <p:ph idx="1"/>
          </p:nvPr>
        </p:nvSpPr>
        <p:spPr>
          <a:xfrm>
            <a:off x="596349" y="319406"/>
            <a:ext cx="11343860" cy="6319933"/>
          </a:xfrm>
        </p:spPr>
        <p:txBody>
          <a:bodyPr>
            <a:normAutofit/>
          </a:bodyPr>
          <a:lstStyle/>
          <a:p>
            <a:pPr fontAlgn="base"/>
            <a:r>
              <a:rPr lang="vi-VN" b="1" dirty="0"/>
              <a:t>Xây dựng tiếp cây quyết định</a:t>
            </a:r>
            <a:r>
              <a:rPr lang="vi-VN" dirty="0"/>
              <a:t>:</a:t>
            </a:r>
          </a:p>
          <a:p>
            <a:pPr fontAlgn="base"/>
            <a:r>
              <a:rPr lang="vi-VN" dirty="0"/>
              <a:t>Sau khi chọn được nút gốc là Outlook, tiếp theo ta tính tiếp các nút tại mỗi thuộc tính của nút vừa chọn. Trong hình </a:t>
            </a:r>
            <a:r>
              <a:rPr lang="en-US" dirty="0" err="1"/>
              <a:t>trên</a:t>
            </a:r>
            <a:r>
              <a:rPr lang="vi-VN" dirty="0"/>
              <a:t>:</a:t>
            </a:r>
          </a:p>
          <a:p>
            <a:pPr lvl="0" fontAlgn="base"/>
            <a:r>
              <a:rPr lang="vi-VN" dirty="0"/>
              <a:t>Nhánh bên trái cùng ứng với Outlook = Sunny, có S</a:t>
            </a:r>
            <a:r>
              <a:rPr lang="vi-VN" baseline="-25000" dirty="0"/>
              <a:t>Sunny</a:t>
            </a:r>
            <a:r>
              <a:rPr lang="vi-VN" dirty="0"/>
              <a:t> là [2+,3−], chưa phân lớp hoàn toàn nên vẫn phải tính toán chọn nút tại đây. Tương tự cho nhánh phải cùng.</a:t>
            </a:r>
          </a:p>
          <a:p>
            <a:pPr lvl="0" fontAlgn="base"/>
            <a:r>
              <a:rPr lang="vi-VN" dirty="0"/>
              <a:t>Nhánh ở giữa ứng với Outlook = Overcast, tập dữ liệu tại nhánh này đã hoàn toàn phân lớp dương với 4+ và 0-. Tại đây đã có thể quyết định, khi Outlook = Overcast thì có thể đi chơi tennis.</a:t>
            </a:r>
          </a:p>
          <a:p>
            <a:pPr lvl="0" fontAlgn="base"/>
            <a:r>
              <a:rPr lang="vi-VN" dirty="0"/>
              <a:t>Nhánh bên phải S(Outlook=rain)=[3+,2-]</a:t>
            </a:r>
          </a:p>
          <a:p>
            <a:pPr fontAlgn="base"/>
            <a:r>
              <a:rPr lang="vi-VN" dirty="0"/>
              <a:t>Bây giờ ta sẽ thực hiện tính toán với nhánh trái cùng, trên tập S</a:t>
            </a:r>
            <a:r>
              <a:rPr lang="vi-VN" baseline="-25000" dirty="0"/>
              <a:t>Sunny</a:t>
            </a:r>
            <a:r>
              <a:rPr lang="vi-VN" dirty="0"/>
              <a:t> = [2+,3−].</a:t>
            </a:r>
          </a:p>
          <a:p>
            <a:pPr fontAlgn="base"/>
            <a:r>
              <a:rPr lang="vi-VN" dirty="0"/>
              <a:t>Hoàn toàn tương tự như cách tìm nút gốc, ta tính Information Gain cho 3 thuộc tính còn lại là Temp, Humidity và Wind (trên tập S</a:t>
            </a:r>
            <a:r>
              <a:rPr lang="vi-VN" baseline="-25000" dirty="0"/>
              <a:t>Sunny</a:t>
            </a:r>
            <a:r>
              <a:rPr lang="vi-VN" dirty="0"/>
              <a:t>).</a:t>
            </a:r>
          </a:p>
          <a:p>
            <a:pPr fontAlgn="base"/>
            <a:r>
              <a:rPr lang="vi-VN" dirty="0"/>
              <a:t>Xét thuộc tính Humidity, có:</a:t>
            </a:r>
          </a:p>
          <a:p>
            <a:pPr marL="342900" lvl="0" indent="-342900" fontAlgn="base">
              <a:buFont typeface="Arial" panose="020B0604020202020204" pitchFamily="34" charset="0"/>
              <a:buChar char="•"/>
            </a:pPr>
            <a:r>
              <a:rPr lang="vi-VN" dirty="0"/>
              <a:t>S</a:t>
            </a:r>
            <a:r>
              <a:rPr lang="vi-VN" baseline="-25000" dirty="0"/>
              <a:t>Normal</a:t>
            </a:r>
            <a:r>
              <a:rPr lang="vi-VN" dirty="0"/>
              <a:t>: [2+,0−] (nghĩa là tại những dữ liệu có Outlook = sunny và Humidity = Normal, có 2 dữ liệu, tất cả đều cho kết quả Yes).</a:t>
            </a:r>
          </a:p>
          <a:p>
            <a:pPr marL="342900" lvl="0" indent="-342900" fontAlgn="base">
              <a:buFont typeface="Arial" panose="020B0604020202020204" pitchFamily="34" charset="0"/>
              <a:buChar char="•"/>
            </a:pPr>
            <a:r>
              <a:rPr lang="vi-VN" dirty="0"/>
              <a:t>S</a:t>
            </a:r>
            <a:r>
              <a:rPr lang="vi-VN" baseline="-25000" dirty="0"/>
              <a:t>High</a:t>
            </a:r>
            <a:r>
              <a:rPr lang="vi-VN" dirty="0"/>
              <a:t>: [0,3−].</a:t>
            </a:r>
          </a:p>
          <a:p>
            <a:pPr marL="0" indent="0">
              <a:lnSpc>
                <a:spcPct val="100000"/>
              </a:lnSpc>
              <a:buNone/>
            </a:pPr>
            <a:endParaRPr lang="vi-VN" sz="2200" dirty="0"/>
          </a:p>
        </p:txBody>
      </p:sp>
    </p:spTree>
    <p:extLst>
      <p:ext uri="{BB962C8B-B14F-4D97-AF65-F5344CB8AC3E}">
        <p14:creationId xmlns:p14="http://schemas.microsoft.com/office/powerpoint/2010/main" val="1038463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E9CA-1B65-439B-96A4-768677121694}"/>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44035A-D933-4F80-8020-6244C475399D}"/>
                  </a:ext>
                </a:extLst>
              </p:cNvPr>
              <p:cNvSpPr>
                <a:spLocks noGrp="1"/>
              </p:cNvSpPr>
              <p:nvPr>
                <p:ph idx="1"/>
              </p:nvPr>
            </p:nvSpPr>
            <p:spPr>
              <a:xfrm>
                <a:off x="596349" y="319406"/>
                <a:ext cx="11343860" cy="6319933"/>
              </a:xfrm>
            </p:spPr>
            <p:txBody>
              <a:bodyPr>
                <a:normAutofit/>
              </a:bodyPr>
              <a:lstStyle/>
              <a:p>
                <a:pPr fontAlgn="base"/>
                <a:r>
                  <a:rPr lang="vi-VN" dirty="0"/>
                  <a:t>Từ đó:</a:t>
                </a:r>
              </a:p>
              <a:p>
                <a:pPr fontAlgn="base"/>
                <a:r>
                  <a:rPr lang="vi-VN" dirty="0"/>
                  <a:t>	</a:t>
                </a:r>
                <a14:m>
                  <m:oMath xmlns:m="http://schemas.openxmlformats.org/officeDocument/2006/math">
                    <m:r>
                      <a:rPr lang="vi-VN" i="1">
                        <a:latin typeface="Cambria Math" panose="02040503050406030204" pitchFamily="18" charset="0"/>
                      </a:rPr>
                      <m:t>𝐸𝑛𝑡𝑟𝑜𝑝𝑦</m:t>
                    </m:r>
                    <m:d>
                      <m:dPr>
                        <m:endChr m:val="]"/>
                        <m:ctrlPr>
                          <a:rPr lang="vi-VN" i="1">
                            <a:latin typeface="Cambria Math" panose="02040503050406030204" pitchFamily="18" charset="0"/>
                          </a:rPr>
                        </m:ctrlPr>
                      </m:dPr>
                      <m:e>
                        <m:d>
                          <m:dPr>
                            <m:begChr m:val="["/>
                            <m:ctrlPr>
                              <a:rPr lang="vi-VN" i="1">
                                <a:latin typeface="Cambria Math" panose="02040503050406030204" pitchFamily="18" charset="0"/>
                              </a:rPr>
                            </m:ctrlPr>
                          </m:dPr>
                          <m:e>
                            <m:r>
                              <a:rPr lang="vi-VN" i="1">
                                <a:latin typeface="Cambria Math" panose="02040503050406030204" pitchFamily="18" charset="0"/>
                              </a:rPr>
                              <m:t>2+;3−</m:t>
                            </m:r>
                          </m:e>
                        </m:d>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2</m:t>
                        </m:r>
                      </m:num>
                      <m:den>
                        <m:r>
                          <a:rPr lang="vi-VN" i="1">
                            <a:latin typeface="Cambria Math" panose="02040503050406030204" pitchFamily="18" charset="0"/>
                          </a:rPr>
                          <m:t>5</m:t>
                        </m:r>
                      </m:den>
                    </m:f>
                    <m:sSub>
                      <m:sSubPr>
                        <m:ctrlPr>
                          <a:rPr lang="vi-VN" i="1">
                            <a:latin typeface="Cambria Math" panose="02040503050406030204" pitchFamily="18" charset="0"/>
                          </a:rPr>
                        </m:ctrlPr>
                      </m:sSubPr>
                      <m:e>
                        <m:r>
                          <a:rPr lang="vi-VN" i="1">
                            <a:latin typeface="Cambria Math" panose="02040503050406030204" pitchFamily="18" charset="0"/>
                          </a:rPr>
                          <m:t>𝑙𝑜𝑔</m:t>
                        </m:r>
                      </m:e>
                      <m:sub>
                        <m:r>
                          <a:rPr lang="vi-VN" i="1">
                            <a:latin typeface="Cambria Math" panose="02040503050406030204" pitchFamily="18" charset="0"/>
                          </a:rPr>
                          <m:t>2</m:t>
                        </m:r>
                      </m:sub>
                    </m:sSub>
                    <m:f>
                      <m:fPr>
                        <m:ctrlPr>
                          <a:rPr lang="vi-VN" i="1">
                            <a:latin typeface="Cambria Math" panose="02040503050406030204" pitchFamily="18" charset="0"/>
                          </a:rPr>
                        </m:ctrlPr>
                      </m:fPr>
                      <m:num>
                        <m:r>
                          <a:rPr lang="vi-VN" i="1">
                            <a:latin typeface="Cambria Math" panose="02040503050406030204" pitchFamily="18" charset="0"/>
                          </a:rPr>
                          <m:t>2</m:t>
                        </m:r>
                      </m:num>
                      <m:den>
                        <m:r>
                          <a:rPr lang="vi-VN" i="1">
                            <a:latin typeface="Cambria Math" panose="02040503050406030204" pitchFamily="18" charset="0"/>
                          </a:rPr>
                          <m:t>5</m:t>
                        </m:r>
                      </m:den>
                    </m:f>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3</m:t>
                        </m:r>
                      </m:num>
                      <m:den>
                        <m:r>
                          <a:rPr lang="vi-VN" i="1">
                            <a:latin typeface="Cambria Math" panose="02040503050406030204" pitchFamily="18" charset="0"/>
                          </a:rPr>
                          <m:t>5</m:t>
                        </m:r>
                      </m:den>
                    </m:f>
                    <m:sSub>
                      <m:sSubPr>
                        <m:ctrlPr>
                          <a:rPr lang="vi-VN" i="1">
                            <a:latin typeface="Cambria Math" panose="02040503050406030204" pitchFamily="18" charset="0"/>
                          </a:rPr>
                        </m:ctrlPr>
                      </m:sSubPr>
                      <m:e>
                        <m:r>
                          <a:rPr lang="vi-VN" i="1">
                            <a:latin typeface="Cambria Math" panose="02040503050406030204" pitchFamily="18" charset="0"/>
                          </a:rPr>
                          <m:t>𝑙𝑜𝑔</m:t>
                        </m:r>
                      </m:e>
                      <m:sub>
                        <m:r>
                          <a:rPr lang="vi-VN" i="1">
                            <a:latin typeface="Cambria Math" panose="02040503050406030204" pitchFamily="18" charset="0"/>
                          </a:rPr>
                          <m:t>2</m:t>
                        </m:r>
                      </m:sub>
                    </m:sSub>
                    <m:f>
                      <m:fPr>
                        <m:ctrlPr>
                          <a:rPr lang="vi-VN" i="1">
                            <a:latin typeface="Cambria Math" panose="02040503050406030204" pitchFamily="18" charset="0"/>
                          </a:rPr>
                        </m:ctrlPr>
                      </m:fPr>
                      <m:num>
                        <m:r>
                          <a:rPr lang="vi-VN" i="1">
                            <a:latin typeface="Cambria Math" panose="02040503050406030204" pitchFamily="18" charset="0"/>
                          </a:rPr>
                          <m:t>3</m:t>
                        </m:r>
                      </m:num>
                      <m:den>
                        <m:r>
                          <a:rPr lang="vi-VN" i="1">
                            <a:latin typeface="Cambria Math" panose="02040503050406030204" pitchFamily="18" charset="0"/>
                          </a:rPr>
                          <m:t>5</m:t>
                        </m:r>
                      </m:den>
                    </m:f>
                    <m:r>
                      <a:rPr lang="vi-VN" i="1">
                        <a:latin typeface="Cambria Math" panose="02040503050406030204" pitchFamily="18" charset="0"/>
                      </a:rPr>
                      <m:t>=0.971</m:t>
                    </m:r>
                  </m:oMath>
                </a14:m>
                <a:endParaRPr lang="vi-VN" dirty="0"/>
              </a:p>
              <a:p>
                <a:pPr fontAlgn="base"/>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rPr>
                        <m:t>𝐺𝑎𝑖𝑛</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𝑠𝑢𝑛𝑛𝑦</m:t>
                              </m:r>
                            </m:sub>
                          </m:sSub>
                          <m:r>
                            <a:rPr lang="vi-VN" i="1">
                              <a:latin typeface="Cambria Math" panose="02040503050406030204" pitchFamily="18" charset="0"/>
                            </a:rPr>
                            <m:t>,</m:t>
                          </m:r>
                          <m:r>
                            <a:rPr lang="vi-VN" i="1">
                              <a:latin typeface="Cambria Math" panose="02040503050406030204" pitchFamily="18" charset="0"/>
                            </a:rPr>
                            <m:t>𝐻𝑢𝑚𝑖𝑑𝑖𝑡𝑦</m:t>
                          </m:r>
                        </m:e>
                      </m:d>
                      <m:r>
                        <a:rPr lang="vi-VN" i="1">
                          <a:latin typeface="Cambria Math" panose="02040503050406030204" pitchFamily="18" charset="0"/>
                        </a:rPr>
                        <m:t>=</m:t>
                      </m:r>
                      <m:r>
                        <a:rPr lang="vi-VN" i="1">
                          <a:latin typeface="Cambria Math" panose="02040503050406030204" pitchFamily="18" charset="0"/>
                        </a:rPr>
                        <m:t>𝐸𝑛𝑡𝑟𝑜𝑝𝑦</m:t>
                      </m:r>
                      <m:d>
                        <m:dPr>
                          <m:ctrlPr>
                            <a:rPr lang="vi-VN" i="1">
                              <a:latin typeface="Cambria Math" panose="02040503050406030204" pitchFamily="18" charset="0"/>
                            </a:rPr>
                          </m:ctrlPr>
                        </m:dPr>
                        <m:e>
                          <m:d>
                            <m:dPr>
                              <m:begChr m:val="["/>
                              <m:endChr m:val="]"/>
                              <m:ctrlPr>
                                <a:rPr lang="vi-VN" i="1">
                                  <a:latin typeface="Cambria Math" panose="02040503050406030204" pitchFamily="18" charset="0"/>
                                </a:rPr>
                              </m:ctrlPr>
                            </m:dPr>
                            <m:e>
                              <m:r>
                                <a:rPr lang="vi-VN" i="1">
                                  <a:latin typeface="Cambria Math" panose="02040503050406030204" pitchFamily="18" charset="0"/>
                                </a:rPr>
                                <m:t>2+,3−</m:t>
                              </m:r>
                            </m:e>
                          </m:d>
                        </m:e>
                      </m:d>
                      <m:r>
                        <a:rPr lang="vi-VN" i="1">
                          <a:latin typeface="Cambria Math" panose="02040503050406030204" pitchFamily="18" charset="0"/>
                        </a:rPr>
                        <m:t>−</m:t>
                      </m:r>
                      <m:nary>
                        <m:naryPr>
                          <m:chr m:val="∑"/>
                          <m:limLoc m:val="undOvr"/>
                          <m:supHide m:val="on"/>
                          <m:ctrlPr>
                            <a:rPr lang="vi-VN" i="1">
                              <a:latin typeface="Cambria Math" panose="02040503050406030204" pitchFamily="18" charset="0"/>
                            </a:rPr>
                          </m:ctrlPr>
                        </m:naryPr>
                        <m:sub>
                          <m:r>
                            <a:rPr lang="vi-VN" i="1">
                              <a:latin typeface="Cambria Math" panose="02040503050406030204" pitchFamily="18" charset="0"/>
                            </a:rPr>
                            <m:t>𝑣</m:t>
                          </m:r>
                          <m:r>
                            <a:rPr lang="vi-VN" i="1">
                              <a:latin typeface="Cambria Math" panose="02040503050406030204" pitchFamily="18" charset="0"/>
                            </a:rPr>
                            <m:t>∈</m:t>
                          </m:r>
                          <m:r>
                            <a:rPr lang="vi-VN" i="1">
                              <a:latin typeface="Cambria Math" panose="02040503050406030204" pitchFamily="18" charset="0"/>
                            </a:rPr>
                            <m:t>𝐻𝑢𝑚𝑖𝑑𝑖𝑡𝑦</m:t>
                          </m:r>
                        </m:sub>
                        <m:sup/>
                        <m:e>
                          <m:f>
                            <m:fPr>
                              <m:ctrlPr>
                                <a:rPr lang="vi-VN" i="1">
                                  <a:latin typeface="Cambria Math" panose="02040503050406030204" pitchFamily="18" charset="0"/>
                                </a:rPr>
                              </m:ctrlPr>
                            </m:fPr>
                            <m:num>
                              <m:d>
                                <m:dPr>
                                  <m:begChr m:val="|"/>
                                  <m:endChr m:val="|"/>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𝑣</m:t>
                                      </m:r>
                                    </m:sub>
                                  </m:sSub>
                                </m:e>
                              </m:d>
                            </m:num>
                            <m:den>
                              <m:d>
                                <m:dPr>
                                  <m:begChr m:val="|"/>
                                  <m:endChr m:val="|"/>
                                  <m:ctrlPr>
                                    <a:rPr lang="vi-VN" i="1">
                                      <a:latin typeface="Cambria Math" panose="02040503050406030204" pitchFamily="18" charset="0"/>
                                    </a:rPr>
                                  </m:ctrlPr>
                                </m:dPr>
                                <m:e>
                                  <m:r>
                                    <a:rPr lang="vi-VN" i="1">
                                      <a:latin typeface="Cambria Math" panose="02040503050406030204" pitchFamily="18" charset="0"/>
                                    </a:rPr>
                                    <m:t>𝑆</m:t>
                                  </m:r>
                                </m:e>
                              </m:d>
                            </m:den>
                          </m:f>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𝑣</m:t>
                                  </m:r>
                                </m:sub>
                              </m:sSub>
                            </m:e>
                          </m:d>
                        </m:e>
                      </m:nary>
                      <m:r>
                        <a:rPr lang="vi-VN" i="1">
                          <a:latin typeface="Cambria Math" panose="02040503050406030204" pitchFamily="18" charset="0"/>
                        </a:rPr>
                        <m:t>=0.971</m:t>
                      </m:r>
                    </m:oMath>
                  </m:oMathPara>
                </a14:m>
                <a:endParaRPr lang="vi-VN" dirty="0"/>
              </a:p>
              <a:p>
                <a:pPr fontAlgn="base"/>
                <a:r>
                  <a:rPr lang="vi-VN" dirty="0"/>
                  <a:t>Tương tự ta tính được:</a:t>
                </a:r>
              </a:p>
              <a:p>
                <a:pPr fontAlgn="base"/>
                <a14:m>
                  <m:oMath xmlns:m="http://schemas.openxmlformats.org/officeDocument/2006/math">
                    <m:r>
                      <a:rPr lang="vi-VN" i="1">
                        <a:latin typeface="Cambria Math" panose="02040503050406030204" pitchFamily="18" charset="0"/>
                      </a:rPr>
                      <m:t>𝐺𝑎𝑖𝑛</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𝑠𝑢𝑛𝑛𝑦</m:t>
                            </m:r>
                          </m:sub>
                        </m:sSub>
                        <m:r>
                          <a:rPr lang="vi-VN" i="1">
                            <a:latin typeface="Cambria Math" panose="02040503050406030204" pitchFamily="18" charset="0"/>
                          </a:rPr>
                          <m:t>,</m:t>
                        </m:r>
                        <m:r>
                          <a:rPr lang="vi-VN" i="1">
                            <a:latin typeface="Cambria Math" panose="02040503050406030204" pitchFamily="18" charset="0"/>
                          </a:rPr>
                          <m:t>𝑇𝑒𝑚𝑝</m:t>
                        </m:r>
                      </m:e>
                    </m:d>
                  </m:oMath>
                </a14:m>
                <a:r>
                  <a:rPr lang="vi-VN" dirty="0"/>
                  <a:t>=0.571; </a:t>
                </a:r>
                <a14:m>
                  <m:oMath xmlns:m="http://schemas.openxmlformats.org/officeDocument/2006/math">
                    <m:r>
                      <a:rPr lang="vi-VN" i="1">
                        <a:latin typeface="Cambria Math" panose="02040503050406030204" pitchFamily="18" charset="0"/>
                      </a:rPr>
                      <m:t>𝐺𝑎𝑖𝑛</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𝑠𝑢𝑛𝑛𝑦</m:t>
                            </m:r>
                          </m:sub>
                        </m:sSub>
                        <m:r>
                          <a:rPr lang="vi-VN" i="1">
                            <a:latin typeface="Cambria Math" panose="02040503050406030204" pitchFamily="18" charset="0"/>
                          </a:rPr>
                          <m:t>,</m:t>
                        </m:r>
                        <m:r>
                          <a:rPr lang="vi-VN" i="1">
                            <a:latin typeface="Cambria Math" panose="02040503050406030204" pitchFamily="18" charset="0"/>
                          </a:rPr>
                          <m:t>𝑊𝑖𝑛𝑑</m:t>
                        </m:r>
                      </m:e>
                    </m:d>
                  </m:oMath>
                </a14:m>
                <a:r>
                  <a:rPr lang="vi-VN" dirty="0"/>
                  <a:t>=0.019</a:t>
                </a:r>
              </a:p>
              <a:p>
                <a:pPr fontAlgn="base"/>
                <a:r>
                  <a:rPr lang="vi-VN" dirty="0"/>
                  <a:t>Nhận thấy thuộc tính Humidity có Information Gain cao nhất, chọn thuộc tính này làm nút cho nhánh trái cùng</a:t>
                </a:r>
              </a:p>
              <a:p>
                <a:pPr marL="0" indent="0">
                  <a:lnSpc>
                    <a:spcPct val="100000"/>
                  </a:lnSpc>
                  <a:buNone/>
                </a:pPr>
                <a:r>
                  <a:rPr lang="vi-VN" sz="2200" dirty="0"/>
                  <a:t>			</a:t>
                </a:r>
              </a:p>
            </p:txBody>
          </p:sp>
        </mc:Choice>
        <mc:Fallback xmlns="">
          <p:sp>
            <p:nvSpPr>
              <p:cNvPr id="3" name="Content Placeholder 2">
                <a:extLst>
                  <a:ext uri="{FF2B5EF4-FFF2-40B4-BE49-F238E27FC236}">
                    <a16:creationId xmlns:a16="http://schemas.microsoft.com/office/drawing/2014/main" id="{6744035A-D933-4F80-8020-6244C475399D}"/>
                  </a:ext>
                </a:extLst>
              </p:cNvPr>
              <p:cNvSpPr>
                <a:spLocks noGrp="1" noRot="1" noChangeAspect="1" noMove="1" noResize="1" noEditPoints="1" noAdjustHandles="1" noChangeArrowheads="1" noChangeShapeType="1" noTextEdit="1"/>
              </p:cNvSpPr>
              <p:nvPr>
                <p:ph idx="1"/>
              </p:nvPr>
            </p:nvSpPr>
            <p:spPr>
              <a:xfrm>
                <a:off x="596349" y="319406"/>
                <a:ext cx="11343860" cy="6319933"/>
              </a:xfrm>
              <a:blipFill>
                <a:blip r:embed="rId2"/>
                <a:stretch>
                  <a:fillRect l="-699" t="-1061" r="-54"/>
                </a:stretch>
              </a:blipFill>
            </p:spPr>
            <p:txBody>
              <a:bodyPr/>
              <a:lstStyle/>
              <a:p>
                <a:r>
                  <a:rPr lang="vi-VN">
                    <a:noFill/>
                  </a:rPr>
                  <a:t> </a:t>
                </a:r>
              </a:p>
            </p:txBody>
          </p:sp>
        </mc:Fallback>
      </mc:AlternateContent>
      <p:pic>
        <p:nvPicPr>
          <p:cNvPr id="4" name="Picture 3" descr="http://i.imgur.com/qsqcnUS.png">
            <a:extLst>
              <a:ext uri="{FF2B5EF4-FFF2-40B4-BE49-F238E27FC236}">
                <a16:creationId xmlns:a16="http://schemas.microsoft.com/office/drawing/2014/main" id="{67A20976-5D32-4846-A4DA-280972927BE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25078" y="3410444"/>
            <a:ext cx="4982817" cy="3016860"/>
          </a:xfrm>
          <a:prstGeom prst="rect">
            <a:avLst/>
          </a:prstGeom>
          <a:noFill/>
          <a:ln>
            <a:noFill/>
          </a:ln>
        </p:spPr>
      </p:pic>
    </p:spTree>
    <p:extLst>
      <p:ext uri="{BB962C8B-B14F-4D97-AF65-F5344CB8AC3E}">
        <p14:creationId xmlns:p14="http://schemas.microsoft.com/office/powerpoint/2010/main" val="283474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lnSpcReduction="10000"/>
          </a:bodyPr>
          <a:lstStyle/>
          <a:p>
            <a:pPr marL="0" indent="0" algn="just">
              <a:lnSpc>
                <a:spcPct val="150000"/>
              </a:lnSpc>
              <a:buNone/>
            </a:pPr>
            <a:r>
              <a:rPr lang="en-US" sz="2400" b="1" dirty="0"/>
              <a:t>2. Chia </a:t>
            </a:r>
            <a:r>
              <a:rPr lang="en-US" sz="2400" b="1" dirty="0" err="1"/>
              <a:t>để</a:t>
            </a:r>
            <a:r>
              <a:rPr lang="en-US" sz="2400" b="1" dirty="0"/>
              <a:t> </a:t>
            </a:r>
            <a:r>
              <a:rPr lang="en-US" sz="2400" b="1" dirty="0" err="1"/>
              <a:t>trị</a:t>
            </a:r>
            <a:endParaRPr lang="en-US" sz="2400" b="1" dirty="0"/>
          </a:p>
          <a:p>
            <a:pPr marL="0" indent="0" algn="just">
              <a:lnSpc>
                <a:spcPct val="100000"/>
              </a:lnSpc>
              <a:buNone/>
            </a:pPr>
            <a:r>
              <a:rPr lang="en-US" sz="2200" dirty="0" err="1"/>
              <a:t>Cây</a:t>
            </a:r>
            <a:r>
              <a:rPr lang="en-US" sz="2200" dirty="0"/>
              <a:t> </a:t>
            </a:r>
            <a:r>
              <a:rPr lang="en-US" sz="2200" dirty="0" err="1"/>
              <a:t>quyết</a:t>
            </a:r>
            <a:r>
              <a:rPr lang="en-US" sz="2200" dirty="0"/>
              <a:t> </a:t>
            </a:r>
            <a:r>
              <a:rPr lang="en-US" sz="2200" dirty="0" err="1"/>
              <a:t>định</a:t>
            </a:r>
            <a:r>
              <a:rPr lang="en-US" sz="2200" dirty="0"/>
              <a:t> </a:t>
            </a:r>
            <a:r>
              <a:rPr lang="en-US" sz="2200" dirty="0" err="1"/>
              <a:t>được</a:t>
            </a:r>
            <a:r>
              <a:rPr lang="en-US" sz="2200" dirty="0"/>
              <a:t> </a:t>
            </a:r>
            <a:r>
              <a:rPr lang="en-US" sz="2200" dirty="0" err="1"/>
              <a:t>xây</a:t>
            </a:r>
            <a:r>
              <a:rPr lang="en-US" sz="2200" dirty="0"/>
              <a:t> </a:t>
            </a:r>
            <a:r>
              <a:rPr lang="en-US" sz="2200" dirty="0" err="1"/>
              <a:t>dựng</a:t>
            </a:r>
            <a:r>
              <a:rPr lang="en-US" sz="2200" dirty="0"/>
              <a:t> </a:t>
            </a:r>
            <a:r>
              <a:rPr lang="en-US" sz="2200" dirty="0" err="1"/>
              <a:t>bằng</a:t>
            </a:r>
            <a:r>
              <a:rPr lang="en-US" sz="2200" dirty="0"/>
              <a:t> </a:t>
            </a:r>
            <a:r>
              <a:rPr lang="en-US" sz="2200" dirty="0" err="1"/>
              <a:t>cách</a:t>
            </a:r>
            <a:r>
              <a:rPr lang="en-US" sz="2200" dirty="0"/>
              <a:t> </a:t>
            </a:r>
            <a:r>
              <a:rPr lang="en-US" sz="2200" dirty="0" err="1"/>
              <a:t>sử</a:t>
            </a:r>
            <a:r>
              <a:rPr lang="en-US" sz="2200" dirty="0"/>
              <a:t> </a:t>
            </a:r>
            <a:r>
              <a:rPr lang="en-US" sz="2200" dirty="0" err="1"/>
              <a:t>dụng</a:t>
            </a:r>
            <a:r>
              <a:rPr lang="en-US" sz="2200" dirty="0"/>
              <a:t> heuristic </a:t>
            </a:r>
            <a:r>
              <a:rPr lang="en-US" sz="2200" dirty="0" err="1"/>
              <a:t>gọi</a:t>
            </a:r>
            <a:r>
              <a:rPr lang="en-US" sz="2200" dirty="0"/>
              <a:t> </a:t>
            </a:r>
            <a:r>
              <a:rPr lang="en-US" sz="2200" dirty="0" err="1"/>
              <a:t>là</a:t>
            </a:r>
            <a:r>
              <a:rPr lang="en-US" sz="2200" dirty="0"/>
              <a:t> </a:t>
            </a:r>
            <a:r>
              <a:rPr lang="en-US" sz="2200" dirty="0" err="1"/>
              <a:t>phân</a:t>
            </a:r>
            <a:r>
              <a:rPr lang="en-US" sz="2200" dirty="0"/>
              <a:t> </a:t>
            </a:r>
            <a:r>
              <a:rPr lang="en-US" sz="2200" dirty="0" err="1"/>
              <a:t>đoạn</a:t>
            </a:r>
            <a:r>
              <a:rPr lang="en-US" sz="2200" dirty="0"/>
              <a:t> </a:t>
            </a:r>
            <a:r>
              <a:rPr lang="en-US" sz="2200" dirty="0" err="1"/>
              <a:t>đệ</a:t>
            </a:r>
            <a:r>
              <a:rPr lang="en-US" sz="2200" dirty="0"/>
              <a:t> </a:t>
            </a:r>
            <a:r>
              <a:rPr lang="en-US" sz="2200" dirty="0" err="1"/>
              <a:t>quy</a:t>
            </a:r>
            <a:r>
              <a:rPr lang="en-US" sz="2200" dirty="0"/>
              <a:t>. </a:t>
            </a:r>
            <a:r>
              <a:rPr lang="en-US" sz="2200" dirty="0" err="1"/>
              <a:t>Cách</a:t>
            </a:r>
            <a:r>
              <a:rPr lang="en-US" sz="2200" dirty="0"/>
              <a:t> </a:t>
            </a:r>
            <a:r>
              <a:rPr lang="en-US" sz="2200" dirty="0" err="1"/>
              <a:t>tiếp</a:t>
            </a:r>
            <a:r>
              <a:rPr lang="en-US" sz="2200" dirty="0"/>
              <a:t> </a:t>
            </a:r>
            <a:r>
              <a:rPr lang="en-US" sz="2200" dirty="0" err="1"/>
              <a:t>cận</a:t>
            </a:r>
            <a:r>
              <a:rPr lang="en-US" sz="2200" dirty="0"/>
              <a:t> </a:t>
            </a:r>
            <a:r>
              <a:rPr lang="en-US" sz="2200" dirty="0" err="1"/>
              <a:t>này</a:t>
            </a:r>
            <a:r>
              <a:rPr lang="en-US" sz="2200" dirty="0"/>
              <a:t> </a:t>
            </a:r>
            <a:r>
              <a:rPr lang="en-US" sz="2200" dirty="0" err="1"/>
              <a:t>thường</a:t>
            </a:r>
            <a:r>
              <a:rPr lang="en-US" sz="2200" dirty="0"/>
              <a:t> </a:t>
            </a:r>
            <a:r>
              <a:rPr lang="en-US" sz="2200" dirty="0" err="1"/>
              <a:t>được</a:t>
            </a:r>
            <a:r>
              <a:rPr lang="en-US" sz="2200" dirty="0"/>
              <a:t> </a:t>
            </a:r>
            <a:r>
              <a:rPr lang="en-US" sz="2200" dirty="0" err="1"/>
              <a:t>gọi</a:t>
            </a:r>
            <a:r>
              <a:rPr lang="en-US" sz="2200" dirty="0"/>
              <a:t> </a:t>
            </a:r>
            <a:r>
              <a:rPr lang="en-US" sz="2200" dirty="0" err="1"/>
              <a:t>là</a:t>
            </a:r>
            <a:r>
              <a:rPr lang="en-US" sz="2200" dirty="0"/>
              <a:t> chia </a:t>
            </a:r>
            <a:r>
              <a:rPr lang="en-US" sz="2200" dirty="0" err="1"/>
              <a:t>để</a:t>
            </a:r>
            <a:r>
              <a:rPr lang="en-US" sz="2200" dirty="0"/>
              <a:t> </a:t>
            </a:r>
            <a:r>
              <a:rPr lang="en-US" sz="2200" dirty="0" err="1"/>
              <a:t>trị</a:t>
            </a:r>
            <a:r>
              <a:rPr lang="en-US" sz="2200" dirty="0"/>
              <a:t> </a:t>
            </a:r>
            <a:r>
              <a:rPr lang="en-US" sz="2200" dirty="0" err="1"/>
              <a:t>vì</a:t>
            </a:r>
            <a:r>
              <a:rPr lang="en-US" sz="2200" dirty="0"/>
              <a:t> </a:t>
            </a:r>
            <a:r>
              <a:rPr lang="en-US" sz="2200" dirty="0" err="1"/>
              <a:t>nó</a:t>
            </a:r>
            <a:r>
              <a:rPr lang="en-US" sz="2200" dirty="0"/>
              <a:t> chia </a:t>
            </a:r>
            <a:r>
              <a:rPr lang="en-US" sz="2200" dirty="0" err="1"/>
              <a:t>nhỏ</a:t>
            </a:r>
            <a:r>
              <a:rPr lang="en-US" sz="2200" dirty="0"/>
              <a:t> </a:t>
            </a:r>
            <a:r>
              <a:rPr lang="en-US" sz="2200" dirty="0" err="1"/>
              <a:t>dữ</a:t>
            </a:r>
            <a:r>
              <a:rPr lang="en-US" sz="2200" dirty="0"/>
              <a:t> </a:t>
            </a:r>
            <a:r>
              <a:rPr lang="en-US" sz="2200" dirty="0" err="1"/>
              <a:t>liệu</a:t>
            </a:r>
            <a:r>
              <a:rPr lang="en-US" sz="2200" dirty="0"/>
              <a:t> </a:t>
            </a:r>
            <a:r>
              <a:rPr lang="en-US" sz="2200" dirty="0" err="1"/>
              <a:t>thành</a:t>
            </a:r>
            <a:r>
              <a:rPr lang="en-US" sz="2200" dirty="0"/>
              <a:t> </a:t>
            </a:r>
            <a:r>
              <a:rPr lang="en-US" sz="2200" dirty="0" err="1"/>
              <a:t>các</a:t>
            </a:r>
            <a:r>
              <a:rPr lang="en-US" sz="2200" dirty="0"/>
              <a:t> </a:t>
            </a:r>
            <a:r>
              <a:rPr lang="en-US" sz="2200" dirty="0" err="1"/>
              <a:t>tập</a:t>
            </a:r>
            <a:r>
              <a:rPr lang="en-US" sz="2200" dirty="0"/>
              <a:t> con, </a:t>
            </a:r>
            <a:r>
              <a:rPr lang="en-US" sz="2200" dirty="0" err="1"/>
              <a:t>sau</a:t>
            </a:r>
            <a:r>
              <a:rPr lang="en-US" sz="2200" dirty="0"/>
              <a:t> </a:t>
            </a:r>
            <a:r>
              <a:rPr lang="en-US" sz="2200" dirty="0" err="1"/>
              <a:t>đó</a:t>
            </a:r>
            <a:r>
              <a:rPr lang="en-US" sz="2200" dirty="0"/>
              <a:t> </a:t>
            </a:r>
            <a:r>
              <a:rPr lang="en-US" sz="2200" dirty="0" err="1"/>
              <a:t>được</a:t>
            </a:r>
            <a:r>
              <a:rPr lang="en-US" sz="2200" dirty="0"/>
              <a:t> chia </a:t>
            </a:r>
            <a:r>
              <a:rPr lang="en-US" sz="2200" dirty="0" err="1"/>
              <a:t>nhỏ</a:t>
            </a:r>
            <a:r>
              <a:rPr lang="en-US" sz="2200" dirty="0"/>
              <a:t> </a:t>
            </a:r>
            <a:r>
              <a:rPr lang="en-US" sz="2200" dirty="0" err="1"/>
              <a:t>thành</a:t>
            </a:r>
            <a:r>
              <a:rPr lang="en-US" sz="2200" dirty="0"/>
              <a:t> </a:t>
            </a:r>
            <a:r>
              <a:rPr lang="en-US" sz="2200" dirty="0" err="1"/>
              <a:t>các</a:t>
            </a:r>
            <a:r>
              <a:rPr lang="en-US" sz="2200" dirty="0"/>
              <a:t> </a:t>
            </a:r>
            <a:r>
              <a:rPr lang="en-US" sz="2200" dirty="0" err="1"/>
              <a:t>tập</a:t>
            </a:r>
            <a:r>
              <a:rPr lang="en-US" sz="2200" dirty="0"/>
              <a:t> con </a:t>
            </a:r>
            <a:r>
              <a:rPr lang="en-US" sz="2200" dirty="0" err="1"/>
              <a:t>nhỏ</a:t>
            </a:r>
            <a:r>
              <a:rPr lang="en-US" sz="2200" dirty="0"/>
              <a:t> </a:t>
            </a:r>
            <a:r>
              <a:rPr lang="en-US" sz="2200" dirty="0" err="1"/>
              <a:t>hơn</a:t>
            </a:r>
            <a:r>
              <a:rPr lang="en-US" sz="2200" dirty="0"/>
              <a:t>, </a:t>
            </a:r>
            <a:r>
              <a:rPr lang="en-US" sz="2200" dirty="0" err="1"/>
              <a:t>v.v</a:t>
            </a:r>
            <a:r>
              <a:rPr lang="en-US" sz="2200" dirty="0"/>
              <a:t> ... </a:t>
            </a:r>
            <a:r>
              <a:rPr lang="en-US" sz="2200" dirty="0" err="1"/>
              <a:t>cho</a:t>
            </a:r>
            <a:r>
              <a:rPr lang="en-US" sz="2200" dirty="0"/>
              <a:t> </a:t>
            </a:r>
            <a:r>
              <a:rPr lang="en-US" sz="2200" dirty="0" err="1"/>
              <a:t>đến</a:t>
            </a:r>
            <a:r>
              <a:rPr lang="en-US" sz="2200" dirty="0"/>
              <a:t> </a:t>
            </a:r>
            <a:r>
              <a:rPr lang="en-US" sz="2200" dirty="0" err="1"/>
              <a:t>khi</a:t>
            </a:r>
            <a:r>
              <a:rPr lang="en-US" sz="2200" dirty="0"/>
              <a:t> </a:t>
            </a:r>
            <a:r>
              <a:rPr lang="en-US" sz="2200" dirty="0" err="1"/>
              <a:t>quá</a:t>
            </a:r>
            <a:r>
              <a:rPr lang="en-US" sz="2200" dirty="0"/>
              <a:t> </a:t>
            </a:r>
            <a:r>
              <a:rPr lang="en-US" sz="2200" dirty="0" err="1"/>
              <a:t>trình</a:t>
            </a:r>
            <a:r>
              <a:rPr lang="en-US" sz="2200" dirty="0"/>
              <a:t> </a:t>
            </a:r>
            <a:r>
              <a:rPr lang="en-US" sz="2200" dirty="0" err="1"/>
              <a:t>dừng</a:t>
            </a:r>
            <a:r>
              <a:rPr lang="en-US" sz="2200" dirty="0"/>
              <a:t> </a:t>
            </a:r>
            <a:r>
              <a:rPr lang="en-US" sz="2200" dirty="0" err="1"/>
              <a:t>lại</a:t>
            </a:r>
            <a:r>
              <a:rPr lang="en-US" sz="2200" dirty="0"/>
              <a:t> </a:t>
            </a:r>
            <a:r>
              <a:rPr lang="en-US" sz="2200" dirty="0" err="1"/>
              <a:t>khi</a:t>
            </a:r>
            <a:r>
              <a:rPr lang="en-US" sz="2200" dirty="0"/>
              <a:t> </a:t>
            </a:r>
            <a:r>
              <a:rPr lang="en-US" sz="2200" dirty="0" err="1"/>
              <a:t>thuật</a:t>
            </a:r>
            <a:r>
              <a:rPr lang="en-US" sz="2200" dirty="0"/>
              <a:t> </a:t>
            </a:r>
            <a:r>
              <a:rPr lang="en-US" sz="2200" dirty="0" err="1"/>
              <a:t>toán</a:t>
            </a:r>
            <a:r>
              <a:rPr lang="en-US" sz="2200" dirty="0"/>
              <a:t> </a:t>
            </a:r>
            <a:r>
              <a:rPr lang="en-US" sz="2200" dirty="0" err="1"/>
              <a:t>xác</a:t>
            </a:r>
            <a:r>
              <a:rPr lang="en-US" sz="2200" dirty="0"/>
              <a:t> </a:t>
            </a:r>
            <a:r>
              <a:rPr lang="en-US" sz="2200" dirty="0" err="1"/>
              <a:t>định</a:t>
            </a:r>
            <a:r>
              <a:rPr lang="en-US" sz="2200" dirty="0"/>
              <a:t> </a:t>
            </a:r>
            <a:r>
              <a:rPr lang="en-US" sz="2200" dirty="0" err="1"/>
              <a:t>dữ</a:t>
            </a:r>
            <a:r>
              <a:rPr lang="en-US" sz="2200" dirty="0"/>
              <a:t> </a:t>
            </a:r>
            <a:r>
              <a:rPr lang="en-US" sz="2200" dirty="0" err="1"/>
              <a:t>liệu</a:t>
            </a:r>
            <a:r>
              <a:rPr lang="en-US" sz="2200" dirty="0"/>
              <a:t> </a:t>
            </a:r>
            <a:r>
              <a:rPr lang="en-US" sz="2200" dirty="0" err="1"/>
              <a:t>trong</a:t>
            </a:r>
            <a:r>
              <a:rPr lang="en-US" sz="2200" dirty="0"/>
              <a:t> </a:t>
            </a:r>
            <a:r>
              <a:rPr lang="en-US" sz="2200" dirty="0" err="1"/>
              <a:t>các</a:t>
            </a:r>
            <a:r>
              <a:rPr lang="en-US" sz="2200" dirty="0"/>
              <a:t> </a:t>
            </a:r>
            <a:r>
              <a:rPr lang="en-US" sz="2200" dirty="0" err="1"/>
              <a:t>tập</a:t>
            </a:r>
            <a:r>
              <a:rPr lang="en-US" sz="2200" dirty="0"/>
              <a:t> </a:t>
            </a:r>
            <a:r>
              <a:rPr lang="en-US" sz="2200" dirty="0" err="1"/>
              <a:t>hợp</a:t>
            </a:r>
            <a:r>
              <a:rPr lang="en-US" sz="2200" dirty="0"/>
              <a:t> con </a:t>
            </a:r>
            <a:r>
              <a:rPr lang="en-US" sz="2200" dirty="0" err="1"/>
              <a:t>là</a:t>
            </a:r>
            <a:r>
              <a:rPr lang="en-US" sz="2200" dirty="0"/>
              <a:t> </a:t>
            </a:r>
            <a:r>
              <a:rPr lang="en-US" sz="2200" dirty="0" err="1"/>
              <a:t>đủ</a:t>
            </a:r>
            <a:r>
              <a:rPr lang="en-US" sz="2200" dirty="0"/>
              <a:t> </a:t>
            </a:r>
            <a:r>
              <a:rPr lang="en-US" sz="2200" dirty="0" err="1"/>
              <a:t>đồng</a:t>
            </a:r>
            <a:r>
              <a:rPr lang="en-US" sz="2200" dirty="0"/>
              <a:t> </a:t>
            </a:r>
            <a:r>
              <a:rPr lang="en-US" sz="2200" dirty="0" err="1"/>
              <a:t>nhất</a:t>
            </a:r>
            <a:r>
              <a:rPr lang="en-US" sz="2200" dirty="0"/>
              <a:t> , </a:t>
            </a:r>
            <a:r>
              <a:rPr lang="en-US" sz="2200" dirty="0" err="1"/>
              <a:t>hoặc</a:t>
            </a:r>
            <a:r>
              <a:rPr lang="en-US" sz="2200" dirty="0"/>
              <a:t> </a:t>
            </a:r>
            <a:r>
              <a:rPr lang="en-US" sz="2200" dirty="0" err="1"/>
              <a:t>một</a:t>
            </a:r>
            <a:r>
              <a:rPr lang="en-US" sz="2200" dirty="0"/>
              <a:t> </a:t>
            </a:r>
            <a:r>
              <a:rPr lang="en-US" sz="2200" dirty="0" err="1"/>
              <a:t>tiêu</a:t>
            </a:r>
            <a:r>
              <a:rPr lang="en-US" sz="2200" dirty="0"/>
              <a:t> </a:t>
            </a:r>
            <a:r>
              <a:rPr lang="en-US" sz="2200" dirty="0" err="1"/>
              <a:t>chuẩn</a:t>
            </a:r>
            <a:r>
              <a:rPr lang="en-US" sz="2200" dirty="0"/>
              <a:t> </a:t>
            </a:r>
            <a:r>
              <a:rPr lang="en-US" sz="2200" dirty="0" err="1"/>
              <a:t>dừng</a:t>
            </a:r>
            <a:r>
              <a:rPr lang="en-US" sz="2200" dirty="0"/>
              <a:t> </a:t>
            </a:r>
            <a:r>
              <a:rPr lang="en-US" sz="2200" dirty="0" err="1"/>
              <a:t>khác</a:t>
            </a:r>
            <a:r>
              <a:rPr lang="en-US" sz="2200" dirty="0"/>
              <a:t> </a:t>
            </a:r>
            <a:r>
              <a:rPr lang="en-US" sz="2200" dirty="0" err="1"/>
              <a:t>đã</a:t>
            </a:r>
            <a:r>
              <a:rPr lang="en-US" sz="2200" dirty="0"/>
              <a:t> </a:t>
            </a:r>
            <a:r>
              <a:rPr lang="en-US" sz="2200" dirty="0" err="1"/>
              <a:t>được</a:t>
            </a:r>
            <a:r>
              <a:rPr lang="en-US" sz="2200" dirty="0"/>
              <a:t> </a:t>
            </a:r>
            <a:r>
              <a:rPr lang="en-US" sz="2200" dirty="0" err="1"/>
              <a:t>đáp</a:t>
            </a:r>
            <a:r>
              <a:rPr lang="en-US" sz="2200" dirty="0"/>
              <a:t> </a:t>
            </a:r>
            <a:r>
              <a:rPr lang="en-US" sz="2200" dirty="0" err="1"/>
              <a:t>ứng</a:t>
            </a:r>
            <a:r>
              <a:rPr lang="en-US" sz="2200" dirty="0"/>
              <a:t>.</a:t>
            </a:r>
          </a:p>
          <a:p>
            <a:pPr marL="0" indent="0" algn="just">
              <a:lnSpc>
                <a:spcPct val="100000"/>
              </a:lnSpc>
              <a:buNone/>
            </a:pPr>
            <a:r>
              <a:rPr lang="en-US" sz="2200" dirty="0" err="1"/>
              <a:t>Quá</a:t>
            </a:r>
            <a:r>
              <a:rPr lang="en-US" sz="2200" dirty="0"/>
              <a:t> </a:t>
            </a:r>
            <a:r>
              <a:rPr lang="en-US" sz="2200" dirty="0" err="1"/>
              <a:t>trình</a:t>
            </a:r>
            <a:r>
              <a:rPr lang="en-US" sz="2200" dirty="0"/>
              <a:t> </a:t>
            </a:r>
            <a:r>
              <a:rPr lang="en-US" sz="2200" dirty="0" err="1"/>
              <a:t>bắt</a:t>
            </a:r>
            <a:r>
              <a:rPr lang="en-US" sz="2200" dirty="0"/>
              <a:t> </a:t>
            </a:r>
            <a:r>
              <a:rPr lang="en-US" sz="2200" dirty="0" err="1"/>
              <a:t>đầu</a:t>
            </a:r>
            <a:r>
              <a:rPr lang="en-US" sz="2200" dirty="0"/>
              <a:t> </a:t>
            </a:r>
            <a:r>
              <a:rPr lang="en-US" sz="2200" dirty="0" err="1"/>
              <a:t>từ</a:t>
            </a:r>
            <a:r>
              <a:rPr lang="en-US" sz="2200" dirty="0"/>
              <a:t> </a:t>
            </a:r>
            <a:r>
              <a:rPr lang="en-US" sz="2200" dirty="0" err="1"/>
              <a:t>nút</a:t>
            </a:r>
            <a:r>
              <a:rPr lang="en-US" sz="2200" dirty="0"/>
              <a:t> </a:t>
            </a:r>
            <a:r>
              <a:rPr lang="en-US" sz="2200" dirty="0" err="1"/>
              <a:t>gốc</a:t>
            </a:r>
            <a:r>
              <a:rPr lang="en-US" sz="2200" dirty="0"/>
              <a:t>: </a:t>
            </a:r>
            <a:r>
              <a:rPr lang="en-US" sz="2200" dirty="0" err="1"/>
              <a:t>toàn</a:t>
            </a:r>
            <a:r>
              <a:rPr lang="en-US" sz="2200" dirty="0"/>
              <a:t> </a:t>
            </a:r>
            <a:r>
              <a:rPr lang="en-US" sz="2200" dirty="0" err="1"/>
              <a:t>bộ</a:t>
            </a:r>
            <a:r>
              <a:rPr lang="en-US" sz="2200" dirty="0"/>
              <a:t> </a:t>
            </a:r>
            <a:r>
              <a:rPr lang="en-US" sz="2200" dirty="0" err="1"/>
              <a:t>tập</a:t>
            </a:r>
            <a:r>
              <a:rPr lang="en-US" sz="2200" dirty="0"/>
              <a:t> </a:t>
            </a:r>
            <a:r>
              <a:rPr lang="en-US" sz="2200" dirty="0" err="1"/>
              <a:t>dữ</a:t>
            </a:r>
            <a:r>
              <a:rPr lang="en-US" sz="2200" dirty="0"/>
              <a:t> </a:t>
            </a:r>
            <a:r>
              <a:rPr lang="en-US" sz="2200" dirty="0" err="1"/>
              <a:t>liệu</a:t>
            </a:r>
            <a:endParaRPr lang="en-US" sz="2200" dirty="0"/>
          </a:p>
          <a:p>
            <a:pPr marL="0" indent="0" algn="just">
              <a:lnSpc>
                <a:spcPct val="100000"/>
              </a:lnSpc>
              <a:buNone/>
            </a:pPr>
            <a:r>
              <a:rPr lang="en-US" sz="2200" dirty="0" err="1"/>
              <a:t>Tiếp</a:t>
            </a:r>
            <a:r>
              <a:rPr lang="en-US" sz="2200" dirty="0"/>
              <a:t> </a:t>
            </a:r>
            <a:r>
              <a:rPr lang="en-US" sz="2200" dirty="0" err="1"/>
              <a:t>theo</a:t>
            </a:r>
            <a:r>
              <a:rPr lang="en-US" sz="2200" dirty="0"/>
              <a:t>, </a:t>
            </a:r>
            <a:r>
              <a:rPr lang="en-US" sz="2200" dirty="0" err="1"/>
              <a:t>thuật</a:t>
            </a:r>
            <a:r>
              <a:rPr lang="en-US" sz="2200" dirty="0"/>
              <a:t> </a:t>
            </a:r>
            <a:r>
              <a:rPr lang="en-US" sz="2200" dirty="0" err="1"/>
              <a:t>toán</a:t>
            </a:r>
            <a:r>
              <a:rPr lang="en-US" sz="2200" dirty="0"/>
              <a:t> </a:t>
            </a:r>
            <a:r>
              <a:rPr lang="en-US" sz="2200" dirty="0" err="1"/>
              <a:t>cây</a:t>
            </a:r>
            <a:r>
              <a:rPr lang="en-US" sz="2200" dirty="0"/>
              <a:t> </a:t>
            </a:r>
            <a:r>
              <a:rPr lang="en-US" sz="2200" dirty="0" err="1"/>
              <a:t>quyết</a:t>
            </a:r>
            <a:r>
              <a:rPr lang="en-US" sz="2200" dirty="0"/>
              <a:t> </a:t>
            </a:r>
            <a:r>
              <a:rPr lang="en-US" sz="2200" dirty="0" err="1"/>
              <a:t>định</a:t>
            </a:r>
            <a:r>
              <a:rPr lang="en-US" sz="2200" dirty="0"/>
              <a:t> </a:t>
            </a:r>
            <a:r>
              <a:rPr lang="en-US" sz="2200" dirty="0" err="1"/>
              <a:t>phải</a:t>
            </a:r>
            <a:r>
              <a:rPr lang="en-US" sz="2200" dirty="0"/>
              <a:t> </a:t>
            </a:r>
            <a:r>
              <a:rPr lang="en-US" sz="2200" dirty="0" err="1"/>
              <a:t>chọn</a:t>
            </a:r>
            <a:r>
              <a:rPr lang="en-US" sz="2200" dirty="0"/>
              <a:t> </a:t>
            </a:r>
            <a:r>
              <a:rPr lang="en-US" sz="2200" dirty="0" err="1"/>
              <a:t>một</a:t>
            </a:r>
            <a:r>
              <a:rPr lang="en-US" sz="2200" dirty="0"/>
              <a:t> </a:t>
            </a:r>
            <a:r>
              <a:rPr lang="en-US" sz="2200" dirty="0" err="1"/>
              <a:t>đối</a:t>
            </a:r>
            <a:r>
              <a:rPr lang="en-US" sz="2200" dirty="0"/>
              <a:t> </a:t>
            </a:r>
            <a:r>
              <a:rPr lang="en-US" sz="2200" dirty="0" err="1"/>
              <a:t>tượng</a:t>
            </a:r>
            <a:r>
              <a:rPr lang="en-US" sz="2200" dirty="0"/>
              <a:t> </a:t>
            </a:r>
            <a:r>
              <a:rPr lang="en-US" sz="2200" dirty="0" err="1"/>
              <a:t>để</a:t>
            </a:r>
            <a:r>
              <a:rPr lang="en-US" sz="2200" dirty="0"/>
              <a:t> chia </a:t>
            </a:r>
            <a:r>
              <a:rPr lang="en-US" sz="2200" dirty="0" err="1"/>
              <a:t>nhỏ</a:t>
            </a:r>
            <a:r>
              <a:rPr lang="en-US" sz="2200" dirty="0"/>
              <a:t>; </a:t>
            </a:r>
            <a:r>
              <a:rPr lang="en-US" sz="2200" dirty="0" err="1"/>
              <a:t>một</a:t>
            </a:r>
            <a:r>
              <a:rPr lang="en-US" sz="2200" dirty="0"/>
              <a:t> </a:t>
            </a:r>
            <a:r>
              <a:rPr lang="en-US" sz="2200" dirty="0" err="1"/>
              <a:t>cách</a:t>
            </a:r>
            <a:r>
              <a:rPr lang="en-US" sz="2200" dirty="0"/>
              <a:t> </a:t>
            </a:r>
            <a:r>
              <a:rPr lang="en-US" sz="2200" dirty="0" err="1"/>
              <a:t>lý</a:t>
            </a:r>
            <a:r>
              <a:rPr lang="en-US" sz="2200" dirty="0"/>
              <a:t> </a:t>
            </a:r>
            <a:r>
              <a:rPr lang="en-US" sz="2200" dirty="0" err="1"/>
              <a:t>tưởng</a:t>
            </a:r>
            <a:r>
              <a:rPr lang="en-US" sz="2200" dirty="0"/>
              <a:t>, </a:t>
            </a:r>
            <a:r>
              <a:rPr lang="en-US" sz="2200" dirty="0" err="1"/>
              <a:t>nó</a:t>
            </a:r>
            <a:r>
              <a:rPr lang="en-US" sz="2200" dirty="0"/>
              <a:t> </a:t>
            </a:r>
            <a:r>
              <a:rPr lang="en-US" sz="2200" dirty="0" err="1"/>
              <a:t>chọn</a:t>
            </a:r>
            <a:r>
              <a:rPr lang="en-US" sz="2200" dirty="0"/>
              <a:t> </a:t>
            </a:r>
            <a:r>
              <a:rPr lang="en-US" sz="2200" dirty="0" err="1"/>
              <a:t>tính</a:t>
            </a:r>
            <a:r>
              <a:rPr lang="en-US" sz="2200" dirty="0"/>
              <a:t> </a:t>
            </a:r>
            <a:r>
              <a:rPr lang="en-US" sz="2200" dirty="0" err="1"/>
              <a:t>năng</a:t>
            </a:r>
            <a:r>
              <a:rPr lang="en-US" sz="2200" dirty="0"/>
              <a:t> </a:t>
            </a:r>
            <a:r>
              <a:rPr lang="en-US" sz="2200" dirty="0" err="1"/>
              <a:t>cần</a:t>
            </a:r>
            <a:r>
              <a:rPr lang="en-US" sz="2200" dirty="0"/>
              <a:t> </a:t>
            </a:r>
            <a:r>
              <a:rPr lang="en-US" sz="2200" dirty="0" err="1"/>
              <a:t>dự</a:t>
            </a:r>
            <a:r>
              <a:rPr lang="en-US" sz="2200" dirty="0"/>
              <a:t> </a:t>
            </a:r>
            <a:r>
              <a:rPr lang="en-US" sz="2200" dirty="0" err="1"/>
              <a:t>báo</a:t>
            </a:r>
            <a:r>
              <a:rPr lang="en-US" sz="2200" dirty="0"/>
              <a:t> </a:t>
            </a:r>
            <a:r>
              <a:rPr lang="en-US" sz="2200" dirty="0" err="1"/>
              <a:t>nhất</a:t>
            </a:r>
            <a:r>
              <a:rPr lang="en-US" sz="2200" dirty="0"/>
              <a:t> </a:t>
            </a:r>
            <a:r>
              <a:rPr lang="en-US" sz="2200" dirty="0" err="1"/>
              <a:t>của</a:t>
            </a:r>
            <a:r>
              <a:rPr lang="en-US" sz="2200" dirty="0"/>
              <a:t> </a:t>
            </a:r>
            <a:r>
              <a:rPr lang="en-US" sz="2200" dirty="0" err="1"/>
              <a:t>lớp</a:t>
            </a:r>
            <a:r>
              <a:rPr lang="en-US" sz="2200" dirty="0"/>
              <a:t> </a:t>
            </a:r>
            <a:r>
              <a:rPr lang="en-US" sz="2200" dirty="0" err="1"/>
              <a:t>đích</a:t>
            </a:r>
            <a:r>
              <a:rPr lang="en-US" sz="2200" dirty="0"/>
              <a:t>. </a:t>
            </a:r>
            <a:r>
              <a:rPr lang="en-US" sz="2200" dirty="0" err="1"/>
              <a:t>Các</a:t>
            </a:r>
            <a:r>
              <a:rPr lang="en-US" sz="2200" dirty="0"/>
              <a:t> </a:t>
            </a:r>
            <a:r>
              <a:rPr lang="en-US" sz="2200" dirty="0" err="1"/>
              <a:t>mẫu</a:t>
            </a:r>
            <a:r>
              <a:rPr lang="en-US" sz="2200" dirty="0"/>
              <a:t> </a:t>
            </a:r>
            <a:r>
              <a:rPr lang="en-US" sz="2200" dirty="0" err="1"/>
              <a:t>sau</a:t>
            </a:r>
            <a:r>
              <a:rPr lang="en-US" sz="2200" dirty="0"/>
              <a:t> </a:t>
            </a:r>
            <a:r>
              <a:rPr lang="en-US" sz="2200" dirty="0" err="1"/>
              <a:t>đó</a:t>
            </a:r>
            <a:r>
              <a:rPr lang="en-US" sz="2200" dirty="0"/>
              <a:t> </a:t>
            </a:r>
            <a:r>
              <a:rPr lang="en-US" sz="2200" dirty="0" err="1"/>
              <a:t>được</a:t>
            </a:r>
            <a:r>
              <a:rPr lang="en-US" sz="2200" dirty="0"/>
              <a:t> </a:t>
            </a:r>
            <a:r>
              <a:rPr lang="en-US" sz="2200" dirty="0" err="1"/>
              <a:t>phân</a:t>
            </a:r>
            <a:r>
              <a:rPr lang="en-US" sz="2200" dirty="0"/>
              <a:t> chia </a:t>
            </a:r>
            <a:r>
              <a:rPr lang="en-US" sz="2200" dirty="0" err="1"/>
              <a:t>thành</a:t>
            </a:r>
            <a:r>
              <a:rPr lang="en-US" sz="2200" dirty="0"/>
              <a:t> </a:t>
            </a:r>
            <a:r>
              <a:rPr lang="en-US" sz="2200" dirty="0" err="1"/>
              <a:t>các</a:t>
            </a:r>
            <a:r>
              <a:rPr lang="en-US" sz="2200" dirty="0"/>
              <a:t> </a:t>
            </a:r>
            <a:r>
              <a:rPr lang="en-US" sz="2200" dirty="0" err="1"/>
              <a:t>nhóm</a:t>
            </a:r>
            <a:r>
              <a:rPr lang="en-US" sz="2200" dirty="0"/>
              <a:t> </a:t>
            </a:r>
            <a:r>
              <a:rPr lang="en-US" sz="2200" dirty="0" err="1"/>
              <a:t>theo</a:t>
            </a:r>
            <a:r>
              <a:rPr lang="en-US" sz="2200" dirty="0"/>
              <a:t> </a:t>
            </a:r>
            <a:r>
              <a:rPr lang="en-US" sz="2200" dirty="0" err="1"/>
              <a:t>các</a:t>
            </a:r>
            <a:r>
              <a:rPr lang="en-US" sz="2200" dirty="0"/>
              <a:t> </a:t>
            </a:r>
            <a:r>
              <a:rPr lang="en-US" sz="2200" dirty="0" err="1"/>
              <a:t>giá</a:t>
            </a:r>
            <a:r>
              <a:rPr lang="en-US" sz="2200" dirty="0"/>
              <a:t> </a:t>
            </a:r>
            <a:r>
              <a:rPr lang="en-US" sz="2200" dirty="0" err="1"/>
              <a:t>trị</a:t>
            </a:r>
            <a:r>
              <a:rPr lang="en-US" sz="2200" dirty="0"/>
              <a:t> </a:t>
            </a:r>
            <a:r>
              <a:rPr lang="en-US" sz="2200" dirty="0" err="1"/>
              <a:t>khác</a:t>
            </a:r>
            <a:r>
              <a:rPr lang="en-US" sz="2200" dirty="0"/>
              <a:t> </a:t>
            </a:r>
            <a:r>
              <a:rPr lang="en-US" sz="2200" dirty="0" err="1"/>
              <a:t>biệt</a:t>
            </a:r>
            <a:r>
              <a:rPr lang="en-US" sz="2200" dirty="0"/>
              <a:t> </a:t>
            </a:r>
            <a:r>
              <a:rPr lang="en-US" sz="2200" dirty="0" err="1"/>
              <a:t>của</a:t>
            </a:r>
            <a:r>
              <a:rPr lang="en-US" sz="2200" dirty="0"/>
              <a:t> </a:t>
            </a:r>
            <a:r>
              <a:rPr lang="en-US" sz="2200" dirty="0" err="1"/>
              <a:t>tính</a:t>
            </a:r>
            <a:r>
              <a:rPr lang="en-US" sz="2200" dirty="0"/>
              <a:t> </a:t>
            </a:r>
            <a:r>
              <a:rPr lang="en-US" sz="2200" dirty="0" err="1"/>
              <a:t>năng</a:t>
            </a:r>
            <a:r>
              <a:rPr lang="en-US" sz="2200" dirty="0"/>
              <a:t> </a:t>
            </a:r>
            <a:r>
              <a:rPr lang="en-US" sz="2200" dirty="0" err="1"/>
              <a:t>này</a:t>
            </a:r>
            <a:r>
              <a:rPr lang="en-US" sz="2200" dirty="0"/>
              <a:t> </a:t>
            </a:r>
            <a:r>
              <a:rPr lang="en-US" sz="2200" dirty="0" err="1"/>
              <a:t>và</a:t>
            </a:r>
            <a:r>
              <a:rPr lang="en-US" sz="2200" dirty="0"/>
              <a:t> </a:t>
            </a:r>
            <a:r>
              <a:rPr lang="en-US" sz="2200" dirty="0" err="1"/>
              <a:t>tập</a:t>
            </a:r>
            <a:r>
              <a:rPr lang="en-US" sz="2200" dirty="0"/>
              <a:t> </a:t>
            </a:r>
            <a:r>
              <a:rPr lang="en-US" sz="2200" dirty="0" err="1"/>
              <a:t>đầu</a:t>
            </a:r>
            <a:r>
              <a:rPr lang="en-US" sz="2200" dirty="0"/>
              <a:t> </a:t>
            </a:r>
            <a:r>
              <a:rPr lang="en-US" sz="2200" dirty="0" err="1"/>
              <a:t>tiên</a:t>
            </a:r>
            <a:r>
              <a:rPr lang="en-US" sz="2200" dirty="0"/>
              <a:t> </a:t>
            </a:r>
            <a:r>
              <a:rPr lang="en-US" sz="2200" dirty="0" err="1"/>
              <a:t>của</a:t>
            </a:r>
            <a:r>
              <a:rPr lang="en-US" sz="2200" dirty="0"/>
              <a:t> </a:t>
            </a:r>
            <a:r>
              <a:rPr lang="en-US" sz="2200" dirty="0" err="1"/>
              <a:t>các</a:t>
            </a:r>
            <a:r>
              <a:rPr lang="en-US" sz="2200" dirty="0"/>
              <a:t> </a:t>
            </a:r>
            <a:r>
              <a:rPr lang="en-US" sz="2200" dirty="0" err="1"/>
              <a:t>nhánh</a:t>
            </a:r>
            <a:r>
              <a:rPr lang="en-US" sz="2200" dirty="0"/>
              <a:t> </a:t>
            </a:r>
            <a:r>
              <a:rPr lang="en-US" sz="2200" dirty="0" err="1"/>
              <a:t>được</a:t>
            </a:r>
            <a:r>
              <a:rPr lang="en-US" sz="2200" dirty="0"/>
              <a:t> </a:t>
            </a:r>
            <a:r>
              <a:rPr lang="en-US" sz="2200" dirty="0" err="1"/>
              <a:t>hình</a:t>
            </a:r>
            <a:r>
              <a:rPr lang="en-US" sz="2200" dirty="0"/>
              <a:t> </a:t>
            </a:r>
            <a:r>
              <a:rPr lang="en-US" sz="2200" dirty="0" err="1"/>
              <a:t>thành</a:t>
            </a:r>
            <a:r>
              <a:rPr lang="en-US" sz="2200" dirty="0"/>
              <a:t>.</a:t>
            </a:r>
          </a:p>
          <a:p>
            <a:pPr marL="0" indent="0" algn="just">
              <a:lnSpc>
                <a:spcPct val="100000"/>
              </a:lnSpc>
              <a:buNone/>
            </a:pPr>
            <a:r>
              <a:rPr lang="vi-VN" sz="2200" dirty="0"/>
              <a:t>Làm việc trên mỗi nhánh, thuật toán tiếp tục chia và trị dữ liệu, chọn tính năng ứng cử viên tốt nhất mỗi lần để tạo ra một nút quyết định khác, cho đến khi đạt được một tiêu chí dừng. </a:t>
            </a:r>
            <a:r>
              <a:rPr lang="en-US" sz="2200" dirty="0"/>
              <a:t>Chia </a:t>
            </a:r>
            <a:r>
              <a:rPr lang="en-US" sz="2200" dirty="0" err="1"/>
              <a:t>và</a:t>
            </a:r>
            <a:r>
              <a:rPr lang="en-US" sz="2200" dirty="0"/>
              <a:t> </a:t>
            </a:r>
            <a:r>
              <a:rPr lang="en-US" sz="2200" dirty="0" err="1"/>
              <a:t>trị</a:t>
            </a:r>
            <a:r>
              <a:rPr lang="en-US" sz="2200" dirty="0"/>
              <a:t> </a:t>
            </a:r>
            <a:r>
              <a:rPr lang="en-US" sz="2200" dirty="0" err="1"/>
              <a:t>có</a:t>
            </a:r>
            <a:r>
              <a:rPr lang="en-US" sz="2200" dirty="0"/>
              <a:t> </a:t>
            </a:r>
            <a:r>
              <a:rPr lang="en-US" sz="2200" dirty="0" err="1"/>
              <a:t>thể</a:t>
            </a:r>
            <a:r>
              <a:rPr lang="en-US" sz="2200" dirty="0"/>
              <a:t> </a:t>
            </a:r>
            <a:r>
              <a:rPr lang="en-US" sz="2200" dirty="0" err="1"/>
              <a:t>dừng</a:t>
            </a:r>
            <a:r>
              <a:rPr lang="en-US" sz="2200" dirty="0"/>
              <a:t> </a:t>
            </a:r>
            <a:r>
              <a:rPr lang="en-US" sz="2200" dirty="0" err="1"/>
              <a:t>lại</a:t>
            </a:r>
            <a:r>
              <a:rPr lang="en-US" sz="2200" dirty="0"/>
              <a:t> ở </a:t>
            </a:r>
            <a:r>
              <a:rPr lang="en-US" sz="2200" dirty="0" err="1"/>
              <a:t>một</a:t>
            </a:r>
            <a:r>
              <a:rPr lang="en-US" sz="2200" dirty="0"/>
              <a:t> </a:t>
            </a:r>
            <a:r>
              <a:rPr lang="en-US" sz="2200" dirty="0" err="1"/>
              <a:t>nút</a:t>
            </a:r>
            <a:r>
              <a:rPr lang="en-US" sz="2200" dirty="0"/>
              <a:t> </a:t>
            </a:r>
            <a:r>
              <a:rPr lang="en-US" sz="2200" dirty="0" err="1"/>
              <a:t>trong</a:t>
            </a:r>
            <a:r>
              <a:rPr lang="en-US" sz="2200" dirty="0"/>
              <a:t> </a:t>
            </a:r>
            <a:r>
              <a:rPr lang="en-US" sz="2200" dirty="0" err="1"/>
              <a:t>trường</a:t>
            </a:r>
            <a:r>
              <a:rPr lang="en-US" sz="2200" dirty="0"/>
              <a:t> </a:t>
            </a:r>
            <a:r>
              <a:rPr lang="en-US" sz="2200" dirty="0" err="1"/>
              <a:t>hợp</a:t>
            </a:r>
            <a:r>
              <a:rPr lang="en-US" sz="2200" dirty="0"/>
              <a:t>:</a:t>
            </a:r>
            <a:endParaRPr lang="vi-VN" sz="2200" dirty="0"/>
          </a:p>
          <a:p>
            <a:pPr lvl="0"/>
            <a:r>
              <a:rPr lang="en-US" sz="2200" dirty="0" err="1"/>
              <a:t>Tất</a:t>
            </a:r>
            <a:r>
              <a:rPr lang="en-US" sz="2200" dirty="0"/>
              <a:t> </a:t>
            </a:r>
            <a:r>
              <a:rPr lang="en-US" sz="2200" dirty="0" err="1"/>
              <a:t>cả</a:t>
            </a:r>
            <a:r>
              <a:rPr lang="en-US" sz="2200" dirty="0"/>
              <a:t> (</a:t>
            </a:r>
            <a:r>
              <a:rPr lang="en-US" sz="2200" dirty="0" err="1"/>
              <a:t>hoặc</a:t>
            </a:r>
            <a:r>
              <a:rPr lang="en-US" sz="2200" dirty="0"/>
              <a:t> </a:t>
            </a:r>
            <a:r>
              <a:rPr lang="en-US" sz="2200" dirty="0" err="1"/>
              <a:t>gần</a:t>
            </a:r>
            <a:r>
              <a:rPr lang="en-US" sz="2200" dirty="0"/>
              <a:t> </a:t>
            </a:r>
            <a:r>
              <a:rPr lang="en-US" sz="2200" dirty="0" err="1"/>
              <a:t>như</a:t>
            </a:r>
            <a:r>
              <a:rPr lang="en-US" sz="2200" dirty="0"/>
              <a:t> </a:t>
            </a:r>
            <a:r>
              <a:rPr lang="en-US" sz="2200" dirty="0" err="1"/>
              <a:t>tất</a:t>
            </a:r>
            <a:r>
              <a:rPr lang="en-US" sz="2200" dirty="0"/>
              <a:t> </a:t>
            </a:r>
            <a:r>
              <a:rPr lang="en-US" sz="2200" dirty="0" err="1"/>
              <a:t>cả</a:t>
            </a:r>
            <a:r>
              <a:rPr lang="en-US" sz="2200" dirty="0"/>
              <a:t>) </a:t>
            </a:r>
            <a:r>
              <a:rPr lang="en-US" sz="2200" dirty="0" err="1"/>
              <a:t>các</a:t>
            </a:r>
            <a:r>
              <a:rPr lang="en-US" sz="2200" dirty="0"/>
              <a:t> </a:t>
            </a:r>
            <a:r>
              <a:rPr lang="en-US" sz="2200" dirty="0" err="1"/>
              <a:t>mẫu</a:t>
            </a:r>
            <a:r>
              <a:rPr lang="en-US" sz="2200" dirty="0"/>
              <a:t> </a:t>
            </a:r>
            <a:r>
              <a:rPr lang="en-US" sz="2200" dirty="0" err="1"/>
              <a:t>tại</a:t>
            </a:r>
            <a:r>
              <a:rPr lang="en-US" sz="2200" dirty="0"/>
              <a:t> </a:t>
            </a:r>
            <a:r>
              <a:rPr lang="en-US" sz="2200" dirty="0" err="1"/>
              <a:t>nút</a:t>
            </a:r>
            <a:r>
              <a:rPr lang="en-US" sz="2200" dirty="0"/>
              <a:t> </a:t>
            </a:r>
            <a:r>
              <a:rPr lang="en-US" sz="2200" dirty="0" err="1"/>
              <a:t>có</a:t>
            </a:r>
            <a:r>
              <a:rPr lang="en-US" sz="2200" dirty="0"/>
              <a:t> </a:t>
            </a:r>
            <a:r>
              <a:rPr lang="en-US" sz="2200" dirty="0" err="1"/>
              <a:t>cùng</a:t>
            </a:r>
            <a:r>
              <a:rPr lang="en-US" sz="2200" dirty="0"/>
              <a:t> </a:t>
            </a:r>
            <a:r>
              <a:rPr lang="en-US" sz="2200" dirty="0" err="1"/>
              <a:t>một</a:t>
            </a:r>
            <a:r>
              <a:rPr lang="en-US" sz="2200" dirty="0"/>
              <a:t> </a:t>
            </a:r>
            <a:r>
              <a:rPr lang="en-US" sz="2200" dirty="0" err="1"/>
              <a:t>lớp</a:t>
            </a:r>
            <a:endParaRPr lang="vi-VN" sz="2200" dirty="0"/>
          </a:p>
          <a:p>
            <a:pPr lvl="0"/>
            <a:r>
              <a:rPr lang="en-US" sz="2200" dirty="0" err="1"/>
              <a:t>Không</a:t>
            </a:r>
            <a:r>
              <a:rPr lang="en-US" sz="2200" dirty="0"/>
              <a:t> </a:t>
            </a:r>
            <a:r>
              <a:rPr lang="en-US" sz="2200" dirty="0" err="1"/>
              <a:t>còn</a:t>
            </a:r>
            <a:r>
              <a:rPr lang="en-US" sz="2200" dirty="0"/>
              <a:t> </a:t>
            </a:r>
            <a:r>
              <a:rPr lang="en-US" sz="2200" dirty="0" err="1"/>
              <a:t>tính</a:t>
            </a:r>
            <a:r>
              <a:rPr lang="en-US" sz="2200" dirty="0"/>
              <a:t> </a:t>
            </a:r>
            <a:r>
              <a:rPr lang="en-US" sz="2200" dirty="0" err="1"/>
              <a:t>năng</a:t>
            </a:r>
            <a:r>
              <a:rPr lang="en-US" sz="2200" dirty="0"/>
              <a:t> </a:t>
            </a:r>
            <a:r>
              <a:rPr lang="en-US" sz="2200" dirty="0" err="1"/>
              <a:t>nào</a:t>
            </a:r>
            <a:r>
              <a:rPr lang="en-US" sz="2200" dirty="0"/>
              <a:t> </a:t>
            </a:r>
            <a:r>
              <a:rPr lang="en-US" sz="2200" dirty="0" err="1"/>
              <a:t>để</a:t>
            </a:r>
            <a:r>
              <a:rPr lang="en-US" sz="2200" dirty="0"/>
              <a:t> </a:t>
            </a:r>
            <a:r>
              <a:rPr lang="en-US" sz="2200" dirty="0" err="1"/>
              <a:t>phân</a:t>
            </a:r>
            <a:r>
              <a:rPr lang="en-US" sz="2200" dirty="0"/>
              <a:t> </a:t>
            </a:r>
            <a:r>
              <a:rPr lang="en-US" sz="2200" dirty="0" err="1"/>
              <a:t>biệt</a:t>
            </a:r>
            <a:r>
              <a:rPr lang="en-US" sz="2200" dirty="0"/>
              <a:t> </a:t>
            </a:r>
            <a:r>
              <a:rPr lang="en-US" sz="2200" dirty="0" err="1"/>
              <a:t>giữa</a:t>
            </a:r>
            <a:r>
              <a:rPr lang="en-US" sz="2200" dirty="0"/>
              <a:t> </a:t>
            </a:r>
            <a:r>
              <a:rPr lang="en-US" sz="2200" dirty="0" err="1"/>
              <a:t>các</a:t>
            </a:r>
            <a:r>
              <a:rPr lang="en-US" sz="2200" dirty="0"/>
              <a:t> </a:t>
            </a:r>
            <a:r>
              <a:rPr lang="en-US" sz="2200" dirty="0" err="1"/>
              <a:t>mẫu</a:t>
            </a:r>
            <a:endParaRPr lang="vi-VN" sz="2200" dirty="0"/>
          </a:p>
          <a:p>
            <a:pPr lvl="0"/>
            <a:r>
              <a:rPr lang="en-US" sz="2200" dirty="0" err="1"/>
              <a:t>Cây</a:t>
            </a:r>
            <a:r>
              <a:rPr lang="en-US" sz="2200" dirty="0"/>
              <a:t> </a:t>
            </a:r>
            <a:r>
              <a:rPr lang="en-US" sz="2200" dirty="0" err="1"/>
              <a:t>đã</a:t>
            </a:r>
            <a:r>
              <a:rPr lang="en-US" sz="2200" dirty="0"/>
              <a:t> </a:t>
            </a:r>
            <a:r>
              <a:rPr lang="en-US" sz="2200" dirty="0" err="1"/>
              <a:t>phát</a:t>
            </a:r>
            <a:r>
              <a:rPr lang="en-US" sz="2200" dirty="0"/>
              <a:t> </a:t>
            </a:r>
            <a:r>
              <a:rPr lang="en-US" sz="2200" dirty="0" err="1"/>
              <a:t>triển</a:t>
            </a:r>
            <a:r>
              <a:rPr lang="en-US" sz="2200" dirty="0"/>
              <a:t> </a:t>
            </a:r>
            <a:r>
              <a:rPr lang="en-US" sz="2200" dirty="0" err="1"/>
              <a:t>đến</a:t>
            </a:r>
            <a:r>
              <a:rPr lang="en-US" sz="2200" dirty="0"/>
              <a:t> </a:t>
            </a:r>
            <a:r>
              <a:rPr lang="en-US" sz="2200" dirty="0" err="1"/>
              <a:t>giới</a:t>
            </a:r>
            <a:r>
              <a:rPr lang="en-US" sz="2200" dirty="0"/>
              <a:t> </a:t>
            </a:r>
            <a:r>
              <a:rPr lang="en-US" sz="2200" dirty="0" err="1"/>
              <a:t>hạn</a:t>
            </a:r>
            <a:r>
              <a:rPr lang="en-US" sz="2200" dirty="0"/>
              <a:t> </a:t>
            </a:r>
            <a:r>
              <a:rPr lang="en-US" sz="2200" dirty="0" err="1"/>
              <a:t>kích</a:t>
            </a:r>
            <a:r>
              <a:rPr lang="en-US" sz="2200" dirty="0"/>
              <a:t> </a:t>
            </a:r>
            <a:r>
              <a:rPr lang="en-US" sz="2200" dirty="0" err="1"/>
              <a:t>thước</a:t>
            </a:r>
            <a:r>
              <a:rPr lang="en-US" sz="2200" dirty="0"/>
              <a:t> </a:t>
            </a:r>
            <a:r>
              <a:rPr lang="en-US" sz="2200" dirty="0" err="1"/>
              <a:t>được</a:t>
            </a:r>
            <a:r>
              <a:rPr lang="en-US" sz="2200" dirty="0"/>
              <a:t> </a:t>
            </a:r>
            <a:r>
              <a:rPr lang="en-US" sz="2200" dirty="0" err="1"/>
              <a:t>xác</a:t>
            </a:r>
            <a:r>
              <a:rPr lang="en-US" sz="2200" dirty="0"/>
              <a:t> </a:t>
            </a:r>
            <a:r>
              <a:rPr lang="en-US" sz="2200" dirty="0" err="1"/>
              <a:t>định</a:t>
            </a:r>
            <a:r>
              <a:rPr lang="en-US" sz="2200" dirty="0"/>
              <a:t> </a:t>
            </a:r>
            <a:r>
              <a:rPr lang="en-US" sz="2200" dirty="0" err="1"/>
              <a:t>trước</a:t>
            </a:r>
            <a:endParaRPr lang="vi-VN" sz="2200" dirty="0"/>
          </a:p>
          <a:p>
            <a:pPr marL="0" indent="0" algn="just">
              <a:lnSpc>
                <a:spcPct val="100000"/>
              </a:lnSpc>
              <a:buNone/>
            </a:pPr>
            <a:endParaRPr lang="vi-VN" sz="2200" dirty="0"/>
          </a:p>
          <a:p>
            <a:pPr marL="0" indent="0" algn="just">
              <a:lnSpc>
                <a:spcPct val="150000"/>
              </a:lnSpc>
              <a:buNone/>
            </a:pPr>
            <a:endParaRPr lang="vi-VN" sz="2000" dirty="0"/>
          </a:p>
        </p:txBody>
      </p:sp>
    </p:spTree>
    <p:extLst>
      <p:ext uri="{BB962C8B-B14F-4D97-AF65-F5344CB8AC3E}">
        <p14:creationId xmlns:p14="http://schemas.microsoft.com/office/powerpoint/2010/main" val="2785400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E9CA-1B65-439B-96A4-768677121694}"/>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6744035A-D933-4F80-8020-6244C475399D}"/>
              </a:ext>
            </a:extLst>
          </p:cNvPr>
          <p:cNvSpPr>
            <a:spLocks noGrp="1"/>
          </p:cNvSpPr>
          <p:nvPr>
            <p:ph idx="1"/>
          </p:nvPr>
        </p:nvSpPr>
        <p:spPr>
          <a:xfrm>
            <a:off x="596349" y="319406"/>
            <a:ext cx="11343860" cy="6319933"/>
          </a:xfrm>
        </p:spPr>
        <p:txBody>
          <a:bodyPr>
            <a:normAutofit/>
          </a:bodyPr>
          <a:lstStyle/>
          <a:p>
            <a:pPr fontAlgn="base"/>
            <a:r>
              <a:rPr lang="vi-VN" b="1" dirty="0"/>
              <a:t>Cây quyết định hoàn chỉnh</a:t>
            </a:r>
            <a:r>
              <a:rPr lang="vi-VN" dirty="0"/>
              <a:t>:</a:t>
            </a:r>
          </a:p>
          <a:p>
            <a:pPr fontAlgn="base"/>
            <a:r>
              <a:rPr lang="vi-VN" dirty="0"/>
              <a:t>Làm tương tự cho nút tại nhánh phải ngoài (đến khi tất cả các nút lá của cây đều đã phân lớp), ta được cây quyết định hoàn chỉnh như sau:</a:t>
            </a:r>
          </a:p>
          <a:p>
            <a:pPr marL="0" indent="0">
              <a:lnSpc>
                <a:spcPct val="100000"/>
              </a:lnSpc>
              <a:buNone/>
            </a:pPr>
            <a:endParaRPr lang="vi-VN" sz="2200" dirty="0"/>
          </a:p>
          <a:p>
            <a:pPr marL="0" indent="0">
              <a:lnSpc>
                <a:spcPct val="100000"/>
              </a:lnSpc>
              <a:buNone/>
            </a:pPr>
            <a:r>
              <a:rPr lang="vi-VN" dirty="0"/>
              <a:t>			</a:t>
            </a:r>
            <a:endParaRPr lang="vi-VN" sz="2200" dirty="0"/>
          </a:p>
        </p:txBody>
      </p:sp>
      <p:pic>
        <p:nvPicPr>
          <p:cNvPr id="4" name="Picture 3" descr="http://i.imgur.com/KMEF7z6.png">
            <a:extLst>
              <a:ext uri="{FF2B5EF4-FFF2-40B4-BE49-F238E27FC236}">
                <a16:creationId xmlns:a16="http://schemas.microsoft.com/office/drawing/2014/main" id="{2776CBA7-5DCE-42DA-A440-96C4AA9490C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15478" y="1724921"/>
            <a:ext cx="5936974" cy="4259097"/>
          </a:xfrm>
          <a:prstGeom prst="rect">
            <a:avLst/>
          </a:prstGeom>
          <a:noFill/>
          <a:ln>
            <a:noFill/>
          </a:ln>
        </p:spPr>
      </p:pic>
    </p:spTree>
    <p:extLst>
      <p:ext uri="{BB962C8B-B14F-4D97-AF65-F5344CB8AC3E}">
        <p14:creationId xmlns:p14="http://schemas.microsoft.com/office/powerpoint/2010/main" val="858681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lnSpcReduction="10000"/>
              </a:bodyPr>
              <a:lstStyle/>
              <a:p>
                <a:pPr marL="0" indent="0" algn="just">
                  <a:lnSpc>
                    <a:spcPct val="150000"/>
                  </a:lnSpc>
                  <a:buNone/>
                </a:pPr>
                <a:r>
                  <a:rPr lang="vi-VN" sz="2400" b="1" dirty="0"/>
                  <a:t>6. Tỉa cây quyết định</a:t>
                </a:r>
              </a:p>
              <a:p>
                <a:pPr algn="just">
                  <a:lnSpc>
                    <a:spcPct val="100000"/>
                  </a:lnSpc>
                </a:pPr>
                <a:r>
                  <a:rPr lang="vi-VN" sz="2200" dirty="0"/>
                  <a:t>Sử dụng các tiêu chí dừng chặt có xu hướng tạo ra những cây quyết định nhỏ và under-fitted. Sử dụng các tiêu chí dừng lỏng lẻo có xu hướng tạo ra những cây quyết định lớn mà over-fitted</a:t>
                </a:r>
              </a:p>
              <a:p>
                <a:pPr marL="0" indent="0" algn="just">
                  <a:lnSpc>
                    <a:spcPct val="100000"/>
                  </a:lnSpc>
                  <a:buNone/>
                </a:pPr>
                <a:r>
                  <a:rPr lang="vi-VN" sz="2200" dirty="0"/>
                  <a:t>Phương pháp Breiman(1984): </a:t>
                </a:r>
              </a:p>
              <a:p>
                <a:pPr algn="just">
                  <a:lnSpc>
                    <a:spcPct val="100000"/>
                  </a:lnSpc>
                </a:pPr>
                <a:r>
                  <a:rPr lang="vi-VN" sz="2200" dirty="0"/>
                  <a:t>Dùng tiêu chí lỏng để xây dựng cây lớn. Cắt tỉa những nhánh phụ nào mà không làm giảm  độ chính x</a:t>
                </a:r>
                <a:r>
                  <a:rPr lang="vi-VN" sz="2000" dirty="0"/>
                  <a:t>ác thông qua tỉ lệ sai số đánh giá. Giả sử ta biến một nút quyết định thành một nút lá. Khi đó trong tổng số m ví dụ có trong nút này thì có e nút bị phân sai. Khi đó xác định :</a:t>
                </a:r>
              </a:p>
              <a:p>
                <a:pPr algn="just">
                  <a:lnSpc>
                    <a:spcPct val="100000"/>
                  </a:lnSpc>
                </a:pPr>
                <a:r>
                  <a:rPr lang="vi-VN" sz="2000" dirty="0"/>
                  <a:t>			</a:t>
                </a:r>
                <a14:m>
                  <m:oMath xmlns:m="http://schemas.openxmlformats.org/officeDocument/2006/math">
                    <m:sSub>
                      <m:sSubPr>
                        <m:ctrlPr>
                          <a:rPr lang="vi-VN" sz="2600" i="1" smtClean="0">
                            <a:latin typeface="Cambria Math" panose="02040503050406030204" pitchFamily="18" charset="0"/>
                          </a:rPr>
                        </m:ctrlPr>
                      </m:sSubPr>
                      <m:e>
                        <m:r>
                          <a:rPr lang="vi-VN" sz="2600" b="0" i="1" smtClean="0">
                            <a:latin typeface="Cambria Math" panose="02040503050406030204" pitchFamily="18" charset="0"/>
                          </a:rPr>
                          <m:t>𝐸</m:t>
                        </m:r>
                      </m:e>
                      <m:sub>
                        <m:r>
                          <a:rPr lang="vi-VN" sz="2600" b="0" i="1" smtClean="0">
                            <a:latin typeface="Cambria Math" panose="02040503050406030204" pitchFamily="18" charset="0"/>
                          </a:rPr>
                          <m:t>𝑒𝑠𝑡𝑖𝑚𝑎𝑡𝑒𝑑</m:t>
                        </m:r>
                      </m:sub>
                    </m:sSub>
                    <m:r>
                      <a:rPr lang="vi-VN" sz="2600" b="0" i="1" smtClean="0">
                        <a:latin typeface="Cambria Math" panose="02040503050406030204" pitchFamily="18" charset="0"/>
                      </a:rPr>
                      <m:t>=</m:t>
                    </m:r>
                    <m:f>
                      <m:fPr>
                        <m:ctrlPr>
                          <a:rPr lang="vi-VN" sz="2600" b="0" i="1" smtClean="0">
                            <a:latin typeface="Cambria Math" panose="02040503050406030204" pitchFamily="18" charset="0"/>
                          </a:rPr>
                        </m:ctrlPr>
                      </m:fPr>
                      <m:num>
                        <m:r>
                          <a:rPr lang="vi-VN" sz="2600" b="0" i="1" smtClean="0">
                            <a:latin typeface="Cambria Math" panose="02040503050406030204" pitchFamily="18" charset="0"/>
                          </a:rPr>
                          <m:t>𝑒</m:t>
                        </m:r>
                        <m:r>
                          <a:rPr lang="vi-VN" sz="2600" b="0" i="1" smtClean="0">
                            <a:latin typeface="Cambria Math" panose="02040503050406030204" pitchFamily="18" charset="0"/>
                          </a:rPr>
                          <m:t>+1</m:t>
                        </m:r>
                      </m:num>
                      <m:den>
                        <m:r>
                          <a:rPr lang="vi-VN" sz="2600" b="0" i="1" smtClean="0">
                            <a:latin typeface="Cambria Math" panose="02040503050406030204" pitchFamily="18" charset="0"/>
                          </a:rPr>
                          <m:t>𝑁</m:t>
                        </m:r>
                        <m:r>
                          <a:rPr lang="vi-VN" sz="2600" b="0" i="1" smtClean="0">
                            <a:latin typeface="Cambria Math" panose="02040503050406030204" pitchFamily="18" charset="0"/>
                          </a:rPr>
                          <m:t>+</m:t>
                        </m:r>
                        <m:r>
                          <a:rPr lang="vi-VN" sz="2600" b="0" i="1" smtClean="0">
                            <a:latin typeface="Cambria Math" panose="02040503050406030204" pitchFamily="18" charset="0"/>
                          </a:rPr>
                          <m:t>𝑚</m:t>
                        </m:r>
                      </m:den>
                    </m:f>
                  </m:oMath>
                </a14:m>
                <a:r>
                  <a:rPr lang="vi-VN" sz="2600" dirty="0"/>
                  <a:t> </a:t>
                </a:r>
              </a:p>
              <a:p>
                <a:pPr marL="0" indent="0" algn="just">
                  <a:lnSpc>
                    <a:spcPct val="100000"/>
                  </a:lnSpc>
                  <a:buNone/>
                </a:pPr>
                <a:r>
                  <a:rPr lang="vi-VN" sz="2000" dirty="0"/>
                  <a:t>Việc cắt tỉa dựa trên hai phương pháp sau:</a:t>
                </a:r>
              </a:p>
              <a:p>
                <a:pPr marL="457200" indent="-457200" algn="just">
                  <a:lnSpc>
                    <a:spcPct val="100000"/>
                  </a:lnSpc>
                  <a:buFont typeface="+mj-lt"/>
                  <a:buAutoNum type="arabicPeriod"/>
                </a:pPr>
                <a:r>
                  <a:rPr lang="vi-VN" sz="2200" dirty="0"/>
                  <a:t>Dựa vào một validation set. Trước tiên, </a:t>
                </a:r>
                <a:r>
                  <a:rPr lang="vi-VN" sz="2200" i="1" dirty="0"/>
                  <a:t>tập huấn luyện</a:t>
                </a:r>
                <a:r>
                  <a:rPr lang="vi-VN" sz="2200" dirty="0"/>
                  <a:t> được tách ra thành một training set nhỏ hơn và một validation set. Cây quyết đinh được xây dựng trên training set cho tới khi mọi điểm trong training set được phân lớp đúng. Sau đó, đi ngược từ các nút lá, cắt tỉa các nút anh em (sibling node) của nó và giữ lại nút </a:t>
                </a:r>
                <a:r>
                  <a:rPr lang="vi-VN" sz="2200" i="1" dirty="0"/>
                  <a:t>bố mẹ</a:t>
                </a:r>
                <a:r>
                  <a:rPr lang="vi-VN" sz="2200" dirty="0"/>
                  <a:t> nếu độ chính xác trên validation set được cải thiện. Khi nào độ chính xác trên validation set không được cải thiện nữa, quá trình tỉa dừng lại. Phương pháp này còn được gọi là </a:t>
                </a:r>
                <a:r>
                  <a:rPr lang="vi-VN" sz="2200" i="1" dirty="0"/>
                  <a:t>cắt tỉa giảm sai số (reduced error pruning)</a:t>
                </a:r>
                <a:r>
                  <a:rPr lang="vi-VN" sz="2200" dirty="0"/>
                  <a:t>.</a:t>
                </a:r>
              </a:p>
              <a:p>
                <a:pPr marL="0" indent="0" algn="just">
                  <a:lnSpc>
                    <a:spcPct val="100000"/>
                  </a:lnSpc>
                  <a:buNone/>
                </a:pPr>
                <a:endParaRPr lang="vi-VN" sz="2000" dirty="0"/>
              </a:p>
              <a:p>
                <a:pPr marL="0" indent="0" algn="just">
                  <a:lnSpc>
                    <a:spcPct val="100000"/>
                  </a:lnSpc>
                  <a:buNone/>
                </a:pPr>
                <a:endParaRPr lang="vi-VN" sz="2000" dirty="0"/>
              </a:p>
            </p:txBody>
          </p:sp>
        </mc:Choice>
        <mc:Fallback xmlns="">
          <p:sp>
            <p:nvSpPr>
              <p:cNvPr id="3" name="Content Placeholder 2">
                <a:extLst>
                  <a:ext uri="{FF2B5EF4-FFF2-40B4-BE49-F238E27FC236}">
                    <a16:creationId xmlns:a16="http://schemas.microsoft.com/office/drawing/2014/main" id="{ECFEC923-D31E-4B35-87FA-450948DECAA8}"/>
                  </a:ext>
                </a:extLst>
              </p:cNvPr>
              <p:cNvSpPr>
                <a:spLocks noGrp="1" noRot="1" noChangeAspect="1" noMove="1" noResize="1" noEditPoints="1" noAdjustHandles="1" noChangeArrowheads="1" noChangeShapeType="1" noTextEdit="1"/>
              </p:cNvSpPr>
              <p:nvPr>
                <p:ph idx="1"/>
              </p:nvPr>
            </p:nvSpPr>
            <p:spPr>
              <a:xfrm>
                <a:off x="410817" y="365124"/>
                <a:ext cx="11343861" cy="6447155"/>
              </a:xfrm>
              <a:blipFill>
                <a:blip r:embed="rId2"/>
                <a:stretch>
                  <a:fillRect l="-806" r="-699" b="-378"/>
                </a:stretch>
              </a:blipFill>
            </p:spPr>
            <p:txBody>
              <a:bodyPr/>
              <a:lstStyle/>
              <a:p>
                <a:r>
                  <a:rPr lang="vi-VN">
                    <a:noFill/>
                  </a:rPr>
                  <a:t> </a:t>
                </a:r>
              </a:p>
            </p:txBody>
          </p:sp>
        </mc:Fallback>
      </mc:AlternateContent>
    </p:spTree>
    <p:extLst>
      <p:ext uri="{BB962C8B-B14F-4D97-AF65-F5344CB8AC3E}">
        <p14:creationId xmlns:p14="http://schemas.microsoft.com/office/powerpoint/2010/main" val="2196906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lnSpcReduction="10000"/>
              </a:bodyPr>
              <a:lstStyle/>
              <a:p>
                <a:pPr marL="457200" indent="-457200" algn="just">
                  <a:lnSpc>
                    <a:spcPct val="100000"/>
                  </a:lnSpc>
                  <a:buFont typeface="+mj-lt"/>
                  <a:buAutoNum type="arabicPeriod" startAt="2"/>
                </a:pPr>
                <a:r>
                  <a:rPr lang="vi-VN" sz="2200" dirty="0">
                    <a:solidFill>
                      <a:srgbClr val="000000"/>
                    </a:solidFill>
                    <a:latin typeface="Arial" panose="020B0604020202020204" pitchFamily="34" charset="0"/>
                    <a:ea typeface="Times New Roman" panose="02020603050405020304" pitchFamily="18" charset="0"/>
                    <a:cs typeface="Arial" panose="020B0604020202020204" pitchFamily="34" charset="0"/>
                  </a:rPr>
                  <a:t>Dựa vào toàn bộ data set. Trong phương pháp này, ta không tách tập training ban đầu ra mà sử dụng toàn bộ dữ liệu trong tập này cho việc xây dựng cây quyết định. Một ví dụ cho việc này là cộng thêm một đại lượng regularization vào hàm mất mát. Đại lượng regularization sẽ lớn nếu số leaf node là lớn. Cụ thể, giả sử cây quyết định cuối cùng có K nút lá, tập hợp các điểm huấn luyện rơi vào mỗi leaf node lần lượt là S</a:t>
                </a:r>
                <a:r>
                  <a:rPr lang="vi-VN" sz="2200" baseline="-25000" dirty="0">
                    <a:solidFill>
                      <a:srgbClr val="000000"/>
                    </a:solidFill>
                    <a:latin typeface="Arial" panose="020B0604020202020204" pitchFamily="34" charset="0"/>
                    <a:ea typeface="Times New Roman" panose="02020603050405020304" pitchFamily="18" charset="0"/>
                    <a:cs typeface="Arial" panose="020B0604020202020204" pitchFamily="34" charset="0"/>
                  </a:rPr>
                  <a:t>1</a:t>
                </a:r>
                <a:r>
                  <a:rPr lang="vi-VN" sz="2200" dirty="0">
                    <a:solidFill>
                      <a:srgbClr val="000000"/>
                    </a:solidFill>
                    <a:latin typeface="Arial" panose="020B0604020202020204" pitchFamily="34" charset="0"/>
                    <a:ea typeface="Times New Roman" panose="02020603050405020304" pitchFamily="18" charset="0"/>
                    <a:cs typeface="Arial" panose="020B0604020202020204" pitchFamily="34" charset="0"/>
                  </a:rPr>
                  <a:t>,…,S</a:t>
                </a:r>
                <a:r>
                  <a:rPr lang="vi-VN" sz="2200" baseline="-25000" dirty="0">
                    <a:solidFill>
                      <a:srgbClr val="000000"/>
                    </a:solidFill>
                    <a:latin typeface="Arial" panose="020B0604020202020204" pitchFamily="34" charset="0"/>
                    <a:ea typeface="Times New Roman" panose="02020603050405020304" pitchFamily="18" charset="0"/>
                    <a:cs typeface="Arial" panose="020B0604020202020204" pitchFamily="34" charset="0"/>
                  </a:rPr>
                  <a:t>K</a:t>
                </a:r>
                <a:r>
                  <a:rPr lang="vi-VN" sz="2200" dirty="0">
                    <a:solidFill>
                      <a:srgbClr val="000000"/>
                    </a:solidFill>
                    <a:latin typeface="Arial" panose="020B0604020202020204" pitchFamily="34" charset="0"/>
                    <a:ea typeface="Times New Roman" panose="02020603050405020304" pitchFamily="18" charset="0"/>
                    <a:cs typeface="Arial" panose="020B0604020202020204" pitchFamily="34" charset="0"/>
                  </a:rPr>
                  <a:t>. Khi đó, regularized loss của ID3 có thể được tính tương tự như sau:</a:t>
                </a:r>
              </a:p>
              <a:p>
                <a:pPr marL="0" indent="0" algn="just">
                  <a:lnSpc>
                    <a:spcPct val="100000"/>
                  </a:lnSpc>
                  <a:buNone/>
                </a:pPr>
                <a:r>
                  <a:rPr lang="vi-VN" sz="2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r>
                      <a:rPr lang="en-US" sz="2400" i="1">
                        <a:latin typeface="Cambria Math" panose="02040503050406030204" pitchFamily="18" charset="0"/>
                      </a:rPr>
                      <m:t>𝐿</m:t>
                    </m:r>
                    <m:r>
                      <a:rPr lang="en-US" sz="2400" i="1">
                        <a:latin typeface="Cambria Math" panose="02040503050406030204" pitchFamily="18" charset="0"/>
                      </a:rPr>
                      <m:t>=</m:t>
                    </m:r>
                    <m:nary>
                      <m:naryPr>
                        <m:chr m:val="∑"/>
                        <m:limLoc m:val="undOvr"/>
                        <m:ctrlPr>
                          <a:rPr lang="vi-VN" sz="2400" i="1">
                            <a:latin typeface="Cambria Math" panose="02040503050406030204" pitchFamily="18" charset="0"/>
                          </a:rPr>
                        </m:ctrlPr>
                      </m:naryPr>
                      <m:sub>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𝐾</m:t>
                        </m:r>
                      </m:sup>
                      <m:e>
                        <m:f>
                          <m:fPr>
                            <m:ctrlPr>
                              <a:rPr lang="vi-VN" sz="2400" i="1">
                                <a:latin typeface="Cambria Math" panose="02040503050406030204" pitchFamily="18" charset="0"/>
                              </a:rPr>
                            </m:ctrlPr>
                          </m:fPr>
                          <m:num>
                            <m:d>
                              <m:dPr>
                                <m:begChr m:val="|"/>
                                <m:endChr m:val="|"/>
                                <m:ctrlPr>
                                  <a:rPr lang="vi-VN" sz="2400" i="1">
                                    <a:latin typeface="Cambria Math" panose="02040503050406030204" pitchFamily="18" charset="0"/>
                                  </a:rPr>
                                </m:ctrlPr>
                              </m:dPr>
                              <m:e>
                                <m:sSub>
                                  <m:sSubPr>
                                    <m:ctrlPr>
                                      <a:rPr lang="vi-VN" sz="2400" i="1">
                                        <a:latin typeface="Cambria Math" panose="02040503050406030204" pitchFamily="18" charset="0"/>
                                      </a:rPr>
                                    </m:ctrlPr>
                                  </m:sSubPr>
                                  <m:e>
                                    <m:r>
                                      <a:rPr lang="en-US" sz="2400" i="1">
                                        <a:latin typeface="Cambria Math" panose="02040503050406030204" pitchFamily="18" charset="0"/>
                                      </a:rPr>
                                      <m:t>𝑆</m:t>
                                    </m:r>
                                  </m:e>
                                  <m:sub>
                                    <m:r>
                                      <a:rPr lang="en-US" sz="2400" i="1">
                                        <a:latin typeface="Cambria Math" panose="02040503050406030204" pitchFamily="18" charset="0"/>
                                      </a:rPr>
                                      <m:t>𝑘</m:t>
                                    </m:r>
                                  </m:sub>
                                </m:sSub>
                              </m:e>
                            </m:d>
                          </m:num>
                          <m:den>
                            <m:d>
                              <m:dPr>
                                <m:begChr m:val="|"/>
                                <m:endChr m:val="|"/>
                                <m:ctrlPr>
                                  <a:rPr lang="vi-VN" sz="2400" i="1">
                                    <a:latin typeface="Cambria Math" panose="02040503050406030204" pitchFamily="18" charset="0"/>
                                  </a:rPr>
                                </m:ctrlPr>
                              </m:dPr>
                              <m:e>
                                <m:r>
                                  <a:rPr lang="en-US" sz="2400" i="1">
                                    <a:latin typeface="Cambria Math" panose="02040503050406030204" pitchFamily="18" charset="0"/>
                                  </a:rPr>
                                  <m:t>𝑆</m:t>
                                </m:r>
                              </m:e>
                            </m:d>
                          </m:den>
                        </m:f>
                        <m:r>
                          <a:rPr lang="en-US" sz="2400" i="1">
                            <a:latin typeface="Cambria Math" panose="02040503050406030204" pitchFamily="18" charset="0"/>
                          </a:rPr>
                          <m:t>𝐻</m:t>
                        </m:r>
                        <m:d>
                          <m:dPr>
                            <m:ctrlPr>
                              <a:rPr lang="vi-VN" sz="2400" i="1">
                                <a:latin typeface="Cambria Math" panose="02040503050406030204" pitchFamily="18" charset="0"/>
                              </a:rPr>
                            </m:ctrlPr>
                          </m:dPr>
                          <m:e>
                            <m:sSub>
                              <m:sSubPr>
                                <m:ctrlPr>
                                  <a:rPr lang="vi-VN" sz="2400" i="1">
                                    <a:latin typeface="Cambria Math" panose="02040503050406030204" pitchFamily="18" charset="0"/>
                                  </a:rPr>
                                </m:ctrlPr>
                              </m:sSubPr>
                              <m:e>
                                <m:r>
                                  <a:rPr lang="en-US" sz="2400" i="1">
                                    <a:latin typeface="Cambria Math" panose="02040503050406030204" pitchFamily="18" charset="0"/>
                                  </a:rPr>
                                  <m:t>𝑆</m:t>
                                </m:r>
                              </m:e>
                              <m:sub>
                                <m:r>
                                  <a:rPr lang="en-US" sz="2400" i="1">
                                    <a:latin typeface="Cambria Math" panose="02040503050406030204" pitchFamily="18" charset="0"/>
                                  </a:rPr>
                                  <m:t>𝑘</m:t>
                                </m:r>
                              </m:sub>
                            </m:sSub>
                          </m:e>
                        </m:d>
                        <m:r>
                          <a:rPr lang="en-US" sz="2400" i="1">
                            <a:latin typeface="Cambria Math" panose="02040503050406030204" pitchFamily="18" charset="0"/>
                          </a:rPr>
                          <m:t>+</m:t>
                        </m:r>
                      </m:e>
                    </m:nary>
                    <m:r>
                      <m:rPr>
                        <m:sty m:val="p"/>
                      </m:rPr>
                      <a:rPr lang="vi-VN" sz="2400">
                        <a:latin typeface="Cambria Math" panose="02040503050406030204" pitchFamily="18" charset="0"/>
                      </a:rPr>
                      <m:t>λ</m:t>
                    </m:r>
                    <m:r>
                      <a:rPr lang="en-US" sz="2400" i="1">
                        <a:latin typeface="Cambria Math" panose="02040503050406030204" pitchFamily="18" charset="0"/>
                      </a:rPr>
                      <m:t>𝐾</m:t>
                    </m:r>
                    <m:r>
                      <a:rPr lang="en-US" sz="2400" i="1">
                        <a:latin typeface="Cambria Math" panose="02040503050406030204" pitchFamily="18" charset="0"/>
                      </a:rPr>
                      <m:t>     </m:t>
                    </m:r>
                  </m:oMath>
                </a14:m>
                <a:endParaRPr lang="vi-VN" sz="2400" dirty="0"/>
              </a:p>
              <a:p>
                <a:pPr algn="just">
                  <a:lnSpc>
                    <a:spcPct val="100000"/>
                  </a:lnSpc>
                </a:pPr>
                <a:r>
                  <a:rPr lang="vi-VN" sz="2200" dirty="0"/>
                  <a:t>với |Sk| ký hiệu số phần tử của tập hợp </a:t>
                </a:r>
                <a:r>
                  <a:rPr lang="en-US" sz="2200" i="1" dirty="0"/>
                  <a:t>S</a:t>
                </a:r>
                <a:r>
                  <a:rPr lang="vi-VN" sz="2200" i="1" dirty="0"/>
                  <a:t>k</a:t>
                </a:r>
                <a:r>
                  <a:rPr lang="vi-VN" sz="2200" dirty="0"/>
                  <a:t> và </a:t>
                </a:r>
                <a:r>
                  <a:rPr lang="vi-VN" sz="2200" i="1" dirty="0"/>
                  <a:t>H(Sk)</a:t>
                </a:r>
                <a:r>
                  <a:rPr lang="vi-VN" sz="2200" dirty="0"/>
                  <a:t> chính là entropy của </a:t>
                </a:r>
                <a:r>
                  <a:rPr lang="en-US" sz="2200" dirty="0" err="1"/>
                  <a:t>nút</a:t>
                </a:r>
                <a:r>
                  <a:rPr lang="en-US" sz="2200" dirty="0"/>
                  <a:t> </a:t>
                </a:r>
                <a:r>
                  <a:rPr lang="en-US" sz="2200" dirty="0" err="1"/>
                  <a:t>lá</a:t>
                </a:r>
                <a:r>
                  <a:rPr lang="vi-VN" sz="2200" dirty="0"/>
                  <a:t> tương ứng với Sk, được tính tương tự và </a:t>
                </a:r>
                <a14:m>
                  <m:oMath xmlns:m="http://schemas.openxmlformats.org/officeDocument/2006/math">
                    <m:r>
                      <m:rPr>
                        <m:sty m:val="p"/>
                      </m:rPr>
                      <a:rPr lang="vi-VN" sz="2000">
                        <a:latin typeface="Cambria Math" panose="02040503050406030204" pitchFamily="18" charset="0"/>
                      </a:rPr>
                      <m:t>λ</m:t>
                    </m:r>
                  </m:oMath>
                </a14:m>
                <a:r>
                  <a:rPr lang="vi-VN" sz="2200" dirty="0">
                    <a:solidFill>
                      <a:srgbClr val="000000"/>
                    </a:solidFill>
                    <a:latin typeface="Arial" panose="020B0604020202020204" pitchFamily="34" charset="0"/>
                    <a:ea typeface="Times New Roman" panose="02020603050405020304" pitchFamily="18" charset="0"/>
                    <a:cs typeface="Arial" panose="020B0604020202020204" pitchFamily="34" charset="0"/>
                  </a:rPr>
                  <a:t> là hằng số dương. Hàm </a:t>
                </a:r>
                <a14:m>
                  <m:oMath xmlns:m="http://schemas.openxmlformats.org/officeDocument/2006/math">
                    <m:r>
                      <a:rPr lang="en-US" sz="2000" i="1" smtClean="0">
                        <a:latin typeface="Cambria Math" panose="02040503050406030204" pitchFamily="18" charset="0"/>
                      </a:rPr>
                      <m:t>𝐿</m:t>
                    </m:r>
                  </m:oMath>
                </a14:m>
                <a:r>
                  <a:rPr lang="vi-VN" sz="2200" dirty="0">
                    <a:solidFill>
                      <a:srgbClr val="000000"/>
                    </a:solidFill>
                    <a:latin typeface="Arial" panose="020B0604020202020204" pitchFamily="34" charset="0"/>
                    <a:ea typeface="Times New Roman" panose="02020603050405020304" pitchFamily="18" charset="0"/>
                    <a:cs typeface="Arial" panose="020B0604020202020204" pitchFamily="34" charset="0"/>
                  </a:rPr>
                  <a:t> phụ thuộc vào hai thành phần và nó nhỏ khi cả hai thành phần đều nhỏ. Tỉa cây là làm giảm giá trị của hàm này. Đầu tiên ưứ xây dựng cây quyết định đúng với mọi nút lá. Khi đó hàm mất mát có thành phần đầu  =0 nhưng thành phần thứ hai lớn. Sau đó tỉa dần các nút lá sao cho hàm mất mát giảm và dừng lại khi nó không thể giảm được mà thôi.</a:t>
                </a:r>
              </a:p>
              <a:p>
                <a:pPr marL="0" indent="0" algn="just">
                  <a:lnSpc>
                    <a:spcPct val="100000"/>
                  </a:lnSpc>
                  <a:buNone/>
                </a:pPr>
                <a:r>
                  <a:rPr lang="vi-VN" sz="2200" dirty="0"/>
                  <a:t>Nếu cứ để phát triển cây thì có thể tạo ra một cây lớn. Một giải pháp khác nữa là dừng phát triển khi cây đạt đến số lượng quyết định nhất định hoặc khi các nút quyết định chỉ chứa một số ít mẫu. Điều này được gọi là </a:t>
                </a:r>
                <a:r>
                  <a:rPr lang="vi-VN" sz="2200" b="1" i="1" dirty="0"/>
                  <a:t>dừng sớm hoặc cắt tỉa trước</a:t>
                </a:r>
                <a:r>
                  <a:rPr lang="vi-VN" sz="2200" dirty="0"/>
                  <a:t> cây quyết định. Tuy nhiên, một nhược điểm của phương pháp này là không có cách nào để biết liệu cây có bỏ sót hay không, nhưng các mẫu quan trọng mà nó đã học được đã đạt được  kích thước lớn.</a:t>
                </a:r>
              </a:p>
              <a:p>
                <a:pPr marL="0" indent="0" algn="just">
                  <a:lnSpc>
                    <a:spcPct val="100000"/>
                  </a:lnSpc>
                  <a:buNone/>
                </a:pPr>
                <a:endParaRPr lang="vi-VN" sz="22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457200" indent="-457200" algn="just">
                  <a:lnSpc>
                    <a:spcPct val="100000"/>
                  </a:lnSpc>
                  <a:buFont typeface="+mj-lt"/>
                  <a:buAutoNum type="arabicPeriod" startAt="2"/>
                </a:pPr>
                <a:endParaRPr lang="en-US" sz="2200" dirty="0">
                  <a:latin typeface="Arial" panose="020B0604020202020204" pitchFamily="34" charset="0"/>
                  <a:ea typeface="Times New Roman" panose="02020603050405020304" pitchFamily="18" charset="0"/>
                  <a:cs typeface="Arial" panose="020B0604020202020204" pitchFamily="34" charset="0"/>
                </a:endParaRPr>
              </a:p>
              <a:p>
                <a:pPr marL="457200" indent="-457200" algn="just">
                  <a:lnSpc>
                    <a:spcPct val="100000"/>
                  </a:lnSpc>
                  <a:buFont typeface="+mj-lt"/>
                  <a:buAutoNum type="arabicPeriod" startAt="2"/>
                </a:pPr>
                <a:endParaRPr lang="vi-VN" sz="2200" dirty="0">
                  <a:latin typeface="Arial" panose="020B0604020202020204" pitchFamily="34" charset="0"/>
                  <a:ea typeface="Times New Roman" panose="02020603050405020304" pitchFamily="18" charset="0"/>
                  <a:cs typeface="Arial" panose="020B0604020202020204" pitchFamily="34" charset="0"/>
                </a:endParaRPr>
              </a:p>
              <a:p>
                <a:pPr marL="457200" indent="-457200" algn="just">
                  <a:lnSpc>
                    <a:spcPct val="150000"/>
                  </a:lnSpc>
                  <a:buFont typeface="+mj-lt"/>
                  <a:buAutoNum type="arabicPeriod" startAt="2"/>
                </a:pPr>
                <a:endParaRPr lang="en-US" sz="2000" dirty="0"/>
              </a:p>
              <a:p>
                <a:pPr marL="0" indent="0" algn="just">
                  <a:lnSpc>
                    <a:spcPct val="150000"/>
                  </a:lnSpc>
                  <a:buNone/>
                </a:pPr>
                <a:endParaRPr lang="en-US" sz="2000" dirty="0"/>
              </a:p>
              <a:p>
                <a:pPr marL="0" indent="0" algn="just">
                  <a:lnSpc>
                    <a:spcPct val="150000"/>
                  </a:lnSpc>
                  <a:buNone/>
                </a:pPr>
                <a:endParaRPr lang="en-US" sz="2000" dirty="0"/>
              </a:p>
              <a:p>
                <a:pPr marL="0" indent="0" algn="just">
                  <a:lnSpc>
                    <a:spcPct val="150000"/>
                  </a:lnSpc>
                  <a:buNone/>
                </a:pPr>
                <a:endParaRPr lang="vi-VN" sz="2000" dirty="0"/>
              </a:p>
            </p:txBody>
          </p:sp>
        </mc:Choice>
        <mc:Fallback xmlns="">
          <p:sp>
            <p:nvSpPr>
              <p:cNvPr id="3" name="Content Placeholder 2">
                <a:extLst>
                  <a:ext uri="{FF2B5EF4-FFF2-40B4-BE49-F238E27FC236}">
                    <a16:creationId xmlns:a16="http://schemas.microsoft.com/office/drawing/2014/main" id="{ECFEC923-D31E-4B35-87FA-450948DECAA8}"/>
                  </a:ext>
                </a:extLst>
              </p:cNvPr>
              <p:cNvSpPr>
                <a:spLocks noGrp="1" noRot="1" noChangeAspect="1" noMove="1" noResize="1" noEditPoints="1" noAdjustHandles="1" noChangeArrowheads="1" noChangeShapeType="1" noTextEdit="1"/>
              </p:cNvSpPr>
              <p:nvPr>
                <p:ph idx="1"/>
              </p:nvPr>
            </p:nvSpPr>
            <p:spPr>
              <a:xfrm>
                <a:off x="410817" y="365124"/>
                <a:ext cx="11343861" cy="6447155"/>
              </a:xfrm>
              <a:blipFill>
                <a:blip r:embed="rId2"/>
                <a:stretch>
                  <a:fillRect l="-699" t="-1135" r="-699" b="-1703"/>
                </a:stretch>
              </a:blipFill>
            </p:spPr>
            <p:txBody>
              <a:bodyPr/>
              <a:lstStyle/>
              <a:p>
                <a:r>
                  <a:rPr lang="vi-VN">
                    <a:noFill/>
                  </a:rPr>
                  <a:t> </a:t>
                </a:r>
              </a:p>
            </p:txBody>
          </p:sp>
        </mc:Fallback>
      </mc:AlternateContent>
    </p:spTree>
    <p:extLst>
      <p:ext uri="{BB962C8B-B14F-4D97-AF65-F5344CB8AC3E}">
        <p14:creationId xmlns:p14="http://schemas.microsoft.com/office/powerpoint/2010/main" val="755001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a:lnSpc>
                <a:spcPct val="100000"/>
              </a:lnSpc>
            </a:pPr>
            <a:r>
              <a:rPr lang="vi-VN" sz="2200" dirty="0"/>
              <a:t>Ngược lại, </a:t>
            </a:r>
            <a:r>
              <a:rPr lang="vi-VN" sz="2200" b="1" i="1" dirty="0"/>
              <a:t>cắt tỉa sau</a:t>
            </a:r>
            <a:r>
              <a:rPr lang="vi-VN" sz="2200" dirty="0"/>
              <a:t> liên quan đến việc phát triển cây đầy đủ và cắt tỉa các nút lá để giảm kích thước của cây đến một mức phù hợp. Đây thường là cách tiếp cận hiệu quả hơn cắt tỉa trước, bởi vì rất khó để xác định độ sâu tối ưu của cây quyết định mà không phát triển nó trước. Cắt tỉa cây sau cho phép thuật toán là  xác định rằng tất cả các cấu trúc dữ liệu quan trọng đã được phát hiện.</a:t>
            </a:r>
          </a:p>
          <a:p>
            <a:pPr>
              <a:lnSpc>
                <a:spcPct val="100000"/>
              </a:lnSpc>
            </a:pPr>
            <a:r>
              <a:rPr lang="vi-VN" sz="2200" dirty="0"/>
              <a:t>Thông thường, một nút không được chia nhỏ hơn nếu số lượng các cá thể đào tạo tại nút đó nhỏ hơn một tỷ lệ phần trăm nhất định của tập huấn luyện—ví dụ: 5% — bất kể nó không sạch hoặc bị lỗi. Ý tưởng là bất kỳ quyết định nào dựa trên quá ít trường hợp sẽ gây ra sự khác biệt và như vậy là lỗi tổng quát. Dừng xây dựng cây sớm trước khi nó đầy thì đây là </a:t>
            </a:r>
            <a:r>
              <a:rPr lang="vi-VN" sz="2200" b="1" i="1" dirty="0"/>
              <a:t>tỉa trước cây</a:t>
            </a:r>
            <a:r>
              <a:rPr lang="vi-VN" sz="2200" dirty="0"/>
              <a:t>.</a:t>
            </a:r>
          </a:p>
          <a:p>
            <a:pPr>
              <a:lnSpc>
                <a:spcPct val="100000"/>
              </a:lnSpc>
            </a:pPr>
            <a:r>
              <a:rPr lang="vi-VN" dirty="0"/>
              <a:t>Một nguyên lý hay được sử dụng là nguyên lý </a:t>
            </a:r>
            <a:r>
              <a:rPr lang="vi-VN" i="1" dirty="0"/>
              <a:t>Occam’s Razor. Razor </a:t>
            </a:r>
            <a:r>
              <a:rPr lang="vi-VN" dirty="0"/>
              <a:t>nhà logic học và thần học Anh (1285-1347):</a:t>
            </a:r>
            <a:endParaRPr lang="vi-VN" sz="2200" dirty="0"/>
          </a:p>
          <a:p>
            <a:pPr marL="342900" indent="-342900">
              <a:lnSpc>
                <a:spcPct val="100000"/>
              </a:lnSpc>
              <a:buFont typeface="Arial" panose="020B0604020202020204" pitchFamily="34" charset="0"/>
              <a:buChar char="•"/>
            </a:pPr>
            <a:r>
              <a:rPr lang="vi-VN" dirty="0"/>
              <a:t>Có hai cây quyết định có số lỗi tương tự, nên chọn một cây đơn giản hơn là cây phức tạp.</a:t>
            </a:r>
          </a:p>
          <a:p>
            <a:pPr marL="342900" indent="-342900">
              <a:lnSpc>
                <a:spcPct val="100000"/>
              </a:lnSpc>
              <a:buFont typeface="Arial" panose="020B0604020202020204" pitchFamily="34" charset="0"/>
              <a:buChar char="•"/>
            </a:pPr>
            <a:r>
              <a:rPr lang="vi-VN" dirty="0"/>
              <a:t>Một cây phức tạp hơn có nhiều khả năng là vô tình bị lỗi do dữ liệu (nghĩa là bị lỗi phụ thuộc).</a:t>
            </a:r>
          </a:p>
          <a:p>
            <a:pPr marL="342900" indent="-342900">
              <a:lnSpc>
                <a:spcPct val="100000"/>
              </a:lnSpc>
              <a:buFont typeface="Arial" panose="020B0604020202020204" pitchFamily="34" charset="0"/>
              <a:buChar char="•"/>
            </a:pPr>
            <a:r>
              <a:rPr lang="vi-VN" dirty="0"/>
              <a:t>Theo đó, khi đánh giá cây quyết định nên bao gồm cả độ phức tạp phân loại.</a:t>
            </a:r>
            <a:endParaRPr lang="vi-VN" sz="2200" dirty="0"/>
          </a:p>
          <a:p>
            <a:pPr marL="0" indent="0" algn="just">
              <a:lnSpc>
                <a:spcPct val="150000"/>
              </a:lnSpc>
              <a:buNone/>
            </a:pPr>
            <a:endParaRPr lang="vi-VN" sz="2000" dirty="0"/>
          </a:p>
        </p:txBody>
      </p:sp>
    </p:spTree>
    <p:extLst>
      <p:ext uri="{BB962C8B-B14F-4D97-AF65-F5344CB8AC3E}">
        <p14:creationId xmlns:p14="http://schemas.microsoft.com/office/powerpoint/2010/main" val="3223947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4F53E-E93B-47CC-944F-942E58CD58A0}"/>
              </a:ext>
            </a:extLst>
          </p:cNvPr>
          <p:cNvSpPr>
            <a:spLocks noGrp="1"/>
          </p:cNvSpPr>
          <p:nvPr>
            <p:ph type="title"/>
          </p:nvPr>
        </p:nvSpPr>
        <p:spPr/>
        <p:txBody>
          <a:bodyPr>
            <a:normAutofit fontScale="90000"/>
          </a:bodyPr>
          <a:lstStyle/>
          <a:p>
            <a:endParaRPr lang="vi-VN"/>
          </a:p>
        </p:txBody>
      </p:sp>
      <p:sp>
        <p:nvSpPr>
          <p:cNvPr id="3" name="Content Placeholder 2">
            <a:extLst>
              <a:ext uri="{FF2B5EF4-FFF2-40B4-BE49-F238E27FC236}">
                <a16:creationId xmlns:a16="http://schemas.microsoft.com/office/drawing/2014/main" id="{2DB63E8F-2E97-4C08-B139-E2CAB238E80C}"/>
              </a:ext>
            </a:extLst>
          </p:cNvPr>
          <p:cNvSpPr>
            <a:spLocks noGrp="1"/>
          </p:cNvSpPr>
          <p:nvPr>
            <p:ph idx="1"/>
          </p:nvPr>
        </p:nvSpPr>
        <p:spPr/>
        <p:txBody>
          <a:bodyPr/>
          <a:lstStyle/>
          <a:p>
            <a:r>
              <a:rPr lang="vi-VN" b="1" dirty="0"/>
              <a:t>Những ưu điểm của phân loại theo cây quyết định:</a:t>
            </a:r>
          </a:p>
          <a:p>
            <a:r>
              <a:rPr lang="vi-VN" dirty="0"/>
              <a:t>Phân loại theo cây quyết định có một số ưu điểm sau:</a:t>
            </a:r>
          </a:p>
          <a:p>
            <a:pPr marL="342900" indent="-342900">
              <a:buFont typeface="Arial" panose="020B0604020202020204" pitchFamily="34" charset="0"/>
              <a:buChar char="•"/>
            </a:pPr>
            <a:r>
              <a:rPr lang="vi-VN" dirty="0"/>
              <a:t>Khả năng diễn giải: Quyết định phân lớp theo cây quyết định rất dễ giải thích nguyên nhân dẫn đến những quyết định này. Điều này có thể đưa đến những hệ luật dễ dàng.</a:t>
            </a:r>
          </a:p>
          <a:p>
            <a:pPr marL="342900" indent="-342900">
              <a:buFont typeface="Arial" panose="020B0604020202020204" pitchFamily="34" charset="0"/>
              <a:buChar char="•"/>
            </a:pPr>
            <a:r>
              <a:rPr lang="vi-VN" dirty="0"/>
              <a:t>Dễ dàng xây dựng quyết định với chi phí không lớn và với số lượng dữ liệu không cần nhiều.</a:t>
            </a:r>
          </a:p>
          <a:p>
            <a:pPr marL="342900" indent="-342900">
              <a:buFont typeface="Arial" panose="020B0604020202020204" pitchFamily="34" charset="0"/>
              <a:buChar char="•"/>
            </a:pPr>
            <a:r>
              <a:rPr lang="vi-VN" dirty="0"/>
              <a:t>Cho phép sử dụng cả dữ liệu danh mục và số</a:t>
            </a:r>
          </a:p>
          <a:p>
            <a:pPr marL="342900" indent="-342900">
              <a:buFont typeface="Arial" panose="020B0604020202020204" pitchFamily="34" charset="0"/>
              <a:buChar char="•"/>
            </a:pPr>
            <a:r>
              <a:rPr lang="vi-VN" dirty="0"/>
              <a:t>Chúng đại diện cho các mô hình của loại hình hộp trắng, trong đó logic dựa trên quá trình ra quyết định có thể được tuân theo một cách dễ dàng, các quy tắc phân loại được hiểu rõ ngay từ cái nhìn đầu tiên. Không giống như cây quyết định, các kỹ thuật phân loại  khác, như mạng nơ-ron nhân tạo, hoạt động như các mô hình hộp đen, không trực tiếp cung cấp người dùng các quy tắc phân loại;</a:t>
            </a:r>
          </a:p>
          <a:p>
            <a:pPr marL="342900" indent="-342900">
              <a:buFont typeface="Arial" panose="020B0604020202020204" pitchFamily="34" charset="0"/>
              <a:buChar char="•"/>
            </a:pPr>
            <a:r>
              <a:rPr lang="vi-VN" dirty="0"/>
              <a:t>Sử dụng các kỹ thuật thống kê cổ điển để thực hiện xác nhận mô hình;</a:t>
            </a:r>
          </a:p>
          <a:p>
            <a:pPr marL="342900" indent="-342900">
              <a:buFont typeface="Arial" panose="020B0604020202020204" pitchFamily="34" charset="0"/>
              <a:buChar char="•"/>
            </a:pPr>
            <a:r>
              <a:rPr lang="vi-VN" dirty="0"/>
              <a:t>Phương pháp chặt chẽ, nhanh chóng và xử lý được các bộ dữ liệu lớn;</a:t>
            </a:r>
          </a:p>
          <a:p>
            <a:pPr marL="342900" indent="-342900">
              <a:buFont typeface="Arial" panose="020B0604020202020204" pitchFamily="34" charset="0"/>
              <a:buChar char="•"/>
            </a:pPr>
            <a:r>
              <a:rPr lang="vi-VN" dirty="0"/>
              <a:t>Cuối cùng, độ chính xác của chúng tương đương với các kỹ thuật phân loại khác đối với nhiều bộ dữ liệu đơn giản.</a:t>
            </a:r>
          </a:p>
        </p:txBody>
      </p:sp>
    </p:spTree>
    <p:extLst>
      <p:ext uri="{BB962C8B-B14F-4D97-AF65-F5344CB8AC3E}">
        <p14:creationId xmlns:p14="http://schemas.microsoft.com/office/powerpoint/2010/main" val="2952211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0" indent="0" algn="just">
              <a:lnSpc>
                <a:spcPct val="150000"/>
              </a:lnSpc>
              <a:buNone/>
            </a:pPr>
            <a:r>
              <a:rPr lang="vi-VN" sz="2400" b="1" dirty="0"/>
              <a:t>7. Luật được rút ra từ cây quyết định</a:t>
            </a:r>
          </a:p>
          <a:p>
            <a:pPr marL="0" indent="0" algn="just">
              <a:lnSpc>
                <a:spcPct val="100000"/>
              </a:lnSpc>
              <a:buNone/>
            </a:pPr>
            <a:r>
              <a:rPr lang="vi-VN" sz="2200" dirty="0"/>
              <a:t>Các luật phân loại biểu diễn tri thức dưới dạng các câu lệnh if-then (nếu-thì) logic gán một lớp cho các ví dụ chưa gắn nhãn. Chúng được xác định dưới dạng một tiền tố và một hậu tố; những hình thức này giả thuyết rằng "nếu điều này xảy ra, thì điều đó xảy ra." </a:t>
            </a:r>
          </a:p>
          <a:p>
            <a:pPr marL="0" indent="0" algn="just">
              <a:lnSpc>
                <a:spcPct val="100000"/>
              </a:lnSpc>
              <a:buNone/>
            </a:pPr>
            <a:r>
              <a:rPr lang="vi-VN" sz="2200" dirty="0"/>
              <a:t>Tiền tố bao gồm các kết hợp nhất định các giá trị thuộc tính, trong khi hậu tố chỉ định giá trị lớp để gán khi các điều kiện của luật được đáp ứng.</a:t>
            </a:r>
          </a:p>
          <a:p>
            <a:pPr marL="0" indent="0" algn="just">
              <a:lnSpc>
                <a:spcPct val="100000"/>
              </a:lnSpc>
              <a:buNone/>
            </a:pPr>
            <a:r>
              <a:rPr lang="vi-VN" sz="2200" dirty="0"/>
              <a:t>Học theo luật thường được sử dụng tương tự như học theo cây quyết định. Giống như cây quyết định, chúng có thể được sử dụng cho các ứng dụng tạo kiến thức cho hành động trong tương lai, chẳng hạn như:</a:t>
            </a:r>
          </a:p>
          <a:p>
            <a:pPr marL="342900" lvl="0" indent="-342900">
              <a:buFont typeface="Arial" panose="020B0604020202020204" pitchFamily="34" charset="0"/>
              <a:buChar char="•"/>
            </a:pPr>
            <a:r>
              <a:rPr lang="vi-VN" sz="2200" dirty="0"/>
              <a:t>Xác định các điều kiện dẫn đến bãi bỏ sự kiện </a:t>
            </a:r>
          </a:p>
          <a:p>
            <a:pPr marL="342900" lvl="0" indent="-342900">
              <a:buFont typeface="Arial" panose="020B0604020202020204" pitchFamily="34" charset="0"/>
              <a:buChar char="•"/>
            </a:pPr>
            <a:r>
              <a:rPr lang="vi-VN" sz="2200" dirty="0"/>
              <a:t>Mô tả các đặc điểm chính của các nhóm để phân đoạn khách hàng </a:t>
            </a:r>
          </a:p>
          <a:p>
            <a:pPr marL="342900" lvl="0" indent="-342900">
              <a:buFont typeface="Arial" panose="020B0604020202020204" pitchFamily="34" charset="0"/>
              <a:buChar char="•"/>
            </a:pPr>
            <a:r>
              <a:rPr lang="vi-VN" sz="2200" dirty="0"/>
              <a:t>Tìm kiếm các điều kiện gây ra những đợt tăng giảm giá của cổ phiếu trên thị trường chứng khoán</a:t>
            </a:r>
          </a:p>
          <a:p>
            <a:pPr marL="0" indent="0" algn="just">
              <a:lnSpc>
                <a:spcPct val="100000"/>
              </a:lnSpc>
              <a:buNone/>
            </a:pPr>
            <a:r>
              <a:rPr lang="vi-VN" sz="2200" dirty="0"/>
              <a:t>Lợi thế của học theo luật: đơn giản, trực tiếp và dễ hiểu hơn so với cây quyết định được xây dựng trên cùng một dữ liệu.</a:t>
            </a:r>
          </a:p>
          <a:p>
            <a:pPr marL="0" indent="0" algn="just">
              <a:lnSpc>
                <a:spcPct val="100000"/>
              </a:lnSpc>
              <a:buNone/>
            </a:pPr>
            <a:endParaRPr lang="vi-VN" sz="2200" dirty="0"/>
          </a:p>
          <a:p>
            <a:pPr marL="0" indent="0" algn="just">
              <a:lnSpc>
                <a:spcPct val="100000"/>
              </a:lnSpc>
              <a:buNone/>
            </a:pPr>
            <a:endParaRPr lang="vi-VN" sz="2200" dirty="0"/>
          </a:p>
          <a:p>
            <a:pPr marL="0" indent="0" algn="just">
              <a:lnSpc>
                <a:spcPct val="100000"/>
              </a:lnSpc>
              <a:buNone/>
            </a:pPr>
            <a:endParaRPr lang="vi-VN" sz="2200" dirty="0"/>
          </a:p>
          <a:p>
            <a:pPr marL="0" indent="0" algn="just">
              <a:lnSpc>
                <a:spcPct val="150000"/>
              </a:lnSpc>
              <a:buNone/>
            </a:pPr>
            <a:endParaRPr lang="vi-VN" sz="2000" dirty="0"/>
          </a:p>
        </p:txBody>
      </p:sp>
    </p:spTree>
    <p:extLst>
      <p:ext uri="{BB962C8B-B14F-4D97-AF65-F5344CB8AC3E}">
        <p14:creationId xmlns:p14="http://schemas.microsoft.com/office/powerpoint/2010/main" val="2295020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93547-5106-4B03-974B-048781864E83}"/>
              </a:ext>
            </a:extLst>
          </p:cNvPr>
          <p:cNvSpPr>
            <a:spLocks noGrp="1"/>
          </p:cNvSpPr>
          <p:nvPr>
            <p:ph type="title"/>
          </p:nvPr>
        </p:nvSpPr>
        <p:spPr/>
        <p:txBody>
          <a:bodyPr>
            <a:normAutofit fontScale="90000"/>
          </a:bodyPr>
          <a:lstStyle/>
          <a:p>
            <a:r>
              <a:rPr lang="en-US" dirty="0"/>
              <a:t>m</a:t>
            </a:r>
            <a:endParaRPr lang="vi-VN" dirty="0"/>
          </a:p>
        </p:txBody>
      </p:sp>
      <p:sp>
        <p:nvSpPr>
          <p:cNvPr id="3" name="Content Placeholder 2">
            <a:extLst>
              <a:ext uri="{FF2B5EF4-FFF2-40B4-BE49-F238E27FC236}">
                <a16:creationId xmlns:a16="http://schemas.microsoft.com/office/drawing/2014/main" id="{A6300123-75C7-40A9-98A2-6DD9EE1F1A9D}"/>
              </a:ext>
            </a:extLst>
          </p:cNvPr>
          <p:cNvSpPr>
            <a:spLocks noGrp="1"/>
          </p:cNvSpPr>
          <p:nvPr>
            <p:ph idx="1"/>
          </p:nvPr>
        </p:nvSpPr>
        <p:spPr/>
        <p:txBody>
          <a:bodyPr>
            <a:normAutofit/>
          </a:bodyPr>
          <a:lstStyle/>
          <a:p>
            <a:endParaRPr lang="en-US" altLang="vi-VN" dirty="0"/>
          </a:p>
          <a:p>
            <a:r>
              <a:rPr lang="en-US" altLang="vi-VN" dirty="0" err="1"/>
              <a:t>Phân</a:t>
            </a:r>
            <a:r>
              <a:rPr lang="en-US" altLang="vi-VN" dirty="0"/>
              <a:t> </a:t>
            </a:r>
            <a:r>
              <a:rPr lang="en-US" altLang="vi-VN" dirty="0" err="1"/>
              <a:t>loại</a:t>
            </a:r>
            <a:r>
              <a:rPr lang="en-US" altLang="vi-VN" dirty="0"/>
              <a:t> </a:t>
            </a:r>
            <a:r>
              <a:rPr lang="en-US" altLang="vi-VN" dirty="0" err="1"/>
              <a:t>các</a:t>
            </a:r>
            <a:r>
              <a:rPr lang="en-US" altLang="vi-VN" dirty="0"/>
              <a:t> </a:t>
            </a:r>
            <a:r>
              <a:rPr lang="en-US" altLang="vi-VN" dirty="0" err="1"/>
              <a:t>dữ</a:t>
            </a:r>
            <a:r>
              <a:rPr lang="en-US" altLang="vi-VN" dirty="0"/>
              <a:t> </a:t>
            </a:r>
            <a:r>
              <a:rPr lang="en-US" altLang="vi-VN" dirty="0" err="1"/>
              <a:t>liệu</a:t>
            </a:r>
            <a:r>
              <a:rPr lang="en-US" altLang="vi-VN" dirty="0"/>
              <a:t> </a:t>
            </a:r>
            <a:r>
              <a:rPr lang="en-US" altLang="vi-VN" dirty="0" err="1"/>
              <a:t>sử</a:t>
            </a:r>
            <a:r>
              <a:rPr lang="en-US" altLang="vi-VN" dirty="0"/>
              <a:t> </a:t>
            </a:r>
            <a:r>
              <a:rPr lang="en-US" altLang="vi-VN" dirty="0" err="1"/>
              <a:t>dụng</a:t>
            </a:r>
            <a:r>
              <a:rPr lang="en-US" altLang="vi-VN" dirty="0"/>
              <a:t> </a:t>
            </a:r>
            <a:r>
              <a:rPr lang="en-US" altLang="vi-VN" dirty="0" err="1"/>
              <a:t>các</a:t>
            </a:r>
            <a:r>
              <a:rPr lang="en-US" altLang="vi-VN" dirty="0"/>
              <a:t> </a:t>
            </a:r>
            <a:r>
              <a:rPr lang="en-US" altLang="vi-VN" dirty="0" err="1"/>
              <a:t>luật</a:t>
            </a:r>
            <a:r>
              <a:rPr lang="en-US" altLang="vi-VN" dirty="0"/>
              <a:t> “if….then”</a:t>
            </a:r>
          </a:p>
          <a:p>
            <a:pPr lvl="4"/>
            <a:endParaRPr lang="en-US" altLang="vi-VN" sz="2200" dirty="0">
              <a:latin typeface="Arial" panose="020B0604020202020204" pitchFamily="34" charset="0"/>
              <a:cs typeface="Arial" panose="020B0604020202020204" pitchFamily="34" charset="0"/>
            </a:endParaRPr>
          </a:p>
          <a:p>
            <a:r>
              <a:rPr lang="en-US" altLang="vi-VN" dirty="0" err="1"/>
              <a:t>Luật</a:t>
            </a:r>
            <a:r>
              <a:rPr lang="en-US" altLang="vi-VN" dirty="0"/>
              <a:t>:    (</a:t>
            </a:r>
            <a:r>
              <a:rPr lang="en-US" altLang="vi-VN" i="1" dirty="0" err="1"/>
              <a:t>Điều</a:t>
            </a:r>
            <a:r>
              <a:rPr lang="en-US" altLang="vi-VN" i="1" dirty="0"/>
              <a:t> </a:t>
            </a:r>
            <a:r>
              <a:rPr lang="en-US" altLang="vi-VN" i="1" dirty="0" err="1"/>
              <a:t>kiện</a:t>
            </a:r>
            <a:r>
              <a:rPr lang="en-US" altLang="vi-VN" dirty="0"/>
              <a:t>) </a:t>
            </a:r>
            <a:r>
              <a:rPr lang="en-US" altLang="vi-VN" dirty="0">
                <a:sym typeface="Symbol" panose="05050102010706020507" pitchFamily="18" charset="2"/>
              </a:rPr>
              <a:t> </a:t>
            </a:r>
            <a:r>
              <a:rPr lang="en-US" altLang="vi-VN" i="1" dirty="0">
                <a:sym typeface="Symbol" panose="05050102010706020507" pitchFamily="18" charset="2"/>
              </a:rPr>
              <a:t>y</a:t>
            </a:r>
          </a:p>
          <a:p>
            <a:r>
              <a:rPr lang="en-US" altLang="vi-VN" sz="2200" dirty="0" err="1">
                <a:latin typeface="Arial" panose="020B0604020202020204" pitchFamily="34" charset="0"/>
                <a:cs typeface="Arial" panose="020B0604020202020204" pitchFamily="34" charset="0"/>
              </a:rPr>
              <a:t>Trong</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đó</a:t>
            </a:r>
            <a:r>
              <a:rPr lang="en-US" altLang="vi-VN" sz="2200" dirty="0">
                <a:latin typeface="Arial" panose="020B0604020202020204" pitchFamily="34" charset="0"/>
                <a:cs typeface="Arial" panose="020B0604020202020204" pitchFamily="34" charset="0"/>
              </a:rPr>
              <a:t> </a:t>
            </a:r>
          </a:p>
          <a:p>
            <a:pPr marL="342900" lvl="2" indent="-342900">
              <a:buFont typeface="Arial" panose="020B0604020202020204" pitchFamily="34" charset="0"/>
              <a:buChar char="•"/>
            </a:pPr>
            <a:r>
              <a:rPr lang="en-US" altLang="vi-VN" sz="2200" i="1" dirty="0">
                <a:latin typeface="Arial" panose="020B0604020202020204" pitchFamily="34" charset="0"/>
                <a:cs typeface="Arial" panose="020B0604020202020204" pitchFamily="34" charset="0"/>
              </a:rPr>
              <a:t> Condition</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là</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mệnh</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đề</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liên</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kết</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các</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thuộc</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tính</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với</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toán</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tử</a:t>
            </a:r>
            <a:r>
              <a:rPr lang="en-US" altLang="vi-VN" sz="2200" dirty="0">
                <a:latin typeface="Arial" panose="020B0604020202020204" pitchFamily="34" charset="0"/>
                <a:cs typeface="Arial" panose="020B0604020202020204" pitchFamily="34" charset="0"/>
              </a:rPr>
              <a:t> AND </a:t>
            </a:r>
            <a:r>
              <a:rPr lang="en-US" altLang="vi-VN" sz="2200" dirty="0" err="1">
                <a:latin typeface="Arial" panose="020B0604020202020204" pitchFamily="34" charset="0"/>
                <a:cs typeface="Arial" panose="020B0604020202020204" pitchFamily="34" charset="0"/>
              </a:rPr>
              <a:t>và</a:t>
            </a:r>
            <a:r>
              <a:rPr lang="en-US" altLang="vi-VN" sz="2200" dirty="0">
                <a:latin typeface="Arial" panose="020B0604020202020204" pitchFamily="34" charset="0"/>
                <a:cs typeface="Arial" panose="020B0604020202020204" pitchFamily="34" charset="0"/>
              </a:rPr>
              <a:t> OR</a:t>
            </a:r>
          </a:p>
          <a:p>
            <a:pPr marL="342900" lvl="2" indent="-342900">
              <a:buFont typeface="Arial" panose="020B0604020202020204" pitchFamily="34" charset="0"/>
              <a:buChar char="•"/>
            </a:pPr>
            <a:r>
              <a:rPr lang="en-US" altLang="vi-VN" sz="2200" i="1" dirty="0">
                <a:latin typeface="Arial" panose="020B0604020202020204" pitchFamily="34" charset="0"/>
                <a:cs typeface="Arial" panose="020B0604020202020204" pitchFamily="34" charset="0"/>
              </a:rPr>
              <a:t> y</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là</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lớp</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gán</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nhãn</a:t>
            </a:r>
            <a:endParaRPr lang="en-US" altLang="vi-VN" sz="2200" dirty="0">
              <a:latin typeface="Arial" panose="020B0604020202020204" pitchFamily="34" charset="0"/>
              <a:cs typeface="Arial" panose="020B0604020202020204" pitchFamily="34" charset="0"/>
            </a:endParaRPr>
          </a:p>
          <a:p>
            <a:pPr marL="342900" lvl="2" indent="-342900">
              <a:buFont typeface="Arial" panose="020B0604020202020204" pitchFamily="34" charset="0"/>
              <a:buChar char="•"/>
            </a:pPr>
            <a:endParaRPr lang="en-US" altLang="vi-VN" sz="2200" dirty="0">
              <a:latin typeface="Arial" panose="020B0604020202020204" pitchFamily="34" charset="0"/>
              <a:cs typeface="Arial" panose="020B0604020202020204" pitchFamily="34" charset="0"/>
            </a:endParaRPr>
          </a:p>
          <a:p>
            <a:pPr lvl="1"/>
            <a:r>
              <a:rPr lang="en-US" altLang="vi-VN" sz="2200" i="1" dirty="0">
                <a:latin typeface="Arial" panose="020B0604020202020204" pitchFamily="34" charset="0"/>
                <a:cs typeface="Arial" panose="020B0604020202020204" pitchFamily="34" charset="0"/>
              </a:rPr>
              <a:t>LHS</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tiền</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tố</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của</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điều</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kiện</a:t>
            </a:r>
            <a:endParaRPr lang="en-US" altLang="vi-VN" sz="2200" dirty="0">
              <a:latin typeface="Arial" panose="020B0604020202020204" pitchFamily="34" charset="0"/>
              <a:cs typeface="Arial" panose="020B0604020202020204" pitchFamily="34" charset="0"/>
            </a:endParaRPr>
          </a:p>
          <a:p>
            <a:pPr lvl="1"/>
            <a:r>
              <a:rPr lang="en-US" altLang="vi-VN" sz="2200" i="1" dirty="0">
                <a:latin typeface="Arial" panose="020B0604020202020204" pitchFamily="34" charset="0"/>
                <a:cs typeface="Arial" panose="020B0604020202020204" pitchFamily="34" charset="0"/>
              </a:rPr>
              <a:t>RHS</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hệ</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quả</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của</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luật</a:t>
            </a:r>
            <a:endParaRPr lang="en-US" altLang="vi-VN" sz="2200" dirty="0">
              <a:latin typeface="Arial" panose="020B0604020202020204" pitchFamily="34" charset="0"/>
              <a:cs typeface="Arial" panose="020B0604020202020204" pitchFamily="34" charset="0"/>
            </a:endParaRPr>
          </a:p>
          <a:p>
            <a:pPr lvl="1"/>
            <a:endParaRPr lang="en-US" altLang="vi-VN" sz="2200" dirty="0">
              <a:latin typeface="Arial" panose="020B0604020202020204" pitchFamily="34" charset="0"/>
              <a:cs typeface="Arial" panose="020B0604020202020204" pitchFamily="34" charset="0"/>
            </a:endParaRPr>
          </a:p>
          <a:p>
            <a:pPr marL="457200" lvl="1" indent="0">
              <a:buNone/>
            </a:pPr>
            <a:r>
              <a:rPr lang="en-US" altLang="vi-VN" sz="2200" dirty="0" err="1">
                <a:latin typeface="Arial" panose="020B0604020202020204" pitchFamily="34" charset="0"/>
                <a:cs typeface="Arial" panose="020B0604020202020204" pitchFamily="34" charset="0"/>
              </a:rPr>
              <a:t>Thí</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dụ</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của</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phân</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lớp</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theo</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luật</a:t>
            </a:r>
            <a:r>
              <a:rPr lang="en-US" altLang="vi-VN" sz="2200" dirty="0">
                <a:latin typeface="Arial" panose="020B0604020202020204" pitchFamily="34" charset="0"/>
                <a:cs typeface="Arial" panose="020B0604020202020204" pitchFamily="34" charset="0"/>
              </a:rPr>
              <a:t>:</a:t>
            </a:r>
          </a:p>
          <a:p>
            <a:pPr lvl="2"/>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Loại</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máu</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Ấm</a:t>
            </a:r>
            <a:r>
              <a:rPr lang="en-US" altLang="vi-VN" sz="2200" dirty="0">
                <a:latin typeface="Arial" panose="020B0604020202020204" pitchFamily="34" charset="0"/>
                <a:cs typeface="Arial" panose="020B0604020202020204" pitchFamily="34" charset="0"/>
              </a:rPr>
              <a:t>) </a:t>
            </a:r>
            <a:r>
              <a:rPr lang="en-US" altLang="vi-VN" sz="2200" dirty="0">
                <a:latin typeface="Arial" panose="020B0604020202020204" pitchFamily="34" charset="0"/>
                <a:cs typeface="Arial" panose="020B0604020202020204" pitchFamily="34" charset="0"/>
                <a:sym typeface="Symbol" panose="05050102010706020507" pitchFamily="18" charset="2"/>
              </a:rPr>
              <a:t> </a:t>
            </a:r>
            <a:r>
              <a:rPr lang="en-US" altLang="vi-VN" sz="2200" dirty="0">
                <a:latin typeface="Arial" panose="020B0604020202020204" pitchFamily="34" charset="0"/>
                <a:cs typeface="Arial" panose="020B0604020202020204" pitchFamily="34" charset="0"/>
              </a:rPr>
              <a:t>(</a:t>
            </a:r>
            <a:r>
              <a:rPr lang="en-US" altLang="vi-VN" sz="2200" dirty="0" err="1">
                <a:latin typeface="Arial" panose="020B0604020202020204" pitchFamily="34" charset="0"/>
                <a:cs typeface="Arial" panose="020B0604020202020204" pitchFamily="34" charset="0"/>
              </a:rPr>
              <a:t>Đẻ</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trứng</a:t>
            </a:r>
            <a:r>
              <a:rPr lang="en-US" altLang="vi-VN" sz="2200" dirty="0">
                <a:latin typeface="Arial" panose="020B0604020202020204" pitchFamily="34" charset="0"/>
                <a:cs typeface="Arial" panose="020B0604020202020204" pitchFamily="34" charset="0"/>
              </a:rPr>
              <a:t>=Yes) </a:t>
            </a:r>
            <a:r>
              <a:rPr lang="en-US" altLang="vi-VN" sz="2200" dirty="0">
                <a:latin typeface="Arial" panose="020B0604020202020204" pitchFamily="34" charset="0"/>
                <a:cs typeface="Arial" panose="020B0604020202020204" pitchFamily="34" charset="0"/>
                <a:sym typeface="Symbol" panose="05050102010706020507" pitchFamily="18" charset="2"/>
              </a:rPr>
              <a:t> </a:t>
            </a:r>
            <a:r>
              <a:rPr lang="en-US" altLang="vi-VN" sz="2200" dirty="0" err="1">
                <a:latin typeface="Arial" panose="020B0604020202020204" pitchFamily="34" charset="0"/>
                <a:cs typeface="Arial" panose="020B0604020202020204" pitchFamily="34" charset="0"/>
                <a:sym typeface="Symbol" panose="05050102010706020507" pitchFamily="18" charset="2"/>
              </a:rPr>
              <a:t>Loài</a:t>
            </a:r>
            <a:r>
              <a:rPr lang="en-US" altLang="vi-VN" sz="2200" dirty="0">
                <a:latin typeface="Arial" panose="020B0604020202020204" pitchFamily="34" charset="0"/>
                <a:cs typeface="Arial" panose="020B0604020202020204" pitchFamily="34" charset="0"/>
                <a:sym typeface="Symbol" panose="05050102010706020507" pitchFamily="18" charset="2"/>
              </a:rPr>
              <a:t> </a:t>
            </a:r>
            <a:r>
              <a:rPr lang="en-US" altLang="vi-VN" sz="2200" dirty="0" err="1">
                <a:latin typeface="Arial" panose="020B0604020202020204" pitchFamily="34" charset="0"/>
                <a:cs typeface="Arial" panose="020B0604020202020204" pitchFamily="34" charset="0"/>
                <a:sym typeface="Symbol" panose="05050102010706020507" pitchFamily="18" charset="2"/>
              </a:rPr>
              <a:t>chim</a:t>
            </a:r>
            <a:endParaRPr lang="en-US" altLang="vi-VN" sz="2200" dirty="0">
              <a:latin typeface="Arial" panose="020B0604020202020204" pitchFamily="34" charset="0"/>
              <a:cs typeface="Arial" panose="020B0604020202020204" pitchFamily="34" charset="0"/>
              <a:sym typeface="Symbol" panose="05050102010706020507" pitchFamily="18" charset="2"/>
            </a:endParaRPr>
          </a:p>
          <a:p>
            <a:pPr lvl="2"/>
            <a:r>
              <a:rPr lang="en-US" altLang="vi-VN" sz="2200" dirty="0">
                <a:latin typeface="Arial" panose="020B0604020202020204" pitchFamily="34" charset="0"/>
                <a:cs typeface="Arial" panose="020B0604020202020204" pitchFamily="34" charset="0"/>
                <a:sym typeface="Symbol" panose="05050102010706020507" pitchFamily="18" charset="2"/>
              </a:rPr>
              <a:t> (Thu </a:t>
            </a:r>
            <a:r>
              <a:rPr lang="en-US" altLang="vi-VN" sz="2200" dirty="0" err="1">
                <a:latin typeface="Arial" panose="020B0604020202020204" pitchFamily="34" charset="0"/>
                <a:cs typeface="Arial" panose="020B0604020202020204" pitchFamily="34" charset="0"/>
                <a:sym typeface="Symbol" panose="05050102010706020507" pitchFamily="18" charset="2"/>
              </a:rPr>
              <a:t>nhập</a:t>
            </a:r>
            <a:r>
              <a:rPr lang="en-US" altLang="vi-VN" sz="2200" dirty="0">
                <a:latin typeface="Arial" panose="020B0604020202020204" pitchFamily="34" charset="0"/>
                <a:cs typeface="Arial" panose="020B0604020202020204" pitchFamily="34" charset="0"/>
                <a:sym typeface="Symbol" panose="05050102010706020507" pitchFamily="18" charset="2"/>
              </a:rPr>
              <a:t> </a:t>
            </a:r>
            <a:r>
              <a:rPr lang="en-US" altLang="vi-VN" sz="2200" dirty="0" err="1">
                <a:latin typeface="Arial" panose="020B0604020202020204" pitchFamily="34" charset="0"/>
                <a:cs typeface="Arial" panose="020B0604020202020204" pitchFamily="34" charset="0"/>
                <a:sym typeface="Symbol" panose="05050102010706020507" pitchFamily="18" charset="2"/>
              </a:rPr>
              <a:t>chịu</a:t>
            </a:r>
            <a:r>
              <a:rPr lang="en-US" altLang="vi-VN" sz="2200" dirty="0">
                <a:latin typeface="Arial" panose="020B0604020202020204" pitchFamily="34" charset="0"/>
                <a:cs typeface="Arial" panose="020B0604020202020204" pitchFamily="34" charset="0"/>
                <a:sym typeface="Symbol" panose="05050102010706020507" pitchFamily="18" charset="2"/>
              </a:rPr>
              <a:t> </a:t>
            </a:r>
            <a:r>
              <a:rPr lang="en-US" altLang="vi-VN" sz="2200" dirty="0" err="1">
                <a:latin typeface="Arial" panose="020B0604020202020204" pitchFamily="34" charset="0"/>
                <a:cs typeface="Arial" panose="020B0604020202020204" pitchFamily="34" charset="0"/>
                <a:sym typeface="Symbol" panose="05050102010706020507" pitchFamily="18" charset="2"/>
              </a:rPr>
              <a:t>thuế</a:t>
            </a:r>
            <a:r>
              <a:rPr lang="en-US" altLang="vi-VN" sz="2200" dirty="0">
                <a:latin typeface="Arial" panose="020B0604020202020204" pitchFamily="34" charset="0"/>
                <a:cs typeface="Arial" panose="020B0604020202020204" pitchFamily="34" charset="0"/>
                <a:sym typeface="Symbol" panose="05050102010706020507" pitchFamily="18" charset="2"/>
              </a:rPr>
              <a:t> &lt; 9 </a:t>
            </a:r>
            <a:r>
              <a:rPr lang="en-US" altLang="vi-VN" sz="2200" dirty="0" err="1">
                <a:latin typeface="Arial" panose="020B0604020202020204" pitchFamily="34" charset="0"/>
                <a:cs typeface="Arial" panose="020B0604020202020204" pitchFamily="34" charset="0"/>
                <a:sym typeface="Symbol" panose="05050102010706020507" pitchFamily="18" charset="2"/>
              </a:rPr>
              <a:t>triệu</a:t>
            </a:r>
            <a:r>
              <a:rPr lang="en-US" altLang="vi-VN" sz="2200" dirty="0">
                <a:latin typeface="Arial" panose="020B0604020202020204" pitchFamily="34" charset="0"/>
                <a:cs typeface="Arial" panose="020B0604020202020204" pitchFamily="34" charset="0"/>
                <a:sym typeface="Symbol" panose="05050102010706020507" pitchFamily="18" charset="2"/>
              </a:rPr>
              <a:t> </a:t>
            </a:r>
            <a:r>
              <a:rPr lang="en-US" altLang="vi-VN" sz="2200" dirty="0" err="1">
                <a:latin typeface="Arial" panose="020B0604020202020204" pitchFamily="34" charset="0"/>
                <a:cs typeface="Arial" panose="020B0604020202020204" pitchFamily="34" charset="0"/>
                <a:sym typeface="Symbol" panose="05050102010706020507" pitchFamily="18" charset="2"/>
              </a:rPr>
              <a:t>đồng</a:t>
            </a:r>
            <a:r>
              <a:rPr lang="en-US" altLang="vi-VN" sz="2200" dirty="0">
                <a:latin typeface="Arial" panose="020B0604020202020204" pitchFamily="34" charset="0"/>
                <a:cs typeface="Arial" panose="020B0604020202020204" pitchFamily="34" charset="0"/>
                <a:sym typeface="Symbol" panose="05050102010706020507" pitchFamily="18" charset="2"/>
              </a:rPr>
              <a:t>)  (</a:t>
            </a:r>
            <a:r>
              <a:rPr lang="en-US" altLang="vi-VN" sz="2200" dirty="0" err="1">
                <a:latin typeface="Arial" panose="020B0604020202020204" pitchFamily="34" charset="0"/>
                <a:cs typeface="Arial" panose="020B0604020202020204" pitchFamily="34" charset="0"/>
                <a:sym typeface="Symbol" panose="05050102010706020507" pitchFamily="18" charset="2"/>
              </a:rPr>
              <a:t>Hoàn</a:t>
            </a:r>
            <a:r>
              <a:rPr lang="en-US" altLang="vi-VN" sz="2200" dirty="0">
                <a:latin typeface="Arial" panose="020B0604020202020204" pitchFamily="34" charset="0"/>
                <a:cs typeface="Arial" panose="020B0604020202020204" pitchFamily="34" charset="0"/>
                <a:sym typeface="Symbol" panose="05050102010706020507" pitchFamily="18" charset="2"/>
              </a:rPr>
              <a:t> </a:t>
            </a:r>
            <a:r>
              <a:rPr lang="en-US" altLang="vi-VN" sz="2200" dirty="0" err="1">
                <a:latin typeface="Arial" panose="020B0604020202020204" pitchFamily="34" charset="0"/>
                <a:cs typeface="Arial" panose="020B0604020202020204" pitchFamily="34" charset="0"/>
                <a:sym typeface="Symbol" panose="05050102010706020507" pitchFamily="18" charset="2"/>
              </a:rPr>
              <a:t>thuế</a:t>
            </a:r>
            <a:r>
              <a:rPr lang="en-US" altLang="vi-VN" sz="2200" dirty="0">
                <a:latin typeface="Arial" panose="020B0604020202020204" pitchFamily="34" charset="0"/>
                <a:cs typeface="Arial" panose="020B0604020202020204" pitchFamily="34" charset="0"/>
                <a:sym typeface="Symbol" panose="05050102010706020507" pitchFamily="18" charset="2"/>
              </a:rPr>
              <a:t>=Yes)  </a:t>
            </a:r>
            <a:r>
              <a:rPr lang="en-US" altLang="vi-VN" sz="2200" dirty="0" err="1">
                <a:latin typeface="Arial" panose="020B0604020202020204" pitchFamily="34" charset="0"/>
                <a:cs typeface="Arial" panose="020B0604020202020204" pitchFamily="34" charset="0"/>
                <a:sym typeface="Symbol" panose="05050102010706020507" pitchFamily="18" charset="2"/>
              </a:rPr>
              <a:t>Trốn</a:t>
            </a:r>
            <a:r>
              <a:rPr lang="en-US" altLang="vi-VN" sz="2200" dirty="0">
                <a:latin typeface="Arial" panose="020B0604020202020204" pitchFamily="34" charset="0"/>
                <a:cs typeface="Arial" panose="020B0604020202020204" pitchFamily="34" charset="0"/>
                <a:sym typeface="Symbol" panose="05050102010706020507" pitchFamily="18" charset="2"/>
              </a:rPr>
              <a:t> </a:t>
            </a:r>
            <a:r>
              <a:rPr lang="en-US" altLang="vi-VN" sz="2200" dirty="0" err="1">
                <a:latin typeface="Arial" panose="020B0604020202020204" pitchFamily="34" charset="0"/>
                <a:cs typeface="Arial" panose="020B0604020202020204" pitchFamily="34" charset="0"/>
                <a:sym typeface="Symbol" panose="05050102010706020507" pitchFamily="18" charset="2"/>
              </a:rPr>
              <a:t>thuế</a:t>
            </a:r>
            <a:r>
              <a:rPr lang="en-US" altLang="vi-VN" sz="2200" dirty="0">
                <a:latin typeface="Arial" panose="020B0604020202020204" pitchFamily="34" charset="0"/>
                <a:cs typeface="Arial" panose="020B0604020202020204" pitchFamily="34" charset="0"/>
                <a:sym typeface="Symbol" panose="05050102010706020507" pitchFamily="18" charset="2"/>
              </a:rPr>
              <a:t>=No</a:t>
            </a:r>
            <a:endParaRPr lang="vi-V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23886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308113" y="342265"/>
            <a:ext cx="11343861" cy="6447155"/>
          </a:xfrm>
        </p:spPr>
        <p:txBody>
          <a:bodyPr>
            <a:normAutofit fontScale="25000" lnSpcReduction="20000"/>
          </a:bodyPr>
          <a:lstStyle/>
          <a:p>
            <a:pPr marL="0" indent="0" algn="just">
              <a:lnSpc>
                <a:spcPct val="100000"/>
              </a:lnSpc>
              <a:buNone/>
            </a:pPr>
            <a:r>
              <a:rPr lang="vi-VN" sz="8800" dirty="0"/>
              <a:t>Các luật phân loại cũng có thể thu được trực tiếp từ cây quyết định. Xem thí dụ phân loại phim:</a:t>
            </a:r>
          </a:p>
          <a:p>
            <a:pPr marL="0" indent="0" algn="just">
              <a:lnSpc>
                <a:spcPct val="150000"/>
              </a:lnSpc>
              <a:buNone/>
            </a:pPr>
            <a:endParaRPr lang="vi-VN" sz="8800" dirty="0"/>
          </a:p>
          <a:p>
            <a:pPr marL="0" indent="0" algn="just">
              <a:lnSpc>
                <a:spcPct val="150000"/>
              </a:lnSpc>
              <a:buNone/>
            </a:pPr>
            <a:endParaRPr lang="vi-VN" sz="2200" dirty="0"/>
          </a:p>
          <a:p>
            <a:pPr marL="0" indent="0" algn="just">
              <a:lnSpc>
                <a:spcPct val="150000"/>
              </a:lnSpc>
              <a:buNone/>
            </a:pPr>
            <a:endParaRPr lang="vi-VN" sz="2200" dirty="0"/>
          </a:p>
          <a:p>
            <a:pPr marL="0" indent="0" algn="just">
              <a:lnSpc>
                <a:spcPct val="150000"/>
              </a:lnSpc>
              <a:buNone/>
            </a:pPr>
            <a:endParaRPr lang="vi-VN" sz="2200" dirty="0"/>
          </a:p>
          <a:p>
            <a:pPr marL="0" indent="0" algn="just">
              <a:lnSpc>
                <a:spcPct val="150000"/>
              </a:lnSpc>
              <a:buNone/>
            </a:pPr>
            <a:endParaRPr lang="vi-VN" sz="2200" dirty="0"/>
          </a:p>
          <a:p>
            <a:pPr marL="0" indent="0" algn="just">
              <a:lnSpc>
                <a:spcPct val="150000"/>
              </a:lnSpc>
              <a:buNone/>
            </a:pPr>
            <a:endParaRPr lang="vi-VN" sz="2200" dirty="0"/>
          </a:p>
          <a:p>
            <a:pPr marL="0" indent="0" algn="just">
              <a:lnSpc>
                <a:spcPct val="150000"/>
              </a:lnSpc>
              <a:buNone/>
            </a:pPr>
            <a:endParaRPr lang="vi-VN" sz="2200" dirty="0"/>
          </a:p>
          <a:p>
            <a:pPr marL="0" indent="0" algn="just">
              <a:lnSpc>
                <a:spcPct val="150000"/>
              </a:lnSpc>
              <a:buNone/>
            </a:pPr>
            <a:endParaRPr lang="vi-VN" sz="2200" dirty="0"/>
          </a:p>
          <a:p>
            <a:pPr marL="0" indent="0" algn="just">
              <a:lnSpc>
                <a:spcPct val="150000"/>
              </a:lnSpc>
              <a:buNone/>
            </a:pPr>
            <a:endParaRPr lang="vi-VN" sz="2200" dirty="0"/>
          </a:p>
          <a:p>
            <a:pPr marL="0" indent="0" algn="just">
              <a:lnSpc>
                <a:spcPct val="150000"/>
              </a:lnSpc>
              <a:buNone/>
            </a:pPr>
            <a:endParaRPr lang="vi-VN" sz="2200" dirty="0"/>
          </a:p>
          <a:p>
            <a:pPr marL="0" indent="0">
              <a:buNone/>
            </a:pPr>
            <a:endParaRPr lang="vi-VN" dirty="0"/>
          </a:p>
          <a:p>
            <a:pPr marL="0" indent="0">
              <a:buNone/>
            </a:pPr>
            <a:endParaRPr lang="vi-VN" dirty="0"/>
          </a:p>
          <a:p>
            <a:pPr marL="0" indent="0">
              <a:buNone/>
            </a:pPr>
            <a:endParaRPr lang="vi-VN" dirty="0"/>
          </a:p>
          <a:p>
            <a:pPr marL="0" indent="0">
              <a:buNone/>
            </a:pPr>
            <a:endParaRPr lang="vi-VN" dirty="0"/>
          </a:p>
          <a:p>
            <a:pPr marL="0" indent="0">
              <a:buNone/>
            </a:pPr>
            <a:endParaRPr lang="vi-VN" sz="4200" dirty="0"/>
          </a:p>
          <a:p>
            <a:pPr marL="0" indent="0">
              <a:buNone/>
            </a:pPr>
            <a:endParaRPr lang="vi-VN" sz="4200" dirty="0"/>
          </a:p>
          <a:p>
            <a:pPr marL="0" indent="0">
              <a:buNone/>
            </a:pPr>
            <a:r>
              <a:rPr lang="vi-VN" sz="8800" dirty="0"/>
              <a:t>Theo các cạnh từ nút gốc dến các nút lá, có thể trích rút được các luật sau:</a:t>
            </a:r>
          </a:p>
          <a:p>
            <a:r>
              <a:rPr lang="vi-VN" sz="8800" dirty="0"/>
              <a:t>Nếu </a:t>
            </a:r>
            <a:r>
              <a:rPr lang="vi-VN" sz="8800" i="1" dirty="0"/>
              <a:t>ít diễn viên nổi tiếng</a:t>
            </a:r>
            <a:r>
              <a:rPr lang="vi-VN" sz="8800" dirty="0"/>
              <a:t> tham gia, thì bộ phim sẽ là </a:t>
            </a:r>
            <a:r>
              <a:rPr lang="vi-VN" sz="8800" i="1" dirty="0"/>
              <a:t>Có doanh thu phòng vé</a:t>
            </a:r>
            <a:r>
              <a:rPr lang="vi-VN" sz="8800" dirty="0"/>
              <a:t>.</a:t>
            </a:r>
          </a:p>
          <a:p>
            <a:r>
              <a:rPr lang="vi-VN" sz="8800" dirty="0"/>
              <a:t>Nếu có </a:t>
            </a:r>
            <a:r>
              <a:rPr lang="vi-VN" sz="8800" i="1" dirty="0"/>
              <a:t>nhiều diễn viên nổi tiếng </a:t>
            </a:r>
            <a:r>
              <a:rPr lang="vi-VN" sz="8800" dirty="0"/>
              <a:t>tham gia và </a:t>
            </a:r>
            <a:r>
              <a:rPr lang="vi-VN" sz="8800" i="1" dirty="0"/>
              <a:t>ngân sách cao</a:t>
            </a:r>
            <a:r>
              <a:rPr lang="vi-VN" sz="8800" dirty="0"/>
              <a:t>, thì bộ phim sẽ là Phim </a:t>
            </a:r>
            <a:r>
              <a:rPr lang="vi-VN" sz="8800" i="1" dirty="0"/>
              <a:t>bom tấn</a:t>
            </a:r>
            <a:r>
              <a:rPr lang="vi-VN" sz="8800" dirty="0"/>
              <a:t>.</a:t>
            </a:r>
          </a:p>
          <a:p>
            <a:r>
              <a:rPr lang="vi-VN" sz="8800" dirty="0"/>
              <a:t>Nếu số lượng </a:t>
            </a:r>
            <a:r>
              <a:rPr lang="vi-VN" sz="8800" i="1" dirty="0"/>
              <a:t>diễn viên nổi tiếng nhiều </a:t>
            </a:r>
            <a:r>
              <a:rPr lang="vi-VN" sz="8800" dirty="0"/>
              <a:t>và </a:t>
            </a:r>
            <a:r>
              <a:rPr lang="vi-VN" sz="8800" i="1" dirty="0"/>
              <a:t>ngân sách thấp </a:t>
            </a:r>
            <a:r>
              <a:rPr lang="vi-VN" sz="8800" dirty="0"/>
              <a:t>thì phim sẽ là </a:t>
            </a:r>
            <a:r>
              <a:rPr lang="vi-VN" sz="8800" i="1" dirty="0"/>
              <a:t>Đánh giá cao</a:t>
            </a:r>
            <a:r>
              <a:rPr lang="vi-VN" sz="8800" dirty="0"/>
              <a:t>.</a:t>
            </a:r>
          </a:p>
          <a:p>
            <a:pPr marL="0" indent="0" algn="just">
              <a:lnSpc>
                <a:spcPct val="150000"/>
              </a:lnSpc>
              <a:buNone/>
            </a:pPr>
            <a:endParaRPr lang="vi-VN" sz="8800" dirty="0"/>
          </a:p>
          <a:p>
            <a:pPr marL="0" indent="0" algn="just">
              <a:lnSpc>
                <a:spcPct val="150000"/>
              </a:lnSpc>
              <a:buNone/>
            </a:pPr>
            <a:r>
              <a:rPr lang="vi-VN" sz="2200" dirty="0"/>
              <a:t> </a:t>
            </a:r>
          </a:p>
        </p:txBody>
      </p:sp>
      <p:pic>
        <p:nvPicPr>
          <p:cNvPr id="4" name="Picture 3">
            <a:extLst>
              <a:ext uri="{FF2B5EF4-FFF2-40B4-BE49-F238E27FC236}">
                <a16:creationId xmlns:a16="http://schemas.microsoft.com/office/drawing/2014/main" id="{B8F99931-AA89-4F62-85FB-9CFE3DA0DF5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95662" y="1240734"/>
            <a:ext cx="5400675" cy="3581400"/>
          </a:xfrm>
          <a:prstGeom prst="rect">
            <a:avLst/>
          </a:prstGeom>
          <a:noFill/>
          <a:ln>
            <a:noFill/>
          </a:ln>
        </p:spPr>
      </p:pic>
    </p:spTree>
    <p:extLst>
      <p:ext uri="{BB962C8B-B14F-4D97-AF65-F5344CB8AC3E}">
        <p14:creationId xmlns:p14="http://schemas.microsoft.com/office/powerpoint/2010/main" val="3267539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4A1A-03B5-40E0-868C-51728636DD4A}"/>
              </a:ext>
            </a:extLst>
          </p:cNvPr>
          <p:cNvSpPr>
            <a:spLocks noGrp="1"/>
          </p:cNvSpPr>
          <p:nvPr>
            <p:ph type="title"/>
          </p:nvPr>
        </p:nvSpPr>
        <p:spPr/>
        <p:txBody>
          <a:bodyPr>
            <a:normAutofit fontScale="90000"/>
          </a:bodyPr>
          <a:lstStyle/>
          <a:p>
            <a:endParaRPr lang="vi-VN"/>
          </a:p>
        </p:txBody>
      </p:sp>
      <p:sp>
        <p:nvSpPr>
          <p:cNvPr id="3" name="Content Placeholder 2">
            <a:extLst>
              <a:ext uri="{FF2B5EF4-FFF2-40B4-BE49-F238E27FC236}">
                <a16:creationId xmlns:a16="http://schemas.microsoft.com/office/drawing/2014/main" id="{224C07C9-1B3E-4481-BBD5-E762982AD264}"/>
              </a:ext>
            </a:extLst>
          </p:cNvPr>
          <p:cNvSpPr>
            <a:spLocks noGrp="1"/>
          </p:cNvSpPr>
          <p:nvPr>
            <p:ph idx="1"/>
          </p:nvPr>
        </p:nvSpPr>
        <p:spPr/>
        <p:txBody>
          <a:bodyPr/>
          <a:lstStyle/>
          <a:p>
            <a:r>
              <a:rPr lang="en-US" dirty="0"/>
              <a:t>Cho </a:t>
            </a:r>
            <a:r>
              <a:rPr lang="en-US" dirty="0" err="1"/>
              <a:t>cây</a:t>
            </a:r>
            <a:r>
              <a:rPr lang="en-US" dirty="0"/>
              <a:t> </a:t>
            </a:r>
            <a:r>
              <a:rPr lang="en-US" dirty="0" err="1"/>
              <a:t>quyết</a:t>
            </a:r>
            <a:r>
              <a:rPr lang="en-US" dirty="0"/>
              <a:t> </a:t>
            </a:r>
            <a:r>
              <a:rPr lang="en-US" dirty="0" err="1"/>
              <a:t>định</a:t>
            </a:r>
            <a:r>
              <a:rPr lang="en-US" dirty="0"/>
              <a:t> </a:t>
            </a:r>
            <a:r>
              <a:rPr lang="en-US" dirty="0" err="1"/>
              <a:t>dạng</a:t>
            </a:r>
            <a:r>
              <a:rPr lang="en-US" dirty="0"/>
              <a:t> </a:t>
            </a:r>
            <a:r>
              <a:rPr lang="en-US" dirty="0" err="1"/>
              <a:t>sau</a:t>
            </a:r>
            <a:r>
              <a:rPr lang="en-US" dirty="0"/>
              <a:t>:</a:t>
            </a:r>
          </a:p>
          <a:p>
            <a:pPr marL="457200" lvl="1" indent="0">
              <a:buNone/>
            </a:pP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vi-VN" dirty="0"/>
          </a:p>
        </p:txBody>
      </p:sp>
      <p:pic>
        <p:nvPicPr>
          <p:cNvPr id="4" name="Picture 3">
            <a:extLst>
              <a:ext uri="{FF2B5EF4-FFF2-40B4-BE49-F238E27FC236}">
                <a16:creationId xmlns:a16="http://schemas.microsoft.com/office/drawing/2014/main" id="{0F7FD34E-CD1D-4A45-92D9-9FA8BC46A79D}"/>
              </a:ext>
            </a:extLst>
          </p:cNvPr>
          <p:cNvPicPr>
            <a:picLocks noChangeAspect="1"/>
          </p:cNvPicPr>
          <p:nvPr/>
        </p:nvPicPr>
        <p:blipFill>
          <a:blip r:embed="rId2"/>
          <a:stretch>
            <a:fillRect/>
          </a:stretch>
        </p:blipFill>
        <p:spPr>
          <a:xfrm>
            <a:off x="3483381" y="745362"/>
            <a:ext cx="5340626" cy="4224203"/>
          </a:xfrm>
          <a:prstGeom prst="rect">
            <a:avLst/>
          </a:prstGeom>
        </p:spPr>
      </p:pic>
      <p:pic>
        <p:nvPicPr>
          <p:cNvPr id="5" name="Picture 4">
            <a:extLst>
              <a:ext uri="{FF2B5EF4-FFF2-40B4-BE49-F238E27FC236}">
                <a16:creationId xmlns:a16="http://schemas.microsoft.com/office/drawing/2014/main" id="{D91C1FD7-4294-4F1D-BA62-49C77A32289B}"/>
              </a:ext>
            </a:extLst>
          </p:cNvPr>
          <p:cNvPicPr>
            <a:picLocks noChangeAspect="1"/>
          </p:cNvPicPr>
          <p:nvPr/>
        </p:nvPicPr>
        <p:blipFill>
          <a:blip r:embed="rId3"/>
          <a:stretch>
            <a:fillRect/>
          </a:stretch>
        </p:blipFill>
        <p:spPr>
          <a:xfrm>
            <a:off x="838200" y="4800599"/>
            <a:ext cx="10515600" cy="1998617"/>
          </a:xfrm>
          <a:prstGeom prst="rect">
            <a:avLst/>
          </a:prstGeom>
        </p:spPr>
      </p:pic>
    </p:spTree>
    <p:extLst>
      <p:ext uri="{BB962C8B-B14F-4D97-AF65-F5344CB8AC3E}">
        <p14:creationId xmlns:p14="http://schemas.microsoft.com/office/powerpoint/2010/main" val="39866643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0" indent="0" algn="just">
              <a:lnSpc>
                <a:spcPct val="100000"/>
              </a:lnSpc>
              <a:buNone/>
            </a:pPr>
            <a:r>
              <a:rPr lang="vi-VN" sz="2200" b="1" dirty="0"/>
              <a:t>Tỉa luật</a:t>
            </a:r>
          </a:p>
          <a:p>
            <a:pPr marL="0" indent="0" algn="just">
              <a:lnSpc>
                <a:spcPct val="100000"/>
              </a:lnSpc>
              <a:buNone/>
            </a:pPr>
            <a:r>
              <a:rPr lang="vi-VN" sz="2200" dirty="0"/>
              <a:t>Giống như cây quyết định, cơ sở luật cũng có thể tỉa bớt cho đỡ phức tạp. Giả mã:</a:t>
            </a:r>
          </a:p>
          <a:p>
            <a:pPr marL="0" indent="0">
              <a:buNone/>
            </a:pPr>
            <a:endParaRPr lang="vi-VN" sz="2200" dirty="0"/>
          </a:p>
          <a:p>
            <a:pPr marL="0" indent="0">
              <a:buNone/>
            </a:pPr>
            <a:r>
              <a:rPr lang="vi-VN" sz="2200" dirty="0"/>
              <a:t>Viết lại các luật từ cây quyết định.</a:t>
            </a:r>
          </a:p>
          <a:p>
            <a:pPr marL="0" indent="0">
              <a:buNone/>
            </a:pPr>
            <a:r>
              <a:rPr lang="vi-VN" sz="2200" dirty="0"/>
              <a:t>Cho c là hằng số do người dùng đặt để kiểm soát mức độ cắt xén</a:t>
            </a:r>
          </a:p>
          <a:p>
            <a:pPr marL="0" indent="0">
              <a:buNone/>
            </a:pPr>
            <a:r>
              <a:rPr lang="vi-VN" sz="2200" dirty="0"/>
              <a:t>(1) Trong mỗi luật, tính toán sự gia tăng lỗi ước tính gây ra bởi việc thử nghiệm loại bỏ các mệnh đề con.</a:t>
            </a:r>
          </a:p>
          <a:p>
            <a:pPr marL="0" indent="0">
              <a:buNone/>
            </a:pPr>
            <a:r>
              <a:rPr lang="vi-VN" sz="2200" dirty="0"/>
              <a:t>(2) Chọn những loại bỏ mà làm tăng sai số này có Dmin là nhỏ nhất. Loại bỏ các thử nghiệm chỉ khi Dmin &lt;c.</a:t>
            </a:r>
          </a:p>
          <a:p>
            <a:pPr marL="0" indent="0">
              <a:buNone/>
            </a:pPr>
            <a:r>
              <a:rPr lang="vi-VN" sz="2200" dirty="0"/>
              <a:t>(3) Trong bộ luật, tìm kiếm các luật yếu nhất để xóa.</a:t>
            </a:r>
          </a:p>
          <a:p>
            <a:pPr marL="0" indent="0">
              <a:buNone/>
            </a:pPr>
            <a:r>
              <a:rPr lang="vi-VN" sz="2200" dirty="0"/>
              <a:t>(4) Chọn lớp mặc định.</a:t>
            </a:r>
          </a:p>
          <a:p>
            <a:pPr marL="0" indent="0">
              <a:buNone/>
            </a:pPr>
            <a:r>
              <a:rPr lang="vi-VN" sz="2200" dirty="0"/>
              <a:t>(5) Sắp xếp các luật theo độ mạnh của chúng (theo số lượng các ví dụ mà luật này đúng).</a:t>
            </a:r>
          </a:p>
          <a:p>
            <a:pPr marL="0" indent="0">
              <a:buNone/>
            </a:pPr>
            <a:r>
              <a:rPr lang="vi-VN" sz="2200" dirty="0"/>
              <a:t>Trong đó D</a:t>
            </a:r>
            <a:r>
              <a:rPr lang="vi-VN" sz="2200" baseline="-25000" dirty="0"/>
              <a:t>min</a:t>
            </a:r>
            <a:r>
              <a:rPr lang="vi-VN" sz="2200" dirty="0"/>
              <a:t> là giá trị nhỏ nhất D là  hiệu của sai số (số lượng ví dụ bị phân loại nhầm) sau khi cắt tỉa và trước khi cắt tỉa.</a:t>
            </a:r>
          </a:p>
          <a:p>
            <a:pPr marL="0" indent="0">
              <a:buNone/>
            </a:pPr>
            <a:r>
              <a:rPr lang="vi-VN" sz="2200" dirty="0"/>
              <a:t>			</a:t>
            </a:r>
            <a:r>
              <a:rPr lang="vi-VN" sz="2200" i="1" dirty="0"/>
              <a:t>D = E</a:t>
            </a:r>
            <a:r>
              <a:rPr lang="vi-VN" sz="2200" i="1" baseline="-25000" dirty="0"/>
              <a:t>after</a:t>
            </a:r>
            <a:r>
              <a:rPr lang="vi-VN" sz="2200" i="1" dirty="0"/>
              <a:t> - E</a:t>
            </a:r>
            <a:r>
              <a:rPr lang="vi-VN" sz="2200" i="1" baseline="-25000" dirty="0"/>
              <a:t>befor</a:t>
            </a:r>
            <a:endParaRPr lang="vi-VN" sz="2200" dirty="0"/>
          </a:p>
          <a:p>
            <a:pPr marL="0" indent="0" algn="just">
              <a:lnSpc>
                <a:spcPct val="100000"/>
              </a:lnSpc>
              <a:buNone/>
            </a:pPr>
            <a:endParaRPr lang="vi-VN" sz="2200" dirty="0"/>
          </a:p>
        </p:txBody>
      </p:sp>
    </p:spTree>
    <p:extLst>
      <p:ext uri="{BB962C8B-B14F-4D97-AF65-F5344CB8AC3E}">
        <p14:creationId xmlns:p14="http://schemas.microsoft.com/office/powerpoint/2010/main" val="246725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Top Corners Rounded 8">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Top Corners Rounded 10">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a:off x="321733" y="981091"/>
            <a:ext cx="4092951" cy="1624457"/>
          </a:xfrm>
        </p:spPr>
        <p:txBody>
          <a:bodyPr>
            <a:normAutofit/>
          </a:bodyPr>
          <a:lstStyle/>
          <a:p>
            <a:r>
              <a:rPr lang="en-US" sz="3600" dirty="0" err="1">
                <a:solidFill>
                  <a:schemeClr val="bg1"/>
                </a:solidFill>
              </a:rPr>
              <a:t>Xây</a:t>
            </a:r>
            <a:r>
              <a:rPr lang="en-US" sz="3600" dirty="0">
                <a:solidFill>
                  <a:schemeClr val="bg1"/>
                </a:solidFill>
              </a:rPr>
              <a:t> </a:t>
            </a:r>
            <a:r>
              <a:rPr lang="en-US" sz="3600" dirty="0" err="1">
                <a:solidFill>
                  <a:schemeClr val="bg1"/>
                </a:solidFill>
              </a:rPr>
              <a:t>dựng</a:t>
            </a:r>
            <a:r>
              <a:rPr lang="en-US" sz="3600" dirty="0">
                <a:solidFill>
                  <a:schemeClr val="bg1"/>
                </a:solidFill>
              </a:rPr>
              <a:t> </a:t>
            </a:r>
            <a:r>
              <a:rPr lang="en-US" sz="3600" dirty="0" err="1">
                <a:solidFill>
                  <a:schemeClr val="bg1"/>
                </a:solidFill>
              </a:rPr>
              <a:t>cây</a:t>
            </a:r>
            <a:r>
              <a:rPr lang="en-US" sz="3600" dirty="0">
                <a:solidFill>
                  <a:schemeClr val="bg1"/>
                </a:solidFill>
              </a:rPr>
              <a:t> </a:t>
            </a:r>
            <a:r>
              <a:rPr lang="en-US" sz="3600" dirty="0" err="1">
                <a:solidFill>
                  <a:schemeClr val="bg1"/>
                </a:solidFill>
              </a:rPr>
              <a:t>quyết</a:t>
            </a:r>
            <a:r>
              <a:rPr lang="en-US" sz="3600" dirty="0">
                <a:solidFill>
                  <a:schemeClr val="bg1"/>
                </a:solidFill>
              </a:rPr>
              <a:t> </a:t>
            </a:r>
            <a:r>
              <a:rPr lang="en-US" sz="3600" dirty="0" err="1">
                <a:solidFill>
                  <a:schemeClr val="bg1"/>
                </a:solidFill>
              </a:rPr>
              <a:t>định</a:t>
            </a:r>
            <a:endParaRPr lang="vi-VN" sz="3600" dirty="0">
              <a:solidFill>
                <a:schemeClr val="bg1"/>
              </a:solidFill>
            </a:endParaRPr>
          </a:p>
        </p:txBody>
      </p:sp>
      <p:cxnSp>
        <p:nvCxnSpPr>
          <p:cNvPr id="13" name="Straight Connector 12">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321733" y="2834809"/>
            <a:ext cx="4092951" cy="3042099"/>
          </a:xfrm>
        </p:spPr>
        <p:txBody>
          <a:bodyPr anchor="t">
            <a:normAutofit/>
          </a:bodyPr>
          <a:lstStyle/>
          <a:p>
            <a:pPr marL="0" indent="0">
              <a:buNone/>
            </a:pPr>
            <a:r>
              <a:rPr lang="en-US" sz="1700" dirty="0" err="1">
                <a:solidFill>
                  <a:schemeClr val="bg1"/>
                </a:solidFill>
              </a:rPr>
              <a:t>Ví</a:t>
            </a:r>
            <a:r>
              <a:rPr lang="en-US" sz="1700" dirty="0">
                <a:solidFill>
                  <a:schemeClr val="bg1"/>
                </a:solidFill>
              </a:rPr>
              <a:t> </a:t>
            </a:r>
            <a:r>
              <a:rPr lang="en-US" sz="1700" dirty="0" err="1">
                <a:solidFill>
                  <a:schemeClr val="bg1"/>
                </a:solidFill>
              </a:rPr>
              <a:t>dụ</a:t>
            </a:r>
            <a:r>
              <a:rPr lang="en-US" sz="1700" dirty="0">
                <a:solidFill>
                  <a:schemeClr val="bg1"/>
                </a:solidFill>
              </a:rPr>
              <a:t> </a:t>
            </a:r>
            <a:r>
              <a:rPr lang="en-US" sz="1700" dirty="0" err="1">
                <a:solidFill>
                  <a:schemeClr val="bg1"/>
                </a:solidFill>
              </a:rPr>
              <a:t>minh</a:t>
            </a:r>
            <a:r>
              <a:rPr lang="en-US" sz="1700" dirty="0">
                <a:solidFill>
                  <a:schemeClr val="bg1"/>
                </a:solidFill>
              </a:rPr>
              <a:t> </a:t>
            </a:r>
            <a:r>
              <a:rPr lang="en-US" sz="1700" dirty="0" err="1">
                <a:solidFill>
                  <a:schemeClr val="bg1"/>
                </a:solidFill>
              </a:rPr>
              <a:t>họa</a:t>
            </a:r>
            <a:endParaRPr lang="en-US" sz="1700" dirty="0">
              <a:solidFill>
                <a:schemeClr val="bg1"/>
              </a:solidFill>
            </a:endParaRPr>
          </a:p>
          <a:p>
            <a:pPr marL="0" indent="0">
              <a:spcBef>
                <a:spcPts val="600"/>
              </a:spcBef>
              <a:buNone/>
            </a:pPr>
            <a:r>
              <a:rPr lang="en-US" sz="1700" dirty="0" err="1">
                <a:solidFill>
                  <a:schemeClr val="bg1"/>
                </a:solidFill>
              </a:rPr>
              <a:t>Xét</a:t>
            </a:r>
            <a:r>
              <a:rPr lang="en-US" sz="1700" dirty="0">
                <a:solidFill>
                  <a:schemeClr val="bg1"/>
                </a:solidFill>
              </a:rPr>
              <a:t> </a:t>
            </a:r>
            <a:r>
              <a:rPr lang="en-US" sz="1700" dirty="0" err="1">
                <a:solidFill>
                  <a:schemeClr val="bg1"/>
                </a:solidFill>
              </a:rPr>
              <a:t>duyệt</a:t>
            </a:r>
            <a:r>
              <a:rPr lang="en-US" sz="1700" dirty="0">
                <a:solidFill>
                  <a:schemeClr val="bg1"/>
                </a:solidFill>
              </a:rPr>
              <a:t> </a:t>
            </a:r>
            <a:r>
              <a:rPr lang="en-US" sz="1700" dirty="0" err="1">
                <a:solidFill>
                  <a:schemeClr val="bg1"/>
                </a:solidFill>
              </a:rPr>
              <a:t>kịch</a:t>
            </a:r>
            <a:r>
              <a:rPr lang="en-US" sz="1700" dirty="0">
                <a:solidFill>
                  <a:schemeClr val="bg1"/>
                </a:solidFill>
              </a:rPr>
              <a:t> </a:t>
            </a:r>
            <a:r>
              <a:rPr lang="en-US" sz="1700" dirty="0" err="1">
                <a:solidFill>
                  <a:schemeClr val="bg1"/>
                </a:solidFill>
              </a:rPr>
              <a:t>bản</a:t>
            </a:r>
            <a:r>
              <a:rPr lang="en-US" sz="1700" dirty="0">
                <a:solidFill>
                  <a:schemeClr val="bg1"/>
                </a:solidFill>
              </a:rPr>
              <a:t> </a:t>
            </a:r>
            <a:r>
              <a:rPr lang="en-US" sz="1700" dirty="0" err="1">
                <a:solidFill>
                  <a:schemeClr val="bg1"/>
                </a:solidFill>
              </a:rPr>
              <a:t>phim</a:t>
            </a:r>
            <a:r>
              <a:rPr lang="en-US" sz="1700" dirty="0">
                <a:solidFill>
                  <a:schemeClr val="bg1"/>
                </a:solidFill>
              </a:rPr>
              <a:t> ở Hollywood</a:t>
            </a:r>
          </a:p>
          <a:p>
            <a:pPr>
              <a:spcBef>
                <a:spcPts val="600"/>
              </a:spcBef>
              <a:buFontTx/>
              <a:buChar char="-"/>
            </a:pPr>
            <a:r>
              <a:rPr lang="en-US" sz="1700" dirty="0" err="1">
                <a:solidFill>
                  <a:schemeClr val="bg1"/>
                </a:solidFill>
              </a:rPr>
              <a:t>Có</a:t>
            </a:r>
            <a:r>
              <a:rPr lang="en-US" sz="1700" dirty="0">
                <a:solidFill>
                  <a:schemeClr val="bg1"/>
                </a:solidFill>
              </a:rPr>
              <a:t> </a:t>
            </a:r>
            <a:r>
              <a:rPr lang="en-US" sz="1700" dirty="0" err="1">
                <a:solidFill>
                  <a:schemeClr val="bg1"/>
                </a:solidFill>
              </a:rPr>
              <a:t>một</a:t>
            </a:r>
            <a:r>
              <a:rPr lang="en-US" sz="1700" dirty="0">
                <a:solidFill>
                  <a:schemeClr val="bg1"/>
                </a:solidFill>
              </a:rPr>
              <a:t> </a:t>
            </a:r>
            <a:r>
              <a:rPr lang="en-US" sz="1700" dirty="0" err="1">
                <a:solidFill>
                  <a:schemeClr val="bg1"/>
                </a:solidFill>
              </a:rPr>
              <a:t>số</a:t>
            </a:r>
            <a:r>
              <a:rPr lang="en-US" sz="1700" dirty="0">
                <a:solidFill>
                  <a:schemeClr val="bg1"/>
                </a:solidFill>
              </a:rPr>
              <a:t> </a:t>
            </a:r>
            <a:r>
              <a:rPr lang="en-US" sz="1700" dirty="0" err="1">
                <a:solidFill>
                  <a:schemeClr val="bg1"/>
                </a:solidFill>
              </a:rPr>
              <a:t>kịch</a:t>
            </a:r>
            <a:r>
              <a:rPr lang="en-US" sz="1700" dirty="0">
                <a:solidFill>
                  <a:schemeClr val="bg1"/>
                </a:solidFill>
              </a:rPr>
              <a:t> </a:t>
            </a:r>
            <a:r>
              <a:rPr lang="en-US" sz="1700" dirty="0" err="1">
                <a:solidFill>
                  <a:schemeClr val="bg1"/>
                </a:solidFill>
              </a:rPr>
              <a:t>bản</a:t>
            </a:r>
            <a:r>
              <a:rPr lang="en-US" sz="1700" dirty="0">
                <a:solidFill>
                  <a:schemeClr val="bg1"/>
                </a:solidFill>
              </a:rPr>
              <a:t> </a:t>
            </a:r>
            <a:r>
              <a:rPr lang="en-US" sz="1700" dirty="0" err="1">
                <a:solidFill>
                  <a:schemeClr val="bg1"/>
                </a:solidFill>
              </a:rPr>
              <a:t>mới</a:t>
            </a:r>
            <a:r>
              <a:rPr lang="en-US" sz="1700" dirty="0">
                <a:solidFill>
                  <a:schemeClr val="bg1"/>
                </a:solidFill>
              </a:rPr>
              <a:t> </a:t>
            </a:r>
            <a:r>
              <a:rPr lang="en-US" sz="1700" dirty="0" err="1">
                <a:solidFill>
                  <a:schemeClr val="bg1"/>
                </a:solidFill>
              </a:rPr>
              <a:t>muốn</a:t>
            </a:r>
            <a:r>
              <a:rPr lang="en-US" sz="1700" dirty="0">
                <a:solidFill>
                  <a:schemeClr val="bg1"/>
                </a:solidFill>
              </a:rPr>
              <a:t> </a:t>
            </a:r>
            <a:r>
              <a:rPr lang="en-US" sz="1700" dirty="0" err="1">
                <a:solidFill>
                  <a:schemeClr val="bg1"/>
                </a:solidFill>
              </a:rPr>
              <a:t>dựng</a:t>
            </a:r>
            <a:r>
              <a:rPr lang="en-US" sz="1700" dirty="0">
                <a:solidFill>
                  <a:schemeClr val="bg1"/>
                </a:solidFill>
              </a:rPr>
              <a:t> </a:t>
            </a:r>
            <a:r>
              <a:rPr lang="en-US" sz="1700" dirty="0" err="1">
                <a:solidFill>
                  <a:schemeClr val="bg1"/>
                </a:solidFill>
              </a:rPr>
              <a:t>thành</a:t>
            </a:r>
            <a:r>
              <a:rPr lang="en-US" sz="1700" dirty="0">
                <a:solidFill>
                  <a:schemeClr val="bg1"/>
                </a:solidFill>
              </a:rPr>
              <a:t> </a:t>
            </a:r>
            <a:r>
              <a:rPr lang="en-US" sz="1700" dirty="0" err="1">
                <a:solidFill>
                  <a:schemeClr val="bg1"/>
                </a:solidFill>
              </a:rPr>
              <a:t>phim</a:t>
            </a:r>
            <a:r>
              <a:rPr lang="en-US" sz="1700" dirty="0">
                <a:solidFill>
                  <a:schemeClr val="bg1"/>
                </a:solidFill>
              </a:rPr>
              <a:t> </a:t>
            </a:r>
            <a:r>
              <a:rPr lang="en-US" sz="1700" dirty="0" err="1">
                <a:solidFill>
                  <a:schemeClr val="bg1"/>
                </a:solidFill>
              </a:rPr>
              <a:t>với</a:t>
            </a:r>
            <a:r>
              <a:rPr lang="en-US" sz="1700" dirty="0">
                <a:solidFill>
                  <a:schemeClr val="bg1"/>
                </a:solidFill>
              </a:rPr>
              <a:t> chi </a:t>
            </a:r>
            <a:r>
              <a:rPr lang="en-US" sz="1700" dirty="0" err="1">
                <a:solidFill>
                  <a:schemeClr val="bg1"/>
                </a:solidFill>
              </a:rPr>
              <a:t>phí</a:t>
            </a:r>
            <a:r>
              <a:rPr lang="en-US" sz="1700" dirty="0">
                <a:solidFill>
                  <a:schemeClr val="bg1"/>
                </a:solidFill>
              </a:rPr>
              <a:t> </a:t>
            </a:r>
            <a:r>
              <a:rPr lang="en-US" sz="1700" dirty="0" err="1">
                <a:solidFill>
                  <a:schemeClr val="bg1"/>
                </a:solidFill>
              </a:rPr>
              <a:t>xác</a:t>
            </a:r>
            <a:r>
              <a:rPr lang="en-US" sz="1700" dirty="0">
                <a:solidFill>
                  <a:schemeClr val="bg1"/>
                </a:solidFill>
              </a:rPr>
              <a:t> </a:t>
            </a:r>
            <a:r>
              <a:rPr lang="en-US" sz="1700" dirty="0" err="1">
                <a:solidFill>
                  <a:schemeClr val="bg1"/>
                </a:solidFill>
              </a:rPr>
              <a:t>định</a:t>
            </a:r>
            <a:r>
              <a:rPr lang="en-US" sz="1700" dirty="0">
                <a:solidFill>
                  <a:schemeClr val="bg1"/>
                </a:solidFill>
              </a:rPr>
              <a:t>, </a:t>
            </a:r>
            <a:r>
              <a:rPr lang="en-US" sz="1700" dirty="0" err="1">
                <a:solidFill>
                  <a:schemeClr val="bg1"/>
                </a:solidFill>
              </a:rPr>
              <a:t>số</a:t>
            </a:r>
            <a:r>
              <a:rPr lang="en-US" sz="1700" dirty="0">
                <a:solidFill>
                  <a:schemeClr val="bg1"/>
                </a:solidFill>
              </a:rPr>
              <a:t> </a:t>
            </a:r>
            <a:r>
              <a:rPr lang="en-US" sz="1700" dirty="0" err="1">
                <a:solidFill>
                  <a:schemeClr val="bg1"/>
                </a:solidFill>
              </a:rPr>
              <a:t>diễn</a:t>
            </a:r>
            <a:r>
              <a:rPr lang="en-US" sz="1700" dirty="0">
                <a:solidFill>
                  <a:schemeClr val="bg1"/>
                </a:solidFill>
              </a:rPr>
              <a:t> </a:t>
            </a:r>
            <a:r>
              <a:rPr lang="en-US" sz="1700" dirty="0" err="1">
                <a:solidFill>
                  <a:schemeClr val="bg1"/>
                </a:solidFill>
              </a:rPr>
              <a:t>viên</a:t>
            </a:r>
            <a:r>
              <a:rPr lang="en-US" sz="1700" dirty="0">
                <a:solidFill>
                  <a:schemeClr val="bg1"/>
                </a:solidFill>
              </a:rPr>
              <a:t> </a:t>
            </a:r>
            <a:r>
              <a:rPr lang="en-US" sz="1700" dirty="0" err="1">
                <a:solidFill>
                  <a:schemeClr val="bg1"/>
                </a:solidFill>
              </a:rPr>
              <a:t>nổi</a:t>
            </a:r>
            <a:r>
              <a:rPr lang="en-US" sz="1700" dirty="0">
                <a:solidFill>
                  <a:schemeClr val="bg1"/>
                </a:solidFill>
              </a:rPr>
              <a:t> </a:t>
            </a:r>
            <a:r>
              <a:rPr lang="en-US" sz="1700" dirty="0" err="1">
                <a:solidFill>
                  <a:schemeClr val="bg1"/>
                </a:solidFill>
              </a:rPr>
              <a:t>tiếng</a:t>
            </a:r>
            <a:r>
              <a:rPr lang="en-US" sz="1700" dirty="0">
                <a:solidFill>
                  <a:schemeClr val="bg1"/>
                </a:solidFill>
              </a:rPr>
              <a:t> </a:t>
            </a:r>
            <a:r>
              <a:rPr lang="en-US" sz="1700" dirty="0" err="1">
                <a:solidFill>
                  <a:schemeClr val="bg1"/>
                </a:solidFill>
              </a:rPr>
              <a:t>muốn</a:t>
            </a:r>
            <a:r>
              <a:rPr lang="en-US" sz="1700" dirty="0">
                <a:solidFill>
                  <a:schemeClr val="bg1"/>
                </a:solidFill>
              </a:rPr>
              <a:t> </a:t>
            </a:r>
            <a:r>
              <a:rPr lang="en-US" sz="1700" dirty="0" err="1">
                <a:solidFill>
                  <a:schemeClr val="bg1"/>
                </a:solidFill>
              </a:rPr>
              <a:t>mời</a:t>
            </a:r>
            <a:r>
              <a:rPr lang="en-US" sz="1700" dirty="0">
                <a:solidFill>
                  <a:schemeClr val="bg1"/>
                </a:solidFill>
              </a:rPr>
              <a:t>. </a:t>
            </a:r>
            <a:r>
              <a:rPr lang="en-US" sz="1700" dirty="0" err="1">
                <a:solidFill>
                  <a:schemeClr val="bg1"/>
                </a:solidFill>
              </a:rPr>
              <a:t>Cần</a:t>
            </a:r>
            <a:r>
              <a:rPr lang="en-US" sz="1700" dirty="0">
                <a:solidFill>
                  <a:schemeClr val="bg1"/>
                </a:solidFill>
              </a:rPr>
              <a:t> </a:t>
            </a:r>
            <a:r>
              <a:rPr lang="en-US" sz="1700" dirty="0" err="1">
                <a:solidFill>
                  <a:schemeClr val="bg1"/>
                </a:solidFill>
              </a:rPr>
              <a:t>xác</a:t>
            </a:r>
            <a:r>
              <a:rPr lang="en-US" sz="1700" dirty="0">
                <a:solidFill>
                  <a:schemeClr val="bg1"/>
                </a:solidFill>
              </a:rPr>
              <a:t> </a:t>
            </a:r>
            <a:r>
              <a:rPr lang="en-US" sz="1700" dirty="0" err="1">
                <a:solidFill>
                  <a:schemeClr val="bg1"/>
                </a:solidFill>
              </a:rPr>
              <a:t>định</a:t>
            </a:r>
            <a:r>
              <a:rPr lang="en-US" sz="1700" dirty="0">
                <a:solidFill>
                  <a:schemeClr val="bg1"/>
                </a:solidFill>
              </a:rPr>
              <a:t> </a:t>
            </a:r>
            <a:r>
              <a:rPr lang="en-US" sz="1700" dirty="0" err="1">
                <a:solidFill>
                  <a:schemeClr val="bg1"/>
                </a:solidFill>
              </a:rPr>
              <a:t>nó</a:t>
            </a:r>
            <a:r>
              <a:rPr lang="en-US" sz="1700" dirty="0">
                <a:solidFill>
                  <a:schemeClr val="bg1"/>
                </a:solidFill>
              </a:rPr>
              <a:t> </a:t>
            </a:r>
            <a:r>
              <a:rPr lang="en-US" sz="1700" dirty="0" err="1">
                <a:solidFill>
                  <a:schemeClr val="bg1"/>
                </a:solidFill>
              </a:rPr>
              <a:t>thuộc</a:t>
            </a:r>
            <a:r>
              <a:rPr lang="en-US" sz="1700" dirty="0">
                <a:solidFill>
                  <a:schemeClr val="bg1"/>
                </a:solidFill>
              </a:rPr>
              <a:t> </a:t>
            </a:r>
            <a:r>
              <a:rPr lang="en-US" sz="1700" dirty="0" err="1">
                <a:solidFill>
                  <a:schemeClr val="bg1"/>
                </a:solidFill>
              </a:rPr>
              <a:t>loại</a:t>
            </a:r>
            <a:r>
              <a:rPr lang="en-US" sz="1700" dirty="0">
                <a:solidFill>
                  <a:schemeClr val="bg1"/>
                </a:solidFill>
              </a:rPr>
              <a:t> </a:t>
            </a:r>
            <a:r>
              <a:rPr lang="en-US" sz="1700" dirty="0" err="1">
                <a:solidFill>
                  <a:schemeClr val="bg1"/>
                </a:solidFill>
              </a:rPr>
              <a:t>phim</a:t>
            </a:r>
            <a:r>
              <a:rPr lang="en-US" sz="1700" dirty="0">
                <a:solidFill>
                  <a:schemeClr val="bg1"/>
                </a:solidFill>
              </a:rPr>
              <a:t> </a:t>
            </a:r>
            <a:r>
              <a:rPr lang="en-US" sz="1700" dirty="0" err="1">
                <a:solidFill>
                  <a:schemeClr val="bg1"/>
                </a:solidFill>
              </a:rPr>
              <a:t>nào</a:t>
            </a:r>
            <a:r>
              <a:rPr lang="en-US" sz="1700" dirty="0">
                <a:solidFill>
                  <a:schemeClr val="bg1"/>
                </a:solidFill>
              </a:rPr>
              <a:t>: </a:t>
            </a:r>
            <a:r>
              <a:rPr lang="en-US" sz="1700" dirty="0" err="1">
                <a:solidFill>
                  <a:schemeClr val="bg1"/>
                </a:solidFill>
              </a:rPr>
              <a:t>Thành</a:t>
            </a:r>
            <a:r>
              <a:rPr lang="en-US" sz="1700" dirty="0">
                <a:solidFill>
                  <a:schemeClr val="bg1"/>
                </a:solidFill>
              </a:rPr>
              <a:t> </a:t>
            </a:r>
            <a:r>
              <a:rPr lang="en-US" sz="1700" dirty="0" err="1">
                <a:solidFill>
                  <a:schemeClr val="bg1"/>
                </a:solidFill>
              </a:rPr>
              <a:t>công</a:t>
            </a:r>
            <a:r>
              <a:rPr lang="en-US" sz="1700" dirty="0">
                <a:solidFill>
                  <a:schemeClr val="bg1"/>
                </a:solidFill>
              </a:rPr>
              <a:t>, </a:t>
            </a:r>
            <a:r>
              <a:rPr lang="en-US" sz="1700" dirty="0" err="1">
                <a:solidFill>
                  <a:schemeClr val="bg1"/>
                </a:solidFill>
              </a:rPr>
              <a:t>Ăn</a:t>
            </a:r>
            <a:r>
              <a:rPr lang="en-US" sz="1700" dirty="0">
                <a:solidFill>
                  <a:schemeClr val="bg1"/>
                </a:solidFill>
              </a:rPr>
              <a:t> </a:t>
            </a:r>
            <a:r>
              <a:rPr lang="en-US" sz="1700" dirty="0" err="1">
                <a:solidFill>
                  <a:schemeClr val="bg1"/>
                </a:solidFill>
              </a:rPr>
              <a:t>khách</a:t>
            </a:r>
            <a:r>
              <a:rPr lang="en-US" sz="1700" dirty="0">
                <a:solidFill>
                  <a:schemeClr val="bg1"/>
                </a:solidFill>
              </a:rPr>
              <a:t>, </a:t>
            </a:r>
            <a:r>
              <a:rPr lang="en-US" sz="1700" dirty="0" err="1">
                <a:solidFill>
                  <a:schemeClr val="bg1"/>
                </a:solidFill>
              </a:rPr>
              <a:t>có</a:t>
            </a:r>
            <a:r>
              <a:rPr lang="en-US" sz="1700" dirty="0">
                <a:solidFill>
                  <a:schemeClr val="bg1"/>
                </a:solidFill>
              </a:rPr>
              <a:t> </a:t>
            </a:r>
            <a:r>
              <a:rPr lang="en-US" sz="1700" dirty="0" err="1">
                <a:solidFill>
                  <a:schemeClr val="bg1"/>
                </a:solidFill>
              </a:rPr>
              <a:t>doanh</a:t>
            </a:r>
            <a:r>
              <a:rPr lang="en-US" sz="1700" dirty="0">
                <a:solidFill>
                  <a:schemeClr val="bg1"/>
                </a:solidFill>
              </a:rPr>
              <a:t> </a:t>
            </a:r>
            <a:r>
              <a:rPr lang="en-US" sz="1700" dirty="0" err="1">
                <a:solidFill>
                  <a:schemeClr val="bg1"/>
                </a:solidFill>
              </a:rPr>
              <a:t>thu</a:t>
            </a:r>
            <a:r>
              <a:rPr lang="en-US" sz="1700" dirty="0">
                <a:solidFill>
                  <a:schemeClr val="bg1"/>
                </a:solidFill>
              </a:rPr>
              <a:t> </a:t>
            </a:r>
            <a:r>
              <a:rPr lang="en-US" sz="1700" dirty="0" err="1">
                <a:solidFill>
                  <a:schemeClr val="bg1"/>
                </a:solidFill>
              </a:rPr>
              <a:t>phòng</a:t>
            </a:r>
            <a:r>
              <a:rPr lang="en-US" sz="1700" dirty="0">
                <a:solidFill>
                  <a:schemeClr val="bg1"/>
                </a:solidFill>
              </a:rPr>
              <a:t> </a:t>
            </a:r>
            <a:r>
              <a:rPr lang="en-US" sz="1700" dirty="0" err="1">
                <a:solidFill>
                  <a:schemeClr val="bg1"/>
                </a:solidFill>
              </a:rPr>
              <a:t>vé</a:t>
            </a:r>
            <a:r>
              <a:rPr lang="en-US" sz="1700" dirty="0">
                <a:solidFill>
                  <a:schemeClr val="bg1"/>
                </a:solidFill>
              </a:rPr>
              <a:t>.</a:t>
            </a:r>
          </a:p>
          <a:p>
            <a:pPr>
              <a:spcBef>
                <a:spcPts val="600"/>
              </a:spcBef>
              <a:buFontTx/>
              <a:buChar char="-"/>
            </a:pPr>
            <a:r>
              <a:rPr lang="en-US" sz="1700" dirty="0" err="1">
                <a:solidFill>
                  <a:schemeClr val="bg1"/>
                </a:solidFill>
              </a:rPr>
              <a:t>Tiến</a:t>
            </a:r>
            <a:r>
              <a:rPr lang="en-US" sz="1700" dirty="0">
                <a:solidFill>
                  <a:schemeClr val="bg1"/>
                </a:solidFill>
              </a:rPr>
              <a:t> </a:t>
            </a:r>
            <a:r>
              <a:rPr lang="en-US" sz="1700" dirty="0" err="1">
                <a:solidFill>
                  <a:schemeClr val="bg1"/>
                </a:solidFill>
              </a:rPr>
              <a:t>hành</a:t>
            </a:r>
            <a:r>
              <a:rPr lang="en-US" sz="1700" dirty="0">
                <a:solidFill>
                  <a:schemeClr val="bg1"/>
                </a:solidFill>
              </a:rPr>
              <a:t> : </a:t>
            </a:r>
            <a:r>
              <a:rPr lang="en-US" sz="1700" dirty="0" err="1">
                <a:solidFill>
                  <a:schemeClr val="bg1"/>
                </a:solidFill>
              </a:rPr>
              <a:t>lục</a:t>
            </a:r>
            <a:r>
              <a:rPr lang="en-US" sz="1700" dirty="0">
                <a:solidFill>
                  <a:schemeClr val="bg1"/>
                </a:solidFill>
              </a:rPr>
              <a:t> </a:t>
            </a:r>
            <a:r>
              <a:rPr lang="en-US" sz="1700" dirty="0" err="1">
                <a:solidFill>
                  <a:schemeClr val="bg1"/>
                </a:solidFill>
              </a:rPr>
              <a:t>tìm</a:t>
            </a:r>
            <a:r>
              <a:rPr lang="en-US" sz="1700" dirty="0">
                <a:solidFill>
                  <a:schemeClr val="bg1"/>
                </a:solidFill>
              </a:rPr>
              <a:t> </a:t>
            </a:r>
            <a:r>
              <a:rPr lang="en-US" sz="1700" dirty="0" err="1">
                <a:solidFill>
                  <a:schemeClr val="bg1"/>
                </a:solidFill>
              </a:rPr>
              <a:t>trong</a:t>
            </a:r>
            <a:r>
              <a:rPr lang="en-US" sz="1700" dirty="0">
                <a:solidFill>
                  <a:schemeClr val="bg1"/>
                </a:solidFill>
              </a:rPr>
              <a:t> </a:t>
            </a:r>
            <a:r>
              <a:rPr lang="en-US" sz="1700" dirty="0" err="1">
                <a:solidFill>
                  <a:schemeClr val="bg1"/>
                </a:solidFill>
              </a:rPr>
              <a:t>kho</a:t>
            </a:r>
            <a:r>
              <a:rPr lang="en-US" sz="1700" dirty="0">
                <a:solidFill>
                  <a:schemeClr val="bg1"/>
                </a:solidFill>
              </a:rPr>
              <a:t>, </a:t>
            </a:r>
            <a:r>
              <a:rPr lang="en-US" sz="1700" dirty="0" err="1">
                <a:solidFill>
                  <a:schemeClr val="bg1"/>
                </a:solidFill>
              </a:rPr>
              <a:t>lấy</a:t>
            </a:r>
            <a:r>
              <a:rPr lang="en-US" sz="1700" dirty="0">
                <a:solidFill>
                  <a:schemeClr val="bg1"/>
                </a:solidFill>
              </a:rPr>
              <a:t> 30 </a:t>
            </a:r>
            <a:r>
              <a:rPr lang="en-US" sz="1700" dirty="0" err="1">
                <a:solidFill>
                  <a:schemeClr val="bg1"/>
                </a:solidFill>
              </a:rPr>
              <a:t>phim</a:t>
            </a:r>
            <a:r>
              <a:rPr lang="en-US" sz="1700" dirty="0">
                <a:solidFill>
                  <a:schemeClr val="bg1"/>
                </a:solidFill>
              </a:rPr>
              <a:t> </a:t>
            </a:r>
            <a:r>
              <a:rPr lang="en-US" sz="1700" dirty="0" err="1">
                <a:solidFill>
                  <a:schemeClr val="bg1"/>
                </a:solidFill>
              </a:rPr>
              <a:t>đã</a:t>
            </a:r>
            <a:r>
              <a:rPr lang="en-US" sz="1700" dirty="0">
                <a:solidFill>
                  <a:schemeClr val="bg1"/>
                </a:solidFill>
              </a:rPr>
              <a:t> </a:t>
            </a:r>
            <a:r>
              <a:rPr lang="en-US" sz="1700" dirty="0" err="1">
                <a:solidFill>
                  <a:schemeClr val="bg1"/>
                </a:solidFill>
              </a:rPr>
              <a:t>phát</a:t>
            </a:r>
            <a:r>
              <a:rPr lang="en-US" sz="1700" dirty="0">
                <a:solidFill>
                  <a:schemeClr val="bg1"/>
                </a:solidFill>
              </a:rPr>
              <a:t> </a:t>
            </a:r>
            <a:r>
              <a:rPr lang="en-US" sz="1700" dirty="0" err="1">
                <a:solidFill>
                  <a:schemeClr val="bg1"/>
                </a:solidFill>
              </a:rPr>
              <a:t>hành</a:t>
            </a:r>
            <a:r>
              <a:rPr lang="en-US" sz="1700" dirty="0">
                <a:solidFill>
                  <a:schemeClr val="bg1"/>
                </a:solidFill>
              </a:rPr>
              <a:t>, </a:t>
            </a:r>
            <a:r>
              <a:rPr lang="en-US" sz="1700" dirty="0" err="1">
                <a:solidFill>
                  <a:schemeClr val="bg1"/>
                </a:solidFill>
              </a:rPr>
              <a:t>tiến</a:t>
            </a:r>
            <a:r>
              <a:rPr lang="en-US" sz="1700" dirty="0">
                <a:solidFill>
                  <a:schemeClr val="bg1"/>
                </a:solidFill>
              </a:rPr>
              <a:t> </a:t>
            </a:r>
            <a:r>
              <a:rPr lang="en-US" sz="1700" dirty="0" err="1">
                <a:solidFill>
                  <a:schemeClr val="bg1"/>
                </a:solidFill>
              </a:rPr>
              <a:t>hành</a:t>
            </a:r>
            <a:r>
              <a:rPr lang="en-US" sz="1700" dirty="0">
                <a:solidFill>
                  <a:schemeClr val="bg1"/>
                </a:solidFill>
              </a:rPr>
              <a:t> </a:t>
            </a:r>
            <a:r>
              <a:rPr lang="en-US" sz="1700" dirty="0" err="1">
                <a:solidFill>
                  <a:schemeClr val="bg1"/>
                </a:solidFill>
              </a:rPr>
              <a:t>xây</a:t>
            </a:r>
            <a:r>
              <a:rPr lang="en-US" sz="1700" dirty="0">
                <a:solidFill>
                  <a:schemeClr val="bg1"/>
                </a:solidFill>
              </a:rPr>
              <a:t> </a:t>
            </a:r>
            <a:r>
              <a:rPr lang="en-US" sz="1700" dirty="0" err="1">
                <a:solidFill>
                  <a:schemeClr val="bg1"/>
                </a:solidFill>
              </a:rPr>
              <a:t>dựng</a:t>
            </a:r>
            <a:r>
              <a:rPr lang="en-US" sz="1700" dirty="0">
                <a:solidFill>
                  <a:schemeClr val="bg1"/>
                </a:solidFill>
              </a:rPr>
              <a:t> </a:t>
            </a:r>
            <a:r>
              <a:rPr lang="en-US" sz="1700" dirty="0" err="1">
                <a:solidFill>
                  <a:schemeClr val="bg1"/>
                </a:solidFill>
              </a:rPr>
              <a:t>cây</a:t>
            </a:r>
            <a:r>
              <a:rPr lang="en-US" sz="1700" dirty="0">
                <a:solidFill>
                  <a:schemeClr val="bg1"/>
                </a:solidFill>
              </a:rPr>
              <a:t> </a:t>
            </a:r>
            <a:r>
              <a:rPr lang="en-US" sz="1700" dirty="0" err="1">
                <a:solidFill>
                  <a:schemeClr val="bg1"/>
                </a:solidFill>
              </a:rPr>
              <a:t>quyết</a:t>
            </a:r>
            <a:r>
              <a:rPr lang="en-US" sz="1700" dirty="0">
                <a:solidFill>
                  <a:schemeClr val="bg1"/>
                </a:solidFill>
              </a:rPr>
              <a:t> </a:t>
            </a:r>
            <a:r>
              <a:rPr lang="en-US" sz="1700" dirty="0" err="1">
                <a:solidFill>
                  <a:schemeClr val="bg1"/>
                </a:solidFill>
              </a:rPr>
              <a:t>định</a:t>
            </a:r>
            <a:r>
              <a:rPr lang="en-US" sz="1700" dirty="0">
                <a:solidFill>
                  <a:schemeClr val="bg1"/>
                </a:solidFill>
              </a:rPr>
              <a:t>. </a:t>
            </a:r>
          </a:p>
          <a:p>
            <a:pPr>
              <a:spcBef>
                <a:spcPts val="600"/>
              </a:spcBef>
              <a:buFontTx/>
              <a:buChar char="-"/>
            </a:pPr>
            <a:endParaRPr lang="vi-VN" sz="1700" dirty="0">
              <a:solidFill>
                <a:schemeClr val="bg1"/>
              </a:solidFill>
            </a:endParaRPr>
          </a:p>
        </p:txBody>
      </p:sp>
      <p:pic>
        <p:nvPicPr>
          <p:cNvPr id="4" name="Picture 3">
            <a:extLst>
              <a:ext uri="{FF2B5EF4-FFF2-40B4-BE49-F238E27FC236}">
                <a16:creationId xmlns:a16="http://schemas.microsoft.com/office/drawing/2014/main" id="{DA44598B-DE8C-4650-94BA-9CF00D43DC51}"/>
              </a:ext>
            </a:extLst>
          </p:cNvPr>
          <p:cNvPicPr/>
          <p:nvPr/>
        </p:nvPicPr>
        <p:blipFill>
          <a:blip r:embed="rId2" cstate="print"/>
          <a:srcRect/>
          <a:stretch>
            <a:fillRect/>
          </a:stretch>
        </p:blipFill>
        <p:spPr bwMode="auto">
          <a:xfrm>
            <a:off x="5047761" y="1478703"/>
            <a:ext cx="6698123" cy="4036271"/>
          </a:xfrm>
          <a:prstGeom prst="rect">
            <a:avLst/>
          </a:prstGeom>
          <a:noFill/>
        </p:spPr>
      </p:pic>
    </p:spTree>
    <p:extLst>
      <p:ext uri="{BB962C8B-B14F-4D97-AF65-F5344CB8AC3E}">
        <p14:creationId xmlns:p14="http://schemas.microsoft.com/office/powerpoint/2010/main" val="18386721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72045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2E65-34C8-4CFF-B030-C78D2948D858}"/>
              </a:ext>
            </a:extLst>
          </p:cNvPr>
          <p:cNvSpPr>
            <a:spLocks noGrp="1"/>
          </p:cNvSpPr>
          <p:nvPr>
            <p:ph type="title"/>
          </p:nvPr>
        </p:nvSpPr>
        <p:spPr>
          <a:xfrm flipV="1">
            <a:off x="838200" y="319406"/>
            <a:ext cx="10515600" cy="45719"/>
          </a:xfrm>
        </p:spPr>
        <p:txBody>
          <a:bodyPr>
            <a:normAutofit fontScale="90000"/>
          </a:bodyPr>
          <a:lstStyle/>
          <a:p>
            <a:endParaRPr lang="vi-VN"/>
          </a:p>
        </p:txBody>
      </p:sp>
      <p:sp>
        <p:nvSpPr>
          <p:cNvPr id="3" name="Content Placeholder 2">
            <a:extLst>
              <a:ext uri="{FF2B5EF4-FFF2-40B4-BE49-F238E27FC236}">
                <a16:creationId xmlns:a16="http://schemas.microsoft.com/office/drawing/2014/main" id="{26A44ABC-DB36-490A-A098-21D8B690F705}"/>
              </a:ext>
            </a:extLst>
          </p:cNvPr>
          <p:cNvSpPr>
            <a:spLocks noGrp="1"/>
          </p:cNvSpPr>
          <p:nvPr>
            <p:ph idx="1"/>
          </p:nvPr>
        </p:nvSpPr>
        <p:spPr>
          <a:xfrm>
            <a:off x="636103" y="319406"/>
            <a:ext cx="10999305" cy="6346437"/>
          </a:xfrm>
        </p:spPr>
        <p:txBody>
          <a:bodyPr>
            <a:normAutofit fontScale="92500" lnSpcReduction="10000"/>
          </a:bodyPr>
          <a:lstStyle/>
          <a:p>
            <a:pPr marL="0" indent="0" algn="ctr">
              <a:buNone/>
            </a:pPr>
            <a:r>
              <a:rPr lang="en-US" b="1" dirty="0">
                <a:latin typeface="Arial" panose="020B0604020202020204" pitchFamily="34" charset="0"/>
                <a:cs typeface="Arial" panose="020B0604020202020204" pitchFamily="34" charset="0"/>
              </a:rPr>
              <a:t>Ch</a:t>
            </a:r>
            <a:r>
              <a:rPr lang="vi-VN" b="1" dirty="0">
                <a:latin typeface="Arial" panose="020B0604020202020204" pitchFamily="34" charset="0"/>
                <a:cs typeface="Arial" panose="020B0604020202020204" pitchFamily="34" charset="0"/>
              </a:rPr>
              <a:t>ư</a:t>
            </a:r>
            <a:r>
              <a:rPr lang="en-US" b="1" dirty="0" err="1">
                <a:latin typeface="Arial" panose="020B0604020202020204" pitchFamily="34" charset="0"/>
                <a:cs typeface="Arial" panose="020B0604020202020204" pitchFamily="34" charset="0"/>
              </a:rPr>
              <a:t>ơng</a:t>
            </a:r>
            <a:r>
              <a:rPr lang="en-US" b="1" dirty="0">
                <a:latin typeface="Arial" panose="020B0604020202020204" pitchFamily="34" charset="0"/>
                <a:cs typeface="Arial" panose="020B0604020202020204" pitchFamily="34" charset="0"/>
              </a:rPr>
              <a:t> 6. </a:t>
            </a:r>
            <a:r>
              <a:rPr lang="en-US" b="1" dirty="0" err="1">
                <a:latin typeface="Arial" panose="020B0604020202020204" pitchFamily="34" charset="0"/>
                <a:cs typeface="Arial" panose="020B0604020202020204" pitchFamily="34" charset="0"/>
              </a:rPr>
              <a:t>Dự</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báo</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số</a:t>
            </a:r>
            <a:r>
              <a:rPr lang="en-US" b="1" dirty="0">
                <a:latin typeface="Arial" panose="020B0604020202020204" pitchFamily="34" charset="0"/>
                <a:cs typeface="Arial" panose="020B0604020202020204" pitchFamily="34" charset="0"/>
              </a:rPr>
              <a:t> - Ph</a:t>
            </a:r>
            <a:r>
              <a:rPr lang="vi-VN" b="1" dirty="0">
                <a:latin typeface="Arial" panose="020B0604020202020204" pitchFamily="34" charset="0"/>
                <a:cs typeface="Arial" panose="020B0604020202020204" pitchFamily="34" charset="0"/>
              </a:rPr>
              <a:t>ư</a:t>
            </a:r>
            <a:r>
              <a:rPr lang="en-US" b="1" dirty="0" err="1">
                <a:latin typeface="Arial" panose="020B0604020202020204" pitchFamily="34" charset="0"/>
                <a:cs typeface="Arial" panose="020B0604020202020204" pitchFamily="34" charset="0"/>
              </a:rPr>
              <a:t>ơng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pháp</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hồi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quy</a:t>
            </a:r>
            <a:endParaRPr lang="en-US" b="1" dirty="0">
              <a:latin typeface="Arial" panose="020B0604020202020204" pitchFamily="34" charset="0"/>
              <a:cs typeface="Arial" panose="020B0604020202020204" pitchFamily="34" charset="0"/>
            </a:endParaRPr>
          </a:p>
          <a:p>
            <a:pPr marL="0" indent="0" algn="just">
              <a:lnSpc>
                <a:spcPct val="100000"/>
              </a:lnSpc>
              <a:buNone/>
            </a:pPr>
            <a:r>
              <a:rPr lang="en-US" sz="2000" dirty="0" err="1">
                <a:latin typeface="Arial" panose="020B0604020202020204" pitchFamily="34" charset="0"/>
                <a:cs typeface="Arial" panose="020B0604020202020204" pitchFamily="34" charset="0"/>
              </a:rPr>
              <a:t>Đây</a:t>
            </a:r>
            <a:r>
              <a:rPr lang="en-US" sz="2000" b="1"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phương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pháp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thuộc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tìm</a:t>
            </a:r>
            <a:r>
              <a:rPr lang="en-US" sz="2000" dirty="0">
                <a:latin typeface="Arial" panose="020B0604020202020204" pitchFamily="34" charset="0"/>
                <a:cs typeface="Arial" panose="020B0604020202020204" pitchFamily="34" charset="0"/>
              </a:rPr>
              <a:t> ra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hệ</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giữa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chúng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báo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những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t</a:t>
            </a:r>
            <a:r>
              <a:rPr lang="vi-VN" sz="2000" dirty="0">
                <a:latin typeface="Arial" panose="020B0604020202020204" pitchFamily="34" charset="0"/>
                <a:cs typeface="Arial" panose="020B0604020202020204" pitchFamily="34" charset="0"/>
              </a:rPr>
              <a:t>ư</a:t>
            </a:r>
            <a:r>
              <a:rPr lang="en-US" sz="2000" dirty="0" err="1">
                <a:latin typeface="Arial" panose="020B0604020202020204" pitchFamily="34" charset="0"/>
                <a:cs typeface="Arial" panose="020B0604020202020204" pitchFamily="34" charset="0"/>
              </a:rPr>
              <a:t>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lai</a:t>
            </a:r>
            <a:r>
              <a:rPr lang="en-US" sz="2000" dirty="0">
                <a:latin typeface="Arial" panose="020B0604020202020204" pitchFamily="34" charset="0"/>
                <a:cs typeface="Arial" panose="020B0604020202020204" pitchFamily="34" charset="0"/>
              </a:rPr>
              <a:t>.</a:t>
            </a:r>
          </a:p>
          <a:p>
            <a:pPr marL="457200" indent="-457200" algn="just">
              <a:lnSpc>
                <a:spcPct val="100000"/>
              </a:lnSpc>
              <a:buAutoNum type="arabicPeriod"/>
            </a:pPr>
            <a:r>
              <a:rPr lang="en-US" sz="2000" b="1" dirty="0" err="1">
                <a:latin typeface="Arial" panose="020B0604020202020204" pitchFamily="34" charset="0"/>
                <a:cs typeface="Arial" panose="020B0604020202020204" pitchFamily="34" charset="0"/>
              </a:rPr>
              <a:t>Khái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niệm</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hồi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quy</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tuyến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tính</a:t>
            </a:r>
            <a:endParaRPr lang="en-US" sz="2000" b="1" dirty="0">
              <a:latin typeface="Arial" panose="020B0604020202020204" pitchFamily="34" charset="0"/>
              <a:cs typeface="Arial" panose="020B0604020202020204" pitchFamily="34" charset="0"/>
            </a:endParaRPr>
          </a:p>
          <a:p>
            <a:pPr marL="0" indent="0" algn="just">
              <a:lnSpc>
                <a:spcPct val="100000"/>
              </a:lnSpc>
              <a:buNone/>
            </a:pPr>
            <a:r>
              <a:rPr lang="en-US" sz="2000" dirty="0" err="1">
                <a:latin typeface="Arial" panose="020B0604020202020204" pitchFamily="34" charset="0"/>
                <a:cs typeface="Arial" panose="020B0604020202020204" pitchFamily="34" charset="0"/>
              </a:rPr>
              <a:t>Hồi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hệ</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giữa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biến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phụ</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thuộc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duy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đoán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hoặc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nhiều</a:t>
            </a:r>
            <a:r>
              <a:rPr lang="en-US" sz="2000"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biến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độc</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lập</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yếu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báo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thuộc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thuộc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lập</a:t>
            </a:r>
            <a:r>
              <a:rPr lang="en-US" sz="2000" dirty="0">
                <a:latin typeface="Arial" panose="020B0604020202020204" pitchFamily="34" charset="0"/>
                <a:cs typeface="Arial" panose="020B0604020202020204" pitchFamily="34" charset="0"/>
              </a:rPr>
              <a:t> hay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hồi</a:t>
            </a:r>
            <a:r>
              <a:rPr lang="en-US" sz="2000" dirty="0">
                <a:latin typeface="Arial" panose="020B0604020202020204" pitchFamily="34" charset="0"/>
                <a:cs typeface="Arial" panose="020B0604020202020204" pitchFamily="34" charset="0"/>
              </a:rPr>
              <a:t> qui </a:t>
            </a:r>
            <a:r>
              <a:rPr lang="en-US" sz="2000" dirty="0" err="1">
                <a:latin typeface="Arial" panose="020B0604020202020204" pitchFamily="34" charset="0"/>
                <a:cs typeface="Arial" panose="020B0604020202020204" pitchFamily="34" charset="0"/>
              </a:rPr>
              <a:t>đơn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hệ</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giữa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thuộc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theo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thẳng</a:t>
            </a:r>
            <a:r>
              <a:rPr lang="en-US" sz="2000" dirty="0">
                <a:latin typeface="Arial" panose="020B0604020202020204" pitchFamily="34" charset="0"/>
                <a:cs typeface="Arial" panose="020B0604020202020204" pitchFamily="34" charset="0"/>
              </a:rPr>
              <a:t>.</a:t>
            </a:r>
          </a:p>
          <a:p>
            <a:pPr marL="0" indent="0" algn="just">
              <a:lnSpc>
                <a:spcPct val="100000"/>
              </a:lnSpc>
              <a:buNone/>
            </a:pPr>
            <a:r>
              <a:rPr lang="en-US" sz="2000" dirty="0" err="1">
                <a:latin typeface="Arial" panose="020B0604020202020204" pitchFamily="34" charset="0"/>
                <a:cs typeface="Arial" panose="020B0604020202020204" pitchFamily="34" charset="0"/>
              </a:rPr>
              <a:t>Tên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gọi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hồi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a:t>
            </a:r>
            <a:r>
              <a:rPr lang="en-US" sz="2000" dirty="0" err="1"/>
              <a:t>ừ</a:t>
            </a:r>
            <a:r>
              <a:rPr lang="en-US" sz="2000" dirty="0"/>
              <a:t> </a:t>
            </a:r>
            <a:r>
              <a:rPr lang="en-US" sz="2000" dirty="0" err="1"/>
              <a:t>giữa</a:t>
            </a:r>
            <a:r>
              <a:rPr lang="en-US" sz="2000" dirty="0"/>
              <a:t> </a:t>
            </a:r>
            <a:r>
              <a:rPr lang="en-US" sz="2000" dirty="0" err="1"/>
              <a:t>thế</a:t>
            </a:r>
            <a:r>
              <a:rPr lang="en-US" sz="2000" dirty="0"/>
              <a:t> </a:t>
            </a:r>
            <a:r>
              <a:rPr lang="en-US" sz="2000" dirty="0" err="1"/>
              <a:t>kỷ</a:t>
            </a:r>
            <a:r>
              <a:rPr lang="en-US" sz="2000" dirty="0"/>
              <a:t> 19 </a:t>
            </a:r>
            <a:r>
              <a:rPr lang="en-US" sz="2000" dirty="0" err="1"/>
              <a:t>của</a:t>
            </a:r>
            <a:r>
              <a:rPr lang="en-US" sz="2000" dirty="0"/>
              <a:t> </a:t>
            </a:r>
            <a:r>
              <a:rPr lang="en-US" sz="2000" dirty="0" err="1"/>
              <a:t>nhà</a:t>
            </a:r>
            <a:r>
              <a:rPr lang="en-US" sz="2000" dirty="0"/>
              <a:t> di </a:t>
            </a:r>
            <a:r>
              <a:rPr lang="en-US" sz="2000" dirty="0" err="1"/>
              <a:t>truyền</a:t>
            </a:r>
            <a:r>
              <a:rPr lang="en-US" sz="2000" dirty="0"/>
              <a:t> </a:t>
            </a:r>
            <a:r>
              <a:rPr lang="en-US" sz="2000" dirty="0" err="1"/>
              <a:t>học</a:t>
            </a:r>
            <a:r>
              <a:rPr lang="en-US" sz="2000" dirty="0"/>
              <a:t> Galton “</a:t>
            </a:r>
            <a:r>
              <a:rPr lang="en-US" sz="2000" dirty="0" err="1"/>
              <a:t>hồi</a:t>
            </a:r>
            <a:r>
              <a:rPr lang="en-US" sz="2000" dirty="0"/>
              <a:t> </a:t>
            </a:r>
            <a:r>
              <a:rPr lang="en-US" sz="2000" dirty="0" err="1"/>
              <a:t>quy</a:t>
            </a:r>
            <a:r>
              <a:rPr lang="en-US" sz="2000" dirty="0"/>
              <a:t> </a:t>
            </a:r>
            <a:r>
              <a:rPr lang="en-US" sz="2000" dirty="0" err="1"/>
              <a:t>về</a:t>
            </a:r>
            <a:r>
              <a:rPr lang="en-US" sz="2000" dirty="0"/>
              <a:t> </a:t>
            </a:r>
            <a:r>
              <a:rPr lang="en-US" sz="2000" dirty="0" err="1"/>
              <a:t>giá</a:t>
            </a:r>
            <a:r>
              <a:rPr lang="en-US" sz="2000" dirty="0"/>
              <a:t> </a:t>
            </a:r>
            <a:r>
              <a:rPr lang="en-US" sz="2000" dirty="0" err="1"/>
              <a:t>trị</a:t>
            </a:r>
            <a:r>
              <a:rPr lang="en-US" sz="2000" dirty="0"/>
              <a:t> </a:t>
            </a:r>
            <a:r>
              <a:rPr lang="en-US" sz="2000" dirty="0" err="1"/>
              <a:t>trung</a:t>
            </a:r>
            <a:r>
              <a:rPr lang="en-US" sz="2000" dirty="0"/>
              <a:t> </a:t>
            </a:r>
            <a:r>
              <a:rPr lang="en-US" sz="2000" dirty="0" err="1"/>
              <a:t>bình</a:t>
            </a:r>
            <a:r>
              <a:rPr lang="en-US" sz="2000" dirty="0"/>
              <a:t>”.</a:t>
            </a:r>
            <a:endParaRPr lang="en-US" sz="2000" dirty="0">
              <a:latin typeface="Arial" panose="020B0604020202020204" pitchFamily="34" charset="0"/>
              <a:cs typeface="Arial" panose="020B0604020202020204" pitchFamily="34" charset="0"/>
            </a:endParaRPr>
          </a:p>
          <a:p>
            <a:pPr marL="0" indent="0" algn="just">
              <a:lnSpc>
                <a:spcPct val="100000"/>
              </a:lnSpc>
              <a:buNone/>
            </a:pPr>
            <a:r>
              <a:rPr lang="en-US" sz="2000" dirty="0" err="1">
                <a:latin typeface="Arial" panose="020B0604020202020204" pitchFamily="34" charset="0"/>
                <a:cs typeface="Arial" panose="020B0604020202020204" pitchFamily="34" charset="0"/>
              </a:rPr>
              <a:t>Phương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trình</a:t>
            </a:r>
            <a:r>
              <a:rPr lang="en-US" sz="2000" dirty="0">
                <a:latin typeface="Arial" panose="020B0604020202020204" pitchFamily="34" charset="0"/>
                <a:cs typeface="Arial" panose="020B0604020202020204" pitchFamily="34" charset="0"/>
              </a:rPr>
              <a:t> đ</a:t>
            </a:r>
            <a:r>
              <a:rPr lang="vi-VN" sz="2000" dirty="0">
                <a:latin typeface="Arial" panose="020B0604020202020204" pitchFamily="34" charset="0"/>
                <a:cs typeface="Arial" panose="020B0604020202020204" pitchFamily="34" charset="0"/>
              </a:rPr>
              <a:t>ường thẳng xác định qua dạng nghiêng-cắt (slope-intercept)</a:t>
            </a:r>
            <a:endParaRPr lang="en-US" sz="2000" dirty="0">
              <a:latin typeface="Arial" panose="020B0604020202020204" pitchFamily="34" charset="0"/>
              <a:cs typeface="Arial" panose="020B0604020202020204" pitchFamily="34" charset="0"/>
            </a:endParaRPr>
          </a:p>
          <a:p>
            <a:pPr marL="0" indent="0" algn="just">
              <a:buNone/>
            </a:pPr>
            <a:endParaRPr lang="en-US" sz="2000" dirty="0">
              <a:latin typeface="Arial" panose="020B0604020202020204" pitchFamily="34" charset="0"/>
              <a:cs typeface="Arial" panose="020B0604020202020204" pitchFamily="34" charset="0"/>
            </a:endParaRPr>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r>
              <a:rPr lang="en-US" sz="2200" dirty="0" err="1"/>
              <a:t>Xác</a:t>
            </a:r>
            <a:r>
              <a:rPr lang="en-US" sz="2200" dirty="0"/>
              <a:t> </a:t>
            </a:r>
            <a:r>
              <a:rPr lang="en-US" sz="2200" dirty="0" err="1"/>
              <a:t>định</a:t>
            </a:r>
            <a:r>
              <a:rPr lang="en-US" sz="2200" dirty="0"/>
              <a:t> a </a:t>
            </a:r>
            <a:r>
              <a:rPr lang="en-US" sz="2200" dirty="0" err="1"/>
              <a:t>và</a:t>
            </a:r>
            <a:r>
              <a:rPr lang="en-US" sz="2200" dirty="0"/>
              <a:t> b?</a:t>
            </a:r>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vi-VN" sz="2200" dirty="0"/>
          </a:p>
        </p:txBody>
      </p:sp>
      <p:pic>
        <p:nvPicPr>
          <p:cNvPr id="4" name="Picture 3">
            <a:extLst>
              <a:ext uri="{FF2B5EF4-FFF2-40B4-BE49-F238E27FC236}">
                <a16:creationId xmlns:a16="http://schemas.microsoft.com/office/drawing/2014/main" id="{858333AA-9276-4AB9-9C77-859C72A148AF}"/>
              </a:ext>
            </a:extLst>
          </p:cNvPr>
          <p:cNvPicPr/>
          <p:nvPr/>
        </p:nvPicPr>
        <p:blipFill>
          <a:blip r:embed="rId2" cstate="print"/>
          <a:srcRect/>
          <a:stretch>
            <a:fillRect/>
          </a:stretch>
        </p:blipFill>
        <p:spPr bwMode="auto">
          <a:xfrm>
            <a:off x="1987826" y="3843132"/>
            <a:ext cx="7368209" cy="2366176"/>
          </a:xfrm>
          <a:prstGeom prst="rect">
            <a:avLst/>
          </a:prstGeom>
          <a:noFill/>
        </p:spPr>
      </p:pic>
    </p:spTree>
    <p:extLst>
      <p:ext uri="{BB962C8B-B14F-4D97-AF65-F5344CB8AC3E}">
        <p14:creationId xmlns:p14="http://schemas.microsoft.com/office/powerpoint/2010/main" val="9574224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2E65-34C8-4CFF-B030-C78D2948D858}"/>
              </a:ext>
            </a:extLst>
          </p:cNvPr>
          <p:cNvSpPr>
            <a:spLocks noGrp="1"/>
          </p:cNvSpPr>
          <p:nvPr>
            <p:ph type="title"/>
          </p:nvPr>
        </p:nvSpPr>
        <p:spPr>
          <a:xfrm flipV="1">
            <a:off x="838200" y="319406"/>
            <a:ext cx="10515600" cy="45719"/>
          </a:xfrm>
        </p:spPr>
        <p:txBody>
          <a:bodyPr>
            <a:normAutofit fontScale="90000"/>
          </a:bodyPr>
          <a:lstStyle/>
          <a:p>
            <a:endParaRPr lang="vi-V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A44ABC-DB36-490A-A098-21D8B690F705}"/>
                  </a:ext>
                </a:extLst>
              </p:cNvPr>
              <p:cNvSpPr>
                <a:spLocks noGrp="1"/>
              </p:cNvSpPr>
              <p:nvPr>
                <p:ph idx="1"/>
              </p:nvPr>
            </p:nvSpPr>
            <p:spPr>
              <a:xfrm>
                <a:off x="636103" y="319406"/>
                <a:ext cx="10999305" cy="6346437"/>
              </a:xfrm>
            </p:spPr>
            <p:txBody>
              <a:bodyPr>
                <a:normAutofit/>
              </a:bodyPr>
              <a:lstStyle/>
              <a:p>
                <a:pPr marL="0" indent="0" algn="ctr">
                  <a:buNone/>
                </a:pPr>
                <a:endParaRPr lang="en-US" sz="2200" dirty="0">
                  <a:latin typeface="Arial" panose="020B0604020202020204" pitchFamily="34" charset="0"/>
                  <a:cs typeface="Arial" panose="020B0604020202020204" pitchFamily="34" charset="0"/>
                </a:endParaRPr>
              </a:p>
              <a:p>
                <a:pPr marL="0" indent="0" algn="just">
                  <a:buNone/>
                </a:pPr>
                <a:r>
                  <a:rPr lang="vi-VN" sz="2200" dirty="0">
                    <a:latin typeface="Arial" panose="020B0604020202020204" pitchFamily="34" charset="0"/>
                    <a:cs typeface="Arial" panose="020B0604020202020204" pitchFamily="34" charset="0"/>
                  </a:rPr>
                  <a:t>Phân loại hồi quy:</a:t>
                </a:r>
              </a:p>
              <a:p>
                <a:pPr algn="just"/>
                <a:r>
                  <a:rPr lang="vi-VN" sz="2200" b="1" dirty="0">
                    <a:latin typeface="Arial" panose="020B0604020202020204" pitchFamily="34" charset="0"/>
                    <a:cs typeface="Arial" panose="020B0604020202020204" pitchFamily="34" charset="0"/>
                  </a:rPr>
                  <a:t>Hồi quy đơn </a:t>
                </a:r>
                <a:r>
                  <a:rPr lang="vi-VN" sz="2200" dirty="0">
                    <a:latin typeface="Arial" panose="020B0604020202020204" pitchFamily="34" charset="0"/>
                    <a:cs typeface="Arial" panose="020B0604020202020204" pitchFamily="34" charset="0"/>
                  </a:rPr>
                  <a:t>– simple regression: có 1 biến độc lập và 1 biến phụ thuộc. Mô hình bậc nhất : Mô hình </a:t>
                </a:r>
                <a:r>
                  <a:rPr lang="vi-VN" sz="2200" b="1" i="1" dirty="0">
                    <a:latin typeface="Arial" panose="020B0604020202020204" pitchFamily="34" charset="0"/>
                    <a:cs typeface="Arial" panose="020B0604020202020204" pitchFamily="34" charset="0"/>
                  </a:rPr>
                  <a:t>hồi quy đơn tuyến tính</a:t>
                </a:r>
                <a:r>
                  <a:rPr lang="vi-VN" sz="2200" b="1" dirty="0">
                    <a:latin typeface="Arial" panose="020B0604020202020204" pitchFamily="34" charset="0"/>
                    <a:cs typeface="Arial" panose="020B0604020202020204" pitchFamily="34" charset="0"/>
                  </a:rPr>
                  <a:t>.</a:t>
                </a:r>
              </a:p>
              <a:p>
                <a:pPr algn="just"/>
                <a:r>
                  <a:rPr lang="vi-VN" sz="2200" dirty="0">
                    <a:latin typeface="Arial" panose="020B0604020202020204" pitchFamily="34" charset="0"/>
                    <a:cs typeface="Arial" panose="020B0604020202020204" pitchFamily="34" charset="0"/>
                  </a:rPr>
                  <a:t>Có 2 hay nhiều biến độc lập, mô hình vẫn là bậc nhất: </a:t>
                </a:r>
                <a:r>
                  <a:rPr lang="vi-VN" sz="2200" b="1" i="1" dirty="0">
                    <a:latin typeface="Arial" panose="020B0604020202020204" pitchFamily="34" charset="0"/>
                    <a:cs typeface="Arial" panose="020B0604020202020204" pitchFamily="34" charset="0"/>
                  </a:rPr>
                  <a:t>hồi quy bội tuyến tính. </a:t>
                </a:r>
                <a:r>
                  <a:rPr lang="vi-VN" sz="2200" dirty="0">
                    <a:latin typeface="Arial" panose="020B0604020202020204" pitchFamily="34" charset="0"/>
                    <a:cs typeface="Arial" panose="020B0604020202020204" pitchFamily="34" charset="0"/>
                  </a:rPr>
                  <a:t>Hồi quy đơn và bội đều có các biến độc lập hay phụ thuộc là biến số liên tục.</a:t>
                </a:r>
              </a:p>
              <a:p>
                <a:pPr algn="just"/>
                <a:r>
                  <a:rPr lang="vi-VN" dirty="0"/>
                  <a:t>Có thể có hồi quy đa thức hay hồi quy phi tuyến khi mối liên hệ giữa biến phụ thuộc và các biến độc lập được mô tả bằng một hàm đa thức bậc &gt; 1 hay hàm phi tuyến. Trương hợp này không xét tại chương này</a:t>
                </a:r>
                <a:endParaRPr lang="vi-VN" sz="2200" dirty="0">
                  <a:latin typeface="Arial" panose="020B0604020202020204" pitchFamily="34" charset="0"/>
                  <a:cs typeface="Arial" panose="020B0604020202020204" pitchFamily="34" charset="0"/>
                </a:endParaRPr>
              </a:p>
              <a:p>
                <a:pPr algn="just"/>
                <a:r>
                  <a:rPr lang="vi-VN" sz="2200" b="1" i="1" dirty="0">
                    <a:cs typeface="Arial" panose="020B0604020202020204" pitchFamily="34" charset="0"/>
                  </a:rPr>
                  <a:t>Hồi quy logistic </a:t>
                </a:r>
                <a:r>
                  <a:rPr lang="vi-VN" sz="2200" dirty="0">
                    <a:cs typeface="Arial" panose="020B0604020202020204" pitchFamily="34" charset="0"/>
                  </a:rPr>
                  <a:t>được sử dụng để mô hình hóa kết quả phân loại nhị phân </a:t>
                </a:r>
              </a:p>
              <a:p>
                <a:pPr algn="just"/>
                <a:r>
                  <a:rPr lang="vi-VN" sz="2200" b="1" i="1" dirty="0">
                    <a:cs typeface="Arial" panose="020B0604020202020204" pitchFamily="34" charset="0"/>
                  </a:rPr>
                  <a:t>Hồi quy Poisson –</a:t>
                </a:r>
                <a:r>
                  <a:rPr lang="vi-VN" sz="2200" dirty="0">
                    <a:cs typeface="Arial" panose="020B0604020202020204" pitchFamily="34" charset="0"/>
                  </a:rPr>
                  <a:t> Mô hình dữ liệu với đầu ra là số nguyên.</a:t>
                </a:r>
              </a:p>
              <a:p>
                <a:pPr algn="just"/>
                <a:r>
                  <a:rPr lang="vi-VN" sz="2200" b="1" i="1" dirty="0">
                    <a:cs typeface="Arial" panose="020B0604020202020204" pitchFamily="34" charset="0"/>
                  </a:rPr>
                  <a:t>Hồi quy logistic đa thức (</a:t>
                </a:r>
                <a:r>
                  <a:rPr lang="vi-VN" sz="2200" b="1" i="1" dirty="0"/>
                  <a:t>multinomial logistic regression)</a:t>
                </a:r>
                <a:r>
                  <a:rPr lang="vi-VN" sz="2200" b="1" i="1" dirty="0">
                    <a:cs typeface="Arial" panose="020B0604020202020204" pitchFamily="34" charset="0"/>
                  </a:rPr>
                  <a:t> </a:t>
                </a:r>
                <a:r>
                  <a:rPr lang="vi-VN" sz="2200" dirty="0">
                    <a:cs typeface="Arial" panose="020B0604020202020204" pitchFamily="34" charset="0"/>
                  </a:rPr>
                  <a:t>có đầu ra đầu ra là danh mục; do đó, nó có thể được sử dụng để phân loại.</a:t>
                </a:r>
              </a:p>
              <a:p>
                <a:pPr algn="just"/>
                <a:r>
                  <a:rPr lang="vi-VN" dirty="0"/>
                  <a:t>Phân loại trên chủ yếu dựa vào phân loại hàm và gái trị đầu ra  </a:t>
                </a:r>
                <a14:m>
                  <m:oMath xmlns:m="http://schemas.openxmlformats.org/officeDocument/2006/math">
                    <m:r>
                      <a:rPr lang="vi-VN" b="1" i="1" smtClean="0">
                        <a:latin typeface="Cambria Math" panose="02040503050406030204" pitchFamily="18" charset="0"/>
                      </a:rPr>
                      <m:t>𝒚</m:t>
                    </m:r>
                    <m:r>
                      <a:rPr lang="vi-VN" b="0" i="1" smtClean="0">
                        <a:latin typeface="Cambria Math" panose="02040503050406030204" pitchFamily="18" charset="0"/>
                      </a:rPr>
                      <m:t>=</m:t>
                    </m:r>
                    <m:r>
                      <a:rPr lang="vi-VN" b="0" i="1" smtClean="0">
                        <a:latin typeface="Cambria Math" panose="02040503050406030204" pitchFamily="18" charset="0"/>
                      </a:rPr>
                      <m:t>𝑓</m:t>
                    </m:r>
                    <m:r>
                      <a:rPr lang="vi-VN" b="0" i="1" smtClean="0">
                        <a:latin typeface="Cambria Math" panose="02040503050406030204" pitchFamily="18" charset="0"/>
                      </a:rPr>
                      <m:t>(</m:t>
                    </m:r>
                    <m:r>
                      <a:rPr lang="vi-VN" b="1" i="1" smtClean="0">
                        <a:latin typeface="Cambria Math" panose="02040503050406030204" pitchFamily="18" charset="0"/>
                      </a:rPr>
                      <m:t>𝒙</m:t>
                    </m:r>
                    <m:r>
                      <a:rPr lang="vi-VN" b="0" i="1" smtClean="0">
                        <a:latin typeface="Cambria Math" panose="02040503050406030204" pitchFamily="18" charset="0"/>
                      </a:rPr>
                      <m:t>)</m:t>
                    </m:r>
                  </m:oMath>
                </a14:m>
                <a:endParaRPr lang="vi-VN" dirty="0"/>
              </a:p>
              <a:p>
                <a:pPr algn="just"/>
                <a:r>
                  <a:rPr lang="vi-VN" sz="2200" dirty="0">
                    <a:latin typeface="Arial" panose="020B0604020202020204" pitchFamily="34" charset="0"/>
                    <a:cs typeface="Arial" panose="020B0604020202020204" pitchFamily="34" charset="0"/>
                  </a:rPr>
                  <a:t>Chủ yếu xét trường hợp hồi quy với các biến x và y là dữ liệu số.</a:t>
                </a:r>
              </a:p>
              <a:p>
                <a:pPr algn="just"/>
                <a:endParaRPr lang="en-US" sz="2200" dirty="0">
                  <a:latin typeface="Arial" panose="020B0604020202020204" pitchFamily="34" charset="0"/>
                  <a:cs typeface="Arial" panose="020B0604020202020204" pitchFamily="34" charset="0"/>
                </a:endParaRPr>
              </a:p>
              <a:p>
                <a:pPr marL="0" indent="0" algn="just">
                  <a:buNone/>
                </a:pPr>
                <a:endParaRPr lang="en-US" sz="2200" b="1" dirty="0"/>
              </a:p>
              <a:p>
                <a:pPr marL="0" indent="0" algn="just">
                  <a:buNone/>
                </a:pPr>
                <a:endParaRPr lang="vi-VN" sz="2200" dirty="0"/>
              </a:p>
            </p:txBody>
          </p:sp>
        </mc:Choice>
        <mc:Fallback xmlns="">
          <p:sp>
            <p:nvSpPr>
              <p:cNvPr id="3" name="Content Placeholder 2">
                <a:extLst>
                  <a:ext uri="{FF2B5EF4-FFF2-40B4-BE49-F238E27FC236}">
                    <a16:creationId xmlns:a16="http://schemas.microsoft.com/office/drawing/2014/main" id="{26A44ABC-DB36-490A-A098-21D8B690F705}"/>
                  </a:ext>
                </a:extLst>
              </p:cNvPr>
              <p:cNvSpPr>
                <a:spLocks noGrp="1" noRot="1" noChangeAspect="1" noMove="1" noResize="1" noEditPoints="1" noAdjustHandles="1" noChangeArrowheads="1" noChangeShapeType="1" noTextEdit="1"/>
              </p:cNvSpPr>
              <p:nvPr>
                <p:ph idx="1"/>
              </p:nvPr>
            </p:nvSpPr>
            <p:spPr>
              <a:xfrm>
                <a:off x="636103" y="319406"/>
                <a:ext cx="10999305" cy="6346437"/>
              </a:xfrm>
              <a:blipFill>
                <a:blip r:embed="rId2"/>
                <a:stretch>
                  <a:fillRect l="-720" r="-665"/>
                </a:stretch>
              </a:blipFill>
            </p:spPr>
            <p:txBody>
              <a:bodyPr/>
              <a:lstStyle/>
              <a:p>
                <a:r>
                  <a:rPr lang="vi-VN">
                    <a:noFill/>
                  </a:rPr>
                  <a:t> </a:t>
                </a:r>
              </a:p>
            </p:txBody>
          </p:sp>
        </mc:Fallback>
      </mc:AlternateContent>
    </p:spTree>
    <p:extLst>
      <p:ext uri="{BB962C8B-B14F-4D97-AF65-F5344CB8AC3E}">
        <p14:creationId xmlns:p14="http://schemas.microsoft.com/office/powerpoint/2010/main" val="2583656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7FFBE-E64E-409C-9B3D-624EB5024EE3}"/>
              </a:ext>
            </a:extLst>
          </p:cNvPr>
          <p:cNvSpPr>
            <a:spLocks noGrp="1"/>
          </p:cNvSpPr>
          <p:nvPr>
            <p:ph type="title"/>
          </p:nvPr>
        </p:nvSpPr>
        <p:spPr/>
        <p:txBody>
          <a:bodyPr>
            <a:normAutofit fontScale="90000"/>
          </a:bodyPr>
          <a:lstStyle/>
          <a:p>
            <a:endParaRPr lang="vi-VN"/>
          </a:p>
        </p:txBody>
      </p:sp>
      <p:sp>
        <p:nvSpPr>
          <p:cNvPr id="3" name="Content Placeholder 2">
            <a:extLst>
              <a:ext uri="{FF2B5EF4-FFF2-40B4-BE49-F238E27FC236}">
                <a16:creationId xmlns:a16="http://schemas.microsoft.com/office/drawing/2014/main" id="{98BD44DF-8BDE-462B-B968-BD8F1891D3E3}"/>
              </a:ext>
            </a:extLst>
          </p:cNvPr>
          <p:cNvSpPr>
            <a:spLocks noGrp="1"/>
          </p:cNvSpPr>
          <p:nvPr>
            <p:ph idx="1"/>
          </p:nvPr>
        </p:nvSpPr>
        <p:spPr/>
        <p:txBody>
          <a:bodyPr/>
          <a:lstStyle/>
          <a:p>
            <a:r>
              <a:rPr lang="en-US" b="1" dirty="0" err="1"/>
              <a:t>Một</a:t>
            </a:r>
            <a:r>
              <a:rPr lang="en-US" b="1" dirty="0"/>
              <a:t> </a:t>
            </a:r>
            <a:r>
              <a:rPr lang="en-US" b="1" dirty="0" err="1"/>
              <a:t>số</a:t>
            </a:r>
            <a:r>
              <a:rPr lang="en-US" b="1" dirty="0"/>
              <a:t> </a:t>
            </a:r>
            <a:r>
              <a:rPr lang="en-US" b="1" dirty="0" err="1"/>
              <a:t>ứng</a:t>
            </a:r>
            <a:r>
              <a:rPr lang="en-US" b="1" dirty="0"/>
              <a:t> </a:t>
            </a:r>
            <a:r>
              <a:rPr lang="en-US" b="1" dirty="0" err="1"/>
              <a:t>dụng</a:t>
            </a:r>
            <a:r>
              <a:rPr lang="en-US" b="1" dirty="0"/>
              <a:t> </a:t>
            </a:r>
            <a:r>
              <a:rPr lang="en-US" b="1" dirty="0" err="1"/>
              <a:t>của</a:t>
            </a:r>
            <a:r>
              <a:rPr lang="en-US" b="1" dirty="0"/>
              <a:t> </a:t>
            </a:r>
            <a:r>
              <a:rPr lang="en-US" b="1" dirty="0" err="1"/>
              <a:t>hồi</a:t>
            </a:r>
            <a:r>
              <a:rPr lang="en-US" b="1" dirty="0"/>
              <a:t> </a:t>
            </a:r>
            <a:r>
              <a:rPr lang="en-US" b="1" dirty="0" err="1"/>
              <a:t>quy</a:t>
            </a:r>
            <a:endParaRPr lang="en-US" b="1" dirty="0"/>
          </a:p>
          <a:p>
            <a:r>
              <a:rPr lang="en-US" dirty="0" err="1"/>
              <a:t>Phương</a:t>
            </a:r>
            <a:r>
              <a:rPr lang="en-US" dirty="0"/>
              <a:t> </a:t>
            </a:r>
            <a:r>
              <a:rPr lang="en-US" dirty="0" err="1"/>
              <a:t>pháp</a:t>
            </a:r>
            <a:r>
              <a:rPr lang="en-US" dirty="0"/>
              <a:t> </a:t>
            </a:r>
            <a:r>
              <a:rPr lang="en-US" dirty="0" err="1"/>
              <a:t>hồi</a:t>
            </a:r>
            <a:r>
              <a:rPr lang="en-US" dirty="0"/>
              <a:t> </a:t>
            </a:r>
            <a:r>
              <a:rPr lang="en-US" dirty="0" err="1"/>
              <a:t>quy</a:t>
            </a:r>
            <a:r>
              <a:rPr lang="en-US" dirty="0"/>
              <a:t> tr</a:t>
            </a:r>
            <a:r>
              <a:rPr lang="vi-VN" dirty="0"/>
              <a:t>ước đây sử dụng đẻ dự báo trong rất nhiều bài toán thực tế:</a:t>
            </a:r>
          </a:p>
          <a:p>
            <a:pPr marL="342900" indent="-342900">
              <a:buFont typeface="Arial" panose="020B0604020202020204" pitchFamily="34" charset="0"/>
              <a:buChar char="•"/>
            </a:pPr>
            <a:r>
              <a:rPr lang="vi-VN" dirty="0"/>
              <a:t>Dự báo mức độ bán hàng. Thông thường có sự phụ thuộc giữa tiền lương và sự mua hàng. Từ những số liệu bán hàng có thể cung cấp các loại hàng hóa cho từng loại đối tượng khách hàng như việc bán ô tô cho các khách hàng có thu nhập khác nhau.</a:t>
            </a:r>
          </a:p>
          <a:p>
            <a:pPr marL="342900" indent="-342900">
              <a:buFont typeface="Arial" panose="020B0604020202020204" pitchFamily="34" charset="0"/>
              <a:buChar char="•"/>
            </a:pPr>
            <a:r>
              <a:rPr lang="vi-VN" dirty="0"/>
              <a:t>Dự báo lạm phát và tình hình cung cấp tiền tệ. Trong kinh tế có sự liên quan giữa sự lạm phát và tình hình cung ứng tiền tệ. Do đó có thể dự báo lạm phát qua số lượng tiền tệ cung ứng ra.</a:t>
            </a:r>
          </a:p>
          <a:p>
            <a:pPr marL="342900" indent="-342900">
              <a:buFont typeface="Arial" panose="020B0604020202020204" pitchFamily="34" charset="0"/>
              <a:buChar char="•"/>
            </a:pPr>
            <a:r>
              <a:rPr lang="vi-VN" dirty="0"/>
              <a:t>Các công ty bảo hiểm dự báo số lượng tai nạn theo mùa để cung cấp tiền bảo hiểm.</a:t>
            </a:r>
          </a:p>
          <a:p>
            <a:pPr marL="342900" indent="-342900">
              <a:buFont typeface="Arial" panose="020B0604020202020204" pitchFamily="34" charset="0"/>
              <a:buChar char="•"/>
            </a:pPr>
            <a:r>
              <a:rPr lang="vi-VN" dirty="0"/>
              <a:t>Trong nông nghiệp: dự báo mùa màng theo lượng cung ứng phân bón, giống lúa, thuốc bảo vệ thực vật và thời tiết.</a:t>
            </a:r>
          </a:p>
          <a:p>
            <a:pPr marL="342900" indent="-342900">
              <a:buFont typeface="Arial" panose="020B0604020202020204" pitchFamily="34" charset="0"/>
              <a:buChar char="•"/>
            </a:pPr>
            <a:r>
              <a:rPr lang="vi-VN" dirty="0"/>
              <a:t>Dự báo về giá bất động sản. Bất động sản phụ thuộc vào một số yếu tố như diện tích, số lượng phòng, chỗ đỗ xe, vị trí gần trung tâm</a:t>
            </a:r>
          </a:p>
          <a:p>
            <a:pPr marL="342900" indent="-342900">
              <a:buFont typeface="Arial" panose="020B0604020202020204" pitchFamily="34" charset="0"/>
              <a:buChar char="•"/>
            </a:pPr>
            <a:r>
              <a:rPr lang="vi-VN" dirty="0"/>
              <a:t>Dự báo lương của sinh viên sắp tốt nghiêp. Sinh viên sắp tốt nghiệp có thể nhận được công việc tốt theo một số đặc điểm như điểm tốt nghiệp, số lượng các khóa đào tạo, số lượng bài báo,..</a:t>
            </a:r>
          </a:p>
        </p:txBody>
      </p:sp>
    </p:spTree>
    <p:extLst>
      <p:ext uri="{BB962C8B-B14F-4D97-AF65-F5344CB8AC3E}">
        <p14:creationId xmlns:p14="http://schemas.microsoft.com/office/powerpoint/2010/main" val="648323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2E65-34C8-4CFF-B030-C78D2948D858}"/>
              </a:ext>
            </a:extLst>
          </p:cNvPr>
          <p:cNvSpPr>
            <a:spLocks noGrp="1"/>
          </p:cNvSpPr>
          <p:nvPr>
            <p:ph type="title"/>
          </p:nvPr>
        </p:nvSpPr>
        <p:spPr>
          <a:xfrm flipV="1">
            <a:off x="838200" y="319406"/>
            <a:ext cx="10515600" cy="45719"/>
          </a:xfrm>
        </p:spPr>
        <p:txBody>
          <a:bodyPr>
            <a:normAutofit fontScale="90000"/>
          </a:bodyPr>
          <a:lstStyle/>
          <a:p>
            <a:endParaRPr lang="vi-VN"/>
          </a:p>
        </p:txBody>
      </p:sp>
      <p:sp>
        <p:nvSpPr>
          <p:cNvPr id="3" name="Content Placeholder 2">
            <a:extLst>
              <a:ext uri="{FF2B5EF4-FFF2-40B4-BE49-F238E27FC236}">
                <a16:creationId xmlns:a16="http://schemas.microsoft.com/office/drawing/2014/main" id="{26A44ABC-DB36-490A-A098-21D8B690F705}"/>
              </a:ext>
            </a:extLst>
          </p:cNvPr>
          <p:cNvSpPr>
            <a:spLocks noGrp="1"/>
          </p:cNvSpPr>
          <p:nvPr>
            <p:ph idx="1"/>
          </p:nvPr>
        </p:nvSpPr>
        <p:spPr>
          <a:xfrm>
            <a:off x="636103" y="319406"/>
            <a:ext cx="10999305" cy="6346437"/>
          </a:xfrm>
        </p:spPr>
        <p:txBody>
          <a:bodyPr>
            <a:normAutofit/>
          </a:bodyPr>
          <a:lstStyle/>
          <a:p>
            <a:pPr marL="0" indent="0" algn="just">
              <a:buNone/>
            </a:pPr>
            <a:endParaRPr lang="en-US" sz="2200" dirty="0">
              <a:latin typeface="Arial" panose="020B0604020202020204" pitchFamily="34" charset="0"/>
              <a:cs typeface="Arial" panose="020B0604020202020204" pitchFamily="34" charset="0"/>
            </a:endParaRPr>
          </a:p>
          <a:p>
            <a:pPr marL="0" indent="0" algn="just">
              <a:lnSpc>
                <a:spcPct val="100000"/>
              </a:lnSpc>
              <a:buNone/>
            </a:pPr>
            <a:r>
              <a:rPr lang="en-US" sz="2200" i="1" dirty="0" err="1">
                <a:latin typeface="Arial" panose="020B0604020202020204" pitchFamily="34" charset="0"/>
                <a:cs typeface="Arial" panose="020B0604020202020204" pitchFamily="34" charset="0"/>
              </a:rPr>
              <a:t>Ví</a:t>
            </a:r>
            <a:r>
              <a:rPr lang="en-US" sz="2200" i="1" dirty="0">
                <a:latin typeface="Arial" panose="020B0604020202020204" pitchFamily="34" charset="0"/>
                <a:cs typeface="Arial" panose="020B0604020202020204" pitchFamily="34" charset="0"/>
              </a:rPr>
              <a:t> </a:t>
            </a:r>
            <a:r>
              <a:rPr lang="en-US" sz="2200" i="1" dirty="0" err="1">
                <a:latin typeface="Arial" panose="020B0604020202020204" pitchFamily="34" charset="0"/>
                <a:cs typeface="Arial" panose="020B0604020202020204" pitchFamily="34" charset="0"/>
              </a:rPr>
              <a:t>dụ</a:t>
            </a:r>
            <a:r>
              <a:rPr lang="en-US" sz="2200" i="1" dirty="0">
                <a:latin typeface="Arial" panose="020B0604020202020204" pitchFamily="34" charset="0"/>
                <a:cs typeface="Arial" panose="020B0604020202020204" pitchFamily="34" charset="0"/>
              </a:rPr>
              <a:t> </a:t>
            </a:r>
            <a:r>
              <a:rPr lang="en-US" i="1" dirty="0" err="1"/>
              <a:t>ứng</a:t>
            </a:r>
            <a:r>
              <a:rPr lang="en-US" i="1" dirty="0"/>
              <a:t> </a:t>
            </a:r>
            <a:r>
              <a:rPr lang="en-US" i="1" dirty="0" err="1"/>
              <a:t>dụng</a:t>
            </a:r>
            <a:r>
              <a:rPr lang="en-US" i="1" dirty="0"/>
              <a:t> </a:t>
            </a:r>
            <a:r>
              <a:rPr lang="en-US" i="1" dirty="0" err="1"/>
              <a:t>hồi</a:t>
            </a:r>
            <a:r>
              <a:rPr lang="en-US" i="1" dirty="0"/>
              <a:t> </a:t>
            </a:r>
            <a:r>
              <a:rPr lang="en-US" i="1" dirty="0" err="1"/>
              <a:t>quy</a:t>
            </a:r>
            <a:r>
              <a:rPr lang="en-US" i="1" dirty="0"/>
              <a:t> </a:t>
            </a:r>
            <a:r>
              <a:rPr lang="en-US" i="1" dirty="0" err="1"/>
              <a:t>trong</a:t>
            </a:r>
            <a:r>
              <a:rPr lang="en-US" i="1" dirty="0"/>
              <a:t> </a:t>
            </a:r>
            <a:r>
              <a:rPr lang="en-US" i="1" dirty="0" err="1"/>
              <a:t>thực</a:t>
            </a:r>
            <a:r>
              <a:rPr lang="en-US" i="1" dirty="0"/>
              <a:t> </a:t>
            </a:r>
            <a:r>
              <a:rPr lang="en-US" i="1" dirty="0" err="1"/>
              <a:t>tế</a:t>
            </a:r>
            <a:endParaRPr lang="en-US" sz="2200" i="1" dirty="0">
              <a:latin typeface="Arial" panose="020B0604020202020204" pitchFamily="34" charset="0"/>
              <a:cs typeface="Arial" panose="020B0604020202020204" pitchFamily="34" charset="0"/>
            </a:endParaRPr>
          </a:p>
          <a:p>
            <a:pPr marL="0" indent="0" algn="just">
              <a:lnSpc>
                <a:spcPct val="100000"/>
              </a:lnSpc>
              <a:buNone/>
            </a:pPr>
            <a:r>
              <a:rPr lang="en-US" sz="2200" dirty="0" err="1">
                <a:latin typeface="Arial" panose="020B0604020202020204" pitchFamily="34" charset="0"/>
                <a:cs typeface="Arial" panose="020B0604020202020204" pitchFamily="34" charset="0"/>
              </a:rPr>
              <a:t>Vụ</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nổ</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tầu</a:t>
            </a:r>
            <a:r>
              <a:rPr lang="en-US" sz="2200" dirty="0">
                <a:latin typeface="Arial" panose="020B0604020202020204" pitchFamily="34" charset="0"/>
                <a:cs typeface="Arial" panose="020B0604020202020204" pitchFamily="34" charset="0"/>
              </a:rPr>
              <a:t> con </a:t>
            </a:r>
            <a:r>
              <a:rPr lang="en-US" sz="2200" dirty="0" err="1">
                <a:latin typeface="Arial" panose="020B0604020202020204" pitchFamily="34" charset="0"/>
                <a:cs typeface="Arial" panose="020B0604020202020204" pitchFamily="34" charset="0"/>
              </a:rPr>
              <a:t>thoi</a:t>
            </a:r>
            <a:r>
              <a:rPr lang="en-US" sz="2200" dirty="0">
                <a:latin typeface="Arial" panose="020B0604020202020204" pitchFamily="34" charset="0"/>
                <a:cs typeface="Arial" panose="020B0604020202020204" pitchFamily="34" charset="0"/>
              </a:rPr>
              <a:t> 28/1/1986</a:t>
            </a:r>
          </a:p>
          <a:p>
            <a:pPr marL="0" indent="0" algn="just">
              <a:lnSpc>
                <a:spcPct val="100000"/>
              </a:lnSpc>
              <a:buNone/>
            </a:pPr>
            <a:r>
              <a:rPr lang="en-US" sz="2200" dirty="0" err="1">
                <a:latin typeface="Arial" panose="020B0604020202020204" pitchFamily="34" charset="0"/>
                <a:cs typeface="Arial" panose="020B0604020202020204" pitchFamily="34" charset="0"/>
              </a:rPr>
              <a:t>Ảnh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hưởng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thời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tiết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đến</a:t>
            </a:r>
            <a:r>
              <a:rPr lang="en-US" sz="2200" dirty="0">
                <a:latin typeface="Arial" panose="020B0604020202020204" pitchFamily="34" charset="0"/>
                <a:cs typeface="Arial" panose="020B0604020202020204" pitchFamily="34" charset="0"/>
              </a:rPr>
              <a:t> chi </a:t>
            </a:r>
            <a:r>
              <a:rPr lang="en-US" sz="2200" dirty="0" err="1">
                <a:latin typeface="Arial" panose="020B0604020202020204" pitchFamily="34" charset="0"/>
                <a:cs typeface="Arial" panose="020B0604020202020204" pitchFamily="34" charset="0"/>
              </a:rPr>
              <a:t>tiết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tầu</a:t>
            </a:r>
            <a:r>
              <a:rPr lang="en-US" sz="2200" dirty="0">
                <a:latin typeface="Arial" panose="020B0604020202020204" pitchFamily="34" charset="0"/>
                <a:cs typeface="Arial" panose="020B0604020202020204" pitchFamily="34" charset="0"/>
              </a:rPr>
              <a:t> con </a:t>
            </a:r>
            <a:r>
              <a:rPr lang="en-US" sz="2200" dirty="0" err="1">
                <a:latin typeface="Arial" panose="020B0604020202020204" pitchFamily="34" charset="0"/>
                <a:cs typeface="Arial" panose="020B0604020202020204" pitchFamily="34" charset="0"/>
              </a:rPr>
              <a:t>thoi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Ngày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phóng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lửa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trời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rất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lạnh</a:t>
            </a:r>
            <a:r>
              <a:rPr lang="en-US" sz="2200" dirty="0">
                <a:latin typeface="Arial" panose="020B0604020202020204" pitchFamily="34" charset="0"/>
                <a:cs typeface="Arial" panose="020B0604020202020204" pitchFamily="34" charset="0"/>
              </a:rPr>
              <a:t>.</a:t>
            </a:r>
          </a:p>
          <a:p>
            <a:pPr algn="just">
              <a:lnSpc>
                <a:spcPct val="100000"/>
              </a:lnSpc>
              <a:buFontTx/>
              <a:buChar char="-"/>
            </a:pP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dữ</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liệu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sau</a:t>
            </a:r>
            <a:r>
              <a:rPr lang="en-US" sz="2200" dirty="0">
                <a:latin typeface="Arial" panose="020B0604020202020204" pitchFamily="34" charset="0"/>
                <a:cs typeface="Arial" panose="020B0604020202020204" pitchFamily="34" charset="0"/>
              </a:rPr>
              <a:t> 23 </a:t>
            </a:r>
            <a:r>
              <a:rPr lang="en-US" sz="2200" dirty="0" err="1">
                <a:latin typeface="Arial" panose="020B0604020202020204" pitchFamily="34" charset="0"/>
                <a:cs typeface="Arial" panose="020B0604020202020204" pitchFamily="34" charset="0"/>
              </a:rPr>
              <a:t>lần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phóng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thành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công</a:t>
            </a:r>
            <a:r>
              <a:rPr lang="en-US" sz="2200" dirty="0">
                <a:latin typeface="Arial" panose="020B0604020202020204" pitchFamily="34" charset="0"/>
                <a:cs typeface="Arial" panose="020B0604020202020204" pitchFamily="34" charset="0"/>
              </a:rPr>
              <a:t>:</a:t>
            </a:r>
          </a:p>
          <a:p>
            <a:pPr algn="just">
              <a:lnSpc>
                <a:spcPct val="100000"/>
              </a:lnSpc>
              <a:buFontTx/>
              <a:buChar char="-"/>
            </a:pPr>
            <a:endParaRPr lang="en-US" sz="2200" dirty="0">
              <a:latin typeface="Arial" panose="020B0604020202020204" pitchFamily="34" charset="0"/>
              <a:cs typeface="Arial" panose="020B0604020202020204" pitchFamily="34" charset="0"/>
            </a:endParaRPr>
          </a:p>
          <a:p>
            <a:pPr algn="just">
              <a:lnSpc>
                <a:spcPct val="100000"/>
              </a:lnSpc>
              <a:buFontTx/>
              <a:buChar char="-"/>
            </a:pPr>
            <a:endParaRPr lang="en-US" sz="2200" dirty="0">
              <a:latin typeface="Arial" panose="020B0604020202020204" pitchFamily="34" charset="0"/>
              <a:cs typeface="Arial" panose="020B0604020202020204" pitchFamily="34" charset="0"/>
            </a:endParaRPr>
          </a:p>
          <a:p>
            <a:pPr algn="just">
              <a:lnSpc>
                <a:spcPct val="100000"/>
              </a:lnSpc>
              <a:buFontTx/>
              <a:buChar char="-"/>
            </a:pPr>
            <a:endParaRPr lang="en-US" sz="2200" dirty="0">
              <a:latin typeface="Arial" panose="020B0604020202020204" pitchFamily="34" charset="0"/>
              <a:cs typeface="Arial" panose="020B0604020202020204" pitchFamily="34" charset="0"/>
            </a:endParaRPr>
          </a:p>
          <a:p>
            <a:pPr algn="just">
              <a:lnSpc>
                <a:spcPct val="100000"/>
              </a:lnSpc>
              <a:buFontTx/>
              <a:buChar char="-"/>
            </a:pPr>
            <a:endParaRPr lang="en-US" sz="2200" dirty="0">
              <a:latin typeface="Arial" panose="020B0604020202020204" pitchFamily="34" charset="0"/>
              <a:cs typeface="Arial" panose="020B0604020202020204" pitchFamily="34" charset="0"/>
            </a:endParaRPr>
          </a:p>
          <a:p>
            <a:pPr algn="just">
              <a:lnSpc>
                <a:spcPct val="100000"/>
              </a:lnSpc>
              <a:buFontTx/>
              <a:buChar char="-"/>
            </a:pPr>
            <a:endParaRPr lang="en-US" sz="2200" dirty="0">
              <a:latin typeface="Arial" panose="020B0604020202020204" pitchFamily="34" charset="0"/>
              <a:cs typeface="Arial" panose="020B0604020202020204" pitchFamily="34" charset="0"/>
            </a:endParaRPr>
          </a:p>
          <a:p>
            <a:pPr algn="just">
              <a:lnSpc>
                <a:spcPct val="100000"/>
              </a:lnSpc>
              <a:buFontTx/>
              <a:buChar char="-"/>
            </a:pPr>
            <a:endParaRPr lang="en-US" sz="2200" dirty="0">
              <a:latin typeface="Arial" panose="020B0604020202020204" pitchFamily="34" charset="0"/>
              <a:cs typeface="Arial" panose="020B0604020202020204" pitchFamily="34" charset="0"/>
            </a:endParaRPr>
          </a:p>
          <a:p>
            <a:pPr algn="just">
              <a:lnSpc>
                <a:spcPct val="100000"/>
              </a:lnSpc>
              <a:buFontTx/>
              <a:buChar char="-"/>
            </a:pPr>
            <a:endParaRPr lang="en-US" sz="2200" dirty="0">
              <a:latin typeface="Arial" panose="020B0604020202020204" pitchFamily="34" charset="0"/>
              <a:cs typeface="Arial" panose="020B0604020202020204" pitchFamily="34" charset="0"/>
            </a:endParaRPr>
          </a:p>
          <a:p>
            <a:pPr algn="just">
              <a:lnSpc>
                <a:spcPct val="100000"/>
              </a:lnSpc>
              <a:buFontTx/>
              <a:buChar char="-"/>
            </a:pPr>
            <a:r>
              <a:rPr lang="en-US" sz="2200" dirty="0">
                <a:latin typeface="Arial" panose="020B0604020202020204" pitchFamily="34" charset="0"/>
                <a:cs typeface="Arial" panose="020B0604020202020204" pitchFamily="34" charset="0"/>
              </a:rPr>
              <a:t>Xu </a:t>
            </a:r>
            <a:r>
              <a:rPr lang="en-US" sz="2200" dirty="0" err="1">
                <a:latin typeface="Arial" panose="020B0604020202020204" pitchFamily="34" charset="0"/>
                <a:cs typeface="Arial" panose="020B0604020202020204" pitchFamily="34" charset="0"/>
              </a:rPr>
              <a:t>thế</a:t>
            </a:r>
            <a:r>
              <a:rPr lang="en-US" sz="2200" dirty="0">
                <a:latin typeface="Arial" panose="020B0604020202020204" pitchFamily="34" charset="0"/>
                <a:cs typeface="Arial" panose="020B0604020202020204" pitchFamily="34" charset="0"/>
              </a:rPr>
              <a:t> : </a:t>
            </a:r>
            <a:r>
              <a:rPr lang="en-US" sz="2200" dirty="0" err="1">
                <a:latin typeface="Arial" panose="020B0604020202020204" pitchFamily="34" charset="0"/>
                <a:cs typeface="Arial" panose="020B0604020202020204" pitchFamily="34" charset="0"/>
              </a:rPr>
              <a:t>nhiệt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độ</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càng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cao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thì</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càng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ít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sự</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cố</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nhiệt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độ</a:t>
            </a:r>
            <a:r>
              <a:rPr lang="en-US" sz="2200" dirty="0">
                <a:latin typeface="Arial" panose="020B0604020202020204" pitchFamily="34" charset="0"/>
                <a:cs typeface="Arial" panose="020B0604020202020204" pitchFamily="34" charset="0"/>
              </a:rPr>
              <a:t> 57 </a:t>
            </a:r>
            <a:r>
              <a:rPr lang="en-US" sz="2200" baseline="30000" dirty="0">
                <a:latin typeface="Arial" panose="020B0604020202020204" pitchFamily="34" charset="0"/>
                <a:cs typeface="Arial" panose="020B0604020202020204" pitchFamily="34" charset="0"/>
              </a:rPr>
              <a:t>0</a:t>
            </a:r>
            <a:r>
              <a:rPr lang="en-US" sz="2200" dirty="0">
                <a:latin typeface="Arial" panose="020B0604020202020204" pitchFamily="34" charset="0"/>
                <a:cs typeface="Arial" panose="020B0604020202020204" pitchFamily="34" charset="0"/>
              </a:rPr>
              <a:t> F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2 </a:t>
            </a:r>
            <a:r>
              <a:rPr lang="en-US" sz="2200" dirty="0" err="1">
                <a:latin typeface="Arial" panose="020B0604020202020204" pitchFamily="34" charset="0"/>
                <a:cs typeface="Arial" panose="020B0604020202020204" pitchFamily="34" charset="0"/>
              </a:rPr>
              <a:t>sự</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cố</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Vậy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mối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liên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hệ</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a:t>
            </a:r>
            <a:r>
              <a:rPr lang="vi-VN" sz="2200" dirty="0">
                <a:latin typeface="Arial" panose="020B0604020202020204" pitchFamily="34" charset="0"/>
                <a:cs typeface="Arial" panose="020B0604020202020204" pitchFamily="34" charset="0"/>
              </a:rPr>
              <a:t>ư</a:t>
            </a:r>
            <a:r>
              <a:rPr lang="en-US" sz="2200" dirty="0">
                <a:latin typeface="Arial" panose="020B0604020202020204" pitchFamily="34" charset="0"/>
                <a:cs typeface="Arial" panose="020B0604020202020204" pitchFamily="34" charset="0"/>
              </a:rPr>
              <a:t>a </a:t>
            </a:r>
            <a:r>
              <a:rPr lang="en-US" sz="2200" dirty="0" err="1">
                <a:latin typeface="Arial" panose="020B0604020202020204" pitchFamily="34" charset="0"/>
                <a:cs typeface="Arial" panose="020B0604020202020204" pitchFamily="34" charset="0"/>
              </a:rPr>
              <a:t>nhiệt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độ</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sự</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cố</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a:t>
            </a:r>
            <a:r>
              <a:rPr lang="vi-VN" sz="2200" dirty="0">
                <a:latin typeface="Arial" panose="020B0604020202020204" pitchFamily="34" charset="0"/>
                <a:cs typeface="Arial" panose="020B0604020202020204" pitchFamily="34" charset="0"/>
              </a:rPr>
              <a:t>ư</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thế</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nào</a:t>
            </a:r>
            <a:r>
              <a:rPr lang="en-US" sz="2200" dirty="0">
                <a:latin typeface="Arial" panose="020B0604020202020204" pitchFamily="34" charset="0"/>
                <a:cs typeface="Arial" panose="020B0604020202020204" pitchFamily="34" charset="0"/>
              </a:rPr>
              <a:t>?</a:t>
            </a:r>
          </a:p>
          <a:p>
            <a:pPr algn="just">
              <a:lnSpc>
                <a:spcPct val="100000"/>
              </a:lnSpc>
              <a:buFontTx/>
              <a:buChar char="-"/>
            </a:pPr>
            <a:endParaRPr lang="en-US" sz="2200" dirty="0">
              <a:latin typeface="Arial" panose="020B0604020202020204" pitchFamily="34" charset="0"/>
              <a:cs typeface="Arial" panose="020B0604020202020204" pitchFamily="34" charset="0"/>
            </a:endParaRPr>
          </a:p>
          <a:p>
            <a:pPr lvl="1" algn="just">
              <a:lnSpc>
                <a:spcPct val="100000"/>
              </a:lnSpc>
              <a:buFontTx/>
              <a:buChar char="-"/>
            </a:pPr>
            <a:endParaRPr lang="en-US" sz="1800" dirty="0">
              <a:latin typeface="Arial" panose="020B0604020202020204" pitchFamily="34" charset="0"/>
              <a:cs typeface="Arial" panose="020B0604020202020204" pitchFamily="34" charset="0"/>
            </a:endParaRPr>
          </a:p>
          <a:p>
            <a:pPr marL="0" indent="0" algn="just">
              <a:buNone/>
            </a:pPr>
            <a:endParaRPr lang="en-US" sz="2200" dirty="0"/>
          </a:p>
          <a:p>
            <a:pPr marL="0" indent="0" algn="just">
              <a:buNone/>
            </a:pPr>
            <a:endParaRPr lang="vi-VN" sz="2200" dirty="0"/>
          </a:p>
        </p:txBody>
      </p:sp>
      <p:pic>
        <p:nvPicPr>
          <p:cNvPr id="4" name="Picture 3">
            <a:extLst>
              <a:ext uri="{FF2B5EF4-FFF2-40B4-BE49-F238E27FC236}">
                <a16:creationId xmlns:a16="http://schemas.microsoft.com/office/drawing/2014/main" id="{3B81FA45-A3A4-4F67-BE67-BA8402C8F57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9693" y="2635484"/>
            <a:ext cx="5900738" cy="3130868"/>
          </a:xfrm>
          <a:prstGeom prst="rect">
            <a:avLst/>
          </a:prstGeom>
          <a:noFill/>
          <a:ln>
            <a:noFill/>
          </a:ln>
        </p:spPr>
      </p:pic>
    </p:spTree>
    <p:extLst>
      <p:ext uri="{BB962C8B-B14F-4D97-AF65-F5344CB8AC3E}">
        <p14:creationId xmlns:p14="http://schemas.microsoft.com/office/powerpoint/2010/main" val="41502555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2E65-34C8-4CFF-B030-C78D2948D858}"/>
              </a:ext>
            </a:extLst>
          </p:cNvPr>
          <p:cNvSpPr>
            <a:spLocks noGrp="1"/>
          </p:cNvSpPr>
          <p:nvPr>
            <p:ph type="title"/>
          </p:nvPr>
        </p:nvSpPr>
        <p:spPr>
          <a:xfrm flipV="1">
            <a:off x="838200" y="319406"/>
            <a:ext cx="10515600" cy="45719"/>
          </a:xfrm>
        </p:spPr>
        <p:txBody>
          <a:bodyPr>
            <a:normAutofit fontScale="90000"/>
          </a:bodyPr>
          <a:lstStyle/>
          <a:p>
            <a:endParaRPr lang="vi-V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A44ABC-DB36-490A-A098-21D8B690F705}"/>
                  </a:ext>
                </a:extLst>
              </p:cNvPr>
              <p:cNvSpPr>
                <a:spLocks noGrp="1"/>
              </p:cNvSpPr>
              <p:nvPr>
                <p:ph idx="1"/>
              </p:nvPr>
            </p:nvSpPr>
            <p:spPr>
              <a:xfrm>
                <a:off x="838201" y="319406"/>
                <a:ext cx="11353800" cy="6346437"/>
              </a:xfrm>
            </p:spPr>
            <p:txBody>
              <a:bodyPr>
                <a:normAutofit fontScale="25000" lnSpcReduction="20000"/>
              </a:bodyPr>
              <a:lstStyle/>
              <a:p>
                <a:pPr marL="0" indent="0" algn="ctr">
                  <a:buNone/>
                </a:pPr>
                <a:endParaRPr lang="en-US" sz="2200" dirty="0">
                  <a:latin typeface="Arial" panose="020B0604020202020204" pitchFamily="34" charset="0"/>
                  <a:cs typeface="Arial" panose="020B0604020202020204" pitchFamily="34" charset="0"/>
                </a:endParaRPr>
              </a:p>
              <a:p>
                <a:pPr marL="0" indent="0" algn="just">
                  <a:buNone/>
                </a:pPr>
                <a:r>
                  <a:rPr lang="en-US" sz="8000" dirty="0" err="1">
                    <a:latin typeface="Arial" panose="020B0604020202020204" pitchFamily="34" charset="0"/>
                    <a:cs typeface="Arial" panose="020B0604020202020204" pitchFamily="34" charset="0"/>
                  </a:rPr>
                  <a:t>Sử</a:t>
                </a:r>
                <a:r>
                  <a:rPr lang="en-US" sz="8000" dirty="0">
                    <a:latin typeface="Arial" panose="020B0604020202020204" pitchFamily="34" charset="0"/>
                    <a:cs typeface="Arial" panose="020B0604020202020204" pitchFamily="34" charset="0"/>
                  </a:rPr>
                  <a:t> </a:t>
                </a:r>
                <a:r>
                  <a:rPr lang="en-US" sz="8000" dirty="0" err="1">
                    <a:latin typeface="Arial" panose="020B0604020202020204" pitchFamily="34" charset="0"/>
                    <a:cs typeface="Arial" panose="020B0604020202020204" pitchFamily="34" charset="0"/>
                  </a:rPr>
                  <a:t>dụng</a:t>
                </a:r>
                <a:r>
                  <a:rPr lang="en-US" sz="8000" dirty="0">
                    <a:latin typeface="Arial" panose="020B0604020202020204" pitchFamily="34" charset="0"/>
                    <a:cs typeface="Arial" panose="020B0604020202020204" pitchFamily="34" charset="0"/>
                  </a:rPr>
                  <a:t> </a:t>
                </a:r>
                <a:r>
                  <a:rPr lang="en-US" sz="8000" dirty="0" err="1">
                    <a:latin typeface="Arial" panose="020B0604020202020204" pitchFamily="34" charset="0"/>
                    <a:cs typeface="Arial" panose="020B0604020202020204" pitchFamily="34" charset="0"/>
                  </a:rPr>
                  <a:t>ph</a:t>
                </a:r>
                <a:r>
                  <a:rPr lang="vi-VN" sz="8000" dirty="0">
                    <a:latin typeface="Arial" panose="020B0604020202020204" pitchFamily="34" charset="0"/>
                    <a:cs typeface="Arial" panose="020B0604020202020204" pitchFamily="34" charset="0"/>
                  </a:rPr>
                  <a:t>ư</a:t>
                </a:r>
                <a:r>
                  <a:rPr lang="en-US" sz="8000" dirty="0" err="1">
                    <a:latin typeface="Arial" panose="020B0604020202020204" pitchFamily="34" charset="0"/>
                    <a:cs typeface="Arial" panose="020B0604020202020204" pitchFamily="34" charset="0"/>
                  </a:rPr>
                  <a:t>ơng</a:t>
                </a:r>
                <a:r>
                  <a:rPr lang="en-US" sz="8000" dirty="0">
                    <a:latin typeface="Arial" panose="020B0604020202020204" pitchFamily="34" charset="0"/>
                    <a:cs typeface="Arial" panose="020B0604020202020204" pitchFamily="34" charset="0"/>
                  </a:rPr>
                  <a:t> </a:t>
                </a:r>
                <a:r>
                  <a:rPr lang="en-US" sz="8000" dirty="0" err="1">
                    <a:latin typeface="Arial" panose="020B0604020202020204" pitchFamily="34" charset="0"/>
                    <a:cs typeface="Arial" panose="020B0604020202020204" pitchFamily="34" charset="0"/>
                  </a:rPr>
                  <a:t>trình</a:t>
                </a:r>
                <a:r>
                  <a:rPr lang="en-US" sz="8000" dirty="0">
                    <a:latin typeface="Arial" panose="020B0604020202020204" pitchFamily="34" charset="0"/>
                    <a:cs typeface="Arial" panose="020B0604020202020204" pitchFamily="34" charset="0"/>
                  </a:rPr>
                  <a:t> đ</a:t>
                </a:r>
                <a:r>
                  <a:rPr lang="vi-VN" sz="8000" dirty="0">
                    <a:latin typeface="Arial" panose="020B0604020202020204" pitchFamily="34" charset="0"/>
                    <a:cs typeface="Arial" panose="020B0604020202020204" pitchFamily="34" charset="0"/>
                  </a:rPr>
                  <a:t>ường thẳng để mô tả:</a:t>
                </a:r>
              </a:p>
              <a:p>
                <a:pPr marL="0" indent="0" algn="just">
                  <a:buNone/>
                </a:pPr>
                <a:r>
                  <a:rPr lang="vi-VN" sz="8000" dirty="0">
                    <a:latin typeface="Arial" panose="020B0604020202020204" pitchFamily="34" charset="0"/>
                    <a:cs typeface="Arial" panose="020B0604020202020204" pitchFamily="34" charset="0"/>
                  </a:rPr>
                  <a:t>		</a:t>
                </a:r>
                <a14:m>
                  <m:oMath xmlns:m="http://schemas.openxmlformats.org/officeDocument/2006/math">
                    <m:r>
                      <a:rPr lang="en-US" sz="8000" i="1">
                        <a:latin typeface="Cambria Math" panose="02040503050406030204" pitchFamily="18" charset="0"/>
                      </a:rPr>
                      <m:t>𝑦</m:t>
                    </m:r>
                    <m:r>
                      <a:rPr lang="en-US" sz="8000" i="1">
                        <a:latin typeface="Cambria Math" panose="02040503050406030204" pitchFamily="18" charset="0"/>
                      </a:rPr>
                      <m:t>=∝ + </m:t>
                    </m:r>
                    <m:r>
                      <a:rPr lang="en-US" sz="8000" i="1">
                        <a:latin typeface="Cambria Math" panose="02040503050406030204" pitchFamily="18" charset="0"/>
                      </a:rPr>
                      <m:t>𝛽</m:t>
                    </m:r>
                    <m:r>
                      <a:rPr lang="en-US" sz="8000" i="1">
                        <a:latin typeface="Cambria Math" panose="02040503050406030204" pitchFamily="18" charset="0"/>
                      </a:rPr>
                      <m:t>𝑥</m:t>
                    </m:r>
                  </m:oMath>
                </a14:m>
                <a:endParaRPr lang="en-US" sz="8000" dirty="0">
                  <a:latin typeface="Arial" panose="020B0604020202020204" pitchFamily="34" charset="0"/>
                  <a:cs typeface="Arial" panose="020B0604020202020204" pitchFamily="34" charset="0"/>
                </a:endParaRPr>
              </a:p>
              <a:p>
                <a:pPr marL="0" indent="0" algn="just">
                  <a:buNone/>
                </a:pPr>
                <a:r>
                  <a:rPr lang="en-US" sz="8000" dirty="0">
                    <a:latin typeface="Arial" panose="020B0604020202020204" pitchFamily="34" charset="0"/>
                    <a:cs typeface="Arial" panose="020B0604020202020204" pitchFamily="34" charset="0"/>
                    <a:sym typeface="Symbol" panose="05050102010706020507" pitchFamily="18" charset="2"/>
                  </a:rPr>
                  <a:t>, </a:t>
                </a:r>
                <a:r>
                  <a:rPr lang="el-GR" sz="8000" dirty="0">
                    <a:latin typeface="Arial" panose="020B0604020202020204" pitchFamily="34" charset="0"/>
                    <a:cs typeface="Arial" panose="020B0604020202020204" pitchFamily="34" charset="0"/>
                    <a:sym typeface="Symbol" panose="05050102010706020507" pitchFamily="18" charset="2"/>
                  </a:rPr>
                  <a:t>α</a:t>
                </a:r>
                <a:r>
                  <a:rPr lang="en-US" sz="8000" dirty="0">
                    <a:latin typeface="Arial" panose="020B0604020202020204" pitchFamily="34" charset="0"/>
                    <a:cs typeface="Arial" panose="020B0604020202020204" pitchFamily="34" charset="0"/>
                    <a:sym typeface="Symbol" panose="05050102010706020507" pitchFamily="18" charset="2"/>
                  </a:rPr>
                  <a:t> </a:t>
                </a:r>
                <a:r>
                  <a:rPr lang="en-US" sz="8000" dirty="0" err="1">
                    <a:latin typeface="Arial" panose="020B0604020202020204" pitchFamily="34" charset="0"/>
                    <a:cs typeface="Arial" panose="020B0604020202020204" pitchFamily="34" charset="0"/>
                    <a:sym typeface="Symbol" panose="05050102010706020507" pitchFamily="18" charset="2"/>
                  </a:rPr>
                  <a:t>hệ</a:t>
                </a:r>
                <a:r>
                  <a:rPr lang="en-US" sz="8000" dirty="0">
                    <a:latin typeface="Arial" panose="020B0604020202020204" pitchFamily="34" charset="0"/>
                    <a:cs typeface="Arial" panose="020B0604020202020204" pitchFamily="34" charset="0"/>
                    <a:sym typeface="Symbol" panose="05050102010706020507" pitchFamily="18" charset="2"/>
                  </a:rPr>
                  <a:t> </a:t>
                </a:r>
                <a:r>
                  <a:rPr lang="en-US" sz="8000" dirty="0" err="1">
                    <a:latin typeface="Arial" panose="020B0604020202020204" pitchFamily="34" charset="0"/>
                    <a:cs typeface="Arial" panose="020B0604020202020204" pitchFamily="34" charset="0"/>
                    <a:sym typeface="Symbol" panose="05050102010706020507" pitchFamily="18" charset="2"/>
                  </a:rPr>
                  <a:t>số</a:t>
                </a:r>
                <a:r>
                  <a:rPr lang="en-US" sz="8000" dirty="0">
                    <a:latin typeface="Arial" panose="020B0604020202020204" pitchFamily="34" charset="0"/>
                    <a:cs typeface="Arial" panose="020B0604020202020204" pitchFamily="34" charset="0"/>
                    <a:sym typeface="Symbol" panose="05050102010706020507" pitchFamily="18" charset="2"/>
                  </a:rPr>
                  <a:t> </a:t>
                </a:r>
                <a:r>
                  <a:rPr lang="en-US" sz="8000" dirty="0" err="1">
                    <a:latin typeface="Arial" panose="020B0604020202020204" pitchFamily="34" charset="0"/>
                    <a:cs typeface="Arial" panose="020B0604020202020204" pitchFamily="34" charset="0"/>
                    <a:sym typeface="Symbol" panose="05050102010706020507" pitchFamily="18" charset="2"/>
                  </a:rPr>
                  <a:t>mô</a:t>
                </a:r>
                <a:r>
                  <a:rPr lang="en-US" sz="8000" dirty="0">
                    <a:latin typeface="Arial" panose="020B0604020202020204" pitchFamily="34" charset="0"/>
                    <a:cs typeface="Arial" panose="020B0604020202020204" pitchFamily="34" charset="0"/>
                    <a:sym typeface="Symbol" panose="05050102010706020507" pitchFamily="18" charset="2"/>
                  </a:rPr>
                  <a:t> </a:t>
                </a:r>
                <a:r>
                  <a:rPr lang="en-US" sz="8000" dirty="0" err="1">
                    <a:latin typeface="Arial" panose="020B0604020202020204" pitchFamily="34" charset="0"/>
                    <a:cs typeface="Arial" panose="020B0604020202020204" pitchFamily="34" charset="0"/>
                    <a:sym typeface="Symbol" panose="05050102010706020507" pitchFamily="18" charset="2"/>
                  </a:rPr>
                  <a:t>tả</a:t>
                </a:r>
                <a:r>
                  <a:rPr lang="en-US" sz="8000" dirty="0">
                    <a:latin typeface="Arial" panose="020B0604020202020204" pitchFamily="34" charset="0"/>
                    <a:cs typeface="Arial" panose="020B0604020202020204" pitchFamily="34" charset="0"/>
                    <a:sym typeface="Symbol" panose="05050102010706020507" pitchFamily="18" charset="2"/>
                  </a:rPr>
                  <a:t> </a:t>
                </a:r>
                <a:r>
                  <a:rPr lang="en-US" sz="8000" dirty="0" err="1">
                    <a:latin typeface="Arial" panose="020B0604020202020204" pitchFamily="34" charset="0"/>
                    <a:cs typeface="Arial" panose="020B0604020202020204" pitchFamily="34" charset="0"/>
                    <a:sym typeface="Symbol" panose="05050102010706020507" pitchFamily="18" charset="2"/>
                  </a:rPr>
                  <a:t>độ</a:t>
                </a:r>
                <a:r>
                  <a:rPr lang="en-US" sz="8000" dirty="0">
                    <a:latin typeface="Arial" panose="020B0604020202020204" pitchFamily="34" charset="0"/>
                    <a:cs typeface="Arial" panose="020B0604020202020204" pitchFamily="34" charset="0"/>
                    <a:sym typeface="Symbol" panose="05050102010706020507" pitchFamily="18" charset="2"/>
                  </a:rPr>
                  <a:t> </a:t>
                </a:r>
                <a:r>
                  <a:rPr lang="en-US" sz="8000" dirty="0" err="1">
                    <a:latin typeface="Arial" panose="020B0604020202020204" pitchFamily="34" charset="0"/>
                    <a:cs typeface="Arial" panose="020B0604020202020204" pitchFamily="34" charset="0"/>
                    <a:sym typeface="Symbol" panose="05050102010706020507" pitchFamily="18" charset="2"/>
                  </a:rPr>
                  <a:t>nghiêng</a:t>
                </a:r>
                <a:r>
                  <a:rPr lang="en-US" sz="8000" dirty="0">
                    <a:latin typeface="Arial" panose="020B0604020202020204" pitchFamily="34" charset="0"/>
                    <a:cs typeface="Arial" panose="020B0604020202020204" pitchFamily="34" charset="0"/>
                    <a:sym typeface="Symbol" panose="05050102010706020507" pitchFamily="18" charset="2"/>
                  </a:rPr>
                  <a:t> </a:t>
                </a:r>
                <a:r>
                  <a:rPr lang="en-US" sz="8000" dirty="0" err="1">
                    <a:latin typeface="Arial" panose="020B0604020202020204" pitchFamily="34" charset="0"/>
                    <a:cs typeface="Arial" panose="020B0604020202020204" pitchFamily="34" charset="0"/>
                    <a:sym typeface="Symbol" panose="05050102010706020507" pitchFamily="18" charset="2"/>
                  </a:rPr>
                  <a:t>và</a:t>
                </a:r>
                <a:r>
                  <a:rPr lang="en-US" sz="8000" dirty="0">
                    <a:latin typeface="Arial" panose="020B0604020202020204" pitchFamily="34" charset="0"/>
                    <a:cs typeface="Arial" panose="020B0604020202020204" pitchFamily="34" charset="0"/>
                    <a:sym typeface="Symbol" panose="05050102010706020507" pitchFamily="18" charset="2"/>
                  </a:rPr>
                  <a:t> </a:t>
                </a:r>
                <a:r>
                  <a:rPr lang="en-US" sz="8000" dirty="0" err="1">
                    <a:latin typeface="Arial" panose="020B0604020202020204" pitchFamily="34" charset="0"/>
                    <a:cs typeface="Arial" panose="020B0604020202020204" pitchFamily="34" charset="0"/>
                    <a:sym typeface="Symbol" panose="05050102010706020507" pitchFamily="18" charset="2"/>
                  </a:rPr>
                  <a:t>điểm</a:t>
                </a:r>
                <a:r>
                  <a:rPr lang="en-US" sz="8000" dirty="0">
                    <a:latin typeface="Arial" panose="020B0604020202020204" pitchFamily="34" charset="0"/>
                    <a:cs typeface="Arial" panose="020B0604020202020204" pitchFamily="34" charset="0"/>
                    <a:sym typeface="Symbol" panose="05050102010706020507" pitchFamily="18" charset="2"/>
                  </a:rPr>
                  <a:t> </a:t>
                </a:r>
                <a:r>
                  <a:rPr lang="en-US" sz="8000" dirty="0" err="1">
                    <a:latin typeface="Arial" panose="020B0604020202020204" pitchFamily="34" charset="0"/>
                    <a:cs typeface="Arial" panose="020B0604020202020204" pitchFamily="34" charset="0"/>
                    <a:sym typeface="Symbol" panose="05050102010706020507" pitchFamily="18" charset="2"/>
                  </a:rPr>
                  <a:t>cắt</a:t>
                </a:r>
                <a:r>
                  <a:rPr lang="en-US" sz="8000" dirty="0">
                    <a:latin typeface="Arial" panose="020B0604020202020204" pitchFamily="34" charset="0"/>
                    <a:cs typeface="Arial" panose="020B0604020202020204" pitchFamily="34" charset="0"/>
                    <a:sym typeface="Symbol" panose="05050102010706020507" pitchFamily="18" charset="2"/>
                  </a:rPr>
                  <a:t>. </a:t>
                </a:r>
                <a:r>
                  <a:rPr lang="en-US" sz="8000" dirty="0" err="1">
                    <a:latin typeface="Arial" panose="020B0604020202020204" pitchFamily="34" charset="0"/>
                    <a:cs typeface="Arial" panose="020B0604020202020204" pitchFamily="34" charset="0"/>
                    <a:sym typeface="Symbol" panose="05050102010706020507" pitchFamily="18" charset="2"/>
                  </a:rPr>
                  <a:t>Cần</a:t>
                </a:r>
                <a:r>
                  <a:rPr lang="en-US" sz="8000" dirty="0">
                    <a:latin typeface="Arial" panose="020B0604020202020204" pitchFamily="34" charset="0"/>
                    <a:cs typeface="Arial" panose="020B0604020202020204" pitchFamily="34" charset="0"/>
                    <a:sym typeface="Symbol" panose="05050102010706020507" pitchFamily="18" charset="2"/>
                  </a:rPr>
                  <a:t> </a:t>
                </a:r>
                <a:r>
                  <a:rPr lang="en-US" sz="8000" dirty="0" err="1">
                    <a:latin typeface="Arial" panose="020B0604020202020204" pitchFamily="34" charset="0"/>
                    <a:cs typeface="Arial" panose="020B0604020202020204" pitchFamily="34" charset="0"/>
                    <a:sym typeface="Symbol" panose="05050102010706020507" pitchFamily="18" charset="2"/>
                  </a:rPr>
                  <a:t>tính</a:t>
                </a:r>
                <a:r>
                  <a:rPr lang="en-US" sz="8000" dirty="0">
                    <a:latin typeface="Arial" panose="020B0604020202020204" pitchFamily="34" charset="0"/>
                    <a:cs typeface="Arial" panose="020B0604020202020204" pitchFamily="34" charset="0"/>
                    <a:sym typeface="Symbol" panose="05050102010706020507" pitchFamily="18" charset="2"/>
                  </a:rPr>
                  <a:t> </a:t>
                </a:r>
                <a:r>
                  <a:rPr lang="en-US" sz="8000" dirty="0" err="1">
                    <a:latin typeface="Arial" panose="020B0604020202020204" pitchFamily="34" charset="0"/>
                    <a:cs typeface="Arial" panose="020B0604020202020204" pitchFamily="34" charset="0"/>
                    <a:sym typeface="Symbol" panose="05050102010706020507" pitchFamily="18" charset="2"/>
                  </a:rPr>
                  <a:t>hai</a:t>
                </a:r>
                <a:r>
                  <a:rPr lang="en-US" sz="8000" dirty="0">
                    <a:latin typeface="Arial" panose="020B0604020202020204" pitchFamily="34" charset="0"/>
                    <a:cs typeface="Arial" panose="020B0604020202020204" pitchFamily="34" charset="0"/>
                    <a:sym typeface="Symbol" panose="05050102010706020507" pitchFamily="18" charset="2"/>
                  </a:rPr>
                  <a:t> </a:t>
                </a:r>
                <a:r>
                  <a:rPr lang="en-US" sz="8000" dirty="0" err="1">
                    <a:latin typeface="Arial" panose="020B0604020202020204" pitchFamily="34" charset="0"/>
                    <a:cs typeface="Arial" panose="020B0604020202020204" pitchFamily="34" charset="0"/>
                    <a:sym typeface="Symbol" panose="05050102010706020507" pitchFamily="18" charset="2"/>
                  </a:rPr>
                  <a:t>hệ</a:t>
                </a:r>
                <a:r>
                  <a:rPr lang="en-US" sz="8000" dirty="0">
                    <a:latin typeface="Arial" panose="020B0604020202020204" pitchFamily="34" charset="0"/>
                    <a:cs typeface="Arial" panose="020B0604020202020204" pitchFamily="34" charset="0"/>
                    <a:sym typeface="Symbol" panose="05050102010706020507" pitchFamily="18" charset="2"/>
                  </a:rPr>
                  <a:t> </a:t>
                </a:r>
                <a:r>
                  <a:rPr lang="en-US" sz="8000" dirty="0" err="1">
                    <a:latin typeface="Arial" panose="020B0604020202020204" pitchFamily="34" charset="0"/>
                    <a:cs typeface="Arial" panose="020B0604020202020204" pitchFamily="34" charset="0"/>
                    <a:sym typeface="Symbol" panose="05050102010706020507" pitchFamily="18" charset="2"/>
                  </a:rPr>
                  <a:t>số</a:t>
                </a:r>
                <a:r>
                  <a:rPr lang="en-US" sz="8000" dirty="0">
                    <a:latin typeface="Arial" panose="020B0604020202020204" pitchFamily="34" charset="0"/>
                    <a:cs typeface="Arial" panose="020B0604020202020204" pitchFamily="34" charset="0"/>
                    <a:sym typeface="Symbol" panose="05050102010706020507" pitchFamily="18" charset="2"/>
                  </a:rPr>
                  <a:t> </a:t>
                </a:r>
                <a:r>
                  <a:rPr lang="en-US" sz="8000" dirty="0" err="1">
                    <a:latin typeface="Arial" panose="020B0604020202020204" pitchFamily="34" charset="0"/>
                    <a:cs typeface="Arial" panose="020B0604020202020204" pitchFamily="34" charset="0"/>
                    <a:sym typeface="Symbol" panose="05050102010706020507" pitchFamily="18" charset="2"/>
                  </a:rPr>
                  <a:t>này</a:t>
                </a:r>
                <a:r>
                  <a:rPr lang="en-US" sz="8000" dirty="0">
                    <a:latin typeface="Arial" panose="020B0604020202020204" pitchFamily="34" charset="0"/>
                    <a:cs typeface="Arial" panose="020B0604020202020204" pitchFamily="34" charset="0"/>
                    <a:sym typeface="Symbol" panose="05050102010706020507" pitchFamily="18" charset="2"/>
                  </a:rPr>
                  <a:t> </a:t>
                </a:r>
                <a:r>
                  <a:rPr lang="en-US" sz="8000" dirty="0" err="1">
                    <a:latin typeface="Arial" panose="020B0604020202020204" pitchFamily="34" charset="0"/>
                    <a:cs typeface="Arial" panose="020B0604020202020204" pitchFamily="34" charset="0"/>
                    <a:sym typeface="Symbol" panose="05050102010706020507" pitchFamily="18" charset="2"/>
                  </a:rPr>
                  <a:t>từ</a:t>
                </a:r>
                <a:r>
                  <a:rPr lang="en-US" sz="8000" dirty="0">
                    <a:latin typeface="Arial" panose="020B0604020202020204" pitchFamily="34" charset="0"/>
                    <a:cs typeface="Arial" panose="020B0604020202020204" pitchFamily="34" charset="0"/>
                    <a:sym typeface="Symbol" panose="05050102010706020507" pitchFamily="18" charset="2"/>
                  </a:rPr>
                  <a:t> </a:t>
                </a:r>
                <a:r>
                  <a:rPr lang="en-US" sz="8000" dirty="0" err="1">
                    <a:latin typeface="Arial" panose="020B0604020202020204" pitchFamily="34" charset="0"/>
                    <a:cs typeface="Arial" panose="020B0604020202020204" pitchFamily="34" charset="0"/>
                    <a:sym typeface="Symbol" panose="05050102010706020507" pitchFamily="18" charset="2"/>
                  </a:rPr>
                  <a:t>dữ</a:t>
                </a:r>
                <a:r>
                  <a:rPr lang="en-US" sz="8000" dirty="0">
                    <a:latin typeface="Arial" panose="020B0604020202020204" pitchFamily="34" charset="0"/>
                    <a:cs typeface="Arial" panose="020B0604020202020204" pitchFamily="34" charset="0"/>
                    <a:sym typeface="Symbol" panose="05050102010706020507" pitchFamily="18" charset="2"/>
                  </a:rPr>
                  <a:t> </a:t>
                </a:r>
                <a:r>
                  <a:rPr lang="en-US" sz="8000" dirty="0" err="1">
                    <a:latin typeface="Arial" panose="020B0604020202020204" pitchFamily="34" charset="0"/>
                    <a:cs typeface="Arial" panose="020B0604020202020204" pitchFamily="34" charset="0"/>
                    <a:sym typeface="Symbol" panose="05050102010706020507" pitchFamily="18" charset="2"/>
                  </a:rPr>
                  <a:t>liệu</a:t>
                </a:r>
                <a:r>
                  <a:rPr lang="en-US" sz="8000" dirty="0">
                    <a:latin typeface="Arial" panose="020B0604020202020204" pitchFamily="34" charset="0"/>
                    <a:cs typeface="Arial" panose="020B0604020202020204" pitchFamily="34" charset="0"/>
                    <a:sym typeface="Symbol" panose="05050102010706020507" pitchFamily="18" charset="2"/>
                  </a:rPr>
                  <a:t> </a:t>
                </a:r>
              </a:p>
              <a:p>
                <a:pPr marL="0" indent="0" algn="just">
                  <a:buNone/>
                </a:pPr>
                <a:r>
                  <a:rPr lang="en-US" sz="8000" dirty="0" err="1">
                    <a:latin typeface="Arial" panose="020B0604020202020204" pitchFamily="34" charset="0"/>
                    <a:cs typeface="Arial" panose="020B0604020202020204" pitchFamily="34" charset="0"/>
                    <a:sym typeface="Symbol" panose="05050102010706020507" pitchFamily="18" charset="2"/>
                  </a:rPr>
                  <a:t>Tham</a:t>
                </a:r>
                <a:r>
                  <a:rPr lang="en-US" sz="8000" dirty="0">
                    <a:latin typeface="Arial" panose="020B0604020202020204" pitchFamily="34" charset="0"/>
                    <a:cs typeface="Arial" panose="020B0604020202020204" pitchFamily="34" charset="0"/>
                    <a:sym typeface="Symbol" panose="05050102010706020507" pitchFamily="18" charset="2"/>
                  </a:rPr>
                  <a:t> </a:t>
                </a:r>
                <a:r>
                  <a:rPr lang="en-US" sz="8000" dirty="0" err="1">
                    <a:latin typeface="Arial" panose="020B0604020202020204" pitchFamily="34" charset="0"/>
                    <a:cs typeface="Arial" panose="020B0604020202020204" pitchFamily="34" charset="0"/>
                    <a:sym typeface="Symbol" panose="05050102010706020507" pitchFamily="18" charset="2"/>
                  </a:rPr>
                  <a:t>sô</a:t>
                </a:r>
                <a:r>
                  <a:rPr lang="en-US" sz="8000" dirty="0">
                    <a:latin typeface="Arial" panose="020B0604020202020204" pitchFamily="34" charset="0"/>
                    <a:cs typeface="Arial" panose="020B0604020202020204" pitchFamily="34" charset="0"/>
                    <a:sym typeface="Symbol" panose="05050102010706020507" pitchFamily="18" charset="2"/>
                  </a:rPr>
                  <a:t> </a:t>
                </a:r>
                <a:r>
                  <a:rPr lang="en-US" sz="8000" dirty="0" err="1">
                    <a:latin typeface="Arial" panose="020B0604020202020204" pitchFamily="34" charset="0"/>
                    <a:cs typeface="Arial" panose="020B0604020202020204" pitchFamily="34" charset="0"/>
                    <a:sym typeface="Symbol" panose="05050102010706020507" pitchFamily="18" charset="2"/>
                  </a:rPr>
                  <a:t>ước</a:t>
                </a:r>
                <a:r>
                  <a:rPr lang="en-US" sz="8000" dirty="0">
                    <a:latin typeface="Arial" panose="020B0604020202020204" pitchFamily="34" charset="0"/>
                    <a:cs typeface="Arial" panose="020B0604020202020204" pitchFamily="34" charset="0"/>
                    <a:sym typeface="Symbol" panose="05050102010706020507" pitchFamily="18" charset="2"/>
                  </a:rPr>
                  <a:t> </a:t>
                </a:r>
                <a:r>
                  <a:rPr lang="en-US" sz="8000" dirty="0" err="1">
                    <a:latin typeface="Arial" panose="020B0604020202020204" pitchFamily="34" charset="0"/>
                    <a:cs typeface="Arial" panose="020B0604020202020204" pitchFamily="34" charset="0"/>
                    <a:sym typeface="Symbol" panose="05050102010706020507" pitchFamily="18" charset="2"/>
                  </a:rPr>
                  <a:t>tính</a:t>
                </a:r>
                <a:r>
                  <a:rPr lang="en-US" sz="8000" dirty="0">
                    <a:latin typeface="Arial" panose="020B0604020202020204" pitchFamily="34" charset="0"/>
                    <a:cs typeface="Arial" panose="020B0604020202020204" pitchFamily="34" charset="0"/>
                    <a:sym typeface="Symbol" panose="05050102010706020507" pitchFamily="18" charset="2"/>
                  </a:rPr>
                  <a:t> </a:t>
                </a:r>
                <a:r>
                  <a:rPr lang="en-US" sz="8000" dirty="0" err="1">
                    <a:latin typeface="Arial" panose="020B0604020202020204" pitchFamily="34" charset="0"/>
                    <a:cs typeface="Arial" panose="020B0604020202020204" pitchFamily="34" charset="0"/>
                    <a:sym typeface="Symbol" panose="05050102010706020507" pitchFamily="18" charset="2"/>
                  </a:rPr>
                  <a:t>cho</a:t>
                </a:r>
                <a:r>
                  <a:rPr lang="en-US" sz="8000" dirty="0">
                    <a:latin typeface="Arial" panose="020B0604020202020204" pitchFamily="34" charset="0"/>
                    <a:cs typeface="Arial" panose="020B0604020202020204" pitchFamily="34" charset="0"/>
                    <a:sym typeface="Symbol" panose="05050102010706020507" pitchFamily="18" charset="2"/>
                  </a:rPr>
                  <a:t> </a:t>
                </a:r>
                <a:r>
                  <a:rPr lang="en-US" sz="8000" dirty="0" err="1">
                    <a:latin typeface="Arial" panose="020B0604020202020204" pitchFamily="34" charset="0"/>
                    <a:cs typeface="Arial" panose="020B0604020202020204" pitchFamily="34" charset="0"/>
                    <a:sym typeface="Symbol" panose="05050102010706020507" pitchFamily="18" charset="2"/>
                  </a:rPr>
                  <a:t>ph</a:t>
                </a:r>
                <a:r>
                  <a:rPr lang="vi-VN" sz="8000" dirty="0">
                    <a:latin typeface="Arial" panose="020B0604020202020204" pitchFamily="34" charset="0"/>
                    <a:cs typeface="Arial" panose="020B0604020202020204" pitchFamily="34" charset="0"/>
                    <a:sym typeface="Symbol" panose="05050102010706020507" pitchFamily="18" charset="2"/>
                  </a:rPr>
                  <a:t>ư</a:t>
                </a:r>
                <a:r>
                  <a:rPr lang="en-US" sz="8000" dirty="0" err="1">
                    <a:latin typeface="Arial" panose="020B0604020202020204" pitchFamily="34" charset="0"/>
                    <a:cs typeface="Arial" panose="020B0604020202020204" pitchFamily="34" charset="0"/>
                    <a:sym typeface="Symbol" panose="05050102010706020507" pitchFamily="18" charset="2"/>
                  </a:rPr>
                  <a:t>ơng</a:t>
                </a:r>
                <a:r>
                  <a:rPr lang="en-US" sz="8000" dirty="0">
                    <a:latin typeface="Arial" panose="020B0604020202020204" pitchFamily="34" charset="0"/>
                    <a:cs typeface="Arial" panose="020B0604020202020204" pitchFamily="34" charset="0"/>
                    <a:sym typeface="Symbol" panose="05050102010706020507" pitchFamily="18" charset="2"/>
                  </a:rPr>
                  <a:t> </a:t>
                </a:r>
                <a:r>
                  <a:rPr lang="en-US" sz="8000" dirty="0" err="1">
                    <a:latin typeface="Arial" panose="020B0604020202020204" pitchFamily="34" charset="0"/>
                    <a:cs typeface="Arial" panose="020B0604020202020204" pitchFamily="34" charset="0"/>
                    <a:sym typeface="Symbol" panose="05050102010706020507" pitchFamily="18" charset="2"/>
                  </a:rPr>
                  <a:t>trình</a:t>
                </a:r>
                <a:r>
                  <a:rPr lang="en-US" sz="8000" dirty="0">
                    <a:latin typeface="Arial" panose="020B0604020202020204" pitchFamily="34" charset="0"/>
                    <a:cs typeface="Arial" panose="020B0604020202020204" pitchFamily="34" charset="0"/>
                    <a:sym typeface="Symbol" panose="05050102010706020507" pitchFamily="18" charset="2"/>
                  </a:rPr>
                  <a:t> </a:t>
                </a:r>
                <a:r>
                  <a:rPr lang="en-US" sz="8000" dirty="0" err="1">
                    <a:latin typeface="Arial" panose="020B0604020202020204" pitchFamily="34" charset="0"/>
                    <a:cs typeface="Arial" panose="020B0604020202020204" pitchFamily="34" charset="0"/>
                    <a:sym typeface="Symbol" panose="05050102010706020507" pitchFamily="18" charset="2"/>
                  </a:rPr>
                  <a:t>đang</a:t>
                </a:r>
                <a:r>
                  <a:rPr lang="en-US" sz="8000" dirty="0">
                    <a:latin typeface="Arial" panose="020B0604020202020204" pitchFamily="34" charset="0"/>
                    <a:cs typeface="Arial" panose="020B0604020202020204" pitchFamily="34" charset="0"/>
                    <a:sym typeface="Symbol" panose="05050102010706020507" pitchFamily="18" charset="2"/>
                  </a:rPr>
                  <a:t> </a:t>
                </a:r>
                <a:r>
                  <a:rPr lang="en-US" sz="8000" dirty="0" err="1">
                    <a:latin typeface="Arial" panose="020B0604020202020204" pitchFamily="34" charset="0"/>
                    <a:cs typeface="Arial" panose="020B0604020202020204" pitchFamily="34" charset="0"/>
                    <a:sym typeface="Symbol" panose="05050102010706020507" pitchFamily="18" charset="2"/>
                  </a:rPr>
                  <a:t>xây</a:t>
                </a:r>
                <a:r>
                  <a:rPr lang="en-US" sz="8000" dirty="0">
                    <a:latin typeface="Arial" panose="020B0604020202020204" pitchFamily="34" charset="0"/>
                    <a:cs typeface="Arial" panose="020B0604020202020204" pitchFamily="34" charset="0"/>
                    <a:sym typeface="Symbol" panose="05050102010706020507" pitchFamily="18" charset="2"/>
                  </a:rPr>
                  <a:t> </a:t>
                </a:r>
                <a:r>
                  <a:rPr lang="en-US" sz="8000" dirty="0" err="1">
                    <a:latin typeface="Arial" panose="020B0604020202020204" pitchFamily="34" charset="0"/>
                    <a:cs typeface="Arial" panose="020B0604020202020204" pitchFamily="34" charset="0"/>
                    <a:sym typeface="Symbol" panose="05050102010706020507" pitchFamily="18" charset="2"/>
                  </a:rPr>
                  <a:t>dựng</a:t>
                </a:r>
                <a:r>
                  <a:rPr lang="en-US" sz="8000" dirty="0">
                    <a:latin typeface="Arial" panose="020B0604020202020204" pitchFamily="34" charset="0"/>
                    <a:cs typeface="Arial" panose="020B0604020202020204" pitchFamily="34" charset="0"/>
                    <a:sym typeface="Symbol" panose="05050102010706020507" pitchFamily="18" charset="2"/>
                  </a:rPr>
                  <a:t> : y = b +ax.</a:t>
                </a:r>
              </a:p>
              <a:p>
                <a:pPr marL="0" indent="0" algn="just">
                  <a:buNone/>
                </a:pPr>
                <a:r>
                  <a:rPr lang="en-US" sz="8000" i="1" dirty="0">
                    <a:latin typeface="Arial" panose="020B0604020202020204" pitchFamily="34" charset="0"/>
                    <a:cs typeface="Arial" panose="020B0604020202020204" pitchFamily="34" charset="0"/>
                  </a:rPr>
                  <a:t>a = 3,70 </a:t>
                </a:r>
                <a:r>
                  <a:rPr lang="en-US" sz="8000" i="1" dirty="0" err="1">
                    <a:latin typeface="Arial" panose="020B0604020202020204" pitchFamily="34" charset="0"/>
                    <a:cs typeface="Arial" panose="020B0604020202020204" pitchFamily="34" charset="0"/>
                  </a:rPr>
                  <a:t>và</a:t>
                </a:r>
                <a:r>
                  <a:rPr lang="en-US" sz="8000" i="1" dirty="0">
                    <a:latin typeface="Arial" panose="020B0604020202020204" pitchFamily="34" charset="0"/>
                    <a:cs typeface="Arial" panose="020B0604020202020204" pitchFamily="34" charset="0"/>
                  </a:rPr>
                  <a:t> b = -0,048</a:t>
                </a:r>
                <a:r>
                  <a:rPr lang="en-US" sz="8000" dirty="0">
                    <a:latin typeface="Arial" panose="020B0604020202020204" pitchFamily="34" charset="0"/>
                    <a:cs typeface="Arial" panose="020B0604020202020204" pitchFamily="34" charset="0"/>
                  </a:rPr>
                  <a:t>. Ph</a:t>
                </a:r>
                <a:r>
                  <a:rPr lang="vi-VN" sz="8000" dirty="0">
                    <a:latin typeface="Arial" panose="020B0604020202020204" pitchFamily="34" charset="0"/>
                    <a:cs typeface="Arial" panose="020B0604020202020204" pitchFamily="34" charset="0"/>
                  </a:rPr>
                  <a:t>ư</a:t>
                </a:r>
                <a:r>
                  <a:rPr lang="en-US" sz="8000" dirty="0" err="1">
                    <a:latin typeface="Arial" panose="020B0604020202020204" pitchFamily="34" charset="0"/>
                    <a:cs typeface="Arial" panose="020B0604020202020204" pitchFamily="34" charset="0"/>
                  </a:rPr>
                  <a:t>ơng</a:t>
                </a:r>
                <a:r>
                  <a:rPr lang="en-US" sz="8000" dirty="0">
                    <a:latin typeface="Arial" panose="020B0604020202020204" pitchFamily="34" charset="0"/>
                    <a:cs typeface="Arial" panose="020B0604020202020204" pitchFamily="34" charset="0"/>
                  </a:rPr>
                  <a:t> </a:t>
                </a:r>
                <a:r>
                  <a:rPr lang="en-US" sz="8000" dirty="0" err="1">
                    <a:latin typeface="Arial" panose="020B0604020202020204" pitchFamily="34" charset="0"/>
                    <a:cs typeface="Arial" panose="020B0604020202020204" pitchFamily="34" charset="0"/>
                  </a:rPr>
                  <a:t>trình</a:t>
                </a:r>
                <a:r>
                  <a:rPr lang="en-US" sz="8000" dirty="0">
                    <a:latin typeface="Arial" panose="020B0604020202020204" pitchFamily="34" charset="0"/>
                    <a:cs typeface="Arial" panose="020B0604020202020204" pitchFamily="34" charset="0"/>
                  </a:rPr>
                  <a:t> đ</a:t>
                </a:r>
                <a:r>
                  <a:rPr lang="vi-VN" sz="8000" dirty="0">
                    <a:latin typeface="Arial" panose="020B0604020202020204" pitchFamily="34" charset="0"/>
                    <a:cs typeface="Arial" panose="020B0604020202020204" pitchFamily="34" charset="0"/>
                  </a:rPr>
                  <a:t>ường thẳng  y = -0,048 x + 3,70.</a:t>
                </a:r>
              </a:p>
              <a:p>
                <a:pPr marL="0" indent="0" algn="just">
                  <a:buNone/>
                </a:pPr>
                <a:endParaRPr lang="vi-VN" sz="8000" dirty="0">
                  <a:latin typeface="Arial" panose="020B0604020202020204" pitchFamily="34" charset="0"/>
                  <a:cs typeface="Arial" panose="020B0604020202020204" pitchFamily="34" charset="0"/>
                </a:endParaRPr>
              </a:p>
              <a:p>
                <a:pPr marL="0" indent="0" algn="just">
                  <a:buNone/>
                </a:pPr>
                <a:endParaRPr lang="vi-VN" sz="6200" dirty="0">
                  <a:latin typeface="Arial" panose="020B0604020202020204" pitchFamily="34" charset="0"/>
                  <a:cs typeface="Arial" panose="020B0604020202020204" pitchFamily="34" charset="0"/>
                </a:endParaRPr>
              </a:p>
              <a:p>
                <a:pPr marL="0" indent="0" algn="just">
                  <a:buNone/>
                </a:pPr>
                <a:endParaRPr lang="vi-VN" sz="6200" dirty="0">
                  <a:latin typeface="Arial" panose="020B0604020202020204" pitchFamily="34" charset="0"/>
                  <a:cs typeface="Arial" panose="020B0604020202020204" pitchFamily="34" charset="0"/>
                </a:endParaRPr>
              </a:p>
              <a:p>
                <a:pPr marL="0" indent="0" algn="just">
                  <a:buNone/>
                </a:pPr>
                <a:endParaRPr lang="vi-VN" sz="6200" dirty="0">
                  <a:latin typeface="Arial" panose="020B0604020202020204" pitchFamily="34" charset="0"/>
                  <a:cs typeface="Arial" panose="020B0604020202020204" pitchFamily="34" charset="0"/>
                </a:endParaRPr>
              </a:p>
              <a:p>
                <a:pPr marL="0" indent="0" algn="just">
                  <a:buNone/>
                </a:pPr>
                <a:endParaRPr lang="vi-VN" sz="2200" dirty="0">
                  <a:latin typeface="Arial" panose="020B0604020202020204" pitchFamily="34" charset="0"/>
                  <a:cs typeface="Arial" panose="020B0604020202020204" pitchFamily="34" charset="0"/>
                </a:endParaRPr>
              </a:p>
              <a:p>
                <a:pPr marL="0" indent="0" algn="just">
                  <a:buNone/>
                </a:pPr>
                <a:endParaRPr lang="vi-VN" sz="2200" dirty="0">
                  <a:latin typeface="Arial" panose="020B0604020202020204" pitchFamily="34" charset="0"/>
                  <a:cs typeface="Arial" panose="020B0604020202020204" pitchFamily="34" charset="0"/>
                </a:endParaRPr>
              </a:p>
              <a:p>
                <a:pPr marL="0" indent="0" algn="just">
                  <a:buNone/>
                </a:pPr>
                <a:endParaRPr lang="vi-VN" sz="2200" dirty="0">
                  <a:latin typeface="Arial" panose="020B0604020202020204" pitchFamily="34" charset="0"/>
                  <a:cs typeface="Arial" panose="020B0604020202020204" pitchFamily="34" charset="0"/>
                </a:endParaRPr>
              </a:p>
              <a:p>
                <a:pPr marL="0" indent="0" algn="just">
                  <a:buNone/>
                </a:pPr>
                <a:endParaRPr lang="vi-VN" sz="2200" dirty="0">
                  <a:latin typeface="Arial" panose="020B0604020202020204" pitchFamily="34" charset="0"/>
                  <a:cs typeface="Arial" panose="020B0604020202020204" pitchFamily="34" charset="0"/>
                </a:endParaRPr>
              </a:p>
              <a:p>
                <a:pPr marL="0" indent="0" algn="just">
                  <a:buNone/>
                </a:pPr>
                <a:endParaRPr lang="vi-VN" sz="2200" dirty="0">
                  <a:latin typeface="Arial" panose="020B0604020202020204" pitchFamily="34" charset="0"/>
                  <a:cs typeface="Arial" panose="020B0604020202020204" pitchFamily="34" charset="0"/>
                </a:endParaRPr>
              </a:p>
              <a:p>
                <a:pPr marL="0" indent="0" algn="just">
                  <a:buNone/>
                </a:pPr>
                <a:endParaRPr lang="vi-VN" sz="2200" dirty="0">
                  <a:latin typeface="Arial" panose="020B0604020202020204" pitchFamily="34" charset="0"/>
                  <a:cs typeface="Arial" panose="020B0604020202020204" pitchFamily="34" charset="0"/>
                </a:endParaRPr>
              </a:p>
              <a:p>
                <a:pPr marL="0" indent="0" algn="just">
                  <a:buNone/>
                </a:pPr>
                <a:endParaRPr lang="vi-VN" sz="2200" dirty="0">
                  <a:latin typeface="Arial" panose="020B0604020202020204" pitchFamily="34" charset="0"/>
                  <a:cs typeface="Arial" panose="020B0604020202020204" pitchFamily="34" charset="0"/>
                </a:endParaRPr>
              </a:p>
              <a:p>
                <a:pPr marL="0" indent="0" algn="just">
                  <a:buNone/>
                </a:pPr>
                <a:endParaRPr lang="vi-VN" sz="2200" dirty="0">
                  <a:latin typeface="Arial" panose="020B0604020202020204" pitchFamily="34" charset="0"/>
                  <a:cs typeface="Arial" panose="020B0604020202020204" pitchFamily="34" charset="0"/>
                </a:endParaRPr>
              </a:p>
              <a:p>
                <a:pPr marL="0" indent="0" algn="just">
                  <a:buNone/>
                </a:pPr>
                <a:endParaRPr lang="vi-VN" sz="3500" dirty="0">
                  <a:latin typeface="Arial" panose="020B0604020202020204" pitchFamily="34" charset="0"/>
                  <a:cs typeface="Arial" panose="020B0604020202020204" pitchFamily="34" charset="0"/>
                </a:endParaRPr>
              </a:p>
              <a:p>
                <a:pPr algn="just">
                  <a:lnSpc>
                    <a:spcPct val="120000"/>
                  </a:lnSpc>
                </a:pPr>
                <a:endParaRPr lang="vi-VN" sz="8000" dirty="0">
                  <a:latin typeface="Arial" panose="020B0604020202020204" pitchFamily="34" charset="0"/>
                  <a:cs typeface="Arial" panose="020B0604020202020204" pitchFamily="34" charset="0"/>
                </a:endParaRPr>
              </a:p>
              <a:p>
                <a:pPr algn="just">
                  <a:lnSpc>
                    <a:spcPct val="120000"/>
                  </a:lnSpc>
                </a:pPr>
                <a:r>
                  <a:rPr lang="vi-VN" sz="8000" dirty="0">
                    <a:latin typeface="Arial" panose="020B0604020202020204" pitchFamily="34" charset="0"/>
                    <a:cs typeface="Arial" panose="020B0604020202020204" pitchFamily="34" charset="0"/>
                  </a:rPr>
                  <a:t>Phân tích: trên 70 độ F có dưới 0,3 sự cố. Tại nhiệt độ 60F thì có dưới 1 sự cố xẩy ra. Còn ở 31 độ hôm phóng tầu có </a:t>
                </a:r>
                <a:r>
                  <a:rPr lang="vi-VN" sz="8000" i="1" dirty="0"/>
                  <a:t>3.70 - 0.048 * 31 =</a:t>
                </a:r>
                <a:r>
                  <a:rPr lang="vi-VN" sz="8000" dirty="0">
                    <a:latin typeface="Arial" panose="020B0604020202020204" pitchFamily="34" charset="0"/>
                    <a:cs typeface="Arial" panose="020B0604020202020204" pitchFamily="34" charset="0"/>
                  </a:rPr>
                  <a:t> 2,21 sự cố gấp 8 lần khi phóng ở nhiệt độ 70 F và gấp 3 lần ở nhiệt dộ 60 F.</a:t>
                </a:r>
              </a:p>
              <a:p>
                <a:pPr marL="0" indent="0" algn="just">
                  <a:buNone/>
                </a:pPr>
                <a:endParaRPr lang="vi-VN" sz="2200" dirty="0">
                  <a:latin typeface="Arial" panose="020B0604020202020204" pitchFamily="34" charset="0"/>
                  <a:cs typeface="Arial" panose="020B0604020202020204" pitchFamily="34" charset="0"/>
                </a:endParaRPr>
              </a:p>
              <a:p>
                <a:pPr marL="0" indent="0" algn="just">
                  <a:buNone/>
                </a:pPr>
                <a:r>
                  <a:rPr lang="vi-VN" sz="2200" dirty="0">
                    <a:latin typeface="Arial" panose="020B0604020202020204" pitchFamily="34" charset="0"/>
                    <a:cs typeface="Arial" panose="020B0604020202020204" pitchFamily="34" charset="0"/>
                  </a:rPr>
                  <a:t>	</a:t>
                </a:r>
                <a:endParaRPr lang="en-US" sz="22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26A44ABC-DB36-490A-A098-21D8B690F705}"/>
                  </a:ext>
                </a:extLst>
              </p:cNvPr>
              <p:cNvSpPr>
                <a:spLocks noGrp="1" noRot="1" noChangeAspect="1" noMove="1" noResize="1" noEditPoints="1" noAdjustHandles="1" noChangeArrowheads="1" noChangeShapeType="1" noTextEdit="1"/>
              </p:cNvSpPr>
              <p:nvPr>
                <p:ph idx="1"/>
              </p:nvPr>
            </p:nvSpPr>
            <p:spPr>
              <a:xfrm>
                <a:off x="838201" y="319406"/>
                <a:ext cx="11353800" cy="6346437"/>
              </a:xfrm>
              <a:blipFill>
                <a:blip r:embed="rId2"/>
                <a:stretch>
                  <a:fillRect l="-591" r="-537" b="-1249"/>
                </a:stretch>
              </a:blipFill>
            </p:spPr>
            <p:txBody>
              <a:bodyPr/>
              <a:lstStyle/>
              <a:p>
                <a:r>
                  <a:rPr lang="vi-VN">
                    <a:noFill/>
                  </a:rPr>
                  <a:t> </a:t>
                </a:r>
              </a:p>
            </p:txBody>
          </p:sp>
        </mc:Fallback>
      </mc:AlternateContent>
      <p:pic>
        <p:nvPicPr>
          <p:cNvPr id="4" name="Picture 3">
            <a:extLst>
              <a:ext uri="{FF2B5EF4-FFF2-40B4-BE49-F238E27FC236}">
                <a16:creationId xmlns:a16="http://schemas.microsoft.com/office/drawing/2014/main" id="{6ABA5519-1342-4F85-B8E1-6480D711877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5968" y="2345635"/>
            <a:ext cx="6413818" cy="2765502"/>
          </a:xfrm>
          <a:prstGeom prst="rect">
            <a:avLst/>
          </a:prstGeom>
          <a:noFill/>
          <a:ln>
            <a:noFill/>
          </a:ln>
        </p:spPr>
      </p:pic>
    </p:spTree>
    <p:extLst>
      <p:ext uri="{BB962C8B-B14F-4D97-AF65-F5344CB8AC3E}">
        <p14:creationId xmlns:p14="http://schemas.microsoft.com/office/powerpoint/2010/main" val="30352500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2E65-34C8-4CFF-B030-C78D2948D858}"/>
              </a:ext>
            </a:extLst>
          </p:cNvPr>
          <p:cNvSpPr>
            <a:spLocks noGrp="1"/>
          </p:cNvSpPr>
          <p:nvPr>
            <p:ph type="title"/>
          </p:nvPr>
        </p:nvSpPr>
        <p:spPr>
          <a:xfrm flipV="1">
            <a:off x="838200" y="319406"/>
            <a:ext cx="10515600" cy="45719"/>
          </a:xfrm>
        </p:spPr>
        <p:txBody>
          <a:bodyPr>
            <a:normAutofit fontScale="90000"/>
          </a:bodyPr>
          <a:lstStyle/>
          <a:p>
            <a:endParaRPr lang="vi-V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A44ABC-DB36-490A-A098-21D8B690F705}"/>
                  </a:ext>
                </a:extLst>
              </p:cNvPr>
              <p:cNvSpPr>
                <a:spLocks noGrp="1"/>
              </p:cNvSpPr>
              <p:nvPr>
                <p:ph idx="1"/>
              </p:nvPr>
            </p:nvSpPr>
            <p:spPr>
              <a:xfrm>
                <a:off x="596347" y="319406"/>
                <a:ext cx="10999305" cy="6346437"/>
              </a:xfrm>
            </p:spPr>
            <p:txBody>
              <a:bodyPr>
                <a:normAutofit/>
              </a:bodyPr>
              <a:lstStyle/>
              <a:p>
                <a:pPr marL="0" indent="0" algn="ctr">
                  <a:buNone/>
                </a:pPr>
                <a:endParaRPr lang="en-US" sz="2200" dirty="0">
                  <a:latin typeface="Arial" panose="020B0604020202020204" pitchFamily="34" charset="0"/>
                  <a:cs typeface="Arial" panose="020B0604020202020204" pitchFamily="34" charset="0"/>
                </a:endParaRPr>
              </a:p>
              <a:p>
                <a:pPr marL="0" indent="0" algn="just">
                  <a:buNone/>
                </a:pPr>
                <a:r>
                  <a:rPr lang="vi-VN" sz="2400" b="1" dirty="0">
                    <a:latin typeface="Arial" panose="020B0604020202020204" pitchFamily="34" charset="0"/>
                    <a:cs typeface="Arial" panose="020B0604020202020204" pitchFamily="34" charset="0"/>
                  </a:rPr>
                  <a:t>2. Phương pháp bình phương cực tiểu</a:t>
                </a:r>
              </a:p>
              <a:p>
                <a:pPr marL="0" indent="0" algn="just">
                  <a:buNone/>
                </a:pPr>
                <a:r>
                  <a:rPr lang="vi-VN" sz="2200" dirty="0"/>
                  <a:t>Để xác định các giá trị tối ưu của α và β, một phương pháp được gọi là Bình phương cực tiểu (LS) đã được sử dụng. Trong hồi quy LS, độ dốc và điểm cắt được chọn để chúng làm cực tiểu tổng các sai số bình phương, tức là khoảng cách thẳng đứng giữa giá trị y được dự đoán và giá trị y thực tế</a:t>
                </a:r>
                <a:r>
                  <a:rPr lang="vi-VN" dirty="0"/>
                  <a:t>.</a:t>
                </a:r>
                <a:endParaRPr lang="en-US" sz="2400" b="1" dirty="0">
                  <a:latin typeface="Arial" panose="020B0604020202020204" pitchFamily="34" charset="0"/>
                  <a:cs typeface="Arial" panose="020B0604020202020204" pitchFamily="34" charset="0"/>
                </a:endParaRPr>
              </a:p>
              <a:p>
                <a:pPr marL="0" indent="0" algn="just">
                  <a:buNone/>
                </a:pPr>
                <a:endParaRPr lang="en-US" sz="2200" dirty="0"/>
              </a:p>
              <a:p>
                <a:pPr marL="0" indent="0" algn="just">
                  <a:buNone/>
                </a:pPr>
                <a:endParaRPr lang="vi-VN" sz="2200" dirty="0"/>
              </a:p>
              <a:p>
                <a:pPr marL="0" indent="0" algn="just">
                  <a:buNone/>
                </a:pPr>
                <a:endParaRPr lang="vi-VN" sz="2200" dirty="0"/>
              </a:p>
              <a:p>
                <a:pPr marL="0" indent="0" algn="just">
                  <a:buNone/>
                </a:pPr>
                <a:endParaRPr lang="vi-VN" sz="2200" dirty="0"/>
              </a:p>
              <a:p>
                <a:pPr marL="0" indent="0" algn="just">
                  <a:buNone/>
                </a:pPr>
                <a:endParaRPr lang="vi-VN" sz="2200" dirty="0"/>
              </a:p>
              <a:p>
                <a:pPr marL="0" indent="0" algn="just">
                  <a:buNone/>
                </a:pPr>
                <a:endParaRPr lang="vi-VN" sz="2200" dirty="0"/>
              </a:p>
              <a:p>
                <a:pPr marL="0" indent="0" algn="just">
                  <a:buNone/>
                </a:pPr>
                <a:endParaRPr lang="vi-VN" sz="2200" dirty="0"/>
              </a:p>
              <a:p>
                <a:pPr marL="0" indent="0" algn="just">
                  <a:buNone/>
                </a:pPr>
                <a:endParaRPr lang="vi-VN" sz="2200" dirty="0"/>
              </a:p>
              <a:p>
                <a:pPr marL="0" indent="0" algn="just">
                  <a:buNone/>
                </a:pPr>
                <a:r>
                  <a:rPr lang="vi-VN" sz="2200" dirty="0"/>
                  <a:t>Theo ngôn ngữ toán học là cực tiểu hàm sai số: </a:t>
                </a:r>
                <a14:m>
                  <m:oMath xmlns:m="http://schemas.openxmlformats.org/officeDocument/2006/math">
                    <m:nary>
                      <m:naryPr>
                        <m:chr m:val="∑"/>
                        <m:grow m:val="on"/>
                        <m:ctrlPr>
                          <a:rPr lang="vi-VN" sz="2400" i="1">
                            <a:latin typeface="Cambria Math" panose="02040503050406030204" pitchFamily="18" charset="0"/>
                          </a:rPr>
                        </m:ctrlPr>
                      </m:naryPr>
                      <m:sub>
                        <m:r>
                          <a:rPr lang="vi-VN" sz="2400" i="1">
                            <a:latin typeface="Cambria Math" panose="02040503050406030204" pitchFamily="18" charset="0"/>
                          </a:rPr>
                          <m:t>𝑖</m:t>
                        </m:r>
                        <m:r>
                          <a:rPr lang="vi-VN" sz="2400" i="1">
                            <a:latin typeface="Cambria Math" panose="02040503050406030204" pitchFamily="18" charset="0"/>
                          </a:rPr>
                          <m:t>=1</m:t>
                        </m:r>
                      </m:sub>
                      <m:sup>
                        <m:r>
                          <a:rPr lang="vi-VN" sz="2400" i="1">
                            <a:latin typeface="Cambria Math" panose="02040503050406030204" pitchFamily="18" charset="0"/>
                          </a:rPr>
                          <m:t>𝑛</m:t>
                        </m:r>
                      </m:sup>
                      <m:e>
                        <m:r>
                          <a:rPr lang="vi-VN" sz="2400" i="1">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𝑦</m:t>
                            </m:r>
                          </m:e>
                          <m:sub>
                            <m:r>
                              <a:rPr lang="vi-VN" sz="2400" i="1">
                                <a:latin typeface="Cambria Math" panose="02040503050406030204" pitchFamily="18" charset="0"/>
                              </a:rPr>
                              <m:t>𝑖</m:t>
                            </m:r>
                          </m:sub>
                        </m:sSub>
                        <m:r>
                          <a:rPr lang="vi-VN" sz="2400" i="1">
                            <a:latin typeface="Cambria Math" panose="02040503050406030204" pitchFamily="18" charset="0"/>
                          </a:rPr>
                          <m:t>−</m:t>
                        </m:r>
                        <m:sSub>
                          <m:sSubPr>
                            <m:ctrlPr>
                              <a:rPr lang="vi-VN" sz="2400" i="1">
                                <a:latin typeface="Cambria Math" panose="02040503050406030204" pitchFamily="18" charset="0"/>
                              </a:rPr>
                            </m:ctrlPr>
                          </m:sSubPr>
                          <m:e>
                            <m:acc>
                              <m:accPr>
                                <m:chr m:val="̂"/>
                                <m:ctrlPr>
                                  <a:rPr lang="vi-VN" sz="2400" i="1">
                                    <a:latin typeface="Cambria Math" panose="02040503050406030204" pitchFamily="18" charset="0"/>
                                  </a:rPr>
                                </m:ctrlPr>
                              </m:accPr>
                              <m:e>
                                <m:r>
                                  <a:rPr lang="vi-VN" sz="2400" i="1">
                                    <a:latin typeface="Cambria Math" panose="02040503050406030204" pitchFamily="18" charset="0"/>
                                  </a:rPr>
                                  <m:t>𝑦</m:t>
                                </m:r>
                              </m:e>
                            </m:acc>
                          </m:e>
                          <m:sub>
                            <m:r>
                              <a:rPr lang="vi-VN" sz="2400" i="1">
                                <a:latin typeface="Cambria Math" panose="02040503050406030204" pitchFamily="18" charset="0"/>
                              </a:rPr>
                              <m:t>𝑖</m:t>
                            </m:r>
                          </m:sub>
                        </m:sSub>
                        <m:sSup>
                          <m:sSupPr>
                            <m:ctrlPr>
                              <a:rPr lang="vi-VN" sz="2400" i="1">
                                <a:latin typeface="Cambria Math" panose="02040503050406030204" pitchFamily="18" charset="0"/>
                              </a:rPr>
                            </m:ctrlPr>
                          </m:sSupPr>
                          <m:e>
                            <m:r>
                              <a:rPr lang="vi-VN" sz="2400" i="1">
                                <a:latin typeface="Cambria Math" panose="02040503050406030204" pitchFamily="18" charset="0"/>
                              </a:rPr>
                              <m:t>)</m:t>
                            </m:r>
                          </m:e>
                          <m:sup>
                            <m:r>
                              <a:rPr lang="vi-VN" sz="2400" i="1">
                                <a:latin typeface="Cambria Math" panose="02040503050406030204" pitchFamily="18" charset="0"/>
                              </a:rPr>
                              <m:t>2</m:t>
                            </m:r>
                          </m:sup>
                        </m:sSup>
                      </m:e>
                    </m:nary>
                    <m:r>
                      <a:rPr lang="vi-VN" sz="2400" i="1">
                        <a:latin typeface="Cambria Math" panose="02040503050406030204" pitchFamily="18" charset="0"/>
                      </a:rPr>
                      <m:t>=</m:t>
                    </m:r>
                    <m:nary>
                      <m:naryPr>
                        <m:chr m:val="∑"/>
                        <m:limLoc m:val="undOvr"/>
                        <m:subHide m:val="on"/>
                        <m:supHide m:val="on"/>
                        <m:ctrlPr>
                          <a:rPr lang="vi-VN" sz="2400" i="1">
                            <a:latin typeface="Cambria Math" panose="02040503050406030204" pitchFamily="18" charset="0"/>
                          </a:rPr>
                        </m:ctrlPr>
                      </m:naryPr>
                      <m:sub/>
                      <m:sup/>
                      <m:e>
                        <m:sSubSup>
                          <m:sSubSupPr>
                            <m:ctrlPr>
                              <a:rPr lang="vi-VN" sz="2400" i="1">
                                <a:latin typeface="Cambria Math" panose="02040503050406030204" pitchFamily="18" charset="0"/>
                              </a:rPr>
                            </m:ctrlPr>
                          </m:sSubSupPr>
                          <m:e>
                            <m:r>
                              <a:rPr lang="vi-VN" sz="2400" i="1">
                                <a:latin typeface="Cambria Math" panose="02040503050406030204" pitchFamily="18" charset="0"/>
                              </a:rPr>
                              <m:t>𝑒</m:t>
                            </m:r>
                          </m:e>
                          <m:sub>
                            <m:r>
                              <a:rPr lang="vi-VN" sz="2400" i="1">
                                <a:latin typeface="Cambria Math" panose="02040503050406030204" pitchFamily="18" charset="0"/>
                              </a:rPr>
                              <m:t>𝑖</m:t>
                            </m:r>
                          </m:sub>
                          <m:sup>
                            <m:r>
                              <a:rPr lang="vi-VN" sz="2400" i="1">
                                <a:latin typeface="Cambria Math" panose="02040503050406030204" pitchFamily="18" charset="0"/>
                              </a:rPr>
                              <m:t>2</m:t>
                            </m:r>
                          </m:sup>
                        </m:sSubSup>
                      </m:e>
                    </m:nary>
                  </m:oMath>
                </a14:m>
                <a:endParaRPr lang="vi-VN" sz="2400" dirty="0"/>
              </a:p>
            </p:txBody>
          </p:sp>
        </mc:Choice>
        <mc:Fallback xmlns="">
          <p:sp>
            <p:nvSpPr>
              <p:cNvPr id="3" name="Content Placeholder 2">
                <a:extLst>
                  <a:ext uri="{FF2B5EF4-FFF2-40B4-BE49-F238E27FC236}">
                    <a16:creationId xmlns:a16="http://schemas.microsoft.com/office/drawing/2014/main" id="{26A44ABC-DB36-490A-A098-21D8B690F705}"/>
                  </a:ext>
                </a:extLst>
              </p:cNvPr>
              <p:cNvSpPr>
                <a:spLocks noGrp="1" noRot="1" noChangeAspect="1" noMove="1" noResize="1" noEditPoints="1" noAdjustHandles="1" noChangeArrowheads="1" noChangeShapeType="1" noTextEdit="1"/>
              </p:cNvSpPr>
              <p:nvPr>
                <p:ph idx="1"/>
              </p:nvPr>
            </p:nvSpPr>
            <p:spPr>
              <a:xfrm>
                <a:off x="596347" y="319406"/>
                <a:ext cx="10999305" cy="6346437"/>
              </a:xfrm>
              <a:blipFill>
                <a:blip r:embed="rId2"/>
                <a:stretch>
                  <a:fillRect l="-887" r="-721"/>
                </a:stretch>
              </a:blipFill>
            </p:spPr>
            <p:txBody>
              <a:bodyPr/>
              <a:lstStyle/>
              <a:p>
                <a:r>
                  <a:rPr lang="vi-VN">
                    <a:noFill/>
                  </a:rPr>
                  <a:t> </a:t>
                </a:r>
              </a:p>
            </p:txBody>
          </p:sp>
        </mc:Fallback>
      </mc:AlternateContent>
      <p:pic>
        <p:nvPicPr>
          <p:cNvPr id="4" name="Picture 3">
            <a:extLst>
              <a:ext uri="{FF2B5EF4-FFF2-40B4-BE49-F238E27FC236}">
                <a16:creationId xmlns:a16="http://schemas.microsoft.com/office/drawing/2014/main" id="{ADDC3FF8-F265-4189-AB65-FD231CB7DC3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2436" y="2761656"/>
            <a:ext cx="5731510" cy="3179088"/>
          </a:xfrm>
          <a:prstGeom prst="rect">
            <a:avLst/>
          </a:prstGeom>
          <a:noFill/>
          <a:ln>
            <a:noFill/>
          </a:ln>
        </p:spPr>
      </p:pic>
    </p:spTree>
    <p:extLst>
      <p:ext uri="{BB962C8B-B14F-4D97-AF65-F5344CB8AC3E}">
        <p14:creationId xmlns:p14="http://schemas.microsoft.com/office/powerpoint/2010/main" val="4090927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2E65-34C8-4CFF-B030-C78D2948D858}"/>
              </a:ext>
            </a:extLst>
          </p:cNvPr>
          <p:cNvSpPr>
            <a:spLocks noGrp="1"/>
          </p:cNvSpPr>
          <p:nvPr>
            <p:ph type="title"/>
          </p:nvPr>
        </p:nvSpPr>
        <p:spPr>
          <a:xfrm flipV="1">
            <a:off x="838200" y="319406"/>
            <a:ext cx="10515600" cy="45719"/>
          </a:xfrm>
        </p:spPr>
        <p:txBody>
          <a:bodyPr>
            <a:normAutofit fontScale="90000"/>
          </a:bodyPr>
          <a:lstStyle/>
          <a:p>
            <a:endParaRPr lang="vi-V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A44ABC-DB36-490A-A098-21D8B690F705}"/>
                  </a:ext>
                </a:extLst>
              </p:cNvPr>
              <p:cNvSpPr>
                <a:spLocks noGrp="1"/>
              </p:cNvSpPr>
              <p:nvPr>
                <p:ph idx="1"/>
              </p:nvPr>
            </p:nvSpPr>
            <p:spPr>
              <a:xfrm>
                <a:off x="636103" y="319406"/>
                <a:ext cx="10999305" cy="6346437"/>
              </a:xfrm>
            </p:spPr>
            <p:txBody>
              <a:bodyPr>
                <a:normAutofit/>
              </a:bodyPr>
              <a:lstStyle/>
              <a:p>
                <a:pPr marL="0" indent="0" algn="ctr">
                  <a:buNone/>
                </a:pPr>
                <a:endParaRPr lang="en-US" sz="2200" dirty="0">
                  <a:latin typeface="Arial" panose="020B0604020202020204" pitchFamily="34" charset="0"/>
                  <a:cs typeface="Arial" panose="020B0604020202020204" pitchFamily="34" charset="0"/>
                </a:endParaRPr>
              </a:p>
              <a:p>
                <a:pPr marL="0" indent="0">
                  <a:buNone/>
                </a:pPr>
                <a:r>
                  <a:rPr lang="vi-VN" sz="2200" dirty="0"/>
                  <a:t>Giả sử phương trình cần tìm là </a:t>
                </a:r>
              </a:p>
              <a:p>
                <a:pPr marL="0" indent="0">
                  <a:buNone/>
                </a:pPr>
                <a:r>
                  <a:rPr lang="vi-VN" sz="2200" dirty="0"/>
                  <a:t>		</a:t>
                </a:r>
                <a14:m>
                  <m:oMath xmlns:m="http://schemas.openxmlformats.org/officeDocument/2006/math">
                    <m:acc>
                      <m:accPr>
                        <m:chr m:val="̅"/>
                        <m:ctrlPr>
                          <a:rPr lang="vi-VN" sz="2200" i="1">
                            <a:latin typeface="Cambria Math" panose="02040503050406030204" pitchFamily="18" charset="0"/>
                          </a:rPr>
                        </m:ctrlPr>
                      </m:accPr>
                      <m:e>
                        <m:r>
                          <a:rPr lang="vi-VN" sz="2200" i="1">
                            <a:latin typeface="Cambria Math" panose="02040503050406030204" pitchFamily="18" charset="0"/>
                          </a:rPr>
                          <m:t>𝑦</m:t>
                        </m:r>
                      </m:e>
                    </m:acc>
                    <m:r>
                      <a:rPr lang="vi-VN" sz="2200" i="1">
                        <a:latin typeface="Cambria Math" panose="02040503050406030204" pitchFamily="18" charset="0"/>
                      </a:rPr>
                      <m:t>=</m:t>
                    </m:r>
                    <m:r>
                      <a:rPr lang="vi-VN" sz="2200" i="1">
                        <a:latin typeface="Cambria Math" panose="02040503050406030204" pitchFamily="18" charset="0"/>
                      </a:rPr>
                      <m:t>𝑎</m:t>
                    </m:r>
                    <m:r>
                      <a:rPr lang="vi-VN" sz="2200" i="1">
                        <a:latin typeface="Cambria Math" panose="02040503050406030204" pitchFamily="18" charset="0"/>
                      </a:rPr>
                      <m:t>+</m:t>
                    </m:r>
                    <m:r>
                      <a:rPr lang="vi-VN" sz="2200" i="1">
                        <a:latin typeface="Cambria Math" panose="02040503050406030204" pitchFamily="18" charset="0"/>
                      </a:rPr>
                      <m:t>𝑏𝑥</m:t>
                    </m:r>
                  </m:oMath>
                </a14:m>
                <a:r>
                  <a:rPr lang="vi-VN" sz="2200" dirty="0"/>
                  <a:t>	</a:t>
                </a:r>
              </a:p>
              <a:p>
                <a:pPr marL="0" indent="0">
                  <a:buNone/>
                </a:pPr>
                <a:r>
                  <a:rPr lang="vi-VN" sz="2200" dirty="0"/>
                  <a:t>Giả sử ta có n cặp quan sát </a:t>
                </a:r>
                <a:r>
                  <a:rPr lang="vi-VN" sz="2200" i="1" dirty="0"/>
                  <a:t>(x</a:t>
                </a:r>
                <a:r>
                  <a:rPr lang="vi-VN" sz="2200" i="1" baseline="-25000" dirty="0"/>
                  <a:t>i</a:t>
                </a:r>
                <a:r>
                  <a:rPr lang="vi-VN" sz="2200" i="1" dirty="0"/>
                  <a:t>,y</a:t>
                </a:r>
                <a:r>
                  <a:rPr lang="vi-VN" sz="2200" i="1" baseline="-25000" dirty="0"/>
                  <a:t>i</a:t>
                </a:r>
                <a:r>
                  <a:rPr lang="vi-VN" sz="2200" i="1" dirty="0"/>
                  <a:t>) i=1,2,…n</a:t>
                </a:r>
                <a:r>
                  <a:rPr lang="vi-VN" sz="2200" dirty="0"/>
                  <a:t>.  Theo phương trình này, các giá trị dự đoán tại các điểm dữ liệu như sau:</a:t>
                </a:r>
              </a:p>
              <a:p>
                <a:pPr marL="0" indent="0">
                  <a:buNone/>
                </a:pPr>
                <a:r>
                  <a:rPr lang="vi-VN" sz="2200" dirty="0"/>
                  <a:t>		</a:t>
                </a:r>
                <a14:m>
                  <m:oMath xmlns:m="http://schemas.openxmlformats.org/officeDocument/2006/math">
                    <m:sSub>
                      <m:sSubPr>
                        <m:ctrlPr>
                          <a:rPr lang="vi-VN" sz="2200" i="1">
                            <a:latin typeface="Cambria Math" panose="02040503050406030204" pitchFamily="18" charset="0"/>
                          </a:rPr>
                        </m:ctrlPr>
                      </m:sSubPr>
                      <m:e>
                        <m:acc>
                          <m:accPr>
                            <m:chr m:val="̅"/>
                            <m:ctrlPr>
                              <a:rPr lang="vi-VN" sz="2200" i="1">
                                <a:latin typeface="Cambria Math" panose="02040503050406030204" pitchFamily="18" charset="0"/>
                              </a:rPr>
                            </m:ctrlPr>
                          </m:accPr>
                          <m:e>
                            <m:r>
                              <a:rPr lang="vi-VN" sz="2200" i="1">
                                <a:latin typeface="Cambria Math" panose="02040503050406030204" pitchFamily="18" charset="0"/>
                              </a:rPr>
                              <m:t>𝑦</m:t>
                            </m:r>
                          </m:e>
                        </m:acc>
                      </m:e>
                      <m:sub>
                        <m:r>
                          <a:rPr lang="vi-VN" sz="2200" i="1">
                            <a:latin typeface="Cambria Math" panose="02040503050406030204" pitchFamily="18" charset="0"/>
                          </a:rPr>
                          <m:t>𝑖</m:t>
                        </m:r>
                      </m:sub>
                    </m:sSub>
                    <m:r>
                      <a:rPr lang="vi-VN" sz="2200" i="1">
                        <a:latin typeface="Cambria Math" panose="02040503050406030204" pitchFamily="18" charset="0"/>
                      </a:rPr>
                      <m:t> =</m:t>
                    </m:r>
                    <m:r>
                      <a:rPr lang="vi-VN" sz="2200" i="1">
                        <a:latin typeface="Cambria Math" panose="02040503050406030204" pitchFamily="18" charset="0"/>
                      </a:rPr>
                      <m:t>𝑎</m:t>
                    </m:r>
                    <m:r>
                      <a:rPr lang="vi-VN" sz="2200" i="1">
                        <a:latin typeface="Cambria Math" panose="02040503050406030204" pitchFamily="18" charset="0"/>
                      </a:rPr>
                      <m:t>+</m:t>
                    </m:r>
                    <m:r>
                      <a:rPr lang="vi-VN" sz="2200" i="1">
                        <a:latin typeface="Cambria Math" panose="02040503050406030204" pitchFamily="18" charset="0"/>
                      </a:rPr>
                      <m:t>𝑏</m:t>
                    </m:r>
                    <m:sSub>
                      <m:sSubPr>
                        <m:ctrlPr>
                          <a:rPr lang="vi-VN" sz="2200" i="1">
                            <a:latin typeface="Cambria Math" panose="02040503050406030204" pitchFamily="18" charset="0"/>
                          </a:rPr>
                        </m:ctrlPr>
                      </m:sSubPr>
                      <m:e>
                        <m:r>
                          <a:rPr lang="vi-VN" sz="2200" i="1">
                            <a:latin typeface="Cambria Math" panose="02040503050406030204" pitchFamily="18" charset="0"/>
                          </a:rPr>
                          <m:t>𝑥</m:t>
                        </m:r>
                      </m:e>
                      <m:sub>
                        <m:r>
                          <a:rPr lang="vi-VN" sz="2200" i="1">
                            <a:latin typeface="Cambria Math" panose="02040503050406030204" pitchFamily="18" charset="0"/>
                          </a:rPr>
                          <m:t>𝑖</m:t>
                        </m:r>
                      </m:sub>
                    </m:sSub>
                    <m:r>
                      <a:rPr lang="vi-VN" sz="2200" i="1">
                        <a:latin typeface="Cambria Math" panose="02040503050406030204" pitchFamily="18" charset="0"/>
                      </a:rPr>
                      <m:t> </m:t>
                    </m:r>
                  </m:oMath>
                </a14:m>
                <a:endParaRPr lang="vi-VN" sz="2200" dirty="0"/>
              </a:p>
              <a:p>
                <a:pPr marL="0" indent="0">
                  <a:buNone/>
                </a:pPr>
                <a:r>
                  <a:rPr lang="vi-VN" sz="2200" dirty="0"/>
                  <a:t>Ta cần tính a và b. Các giá trị này được tính thông qua cực tiểu hóa giá trị sai số bình phương sau:</a:t>
                </a:r>
              </a:p>
              <a:p>
                <a:pPr marL="0" indent="0">
                  <a:buNone/>
                </a:pPr>
                <a:r>
                  <a:rPr lang="vi-VN" sz="2200" dirty="0"/>
                  <a:t>		</a:t>
                </a:r>
                <a14:m>
                  <m:oMath xmlns:m="http://schemas.openxmlformats.org/officeDocument/2006/math">
                    <m:r>
                      <a:rPr lang="vi-VN" sz="2200" i="1">
                        <a:latin typeface="Cambria Math" panose="02040503050406030204" pitchFamily="18" charset="0"/>
                      </a:rPr>
                      <m:t>𝑆𝑆𝐸</m:t>
                    </m:r>
                    <m:r>
                      <a:rPr lang="vi-VN" sz="2200" i="1">
                        <a:latin typeface="Cambria Math" panose="02040503050406030204" pitchFamily="18" charset="0"/>
                      </a:rPr>
                      <m:t>=</m:t>
                    </m:r>
                    <m:nary>
                      <m:naryPr>
                        <m:chr m:val="∑"/>
                        <m:limLoc m:val="undOvr"/>
                        <m:ctrlPr>
                          <a:rPr lang="vi-VN" sz="2200" i="1">
                            <a:latin typeface="Cambria Math" panose="02040503050406030204" pitchFamily="18" charset="0"/>
                          </a:rPr>
                        </m:ctrlPr>
                      </m:naryPr>
                      <m:sub>
                        <m:r>
                          <a:rPr lang="vi-VN" sz="2200" i="1">
                            <a:latin typeface="Cambria Math" panose="02040503050406030204" pitchFamily="18" charset="0"/>
                          </a:rPr>
                          <m:t>𝑖</m:t>
                        </m:r>
                        <m:r>
                          <a:rPr lang="vi-VN" sz="2200" i="1">
                            <a:latin typeface="Cambria Math" panose="02040503050406030204" pitchFamily="18" charset="0"/>
                          </a:rPr>
                          <m:t>=1</m:t>
                        </m:r>
                      </m:sub>
                      <m:sup>
                        <m:r>
                          <a:rPr lang="vi-VN" sz="2200" i="1">
                            <a:latin typeface="Cambria Math" panose="02040503050406030204" pitchFamily="18" charset="0"/>
                          </a:rPr>
                          <m:t>𝑛</m:t>
                        </m:r>
                      </m:sup>
                      <m:e>
                        <m:r>
                          <a:rPr lang="vi-VN" sz="2200" i="1">
                            <a:latin typeface="Cambria Math" panose="02040503050406030204" pitchFamily="18" charset="0"/>
                          </a:rPr>
                          <m:t>[</m:t>
                        </m:r>
                        <m:sSub>
                          <m:sSubPr>
                            <m:ctrlPr>
                              <a:rPr lang="vi-VN" sz="2200" i="1">
                                <a:latin typeface="Cambria Math" panose="02040503050406030204" pitchFamily="18" charset="0"/>
                              </a:rPr>
                            </m:ctrlPr>
                          </m:sSubPr>
                          <m:e>
                            <m:r>
                              <a:rPr lang="vi-VN" sz="2200" i="1">
                                <a:latin typeface="Cambria Math" panose="02040503050406030204" pitchFamily="18" charset="0"/>
                              </a:rPr>
                              <m:t>𝑦</m:t>
                            </m:r>
                          </m:e>
                          <m:sub>
                            <m:r>
                              <a:rPr lang="vi-VN" sz="2200" i="1">
                                <a:latin typeface="Cambria Math" panose="02040503050406030204" pitchFamily="18" charset="0"/>
                              </a:rPr>
                              <m:t>𝑖</m:t>
                            </m:r>
                          </m:sub>
                        </m:sSub>
                      </m:e>
                    </m:nary>
                    <m:r>
                      <a:rPr lang="vi-VN" sz="2200" i="1">
                        <a:latin typeface="Cambria Math" panose="02040503050406030204" pitchFamily="18" charset="0"/>
                      </a:rPr>
                      <m:t>−(</m:t>
                    </m:r>
                    <m:r>
                      <a:rPr lang="vi-VN" sz="2200" i="1">
                        <a:latin typeface="Cambria Math" panose="02040503050406030204" pitchFamily="18" charset="0"/>
                      </a:rPr>
                      <m:t>𝑎</m:t>
                    </m:r>
                    <m:r>
                      <a:rPr lang="vi-VN" sz="2200" i="1">
                        <a:latin typeface="Cambria Math" panose="02040503050406030204" pitchFamily="18" charset="0"/>
                      </a:rPr>
                      <m:t>+</m:t>
                    </m:r>
                    <m:r>
                      <a:rPr lang="vi-VN" sz="2200" i="1">
                        <a:latin typeface="Cambria Math" panose="02040503050406030204" pitchFamily="18" charset="0"/>
                      </a:rPr>
                      <m:t>𝑏</m:t>
                    </m:r>
                    <m:sSub>
                      <m:sSubPr>
                        <m:ctrlPr>
                          <a:rPr lang="vi-VN" sz="2200" i="1">
                            <a:latin typeface="Cambria Math" panose="02040503050406030204" pitchFamily="18" charset="0"/>
                          </a:rPr>
                        </m:ctrlPr>
                      </m:sSubPr>
                      <m:e>
                        <m:r>
                          <a:rPr lang="vi-VN" sz="2200" i="1">
                            <a:latin typeface="Cambria Math" panose="02040503050406030204" pitchFamily="18" charset="0"/>
                          </a:rPr>
                          <m:t>𝑥</m:t>
                        </m:r>
                      </m:e>
                      <m:sub>
                        <m:r>
                          <a:rPr lang="vi-VN" sz="2200" i="1">
                            <a:latin typeface="Cambria Math" panose="02040503050406030204" pitchFamily="18" charset="0"/>
                          </a:rPr>
                          <m:t>𝑖</m:t>
                        </m:r>
                      </m:sub>
                    </m:sSub>
                    <m:r>
                      <a:rPr lang="vi-VN" sz="2200" i="1">
                        <a:latin typeface="Cambria Math" panose="02040503050406030204" pitchFamily="18" charset="0"/>
                      </a:rPr>
                      <m:t>)</m:t>
                    </m:r>
                    <m:sSup>
                      <m:sSupPr>
                        <m:ctrlPr>
                          <a:rPr lang="vi-VN" sz="2200" i="1">
                            <a:latin typeface="Cambria Math" panose="02040503050406030204" pitchFamily="18" charset="0"/>
                          </a:rPr>
                        </m:ctrlPr>
                      </m:sSupPr>
                      <m:e>
                        <m:r>
                          <a:rPr lang="vi-VN" sz="2200" i="1">
                            <a:latin typeface="Cambria Math" panose="02040503050406030204" pitchFamily="18" charset="0"/>
                          </a:rPr>
                          <m:t>]</m:t>
                        </m:r>
                      </m:e>
                      <m:sup>
                        <m:r>
                          <a:rPr lang="vi-VN" sz="2200" i="1">
                            <a:latin typeface="Cambria Math" panose="02040503050406030204" pitchFamily="18" charset="0"/>
                          </a:rPr>
                          <m:t>2</m:t>
                        </m:r>
                      </m:sup>
                    </m:sSup>
                  </m:oMath>
                </a14:m>
                <a:endParaRPr lang="vi-VN" sz="2200" dirty="0"/>
              </a:p>
              <a:p>
                <a:pPr marL="0" indent="0">
                  <a:buNone/>
                </a:pPr>
                <a:r>
                  <a:rPr lang="en-US" sz="2200" dirty="0" err="1"/>
                  <a:t>Để</a:t>
                </a:r>
                <a:r>
                  <a:rPr lang="en-US" sz="2200" dirty="0"/>
                  <a:t> </a:t>
                </a:r>
                <a:r>
                  <a:rPr lang="en-US" sz="2200" dirty="0" err="1"/>
                  <a:t>tìm</a:t>
                </a:r>
                <a:r>
                  <a:rPr lang="en-US" sz="2200" dirty="0"/>
                  <a:t> </a:t>
                </a:r>
                <a:r>
                  <a:rPr lang="en-US" sz="2200" dirty="0" err="1"/>
                  <a:t>cực</a:t>
                </a:r>
                <a:r>
                  <a:rPr lang="en-US" sz="2200" dirty="0"/>
                  <a:t> </a:t>
                </a:r>
                <a:r>
                  <a:rPr lang="en-US" sz="2200" dirty="0" err="1"/>
                  <a:t>tiểu</a:t>
                </a:r>
                <a:r>
                  <a:rPr lang="en-US" sz="2200" dirty="0"/>
                  <a:t> </a:t>
                </a:r>
                <a:r>
                  <a:rPr lang="en-US" sz="2200" dirty="0" err="1"/>
                  <a:t>phiếm</a:t>
                </a:r>
                <a:r>
                  <a:rPr lang="en-US" sz="2200" dirty="0"/>
                  <a:t> </a:t>
                </a:r>
                <a:r>
                  <a:rPr lang="en-US" sz="2200" dirty="0" err="1"/>
                  <a:t>hàm</a:t>
                </a:r>
                <a:r>
                  <a:rPr lang="en-US" sz="2200" dirty="0"/>
                  <a:t> ta </a:t>
                </a:r>
                <a:r>
                  <a:rPr lang="en-US" sz="2200" dirty="0" err="1"/>
                  <a:t>cần</a:t>
                </a:r>
                <a:r>
                  <a:rPr lang="en-US" sz="2200" dirty="0"/>
                  <a:t> </a:t>
                </a:r>
                <a:r>
                  <a:rPr lang="en-US" sz="2200" dirty="0" err="1"/>
                  <a:t>các</a:t>
                </a:r>
                <a:r>
                  <a:rPr lang="en-US" sz="2200" dirty="0"/>
                  <a:t> </a:t>
                </a:r>
                <a:r>
                  <a:rPr lang="en-US" sz="2200" dirty="0" err="1"/>
                  <a:t>đạo</a:t>
                </a:r>
                <a:r>
                  <a:rPr lang="en-US" sz="2200" dirty="0"/>
                  <a:t> </a:t>
                </a:r>
                <a:r>
                  <a:rPr lang="en-US" sz="2200" dirty="0" err="1"/>
                  <a:t>hàm</a:t>
                </a:r>
                <a:r>
                  <a:rPr lang="en-US" sz="2200" dirty="0"/>
                  <a:t> </a:t>
                </a:r>
                <a:r>
                  <a:rPr lang="en-US" sz="2200" dirty="0" err="1"/>
                  <a:t>cấp</a:t>
                </a:r>
                <a:r>
                  <a:rPr lang="en-US" sz="2200" dirty="0"/>
                  <a:t> </a:t>
                </a:r>
                <a:r>
                  <a:rPr lang="en-US" sz="2200" dirty="0" err="1"/>
                  <a:t>một</a:t>
                </a:r>
                <a:r>
                  <a:rPr lang="en-US" sz="2200" dirty="0"/>
                  <a:t> </a:t>
                </a:r>
                <a:r>
                  <a:rPr lang="en-US" sz="2200" dirty="0" err="1"/>
                  <a:t>phiếm</a:t>
                </a:r>
                <a:r>
                  <a:rPr lang="en-US" sz="2200" dirty="0"/>
                  <a:t> </a:t>
                </a:r>
                <a:r>
                  <a:rPr lang="en-US" sz="2200" dirty="0" err="1"/>
                  <a:t>hàm</a:t>
                </a:r>
                <a:r>
                  <a:rPr lang="en-US" sz="2200" dirty="0"/>
                  <a:t> SSE:</a:t>
                </a:r>
                <a:endParaRPr lang="vi-VN" sz="2200" dirty="0"/>
              </a:p>
              <a:p>
                <a:pPr marL="0" indent="0">
                  <a:buNone/>
                </a:pPr>
                <a:r>
                  <a:rPr lang="en-US" sz="2200" dirty="0"/>
                  <a:t>                  	</a:t>
                </a:r>
                <a14:m>
                  <m:oMath xmlns:m="http://schemas.openxmlformats.org/officeDocument/2006/math">
                    <m:f>
                      <m:fPr>
                        <m:ctrlPr>
                          <a:rPr lang="vi-VN"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𝑆𝑆𝐸</m:t>
                        </m:r>
                      </m:num>
                      <m:den>
                        <m:r>
                          <a:rPr lang="en-US" sz="2400" i="1">
                            <a:latin typeface="Cambria Math" panose="02040503050406030204" pitchFamily="18" charset="0"/>
                          </a:rPr>
                          <m:t>𝜕</m:t>
                        </m:r>
                        <m:r>
                          <a:rPr lang="en-US" sz="2400" i="1">
                            <a:latin typeface="Cambria Math" panose="02040503050406030204" pitchFamily="18" charset="0"/>
                          </a:rPr>
                          <m:t>𝑎</m:t>
                        </m:r>
                      </m:den>
                    </m:f>
                    <m:r>
                      <a:rPr lang="en-US" sz="2400" i="1">
                        <a:latin typeface="Cambria Math" panose="02040503050406030204" pitchFamily="18" charset="0"/>
                      </a:rPr>
                      <m:t>=−2</m:t>
                    </m:r>
                    <m:nary>
                      <m:naryPr>
                        <m:chr m:val="∑"/>
                        <m:limLoc m:val="undOvr"/>
                        <m:ctrlPr>
                          <a:rPr lang="vi-VN"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d>
                          <m:dPr>
                            <m:ctrlPr>
                              <a:rPr lang="vi-VN" sz="2400" i="1">
                                <a:latin typeface="Cambria Math" panose="02040503050406030204" pitchFamily="18" charset="0"/>
                              </a:rPr>
                            </m:ctrlPr>
                          </m:dPr>
                          <m:e>
                            <m:sSub>
                              <m:sSubPr>
                                <m:ctrlPr>
                                  <a:rPr lang="vi-VN"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𝑎</m:t>
                            </m:r>
                            <m:r>
                              <a:rPr lang="en-US" sz="2400" i="1">
                                <a:latin typeface="Cambria Math" panose="02040503050406030204" pitchFamily="18" charset="0"/>
                              </a:rPr>
                              <m:t>−</m:t>
                            </m:r>
                            <m:r>
                              <a:rPr lang="en-US" sz="2400" i="1">
                                <a:latin typeface="Cambria Math" panose="02040503050406030204" pitchFamily="18" charset="0"/>
                              </a:rPr>
                              <m:t>𝑏</m:t>
                            </m:r>
                            <m:sSub>
                              <m:sSubPr>
                                <m:ctrlPr>
                                  <a:rPr lang="vi-VN"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d>
                        <m:r>
                          <a:rPr lang="en-US" sz="2400" i="1">
                            <a:latin typeface="Cambria Math" panose="02040503050406030204" pitchFamily="18" charset="0"/>
                          </a:rPr>
                          <m:t>=0</m:t>
                        </m:r>
                      </m:e>
                    </m:nary>
                  </m:oMath>
                </a14:m>
                <a:r>
                  <a:rPr lang="en-US" sz="2400" dirty="0"/>
                  <a:t> </a:t>
                </a:r>
                <a:endParaRPr lang="vi-VN" sz="2400" dirty="0"/>
              </a:p>
              <a:p>
                <a:pPr marL="0" indent="0">
                  <a:buNone/>
                </a:pPr>
                <a:r>
                  <a:rPr lang="en-US" sz="2400" dirty="0"/>
                  <a:t>		</a:t>
                </a:r>
                <a14:m>
                  <m:oMath xmlns:m="http://schemas.openxmlformats.org/officeDocument/2006/math">
                    <m:f>
                      <m:fPr>
                        <m:ctrlPr>
                          <a:rPr lang="vi-VN"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𝑆𝑆𝐸</m:t>
                        </m:r>
                      </m:num>
                      <m:den>
                        <m:r>
                          <a:rPr lang="en-US" sz="2400" i="1">
                            <a:latin typeface="Cambria Math" panose="02040503050406030204" pitchFamily="18" charset="0"/>
                          </a:rPr>
                          <m:t>𝜕</m:t>
                        </m:r>
                        <m:r>
                          <a:rPr lang="en-US" sz="2400" i="1">
                            <a:latin typeface="Cambria Math" panose="02040503050406030204" pitchFamily="18" charset="0"/>
                          </a:rPr>
                          <m:t>𝑏</m:t>
                        </m:r>
                      </m:den>
                    </m:f>
                    <m:r>
                      <a:rPr lang="en-US" sz="2400" i="1">
                        <a:latin typeface="Cambria Math" panose="02040503050406030204" pitchFamily="18" charset="0"/>
                      </a:rPr>
                      <m:t>=−2</m:t>
                    </m:r>
                    <m:nary>
                      <m:naryPr>
                        <m:chr m:val="∑"/>
                        <m:limLoc m:val="undOvr"/>
                        <m:ctrlPr>
                          <a:rPr lang="vi-VN"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r>
                          <a:rPr lang="en-US" sz="2400" i="1">
                            <a:latin typeface="Cambria Math" panose="02040503050406030204" pitchFamily="18" charset="0"/>
                          </a:rPr>
                          <m:t>(</m:t>
                        </m:r>
                      </m:e>
                    </m:nary>
                    <m:sSub>
                      <m:sSubPr>
                        <m:ctrlPr>
                          <a:rPr lang="vi-VN"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𝑎</m:t>
                    </m:r>
                    <m:r>
                      <a:rPr lang="en-US" sz="2400" i="1">
                        <a:latin typeface="Cambria Math" panose="02040503050406030204" pitchFamily="18" charset="0"/>
                      </a:rPr>
                      <m:t>−</m:t>
                    </m:r>
                    <m:r>
                      <a:rPr lang="en-US" sz="2400" i="1">
                        <a:latin typeface="Cambria Math" panose="02040503050406030204" pitchFamily="18" charset="0"/>
                      </a:rPr>
                      <m:t>𝑏</m:t>
                    </m:r>
                    <m:sSub>
                      <m:sSubPr>
                        <m:ctrlPr>
                          <a:rPr lang="vi-VN"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vi-VN"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=0</m:t>
                    </m:r>
                  </m:oMath>
                </a14:m>
                <a:endParaRPr lang="vi-VN" sz="2400" dirty="0"/>
              </a:p>
              <a:p>
                <a:pPr marL="0" indent="0" algn="just">
                  <a:buNone/>
                </a:pPr>
                <a:endParaRPr lang="en-US" sz="2200" dirty="0">
                  <a:latin typeface="Arial" panose="020B0604020202020204" pitchFamily="34" charset="0"/>
                  <a:cs typeface="Arial" panose="020B0604020202020204" pitchFamily="34" charset="0"/>
                </a:endParaRPr>
              </a:p>
              <a:p>
                <a:pPr marL="0" indent="0" algn="just">
                  <a:buNone/>
                </a:pPr>
                <a:endParaRPr lang="vi-VN" sz="2200" dirty="0"/>
              </a:p>
            </p:txBody>
          </p:sp>
        </mc:Choice>
        <mc:Fallback xmlns="">
          <p:sp>
            <p:nvSpPr>
              <p:cNvPr id="3" name="Content Placeholder 2">
                <a:extLst>
                  <a:ext uri="{FF2B5EF4-FFF2-40B4-BE49-F238E27FC236}">
                    <a16:creationId xmlns:a16="http://schemas.microsoft.com/office/drawing/2014/main" id="{26A44ABC-DB36-490A-A098-21D8B690F705}"/>
                  </a:ext>
                </a:extLst>
              </p:cNvPr>
              <p:cNvSpPr>
                <a:spLocks noGrp="1" noRot="1" noChangeAspect="1" noMove="1" noResize="1" noEditPoints="1" noAdjustHandles="1" noChangeArrowheads="1" noChangeShapeType="1" noTextEdit="1"/>
              </p:cNvSpPr>
              <p:nvPr>
                <p:ph idx="1"/>
              </p:nvPr>
            </p:nvSpPr>
            <p:spPr>
              <a:xfrm>
                <a:off x="636103" y="319406"/>
                <a:ext cx="10999305" cy="6346437"/>
              </a:xfrm>
              <a:blipFill>
                <a:blip r:embed="rId2"/>
                <a:stretch>
                  <a:fillRect l="-720"/>
                </a:stretch>
              </a:blipFill>
            </p:spPr>
            <p:txBody>
              <a:bodyPr/>
              <a:lstStyle/>
              <a:p>
                <a:r>
                  <a:rPr lang="vi-VN">
                    <a:noFill/>
                  </a:rPr>
                  <a:t> </a:t>
                </a:r>
              </a:p>
            </p:txBody>
          </p:sp>
        </mc:Fallback>
      </mc:AlternateContent>
    </p:spTree>
    <p:extLst>
      <p:ext uri="{BB962C8B-B14F-4D97-AF65-F5344CB8AC3E}">
        <p14:creationId xmlns:p14="http://schemas.microsoft.com/office/powerpoint/2010/main" val="38789948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2E65-34C8-4CFF-B030-C78D2948D858}"/>
              </a:ext>
            </a:extLst>
          </p:cNvPr>
          <p:cNvSpPr>
            <a:spLocks noGrp="1"/>
          </p:cNvSpPr>
          <p:nvPr>
            <p:ph type="title"/>
          </p:nvPr>
        </p:nvSpPr>
        <p:spPr>
          <a:xfrm flipV="1">
            <a:off x="838200" y="319406"/>
            <a:ext cx="10515600" cy="45719"/>
          </a:xfrm>
        </p:spPr>
        <p:txBody>
          <a:bodyPr>
            <a:normAutofit fontScale="90000"/>
          </a:bodyPr>
          <a:lstStyle/>
          <a:p>
            <a:endParaRPr lang="vi-V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A44ABC-DB36-490A-A098-21D8B690F705}"/>
                  </a:ext>
                </a:extLst>
              </p:cNvPr>
              <p:cNvSpPr>
                <a:spLocks noGrp="1"/>
              </p:cNvSpPr>
              <p:nvPr>
                <p:ph idx="1"/>
              </p:nvPr>
            </p:nvSpPr>
            <p:spPr>
              <a:xfrm>
                <a:off x="636103" y="319406"/>
                <a:ext cx="10999305" cy="6346437"/>
              </a:xfrm>
            </p:spPr>
            <p:txBody>
              <a:bodyPr>
                <a:normAutofit/>
              </a:bodyPr>
              <a:lstStyle/>
              <a:p>
                <a:pPr marL="0" indent="0" algn="ctr">
                  <a:buNone/>
                </a:pPr>
                <a:endParaRPr lang="en-US" sz="2200" dirty="0">
                  <a:latin typeface="Arial" panose="020B0604020202020204" pitchFamily="34" charset="0"/>
                  <a:cs typeface="Arial" panose="020B0604020202020204" pitchFamily="34" charset="0"/>
                </a:endParaRPr>
              </a:p>
              <a:p>
                <a:pPr marL="0" indent="0">
                  <a:buNone/>
                </a:pPr>
                <a:r>
                  <a:rPr lang="en-US" sz="2400" dirty="0" err="1"/>
                  <a:t>Viết</a:t>
                </a:r>
                <a:r>
                  <a:rPr lang="en-US" sz="2400" dirty="0"/>
                  <a:t> </a:t>
                </a:r>
                <a:r>
                  <a:rPr lang="en-US" sz="2400" dirty="0" err="1"/>
                  <a:t>lại</a:t>
                </a:r>
                <a:r>
                  <a:rPr lang="en-US" sz="2400" dirty="0"/>
                  <a:t> </a:t>
                </a:r>
                <a:r>
                  <a:rPr lang="en-US" sz="2400" dirty="0" err="1"/>
                  <a:t>phương</a:t>
                </a:r>
                <a:r>
                  <a:rPr lang="en-US" sz="2400" dirty="0"/>
                  <a:t> </a:t>
                </a:r>
                <a:r>
                  <a:rPr lang="en-US" sz="2400" dirty="0" err="1"/>
                  <a:t>trình</a:t>
                </a:r>
                <a:r>
                  <a:rPr lang="en-US" sz="2400" dirty="0"/>
                  <a:t> </a:t>
                </a:r>
                <a:r>
                  <a:rPr lang="en-US" sz="2400" dirty="0" err="1"/>
                  <a:t>trên</a:t>
                </a:r>
                <a:r>
                  <a:rPr lang="en-US" sz="2400" dirty="0"/>
                  <a:t> ta </a:t>
                </a:r>
                <a:r>
                  <a:rPr lang="en-US" sz="2400" dirty="0" err="1"/>
                  <a:t>có</a:t>
                </a:r>
                <a:r>
                  <a:rPr lang="en-US" sz="2400" dirty="0"/>
                  <a:t>:</a:t>
                </a:r>
                <a:endParaRPr lang="vi-VN" sz="2400" dirty="0"/>
              </a:p>
              <a:p>
                <a:pPr marL="0" indent="0">
                  <a:buNone/>
                </a:pPr>
                <a:r>
                  <a:rPr lang="en-US" sz="2400" dirty="0"/>
                  <a:t>		</a:t>
                </a:r>
                <a14:m>
                  <m:oMath xmlns:m="http://schemas.openxmlformats.org/officeDocument/2006/math">
                    <m:r>
                      <a:rPr lang="en-US" sz="2400" i="1">
                        <a:latin typeface="Cambria Math" panose="02040503050406030204" pitchFamily="18" charset="0"/>
                      </a:rPr>
                      <m:t>𝑛𝑎</m:t>
                    </m:r>
                    <m:r>
                      <a:rPr lang="en-US" sz="2400" i="1">
                        <a:latin typeface="Cambria Math" panose="02040503050406030204" pitchFamily="18" charset="0"/>
                      </a:rPr>
                      <m:t>+</m:t>
                    </m:r>
                    <m:r>
                      <a:rPr lang="en-US" sz="2400" i="1">
                        <a:latin typeface="Cambria Math" panose="02040503050406030204" pitchFamily="18" charset="0"/>
                      </a:rPr>
                      <m:t>𝑏</m:t>
                    </m:r>
                    <m:nary>
                      <m:naryPr>
                        <m:chr m:val="∑"/>
                        <m:limLoc m:val="undOvr"/>
                        <m:ctrlPr>
                          <a:rPr lang="vi-VN"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vi-VN"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nary>
                          <m:naryPr>
                            <m:chr m:val="∑"/>
                            <m:limLoc m:val="undOvr"/>
                            <m:ctrlPr>
                              <a:rPr lang="vi-VN"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vi-VN"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e>
                    </m:nary>
                  </m:oMath>
                </a14:m>
                <a:endParaRPr lang="vi-VN" sz="2400" dirty="0"/>
              </a:p>
              <a:p>
                <a:pPr marL="0" indent="0">
                  <a:buNone/>
                </a:pPr>
                <a:r>
                  <a:rPr lang="en-US" sz="2400" dirty="0"/>
                  <a:t> 		</a:t>
                </a:r>
                <a14:m>
                  <m:oMath xmlns:m="http://schemas.openxmlformats.org/officeDocument/2006/math">
                    <m:r>
                      <a:rPr lang="en-US" sz="2400" i="1">
                        <a:latin typeface="Cambria Math" panose="02040503050406030204" pitchFamily="18" charset="0"/>
                      </a:rPr>
                      <m:t>𝑎</m:t>
                    </m:r>
                    <m:nary>
                      <m:naryPr>
                        <m:chr m:val="∑"/>
                        <m:limLoc m:val="undOvr"/>
                        <m:ctrlPr>
                          <a:rPr lang="vi-VN"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vi-VN"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nary>
                          <m:naryPr>
                            <m:chr m:val="∑"/>
                            <m:limLoc m:val="undOvr"/>
                            <m:ctrlPr>
                              <a:rPr lang="vi-VN"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Sup>
                              <m:sSubSupPr>
                                <m:ctrlPr>
                                  <a:rPr lang="vi-VN" sz="2400" i="1">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𝑖</m:t>
                                </m:r>
                              </m:sub>
                              <m:sup>
                                <m:r>
                                  <a:rPr lang="en-US" sz="2400" i="1">
                                    <a:latin typeface="Cambria Math" panose="02040503050406030204" pitchFamily="18" charset="0"/>
                                  </a:rPr>
                                  <m:t>2</m:t>
                                </m:r>
                              </m:sup>
                            </m:sSubSup>
                            <m:r>
                              <a:rPr lang="en-US" sz="2400" i="1">
                                <a:latin typeface="Cambria Math" panose="02040503050406030204" pitchFamily="18" charset="0"/>
                              </a:rPr>
                              <m:t>=</m:t>
                            </m:r>
                            <m:nary>
                              <m:naryPr>
                                <m:chr m:val="∑"/>
                                <m:limLoc m:val="subSup"/>
                                <m:ctrlPr>
                                  <a:rPr lang="vi-VN"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vi-VN"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sSub>
                                  <m:sSubPr>
                                    <m:ctrlPr>
                                      <a:rPr lang="vi-VN"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nary>
                          </m:e>
                        </m:nary>
                      </m:e>
                    </m:nary>
                  </m:oMath>
                </a14:m>
                <a:endParaRPr lang="en-US" sz="2400" dirty="0">
                  <a:latin typeface="Arial" panose="020B0604020202020204" pitchFamily="34" charset="0"/>
                  <a:cs typeface="Arial" panose="020B0604020202020204" pitchFamily="34" charset="0"/>
                </a:endParaRPr>
              </a:p>
              <a:p>
                <a:pPr marL="0" indent="0">
                  <a:buNone/>
                </a:pPr>
                <a:r>
                  <a:rPr lang="en-US" sz="2400" dirty="0" err="1"/>
                  <a:t>Nghiệm</a:t>
                </a:r>
                <a:r>
                  <a:rPr lang="en-US" sz="2400" dirty="0"/>
                  <a:t> a, b </a:t>
                </a:r>
                <a:r>
                  <a:rPr lang="en-US" sz="2400" dirty="0" err="1"/>
                  <a:t>của</a:t>
                </a:r>
                <a:r>
                  <a:rPr lang="en-US" sz="2400" dirty="0"/>
                  <a:t> </a:t>
                </a:r>
                <a:r>
                  <a:rPr lang="en-US" sz="2400" dirty="0" err="1"/>
                  <a:t>hệ</a:t>
                </a:r>
                <a:r>
                  <a:rPr lang="en-US" sz="2400" dirty="0"/>
                  <a:t> </a:t>
                </a:r>
                <a:r>
                  <a:rPr lang="en-US" sz="2400" dirty="0" err="1"/>
                  <a:t>phương</a:t>
                </a:r>
                <a:r>
                  <a:rPr lang="en-US" sz="2400" dirty="0"/>
                  <a:t> </a:t>
                </a:r>
                <a:r>
                  <a:rPr lang="en-US" sz="2400" dirty="0" err="1"/>
                  <a:t>trình</a:t>
                </a:r>
                <a:r>
                  <a:rPr lang="en-US" sz="2400" dirty="0"/>
                  <a:t> </a:t>
                </a:r>
                <a:r>
                  <a:rPr lang="en-US" sz="2400" dirty="0" err="1"/>
                  <a:t>trên</a:t>
                </a:r>
                <a:r>
                  <a:rPr lang="en-US" sz="2400" dirty="0"/>
                  <a:t> </a:t>
                </a:r>
                <a:r>
                  <a:rPr lang="en-US" sz="2400" dirty="0" err="1"/>
                  <a:t>được</a:t>
                </a:r>
                <a:r>
                  <a:rPr lang="en-US" sz="2400" dirty="0"/>
                  <a:t> </a:t>
                </a:r>
                <a:r>
                  <a:rPr lang="en-US" sz="2400" dirty="0" err="1"/>
                  <a:t>viết</a:t>
                </a:r>
                <a:r>
                  <a:rPr lang="en-US" sz="2400" dirty="0"/>
                  <a:t> </a:t>
                </a:r>
                <a:r>
                  <a:rPr lang="en-US" sz="2400" dirty="0" err="1"/>
                  <a:t>như</a:t>
                </a:r>
                <a:r>
                  <a:rPr lang="en-US" sz="2400" dirty="0"/>
                  <a:t> </a:t>
                </a:r>
                <a:r>
                  <a:rPr lang="en-US" sz="2400" dirty="0" err="1"/>
                  <a:t>sau</a:t>
                </a:r>
                <a:r>
                  <a:rPr lang="en-US" sz="2400" dirty="0"/>
                  <a:t>:</a:t>
                </a:r>
                <a:endParaRPr lang="vi-VN" sz="2400" dirty="0"/>
              </a:p>
              <a:p>
                <a:pPr marL="0" indent="0">
                  <a:buNone/>
                </a:pPr>
                <a:r>
                  <a:rPr lang="en-US" sz="2400" dirty="0"/>
                  <a:t>		</a:t>
                </a:r>
                <a14:m>
                  <m:oMath xmlns:m="http://schemas.openxmlformats.org/officeDocument/2006/math">
                    <m:r>
                      <a:rPr lang="en-US" sz="2400" i="1">
                        <a:latin typeface="Cambria Math" panose="02040503050406030204" pitchFamily="18" charset="0"/>
                      </a:rPr>
                      <m:t>𝑎</m:t>
                    </m:r>
                    <m:r>
                      <a:rPr lang="en-US" sz="2400" i="1">
                        <a:latin typeface="Cambria Math" panose="02040503050406030204" pitchFamily="18" charset="0"/>
                      </a:rPr>
                      <m:t>=</m:t>
                    </m:r>
                    <m:acc>
                      <m:accPr>
                        <m:chr m:val="̅"/>
                        <m:ctrlPr>
                          <a:rPr lang="vi-VN" sz="2400" i="1">
                            <a:latin typeface="Cambria Math" panose="02040503050406030204" pitchFamily="18" charset="0"/>
                          </a:rPr>
                        </m:ctrlPr>
                      </m:accPr>
                      <m:e>
                        <m:r>
                          <a:rPr lang="en-US" sz="2400" i="1">
                            <a:latin typeface="Cambria Math" panose="02040503050406030204" pitchFamily="18" charset="0"/>
                          </a:rPr>
                          <m:t>𝑦</m:t>
                        </m:r>
                      </m:e>
                    </m:acc>
                    <m:r>
                      <a:rPr lang="en-US" sz="2400" i="1">
                        <a:latin typeface="Cambria Math" panose="02040503050406030204" pitchFamily="18" charset="0"/>
                      </a:rPr>
                      <m:t>−</m:t>
                    </m:r>
                    <m:r>
                      <a:rPr lang="en-US" sz="2400" i="1">
                        <a:latin typeface="Cambria Math" panose="02040503050406030204" pitchFamily="18" charset="0"/>
                      </a:rPr>
                      <m:t>𝑏</m:t>
                    </m:r>
                    <m:acc>
                      <m:accPr>
                        <m:chr m:val="̅"/>
                        <m:ctrlPr>
                          <a:rPr lang="vi-VN" sz="2400" i="1">
                            <a:latin typeface="Cambria Math" panose="02040503050406030204" pitchFamily="18" charset="0"/>
                          </a:rPr>
                        </m:ctrlPr>
                      </m:accPr>
                      <m:e>
                        <m:r>
                          <a:rPr lang="en-US" sz="2400" i="1">
                            <a:latin typeface="Cambria Math" panose="02040503050406030204" pitchFamily="18" charset="0"/>
                          </a:rPr>
                          <m:t>𝑥</m:t>
                        </m:r>
                      </m:e>
                    </m:acc>
                  </m:oMath>
                </a14:m>
                <a:endParaRPr lang="vi-VN" sz="2400" dirty="0"/>
              </a:p>
              <a:p>
                <a:pPr marL="0" indent="0">
                  <a:buNone/>
                </a:pPr>
                <a:r>
                  <a:rPr lang="en-US" sz="2400" dirty="0"/>
                  <a:t>		</a:t>
                </a:r>
                <a14:m>
                  <m:oMath xmlns:m="http://schemas.openxmlformats.org/officeDocument/2006/math">
                    <m:r>
                      <a:rPr lang="en-US" sz="2400" i="1">
                        <a:latin typeface="Cambria Math" panose="02040503050406030204" pitchFamily="18" charset="0"/>
                      </a:rPr>
                      <m:t>𝑏</m:t>
                    </m:r>
                    <m:r>
                      <a:rPr lang="en-US" sz="2400" i="1">
                        <a:latin typeface="Cambria Math" panose="02040503050406030204" pitchFamily="18" charset="0"/>
                      </a:rPr>
                      <m:t>=(</m:t>
                    </m:r>
                    <m:nary>
                      <m:naryPr>
                        <m:chr m:val="∑"/>
                        <m:limLoc m:val="undOvr"/>
                        <m:ctrlPr>
                          <a:rPr lang="vi-VN"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vi-VN"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sSub>
                      <m:sSubPr>
                        <m:ctrlPr>
                          <a:rPr lang="vi-VN"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r>
                          <a:rPr lang="en-US" sz="2400" i="1">
                            <a:latin typeface="Cambria Math" panose="02040503050406030204" pitchFamily="18" charset="0"/>
                          </a:rPr>
                          <m:t> </m:t>
                        </m:r>
                      </m:sub>
                    </m:sSub>
                    <m:r>
                      <a:rPr lang="en-US" sz="2400" i="1">
                        <a:latin typeface="Cambria Math" panose="02040503050406030204" pitchFamily="18" charset="0"/>
                      </a:rPr>
                      <m:t>–</m:t>
                    </m:r>
                    <m:f>
                      <m:fPr>
                        <m:ctrlPr>
                          <a:rPr lang="vi-VN" sz="2400" i="1">
                            <a:latin typeface="Cambria Math" panose="02040503050406030204" pitchFamily="18" charset="0"/>
                          </a:rPr>
                        </m:ctrlPr>
                      </m:fPr>
                      <m:num>
                        <m:d>
                          <m:dPr>
                            <m:ctrlPr>
                              <a:rPr lang="vi-VN" sz="2400" i="1">
                                <a:latin typeface="Cambria Math" panose="02040503050406030204" pitchFamily="18" charset="0"/>
                              </a:rPr>
                            </m:ctrlPr>
                          </m:dPr>
                          <m:e>
                            <m:nary>
                              <m:naryPr>
                                <m:chr m:val="∑"/>
                                <m:limLoc m:val="undOvr"/>
                                <m:ctrlPr>
                                  <a:rPr lang="vi-VN"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vi-VN"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e>
                        </m:d>
                        <m:d>
                          <m:dPr>
                            <m:ctrlPr>
                              <a:rPr lang="vi-VN" sz="2400" i="1">
                                <a:latin typeface="Cambria Math" panose="02040503050406030204" pitchFamily="18" charset="0"/>
                              </a:rPr>
                            </m:ctrlPr>
                          </m:dPr>
                          <m:e>
                            <m:nary>
                              <m:naryPr>
                                <m:chr m:val="∑"/>
                                <m:limLoc m:val="undOvr"/>
                                <m:ctrlPr>
                                  <a:rPr lang="vi-VN"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vi-VN"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nary>
                          </m:e>
                        </m:d>
                      </m:num>
                      <m:den>
                        <m:r>
                          <a:rPr lang="en-US" sz="2400" i="1">
                            <a:latin typeface="Cambria Math" panose="02040503050406030204" pitchFamily="18" charset="0"/>
                          </a:rPr>
                          <m:t>𝑛</m:t>
                        </m:r>
                      </m:den>
                    </m:f>
                    <m:r>
                      <a:rPr lang="en-US" sz="2400" i="1">
                        <a:latin typeface="Cambria Math" panose="02040503050406030204" pitchFamily="18" charset="0"/>
                      </a:rPr>
                      <m:t>)/(</m:t>
                    </m:r>
                    <m:nary>
                      <m:naryPr>
                        <m:chr m:val="∑"/>
                        <m:limLoc m:val="undOvr"/>
                        <m:ctrlPr>
                          <a:rPr lang="vi-VN"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Sup>
                          <m:sSubSupPr>
                            <m:ctrlPr>
                              <a:rPr lang="vi-VN" sz="2400" i="1">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𝑖</m:t>
                            </m:r>
                          </m:sub>
                          <m:sup>
                            <m:r>
                              <a:rPr lang="en-US" sz="2400" i="1">
                                <a:latin typeface="Cambria Math" panose="02040503050406030204" pitchFamily="18" charset="0"/>
                              </a:rPr>
                              <m:t>2</m:t>
                            </m:r>
                          </m:sup>
                        </m:sSubSup>
                      </m:e>
                    </m:nary>
                    <m:r>
                      <a:rPr lang="en-US" sz="2400" i="1">
                        <a:latin typeface="Cambria Math" panose="02040503050406030204" pitchFamily="18" charset="0"/>
                      </a:rPr>
                      <m:t>−</m:t>
                    </m:r>
                    <m:f>
                      <m:fPr>
                        <m:ctrlPr>
                          <a:rPr lang="vi-VN" sz="2400" i="1">
                            <a:latin typeface="Cambria Math" panose="02040503050406030204" pitchFamily="18" charset="0"/>
                          </a:rPr>
                        </m:ctrlPr>
                      </m:fPr>
                      <m:num>
                        <m:r>
                          <a:rPr lang="en-US" sz="2400" i="1">
                            <a:latin typeface="Cambria Math" panose="02040503050406030204" pitchFamily="18" charset="0"/>
                          </a:rPr>
                          <m:t>(</m:t>
                        </m:r>
                        <m:nary>
                          <m:naryPr>
                            <m:chr m:val="∑"/>
                            <m:limLoc m:val="undOvr"/>
                            <m:ctrlPr>
                              <a:rPr lang="vi-VN"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vi-VN"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nary>
                        <m:sSup>
                          <m:sSupPr>
                            <m:ctrlPr>
                              <a:rPr lang="vi-VN" sz="2400" i="1">
                                <a:latin typeface="Cambria Math" panose="02040503050406030204" pitchFamily="18" charset="0"/>
                              </a:rPr>
                            </m:ctrlPr>
                          </m:sSupPr>
                          <m:e>
                            <m:r>
                              <a:rPr lang="en-US" sz="2400" i="1">
                                <a:latin typeface="Cambria Math" panose="02040503050406030204" pitchFamily="18" charset="0"/>
                              </a:rPr>
                              <m:t>)</m:t>
                            </m:r>
                          </m:e>
                          <m:sup>
                            <m:r>
                              <a:rPr lang="en-US" sz="2400" i="1">
                                <a:latin typeface="Cambria Math" panose="02040503050406030204" pitchFamily="18" charset="0"/>
                              </a:rPr>
                              <m:t>2</m:t>
                            </m:r>
                          </m:sup>
                        </m:sSup>
                      </m:num>
                      <m:den>
                        <m:r>
                          <a:rPr lang="en-US" sz="2400" i="1">
                            <a:latin typeface="Cambria Math" panose="02040503050406030204" pitchFamily="18" charset="0"/>
                          </a:rPr>
                          <m:t>𝑛</m:t>
                        </m:r>
                      </m:den>
                    </m:f>
                    <m:r>
                      <a:rPr lang="en-US" sz="2400" i="1">
                        <a:latin typeface="Cambria Math" panose="02040503050406030204" pitchFamily="18" charset="0"/>
                      </a:rPr>
                      <m:t>)</m:t>
                    </m:r>
                  </m:oMath>
                </a14:m>
                <a:r>
                  <a:rPr lang="en-US" sz="2400" dirty="0"/>
                  <a:t> </a:t>
                </a:r>
                <a:endParaRPr lang="vi-VN" sz="2400" dirty="0"/>
              </a:p>
              <a:p>
                <a:pPr marL="0" indent="0">
                  <a:buNone/>
                </a:pPr>
                <a:r>
                  <a:rPr lang="en-US" sz="2400" dirty="0" err="1"/>
                  <a:t>Trong</a:t>
                </a:r>
                <a:r>
                  <a:rPr lang="en-US" sz="2400" dirty="0"/>
                  <a:t> </a:t>
                </a:r>
                <a:r>
                  <a:rPr lang="en-US" sz="2400" dirty="0" err="1"/>
                  <a:t>đó</a:t>
                </a:r>
                <a:r>
                  <a:rPr lang="en-US" sz="2400" dirty="0"/>
                  <a:t>     </a:t>
                </a:r>
                <a14:m>
                  <m:oMath xmlns:m="http://schemas.openxmlformats.org/officeDocument/2006/math">
                    <m:acc>
                      <m:accPr>
                        <m:chr m:val="̅"/>
                        <m:ctrlPr>
                          <a:rPr lang="vi-VN"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 </m:t>
                    </m:r>
                    <m:f>
                      <m:fPr>
                        <m:ctrlPr>
                          <a:rPr lang="vi-VN"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𝑛</m:t>
                        </m:r>
                      </m:den>
                    </m:f>
                    <m:nary>
                      <m:naryPr>
                        <m:chr m:val="∑"/>
                        <m:limLoc m:val="undOvr"/>
                        <m:ctrlPr>
                          <a:rPr lang="vi-VN"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vi-VN"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nary>
                    <m:r>
                      <a:rPr lang="en-US" sz="2400" i="1">
                        <a:latin typeface="Cambria Math" panose="02040503050406030204" pitchFamily="18" charset="0"/>
                      </a:rPr>
                      <m:t>         </m:t>
                    </m:r>
                    <m:acc>
                      <m:accPr>
                        <m:chr m:val="̅"/>
                        <m:ctrlPr>
                          <a:rPr lang="vi-VN" sz="2400" i="1">
                            <a:latin typeface="Cambria Math" panose="02040503050406030204" pitchFamily="18" charset="0"/>
                          </a:rPr>
                        </m:ctrlPr>
                      </m:accPr>
                      <m:e>
                        <m:r>
                          <a:rPr lang="en-US" sz="2400" i="1">
                            <a:latin typeface="Cambria Math" panose="02040503050406030204" pitchFamily="18" charset="0"/>
                          </a:rPr>
                          <m:t>𝑦</m:t>
                        </m:r>
                      </m:e>
                    </m:acc>
                    <m:r>
                      <a:rPr lang="en-US" sz="2400" i="1">
                        <a:latin typeface="Cambria Math" panose="02040503050406030204" pitchFamily="18" charset="0"/>
                      </a:rPr>
                      <m:t>=</m:t>
                    </m:r>
                    <m:f>
                      <m:fPr>
                        <m:ctrlPr>
                          <a:rPr lang="vi-VN"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𝑛</m:t>
                        </m:r>
                      </m:den>
                    </m:f>
                    <m:nary>
                      <m:naryPr>
                        <m:chr m:val="∑"/>
                        <m:limLoc m:val="undOvr"/>
                        <m:ctrlPr>
                          <a:rPr lang="vi-VN"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vi-VN"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i="1">
                        <a:latin typeface="Cambria Math" panose="02040503050406030204" pitchFamily="18" charset="0"/>
                      </a:rPr>
                      <m:t> </m:t>
                    </m:r>
                  </m:oMath>
                </a14:m>
                <a:endParaRPr lang="en-US" sz="2400" dirty="0"/>
              </a:p>
              <a:p>
                <a:pPr marL="0" indent="0">
                  <a:buNone/>
                </a:pPr>
                <a:endParaRPr lang="vi-VN" sz="2400" dirty="0"/>
              </a:p>
              <a:p>
                <a:pPr marL="0" indent="0">
                  <a:buNone/>
                </a:pPr>
                <a:r>
                  <a:rPr lang="vi-VN" sz="2400" dirty="0"/>
                  <a:t>Có thể chỉ ra rằng </a:t>
                </a:r>
                <a:r>
                  <a:rPr lang="en-US" sz="2400" dirty="0" err="1"/>
                  <a:t>công</a:t>
                </a:r>
                <a:r>
                  <a:rPr lang="en-US" sz="2400" dirty="0"/>
                  <a:t> </a:t>
                </a:r>
                <a:r>
                  <a:rPr lang="en-US" sz="2400" dirty="0" err="1"/>
                  <a:t>thức</a:t>
                </a:r>
                <a:r>
                  <a:rPr lang="en-US" sz="2400" dirty="0"/>
                  <a:t> </a:t>
                </a:r>
                <a:r>
                  <a:rPr lang="en-US" sz="2400" dirty="0" err="1"/>
                  <a:t>tính</a:t>
                </a:r>
                <a:r>
                  <a:rPr lang="en-US" sz="2400" dirty="0"/>
                  <a:t> </a:t>
                </a:r>
                <a:r>
                  <a:rPr lang="vi-VN" sz="2400" dirty="0"/>
                  <a:t>hệ số b được </a:t>
                </a:r>
                <a:r>
                  <a:rPr lang="en-US" sz="2400" dirty="0" err="1"/>
                  <a:t>biến</a:t>
                </a:r>
                <a:r>
                  <a:rPr lang="en-US" sz="2400" dirty="0"/>
                  <a:t> </a:t>
                </a:r>
                <a:r>
                  <a:rPr lang="en-US" sz="2400" dirty="0" err="1"/>
                  <a:t>đổi</a:t>
                </a:r>
                <a:r>
                  <a:rPr lang="en-US" sz="2400" dirty="0"/>
                  <a:t> </a:t>
                </a:r>
                <a:r>
                  <a:rPr lang="en-US" sz="2400" dirty="0" err="1"/>
                  <a:t>thành</a:t>
                </a:r>
                <a:r>
                  <a:rPr lang="en-US" sz="2400" dirty="0"/>
                  <a:t>:</a:t>
                </a:r>
                <a:endParaRPr lang="vi-VN" sz="2400" dirty="0"/>
              </a:p>
              <a:p>
                <a:pPr marL="0" indent="0">
                  <a:buNone/>
                </a:pPr>
                <a:r>
                  <a:rPr lang="vi-VN" sz="2400" dirty="0"/>
                  <a:t>		</a:t>
                </a:r>
                <a14:m>
                  <m:oMath xmlns:m="http://schemas.openxmlformats.org/officeDocument/2006/math">
                    <m:r>
                      <a:rPr lang="vi-VN" sz="2400" i="1">
                        <a:latin typeface="Cambria Math" panose="02040503050406030204" pitchFamily="18" charset="0"/>
                      </a:rPr>
                      <m:t>𝑏</m:t>
                    </m:r>
                    <m:r>
                      <a:rPr lang="vi-VN" sz="2400" i="1">
                        <a:latin typeface="Cambria Math" panose="02040503050406030204" pitchFamily="18" charset="0"/>
                      </a:rPr>
                      <m:t>=</m:t>
                    </m:r>
                    <m:f>
                      <m:fPr>
                        <m:ctrlPr>
                          <a:rPr lang="vi-VN" sz="2400" i="1">
                            <a:latin typeface="Cambria Math" panose="02040503050406030204" pitchFamily="18" charset="0"/>
                          </a:rPr>
                        </m:ctrlPr>
                      </m:fPr>
                      <m:num>
                        <m:nary>
                          <m:naryPr>
                            <m:chr m:val="∑"/>
                            <m:limLoc m:val="undOvr"/>
                            <m:ctrlPr>
                              <a:rPr lang="vi-VN" sz="2400" i="1">
                                <a:latin typeface="Cambria Math" panose="02040503050406030204" pitchFamily="18" charset="0"/>
                              </a:rPr>
                            </m:ctrlPr>
                          </m:naryPr>
                          <m:sub>
                            <m:r>
                              <a:rPr lang="vi-VN" sz="2400" i="1">
                                <a:latin typeface="Cambria Math" panose="02040503050406030204" pitchFamily="18" charset="0"/>
                              </a:rPr>
                              <m:t>𝑖</m:t>
                            </m:r>
                            <m:r>
                              <a:rPr lang="vi-VN" sz="2400" i="1">
                                <a:latin typeface="Cambria Math" panose="02040503050406030204" pitchFamily="18" charset="0"/>
                              </a:rPr>
                              <m:t>=1</m:t>
                            </m:r>
                          </m:sub>
                          <m:sup>
                            <m:r>
                              <a:rPr lang="vi-VN" sz="2400" i="1">
                                <a:latin typeface="Cambria Math" panose="02040503050406030204" pitchFamily="18" charset="0"/>
                              </a:rPr>
                              <m:t>𝑛</m:t>
                            </m:r>
                          </m:sup>
                          <m:e>
                            <m:r>
                              <a:rPr lang="vi-VN" sz="2400" i="1">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𝑥</m:t>
                                </m:r>
                              </m:e>
                              <m:sub>
                                <m:r>
                                  <a:rPr lang="vi-VN" sz="2400" i="1">
                                    <a:latin typeface="Cambria Math" panose="02040503050406030204" pitchFamily="18" charset="0"/>
                                  </a:rPr>
                                  <m:t>𝑖</m:t>
                                </m:r>
                              </m:sub>
                            </m:sSub>
                            <m:r>
                              <a:rPr lang="vi-VN" sz="2400" i="1">
                                <a:latin typeface="Cambria Math" panose="02040503050406030204" pitchFamily="18" charset="0"/>
                              </a:rPr>
                              <m:t>− </m:t>
                            </m:r>
                            <m:acc>
                              <m:accPr>
                                <m:chr m:val="̅"/>
                                <m:ctrlPr>
                                  <a:rPr lang="vi-VN" sz="2400" i="1">
                                    <a:latin typeface="Cambria Math" panose="02040503050406030204" pitchFamily="18" charset="0"/>
                                  </a:rPr>
                                </m:ctrlPr>
                              </m:accPr>
                              <m:e>
                                <m:r>
                                  <a:rPr lang="vi-VN" sz="2400" i="1">
                                    <a:latin typeface="Cambria Math" panose="02040503050406030204" pitchFamily="18" charset="0"/>
                                  </a:rPr>
                                  <m:t>𝑥</m:t>
                                </m:r>
                              </m:e>
                            </m:acc>
                            <m:r>
                              <a:rPr lang="vi-VN" sz="2400" i="1">
                                <a:latin typeface="Cambria Math" panose="02040503050406030204" pitchFamily="18" charset="0"/>
                              </a:rPr>
                              <m:t> )(</m:t>
                            </m:r>
                            <m:sSub>
                              <m:sSubPr>
                                <m:ctrlPr>
                                  <a:rPr lang="vi-VN" sz="2400" i="1">
                                    <a:latin typeface="Cambria Math" panose="02040503050406030204" pitchFamily="18" charset="0"/>
                                  </a:rPr>
                                </m:ctrlPr>
                              </m:sSubPr>
                              <m:e>
                                <m:r>
                                  <a:rPr lang="vi-VN" sz="2400" i="1">
                                    <a:latin typeface="Cambria Math" panose="02040503050406030204" pitchFamily="18" charset="0"/>
                                  </a:rPr>
                                  <m:t>𝑦</m:t>
                                </m:r>
                              </m:e>
                              <m:sub>
                                <m:r>
                                  <a:rPr lang="vi-VN" sz="2400" i="1">
                                    <a:latin typeface="Cambria Math" panose="02040503050406030204" pitchFamily="18" charset="0"/>
                                  </a:rPr>
                                  <m:t>𝑖</m:t>
                                </m:r>
                              </m:sub>
                            </m:sSub>
                            <m:r>
                              <a:rPr lang="vi-VN" sz="2400" i="1">
                                <a:latin typeface="Cambria Math" panose="02040503050406030204" pitchFamily="18" charset="0"/>
                              </a:rPr>
                              <m:t>−</m:t>
                            </m:r>
                            <m:acc>
                              <m:accPr>
                                <m:chr m:val="̅"/>
                                <m:ctrlPr>
                                  <a:rPr lang="vi-VN" sz="2400" i="1">
                                    <a:latin typeface="Cambria Math" panose="02040503050406030204" pitchFamily="18" charset="0"/>
                                  </a:rPr>
                                </m:ctrlPr>
                              </m:accPr>
                              <m:e>
                                <m:r>
                                  <a:rPr lang="vi-VN" sz="2400" i="1">
                                    <a:latin typeface="Cambria Math" panose="02040503050406030204" pitchFamily="18" charset="0"/>
                                  </a:rPr>
                                  <m:t>𝑦</m:t>
                                </m:r>
                              </m:e>
                            </m:acc>
                            <m:r>
                              <a:rPr lang="vi-VN" sz="2400" i="1">
                                <a:latin typeface="Cambria Math" panose="02040503050406030204" pitchFamily="18" charset="0"/>
                              </a:rPr>
                              <m:t>)</m:t>
                            </m:r>
                          </m:e>
                        </m:nary>
                      </m:num>
                      <m:den>
                        <m:nary>
                          <m:naryPr>
                            <m:chr m:val="∑"/>
                            <m:limLoc m:val="undOvr"/>
                            <m:ctrlPr>
                              <a:rPr lang="vi-VN" sz="2400" i="1">
                                <a:latin typeface="Cambria Math" panose="02040503050406030204" pitchFamily="18" charset="0"/>
                              </a:rPr>
                            </m:ctrlPr>
                          </m:naryPr>
                          <m:sub>
                            <m:r>
                              <a:rPr lang="vi-VN" sz="2400" i="1">
                                <a:latin typeface="Cambria Math" panose="02040503050406030204" pitchFamily="18" charset="0"/>
                              </a:rPr>
                              <m:t>𝑖</m:t>
                            </m:r>
                            <m:r>
                              <a:rPr lang="vi-VN" sz="2400" i="1">
                                <a:latin typeface="Cambria Math" panose="02040503050406030204" pitchFamily="18" charset="0"/>
                              </a:rPr>
                              <m:t>=1</m:t>
                            </m:r>
                          </m:sub>
                          <m:sup>
                            <m:r>
                              <a:rPr lang="vi-VN" sz="2400" i="1">
                                <a:latin typeface="Cambria Math" panose="02040503050406030204" pitchFamily="18" charset="0"/>
                              </a:rPr>
                              <m:t>𝑛</m:t>
                            </m:r>
                          </m:sup>
                          <m:e>
                            <m:r>
                              <a:rPr lang="vi-VN" sz="2400" i="1">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𝑥</m:t>
                                </m:r>
                              </m:e>
                              <m:sub>
                                <m:r>
                                  <a:rPr lang="vi-VN" sz="2400" i="1">
                                    <a:latin typeface="Cambria Math" panose="02040503050406030204" pitchFamily="18" charset="0"/>
                                  </a:rPr>
                                  <m:t>𝑖</m:t>
                                </m:r>
                              </m:sub>
                            </m:sSub>
                            <m:r>
                              <a:rPr lang="vi-VN" sz="2400" i="1">
                                <a:latin typeface="Cambria Math" panose="02040503050406030204" pitchFamily="18" charset="0"/>
                              </a:rPr>
                              <m:t>−</m:t>
                            </m:r>
                            <m:acc>
                              <m:accPr>
                                <m:chr m:val="̅"/>
                                <m:ctrlPr>
                                  <a:rPr lang="vi-VN" sz="2400" i="1">
                                    <a:latin typeface="Cambria Math" panose="02040503050406030204" pitchFamily="18" charset="0"/>
                                  </a:rPr>
                                </m:ctrlPr>
                              </m:accPr>
                              <m:e>
                                <m:r>
                                  <a:rPr lang="vi-VN" sz="2400" i="1">
                                    <a:latin typeface="Cambria Math" panose="02040503050406030204" pitchFamily="18" charset="0"/>
                                  </a:rPr>
                                  <m:t>𝑥</m:t>
                                </m:r>
                              </m:e>
                            </m:acc>
                            <m:sSup>
                              <m:sSupPr>
                                <m:ctrlPr>
                                  <a:rPr lang="vi-VN" sz="2400" i="1">
                                    <a:latin typeface="Cambria Math" panose="02040503050406030204" pitchFamily="18" charset="0"/>
                                  </a:rPr>
                                </m:ctrlPr>
                              </m:sSupPr>
                              <m:e>
                                <m:r>
                                  <a:rPr lang="vi-VN" sz="2400" i="1">
                                    <a:latin typeface="Cambria Math" panose="02040503050406030204" pitchFamily="18" charset="0"/>
                                  </a:rPr>
                                  <m:t>)</m:t>
                                </m:r>
                              </m:e>
                              <m:sup>
                                <m:r>
                                  <a:rPr lang="vi-VN" sz="2400" i="1">
                                    <a:latin typeface="Cambria Math" panose="02040503050406030204" pitchFamily="18" charset="0"/>
                                  </a:rPr>
                                  <m:t>2</m:t>
                                </m:r>
                              </m:sup>
                            </m:sSup>
                          </m:e>
                        </m:nary>
                      </m:den>
                    </m:f>
                  </m:oMath>
                </a14:m>
                <a:endParaRPr lang="vi-VN" sz="2400" dirty="0"/>
              </a:p>
              <a:p>
                <a:pPr marL="0" indent="0">
                  <a:buNone/>
                </a:pPr>
                <a:r>
                  <a:rPr lang="vi-VN" sz="2400" dirty="0"/>
                  <a:t>Công thức trên được viết dưới dạng khác như sau: </a:t>
                </a:r>
                <a:endParaRPr lang="en-US" sz="2400" dirty="0"/>
              </a:p>
              <a:p>
                <a:pPr marL="0" indent="0">
                  <a:buNone/>
                </a:pPr>
                <a:endParaRPr lang="vi-VN" sz="2400" dirty="0"/>
              </a:p>
              <a:p>
                <a:pPr marL="0" indent="0" algn="just">
                  <a:buNone/>
                </a:pPr>
                <a:endParaRPr lang="vi-VN" sz="2200" dirty="0"/>
              </a:p>
            </p:txBody>
          </p:sp>
        </mc:Choice>
        <mc:Fallback xmlns="">
          <p:sp>
            <p:nvSpPr>
              <p:cNvPr id="3" name="Content Placeholder 2">
                <a:extLst>
                  <a:ext uri="{FF2B5EF4-FFF2-40B4-BE49-F238E27FC236}">
                    <a16:creationId xmlns:a16="http://schemas.microsoft.com/office/drawing/2014/main" id="{26A44ABC-DB36-490A-A098-21D8B690F705}"/>
                  </a:ext>
                </a:extLst>
              </p:cNvPr>
              <p:cNvSpPr>
                <a:spLocks noGrp="1" noRot="1" noChangeAspect="1" noMove="1" noResize="1" noEditPoints="1" noAdjustHandles="1" noChangeArrowheads="1" noChangeShapeType="1" noTextEdit="1"/>
              </p:cNvSpPr>
              <p:nvPr>
                <p:ph idx="1"/>
              </p:nvPr>
            </p:nvSpPr>
            <p:spPr>
              <a:xfrm>
                <a:off x="636103" y="319406"/>
                <a:ext cx="10999305" cy="6346437"/>
              </a:xfrm>
              <a:blipFill>
                <a:blip r:embed="rId2"/>
                <a:stretch>
                  <a:fillRect l="-831"/>
                </a:stretch>
              </a:blipFill>
            </p:spPr>
            <p:txBody>
              <a:bodyPr/>
              <a:lstStyle/>
              <a:p>
                <a:r>
                  <a:rPr lang="vi-VN">
                    <a:noFill/>
                  </a:rPr>
                  <a:t> </a:t>
                </a:r>
              </a:p>
            </p:txBody>
          </p:sp>
        </mc:Fallback>
      </mc:AlternateContent>
    </p:spTree>
    <p:extLst>
      <p:ext uri="{BB962C8B-B14F-4D97-AF65-F5344CB8AC3E}">
        <p14:creationId xmlns:p14="http://schemas.microsoft.com/office/powerpoint/2010/main" val="42661963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2E65-34C8-4CFF-B030-C78D2948D858}"/>
              </a:ext>
            </a:extLst>
          </p:cNvPr>
          <p:cNvSpPr>
            <a:spLocks noGrp="1"/>
          </p:cNvSpPr>
          <p:nvPr>
            <p:ph type="title"/>
          </p:nvPr>
        </p:nvSpPr>
        <p:spPr>
          <a:xfrm flipV="1">
            <a:off x="838200" y="319406"/>
            <a:ext cx="10515600" cy="45719"/>
          </a:xfrm>
        </p:spPr>
        <p:txBody>
          <a:bodyPr>
            <a:normAutofit fontScale="90000"/>
          </a:bodyPr>
          <a:lstStyle/>
          <a:p>
            <a:endParaRPr lang="vi-V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A44ABC-DB36-490A-A098-21D8B690F705}"/>
                  </a:ext>
                </a:extLst>
              </p:cNvPr>
              <p:cNvSpPr>
                <a:spLocks noGrp="1"/>
              </p:cNvSpPr>
              <p:nvPr>
                <p:ph idx="1"/>
              </p:nvPr>
            </p:nvSpPr>
            <p:spPr>
              <a:xfrm>
                <a:off x="636103" y="319406"/>
                <a:ext cx="10999305" cy="6346437"/>
              </a:xfrm>
            </p:spPr>
            <p:txBody>
              <a:bodyPr>
                <a:normAutofit/>
              </a:bodyPr>
              <a:lstStyle/>
              <a:p>
                <a:pPr marL="0" indent="0" algn="ctr">
                  <a:buNone/>
                </a:pPr>
                <a:endParaRPr lang="en-US" sz="2200" dirty="0">
                  <a:latin typeface="Arial" panose="020B0604020202020204" pitchFamily="34" charset="0"/>
                  <a:cs typeface="Arial" panose="020B0604020202020204" pitchFamily="34" charset="0"/>
                </a:endParaRPr>
              </a:p>
              <a:p>
                <a:pPr marL="0" indent="0">
                  <a:buNone/>
                </a:pPr>
                <a:r>
                  <a:rPr lang="en-US" dirty="0" err="1"/>
                  <a:t>Nếu</a:t>
                </a:r>
                <a:r>
                  <a:rPr lang="en-US" dirty="0"/>
                  <a:t> </a:t>
                </a:r>
                <a:r>
                  <a:rPr lang="en-US" dirty="0" err="1"/>
                  <a:t>ký</a:t>
                </a:r>
                <a:r>
                  <a:rPr lang="en-US" dirty="0"/>
                  <a:t> </a:t>
                </a:r>
                <a:r>
                  <a:rPr lang="en-US" dirty="0" err="1"/>
                  <a:t>hiệu</a:t>
                </a: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𝑉𝑎𝑟</m:t>
                      </m:r>
                      <m:d>
                        <m:dPr>
                          <m:ctrlPr>
                            <a:rPr lang="vi-VN"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vi-VN" i="1">
                              <a:latin typeface="Cambria Math" panose="02040503050406030204" pitchFamily="18" charset="0"/>
                            </a:rPr>
                          </m:ctrlPr>
                        </m:fPr>
                        <m:num>
                          <m:nary>
                            <m:naryPr>
                              <m:chr m:val="∑"/>
                              <m:limLoc m:val="undOvr"/>
                              <m:ctrlPr>
                                <a:rPr lang="vi-VN"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m:t>
                              </m:r>
                              <m:sSub>
                                <m:sSubPr>
                                  <m:ctrlPr>
                                    <a:rPr lang="vi-V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vi-VN" i="1">
                                      <a:latin typeface="Cambria Math" panose="02040503050406030204" pitchFamily="18" charset="0"/>
                                    </a:rPr>
                                  </m:ctrlPr>
                                </m:accPr>
                                <m:e>
                                  <m:r>
                                    <a:rPr lang="en-US" i="1">
                                      <a:latin typeface="Cambria Math" panose="02040503050406030204" pitchFamily="18" charset="0"/>
                                    </a:rPr>
                                    <m:t>𝑥</m:t>
                                  </m:r>
                                </m:e>
                              </m:acc>
                              <m:sSup>
                                <m:sSupPr>
                                  <m:ctrlPr>
                                    <a:rPr lang="vi-VN"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num>
                        <m:den>
                          <m:r>
                            <a:rPr lang="en-US" i="1">
                              <a:latin typeface="Cambria Math" panose="02040503050406030204" pitchFamily="18" charset="0"/>
                            </a:rPr>
                            <m:t>𝑛</m:t>
                          </m:r>
                        </m:den>
                      </m:f>
                    </m:oMath>
                  </m:oMathPara>
                </a14:m>
                <a:endParaRPr lang="vi-VN" dirty="0"/>
              </a:p>
              <a:p>
                <a:pPr marL="0" indent="0">
                  <a:buNone/>
                </a:pPr>
                <a:r>
                  <a:rPr lang="en-US" dirty="0" err="1"/>
                  <a:t>Và</a:t>
                </a:r>
                <a:r>
                  <a:rPr lang="en-US" dirty="0"/>
                  <a:t> </a:t>
                </a:r>
                <a:r>
                  <a:rPr lang="en-US" dirty="0" err="1"/>
                  <a:t>công</a:t>
                </a:r>
                <a:r>
                  <a:rPr lang="en-US" dirty="0"/>
                  <a:t> </a:t>
                </a:r>
                <a:r>
                  <a:rPr lang="en-US" dirty="0" err="1"/>
                  <a:t>thức</a:t>
                </a:r>
                <a:r>
                  <a:rPr lang="en-US" dirty="0"/>
                  <a:t> </a:t>
                </a:r>
                <a:r>
                  <a:rPr lang="en-US" dirty="0" err="1"/>
                  <a:t>tính</a:t>
                </a:r>
                <a:r>
                  <a:rPr lang="en-US" dirty="0"/>
                  <a:t> </a:t>
                </a:r>
                <a:r>
                  <a:rPr lang="en-US" dirty="0" err="1"/>
                  <a:t>hiệp</a:t>
                </a:r>
                <a:r>
                  <a:rPr lang="en-US" dirty="0"/>
                  <a:t> </a:t>
                </a:r>
                <a:r>
                  <a:rPr lang="en-US" dirty="0" err="1"/>
                  <a:t>phương</a:t>
                </a:r>
                <a:r>
                  <a:rPr lang="en-US" dirty="0"/>
                  <a:t> </a:t>
                </a:r>
                <a:r>
                  <a:rPr lang="en-US" dirty="0" err="1"/>
                  <a:t>sai</a:t>
                </a:r>
                <a:r>
                  <a:rPr lang="en-US" dirty="0"/>
                  <a:t> (covariance) </a:t>
                </a:r>
                <a:r>
                  <a:rPr lang="en-US" dirty="0" err="1"/>
                  <a:t>được</a:t>
                </a:r>
                <a:r>
                  <a:rPr lang="en-US" dirty="0"/>
                  <a:t> </a:t>
                </a:r>
                <a:r>
                  <a:rPr lang="en-US" dirty="0" err="1"/>
                  <a:t>viết</a:t>
                </a:r>
                <a:r>
                  <a:rPr lang="en-US" dirty="0"/>
                  <a:t> </a:t>
                </a:r>
                <a:r>
                  <a:rPr lang="en-US" dirty="0" err="1"/>
                  <a:t>như</a:t>
                </a:r>
                <a:r>
                  <a:rPr lang="en-US" dirty="0"/>
                  <a:t> </a:t>
                </a:r>
                <a:r>
                  <a:rPr lang="en-US" dirty="0" err="1"/>
                  <a:t>sau</a:t>
                </a:r>
                <a:endParaRPr lang="vi-VN" dirty="0"/>
              </a:p>
              <a:p>
                <a:pPr marL="0" indent="0">
                  <a:buNone/>
                </a:pPr>
                <a:r>
                  <a:rPr lang="en-US" dirty="0"/>
                  <a:t>			</a:t>
                </a:r>
                <a14:m>
                  <m:oMath xmlns:m="http://schemas.openxmlformats.org/officeDocument/2006/math">
                    <m:r>
                      <a:rPr lang="en-US" i="1">
                        <a:latin typeface="Cambria Math" panose="02040503050406030204" pitchFamily="18" charset="0"/>
                      </a:rPr>
                      <m:t>𝐶𝑜𝑣</m:t>
                    </m:r>
                    <m:d>
                      <m:dPr>
                        <m:ctrlPr>
                          <a:rPr lang="vi-VN"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f>
                      <m:fPr>
                        <m:ctrlPr>
                          <a:rPr lang="vi-VN" i="1">
                            <a:latin typeface="Cambria Math" panose="02040503050406030204" pitchFamily="18" charset="0"/>
                          </a:rPr>
                        </m:ctrlPr>
                      </m:fPr>
                      <m:num>
                        <m:nary>
                          <m:naryPr>
                            <m:chr m:val="∑"/>
                            <m:limLoc m:val="undOvr"/>
                            <m:ctrlPr>
                              <a:rPr lang="vi-VN"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vi-VN" i="1">
                                        <a:latin typeface="Cambria Math" panose="02040503050406030204" pitchFamily="18" charset="0"/>
                                      </a:rPr>
                                    </m:ctrlPr>
                                  </m:accPr>
                                  <m:e>
                                    <m:r>
                                      <a:rPr lang="en-US" i="1">
                                        <a:latin typeface="Cambria Math" panose="02040503050406030204" pitchFamily="18" charset="0"/>
                                      </a:rPr>
                                      <m:t>𝑥</m:t>
                                    </m:r>
                                  </m:e>
                                </m:acc>
                              </m:e>
                            </m:d>
                            <m:r>
                              <a:rPr lang="en-US" i="1">
                                <a:latin typeface="Cambria Math" panose="02040503050406030204" pitchFamily="18" charset="0"/>
                              </a:rPr>
                              <m:t>(</m:t>
                            </m:r>
                            <m:sSub>
                              <m:sSubPr>
                                <m:ctrlPr>
                                  <a:rPr lang="vi-VN"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vi-VN"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e>
                        </m:nary>
                      </m:num>
                      <m:den>
                        <m:r>
                          <a:rPr lang="en-US" i="1">
                            <a:latin typeface="Cambria Math" panose="02040503050406030204" pitchFamily="18" charset="0"/>
                          </a:rPr>
                          <m:t>𝑛</m:t>
                        </m:r>
                      </m:den>
                    </m:f>
                  </m:oMath>
                </a14:m>
                <a:endParaRPr lang="vi-VN" dirty="0"/>
              </a:p>
              <a:p>
                <a:pPr marL="0" indent="0">
                  <a:buNone/>
                </a:pPr>
                <a:r>
                  <a:rPr lang="en-US" dirty="0" err="1"/>
                  <a:t>Thì</a:t>
                </a:r>
                <a:r>
                  <a:rPr lang="en-US" dirty="0"/>
                  <a:t> </a:t>
                </a:r>
                <a:r>
                  <a:rPr lang="en-US" dirty="0" err="1"/>
                  <a:t>công</a:t>
                </a:r>
                <a:r>
                  <a:rPr lang="en-US" dirty="0"/>
                  <a:t> </a:t>
                </a:r>
                <a:r>
                  <a:rPr lang="en-US" dirty="0" err="1"/>
                  <a:t>thức</a:t>
                </a:r>
                <a:r>
                  <a:rPr lang="en-US" dirty="0"/>
                  <a:t> </a:t>
                </a:r>
                <a:r>
                  <a:rPr lang="en-US" dirty="0" err="1"/>
                  <a:t>tính</a:t>
                </a:r>
                <a:r>
                  <a:rPr lang="en-US" dirty="0"/>
                  <a:t> </a:t>
                </a:r>
                <a:r>
                  <a:rPr lang="en-US" dirty="0" err="1"/>
                  <a:t>độ</a:t>
                </a:r>
                <a:r>
                  <a:rPr lang="en-US" dirty="0"/>
                  <a:t> </a:t>
                </a:r>
                <a:r>
                  <a:rPr lang="en-US" dirty="0" err="1"/>
                  <a:t>nghiêng</a:t>
                </a:r>
                <a:r>
                  <a:rPr lang="en-US" dirty="0"/>
                  <a:t> </a:t>
                </a:r>
                <a:r>
                  <a:rPr lang="en-US" dirty="0" err="1"/>
                  <a:t>của</a:t>
                </a:r>
                <a:r>
                  <a:rPr lang="en-US" dirty="0"/>
                  <a:t> </a:t>
                </a:r>
                <a:r>
                  <a:rPr lang="en-US" dirty="0" err="1"/>
                  <a:t>đường</a:t>
                </a:r>
                <a:r>
                  <a:rPr lang="en-US" dirty="0"/>
                  <a:t> </a:t>
                </a:r>
                <a:r>
                  <a:rPr lang="en-US" dirty="0" err="1"/>
                  <a:t>thẳng</a:t>
                </a:r>
                <a:r>
                  <a:rPr lang="en-US" dirty="0"/>
                  <a:t> </a:t>
                </a:r>
                <a:r>
                  <a:rPr lang="en-US" dirty="0" err="1"/>
                  <a:t>hồi</a:t>
                </a:r>
                <a:r>
                  <a:rPr lang="en-US" dirty="0"/>
                  <a:t> </a:t>
                </a:r>
                <a:r>
                  <a:rPr lang="en-US" dirty="0" err="1"/>
                  <a:t>quy</a:t>
                </a:r>
                <a:r>
                  <a:rPr lang="en-US" dirty="0"/>
                  <a:t> </a:t>
                </a:r>
                <a:r>
                  <a:rPr lang="en-US" dirty="0" err="1"/>
                  <a:t>như</a:t>
                </a:r>
                <a:r>
                  <a:rPr lang="en-US" dirty="0"/>
                  <a:t> </a:t>
                </a:r>
                <a:r>
                  <a:rPr lang="en-US" dirty="0" err="1"/>
                  <a:t>sau</a:t>
                </a:r>
                <a:r>
                  <a:rPr lang="en-US" dirty="0"/>
                  <a:t>:</a:t>
                </a:r>
                <a:endParaRPr lang="vi-VN" dirty="0"/>
              </a:p>
              <a:p>
                <a:pPr marL="0" indent="0">
                  <a:buNone/>
                </a:pPr>
                <a:r>
                  <a:rPr lang="en-US" dirty="0"/>
                  <a:t>				</a:t>
                </a:r>
                <a14:m>
                  <m:oMath xmlns:m="http://schemas.openxmlformats.org/officeDocument/2006/math">
                    <m:r>
                      <a:rPr lang="en-US" sz="2400" i="1">
                        <a:latin typeface="Cambria Math" panose="02040503050406030204" pitchFamily="18" charset="0"/>
                      </a:rPr>
                      <m:t>𝑏</m:t>
                    </m:r>
                    <m:r>
                      <a:rPr lang="en-US" sz="2400" i="1">
                        <a:latin typeface="Cambria Math" panose="02040503050406030204" pitchFamily="18" charset="0"/>
                      </a:rPr>
                      <m:t>=</m:t>
                    </m:r>
                    <m:f>
                      <m:fPr>
                        <m:ctrlPr>
                          <a:rPr lang="vi-VN" sz="2400" i="1">
                            <a:latin typeface="Cambria Math" panose="02040503050406030204" pitchFamily="18" charset="0"/>
                          </a:rPr>
                        </m:ctrlPr>
                      </m:fPr>
                      <m:num>
                        <m:r>
                          <a:rPr lang="en-US" sz="2400" i="1">
                            <a:latin typeface="Cambria Math" panose="02040503050406030204" pitchFamily="18" charset="0"/>
                          </a:rPr>
                          <m:t>𝑐𝑜𝑣</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num>
                      <m:den>
                        <m:r>
                          <a:rPr lang="en-US" sz="2400" i="1">
                            <a:latin typeface="Cambria Math" panose="02040503050406030204" pitchFamily="18" charset="0"/>
                          </a:rPr>
                          <m:t>𝑣𝑎𝑟</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den>
                    </m:f>
                  </m:oMath>
                </a14:m>
                <a:endParaRPr lang="vi-VN" sz="2400" dirty="0"/>
              </a:p>
              <a:p>
                <a:pPr marL="0" indent="0">
                  <a:buNone/>
                </a:pPr>
                <a:r>
                  <a:rPr lang="en-US" dirty="0" err="1"/>
                  <a:t>Và</a:t>
                </a:r>
                <a:r>
                  <a:rPr lang="en-US" dirty="0"/>
                  <a:t> </a:t>
                </a:r>
                <a:r>
                  <a:rPr lang="en-US" dirty="0" err="1"/>
                  <a:t>công</a:t>
                </a:r>
                <a:r>
                  <a:rPr lang="en-US" dirty="0"/>
                  <a:t> </a:t>
                </a:r>
                <a:r>
                  <a:rPr lang="en-US" dirty="0" err="1"/>
                  <a:t>thức</a:t>
                </a:r>
                <a:r>
                  <a:rPr lang="en-US" dirty="0"/>
                  <a:t> </a:t>
                </a:r>
                <a:r>
                  <a:rPr lang="en-US" dirty="0" err="1"/>
                  <a:t>tính</a:t>
                </a:r>
                <a:r>
                  <a:rPr lang="en-US" dirty="0"/>
                  <a:t> </a:t>
                </a:r>
                <a:r>
                  <a:rPr lang="en-US" dirty="0" err="1"/>
                  <a:t>điểm</a:t>
                </a:r>
                <a:r>
                  <a:rPr lang="en-US" dirty="0"/>
                  <a:t> </a:t>
                </a:r>
                <a:r>
                  <a:rPr lang="en-US" dirty="0" err="1"/>
                  <a:t>cắt</a:t>
                </a:r>
                <a:r>
                  <a:rPr lang="en-US" dirty="0"/>
                  <a:t> </a:t>
                </a:r>
                <a:r>
                  <a:rPr lang="en-US" dirty="0" err="1"/>
                  <a:t>sẽ</a:t>
                </a:r>
                <a:r>
                  <a:rPr lang="en-US" dirty="0"/>
                  <a:t> </a:t>
                </a:r>
                <a:r>
                  <a:rPr lang="en-US" dirty="0" err="1"/>
                  <a:t>là</a:t>
                </a:r>
                <a:r>
                  <a:rPr lang="en-US" dirty="0"/>
                  <a:t>:</a:t>
                </a:r>
                <a:endParaRPr lang="vi-VN" dirty="0"/>
              </a:p>
              <a:p>
                <a:pPr marL="0" indent="0">
                  <a:buNone/>
                </a:pPr>
                <a:r>
                  <a:rPr lang="en-US" dirty="0"/>
                  <a:t>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acc>
                      <m:accPr>
                        <m:chr m:val="̅"/>
                        <m:ctrlPr>
                          <a:rPr lang="vi-VN"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𝑏</m:t>
                    </m:r>
                    <m:acc>
                      <m:accPr>
                        <m:chr m:val="̅"/>
                        <m:ctrlPr>
                          <a:rPr lang="vi-VN" i="1">
                            <a:latin typeface="Cambria Math" panose="02040503050406030204" pitchFamily="18" charset="0"/>
                          </a:rPr>
                        </m:ctrlPr>
                      </m:accPr>
                      <m:e>
                        <m:r>
                          <a:rPr lang="en-US" i="1">
                            <a:latin typeface="Cambria Math" panose="02040503050406030204" pitchFamily="18" charset="0"/>
                          </a:rPr>
                          <m:t>𝑥</m:t>
                        </m:r>
                      </m:e>
                    </m:acc>
                  </m:oMath>
                </a14:m>
                <a:endParaRPr lang="vi-VN" dirty="0"/>
              </a:p>
              <a:p>
                <a:pPr marL="0" indent="0" algn="just">
                  <a:buNone/>
                </a:pPr>
                <a:endParaRPr lang="en-US" sz="2200" dirty="0">
                  <a:latin typeface="Arial" panose="020B0604020202020204" pitchFamily="34" charset="0"/>
                  <a:cs typeface="Arial" panose="020B0604020202020204" pitchFamily="34" charset="0"/>
                </a:endParaRPr>
              </a:p>
              <a:p>
                <a:pPr marL="0" indent="0" algn="just">
                  <a:buNone/>
                </a:pPr>
                <a:r>
                  <a:rPr lang="vi-VN" sz="2200" u="sng" dirty="0"/>
                  <a:t>Câu hỏi:</a:t>
                </a:r>
              </a:p>
              <a:p>
                <a:pPr marL="0" indent="0" algn="just">
                  <a:buNone/>
                </a:pPr>
                <a:r>
                  <a:rPr lang="vi-VN" sz="2200" dirty="0"/>
                  <a:t>Các công thức trên dự báo cho đường thẳng, vậy liệu sử dụng đa thức bậc cao hơn thì phương pháp bình phương cực tiểu có sử dụng được không ?</a:t>
                </a:r>
                <a:endParaRPr lang="en-US" sz="2200" dirty="0"/>
              </a:p>
              <a:p>
                <a:pPr marL="0" indent="0" algn="just">
                  <a:buNone/>
                </a:pPr>
                <a:endParaRPr lang="vi-VN" sz="2200" dirty="0"/>
              </a:p>
            </p:txBody>
          </p:sp>
        </mc:Choice>
        <mc:Fallback xmlns="">
          <p:sp>
            <p:nvSpPr>
              <p:cNvPr id="3" name="Content Placeholder 2">
                <a:extLst>
                  <a:ext uri="{FF2B5EF4-FFF2-40B4-BE49-F238E27FC236}">
                    <a16:creationId xmlns:a16="http://schemas.microsoft.com/office/drawing/2014/main" id="{26A44ABC-DB36-490A-A098-21D8B690F705}"/>
                  </a:ext>
                </a:extLst>
              </p:cNvPr>
              <p:cNvSpPr>
                <a:spLocks noGrp="1" noRot="1" noChangeAspect="1" noMove="1" noResize="1" noEditPoints="1" noAdjustHandles="1" noChangeArrowheads="1" noChangeShapeType="1" noTextEdit="1"/>
              </p:cNvSpPr>
              <p:nvPr>
                <p:ph idx="1"/>
              </p:nvPr>
            </p:nvSpPr>
            <p:spPr>
              <a:xfrm>
                <a:off x="636103" y="319406"/>
                <a:ext cx="10999305" cy="6346437"/>
              </a:xfrm>
              <a:blipFill>
                <a:blip r:embed="rId2"/>
                <a:stretch>
                  <a:fillRect l="-720" r="-665"/>
                </a:stretch>
              </a:blipFill>
            </p:spPr>
            <p:txBody>
              <a:bodyPr/>
              <a:lstStyle/>
              <a:p>
                <a:r>
                  <a:rPr lang="vi-VN">
                    <a:noFill/>
                  </a:rPr>
                  <a:t> </a:t>
                </a:r>
              </a:p>
            </p:txBody>
          </p:sp>
        </mc:Fallback>
      </mc:AlternateContent>
    </p:spTree>
    <p:extLst>
      <p:ext uri="{BB962C8B-B14F-4D97-AF65-F5344CB8AC3E}">
        <p14:creationId xmlns:p14="http://schemas.microsoft.com/office/powerpoint/2010/main" val="3873852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0" indent="0" algn="just">
              <a:lnSpc>
                <a:spcPct val="150000"/>
              </a:lnSpc>
              <a:buNone/>
            </a:pPr>
            <a:r>
              <a:rPr lang="en-US" sz="2200" dirty="0" err="1"/>
              <a:t>Xây</a:t>
            </a:r>
            <a:r>
              <a:rPr lang="en-US" sz="2200" dirty="0"/>
              <a:t> </a:t>
            </a:r>
            <a:r>
              <a:rPr lang="en-US" sz="2200" dirty="0" err="1"/>
              <a:t>dựng</a:t>
            </a:r>
            <a:r>
              <a:rPr lang="en-US" sz="2200" dirty="0"/>
              <a:t> </a:t>
            </a:r>
            <a:r>
              <a:rPr lang="en-US" sz="2200" dirty="0" err="1"/>
              <a:t>cây</a:t>
            </a:r>
            <a:r>
              <a:rPr lang="en-US" sz="2200" dirty="0"/>
              <a:t> </a:t>
            </a:r>
            <a:r>
              <a:rPr lang="en-US" sz="2200" dirty="0" err="1"/>
              <a:t>quyết</a:t>
            </a:r>
            <a:r>
              <a:rPr lang="en-US" sz="2200" dirty="0"/>
              <a:t> </a:t>
            </a:r>
            <a:r>
              <a:rPr lang="en-US" sz="2200" dirty="0" err="1"/>
              <a:t>định</a:t>
            </a:r>
            <a:r>
              <a:rPr lang="en-US" sz="2200" dirty="0"/>
              <a:t>:</a:t>
            </a:r>
          </a:p>
          <a:p>
            <a:pPr marL="0" indent="0" algn="just">
              <a:lnSpc>
                <a:spcPct val="150000"/>
              </a:lnSpc>
              <a:buNone/>
            </a:pPr>
            <a:r>
              <a:rPr lang="en-US" sz="2200" dirty="0"/>
              <a:t>B</a:t>
            </a:r>
            <a:r>
              <a:rPr lang="vi-VN" sz="2200" dirty="0"/>
              <a:t>ư</a:t>
            </a:r>
            <a:r>
              <a:rPr lang="en-US" sz="2200" dirty="0" err="1"/>
              <a:t>ớc</a:t>
            </a:r>
            <a:r>
              <a:rPr lang="en-US" sz="2200" dirty="0"/>
              <a:t> 1:Tạo </a:t>
            </a:r>
            <a:r>
              <a:rPr lang="en-US" sz="2200" dirty="0" err="1"/>
              <a:t>nút</a:t>
            </a:r>
            <a:r>
              <a:rPr lang="en-US" sz="2200" dirty="0"/>
              <a:t> </a:t>
            </a:r>
            <a:r>
              <a:rPr lang="en-US" sz="2200" dirty="0" err="1"/>
              <a:t>gốc</a:t>
            </a:r>
            <a:r>
              <a:rPr lang="en-US" sz="2200" dirty="0"/>
              <a:t>: chia </a:t>
            </a:r>
            <a:r>
              <a:rPr lang="en-US" sz="2200" dirty="0" err="1"/>
              <a:t>theo</a:t>
            </a:r>
            <a:r>
              <a:rPr lang="en-US" sz="2200" dirty="0"/>
              <a:t> </a:t>
            </a:r>
            <a:r>
              <a:rPr lang="en-US" sz="2200" dirty="0" err="1"/>
              <a:t>số</a:t>
            </a:r>
            <a:r>
              <a:rPr lang="vi-VN" sz="2200" dirty="0"/>
              <a:t> </a:t>
            </a:r>
            <a:r>
              <a:rPr lang="vi-VN" sz="2200" dirty="0">
                <a:latin typeface="Calibri" panose="020F0502020204030204" pitchFamily="34" charset="0"/>
                <a:cs typeface="Calibri" panose="020F0502020204030204" pitchFamily="34" charset="0"/>
              </a:rPr>
              <a:t>lượng diễn viên nổi tiếng tham gia</a:t>
            </a:r>
          </a:p>
          <a:p>
            <a:pPr marL="0" indent="0" algn="just">
              <a:lnSpc>
                <a:spcPct val="150000"/>
              </a:lnSpc>
              <a:buNone/>
            </a:pPr>
            <a:r>
              <a:rPr lang="vi-VN" sz="2200" dirty="0">
                <a:latin typeface="Calibri" panose="020F0502020204030204" pitchFamily="34" charset="0"/>
                <a:cs typeface="Calibri" panose="020F0502020204030204" pitchFamily="34" charset="0"/>
              </a:rPr>
              <a:t>Bước 2: Chọn nhánh có nhiều dữ liệu không đồng nhất, chia tiếp theo </a:t>
            </a:r>
            <a:r>
              <a:rPr lang="vi-VN" sz="2200" dirty="0"/>
              <a:t> </a:t>
            </a:r>
            <a:r>
              <a:rPr lang="vi-VN" sz="2000" dirty="0"/>
              <a:t>vốn đầu tư </a:t>
            </a:r>
            <a:endParaRPr lang="en-US" sz="2000" dirty="0"/>
          </a:p>
          <a:p>
            <a:pPr marL="0" indent="0" algn="just">
              <a:lnSpc>
                <a:spcPct val="150000"/>
              </a:lnSpc>
              <a:buNone/>
            </a:pPr>
            <a:endParaRPr lang="en-US" sz="2200" dirty="0"/>
          </a:p>
          <a:p>
            <a:pPr marL="0" indent="0" algn="just">
              <a:lnSpc>
                <a:spcPct val="150000"/>
              </a:lnSpc>
              <a:buNone/>
            </a:pPr>
            <a:endParaRPr lang="en-US" sz="2200" dirty="0"/>
          </a:p>
          <a:p>
            <a:pPr marL="0" indent="0" algn="just">
              <a:lnSpc>
                <a:spcPct val="150000"/>
              </a:lnSpc>
              <a:buNone/>
            </a:pPr>
            <a:endParaRPr lang="vi-VN" sz="2200" dirty="0"/>
          </a:p>
        </p:txBody>
      </p:sp>
      <p:pic>
        <p:nvPicPr>
          <p:cNvPr id="5" name="Picture 4">
            <a:extLst>
              <a:ext uri="{FF2B5EF4-FFF2-40B4-BE49-F238E27FC236}">
                <a16:creationId xmlns:a16="http://schemas.microsoft.com/office/drawing/2014/main" id="{23329381-4021-4604-A5C8-8E32ED777464}"/>
              </a:ext>
            </a:extLst>
          </p:cNvPr>
          <p:cNvPicPr/>
          <p:nvPr/>
        </p:nvPicPr>
        <p:blipFill>
          <a:blip r:embed="rId2" cstate="print"/>
          <a:srcRect/>
          <a:stretch>
            <a:fillRect/>
          </a:stretch>
        </p:blipFill>
        <p:spPr bwMode="auto">
          <a:xfrm>
            <a:off x="838200" y="3071814"/>
            <a:ext cx="4445759" cy="3184524"/>
          </a:xfrm>
          <a:prstGeom prst="rect">
            <a:avLst/>
          </a:prstGeom>
          <a:noFill/>
          <a:ln w="9525">
            <a:noFill/>
            <a:miter lim="800000"/>
            <a:headEnd/>
            <a:tailEnd/>
          </a:ln>
        </p:spPr>
      </p:pic>
      <p:pic>
        <p:nvPicPr>
          <p:cNvPr id="6" name="Picture 5">
            <a:extLst>
              <a:ext uri="{FF2B5EF4-FFF2-40B4-BE49-F238E27FC236}">
                <a16:creationId xmlns:a16="http://schemas.microsoft.com/office/drawing/2014/main" id="{63E13CCB-4B37-41D2-A501-4D1D685D1F39}"/>
              </a:ext>
            </a:extLst>
          </p:cNvPr>
          <p:cNvPicPr/>
          <p:nvPr/>
        </p:nvPicPr>
        <p:blipFill>
          <a:blip r:embed="rId3" cstate="print"/>
          <a:srcRect/>
          <a:stretch>
            <a:fillRect/>
          </a:stretch>
        </p:blipFill>
        <p:spPr bwMode="auto">
          <a:xfrm>
            <a:off x="6465887" y="3071814"/>
            <a:ext cx="4106864" cy="3184524"/>
          </a:xfrm>
          <a:prstGeom prst="rect">
            <a:avLst/>
          </a:prstGeom>
          <a:noFill/>
          <a:ln w="9525">
            <a:noFill/>
            <a:miter lim="800000"/>
            <a:headEnd/>
            <a:tailEnd/>
          </a:ln>
        </p:spPr>
      </p:pic>
    </p:spTree>
    <p:extLst>
      <p:ext uri="{BB962C8B-B14F-4D97-AF65-F5344CB8AC3E}">
        <p14:creationId xmlns:p14="http://schemas.microsoft.com/office/powerpoint/2010/main" val="7916123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0097D-2635-43D8-AD92-DD3475C63AFD}"/>
              </a:ext>
            </a:extLst>
          </p:cNvPr>
          <p:cNvSpPr>
            <a:spLocks noGrp="1"/>
          </p:cNvSpPr>
          <p:nvPr>
            <p:ph type="title"/>
          </p:nvPr>
        </p:nvSpPr>
        <p:spPr/>
        <p:txBody>
          <a:bodyPr>
            <a:normAutofit fontScale="90000"/>
          </a:bodyPr>
          <a:lstStyle/>
          <a:p>
            <a:endParaRPr lang="vi-VN"/>
          </a:p>
        </p:txBody>
      </p:sp>
      <p:sp>
        <p:nvSpPr>
          <p:cNvPr id="3" name="Content Placeholder 2">
            <a:extLst>
              <a:ext uri="{FF2B5EF4-FFF2-40B4-BE49-F238E27FC236}">
                <a16:creationId xmlns:a16="http://schemas.microsoft.com/office/drawing/2014/main" id="{5853ED95-7916-475E-96EF-48CBF42FA497}"/>
              </a:ext>
            </a:extLst>
          </p:cNvPr>
          <p:cNvSpPr>
            <a:spLocks noGrp="1"/>
          </p:cNvSpPr>
          <p:nvPr>
            <p:ph idx="1"/>
          </p:nvPr>
        </p:nvSpPr>
        <p:spPr/>
        <p:txBody>
          <a:bodyPr>
            <a:normAutofit fontScale="85000" lnSpcReduction="20000"/>
          </a:bodyPr>
          <a:lstStyle/>
          <a:p>
            <a:r>
              <a:rPr lang="en-US" b="1" dirty="0" err="1"/>
              <a:t>Bài</a:t>
            </a:r>
            <a:r>
              <a:rPr lang="en-US" b="1" dirty="0"/>
              <a:t> </a:t>
            </a:r>
            <a:r>
              <a:rPr lang="en-US" b="1" dirty="0" err="1"/>
              <a:t>tập</a:t>
            </a:r>
            <a:r>
              <a:rPr lang="en-US" b="1" dirty="0"/>
              <a:t>:</a:t>
            </a:r>
          </a:p>
          <a:p>
            <a:r>
              <a:rPr lang="en-US" dirty="0" err="1"/>
              <a:t>Xét</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chiều</a:t>
            </a:r>
            <a:r>
              <a:rPr lang="en-US" dirty="0"/>
              <a:t> </a:t>
            </a:r>
            <a:r>
              <a:rPr lang="en-US" dirty="0" err="1"/>
              <a:t>cao</a:t>
            </a:r>
            <a:r>
              <a:rPr lang="en-US" dirty="0"/>
              <a:t> </a:t>
            </a:r>
            <a:r>
              <a:rPr lang="en-US" dirty="0" err="1"/>
              <a:t>và</a:t>
            </a:r>
            <a:r>
              <a:rPr lang="en-US" dirty="0"/>
              <a:t> </a:t>
            </a:r>
            <a:r>
              <a:rPr lang="en-US" dirty="0" err="1"/>
              <a:t>cân</a:t>
            </a:r>
            <a:r>
              <a:rPr lang="en-US" dirty="0"/>
              <a:t> </a:t>
            </a:r>
            <a:r>
              <a:rPr lang="en-US" dirty="0" err="1"/>
              <a:t>nặng</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err="1"/>
              <a:t>Xây</a:t>
            </a:r>
            <a:r>
              <a:rPr lang="en-US" dirty="0"/>
              <a:t> </a:t>
            </a:r>
            <a:r>
              <a:rPr lang="en-US" dirty="0" err="1"/>
              <a:t>dựng</a:t>
            </a:r>
            <a:r>
              <a:rPr lang="en-US" dirty="0"/>
              <a:t> </a:t>
            </a:r>
            <a:r>
              <a:rPr lang="en-US" dirty="0" err="1"/>
              <a:t>hàm</a:t>
            </a:r>
            <a:r>
              <a:rPr lang="en-US" dirty="0"/>
              <a:t> </a:t>
            </a:r>
            <a:r>
              <a:rPr lang="en-US" dirty="0" err="1"/>
              <a:t>tương</a:t>
            </a:r>
            <a:r>
              <a:rPr lang="en-US" dirty="0"/>
              <a:t> </a:t>
            </a:r>
            <a:r>
              <a:rPr lang="en-US" dirty="0" err="1"/>
              <a:t>quan</a:t>
            </a:r>
            <a:r>
              <a:rPr lang="en-US" dirty="0"/>
              <a:t> </a:t>
            </a:r>
            <a:r>
              <a:rPr lang="en-US" dirty="0" err="1"/>
              <a:t>bằng</a:t>
            </a:r>
            <a:r>
              <a:rPr lang="en-US" dirty="0"/>
              <a:t> Linear Regression</a:t>
            </a:r>
            <a:endParaRPr lang="vi-VN" dirty="0"/>
          </a:p>
          <a:p>
            <a:r>
              <a:rPr lang="vi-VN" dirty="0"/>
              <a:t>scikit-learn solution : w_1 = [ 0.55920496] w_0 = [-33.73541021]</a:t>
            </a:r>
          </a:p>
          <a:p>
            <a:r>
              <a:rPr lang="vi-VN" dirty="0"/>
              <a:t>Theo tính toán  : w_1 = [ 0.55920496] w_0 = [-33.73541021]</a:t>
            </a:r>
          </a:p>
          <a:p>
            <a:r>
              <a:rPr lang="en-US" dirty="0" err="1"/>
              <a:t>Dự</a:t>
            </a:r>
            <a:r>
              <a:rPr lang="en-US" dirty="0"/>
              <a:t> </a:t>
            </a:r>
            <a:r>
              <a:rPr lang="en-US" dirty="0" err="1"/>
              <a:t>báo</a:t>
            </a:r>
            <a:r>
              <a:rPr lang="en-US" dirty="0"/>
              <a:t> </a:t>
            </a:r>
            <a:endParaRPr lang="vi-VN" dirty="0"/>
          </a:p>
          <a:p>
            <a:r>
              <a:rPr lang="vi-VN" dirty="0"/>
              <a:t>Đầu vào: cao 155cm, đầu ra thực tế 52kg, đầu ra dự báo 52.94kg</a:t>
            </a:r>
          </a:p>
          <a:p>
            <a:r>
              <a:rPr lang="vi-VN" dirty="0"/>
              <a:t>Đầu vào: cao 160cm, giá trị thực 56kg, giá trị dự báo: 55.74kg</a:t>
            </a:r>
          </a:p>
          <a:p>
            <a:endParaRPr lang="vi-VN" dirty="0"/>
          </a:p>
        </p:txBody>
      </p:sp>
      <p:graphicFrame>
        <p:nvGraphicFramePr>
          <p:cNvPr id="4" name="Table 3">
            <a:extLst>
              <a:ext uri="{FF2B5EF4-FFF2-40B4-BE49-F238E27FC236}">
                <a16:creationId xmlns:a16="http://schemas.microsoft.com/office/drawing/2014/main" id="{ED02337C-6B4B-49D4-9DAB-D91E5F8C2EA6}"/>
              </a:ext>
            </a:extLst>
          </p:cNvPr>
          <p:cNvGraphicFramePr>
            <a:graphicFrameLocks noGrp="1"/>
          </p:cNvGraphicFramePr>
          <p:nvPr>
            <p:extLst>
              <p:ext uri="{D42A27DB-BD31-4B8C-83A1-F6EECF244321}">
                <p14:modId xmlns:p14="http://schemas.microsoft.com/office/powerpoint/2010/main" val="1784618208"/>
              </p:ext>
            </p:extLst>
          </p:nvPr>
        </p:nvGraphicFramePr>
        <p:xfrm>
          <a:off x="1885950" y="1157288"/>
          <a:ext cx="6643688" cy="3429000"/>
        </p:xfrm>
        <a:graphic>
          <a:graphicData uri="http://schemas.openxmlformats.org/drawingml/2006/table">
            <a:tbl>
              <a:tblPr firstRow="1" firstCol="1" bandRow="1">
                <a:tableStyleId>{5C22544A-7EE6-4342-B048-85BDC9FD1C3A}</a:tableStyleId>
              </a:tblPr>
              <a:tblGrid>
                <a:gridCol w="1660562">
                  <a:extLst>
                    <a:ext uri="{9D8B030D-6E8A-4147-A177-3AD203B41FA5}">
                      <a16:colId xmlns:a16="http://schemas.microsoft.com/office/drawing/2014/main" val="425041831"/>
                    </a:ext>
                  </a:extLst>
                </a:gridCol>
                <a:gridCol w="1660562">
                  <a:extLst>
                    <a:ext uri="{9D8B030D-6E8A-4147-A177-3AD203B41FA5}">
                      <a16:colId xmlns:a16="http://schemas.microsoft.com/office/drawing/2014/main" val="3934727265"/>
                    </a:ext>
                  </a:extLst>
                </a:gridCol>
                <a:gridCol w="1661282">
                  <a:extLst>
                    <a:ext uri="{9D8B030D-6E8A-4147-A177-3AD203B41FA5}">
                      <a16:colId xmlns:a16="http://schemas.microsoft.com/office/drawing/2014/main" val="2781223125"/>
                    </a:ext>
                  </a:extLst>
                </a:gridCol>
                <a:gridCol w="1661282">
                  <a:extLst>
                    <a:ext uri="{9D8B030D-6E8A-4147-A177-3AD203B41FA5}">
                      <a16:colId xmlns:a16="http://schemas.microsoft.com/office/drawing/2014/main" val="3109589568"/>
                    </a:ext>
                  </a:extLst>
                </a:gridCol>
              </a:tblGrid>
              <a:tr h="381000">
                <a:tc>
                  <a:txBody>
                    <a:bodyPr/>
                    <a:lstStyle/>
                    <a:p>
                      <a:pPr algn="ctr">
                        <a:lnSpc>
                          <a:spcPct val="107000"/>
                        </a:lnSpc>
                        <a:spcBef>
                          <a:spcPts val="600"/>
                        </a:spcBef>
                        <a:spcAft>
                          <a:spcPts val="600"/>
                        </a:spcAft>
                      </a:pPr>
                      <a:r>
                        <a:rPr lang="en-US" sz="2000" dirty="0" err="1">
                          <a:effectLst/>
                          <a:latin typeface="+mn-lt"/>
                          <a:ea typeface="Arial" panose="020B0604020202020204" pitchFamily="34" charset="0"/>
                          <a:cs typeface="Times New Roman" panose="02020603050405020304" pitchFamily="18" charset="0"/>
                        </a:rPr>
                        <a:t>Chiều</a:t>
                      </a:r>
                      <a:r>
                        <a:rPr lang="en-US" sz="2000" dirty="0">
                          <a:effectLst/>
                          <a:latin typeface="+mn-lt"/>
                          <a:ea typeface="Arial" panose="020B0604020202020204" pitchFamily="34" charset="0"/>
                          <a:cs typeface="Times New Roman" panose="02020603050405020304" pitchFamily="18" charset="0"/>
                        </a:rPr>
                        <a:t> </a:t>
                      </a:r>
                      <a:r>
                        <a:rPr lang="en-US" sz="2000" dirty="0" err="1">
                          <a:effectLst/>
                          <a:latin typeface="+mn-lt"/>
                          <a:ea typeface="Arial" panose="020B0604020202020204" pitchFamily="34" charset="0"/>
                          <a:cs typeface="Times New Roman" panose="02020603050405020304" pitchFamily="18" charset="0"/>
                        </a:rPr>
                        <a:t>cao</a:t>
                      </a:r>
                      <a:endParaRPr lang="vi-VN" sz="2000" dirty="0">
                        <a:effectLst/>
                        <a:latin typeface="+mn-lt"/>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600"/>
                        </a:spcAft>
                      </a:pPr>
                      <a:r>
                        <a:rPr lang="en-US" sz="2000" dirty="0" err="1">
                          <a:effectLst/>
                        </a:rPr>
                        <a:t>Cân</a:t>
                      </a:r>
                      <a:r>
                        <a:rPr lang="en-US" sz="2000" dirty="0">
                          <a:effectLst/>
                        </a:rPr>
                        <a:t> </a:t>
                      </a:r>
                      <a:r>
                        <a:rPr lang="en-US" sz="2000" dirty="0" err="1">
                          <a:effectLst/>
                        </a:rPr>
                        <a:t>nặng</a:t>
                      </a:r>
                      <a:endParaRPr lang="vi-VN" sz="2000" dirty="0">
                        <a:effectLst/>
                        <a:latin typeface="+mn-lt"/>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2000" dirty="0" err="1">
                          <a:effectLst/>
                        </a:rPr>
                        <a:t>Chiều</a:t>
                      </a:r>
                      <a:r>
                        <a:rPr lang="en-US" sz="2000" dirty="0">
                          <a:effectLst/>
                        </a:rPr>
                        <a:t> </a:t>
                      </a:r>
                      <a:r>
                        <a:rPr lang="en-US" sz="2000" dirty="0" err="1">
                          <a:effectLst/>
                        </a:rPr>
                        <a:t>cao</a:t>
                      </a:r>
                      <a:endParaRPr lang="vi-VN"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600"/>
                        </a:spcAft>
                      </a:pPr>
                      <a:r>
                        <a:rPr lang="en-US" sz="2000" dirty="0" err="1">
                          <a:effectLst/>
                        </a:rPr>
                        <a:t>Cân</a:t>
                      </a:r>
                      <a:r>
                        <a:rPr lang="en-US" sz="2000" dirty="0">
                          <a:effectLst/>
                        </a:rPr>
                        <a:t> </a:t>
                      </a:r>
                      <a:r>
                        <a:rPr lang="en-US" sz="2000" dirty="0" err="1">
                          <a:effectLst/>
                        </a:rPr>
                        <a:t>nặng</a:t>
                      </a:r>
                      <a:endParaRPr lang="vi-VN" sz="2000" dirty="0">
                        <a:effectLst/>
                        <a:latin typeface="+mn-lt"/>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8972246"/>
                  </a:ext>
                </a:extLst>
              </a:tr>
              <a:tr h="381000">
                <a:tc>
                  <a:txBody>
                    <a:bodyPr/>
                    <a:lstStyle/>
                    <a:p>
                      <a:pPr algn="just">
                        <a:lnSpc>
                          <a:spcPct val="107000"/>
                        </a:lnSpc>
                        <a:spcBef>
                          <a:spcPts val="600"/>
                        </a:spcBef>
                        <a:spcAft>
                          <a:spcPts val="0"/>
                        </a:spcAft>
                      </a:pPr>
                      <a:r>
                        <a:rPr lang="en-US" sz="2000">
                          <a:effectLst/>
                        </a:rPr>
                        <a:t>147</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49</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dirty="0">
                          <a:effectLst/>
                        </a:rPr>
                        <a:t>168</a:t>
                      </a:r>
                      <a:endParaRPr lang="vi-VN"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dirty="0">
                          <a:effectLst/>
                        </a:rPr>
                        <a:t>60</a:t>
                      </a:r>
                      <a:endParaRPr lang="vi-VN"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1391293"/>
                  </a:ext>
                </a:extLst>
              </a:tr>
              <a:tr h="381000">
                <a:tc>
                  <a:txBody>
                    <a:bodyPr/>
                    <a:lstStyle/>
                    <a:p>
                      <a:pPr algn="just">
                        <a:lnSpc>
                          <a:spcPct val="107000"/>
                        </a:lnSpc>
                        <a:spcBef>
                          <a:spcPts val="600"/>
                        </a:spcBef>
                        <a:spcAft>
                          <a:spcPts val="0"/>
                        </a:spcAft>
                      </a:pPr>
                      <a:r>
                        <a:rPr lang="en-US" sz="2000">
                          <a:effectLst/>
                        </a:rPr>
                        <a:t>150</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50</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170</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dirty="0">
                          <a:effectLst/>
                        </a:rPr>
                        <a:t>72</a:t>
                      </a:r>
                      <a:endParaRPr lang="vi-VN"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4834248"/>
                  </a:ext>
                </a:extLst>
              </a:tr>
              <a:tr h="381000">
                <a:tc>
                  <a:txBody>
                    <a:bodyPr/>
                    <a:lstStyle/>
                    <a:p>
                      <a:pPr algn="just">
                        <a:lnSpc>
                          <a:spcPct val="107000"/>
                        </a:lnSpc>
                        <a:spcBef>
                          <a:spcPts val="600"/>
                        </a:spcBef>
                        <a:spcAft>
                          <a:spcPts val="0"/>
                        </a:spcAft>
                      </a:pPr>
                      <a:r>
                        <a:rPr lang="en-US" sz="2000">
                          <a:effectLst/>
                        </a:rPr>
                        <a:t>153</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51</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173</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dirty="0">
                          <a:effectLst/>
                        </a:rPr>
                        <a:t>63</a:t>
                      </a:r>
                      <a:endParaRPr lang="vi-VN"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5688723"/>
                  </a:ext>
                </a:extLst>
              </a:tr>
              <a:tr h="381000">
                <a:tc>
                  <a:txBody>
                    <a:bodyPr/>
                    <a:lstStyle/>
                    <a:p>
                      <a:pPr algn="just">
                        <a:lnSpc>
                          <a:spcPct val="107000"/>
                        </a:lnSpc>
                        <a:spcBef>
                          <a:spcPts val="600"/>
                        </a:spcBef>
                        <a:spcAft>
                          <a:spcPts val="0"/>
                        </a:spcAft>
                      </a:pPr>
                      <a:r>
                        <a:rPr lang="en-US" sz="2000" dirty="0">
                          <a:effectLst/>
                        </a:rPr>
                        <a:t>155</a:t>
                      </a:r>
                      <a:endParaRPr lang="vi-VN"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52</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175</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dirty="0">
                          <a:effectLst/>
                        </a:rPr>
                        <a:t>64</a:t>
                      </a:r>
                      <a:endParaRPr lang="vi-VN"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8186940"/>
                  </a:ext>
                </a:extLst>
              </a:tr>
              <a:tr h="381000">
                <a:tc>
                  <a:txBody>
                    <a:bodyPr/>
                    <a:lstStyle/>
                    <a:p>
                      <a:pPr algn="just">
                        <a:lnSpc>
                          <a:spcPct val="107000"/>
                        </a:lnSpc>
                        <a:spcBef>
                          <a:spcPts val="600"/>
                        </a:spcBef>
                        <a:spcAft>
                          <a:spcPts val="0"/>
                        </a:spcAft>
                      </a:pPr>
                      <a:r>
                        <a:rPr lang="en-US" sz="2000">
                          <a:effectLst/>
                        </a:rPr>
                        <a:t>158</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54</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178</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dirty="0">
                          <a:effectLst/>
                        </a:rPr>
                        <a:t>66</a:t>
                      </a:r>
                      <a:endParaRPr lang="vi-VN"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5620286"/>
                  </a:ext>
                </a:extLst>
              </a:tr>
              <a:tr h="381000">
                <a:tc>
                  <a:txBody>
                    <a:bodyPr/>
                    <a:lstStyle/>
                    <a:p>
                      <a:pPr algn="just">
                        <a:lnSpc>
                          <a:spcPct val="107000"/>
                        </a:lnSpc>
                        <a:spcBef>
                          <a:spcPts val="600"/>
                        </a:spcBef>
                        <a:spcAft>
                          <a:spcPts val="0"/>
                        </a:spcAft>
                      </a:pPr>
                      <a:r>
                        <a:rPr lang="en-US" sz="2000">
                          <a:effectLst/>
                        </a:rPr>
                        <a:t>160</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56</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180</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dirty="0">
                          <a:effectLst/>
                        </a:rPr>
                        <a:t>67</a:t>
                      </a:r>
                      <a:endParaRPr lang="vi-VN"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8500270"/>
                  </a:ext>
                </a:extLst>
              </a:tr>
              <a:tr h="381000">
                <a:tc>
                  <a:txBody>
                    <a:bodyPr/>
                    <a:lstStyle/>
                    <a:p>
                      <a:pPr algn="just">
                        <a:lnSpc>
                          <a:spcPct val="107000"/>
                        </a:lnSpc>
                        <a:spcBef>
                          <a:spcPts val="600"/>
                        </a:spcBef>
                        <a:spcAft>
                          <a:spcPts val="0"/>
                        </a:spcAft>
                      </a:pPr>
                      <a:r>
                        <a:rPr lang="en-US" sz="2000">
                          <a:effectLst/>
                        </a:rPr>
                        <a:t>163</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dirty="0">
                          <a:effectLst/>
                        </a:rPr>
                        <a:t>58</a:t>
                      </a:r>
                      <a:endParaRPr lang="vi-VN"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183</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dirty="0">
                          <a:effectLst/>
                        </a:rPr>
                        <a:t>68</a:t>
                      </a:r>
                      <a:endParaRPr lang="vi-VN"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9147628"/>
                  </a:ext>
                </a:extLst>
              </a:tr>
              <a:tr h="381000">
                <a:tc>
                  <a:txBody>
                    <a:bodyPr/>
                    <a:lstStyle/>
                    <a:p>
                      <a:pPr algn="just">
                        <a:lnSpc>
                          <a:spcPct val="107000"/>
                        </a:lnSpc>
                        <a:spcBef>
                          <a:spcPts val="600"/>
                        </a:spcBef>
                        <a:spcAft>
                          <a:spcPts val="0"/>
                        </a:spcAft>
                      </a:pPr>
                      <a:r>
                        <a:rPr lang="en-US" sz="2000">
                          <a:effectLst/>
                        </a:rPr>
                        <a:t>165</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en-US" sz="2000">
                          <a:effectLst/>
                        </a:rPr>
                        <a:t>59</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vi-VN" sz="2000">
                          <a:effectLst/>
                        </a:rPr>
                        <a:t> </a:t>
                      </a:r>
                      <a:endParaRPr lang="vi-VN"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07000"/>
                        </a:lnSpc>
                        <a:spcBef>
                          <a:spcPts val="600"/>
                        </a:spcBef>
                        <a:spcAft>
                          <a:spcPts val="0"/>
                        </a:spcAft>
                      </a:pPr>
                      <a:r>
                        <a:rPr lang="vi-VN" sz="2000" dirty="0">
                          <a:effectLst/>
                        </a:rPr>
                        <a:t> </a:t>
                      </a:r>
                      <a:endParaRPr lang="vi-VN"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8610658"/>
                  </a:ext>
                </a:extLst>
              </a:tr>
            </a:tbl>
          </a:graphicData>
        </a:graphic>
      </p:graphicFrame>
    </p:spTree>
    <p:extLst>
      <p:ext uri="{BB962C8B-B14F-4D97-AF65-F5344CB8AC3E}">
        <p14:creationId xmlns:p14="http://schemas.microsoft.com/office/powerpoint/2010/main" val="33972610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06AC2-0280-4800-BD43-98882AE3968A}"/>
              </a:ext>
            </a:extLst>
          </p:cNvPr>
          <p:cNvSpPr>
            <a:spLocks noGrp="1"/>
          </p:cNvSpPr>
          <p:nvPr>
            <p:ph type="title"/>
          </p:nvPr>
        </p:nvSpPr>
        <p:spPr/>
        <p:txBody>
          <a:bodyPr>
            <a:normAutofit fontScale="90000"/>
          </a:bodyPr>
          <a:lstStyle/>
          <a:p>
            <a:endParaRPr lang="vi-V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CD02AF-671D-46F6-995D-B009C321B695}"/>
                  </a:ext>
                </a:extLst>
              </p:cNvPr>
              <p:cNvSpPr>
                <a:spLocks noGrp="1"/>
              </p:cNvSpPr>
              <p:nvPr>
                <p:ph idx="1"/>
              </p:nvPr>
            </p:nvSpPr>
            <p:spPr/>
            <p:txBody>
              <a:bodyPr>
                <a:normAutofit/>
              </a:bodyPr>
              <a:lstStyle/>
              <a:p>
                <a:r>
                  <a:rPr lang="en-US" b="1" dirty="0"/>
                  <a:t>3. </a:t>
                </a:r>
                <a:r>
                  <a:rPr lang="en-US" b="1" dirty="0" err="1"/>
                  <a:t>Đạo</a:t>
                </a:r>
                <a:r>
                  <a:rPr lang="en-US" b="1" dirty="0"/>
                  <a:t> </a:t>
                </a:r>
                <a:r>
                  <a:rPr lang="en-US" b="1" dirty="0" err="1"/>
                  <a:t>hàm</a:t>
                </a:r>
                <a:r>
                  <a:rPr lang="en-US" b="1" dirty="0"/>
                  <a:t> </a:t>
                </a:r>
                <a:r>
                  <a:rPr lang="en-US" b="1" dirty="0" err="1"/>
                  <a:t>một</a:t>
                </a:r>
                <a:r>
                  <a:rPr lang="en-US" b="1" dirty="0"/>
                  <a:t> </a:t>
                </a:r>
                <a:r>
                  <a:rPr lang="en-US" b="1" dirty="0" err="1"/>
                  <a:t>số</a:t>
                </a:r>
                <a:r>
                  <a:rPr lang="en-US" b="1" dirty="0"/>
                  <a:t> </a:t>
                </a:r>
                <a:r>
                  <a:rPr lang="en-US" b="1" dirty="0" err="1"/>
                  <a:t>hàm</a:t>
                </a:r>
                <a:r>
                  <a:rPr lang="en-US" b="1" dirty="0"/>
                  <a:t> </a:t>
                </a:r>
                <a:r>
                  <a:rPr lang="en-US" b="1" dirty="0" err="1"/>
                  <a:t>trong</a:t>
                </a:r>
                <a:r>
                  <a:rPr lang="en-US" b="1" dirty="0"/>
                  <a:t> </a:t>
                </a:r>
                <a:r>
                  <a:rPr lang="en-US" b="1" dirty="0" err="1"/>
                  <a:t>không</a:t>
                </a:r>
                <a:r>
                  <a:rPr lang="en-US" b="1" dirty="0"/>
                  <a:t> </a:t>
                </a:r>
                <a:r>
                  <a:rPr lang="en-US" b="1" dirty="0" err="1"/>
                  <a:t>gian</a:t>
                </a:r>
                <a:r>
                  <a:rPr lang="en-US" b="1" dirty="0"/>
                  <a:t> </a:t>
                </a:r>
                <a:r>
                  <a:rPr lang="en-US" b="1" dirty="0" err="1"/>
                  <a:t>vecto</a:t>
                </a:r>
                <a:endParaRPr lang="vi-VN" b="1" dirty="0"/>
              </a:p>
              <a:p>
                <a:r>
                  <a:rPr lang="en-US" dirty="0" err="1"/>
                  <a:t>Trước</a:t>
                </a:r>
                <a:r>
                  <a:rPr lang="en-US" dirty="0"/>
                  <a:t> </a:t>
                </a:r>
                <a:r>
                  <a:rPr lang="en-US" dirty="0" err="1"/>
                  <a:t>hết</a:t>
                </a:r>
                <a:r>
                  <a:rPr lang="en-US" dirty="0"/>
                  <a:t> </a:t>
                </a:r>
                <a:r>
                  <a:rPr lang="en-US" dirty="0" err="1"/>
                  <a:t>nhắc</a:t>
                </a:r>
                <a:r>
                  <a:rPr lang="en-US" dirty="0"/>
                  <a:t> </a:t>
                </a:r>
                <a:r>
                  <a:rPr lang="en-US" dirty="0" err="1"/>
                  <a:t>lại</a:t>
                </a:r>
                <a:r>
                  <a:rPr lang="en-US" dirty="0"/>
                  <a:t> </a:t>
                </a:r>
                <a:r>
                  <a:rPr lang="en-US" dirty="0" err="1"/>
                  <a:t>một</a:t>
                </a:r>
                <a:r>
                  <a:rPr lang="en-US" dirty="0"/>
                  <a:t> </a:t>
                </a:r>
                <a:r>
                  <a:rPr lang="en-US" dirty="0" err="1"/>
                  <a:t>số</a:t>
                </a:r>
                <a:r>
                  <a:rPr lang="en-US" dirty="0"/>
                  <a:t> </a:t>
                </a:r>
                <a:r>
                  <a:rPr lang="en-US" dirty="0" err="1"/>
                  <a:t>kiến</a:t>
                </a:r>
                <a:r>
                  <a:rPr lang="en-US" dirty="0"/>
                  <a:t> </a:t>
                </a:r>
                <a:r>
                  <a:rPr lang="en-US" dirty="0" err="1"/>
                  <a:t>thức</a:t>
                </a:r>
                <a:r>
                  <a:rPr lang="en-US" dirty="0"/>
                  <a:t> </a:t>
                </a:r>
                <a:r>
                  <a:rPr lang="en-US" dirty="0" err="1"/>
                  <a:t>của</a:t>
                </a:r>
                <a:r>
                  <a:rPr lang="en-US" dirty="0"/>
                  <a:t> </a:t>
                </a:r>
                <a:r>
                  <a:rPr lang="en-US" dirty="0" err="1"/>
                  <a:t>đạo</a:t>
                </a:r>
                <a:r>
                  <a:rPr lang="en-US" dirty="0"/>
                  <a:t> </a:t>
                </a:r>
                <a:r>
                  <a:rPr lang="en-US" dirty="0" err="1"/>
                  <a:t>hàm</a:t>
                </a:r>
                <a:r>
                  <a:rPr lang="en-US" dirty="0"/>
                  <a:t> </a:t>
                </a:r>
                <a:r>
                  <a:rPr lang="en-US" dirty="0" err="1"/>
                  <a:t>của</a:t>
                </a:r>
                <a:r>
                  <a:rPr lang="en-US" dirty="0"/>
                  <a:t> </a:t>
                </a:r>
                <a:r>
                  <a:rPr lang="en-US" dirty="0" err="1"/>
                  <a:t>hàm</a:t>
                </a:r>
                <a:r>
                  <a:rPr lang="en-US" dirty="0"/>
                  <a:t> </a:t>
                </a:r>
                <a:r>
                  <a:rPr lang="en-US" dirty="0" err="1"/>
                  <a:t>vecto</a:t>
                </a:r>
                <a:r>
                  <a:rPr lang="en-US" dirty="0"/>
                  <a:t> </a:t>
                </a:r>
                <a:r>
                  <a:rPr lang="en-US" dirty="0" err="1"/>
                  <a:t>trong</a:t>
                </a:r>
                <a:r>
                  <a:rPr lang="en-US" dirty="0"/>
                  <a:t> </a:t>
                </a:r>
                <a:r>
                  <a:rPr lang="en-US" dirty="0" err="1"/>
                  <a:t>giải</a:t>
                </a:r>
                <a:r>
                  <a:rPr lang="en-US" dirty="0"/>
                  <a:t> </a:t>
                </a:r>
                <a:r>
                  <a:rPr lang="en-US" dirty="0" err="1"/>
                  <a:t>tích</a:t>
                </a:r>
                <a:r>
                  <a:rPr lang="en-US" dirty="0"/>
                  <a:t> ma </a:t>
                </a:r>
                <a:r>
                  <a:rPr lang="en-US" dirty="0" err="1"/>
                  <a:t>trận</a:t>
                </a:r>
                <a:r>
                  <a:rPr lang="en-US" dirty="0"/>
                  <a:t>.</a:t>
                </a:r>
                <a:endParaRPr lang="vi-VN" dirty="0"/>
              </a:p>
              <a:p>
                <a:r>
                  <a:rPr lang="en-US" dirty="0"/>
                  <a:t>Cho </a:t>
                </a:r>
                <a:r>
                  <a:rPr lang="en-US" dirty="0" err="1"/>
                  <a:t>một</a:t>
                </a:r>
                <a:r>
                  <a:rPr lang="en-US" dirty="0"/>
                  <a:t> </a:t>
                </a:r>
                <a:r>
                  <a:rPr lang="en-US" dirty="0" err="1"/>
                  <a:t>hàm</a:t>
                </a:r>
                <a:r>
                  <a:rPr lang="en-US" dirty="0"/>
                  <a:t> </a:t>
                </a:r>
                <a14:m>
                  <m:oMath xmlns:m="http://schemas.openxmlformats.org/officeDocument/2006/math">
                    <m:r>
                      <a:rPr lang="en-US" i="1">
                        <a:latin typeface="Cambria Math" panose="02040503050406030204" pitchFamily="18" charset="0"/>
                      </a:rPr>
                      <m:t>𝑓</m:t>
                    </m:r>
                    <m:d>
                      <m:dPr>
                        <m:ctrlPr>
                          <a:rPr lang="vi-VN" i="1">
                            <a:latin typeface="Cambria Math" panose="02040503050406030204" pitchFamily="18" charset="0"/>
                          </a:rPr>
                        </m:ctrlPr>
                      </m:dPr>
                      <m:e>
                        <m:r>
                          <a:rPr lang="en-US" i="1">
                            <a:latin typeface="Cambria Math" panose="02040503050406030204" pitchFamily="18" charset="0"/>
                          </a:rPr>
                          <m:t>𝑋</m:t>
                        </m:r>
                      </m:e>
                    </m:d>
                    <m:r>
                      <a:rPr lang="en-US" i="1">
                        <a:latin typeface="Cambria Math" panose="02040503050406030204" pitchFamily="18" charset="0"/>
                      </a:rPr>
                      <m:t> : </m:t>
                    </m:r>
                    <m:sSup>
                      <m:sSupPr>
                        <m:ctrlPr>
                          <a:rPr lang="vi-VN"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𝑛</m:t>
                        </m:r>
                      </m:sup>
                    </m:sSup>
                    <m:r>
                      <a:rPr lang="en-US" i="1">
                        <a:latin typeface="Cambria Math" panose="02040503050406030204" pitchFamily="18" charset="0"/>
                      </a:rPr>
                      <m:t>→</m:t>
                    </m:r>
                    <m:r>
                      <a:rPr lang="en-US" i="1">
                        <a:latin typeface="Cambria Math" panose="02040503050406030204" pitchFamily="18" charset="0"/>
                      </a:rPr>
                      <m:t>𝑅</m:t>
                    </m:r>
                    <m:r>
                      <a:rPr lang="en-US" i="1">
                        <a:latin typeface="Cambria Math" panose="02040503050406030204" pitchFamily="18" charset="0"/>
                      </a:rPr>
                      <m:t> .</m:t>
                    </m:r>
                  </m:oMath>
                </a14:m>
                <a:r>
                  <a:rPr lang="en-US" dirty="0"/>
                  <a:t> </a:t>
                </a:r>
                <a:r>
                  <a:rPr lang="en-US" dirty="0" err="1"/>
                  <a:t>Khi</a:t>
                </a:r>
                <a:r>
                  <a:rPr lang="en-US" dirty="0"/>
                  <a:t> </a:t>
                </a:r>
                <a:r>
                  <a:rPr lang="en-US" dirty="0" err="1"/>
                  <a:t>đó</a:t>
                </a:r>
                <a:r>
                  <a:rPr lang="en-US" dirty="0"/>
                  <a:t> </a:t>
                </a:r>
                <a:r>
                  <a:rPr lang="en-US" dirty="0" err="1"/>
                  <a:t>đạo</a:t>
                </a:r>
                <a:r>
                  <a:rPr lang="en-US" dirty="0"/>
                  <a:t> </a:t>
                </a:r>
                <a:r>
                  <a:rPr lang="en-US" dirty="0" err="1"/>
                  <a:t>hàm</a:t>
                </a:r>
                <a:r>
                  <a:rPr lang="en-US" dirty="0"/>
                  <a:t> </a:t>
                </a:r>
                <a:r>
                  <a:rPr lang="en-US" dirty="0" err="1"/>
                  <a:t>bậc</a:t>
                </a:r>
                <a:r>
                  <a:rPr lang="en-US" dirty="0"/>
                  <a:t> </a:t>
                </a:r>
                <a:r>
                  <a:rPr lang="en-US" dirty="0" err="1"/>
                  <a:t>nhất</a:t>
                </a:r>
                <a:r>
                  <a:rPr lang="en-US" dirty="0"/>
                  <a:t> </a:t>
                </a:r>
                <a:r>
                  <a:rPr lang="en-US" dirty="0" err="1"/>
                  <a:t>được</a:t>
                </a:r>
                <a:r>
                  <a:rPr lang="en-US" dirty="0"/>
                  <a:t> </a:t>
                </a:r>
                <a:r>
                  <a:rPr lang="en-US" dirty="0" err="1"/>
                  <a:t>xác</a:t>
                </a:r>
                <a:r>
                  <a:rPr lang="en-US" dirty="0"/>
                  <a:t> </a:t>
                </a:r>
                <a:r>
                  <a:rPr lang="en-US" dirty="0" err="1"/>
                  <a:t>định</a:t>
                </a:r>
                <a:r>
                  <a:rPr lang="en-US" dirty="0"/>
                  <a:t> </a:t>
                </a:r>
                <a:r>
                  <a:rPr lang="en-US" dirty="0" err="1"/>
                  <a:t>như</a:t>
                </a:r>
                <a:r>
                  <a:rPr lang="en-US" dirty="0"/>
                  <a:t> </a:t>
                </a:r>
                <a:r>
                  <a:rPr lang="en-US" dirty="0" err="1"/>
                  <a:t>sau</a:t>
                </a:r>
                <a:r>
                  <a:rPr lang="en-US" dirty="0"/>
                  <a:t>:</a:t>
                </a:r>
              </a:p>
              <a:p>
                <a:r>
                  <a:rPr lang="en-US" dirty="0"/>
                  <a:t>		</a:t>
                </a:r>
                <a:r>
                  <a:rPr lang="vi-VN" dirty="0"/>
                  <a:t> </a:t>
                </a:r>
                <a14:m>
                  <m:oMath xmlns:m="http://schemas.openxmlformats.org/officeDocument/2006/math">
                    <m:sSub>
                      <m:sSubPr>
                        <m:ctrlPr>
                          <a:rPr lang="vi-VN"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𝑥</m:t>
                        </m:r>
                      </m:sub>
                    </m:sSub>
                    <m:r>
                      <a:rPr lang="en-US" i="1">
                        <a:latin typeface="Cambria Math" panose="02040503050406030204" pitchFamily="18" charset="0"/>
                      </a:rPr>
                      <m:t>≜</m:t>
                    </m:r>
                    <m:d>
                      <m:dPr>
                        <m:begChr m:val="["/>
                        <m:endChr m:val="]"/>
                        <m:ctrlPr>
                          <a:rPr lang="vi-VN" i="1">
                            <a:latin typeface="Cambria Math" panose="02040503050406030204" pitchFamily="18" charset="0"/>
                          </a:rPr>
                        </m:ctrlPr>
                      </m:dPr>
                      <m:e>
                        <m:eqArr>
                          <m:eqArrPr>
                            <m:ctrlPr>
                              <a:rPr lang="vi-VN" i="1">
                                <a:latin typeface="Cambria Math" panose="02040503050406030204" pitchFamily="18" charset="0"/>
                              </a:rPr>
                            </m:ctrlPr>
                          </m:eqArrPr>
                          <m:e>
                            <m:f>
                              <m:fPr>
                                <m:ctrlPr>
                                  <a:rPr lang="vi-VN" i="1">
                                    <a:latin typeface="Cambria Math" panose="02040503050406030204" pitchFamily="18" charset="0"/>
                                  </a:rPr>
                                </m:ctrlPr>
                              </m:fPr>
                              <m:num>
                                <m:r>
                                  <a:rPr lang="en-US" i="1">
                                    <a:latin typeface="Cambria Math" panose="02040503050406030204" pitchFamily="18" charset="0"/>
                                  </a:rPr>
                                  <m:t>𝜕</m:t>
                                </m:r>
                              </m:num>
                              <m:den>
                                <m:sSub>
                                  <m:sSubPr>
                                    <m:ctrlPr>
                                      <a:rPr lang="vi-V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en>
                            </m:f>
                          </m:e>
                          <m:e>
                            <m:f>
                              <m:fPr>
                                <m:ctrlPr>
                                  <a:rPr lang="vi-VN" i="1">
                                    <a:latin typeface="Cambria Math" panose="02040503050406030204" pitchFamily="18" charset="0"/>
                                  </a:rPr>
                                </m:ctrlPr>
                              </m:fPr>
                              <m:num>
                                <m:r>
                                  <a:rPr lang="en-US" i="1">
                                    <a:latin typeface="Cambria Math" panose="02040503050406030204" pitchFamily="18" charset="0"/>
                                  </a:rPr>
                                  <m:t>𝜕</m:t>
                                </m:r>
                              </m:num>
                              <m:den>
                                <m:sSub>
                                  <m:sSubPr>
                                    <m:ctrlPr>
                                      <a:rPr lang="vi-V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den>
                            </m:f>
                          </m:e>
                          <m:e>
                            <m:r>
                              <a:rPr lang="en-US" i="1">
                                <a:latin typeface="Cambria Math" panose="02040503050406030204" pitchFamily="18" charset="0"/>
                              </a:rPr>
                              <m:t>…</m:t>
                            </m:r>
                          </m:e>
                          <m:e>
                            <m:f>
                              <m:fPr>
                                <m:ctrlPr>
                                  <a:rPr lang="vi-VN" i="1">
                                    <a:latin typeface="Cambria Math" panose="02040503050406030204" pitchFamily="18" charset="0"/>
                                  </a:rPr>
                                </m:ctrlPr>
                              </m:fPr>
                              <m:num>
                                <m:r>
                                  <a:rPr lang="en-US" i="1">
                                    <a:latin typeface="Cambria Math" panose="02040503050406030204" pitchFamily="18" charset="0"/>
                                  </a:rPr>
                                  <m:t>𝜕</m:t>
                                </m:r>
                              </m:num>
                              <m:den>
                                <m:sSub>
                                  <m:sSubPr>
                                    <m:ctrlPr>
                                      <a:rPr lang="vi-V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den>
                            </m:f>
                          </m:e>
                        </m:eqArr>
                      </m:e>
                    </m:d>
                  </m:oMath>
                </a14:m>
                <a:r>
                  <a:rPr lang="en-US" dirty="0"/>
                  <a:t>	</a:t>
                </a:r>
                <a14:m>
                  <m:oMath xmlns:m="http://schemas.openxmlformats.org/officeDocument/2006/math">
                    <m:sSub>
                      <m:sSubPr>
                        <m:ctrlPr>
                          <a:rPr lang="vi-VN"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𝑥</m:t>
                        </m:r>
                      </m:sub>
                    </m:sSub>
                    <m:r>
                      <a:rPr lang="en-US" i="1">
                        <a:latin typeface="Cambria Math" panose="02040503050406030204" pitchFamily="18" charset="0"/>
                      </a:rPr>
                      <m:t>𝑓</m:t>
                    </m:r>
                    <m:d>
                      <m:dPr>
                        <m:ctrlPr>
                          <a:rPr lang="vi-VN" i="1">
                            <a:latin typeface="Cambria Math" panose="02040503050406030204" pitchFamily="18" charset="0"/>
                          </a:rPr>
                        </m:ctrlPr>
                      </m:dPr>
                      <m:e>
                        <m:r>
                          <a:rPr lang="en-US" i="1">
                            <a:latin typeface="Cambria Math" panose="02040503050406030204" pitchFamily="18" charset="0"/>
                          </a:rPr>
                          <m:t>𝑋</m:t>
                        </m:r>
                      </m:e>
                    </m:d>
                    <m:r>
                      <a:rPr lang="en-US" i="1">
                        <a:latin typeface="Cambria Math" panose="02040503050406030204" pitchFamily="18" charset="0"/>
                      </a:rPr>
                      <m:t>≜</m:t>
                    </m:r>
                    <m:d>
                      <m:dPr>
                        <m:begChr m:val="["/>
                        <m:endChr m:val="]"/>
                        <m:ctrlPr>
                          <a:rPr lang="vi-VN" i="1">
                            <a:latin typeface="Cambria Math" panose="02040503050406030204" pitchFamily="18" charset="0"/>
                          </a:rPr>
                        </m:ctrlPr>
                      </m:dPr>
                      <m:e>
                        <m:eqArr>
                          <m:eqArrPr>
                            <m:ctrlPr>
                              <a:rPr lang="vi-VN" i="1">
                                <a:latin typeface="Cambria Math" panose="02040503050406030204" pitchFamily="18" charset="0"/>
                              </a:rPr>
                            </m:ctrlPr>
                          </m:eqArrPr>
                          <m:e>
                            <m:f>
                              <m:fPr>
                                <m:ctrlPr>
                                  <a:rPr lang="vi-VN"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num>
                              <m:den>
                                <m:sSub>
                                  <m:sSubPr>
                                    <m:ctrlPr>
                                      <a:rPr lang="vi-V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en>
                            </m:f>
                          </m:e>
                          <m:e>
                            <m:f>
                              <m:fPr>
                                <m:ctrlPr>
                                  <a:rPr lang="vi-VN"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num>
                              <m:den>
                                <m:sSub>
                                  <m:sSubPr>
                                    <m:ctrlPr>
                                      <a:rPr lang="vi-V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den>
                            </m:f>
                          </m:e>
                          <m:e>
                            <m:r>
                              <a:rPr lang="en-US" i="1">
                                <a:latin typeface="Cambria Math" panose="02040503050406030204" pitchFamily="18" charset="0"/>
                              </a:rPr>
                              <m:t>…</m:t>
                            </m:r>
                          </m:e>
                          <m:e>
                            <m:f>
                              <m:fPr>
                                <m:ctrlPr>
                                  <a:rPr lang="vi-VN"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num>
                              <m:den>
                                <m:sSub>
                                  <m:sSubPr>
                                    <m:ctrlPr>
                                      <a:rPr lang="vi-V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den>
                            </m:f>
                          </m:e>
                        </m:eqArr>
                      </m:e>
                    </m:d>
                    <m:r>
                      <a:rPr lang="en-US" i="1">
                        <a:latin typeface="Cambria Math" panose="02040503050406030204" pitchFamily="18" charset="0"/>
                      </a:rPr>
                      <m:t>∈</m:t>
                    </m:r>
                    <m:sSup>
                      <m:sSupPr>
                        <m:ctrlPr>
                          <a:rPr lang="vi-VN"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𝑛</m:t>
                        </m:r>
                      </m:sup>
                    </m:sSup>
                  </m:oMath>
                </a14:m>
                <a:endParaRPr lang="vi-VN" dirty="0"/>
              </a:p>
              <a:p>
                <a:endParaRPr lang="en-US" dirty="0"/>
              </a:p>
              <a:p>
                <a:r>
                  <a:rPr lang="en-US" dirty="0" err="1"/>
                  <a:t>Còn</a:t>
                </a:r>
                <a:r>
                  <a:rPr lang="en-US" dirty="0"/>
                  <a:t> </a:t>
                </a:r>
                <a:r>
                  <a:rPr lang="en-US" dirty="0" err="1"/>
                  <a:t>với</a:t>
                </a:r>
                <a:r>
                  <a:rPr lang="en-US" dirty="0"/>
                  <a:t> </a:t>
                </a:r>
                <a:r>
                  <a:rPr lang="en-US" dirty="0" err="1"/>
                  <a:t>hàm</a:t>
                </a:r>
                <a:r>
                  <a:rPr lang="en-US" dirty="0"/>
                  <a:t> </a:t>
                </a:r>
                <a:r>
                  <a:rPr lang="en-US" dirty="0" err="1"/>
                  <a:t>số</a:t>
                </a:r>
                <a:r>
                  <a:rPr lang="en-US" dirty="0"/>
                  <a:t> </a:t>
                </a:r>
                <a14:m>
                  <m:oMath xmlns:m="http://schemas.openxmlformats.org/officeDocument/2006/math">
                    <m:r>
                      <a:rPr lang="en-US" i="1">
                        <a:latin typeface="Cambria Math" panose="02040503050406030204" pitchFamily="18" charset="0"/>
                      </a:rPr>
                      <m:t>𝑓</m:t>
                    </m:r>
                    <m:d>
                      <m:dPr>
                        <m:ctrlPr>
                          <a:rPr lang="vi-VN" i="1">
                            <a:latin typeface="Cambria Math" panose="02040503050406030204" pitchFamily="18" charset="0"/>
                          </a:rPr>
                        </m:ctrlPr>
                      </m:dPr>
                      <m:e>
                        <m:r>
                          <a:rPr lang="en-US" b="1" i="1">
                            <a:latin typeface="Cambria Math" panose="02040503050406030204" pitchFamily="18" charset="0"/>
                          </a:rPr>
                          <m:t>𝑿</m:t>
                        </m:r>
                      </m:e>
                    </m:d>
                    <m:r>
                      <a:rPr lang="en-US" i="1">
                        <a:latin typeface="Cambria Math" panose="02040503050406030204" pitchFamily="18" charset="0"/>
                      </a:rPr>
                      <m:t> : </m:t>
                    </m:r>
                    <m:sSup>
                      <m:sSupPr>
                        <m:ctrlPr>
                          <a:rPr lang="vi-VN"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𝑚</m:t>
                        </m:r>
                      </m:sup>
                    </m:sSup>
                    <m:r>
                      <a:rPr lang="en-US" i="1">
                        <a:latin typeface="Cambria Math" panose="02040503050406030204" pitchFamily="18" charset="0"/>
                      </a:rPr>
                      <m:t>→</m:t>
                    </m:r>
                    <m:r>
                      <a:rPr lang="en-US" i="1">
                        <a:latin typeface="Cambria Math" panose="02040503050406030204" pitchFamily="18" charset="0"/>
                      </a:rPr>
                      <m:t>𝑅</m:t>
                    </m:r>
                  </m:oMath>
                </a14:m>
                <a:r>
                  <a:rPr lang="en-US" dirty="0"/>
                  <a:t> </a:t>
                </a:r>
                <a:r>
                  <a:rPr lang="en-US" dirty="0" err="1"/>
                  <a:t>thì</a:t>
                </a:r>
                <a:r>
                  <a:rPr lang="en-US" dirty="0"/>
                  <a:t> </a:t>
                </a:r>
                <a:r>
                  <a:rPr lang="en-US" dirty="0" err="1"/>
                  <a:t>đạo</a:t>
                </a:r>
                <a:r>
                  <a:rPr lang="en-US" dirty="0"/>
                  <a:t> </a:t>
                </a:r>
                <a:r>
                  <a:rPr lang="en-US" dirty="0" err="1"/>
                  <a:t>hàm</a:t>
                </a:r>
                <a:r>
                  <a:rPr lang="en-US" dirty="0"/>
                  <a:t> </a:t>
                </a:r>
                <a:r>
                  <a:rPr lang="en-US" dirty="0" err="1"/>
                  <a:t>được</a:t>
                </a:r>
                <a:r>
                  <a:rPr lang="en-US" dirty="0"/>
                  <a:t> </a:t>
                </a:r>
                <a:r>
                  <a:rPr lang="en-US" dirty="0" err="1"/>
                  <a:t>tính</a:t>
                </a:r>
                <a:r>
                  <a:rPr lang="en-US" dirty="0"/>
                  <a:t> </a:t>
                </a:r>
                <a:r>
                  <a:rPr lang="en-US" dirty="0" err="1"/>
                  <a:t>như</a:t>
                </a:r>
                <a:r>
                  <a:rPr lang="en-US" dirty="0"/>
                  <a:t> </a:t>
                </a:r>
                <a:r>
                  <a:rPr lang="en-US" dirty="0" err="1"/>
                  <a:t>sau</a:t>
                </a:r>
                <a:r>
                  <a:rPr lang="en-US" dirty="0"/>
                  <a:t>:</a:t>
                </a:r>
              </a:p>
              <a:p>
                <a:endParaRPr lang="vi-VN" dirty="0"/>
              </a:p>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m:t>
                      </m:r>
                      <m:r>
                        <a:rPr lang="en-US" i="1">
                          <a:latin typeface="Cambria Math" panose="02040503050406030204" pitchFamily="18" charset="0"/>
                        </a:rPr>
                        <m:t>𝑓</m:t>
                      </m:r>
                      <m:d>
                        <m:dPr>
                          <m:ctrlPr>
                            <a:rPr lang="vi-VN" i="1">
                              <a:latin typeface="Cambria Math" panose="02040503050406030204" pitchFamily="18" charset="0"/>
                            </a:rPr>
                          </m:ctrlPr>
                        </m:dPr>
                        <m:e>
                          <m:r>
                            <a:rPr lang="en-US" b="1" i="1">
                              <a:latin typeface="Cambria Math" panose="02040503050406030204" pitchFamily="18" charset="0"/>
                            </a:rPr>
                            <m:t>𝑿</m:t>
                          </m:r>
                        </m:e>
                      </m:d>
                      <m:r>
                        <a:rPr lang="en-US" i="1">
                          <a:latin typeface="Cambria Math" panose="02040503050406030204" pitchFamily="18" charset="0"/>
                        </a:rPr>
                        <m:t>≜</m:t>
                      </m:r>
                      <m:d>
                        <m:dPr>
                          <m:begChr m:val="["/>
                          <m:endChr m:val="]"/>
                          <m:ctrlPr>
                            <a:rPr lang="vi-VN" i="1">
                              <a:latin typeface="Cambria Math" panose="02040503050406030204" pitchFamily="18" charset="0"/>
                            </a:rPr>
                          </m:ctrlPr>
                        </m:dPr>
                        <m:e>
                          <m:m>
                            <m:mPr>
                              <m:mcs>
                                <m:mc>
                                  <m:mcPr>
                                    <m:count m:val="3"/>
                                    <m:mcJc m:val="center"/>
                                  </m:mcPr>
                                </m:mc>
                              </m:mcs>
                              <m:ctrlPr>
                                <a:rPr lang="vi-VN" i="1">
                                  <a:latin typeface="Cambria Math" panose="02040503050406030204" pitchFamily="18" charset="0"/>
                                </a:rPr>
                              </m:ctrlPr>
                            </m:mPr>
                            <m:mr>
                              <m:e>
                                <m:f>
                                  <m:fPr>
                                    <m:ctrlPr>
                                      <a:rPr lang="vi-VN"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num>
                                  <m:den>
                                    <m:r>
                                      <a:rPr lang="en-US" i="1">
                                        <a:latin typeface="Cambria Math" panose="02040503050406030204" pitchFamily="18" charset="0"/>
                                      </a:rPr>
                                      <m:t>𝜕</m:t>
                                    </m:r>
                                    <m:sSub>
                                      <m:sSubPr>
                                        <m:ctrlPr>
                                          <a:rPr lang="vi-V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11</m:t>
                                        </m:r>
                                      </m:sub>
                                    </m:sSub>
                                  </m:den>
                                </m:f>
                              </m:e>
                              <m:e>
                                <m:r>
                                  <a:rPr lang="en-US" i="1">
                                    <a:latin typeface="Cambria Math" panose="02040503050406030204" pitchFamily="18" charset="0"/>
                                  </a:rPr>
                                  <m:t>⋯</m:t>
                                </m:r>
                              </m:e>
                              <m:e>
                                <m:f>
                                  <m:fPr>
                                    <m:ctrlPr>
                                      <a:rPr lang="vi-VN"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num>
                                  <m:den>
                                    <m:r>
                                      <a:rPr lang="en-US" i="1">
                                        <a:latin typeface="Cambria Math" panose="02040503050406030204" pitchFamily="18" charset="0"/>
                                      </a:rPr>
                                      <m:t>𝜕</m:t>
                                    </m:r>
                                    <m:sSub>
                                      <m:sSubPr>
                                        <m:ctrlPr>
                                          <a:rPr lang="vi-V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i="1">
                                            <a:latin typeface="Cambria Math" panose="02040503050406030204" pitchFamily="18" charset="0"/>
                                          </a:rPr>
                                          <m:t>𝑚</m:t>
                                        </m:r>
                                      </m:sub>
                                    </m:sSub>
                                  </m:den>
                                </m:f>
                              </m:e>
                            </m:mr>
                            <m:mr>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mr>
                            <m:mr>
                              <m:e>
                                <m:f>
                                  <m:fPr>
                                    <m:ctrlPr>
                                      <a:rPr lang="vi-VN"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num>
                                  <m:den>
                                    <m:r>
                                      <a:rPr lang="en-US" i="1">
                                        <a:latin typeface="Cambria Math" panose="02040503050406030204" pitchFamily="18" charset="0"/>
                                      </a:rPr>
                                      <m:t>𝜕</m:t>
                                    </m:r>
                                    <m:sSub>
                                      <m:sSubPr>
                                        <m:ctrlPr>
                                          <a:rPr lang="vi-V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r>
                                          <a:rPr lang="en-US" i="1">
                                            <a:latin typeface="Cambria Math" panose="02040503050406030204" pitchFamily="18" charset="0"/>
                                          </a:rPr>
                                          <m:t>1</m:t>
                                        </m:r>
                                      </m:sub>
                                    </m:sSub>
                                  </m:den>
                                </m:f>
                              </m:e>
                              <m:e>
                                <m:r>
                                  <a:rPr lang="en-US" i="1">
                                    <a:latin typeface="Cambria Math" panose="02040503050406030204" pitchFamily="18" charset="0"/>
                                  </a:rPr>
                                  <m:t>⋯</m:t>
                                </m:r>
                              </m:e>
                              <m:e>
                                <m:f>
                                  <m:fPr>
                                    <m:ctrlPr>
                                      <a:rPr lang="vi-VN"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num>
                                  <m:den>
                                    <m:r>
                                      <a:rPr lang="en-US" i="1">
                                        <a:latin typeface="Cambria Math" panose="02040503050406030204" pitchFamily="18" charset="0"/>
                                      </a:rPr>
                                      <m:t>𝜕</m:t>
                                    </m:r>
                                    <m:sSub>
                                      <m:sSubPr>
                                        <m:ctrlPr>
                                          <a:rPr lang="vi-V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𝑛𝑚</m:t>
                                        </m:r>
                                      </m:sub>
                                    </m:sSub>
                                  </m:den>
                                </m:f>
                              </m:e>
                            </m:mr>
                          </m:m>
                        </m:e>
                      </m:d>
                      <m:r>
                        <a:rPr lang="en-US" i="1">
                          <a:latin typeface="Cambria Math" panose="02040503050406030204" pitchFamily="18" charset="0"/>
                        </a:rPr>
                        <m:t>∈</m:t>
                      </m:r>
                      <m:sSup>
                        <m:sSupPr>
                          <m:ctrlPr>
                            <a:rPr lang="vi-VN"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𝑚</m:t>
                          </m:r>
                        </m:sup>
                      </m:sSup>
                    </m:oMath>
                  </m:oMathPara>
                </a14:m>
                <a:endParaRPr lang="vi-VN" dirty="0"/>
              </a:p>
              <a:p>
                <a:endParaRPr lang="vi-VN" dirty="0"/>
              </a:p>
            </p:txBody>
          </p:sp>
        </mc:Choice>
        <mc:Fallback xmlns="">
          <p:sp>
            <p:nvSpPr>
              <p:cNvPr id="3" name="Content Placeholder 2">
                <a:extLst>
                  <a:ext uri="{FF2B5EF4-FFF2-40B4-BE49-F238E27FC236}">
                    <a16:creationId xmlns:a16="http://schemas.microsoft.com/office/drawing/2014/main" id="{64CD02AF-671D-46F6-995D-B009C321B695}"/>
                  </a:ext>
                </a:extLst>
              </p:cNvPr>
              <p:cNvSpPr>
                <a:spLocks noGrp="1" noRot="1" noChangeAspect="1" noMove="1" noResize="1" noEditPoints="1" noAdjustHandles="1" noChangeArrowheads="1" noChangeShapeType="1" noTextEdit="1"/>
              </p:cNvSpPr>
              <p:nvPr>
                <p:ph idx="1"/>
              </p:nvPr>
            </p:nvSpPr>
            <p:spPr>
              <a:blipFill>
                <a:blip r:embed="rId2"/>
                <a:stretch>
                  <a:fillRect l="-705" t="-1151"/>
                </a:stretch>
              </a:blipFill>
            </p:spPr>
            <p:txBody>
              <a:bodyPr/>
              <a:lstStyle/>
              <a:p>
                <a:r>
                  <a:rPr lang="vi-VN">
                    <a:noFill/>
                  </a:rPr>
                  <a:t> </a:t>
                </a:r>
              </a:p>
            </p:txBody>
          </p:sp>
        </mc:Fallback>
      </mc:AlternateContent>
    </p:spTree>
    <p:extLst>
      <p:ext uri="{BB962C8B-B14F-4D97-AF65-F5344CB8AC3E}">
        <p14:creationId xmlns:p14="http://schemas.microsoft.com/office/powerpoint/2010/main" val="8291055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8CD67-44D5-434D-9D48-ADAB5322A818}"/>
              </a:ext>
            </a:extLst>
          </p:cNvPr>
          <p:cNvSpPr>
            <a:spLocks noGrp="1"/>
          </p:cNvSpPr>
          <p:nvPr>
            <p:ph type="title"/>
          </p:nvPr>
        </p:nvSpPr>
        <p:spPr/>
        <p:txBody>
          <a:bodyPr>
            <a:normAutofit fontScale="90000"/>
          </a:bodyPr>
          <a:lstStyle/>
          <a:p>
            <a:endParaRPr lang="vi-V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CCF58E-1386-4942-8867-CBFFD3885E5C}"/>
                  </a:ext>
                </a:extLst>
              </p:cNvPr>
              <p:cNvSpPr>
                <a:spLocks noGrp="1"/>
              </p:cNvSpPr>
              <p:nvPr>
                <p:ph idx="1"/>
              </p:nvPr>
            </p:nvSpPr>
            <p:spPr/>
            <p:txBody>
              <a:bodyPr>
                <a:normAutofit lnSpcReduction="10000"/>
              </a:bodyPr>
              <a:lstStyle/>
              <a:p>
                <a:r>
                  <a:rPr lang="fr-FR" dirty="0" err="1"/>
                  <a:t>Nếu</a:t>
                </a:r>
                <a:r>
                  <a:rPr lang="fr-FR" dirty="0"/>
                  <a:t> là </a:t>
                </a:r>
                <a:r>
                  <a:rPr lang="fr-FR" dirty="0" err="1"/>
                  <a:t>một</a:t>
                </a:r>
                <a:r>
                  <a:rPr lang="fr-FR" dirty="0"/>
                  <a:t> </a:t>
                </a:r>
                <a:r>
                  <a:rPr lang="fr-FR" dirty="0" err="1"/>
                  <a:t>hàm</a:t>
                </a:r>
                <a:r>
                  <a:rPr lang="fr-FR" dirty="0"/>
                  <a:t> </a:t>
                </a:r>
                <a:r>
                  <a:rPr lang="fr-FR" dirty="0" err="1"/>
                  <a:t>vecto</a:t>
                </a:r>
                <a:r>
                  <a:rPr lang="fr-FR" dirty="0"/>
                  <a:t> </a:t>
                </a:r>
                <a14:m>
                  <m:oMath xmlns:m="http://schemas.openxmlformats.org/officeDocument/2006/math">
                    <m:r>
                      <a:rPr lang="fr-FR" i="1">
                        <a:latin typeface="Cambria Math" panose="02040503050406030204" pitchFamily="18" charset="0"/>
                      </a:rPr>
                      <m:t>𝑣</m:t>
                    </m:r>
                    <m:d>
                      <m:dPr>
                        <m:ctrlPr>
                          <a:rPr lang="vi-VN" i="1">
                            <a:latin typeface="Cambria Math" panose="02040503050406030204" pitchFamily="18" charset="0"/>
                          </a:rPr>
                        </m:ctrlPr>
                      </m:dPr>
                      <m:e>
                        <m:r>
                          <a:rPr lang="fr-FR" i="1">
                            <a:latin typeface="Cambria Math" panose="02040503050406030204" pitchFamily="18" charset="0"/>
                          </a:rPr>
                          <m:t>𝑥</m:t>
                        </m:r>
                      </m:e>
                    </m:d>
                    <m:r>
                      <a:rPr lang="fr-FR" i="1">
                        <a:latin typeface="Cambria Math" panose="02040503050406030204" pitchFamily="18" charset="0"/>
                      </a:rPr>
                      <m:t>:</m:t>
                    </m:r>
                    <m:r>
                      <a:rPr lang="fr-FR" i="1">
                        <a:latin typeface="Cambria Math" panose="02040503050406030204" pitchFamily="18" charset="0"/>
                      </a:rPr>
                      <m:t>𝑅</m:t>
                    </m:r>
                    <m:r>
                      <a:rPr lang="fr-FR" i="1">
                        <a:latin typeface="Cambria Math" panose="02040503050406030204" pitchFamily="18" charset="0"/>
                      </a:rPr>
                      <m:t>→</m:t>
                    </m:r>
                    <m:sSup>
                      <m:sSupPr>
                        <m:ctrlPr>
                          <a:rPr lang="vi-VN"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𝑛</m:t>
                        </m:r>
                      </m:sup>
                    </m:sSup>
                  </m:oMath>
                </a14:m>
                <a:r>
                  <a:rPr lang="fr-FR" dirty="0"/>
                  <a:t>:</a:t>
                </a:r>
                <a:endParaRPr lang="vi-VN" dirty="0"/>
              </a:p>
              <a:p>
                <a:r>
                  <a:rPr lang="fr-FR" dirty="0"/>
                  <a:t>			</a:t>
                </a:r>
                <a14:m>
                  <m:oMath xmlns:m="http://schemas.openxmlformats.org/officeDocument/2006/math">
                    <m:r>
                      <a:rPr lang="en-US" i="1">
                        <a:latin typeface="Cambria Math" panose="02040503050406030204" pitchFamily="18" charset="0"/>
                      </a:rPr>
                      <m:t>𝑣</m:t>
                    </m:r>
                    <m:d>
                      <m:dPr>
                        <m:ctrlPr>
                          <a:rPr lang="vi-VN"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d>
                      <m:dPr>
                        <m:begChr m:val="⌈"/>
                        <m:endChr m:val="⌉"/>
                        <m:ctrlPr>
                          <a:rPr lang="vi-VN" i="1">
                            <a:latin typeface="Cambria Math" panose="02040503050406030204" pitchFamily="18" charset="0"/>
                          </a:rPr>
                        </m:ctrlPr>
                      </m:dPr>
                      <m:e>
                        <m:eqArr>
                          <m:eqArrPr>
                            <m:ctrlPr>
                              <a:rPr lang="vi-VN" i="1">
                                <a:latin typeface="Cambria Math" panose="02040503050406030204" pitchFamily="18" charset="0"/>
                              </a:rPr>
                            </m:ctrlPr>
                          </m:eqArrPr>
                          <m:e>
                            <m:sSub>
                              <m:sSubPr>
                                <m:ctrlPr>
                                  <a:rPr lang="vi-VN"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e>
                            <m:sSub>
                              <m:sSubPr>
                                <m:ctrlPr>
                                  <a:rPr lang="vi-VN"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e>
                            <m:r>
                              <a:rPr lang="en-US" i="1">
                                <a:latin typeface="Cambria Math" panose="02040503050406030204" pitchFamily="18" charset="0"/>
                              </a:rPr>
                              <m:t>…</m:t>
                            </m:r>
                          </m:e>
                          <m:e>
                            <m:sSub>
                              <m:sSubPr>
                                <m:ctrlPr>
                                  <a:rPr lang="vi-VN"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eqArr>
                      </m:e>
                    </m:d>
                  </m:oMath>
                </a14:m>
                <a:endParaRPr lang="vi-VN" dirty="0"/>
              </a:p>
              <a:p>
                <a:r>
                  <a:rPr lang="en-US" dirty="0" err="1"/>
                  <a:t>thì</a:t>
                </a:r>
                <a:r>
                  <a:rPr lang="en-US" dirty="0"/>
                  <a:t> </a:t>
                </a:r>
                <a:r>
                  <a:rPr lang="en-US" dirty="0" err="1"/>
                  <a:t>đạo</a:t>
                </a:r>
                <a:r>
                  <a:rPr lang="en-US" dirty="0"/>
                  <a:t> </a:t>
                </a:r>
                <a:r>
                  <a:rPr lang="en-US" dirty="0" err="1"/>
                  <a:t>hàm</a:t>
                </a:r>
                <a:r>
                  <a:rPr lang="en-US" dirty="0"/>
                  <a:t> </a:t>
                </a:r>
                <a:r>
                  <a:rPr lang="en-US" dirty="0" err="1"/>
                  <a:t>tính</a:t>
                </a:r>
                <a:r>
                  <a:rPr lang="en-US" dirty="0"/>
                  <a:t> </a:t>
                </a:r>
                <a:r>
                  <a:rPr lang="en-US" dirty="0" err="1"/>
                  <a:t>là</a:t>
                </a:r>
                <a:r>
                  <a:rPr lang="en-US" dirty="0"/>
                  <a:t> </a:t>
                </a:r>
                <a:r>
                  <a:rPr lang="en-US" dirty="0" err="1"/>
                  <a:t>một</a:t>
                </a:r>
                <a:r>
                  <a:rPr lang="en-US" dirty="0"/>
                  <a:t> </a:t>
                </a:r>
                <a:r>
                  <a:rPr lang="en-US" dirty="0" err="1"/>
                  <a:t>vecto</a:t>
                </a:r>
                <a:r>
                  <a:rPr lang="en-US" dirty="0"/>
                  <a:t> </a:t>
                </a:r>
                <a:r>
                  <a:rPr lang="en-US" dirty="0" err="1"/>
                  <a:t>hàng</a:t>
                </a:r>
                <a:r>
                  <a:rPr lang="en-US" dirty="0"/>
                  <a:t> </a:t>
                </a:r>
                <a:r>
                  <a:rPr lang="en-US" dirty="0" err="1"/>
                  <a:t>như</a:t>
                </a:r>
                <a:r>
                  <a:rPr lang="en-US" dirty="0"/>
                  <a:t> </a:t>
                </a:r>
                <a:r>
                  <a:rPr lang="en-US" dirty="0" err="1"/>
                  <a:t>sau</a:t>
                </a:r>
                <a:r>
                  <a:rPr lang="en-US" dirty="0"/>
                  <a:t>:</a:t>
                </a:r>
                <a:endParaRPr lang="vi-VN" dirty="0"/>
              </a:p>
              <a:p>
                <a:r>
                  <a:rPr lang="en-US" dirty="0"/>
                  <a:t>			</a:t>
                </a:r>
                <a14:m>
                  <m:oMath xmlns:m="http://schemas.openxmlformats.org/officeDocument/2006/math">
                    <m:r>
                      <m:rPr>
                        <m:sty m:val="p"/>
                      </m:rPr>
                      <a:rPr lang="en-US">
                        <a:latin typeface="Cambria Math" panose="02040503050406030204" pitchFamily="18" charset="0"/>
                      </a:rPr>
                      <m:t>∇</m:t>
                    </m:r>
                    <m:r>
                      <a:rPr lang="en-US" i="1">
                        <a:latin typeface="Cambria Math" panose="02040503050406030204" pitchFamily="18" charset="0"/>
                      </a:rPr>
                      <m:t>𝑣</m:t>
                    </m:r>
                    <m:d>
                      <m:dPr>
                        <m:ctrlPr>
                          <a:rPr lang="vi-VN"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vi-VN" i="1">
                            <a:latin typeface="Cambria Math" panose="02040503050406030204" pitchFamily="18" charset="0"/>
                          </a:rPr>
                        </m:ctrlPr>
                      </m:fPr>
                      <m:num>
                        <m:r>
                          <a:rPr lang="en-US" i="1">
                            <a:latin typeface="Cambria Math" panose="02040503050406030204" pitchFamily="18" charset="0"/>
                          </a:rPr>
                          <m:t>𝜕</m:t>
                        </m:r>
                        <m:sSub>
                          <m:sSubPr>
                            <m:ctrlPr>
                              <a:rPr lang="vi-VN"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𝑥</m:t>
                        </m:r>
                      </m:den>
                    </m:f>
                    <m:r>
                      <a:rPr lang="en-US" i="1">
                        <a:latin typeface="Cambria Math" panose="02040503050406030204" pitchFamily="18" charset="0"/>
                      </a:rPr>
                      <m:t>,</m:t>
                    </m:r>
                    <m:f>
                      <m:fPr>
                        <m:ctrlPr>
                          <a:rPr lang="vi-VN" i="1">
                            <a:latin typeface="Cambria Math" panose="02040503050406030204" pitchFamily="18" charset="0"/>
                          </a:rPr>
                        </m:ctrlPr>
                      </m:fPr>
                      <m:num>
                        <m:r>
                          <a:rPr lang="en-US" i="1">
                            <a:latin typeface="Cambria Math" panose="02040503050406030204" pitchFamily="18" charset="0"/>
                          </a:rPr>
                          <m:t>𝜕</m:t>
                        </m:r>
                        <m:sSub>
                          <m:sSubPr>
                            <m:ctrlPr>
                              <a:rPr lang="vi-VN"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𝑥</m:t>
                        </m:r>
                      </m:den>
                    </m:f>
                    <m:r>
                      <a:rPr lang="en-US" i="1">
                        <a:latin typeface="Cambria Math" panose="02040503050406030204" pitchFamily="18" charset="0"/>
                      </a:rPr>
                      <m:t>,…,</m:t>
                    </m:r>
                    <m:f>
                      <m:fPr>
                        <m:ctrlPr>
                          <a:rPr lang="vi-VN" i="1">
                            <a:latin typeface="Cambria Math" panose="02040503050406030204" pitchFamily="18" charset="0"/>
                          </a:rPr>
                        </m:ctrlPr>
                      </m:fPr>
                      <m:num>
                        <m:r>
                          <a:rPr lang="en-US" i="1">
                            <a:latin typeface="Cambria Math" panose="02040503050406030204" pitchFamily="18" charset="0"/>
                          </a:rPr>
                          <m:t>𝜕</m:t>
                        </m:r>
                        <m:sSub>
                          <m:sSubPr>
                            <m:ctrlPr>
                              <a:rPr lang="vi-VN"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𝑥</m:t>
                        </m:r>
                      </m:den>
                    </m:f>
                    <m:r>
                      <a:rPr lang="en-US" i="1">
                        <a:latin typeface="Cambria Math" panose="02040503050406030204" pitchFamily="18" charset="0"/>
                      </a:rPr>
                      <m:t>]</m:t>
                    </m:r>
                  </m:oMath>
                </a14:m>
                <a:endParaRPr lang="vi-VN" dirty="0"/>
              </a:p>
              <a:p>
                <a:r>
                  <a:rPr lang="en-US" dirty="0" err="1"/>
                  <a:t>Đạo</a:t>
                </a:r>
                <a:r>
                  <a:rPr lang="en-US" dirty="0"/>
                  <a:t> </a:t>
                </a:r>
                <a:r>
                  <a:rPr lang="en-US" dirty="0" err="1"/>
                  <a:t>hàm</a:t>
                </a:r>
                <a:r>
                  <a:rPr lang="en-US" dirty="0"/>
                  <a:t> </a:t>
                </a:r>
                <a:r>
                  <a:rPr lang="en-US" dirty="0" err="1"/>
                  <a:t>một</a:t>
                </a:r>
                <a:r>
                  <a:rPr lang="en-US" dirty="0"/>
                  <a:t> </a:t>
                </a:r>
                <a:r>
                  <a:rPr lang="en-US" dirty="0" err="1"/>
                  <a:t>số</a:t>
                </a:r>
                <a:r>
                  <a:rPr lang="en-US" dirty="0"/>
                  <a:t> </a:t>
                </a:r>
                <a:r>
                  <a:rPr lang="en-US" dirty="0" err="1"/>
                  <a:t>hàm</a:t>
                </a:r>
                <a:r>
                  <a:rPr lang="en-US" dirty="0"/>
                  <a:t> </a:t>
                </a:r>
                <a:r>
                  <a:rPr lang="en-US" dirty="0" err="1"/>
                  <a:t>thường</a:t>
                </a:r>
                <a:r>
                  <a:rPr lang="en-US" dirty="0"/>
                  <a:t> </a:t>
                </a:r>
                <a:r>
                  <a:rPr lang="en-US" dirty="0" err="1"/>
                  <a:t>gặp</a:t>
                </a:r>
                <a:r>
                  <a:rPr lang="en-US" dirty="0"/>
                  <a:t>:</a:t>
                </a:r>
                <a:endParaRPr lang="vi-VN" dirty="0"/>
              </a:p>
              <a:p>
                <a:pPr marL="342900" lvl="0" indent="-342900">
                  <a:buFont typeface="Arial" panose="020B0604020202020204" pitchFamily="34" charset="0"/>
                  <a:buChar char="•"/>
                </a:pPr>
                <a:r>
                  <a:rPr lang="en-US" dirty="0" err="1"/>
                  <a:t>Đạo</a:t>
                </a:r>
                <a:r>
                  <a:rPr lang="en-US" dirty="0"/>
                  <a:t> </a:t>
                </a:r>
                <a:r>
                  <a:rPr lang="en-US" dirty="0" err="1"/>
                  <a:t>hàm</a:t>
                </a:r>
                <a:r>
                  <a:rPr lang="en-US" dirty="0"/>
                  <a:t> </a:t>
                </a:r>
                <a:r>
                  <a:rPr lang="en-US" dirty="0" err="1"/>
                  <a:t>hàm</a:t>
                </a:r>
                <a:r>
                  <a:rPr lang="en-US" dirty="0"/>
                  <a:t> </a:t>
                </a:r>
                <a:r>
                  <a:rPr lang="en-US" dirty="0" err="1"/>
                  <a:t>hợp</a:t>
                </a:r>
                <a:r>
                  <a:rPr lang="en-US" dirty="0"/>
                  <a:t> </a:t>
                </a:r>
                <a14:m>
                  <m:oMath xmlns:m="http://schemas.openxmlformats.org/officeDocument/2006/math">
                    <m:r>
                      <m:rPr>
                        <m:sty m:val="p"/>
                      </m:rPr>
                      <a:rPr lang="en-US">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𝑓</m:t>
                    </m:r>
                    <m:d>
                      <m:dPr>
                        <m:ctrlPr>
                          <a:rPr lang="vi-VN" i="1">
                            <a:latin typeface="Cambria Math" panose="02040503050406030204" pitchFamily="18" charset="0"/>
                          </a:rPr>
                        </m:ctrlPr>
                      </m:dPr>
                      <m:e>
                        <m:r>
                          <a:rPr lang="en-US" b="1" i="1">
                            <a:latin typeface="Cambria Math" panose="02040503050406030204" pitchFamily="18" charset="0"/>
                          </a:rPr>
                          <m:t>𝑿</m:t>
                        </m:r>
                        <m:sSup>
                          <m:sSupPr>
                            <m:ctrlPr>
                              <a:rPr lang="vi-VN"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𝑇</m:t>
                            </m:r>
                          </m:sup>
                        </m:sSup>
                        <m:r>
                          <a:rPr lang="en-US" i="1">
                            <a:latin typeface="Cambria Math" panose="02040503050406030204" pitchFamily="18" charset="0"/>
                          </a:rPr>
                          <m:t>𝑔</m:t>
                        </m:r>
                        <m:d>
                          <m:dPr>
                            <m:ctrlPr>
                              <a:rPr lang="vi-VN" i="1">
                                <a:latin typeface="Cambria Math" panose="02040503050406030204" pitchFamily="18" charset="0"/>
                              </a:rPr>
                            </m:ctrlPr>
                          </m:dPr>
                          <m:e>
                            <m:r>
                              <a:rPr lang="en-US" b="1" i="1">
                                <a:latin typeface="Cambria Math" panose="02040503050406030204" pitchFamily="18" charset="0"/>
                              </a:rPr>
                              <m:t>𝑿</m:t>
                            </m:r>
                          </m:e>
                        </m:d>
                      </m:e>
                    </m:d>
                    <m:r>
                      <a:rPr lang="en-US" i="1">
                        <a:latin typeface="Cambria Math" panose="02040503050406030204" pitchFamily="18" charset="0"/>
                      </a:rPr>
                      <m:t>=</m:t>
                    </m:r>
                    <m:d>
                      <m:dPr>
                        <m:ctrlPr>
                          <a:rPr lang="vi-VN" i="1">
                            <a:latin typeface="Cambria Math" panose="02040503050406030204" pitchFamily="18" charset="0"/>
                          </a:rPr>
                        </m:ctrlPr>
                      </m:dPr>
                      <m:e>
                        <m:r>
                          <m:rPr>
                            <m:sty m:val="p"/>
                          </m:rPr>
                          <a:rPr lang="en-US">
                            <a:latin typeface="Cambria Math" panose="02040503050406030204" pitchFamily="18" charset="0"/>
                          </a:rPr>
                          <m:t>∇</m:t>
                        </m:r>
                        <m:r>
                          <a:rPr lang="en-US" i="1">
                            <a:latin typeface="Cambria Math" panose="02040503050406030204" pitchFamily="18" charset="0"/>
                          </a:rPr>
                          <m:t>𝑓</m:t>
                        </m:r>
                        <m:d>
                          <m:dPr>
                            <m:ctrlPr>
                              <a:rPr lang="vi-VN" i="1">
                                <a:latin typeface="Cambria Math" panose="02040503050406030204" pitchFamily="18" charset="0"/>
                              </a:rPr>
                            </m:ctrlPr>
                          </m:dPr>
                          <m:e>
                            <m:r>
                              <a:rPr lang="en-US" b="1" i="1">
                                <a:latin typeface="Cambria Math" panose="02040503050406030204" pitchFamily="18" charset="0"/>
                              </a:rPr>
                              <m:t>𝑿</m:t>
                            </m:r>
                          </m:e>
                        </m:d>
                      </m:e>
                    </m:d>
                    <m:r>
                      <a:rPr lang="en-US" i="1">
                        <a:latin typeface="Cambria Math" panose="02040503050406030204" pitchFamily="18" charset="0"/>
                      </a:rPr>
                      <m:t>𝑔</m:t>
                    </m:r>
                    <m:d>
                      <m:dPr>
                        <m:ctrlPr>
                          <a:rPr lang="vi-VN" i="1">
                            <a:latin typeface="Cambria Math" panose="02040503050406030204" pitchFamily="18" charset="0"/>
                          </a:rPr>
                        </m:ctrlPr>
                      </m:dPr>
                      <m:e>
                        <m:r>
                          <a:rPr lang="en-US" b="1" i="1">
                            <a:latin typeface="Cambria Math" panose="02040503050406030204" pitchFamily="18" charset="0"/>
                          </a:rPr>
                          <m:t>𝑿</m:t>
                        </m:r>
                      </m:e>
                    </m:d>
                    <m:r>
                      <a:rPr lang="en-US" i="1">
                        <a:latin typeface="Cambria Math" panose="02040503050406030204" pitchFamily="18" charset="0"/>
                      </a:rPr>
                      <m:t>+</m:t>
                    </m:r>
                    <m:d>
                      <m:dPr>
                        <m:ctrlPr>
                          <a:rPr lang="vi-VN" i="1">
                            <a:latin typeface="Cambria Math" panose="02040503050406030204" pitchFamily="18" charset="0"/>
                          </a:rPr>
                        </m:ctrlPr>
                      </m:dPr>
                      <m:e>
                        <m:r>
                          <m:rPr>
                            <m:sty m:val="p"/>
                          </m:rPr>
                          <a:rPr lang="en-US">
                            <a:latin typeface="Cambria Math" panose="02040503050406030204" pitchFamily="18" charset="0"/>
                          </a:rPr>
                          <m:t>∇</m:t>
                        </m:r>
                        <m:r>
                          <a:rPr lang="en-US" i="1">
                            <a:latin typeface="Cambria Math" panose="02040503050406030204" pitchFamily="18" charset="0"/>
                          </a:rPr>
                          <m:t>𝑔</m:t>
                        </m:r>
                        <m:d>
                          <m:dPr>
                            <m:ctrlPr>
                              <a:rPr lang="vi-VN" i="1">
                                <a:latin typeface="Cambria Math" panose="02040503050406030204" pitchFamily="18" charset="0"/>
                              </a:rPr>
                            </m:ctrlPr>
                          </m:dPr>
                          <m:e>
                            <m:r>
                              <a:rPr lang="en-US" b="1" i="1">
                                <a:latin typeface="Cambria Math" panose="02040503050406030204" pitchFamily="18" charset="0"/>
                              </a:rPr>
                              <m:t>𝑿</m:t>
                            </m:r>
                          </m:e>
                        </m:d>
                      </m:e>
                    </m:d>
                    <m:r>
                      <a:rPr lang="en-US" i="1">
                        <a:latin typeface="Cambria Math" panose="02040503050406030204" pitchFamily="18" charset="0"/>
                      </a:rPr>
                      <m:t>𝑓</m:t>
                    </m:r>
                    <m:r>
                      <a:rPr lang="en-US" i="1">
                        <a:latin typeface="Cambria Math" panose="02040503050406030204" pitchFamily="18" charset="0"/>
                      </a:rPr>
                      <m:t>(</m:t>
                    </m:r>
                    <m:r>
                      <a:rPr lang="en-US" b="1" i="1">
                        <a:latin typeface="Cambria Math" panose="02040503050406030204" pitchFamily="18" charset="0"/>
                      </a:rPr>
                      <m:t>𝑿</m:t>
                    </m:r>
                    <m:r>
                      <a:rPr lang="en-US" i="1">
                        <a:latin typeface="Cambria Math" panose="02040503050406030204" pitchFamily="18" charset="0"/>
                      </a:rPr>
                      <m:t>)</m:t>
                    </m:r>
                  </m:oMath>
                </a14:m>
                <a:br>
                  <a:rPr lang="en-US" dirty="0"/>
                </a:br>
                <a:endParaRPr lang="vi-VN" dirty="0"/>
              </a:p>
              <a:p>
                <a:pPr marL="342900" lvl="0" indent="-342900">
                  <a:buFont typeface="Arial" panose="020B0604020202020204" pitchFamily="34" charset="0"/>
                  <a:buChar char="•"/>
                </a:pPr>
                <a:r>
                  <a:rPr lang="en-US" dirty="0" err="1"/>
                  <a:t>Nếu</a:t>
                </a:r>
                <a:r>
                  <a:rPr lang="en-US" dirty="0"/>
                  <a:t> </a:t>
                </a:r>
                <a14:m>
                  <m:oMath xmlns:m="http://schemas.openxmlformats.org/officeDocument/2006/math">
                    <m:r>
                      <a:rPr lang="en-US" b="1" i="1">
                        <a:latin typeface="Cambria Math" panose="02040503050406030204" pitchFamily="18" charset="0"/>
                      </a:rPr>
                      <m:t>𝒇</m:t>
                    </m:r>
                    <m:d>
                      <m:dPr>
                        <m:ctrlPr>
                          <a:rPr lang="vi-VN" b="1" i="1">
                            <a:latin typeface="Cambria Math" panose="02040503050406030204" pitchFamily="18" charset="0"/>
                          </a:rPr>
                        </m:ctrlPr>
                      </m:dPr>
                      <m:e>
                        <m:r>
                          <a:rPr lang="en-US" b="1" i="1">
                            <a:latin typeface="Cambria Math" panose="02040503050406030204" pitchFamily="18" charset="0"/>
                          </a:rPr>
                          <m:t>𝒙</m:t>
                        </m:r>
                      </m:e>
                    </m:d>
                    <m:r>
                      <a:rPr lang="en-US" b="1" i="1">
                        <a:latin typeface="Cambria Math" panose="02040503050406030204" pitchFamily="18" charset="0"/>
                      </a:rPr>
                      <m:t>=</m:t>
                    </m:r>
                    <m:sSup>
                      <m:sSupPr>
                        <m:ctrlPr>
                          <a:rPr lang="vi-VN" b="1" i="1">
                            <a:latin typeface="Cambria Math" panose="02040503050406030204" pitchFamily="18" charset="0"/>
                          </a:rPr>
                        </m:ctrlPr>
                      </m:sSupPr>
                      <m:e>
                        <m:r>
                          <a:rPr lang="en-US" b="1" i="1">
                            <a:latin typeface="Cambria Math" panose="02040503050406030204" pitchFamily="18" charset="0"/>
                          </a:rPr>
                          <m:t>𝒂</m:t>
                        </m:r>
                      </m:e>
                      <m:sup>
                        <m:r>
                          <a:rPr lang="en-US" b="1" i="1">
                            <a:latin typeface="Cambria Math" panose="02040503050406030204" pitchFamily="18" charset="0"/>
                          </a:rPr>
                          <m:t>𝑻</m:t>
                        </m:r>
                      </m:sup>
                    </m:sSup>
                    <m:r>
                      <a:rPr lang="en-US" b="1" i="1">
                        <a:latin typeface="Cambria Math" panose="02040503050406030204" pitchFamily="18" charset="0"/>
                      </a:rPr>
                      <m:t>𝒙</m:t>
                    </m:r>
                    <m:r>
                      <a:rPr lang="en-US" b="1" i="1">
                        <a:latin typeface="Cambria Math" panose="02040503050406030204" pitchFamily="18" charset="0"/>
                      </a:rPr>
                      <m:t>,   </m:t>
                    </m:r>
                    <m:r>
                      <a:rPr lang="en-US" b="1" i="1">
                        <a:latin typeface="Cambria Math" panose="02040503050406030204" pitchFamily="18" charset="0"/>
                      </a:rPr>
                      <m:t>𝒂</m:t>
                    </m:r>
                    <m:r>
                      <a:rPr lang="en-US" b="1" i="1">
                        <a:latin typeface="Cambria Math" panose="02040503050406030204" pitchFamily="18" charset="0"/>
                      </a:rPr>
                      <m:t>,</m:t>
                    </m:r>
                    <m:r>
                      <a:rPr lang="en-US" b="1" i="1">
                        <a:latin typeface="Cambria Math" panose="02040503050406030204" pitchFamily="18" charset="0"/>
                      </a:rPr>
                      <m:t>𝒙</m:t>
                    </m:r>
                    <m:r>
                      <a:rPr lang="en-US" b="1" i="1">
                        <a:latin typeface="Cambria Math" panose="02040503050406030204" pitchFamily="18" charset="0"/>
                      </a:rPr>
                      <m:t>∈</m:t>
                    </m:r>
                    <m:sSup>
                      <m:sSupPr>
                        <m:ctrlPr>
                          <a:rPr lang="vi-VN" b="1" i="1">
                            <a:latin typeface="Cambria Math" panose="02040503050406030204" pitchFamily="18" charset="0"/>
                          </a:rPr>
                        </m:ctrlPr>
                      </m:sSupPr>
                      <m:e>
                        <m:r>
                          <a:rPr lang="en-US" b="1" i="1">
                            <a:latin typeface="Cambria Math" panose="02040503050406030204" pitchFamily="18" charset="0"/>
                          </a:rPr>
                          <m:t>𝑹</m:t>
                        </m:r>
                      </m:e>
                      <m:sup>
                        <m:r>
                          <a:rPr lang="en-US" b="1" i="1">
                            <a:latin typeface="Cambria Math" panose="02040503050406030204" pitchFamily="18" charset="0"/>
                          </a:rPr>
                          <m:t>𝒏</m:t>
                        </m:r>
                      </m:sup>
                    </m:sSup>
                  </m:oMath>
                </a14:m>
                <a:r>
                  <a:rPr lang="en-US" b="1" dirty="0"/>
                  <a:t> </a:t>
                </a:r>
                <a:r>
                  <a:rPr lang="en-US" dirty="0" err="1"/>
                  <a:t>thì</a:t>
                </a:r>
                <a:r>
                  <a:rPr lang="en-US" dirty="0"/>
                  <a:t> </a:t>
                </a:r>
                <a14:m>
                  <m:oMath xmlns:m="http://schemas.openxmlformats.org/officeDocument/2006/math">
                    <m:r>
                      <m:rPr>
                        <m:sty m:val="p"/>
                      </m:rPr>
                      <a:rPr lang="en-US">
                        <a:latin typeface="Cambria Math" panose="02040503050406030204" pitchFamily="18" charset="0"/>
                      </a:rPr>
                      <m:t>∇</m:t>
                    </m:r>
                    <m:d>
                      <m:dPr>
                        <m:ctrlPr>
                          <a:rPr lang="vi-VN" i="1">
                            <a:latin typeface="Cambria Math" panose="02040503050406030204" pitchFamily="18" charset="0"/>
                          </a:rPr>
                        </m:ctrlPr>
                      </m:dPr>
                      <m:e>
                        <m:sSup>
                          <m:sSupPr>
                            <m:ctrlPr>
                              <a:rPr lang="vi-VN" b="1" i="1">
                                <a:latin typeface="Cambria Math" panose="02040503050406030204" pitchFamily="18" charset="0"/>
                              </a:rPr>
                            </m:ctrlPr>
                          </m:sSupPr>
                          <m:e>
                            <m:r>
                              <a:rPr lang="en-US" b="1" i="1">
                                <a:latin typeface="Cambria Math" panose="02040503050406030204" pitchFamily="18" charset="0"/>
                              </a:rPr>
                              <m:t>𝒂</m:t>
                            </m:r>
                          </m:e>
                          <m:sup>
                            <m:r>
                              <a:rPr lang="en-US" b="1" i="1">
                                <a:latin typeface="Cambria Math" panose="02040503050406030204" pitchFamily="18" charset="0"/>
                              </a:rPr>
                              <m:t>𝑻</m:t>
                            </m:r>
                          </m:sup>
                        </m:sSup>
                        <m:r>
                          <a:rPr lang="en-US" b="1" i="1">
                            <a:latin typeface="Cambria Math" panose="02040503050406030204" pitchFamily="18" charset="0"/>
                          </a:rPr>
                          <m:t>𝒙</m:t>
                        </m:r>
                      </m:e>
                    </m:d>
                    <m:r>
                      <a:rPr lang="en-US" b="1" i="1">
                        <a:latin typeface="Cambria Math" panose="02040503050406030204" pitchFamily="18" charset="0"/>
                      </a:rPr>
                      <m:t>=[</m:t>
                    </m:r>
                    <m:sSub>
                      <m:sSubPr>
                        <m:ctrlPr>
                          <a:rPr lang="vi-VN" b="1" i="1">
                            <a:latin typeface="Cambria Math" panose="02040503050406030204" pitchFamily="18" charset="0"/>
                          </a:rPr>
                        </m:ctrlPr>
                      </m:sSubPr>
                      <m:e>
                        <m:r>
                          <a:rPr lang="en-US" i="1">
                            <a:latin typeface="Cambria Math" panose="02040503050406030204" pitchFamily="18" charset="0"/>
                          </a:rPr>
                          <m:t>𝑎</m:t>
                        </m:r>
                      </m:e>
                      <m:sub>
                        <m:r>
                          <a:rPr lang="en-US" b="1" i="1">
                            <a:latin typeface="Cambria Math" panose="02040503050406030204" pitchFamily="18" charset="0"/>
                          </a:rPr>
                          <m:t>𝟏</m:t>
                        </m:r>
                      </m:sub>
                    </m:sSub>
                    <m:r>
                      <a:rPr lang="en-US" b="1" i="1">
                        <a:latin typeface="Cambria Math" panose="02040503050406030204" pitchFamily="18" charset="0"/>
                      </a:rPr>
                      <m:t>,</m:t>
                    </m:r>
                    <m:sSub>
                      <m:sSubPr>
                        <m:ctrlPr>
                          <a:rPr lang="vi-VN" b="1" i="1">
                            <a:latin typeface="Cambria Math" panose="02040503050406030204" pitchFamily="18" charset="0"/>
                          </a:rPr>
                        </m:ctrlPr>
                      </m:sSubPr>
                      <m:e>
                        <m:r>
                          <a:rPr lang="en-US" i="1">
                            <a:latin typeface="Cambria Math" panose="02040503050406030204" pitchFamily="18" charset="0"/>
                          </a:rPr>
                          <m:t>𝑎</m:t>
                        </m:r>
                      </m:e>
                      <m:sub>
                        <m:r>
                          <a:rPr lang="en-US" b="1" i="1">
                            <a:latin typeface="Cambria Math" panose="02040503050406030204" pitchFamily="18" charset="0"/>
                          </a:rPr>
                          <m:t>𝟐</m:t>
                        </m:r>
                      </m:sub>
                    </m:sSub>
                    <m:r>
                      <a:rPr lang="en-US" b="1" i="1">
                        <a:latin typeface="Cambria Math" panose="02040503050406030204" pitchFamily="18" charset="0"/>
                      </a:rPr>
                      <m:t>,…,</m:t>
                    </m:r>
                    <m:sSub>
                      <m:sSubPr>
                        <m:ctrlPr>
                          <a:rPr lang="vi-VN" b="1" i="1">
                            <a:latin typeface="Cambria Math" panose="02040503050406030204" pitchFamily="18" charset="0"/>
                          </a:rPr>
                        </m:ctrlPr>
                      </m:sSubPr>
                      <m:e>
                        <m:r>
                          <a:rPr lang="en-US" i="1">
                            <a:latin typeface="Cambria Math" panose="02040503050406030204" pitchFamily="18" charset="0"/>
                          </a:rPr>
                          <m:t>𝑎</m:t>
                        </m:r>
                      </m:e>
                      <m:sub>
                        <m:r>
                          <a:rPr lang="en-US" b="1" i="1">
                            <a:latin typeface="Cambria Math" panose="02040503050406030204" pitchFamily="18" charset="0"/>
                          </a:rPr>
                          <m:t>𝒏</m:t>
                        </m:r>
                      </m:sub>
                    </m:sSub>
                    <m:sSup>
                      <m:sSupPr>
                        <m:ctrlPr>
                          <a:rPr lang="vi-VN" b="1" i="1">
                            <a:latin typeface="Cambria Math" panose="02040503050406030204" pitchFamily="18" charset="0"/>
                          </a:rPr>
                        </m:ctrlPr>
                      </m:sSupPr>
                      <m:e>
                        <m:r>
                          <a:rPr lang="en-US" b="1" i="1">
                            <a:latin typeface="Cambria Math" panose="02040503050406030204" pitchFamily="18" charset="0"/>
                          </a:rPr>
                          <m:t>]</m:t>
                        </m:r>
                      </m:e>
                      <m:sup>
                        <m:r>
                          <a:rPr lang="en-US" b="1" i="1">
                            <a:latin typeface="Cambria Math" panose="02040503050406030204" pitchFamily="18" charset="0"/>
                          </a:rPr>
                          <m:t>𝑻</m:t>
                        </m:r>
                      </m:sup>
                    </m:sSup>
                    <m:r>
                      <a:rPr lang="en-US" b="1" i="1">
                        <a:latin typeface="Cambria Math" panose="02040503050406030204" pitchFamily="18" charset="0"/>
                      </a:rPr>
                      <m:t>=</m:t>
                    </m:r>
                    <m:r>
                      <a:rPr lang="en-US" b="1" i="1">
                        <a:latin typeface="Cambria Math" panose="02040503050406030204" pitchFamily="18" charset="0"/>
                      </a:rPr>
                      <m:t>𝒂</m:t>
                    </m:r>
                  </m:oMath>
                </a14:m>
                <a:br>
                  <a:rPr lang="en-US" b="1" dirty="0"/>
                </a:br>
                <a:endParaRPr lang="vi-VN" dirty="0"/>
              </a:p>
              <a:p>
                <a:pPr marL="342900" lvl="0" indent="-342900">
                  <a:buFont typeface="Arial" panose="020B0604020202020204" pitchFamily="34" charset="0"/>
                  <a:buChar char="•"/>
                </a:pPr>
                <a:r>
                  <a:rPr lang="en-US" dirty="0" err="1"/>
                  <a:t>Nếu</a:t>
                </a:r>
                <a:r>
                  <a:rPr lang="en-US" dirty="0"/>
                  <a:t> </a:t>
                </a:r>
                <a14:m>
                  <m:oMath xmlns:m="http://schemas.openxmlformats.org/officeDocument/2006/math">
                    <m:r>
                      <a:rPr lang="en-US" b="1" i="1">
                        <a:latin typeface="Cambria Math" panose="02040503050406030204" pitchFamily="18" charset="0"/>
                      </a:rPr>
                      <m:t>𝒇</m:t>
                    </m:r>
                    <m:d>
                      <m:dPr>
                        <m:ctrlPr>
                          <a:rPr lang="vi-VN" b="1" i="1">
                            <a:latin typeface="Cambria Math" panose="02040503050406030204" pitchFamily="18" charset="0"/>
                          </a:rPr>
                        </m:ctrlPr>
                      </m:dPr>
                      <m:e>
                        <m:r>
                          <a:rPr lang="en-US" b="1" i="1">
                            <a:latin typeface="Cambria Math" panose="02040503050406030204" pitchFamily="18" charset="0"/>
                          </a:rPr>
                          <m:t>𝒙</m:t>
                        </m:r>
                      </m:e>
                    </m:d>
                    <m:r>
                      <a:rPr lang="en-US" b="1" i="1">
                        <a:latin typeface="Cambria Math" panose="02040503050406030204" pitchFamily="18" charset="0"/>
                      </a:rPr>
                      <m:t>=</m:t>
                    </m:r>
                    <m:r>
                      <a:rPr lang="en-US" b="1" i="1">
                        <a:latin typeface="Cambria Math" panose="02040503050406030204" pitchFamily="18" charset="0"/>
                      </a:rPr>
                      <m:t>𝑨𝒙</m:t>
                    </m:r>
                  </m:oMath>
                </a14:m>
                <a:r>
                  <a:rPr lang="en-US" b="1" dirty="0"/>
                  <a:t> </a:t>
                </a:r>
                <a:r>
                  <a:rPr lang="en-US" dirty="0" err="1"/>
                  <a:t>thì</a:t>
                </a:r>
                <a:r>
                  <a:rPr lang="en-US" b="1" dirty="0"/>
                  <a:t> </a:t>
                </a:r>
                <a14:m>
                  <m:oMath xmlns:m="http://schemas.openxmlformats.org/officeDocument/2006/math">
                    <m:sSub>
                      <m:sSubPr>
                        <m:ctrlPr>
                          <a:rPr lang="vi-VN" b="1" i="1">
                            <a:latin typeface="Cambria Math" panose="02040503050406030204" pitchFamily="18" charset="0"/>
                          </a:rPr>
                        </m:ctrlPr>
                      </m:sSubPr>
                      <m:e>
                        <m:r>
                          <a:rPr lang="en-US" b="1" i="1">
                            <a:latin typeface="Cambria Math" panose="02040503050406030204" pitchFamily="18" charset="0"/>
                          </a:rPr>
                          <m:t>𝛁</m:t>
                        </m:r>
                      </m:e>
                      <m:sub>
                        <m:r>
                          <a:rPr lang="en-US" b="1" i="1">
                            <a:latin typeface="Cambria Math" panose="02040503050406030204" pitchFamily="18" charset="0"/>
                          </a:rPr>
                          <m:t>𝒙</m:t>
                        </m:r>
                      </m:sub>
                    </m:sSub>
                    <m:d>
                      <m:dPr>
                        <m:ctrlPr>
                          <a:rPr lang="vi-VN" b="1" i="1">
                            <a:latin typeface="Cambria Math" panose="02040503050406030204" pitchFamily="18" charset="0"/>
                          </a:rPr>
                        </m:ctrlPr>
                      </m:dPr>
                      <m:e>
                        <m:r>
                          <a:rPr lang="en-US" b="1" i="1">
                            <a:latin typeface="Cambria Math" panose="02040503050406030204" pitchFamily="18" charset="0"/>
                          </a:rPr>
                          <m:t>𝑨𝒙</m:t>
                        </m:r>
                      </m:e>
                    </m:d>
                    <m:r>
                      <a:rPr lang="en-US" b="1" i="1">
                        <a:latin typeface="Cambria Math" panose="02040503050406030204" pitchFamily="18" charset="0"/>
                      </a:rPr>
                      <m:t>=[</m:t>
                    </m:r>
                    <m:sSubSup>
                      <m:sSubSupPr>
                        <m:ctrlPr>
                          <a:rPr lang="vi-VN" b="1" i="1">
                            <a:latin typeface="Cambria Math" panose="02040503050406030204" pitchFamily="18" charset="0"/>
                          </a:rPr>
                        </m:ctrlPr>
                      </m:sSubSupPr>
                      <m:e>
                        <m:r>
                          <a:rPr lang="en-US" b="1" i="1">
                            <a:latin typeface="Cambria Math" panose="02040503050406030204" pitchFamily="18" charset="0"/>
                          </a:rPr>
                          <m:t>𝒂</m:t>
                        </m:r>
                      </m:e>
                      <m:sub>
                        <m:r>
                          <a:rPr lang="en-US" b="1" i="1">
                            <a:latin typeface="Cambria Math" panose="02040503050406030204" pitchFamily="18" charset="0"/>
                          </a:rPr>
                          <m:t>𝟏</m:t>
                        </m:r>
                      </m:sub>
                      <m:sup>
                        <m:r>
                          <a:rPr lang="en-US" b="1" i="1">
                            <a:latin typeface="Cambria Math" panose="02040503050406030204" pitchFamily="18" charset="0"/>
                          </a:rPr>
                          <m:t>𝑻</m:t>
                        </m:r>
                      </m:sup>
                    </m:sSubSup>
                    <m:r>
                      <a:rPr lang="en-US" b="1" i="1">
                        <a:latin typeface="Cambria Math" panose="02040503050406030204" pitchFamily="18" charset="0"/>
                      </a:rPr>
                      <m:t>,</m:t>
                    </m:r>
                    <m:sSubSup>
                      <m:sSubSupPr>
                        <m:ctrlPr>
                          <a:rPr lang="vi-VN" b="1" i="1">
                            <a:latin typeface="Cambria Math" panose="02040503050406030204" pitchFamily="18" charset="0"/>
                          </a:rPr>
                        </m:ctrlPr>
                      </m:sSubSupPr>
                      <m:e>
                        <m:r>
                          <a:rPr lang="en-US" b="1" i="1">
                            <a:latin typeface="Cambria Math" panose="02040503050406030204" pitchFamily="18" charset="0"/>
                          </a:rPr>
                          <m:t>𝒂</m:t>
                        </m:r>
                      </m:e>
                      <m:sub>
                        <m:r>
                          <a:rPr lang="en-US" b="1" i="1">
                            <a:latin typeface="Cambria Math" panose="02040503050406030204" pitchFamily="18" charset="0"/>
                          </a:rPr>
                          <m:t>𝟐</m:t>
                        </m:r>
                      </m:sub>
                      <m:sup>
                        <m:r>
                          <a:rPr lang="en-US" b="1" i="1">
                            <a:latin typeface="Cambria Math" panose="02040503050406030204" pitchFamily="18" charset="0"/>
                          </a:rPr>
                          <m:t>𝑻</m:t>
                        </m:r>
                      </m:sup>
                    </m:sSubSup>
                    <m:r>
                      <a:rPr lang="en-US" b="1" i="1">
                        <a:latin typeface="Cambria Math" panose="02040503050406030204" pitchFamily="18" charset="0"/>
                      </a:rPr>
                      <m:t>,…,</m:t>
                    </m:r>
                    <m:sSubSup>
                      <m:sSubSupPr>
                        <m:ctrlPr>
                          <a:rPr lang="vi-VN" b="1" i="1">
                            <a:latin typeface="Cambria Math" panose="02040503050406030204" pitchFamily="18" charset="0"/>
                          </a:rPr>
                        </m:ctrlPr>
                      </m:sSubSupPr>
                      <m:e>
                        <m:r>
                          <a:rPr lang="en-US" b="1" i="1">
                            <a:latin typeface="Cambria Math" panose="02040503050406030204" pitchFamily="18" charset="0"/>
                          </a:rPr>
                          <m:t>𝒂</m:t>
                        </m:r>
                      </m:e>
                      <m:sub>
                        <m:r>
                          <a:rPr lang="en-US" b="1" i="1">
                            <a:latin typeface="Cambria Math" panose="02040503050406030204" pitchFamily="18" charset="0"/>
                          </a:rPr>
                          <m:t>𝒏</m:t>
                        </m:r>
                      </m:sub>
                      <m:sup>
                        <m:r>
                          <a:rPr lang="en-US" b="1" i="1">
                            <a:latin typeface="Cambria Math" panose="02040503050406030204" pitchFamily="18" charset="0"/>
                          </a:rPr>
                          <m:t>𝑻</m:t>
                        </m:r>
                      </m:sup>
                    </m:sSubSup>
                    <m:sSup>
                      <m:sSupPr>
                        <m:ctrlPr>
                          <a:rPr lang="vi-VN" b="1" i="1">
                            <a:latin typeface="Cambria Math" panose="02040503050406030204" pitchFamily="18" charset="0"/>
                          </a:rPr>
                        </m:ctrlPr>
                      </m:sSupPr>
                      <m:e>
                        <m:r>
                          <a:rPr lang="en-US" b="1" i="1">
                            <a:latin typeface="Cambria Math" panose="02040503050406030204" pitchFamily="18" charset="0"/>
                          </a:rPr>
                          <m:t>]</m:t>
                        </m:r>
                      </m:e>
                      <m:sup>
                        <m:r>
                          <a:rPr lang="en-US" b="1" i="1">
                            <a:latin typeface="Cambria Math" panose="02040503050406030204" pitchFamily="18" charset="0"/>
                          </a:rPr>
                          <m:t>𝑻</m:t>
                        </m:r>
                      </m:sup>
                    </m:sSup>
                    <m:r>
                      <a:rPr lang="en-US" b="1" i="1">
                        <a:latin typeface="Cambria Math" panose="02040503050406030204" pitchFamily="18" charset="0"/>
                      </a:rPr>
                      <m:t>=</m:t>
                    </m:r>
                    <m:sSup>
                      <m:sSupPr>
                        <m:ctrlPr>
                          <a:rPr lang="vi-VN" b="1" i="1">
                            <a:latin typeface="Cambria Math" panose="02040503050406030204" pitchFamily="18" charset="0"/>
                          </a:rPr>
                        </m:ctrlPr>
                      </m:sSupPr>
                      <m:e>
                        <m:r>
                          <a:rPr lang="en-US" b="1" i="1">
                            <a:latin typeface="Cambria Math" panose="02040503050406030204" pitchFamily="18" charset="0"/>
                          </a:rPr>
                          <m:t>𝑨</m:t>
                        </m:r>
                      </m:e>
                      <m:sup>
                        <m:r>
                          <a:rPr lang="en-US" b="1" i="1">
                            <a:latin typeface="Cambria Math" panose="02040503050406030204" pitchFamily="18" charset="0"/>
                          </a:rPr>
                          <m:t>𝑻</m:t>
                        </m:r>
                      </m:sup>
                    </m:sSup>
                  </m:oMath>
                </a14:m>
                <a:br>
                  <a:rPr lang="en-US" b="1" dirty="0"/>
                </a:br>
                <a:endParaRPr lang="vi-VN" dirty="0"/>
              </a:p>
              <a:p>
                <a:pPr marL="342900" lvl="0" indent="-342900">
                  <a:buFont typeface="Arial" panose="020B0604020202020204" pitchFamily="34" charset="0"/>
                  <a:buChar char="•"/>
                </a:pPr>
                <a:r>
                  <a:rPr lang="en-US" dirty="0" err="1"/>
                  <a:t>Nếu</a:t>
                </a:r>
                <a:r>
                  <a:rPr lang="en-US" dirty="0"/>
                  <a:t> </a:t>
                </a:r>
                <a14:m>
                  <m:oMath xmlns:m="http://schemas.openxmlformats.org/officeDocument/2006/math">
                    <m:r>
                      <a:rPr lang="en-US" b="1" i="1">
                        <a:latin typeface="Cambria Math" panose="02040503050406030204" pitchFamily="18" charset="0"/>
                      </a:rPr>
                      <m:t>𝒇</m:t>
                    </m:r>
                    <m:d>
                      <m:dPr>
                        <m:ctrlPr>
                          <a:rPr lang="vi-VN" b="1" i="1">
                            <a:latin typeface="Cambria Math" panose="02040503050406030204" pitchFamily="18" charset="0"/>
                          </a:rPr>
                        </m:ctrlPr>
                      </m:dPr>
                      <m:e>
                        <m:r>
                          <a:rPr lang="en-US" b="1" i="1">
                            <a:latin typeface="Cambria Math" panose="02040503050406030204" pitchFamily="18" charset="0"/>
                          </a:rPr>
                          <m:t>𝒙</m:t>
                        </m:r>
                      </m:e>
                    </m:d>
                    <m:r>
                      <a:rPr lang="en-US" b="1" i="1">
                        <a:latin typeface="Cambria Math" panose="02040503050406030204" pitchFamily="18" charset="0"/>
                      </a:rPr>
                      <m:t>=</m:t>
                    </m:r>
                    <m:sSup>
                      <m:sSupPr>
                        <m:ctrlPr>
                          <a:rPr lang="vi-VN"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𝑻</m:t>
                        </m:r>
                      </m:sup>
                    </m:sSup>
                    <m:r>
                      <a:rPr lang="en-US" b="1" i="1">
                        <a:latin typeface="Cambria Math" panose="02040503050406030204" pitchFamily="18" charset="0"/>
                      </a:rPr>
                      <m:t>𝑨𝒙</m:t>
                    </m:r>
                  </m:oMath>
                </a14:m>
                <a:r>
                  <a:rPr lang="en-US" b="1" dirty="0"/>
                  <a:t>  </a:t>
                </a:r>
                <a:r>
                  <a:rPr lang="en-US" dirty="0" err="1"/>
                  <a:t>thì</a:t>
                </a:r>
                <a:r>
                  <a:rPr lang="en-US" dirty="0"/>
                  <a:t> </a:t>
                </a:r>
                <a14:m>
                  <m:oMath xmlns:m="http://schemas.openxmlformats.org/officeDocument/2006/math">
                    <m:r>
                      <a:rPr lang="en-US" b="1" i="1">
                        <a:latin typeface="Cambria Math" panose="02040503050406030204" pitchFamily="18" charset="0"/>
                      </a:rPr>
                      <m:t>𝛁</m:t>
                    </m:r>
                    <m:r>
                      <a:rPr lang="en-US" b="1" i="1">
                        <a:latin typeface="Cambria Math" panose="02040503050406030204" pitchFamily="18" charset="0"/>
                      </a:rPr>
                      <m:t>𝒇</m:t>
                    </m:r>
                    <m:d>
                      <m:dPr>
                        <m:ctrlPr>
                          <a:rPr lang="vi-VN" b="1" i="1">
                            <a:latin typeface="Cambria Math" panose="02040503050406030204" pitchFamily="18" charset="0"/>
                          </a:rPr>
                        </m:ctrlPr>
                      </m:dPr>
                      <m:e>
                        <m:r>
                          <a:rPr lang="en-US" b="1" i="1">
                            <a:latin typeface="Cambria Math" panose="02040503050406030204" pitchFamily="18" charset="0"/>
                          </a:rPr>
                          <m:t>𝒙</m:t>
                        </m:r>
                      </m:e>
                    </m:d>
                    <m:r>
                      <a:rPr lang="en-US" b="1" i="1">
                        <a:latin typeface="Cambria Math" panose="02040503050406030204" pitchFamily="18" charset="0"/>
                      </a:rPr>
                      <m:t>=</m:t>
                    </m:r>
                    <m:d>
                      <m:dPr>
                        <m:ctrlPr>
                          <a:rPr lang="vi-VN" b="1" i="1">
                            <a:latin typeface="Cambria Math" panose="02040503050406030204" pitchFamily="18" charset="0"/>
                          </a:rPr>
                        </m:ctrlPr>
                      </m:dPr>
                      <m:e>
                        <m:r>
                          <a:rPr lang="en-US" b="1" i="1">
                            <a:latin typeface="Cambria Math" panose="02040503050406030204" pitchFamily="18" charset="0"/>
                          </a:rPr>
                          <m:t>𝑨</m:t>
                        </m:r>
                        <m:r>
                          <a:rPr lang="en-US" b="1" i="1">
                            <a:latin typeface="Cambria Math" panose="02040503050406030204" pitchFamily="18" charset="0"/>
                          </a:rPr>
                          <m:t>+</m:t>
                        </m:r>
                        <m:sSup>
                          <m:sSupPr>
                            <m:ctrlPr>
                              <a:rPr lang="vi-VN" b="1" i="1">
                                <a:latin typeface="Cambria Math" panose="02040503050406030204" pitchFamily="18" charset="0"/>
                              </a:rPr>
                            </m:ctrlPr>
                          </m:sSupPr>
                          <m:e>
                            <m:r>
                              <a:rPr lang="en-US" b="1" i="1">
                                <a:latin typeface="Cambria Math" panose="02040503050406030204" pitchFamily="18" charset="0"/>
                              </a:rPr>
                              <m:t>𝑨</m:t>
                            </m:r>
                          </m:e>
                          <m:sup>
                            <m:r>
                              <a:rPr lang="en-US" b="1" i="1">
                                <a:latin typeface="Cambria Math" panose="02040503050406030204" pitchFamily="18" charset="0"/>
                              </a:rPr>
                              <m:t>𝑻</m:t>
                            </m:r>
                          </m:sup>
                        </m:sSup>
                      </m:e>
                    </m:d>
                    <m:r>
                      <a:rPr lang="en-US" b="1" i="1">
                        <a:latin typeface="Cambria Math" panose="02040503050406030204" pitchFamily="18" charset="0"/>
                      </a:rPr>
                      <m:t>𝒙</m:t>
                    </m:r>
                  </m:oMath>
                </a14:m>
                <a:br>
                  <a:rPr lang="en-US" b="1" dirty="0"/>
                </a:br>
                <a:endParaRPr lang="vi-VN" dirty="0"/>
              </a:p>
              <a:p>
                <a:pPr marL="342900" lvl="0" indent="-342900">
                  <a:buFont typeface="Arial" panose="020B0604020202020204" pitchFamily="34" charset="0"/>
                  <a:buChar char="•"/>
                </a:pPr>
                <a:r>
                  <a:rPr lang="en-US" dirty="0" err="1"/>
                  <a:t>Nếu</a:t>
                </a:r>
                <a:r>
                  <a:rPr lang="en-US" dirty="0"/>
                  <a:t> </a:t>
                </a:r>
                <a14:m>
                  <m:oMath xmlns:m="http://schemas.openxmlformats.org/officeDocument/2006/math">
                    <m:r>
                      <a:rPr lang="en-US" b="1" i="1">
                        <a:latin typeface="Cambria Math" panose="02040503050406030204" pitchFamily="18" charset="0"/>
                      </a:rPr>
                      <m:t>𝒇</m:t>
                    </m:r>
                    <m:d>
                      <m:dPr>
                        <m:ctrlPr>
                          <a:rPr lang="vi-VN" b="1" i="1">
                            <a:latin typeface="Cambria Math" panose="02040503050406030204" pitchFamily="18" charset="0"/>
                          </a:rPr>
                        </m:ctrlPr>
                      </m:dPr>
                      <m:e>
                        <m:r>
                          <a:rPr lang="en-US" b="1" i="1">
                            <a:latin typeface="Cambria Math" panose="02040503050406030204" pitchFamily="18" charset="0"/>
                          </a:rPr>
                          <m:t>𝒙</m:t>
                        </m:r>
                      </m:e>
                    </m:d>
                    <m:r>
                      <a:rPr lang="en-US" b="1" i="1">
                        <a:latin typeface="Cambria Math" panose="02040503050406030204" pitchFamily="18" charset="0"/>
                      </a:rPr>
                      <m:t>=||</m:t>
                    </m:r>
                    <m:r>
                      <a:rPr lang="en-US" b="1" i="1">
                        <a:latin typeface="Cambria Math" panose="02040503050406030204" pitchFamily="18" charset="0"/>
                      </a:rPr>
                      <m:t>𝑨𝒙</m:t>
                    </m:r>
                    <m:r>
                      <a:rPr lang="en-US" b="1" i="1">
                        <a:latin typeface="Cambria Math" panose="02040503050406030204" pitchFamily="18" charset="0"/>
                      </a:rPr>
                      <m:t>−</m:t>
                    </m:r>
                    <m:r>
                      <a:rPr lang="en-US" b="1" i="1">
                        <a:latin typeface="Cambria Math" panose="02040503050406030204" pitchFamily="18" charset="0"/>
                      </a:rPr>
                      <m:t>𝒃</m:t>
                    </m:r>
                    <m:r>
                      <a:rPr lang="en-US" b="1" i="1">
                        <a:latin typeface="Cambria Math" panose="02040503050406030204" pitchFamily="18" charset="0"/>
                      </a:rPr>
                      <m:t>|</m:t>
                    </m:r>
                    <m:sSubSup>
                      <m:sSubSupPr>
                        <m:ctrlPr>
                          <a:rPr lang="vi-VN" b="1" i="1">
                            <a:latin typeface="Cambria Math" panose="02040503050406030204" pitchFamily="18" charset="0"/>
                          </a:rPr>
                        </m:ctrlPr>
                      </m:sSubSupPr>
                      <m:e>
                        <m:r>
                          <a:rPr lang="en-US" b="1" i="1">
                            <a:latin typeface="Cambria Math" panose="02040503050406030204" pitchFamily="18" charset="0"/>
                          </a:rPr>
                          <m:t>|</m:t>
                        </m:r>
                      </m:e>
                      <m:sub>
                        <m:r>
                          <a:rPr lang="en-US" b="1" i="1">
                            <a:latin typeface="Cambria Math" panose="02040503050406030204" pitchFamily="18" charset="0"/>
                          </a:rPr>
                          <m:t>𝟐</m:t>
                        </m:r>
                      </m:sub>
                      <m:sup>
                        <m:r>
                          <a:rPr lang="en-US" b="1" i="1">
                            <a:latin typeface="Cambria Math" panose="02040503050406030204" pitchFamily="18" charset="0"/>
                          </a:rPr>
                          <m:t>𝟐</m:t>
                        </m:r>
                      </m:sup>
                    </m:sSubSup>
                  </m:oMath>
                </a14:m>
                <a:r>
                  <a:rPr lang="en-US" b="1" dirty="0"/>
                  <a:t> </a:t>
                </a:r>
                <a:r>
                  <a:rPr lang="en-US" dirty="0" err="1"/>
                  <a:t>thì</a:t>
                </a:r>
                <a:r>
                  <a:rPr lang="en-US" dirty="0"/>
                  <a:t> </a:t>
                </a:r>
                <a14:m>
                  <m:oMath xmlns:m="http://schemas.openxmlformats.org/officeDocument/2006/math">
                    <m:r>
                      <a:rPr lang="en-US" b="1" i="1">
                        <a:latin typeface="Cambria Math" panose="02040503050406030204" pitchFamily="18" charset="0"/>
                      </a:rPr>
                      <m:t>𝛁</m:t>
                    </m:r>
                    <m:r>
                      <a:rPr lang="en-US" b="1" i="1">
                        <a:latin typeface="Cambria Math" panose="02040503050406030204" pitchFamily="18" charset="0"/>
                      </a:rPr>
                      <m:t>𝒇</m:t>
                    </m:r>
                    <m:d>
                      <m:dPr>
                        <m:ctrlPr>
                          <a:rPr lang="vi-VN" b="1" i="1">
                            <a:latin typeface="Cambria Math" panose="02040503050406030204" pitchFamily="18" charset="0"/>
                          </a:rPr>
                        </m:ctrlPr>
                      </m:dPr>
                      <m:e>
                        <m:r>
                          <a:rPr lang="en-US" b="1" i="1">
                            <a:latin typeface="Cambria Math" panose="02040503050406030204" pitchFamily="18" charset="0"/>
                          </a:rPr>
                          <m:t>𝒙</m:t>
                        </m:r>
                      </m:e>
                    </m:d>
                    <m:r>
                      <a:rPr lang="en-US" b="1" i="1">
                        <a:latin typeface="Cambria Math" panose="02040503050406030204" pitchFamily="18" charset="0"/>
                      </a:rPr>
                      <m:t>=</m:t>
                    </m:r>
                    <m:r>
                      <a:rPr lang="en-US" b="1" i="1">
                        <a:latin typeface="Cambria Math" panose="02040503050406030204" pitchFamily="18" charset="0"/>
                      </a:rPr>
                      <m:t>𝟐</m:t>
                    </m:r>
                    <m:sSup>
                      <m:sSupPr>
                        <m:ctrlPr>
                          <a:rPr lang="vi-VN" b="1" i="1">
                            <a:latin typeface="Cambria Math" panose="02040503050406030204" pitchFamily="18" charset="0"/>
                          </a:rPr>
                        </m:ctrlPr>
                      </m:sSupPr>
                      <m:e>
                        <m:r>
                          <a:rPr lang="en-US" b="1" i="1">
                            <a:latin typeface="Cambria Math" panose="02040503050406030204" pitchFamily="18" charset="0"/>
                          </a:rPr>
                          <m:t>𝑨</m:t>
                        </m:r>
                      </m:e>
                      <m:sup>
                        <m:r>
                          <a:rPr lang="en-US" b="1" i="1">
                            <a:latin typeface="Cambria Math" panose="02040503050406030204" pitchFamily="18" charset="0"/>
                          </a:rPr>
                          <m:t>𝑻</m:t>
                        </m:r>
                      </m:sup>
                    </m:sSup>
                    <m:r>
                      <a:rPr lang="en-US" b="1" i="1">
                        <a:latin typeface="Cambria Math" panose="02040503050406030204" pitchFamily="18" charset="0"/>
                      </a:rPr>
                      <m:t>(</m:t>
                    </m:r>
                    <m:r>
                      <a:rPr lang="en-US" b="1" i="1">
                        <a:latin typeface="Cambria Math" panose="02040503050406030204" pitchFamily="18" charset="0"/>
                      </a:rPr>
                      <m:t>𝑨𝒙</m:t>
                    </m:r>
                    <m:r>
                      <a:rPr lang="en-US" b="1" i="1">
                        <a:latin typeface="Cambria Math" panose="02040503050406030204" pitchFamily="18" charset="0"/>
                      </a:rPr>
                      <m:t>−</m:t>
                    </m:r>
                    <m:r>
                      <a:rPr lang="en-US" b="1" i="1">
                        <a:latin typeface="Cambria Math" panose="02040503050406030204" pitchFamily="18" charset="0"/>
                      </a:rPr>
                      <m:t>𝒃</m:t>
                    </m:r>
                    <m:r>
                      <a:rPr lang="en-US" b="1" i="1">
                        <a:latin typeface="Cambria Math" panose="02040503050406030204" pitchFamily="18" charset="0"/>
                      </a:rPr>
                      <m:t>)</m:t>
                    </m:r>
                  </m:oMath>
                </a14:m>
                <a:endParaRPr lang="vi-VN" dirty="0"/>
              </a:p>
              <a:p>
                <a:pPr marL="342900" indent="-342900">
                  <a:buFont typeface="Arial" panose="020B0604020202020204" pitchFamily="34" charset="0"/>
                  <a:buChar char="•"/>
                </a:pPr>
                <a:endParaRPr lang="vi-VN" dirty="0"/>
              </a:p>
            </p:txBody>
          </p:sp>
        </mc:Choice>
        <mc:Fallback xmlns="">
          <p:sp>
            <p:nvSpPr>
              <p:cNvPr id="3" name="Content Placeholder 2">
                <a:extLst>
                  <a:ext uri="{FF2B5EF4-FFF2-40B4-BE49-F238E27FC236}">
                    <a16:creationId xmlns:a16="http://schemas.microsoft.com/office/drawing/2014/main" id="{45CCF58E-1386-4942-8867-CBFFD3885E5C}"/>
                  </a:ext>
                </a:extLst>
              </p:cNvPr>
              <p:cNvSpPr>
                <a:spLocks noGrp="1" noRot="1" noChangeAspect="1" noMove="1" noResize="1" noEditPoints="1" noAdjustHandles="1" noChangeArrowheads="1" noChangeShapeType="1" noTextEdit="1"/>
              </p:cNvSpPr>
              <p:nvPr>
                <p:ph idx="1"/>
              </p:nvPr>
            </p:nvSpPr>
            <p:spPr>
              <a:blipFill>
                <a:blip r:embed="rId2"/>
                <a:stretch>
                  <a:fillRect l="-705" t="-1630"/>
                </a:stretch>
              </a:blipFill>
            </p:spPr>
            <p:txBody>
              <a:bodyPr/>
              <a:lstStyle/>
              <a:p>
                <a:r>
                  <a:rPr lang="vi-VN">
                    <a:noFill/>
                  </a:rPr>
                  <a:t> </a:t>
                </a:r>
              </a:p>
            </p:txBody>
          </p:sp>
        </mc:Fallback>
      </mc:AlternateContent>
    </p:spTree>
    <p:extLst>
      <p:ext uri="{BB962C8B-B14F-4D97-AF65-F5344CB8AC3E}">
        <p14:creationId xmlns:p14="http://schemas.microsoft.com/office/powerpoint/2010/main" val="36180794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2E65-34C8-4CFF-B030-C78D2948D858}"/>
              </a:ext>
            </a:extLst>
          </p:cNvPr>
          <p:cNvSpPr>
            <a:spLocks noGrp="1"/>
          </p:cNvSpPr>
          <p:nvPr>
            <p:ph type="title"/>
          </p:nvPr>
        </p:nvSpPr>
        <p:spPr>
          <a:xfrm flipV="1">
            <a:off x="838200" y="319406"/>
            <a:ext cx="10515600" cy="45719"/>
          </a:xfrm>
        </p:spPr>
        <p:txBody>
          <a:bodyPr>
            <a:normAutofit fontScale="90000"/>
          </a:bodyPr>
          <a:lstStyle/>
          <a:p>
            <a:endParaRPr lang="vi-V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A44ABC-DB36-490A-A098-21D8B690F705}"/>
                  </a:ext>
                </a:extLst>
              </p:cNvPr>
              <p:cNvSpPr>
                <a:spLocks noGrp="1"/>
              </p:cNvSpPr>
              <p:nvPr>
                <p:ph idx="1"/>
              </p:nvPr>
            </p:nvSpPr>
            <p:spPr>
              <a:xfrm>
                <a:off x="636103" y="319406"/>
                <a:ext cx="10999305" cy="6346437"/>
              </a:xfrm>
            </p:spPr>
            <p:txBody>
              <a:bodyPr>
                <a:normAutofit/>
              </a:bodyPr>
              <a:lstStyle/>
              <a:p>
                <a:pPr marL="0" indent="0" algn="ctr">
                  <a:buNone/>
                </a:pPr>
                <a:endParaRPr lang="en-US" sz="2200" dirty="0">
                  <a:latin typeface="Arial" panose="020B0604020202020204" pitchFamily="34" charset="0"/>
                  <a:cs typeface="Arial" panose="020B0604020202020204" pitchFamily="34" charset="0"/>
                </a:endParaRPr>
              </a:p>
              <a:p>
                <a:pPr marL="0" indent="0" algn="just">
                  <a:buNone/>
                </a:pPr>
                <a:r>
                  <a:rPr lang="en-US" b="1" dirty="0"/>
                  <a:t>3. </a:t>
                </a:r>
                <a:r>
                  <a:rPr lang="en-US" b="1" dirty="0" err="1"/>
                  <a:t>Hồi</a:t>
                </a:r>
                <a:r>
                  <a:rPr lang="en-US" b="1" dirty="0"/>
                  <a:t> </a:t>
                </a:r>
                <a:r>
                  <a:rPr lang="en-US" b="1" dirty="0" err="1"/>
                  <a:t>quy</a:t>
                </a:r>
                <a:r>
                  <a:rPr lang="en-US" b="1" dirty="0"/>
                  <a:t> </a:t>
                </a:r>
                <a:r>
                  <a:rPr lang="en-US" b="1" dirty="0" err="1"/>
                  <a:t>đa</a:t>
                </a:r>
                <a:r>
                  <a:rPr lang="en-US" b="1" dirty="0"/>
                  <a:t> </a:t>
                </a:r>
                <a:r>
                  <a:rPr lang="en-US" b="1" dirty="0" err="1"/>
                  <a:t>tuyến</a:t>
                </a:r>
                <a:r>
                  <a:rPr lang="en-US" b="1" dirty="0"/>
                  <a:t> </a:t>
                </a:r>
                <a:r>
                  <a:rPr lang="en-US" b="1" dirty="0" err="1"/>
                  <a:t>tính</a:t>
                </a:r>
                <a:endParaRPr lang="vi-VN" b="1" dirty="0"/>
              </a:p>
              <a:p>
                <a:pPr marL="0" indent="0" algn="just">
                  <a:buNone/>
                </a:pPr>
                <a:r>
                  <a:rPr lang="en-US" sz="2200" dirty="0" err="1">
                    <a:latin typeface="Arial" panose="020B0604020202020204" pitchFamily="34" charset="0"/>
                    <a:cs typeface="Arial" panose="020B0604020202020204" pitchFamily="34" charset="0"/>
                  </a:rPr>
                  <a:t>Xét</a:t>
                </a:r>
                <a:r>
                  <a:rPr lang="en-US" sz="2200" dirty="0">
                    <a:latin typeface="Arial" panose="020B0604020202020204" pitchFamily="34" charset="0"/>
                    <a:cs typeface="Arial" panose="020B0604020202020204" pitchFamily="34" charset="0"/>
                  </a:rPr>
                  <a:t> tr</a:t>
                </a:r>
                <a:r>
                  <a:rPr lang="vi-VN" sz="2200" dirty="0">
                    <a:latin typeface="Arial" panose="020B0604020202020204" pitchFamily="34" charset="0"/>
                    <a:cs typeface="Arial" panose="020B0604020202020204" pitchFamily="34" charset="0"/>
                  </a:rPr>
                  <a:t>ường hợp mở rộng khi số biến độc lập nhiều hơn 2. Trong thực tế trường hợp này thường xảy ra.</a:t>
                </a:r>
              </a:p>
              <a:p>
                <a:pPr marL="0" indent="0" algn="just">
                  <a:buNone/>
                </a:pPr>
                <a:r>
                  <a:rPr lang="vi-VN" sz="2200" dirty="0">
                    <a:latin typeface="Arial" panose="020B0604020202020204" pitchFamily="34" charset="0"/>
                    <a:cs typeface="Arial" panose="020B0604020202020204" pitchFamily="34" charset="0"/>
                  </a:rPr>
                  <a:t>Xét quan hệ của một biến phụ thuộc vào các biến độc lập:</a:t>
                </a:r>
                <a:endParaRPr lang="en-US" sz="2200" dirty="0">
                  <a:latin typeface="Arial" panose="020B0604020202020204" pitchFamily="34" charset="0"/>
                  <a:cs typeface="Arial" panose="020B0604020202020204" pitchFamily="34" charset="0"/>
                </a:endParaRPr>
              </a:p>
              <a:p>
                <a:pPr marL="0" indent="0">
                  <a:spcAft>
                    <a:spcPts val="1200"/>
                  </a:spcAft>
                  <a:buNone/>
                </a:pPr>
                <a:r>
                  <a:rPr lang="en-US" sz="2200" dirty="0" err="1">
                    <a:latin typeface="Arial" panose="020B0604020202020204" pitchFamily="34" charset="0"/>
                    <a:cs typeface="Arial" panose="020B0604020202020204" pitchFamily="34" charset="0"/>
                  </a:rPr>
                  <a:t>Phương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trình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hồi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bội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dạng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như</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sau</a:t>
                </a:r>
                <a:r>
                  <a:rPr lang="en-US" sz="2200" dirty="0">
                    <a:latin typeface="Arial" panose="020B0604020202020204" pitchFamily="34" charset="0"/>
                    <a:cs typeface="Arial" panose="020B0604020202020204" pitchFamily="34" charset="0"/>
                  </a:rPr>
                  <a:t>:</a:t>
                </a:r>
                <a:endParaRPr lang="vi-VN" sz="2200" dirty="0">
                  <a:latin typeface="Arial" panose="020B0604020202020204" pitchFamily="34" charset="0"/>
                  <a:cs typeface="Arial" panose="020B0604020202020204" pitchFamily="34" charset="0"/>
                </a:endParaRPr>
              </a:p>
              <a:p>
                <a:pPr marL="0" indent="0">
                  <a:spcBef>
                    <a:spcPts val="2400"/>
                  </a:spcBef>
                  <a:spcAft>
                    <a:spcPts val="1200"/>
                  </a:spcAft>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𝑦</m:t>
                      </m:r>
                      <m:r>
                        <a:rPr lang="en-US" sz="2200" i="1">
                          <a:latin typeface="Cambria Math" panose="02040503050406030204" pitchFamily="18" charset="0"/>
                        </a:rPr>
                        <m:t>=</m:t>
                      </m:r>
                      <m:r>
                        <a:rPr lang="en-US" sz="2200" i="1">
                          <a:latin typeface="Cambria Math" panose="02040503050406030204" pitchFamily="18" charset="0"/>
                        </a:rPr>
                        <m:t>𝛼</m:t>
                      </m:r>
                      <m:r>
                        <a:rPr lang="en-US" sz="2200" i="1">
                          <a:latin typeface="Cambria Math" panose="02040503050406030204" pitchFamily="18" charset="0"/>
                        </a:rPr>
                        <m:t>+</m:t>
                      </m:r>
                      <m:sSub>
                        <m:sSubPr>
                          <m:ctrlPr>
                            <a:rPr lang="vi-VN" sz="2200" i="1">
                              <a:latin typeface="Cambria Math" panose="02040503050406030204" pitchFamily="18" charset="0"/>
                            </a:rPr>
                          </m:ctrlPr>
                        </m:sSubPr>
                        <m:e>
                          <m:r>
                            <a:rPr lang="en-US" sz="2200" i="1">
                              <a:latin typeface="Cambria Math" panose="02040503050406030204" pitchFamily="18" charset="0"/>
                            </a:rPr>
                            <m:t>𝛽</m:t>
                          </m:r>
                        </m:e>
                        <m:sub>
                          <m:r>
                            <a:rPr lang="en-US" sz="2200" i="1">
                              <a:latin typeface="Cambria Math" panose="02040503050406030204" pitchFamily="18" charset="0"/>
                            </a:rPr>
                            <m:t>1</m:t>
                          </m:r>
                        </m:sub>
                      </m:sSub>
                      <m:sSub>
                        <m:sSubPr>
                          <m:ctrlPr>
                            <a:rPr lang="vi-VN"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vi-VN" sz="2200" i="1">
                              <a:latin typeface="Cambria Math" panose="02040503050406030204" pitchFamily="18" charset="0"/>
                            </a:rPr>
                          </m:ctrlPr>
                        </m:sSubPr>
                        <m:e>
                          <m:r>
                            <a:rPr lang="en-US" sz="2200" i="1">
                              <a:latin typeface="Cambria Math" panose="02040503050406030204" pitchFamily="18" charset="0"/>
                            </a:rPr>
                            <m:t>𝛽</m:t>
                          </m:r>
                        </m:e>
                        <m:sub>
                          <m:r>
                            <a:rPr lang="en-US" sz="2200" i="1">
                              <a:latin typeface="Cambria Math" panose="02040503050406030204" pitchFamily="18" charset="0"/>
                            </a:rPr>
                            <m:t>2</m:t>
                          </m:r>
                        </m:sub>
                      </m:sSub>
                      <m:sSub>
                        <m:sSubPr>
                          <m:ctrlPr>
                            <a:rPr lang="vi-VN"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vi-VN" sz="2200" i="1">
                              <a:latin typeface="Cambria Math" panose="02040503050406030204" pitchFamily="18" charset="0"/>
                            </a:rPr>
                          </m:ctrlPr>
                        </m:sSubPr>
                        <m:e>
                          <m:r>
                            <a:rPr lang="en-US" sz="2200" i="1">
                              <a:latin typeface="Cambria Math" panose="02040503050406030204" pitchFamily="18" charset="0"/>
                            </a:rPr>
                            <m:t>𝛽</m:t>
                          </m:r>
                        </m:e>
                        <m:sub>
                          <m:r>
                            <a:rPr lang="en-US" sz="2200" i="1">
                              <a:latin typeface="Cambria Math" panose="02040503050406030204" pitchFamily="18" charset="0"/>
                            </a:rPr>
                            <m:t>𝑖</m:t>
                          </m:r>
                        </m:sub>
                      </m:sSub>
                      <m:sSub>
                        <m:sSubPr>
                          <m:ctrlPr>
                            <a:rPr lang="vi-VN"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sub>
                      </m:sSub>
                      <m:r>
                        <a:rPr lang="en-US" sz="2200" i="1">
                          <a:latin typeface="Cambria Math" panose="02040503050406030204" pitchFamily="18" charset="0"/>
                        </a:rPr>
                        <m:t>+</m:t>
                      </m:r>
                      <m:r>
                        <a:rPr lang="en-US" sz="2200" i="1">
                          <a:latin typeface="Cambria Math" panose="02040503050406030204" pitchFamily="18" charset="0"/>
                        </a:rPr>
                        <m:t>𝜀</m:t>
                      </m:r>
                    </m:oMath>
                  </m:oMathPara>
                </a14:m>
                <a:endParaRPr lang="vi-VN" sz="2200" dirty="0">
                  <a:latin typeface="Arial" panose="020B0604020202020204" pitchFamily="34" charset="0"/>
                  <a:cs typeface="Arial" panose="020B0604020202020204" pitchFamily="34" charset="0"/>
                </a:endParaRPr>
              </a:p>
              <a:p>
                <a:pPr marL="0" indent="0">
                  <a:buNone/>
                </a:pPr>
                <a:r>
                  <a:rPr lang="en-US" sz="2200" dirty="0" err="1">
                    <a:latin typeface="Arial" panose="020B0604020202020204" pitchFamily="34" charset="0"/>
                    <a:cs typeface="Arial" panose="020B0604020202020204" pitchFamily="34" charset="0"/>
                  </a:rPr>
                  <a:t>Biến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phụ</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thuộc</a:t>
                </a:r>
                <a:r>
                  <a:rPr lang="en-US" sz="2200" dirty="0">
                    <a:latin typeface="Arial" panose="020B0604020202020204" pitchFamily="34" charset="0"/>
                    <a:cs typeface="Arial" panose="020B0604020202020204" pitchFamily="34" charset="0"/>
                  </a:rPr>
                  <a:t> y </a:t>
                </a:r>
                <a:r>
                  <a:rPr lang="en-US" sz="2200" dirty="0" err="1">
                    <a:latin typeface="Arial" panose="020B0604020202020204" pitchFamily="34" charset="0"/>
                    <a:cs typeface="Arial" panose="020B0604020202020204" pitchFamily="34" charset="0"/>
                  </a:rPr>
                  <a:t>được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định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bằng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tổng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điểm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cắt</a:t>
                </a:r>
                <a:r>
                  <a:rPr lang="en-US" sz="2200" dirty="0">
                    <a:latin typeface="Arial" panose="020B0604020202020204" pitchFamily="34" charset="0"/>
                    <a:cs typeface="Arial" panose="020B0604020202020204" pitchFamily="34" charset="0"/>
                  </a:rPr>
                  <a:t> </a:t>
                </a:r>
                <a:r>
                  <a:rPr lang="vi-VN" sz="2200" i="1" dirty="0">
                    <a:latin typeface="Arial" panose="020B0604020202020204" pitchFamily="34" charset="0"/>
                    <a:cs typeface="Arial" panose="020B0604020202020204" pitchFamily="34" charset="0"/>
                  </a:rPr>
                  <a:t>α</a:t>
                </a:r>
                <a:r>
                  <a:rPr lang="vi-VN"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tổng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tích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hệ</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số</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giá</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trị</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thứ</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đặc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tính</a:t>
                </a:r>
                <a:r>
                  <a:rPr lang="en-US" sz="2200" dirty="0">
                    <a:latin typeface="Arial" panose="020B0604020202020204" pitchFamily="34" charset="0"/>
                    <a:cs typeface="Arial" panose="020B0604020202020204" pitchFamily="34" charset="0"/>
                  </a:rPr>
                  <a:t> </a:t>
                </a:r>
                <a:r>
                  <a:rPr lang="en-US" sz="2200" i="1" dirty="0">
                    <a:latin typeface="Arial" panose="020B0604020202020204" pitchFamily="34" charset="0"/>
                    <a:cs typeface="Arial" panose="020B0604020202020204" pitchFamily="34" charset="0"/>
                  </a:rPr>
                  <a:t>x</a:t>
                </a:r>
                <a:r>
                  <a:rPr lang="en-US" sz="2200" dirty="0">
                    <a:latin typeface="Arial" panose="020B0604020202020204" pitchFamily="34" charset="0"/>
                    <a:cs typeface="Arial" panose="020B0604020202020204" pitchFamily="34" charset="0"/>
                  </a:rPr>
                  <a:t>. Sai </a:t>
                </a:r>
                <a:r>
                  <a:rPr lang="en-US" sz="2200" dirty="0" err="1">
                    <a:latin typeface="Arial" panose="020B0604020202020204" pitchFamily="34" charset="0"/>
                    <a:cs typeface="Arial" panose="020B0604020202020204" pitchFamily="34" charset="0"/>
                  </a:rPr>
                  <a:t>số</a:t>
                </a:r>
                <a:r>
                  <a:rPr lang="en-US" sz="2200" dirty="0">
                    <a:latin typeface="Arial" panose="020B0604020202020204" pitchFamily="34" charset="0"/>
                    <a:cs typeface="Arial" panose="020B0604020202020204" pitchFamily="34" charset="0"/>
                  </a:rPr>
                  <a:t>  Ɛ </a:t>
                </a:r>
                <a:r>
                  <a:rPr lang="en-US" sz="2200" dirty="0" err="1">
                    <a:latin typeface="Arial" panose="020B0604020202020204" pitchFamily="34" charset="0"/>
                    <a:cs typeface="Arial" panose="020B0604020202020204" pitchFamily="34" charset="0"/>
                  </a:rPr>
                  <a:t>được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thêm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nhớ</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rằng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dự</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báo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không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hoàn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toàn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chính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xác</a:t>
                </a:r>
                <a:r>
                  <a:rPr lang="en-US" sz="2200" dirty="0">
                    <a:latin typeface="Arial" panose="020B0604020202020204" pitchFamily="34" charset="0"/>
                    <a:cs typeface="Arial" panose="020B0604020202020204" pitchFamily="34" charset="0"/>
                  </a:rPr>
                  <a:t>. </a:t>
                </a:r>
              </a:p>
              <a:p>
                <a:pPr marL="0" indent="0">
                  <a:buNone/>
                </a:pPr>
                <a:r>
                  <a:rPr lang="en-US" sz="2200" dirty="0" err="1">
                    <a:latin typeface="Arial" panose="020B0604020202020204" pitchFamily="34" charset="0"/>
                    <a:cs typeface="Arial" panose="020B0604020202020204" pitchFamily="34" charset="0"/>
                  </a:rPr>
                  <a:t>Coi</a:t>
                </a:r>
                <a:r>
                  <a:rPr lang="en-US" sz="2200" dirty="0">
                    <a:latin typeface="Arial" panose="020B0604020202020204" pitchFamily="34" charset="0"/>
                    <a:cs typeface="Arial" panose="020B0604020202020204" pitchFamily="34" charset="0"/>
                  </a:rPr>
                  <a:t> </a:t>
                </a:r>
                <a14:m>
                  <m:oMath xmlns:m="http://schemas.openxmlformats.org/officeDocument/2006/math">
                    <m:r>
                      <a:rPr lang="en-US" sz="2200" i="1">
                        <a:latin typeface="Cambria Math" panose="02040503050406030204" pitchFamily="18" charset="0"/>
                      </a:rPr>
                      <m:t>𝛼</m:t>
                    </m:r>
                  </m:oMath>
                </a14:m>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như</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một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hệ</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số</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cần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tính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coi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như</a:t>
                </a:r>
                <a:r>
                  <a:rPr lang="en-US" sz="2200" dirty="0">
                    <a:latin typeface="Arial" panose="020B0604020202020204" pitchFamily="34" charset="0"/>
                    <a:cs typeface="Arial" panose="020B0604020202020204" pitchFamily="34" charset="0"/>
                  </a:rPr>
                  <a:t> </a:t>
                </a:r>
                <a14:m>
                  <m:oMath xmlns:m="http://schemas.openxmlformats.org/officeDocument/2006/math">
                    <m:sSub>
                      <m:sSubPr>
                        <m:ctrlPr>
                          <a:rPr lang="vi-VN" sz="2200" i="1">
                            <a:latin typeface="Cambria Math" panose="02040503050406030204" pitchFamily="18" charset="0"/>
                          </a:rPr>
                        </m:ctrlPr>
                      </m:sSubPr>
                      <m:e>
                        <m:r>
                          <a:rPr lang="en-US" sz="2200" i="1">
                            <a:latin typeface="Cambria Math" panose="02040503050406030204" pitchFamily="18" charset="0"/>
                          </a:rPr>
                          <m:t>𝛽</m:t>
                        </m:r>
                      </m:e>
                      <m:sub>
                        <m:r>
                          <a:rPr lang="en-US" sz="2200" b="0" i="1" smtClean="0">
                            <a:latin typeface="Cambria Math" panose="02040503050406030204" pitchFamily="18" charset="0"/>
                          </a:rPr>
                          <m:t>0</m:t>
                        </m:r>
                      </m:sub>
                    </m:sSub>
                    <m:r>
                      <a:rPr lang="en-US" sz="2200" i="1">
                        <a:latin typeface="Cambria Math" panose="02040503050406030204" pitchFamily="18" charset="0"/>
                      </a:rPr>
                      <m:t> </m:t>
                    </m:r>
                  </m:oMath>
                </a14:m>
                <a:r>
                  <a:rPr lang="en-US" sz="2200" dirty="0">
                    <a:latin typeface="Arial" panose="020B0604020202020204" pitchFamily="34" charset="0"/>
                    <a:cs typeface="Arial" panose="020B0604020202020204" pitchFamily="34" charset="0"/>
                  </a:rPr>
                  <a:t>, thêm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thêm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biến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độc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lập</a:t>
                </a:r>
                <a:r>
                  <a:rPr lang="en-US" sz="2200" dirty="0">
                    <a:latin typeface="Arial" panose="020B0604020202020204" pitchFamily="34" charset="0"/>
                    <a:cs typeface="Arial" panose="020B0604020202020204" pitchFamily="34" charset="0"/>
                  </a:rPr>
                  <a:t> </a:t>
                </a:r>
                <a14:m>
                  <m:oMath xmlns:m="http://schemas.openxmlformats.org/officeDocument/2006/math">
                    <m:sSub>
                      <m:sSubPr>
                        <m:ctrlPr>
                          <a:rPr lang="vi-VN"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0</m:t>
                        </m:r>
                      </m:sub>
                    </m:sSub>
                  </m:oMath>
                </a14:m>
                <a:r>
                  <a:rPr lang="en-US" sz="2200" dirty="0">
                    <a:latin typeface="Arial" panose="020B0604020202020204" pitchFamily="34" charset="0"/>
                    <a:cs typeface="Arial" panose="020B0604020202020204" pitchFamily="34" charset="0"/>
                  </a:rPr>
                  <a:t> (=1). </a:t>
                </a:r>
                <a:r>
                  <a:rPr lang="en-US" sz="2200" dirty="0" err="1">
                    <a:latin typeface="Arial" panose="020B0604020202020204" pitchFamily="34" charset="0"/>
                    <a:cs typeface="Arial" panose="020B0604020202020204" pitchFamily="34" charset="0"/>
                  </a:rPr>
                  <a:t>Đây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sử</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dụng</a:t>
                </a:r>
                <a:r>
                  <a:rPr lang="en-US" sz="2200" dirty="0">
                    <a:latin typeface="Arial" panose="020B0604020202020204" pitchFamily="34" charset="0"/>
                    <a:cs typeface="Arial" panose="020B0604020202020204" pitchFamily="34" charset="0"/>
                  </a:rPr>
                  <a:t> bias trick </a:t>
                </a:r>
                <a:r>
                  <a:rPr lang="en-US" sz="2200" dirty="0" err="1">
                    <a:latin typeface="Arial" panose="020B0604020202020204" pitchFamily="34" charset="0"/>
                    <a:cs typeface="Arial" panose="020B0604020202020204" pitchFamily="34" charset="0"/>
                  </a:rPr>
                  <a:t>nói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phần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sau</a:t>
                </a:r>
                <a:r>
                  <a:rPr lang="en-US" sz="2200" dirty="0">
                    <a:latin typeface="Arial" panose="020B0604020202020204" pitchFamily="34" charset="0"/>
                    <a:cs typeface="Arial" panose="020B0604020202020204" pitchFamily="34" charset="0"/>
                  </a:rPr>
                  <a:t>.</a:t>
                </a:r>
              </a:p>
              <a:p>
                <a:pPr marL="0" indent="0">
                  <a:spcAft>
                    <a:spcPts val="1800"/>
                  </a:spcAft>
                  <a:buNone/>
                </a:pPr>
                <a:r>
                  <a:rPr lang="en-US" sz="2200" dirty="0" err="1">
                    <a:latin typeface="Arial" panose="020B0604020202020204" pitchFamily="34" charset="0"/>
                    <a:cs typeface="Arial" panose="020B0604020202020204" pitchFamily="34" charset="0"/>
                  </a:rPr>
                  <a:t>Khi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a:t>
                </a:r>
                <a:r>
                  <a:rPr lang="vi-VN" sz="2200" dirty="0">
                    <a:latin typeface="Arial" panose="020B0604020202020204" pitchFamily="34" charset="0"/>
                    <a:cs typeface="Arial" panose="020B0604020202020204" pitchFamily="34" charset="0"/>
                  </a:rPr>
                  <a:t>ư</a:t>
                </a:r>
                <a:r>
                  <a:rPr lang="en-US" sz="2200" dirty="0" err="1">
                    <a:latin typeface="Arial" panose="020B0604020202020204" pitchFamily="34" charset="0"/>
                    <a:cs typeface="Arial" panose="020B0604020202020204" pitchFamily="34" charset="0"/>
                  </a:rPr>
                  <a:t>ơng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trình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trở</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thành</a:t>
                </a:r>
                <a:r>
                  <a:rPr lang="en-US" sz="2200" dirty="0">
                    <a:latin typeface="Arial" panose="020B0604020202020204" pitchFamily="34" charset="0"/>
                    <a:cs typeface="Arial" panose="020B0604020202020204" pitchFamily="34" charset="0"/>
                  </a:rPr>
                  <a:t>:</a:t>
                </a:r>
              </a:p>
              <a:p>
                <a:pPr marL="0"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𝑦</m:t>
                      </m:r>
                      <m:r>
                        <a:rPr lang="en-US" sz="2200" i="1">
                          <a:latin typeface="Cambria Math" panose="02040503050406030204" pitchFamily="18" charset="0"/>
                        </a:rPr>
                        <m:t>=</m:t>
                      </m:r>
                      <m:sSub>
                        <m:sSubPr>
                          <m:ctrlPr>
                            <a:rPr lang="vi-VN" sz="2200" i="1">
                              <a:latin typeface="Cambria Math" panose="02040503050406030204" pitchFamily="18" charset="0"/>
                            </a:rPr>
                          </m:ctrlPr>
                        </m:sSubPr>
                        <m:e>
                          <m:r>
                            <a:rPr lang="en-US" sz="2200" i="1">
                              <a:latin typeface="Cambria Math" panose="02040503050406030204" pitchFamily="18" charset="0"/>
                            </a:rPr>
                            <m:t>𝛽</m:t>
                          </m:r>
                        </m:e>
                        <m:sub>
                          <m:r>
                            <a:rPr lang="en-US" sz="2200" i="1">
                              <a:latin typeface="Cambria Math" panose="02040503050406030204" pitchFamily="18" charset="0"/>
                            </a:rPr>
                            <m:t>0</m:t>
                          </m:r>
                        </m:sub>
                      </m:sSub>
                      <m:sSub>
                        <m:sSubPr>
                          <m:ctrlPr>
                            <a:rPr lang="vi-VN"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0</m:t>
                          </m:r>
                        </m:sub>
                      </m:sSub>
                      <m:r>
                        <a:rPr lang="en-US" sz="2200" i="1">
                          <a:latin typeface="Cambria Math" panose="02040503050406030204" pitchFamily="18" charset="0"/>
                        </a:rPr>
                        <m:t>+</m:t>
                      </m:r>
                      <m:sSub>
                        <m:sSubPr>
                          <m:ctrlPr>
                            <a:rPr lang="vi-VN" sz="2200" i="1">
                              <a:latin typeface="Cambria Math" panose="02040503050406030204" pitchFamily="18" charset="0"/>
                            </a:rPr>
                          </m:ctrlPr>
                        </m:sSubPr>
                        <m:e>
                          <m:r>
                            <a:rPr lang="en-US" sz="2200" i="1">
                              <a:latin typeface="Cambria Math" panose="02040503050406030204" pitchFamily="18" charset="0"/>
                            </a:rPr>
                            <m:t>𝛽</m:t>
                          </m:r>
                        </m:e>
                        <m:sub>
                          <m:r>
                            <a:rPr lang="en-US" sz="2200" i="1">
                              <a:latin typeface="Cambria Math" panose="02040503050406030204" pitchFamily="18" charset="0"/>
                            </a:rPr>
                            <m:t>1</m:t>
                          </m:r>
                        </m:sub>
                      </m:sSub>
                      <m:sSub>
                        <m:sSubPr>
                          <m:ctrlPr>
                            <a:rPr lang="vi-VN"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vi-VN" sz="2200" i="1">
                              <a:latin typeface="Cambria Math" panose="02040503050406030204" pitchFamily="18" charset="0"/>
                            </a:rPr>
                          </m:ctrlPr>
                        </m:sSubPr>
                        <m:e>
                          <m:r>
                            <a:rPr lang="en-US" sz="2200" i="1">
                              <a:latin typeface="Cambria Math" panose="02040503050406030204" pitchFamily="18" charset="0"/>
                            </a:rPr>
                            <m:t>𝛽</m:t>
                          </m:r>
                        </m:e>
                        <m:sub>
                          <m:r>
                            <a:rPr lang="en-US" sz="2200" i="1">
                              <a:latin typeface="Cambria Math" panose="02040503050406030204" pitchFamily="18" charset="0"/>
                            </a:rPr>
                            <m:t>2</m:t>
                          </m:r>
                        </m:sub>
                      </m:sSub>
                      <m:sSub>
                        <m:sSubPr>
                          <m:ctrlPr>
                            <a:rPr lang="vi-VN"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vi-VN" sz="2200" i="1">
                              <a:latin typeface="Cambria Math" panose="02040503050406030204" pitchFamily="18" charset="0"/>
                            </a:rPr>
                          </m:ctrlPr>
                        </m:sSubPr>
                        <m:e>
                          <m:r>
                            <a:rPr lang="en-US" sz="2200" i="1">
                              <a:latin typeface="Cambria Math" panose="02040503050406030204" pitchFamily="18" charset="0"/>
                            </a:rPr>
                            <m:t>𝛽</m:t>
                          </m:r>
                        </m:e>
                        <m:sub>
                          <m:r>
                            <a:rPr lang="en-US" sz="2200" i="1">
                              <a:latin typeface="Cambria Math" panose="02040503050406030204" pitchFamily="18" charset="0"/>
                            </a:rPr>
                            <m:t>𝑖</m:t>
                          </m:r>
                        </m:sub>
                      </m:sSub>
                      <m:sSub>
                        <m:sSubPr>
                          <m:ctrlPr>
                            <a:rPr lang="vi-VN"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sub>
                      </m:sSub>
                      <m:r>
                        <a:rPr lang="en-US" sz="2200" i="1">
                          <a:latin typeface="Cambria Math" panose="02040503050406030204" pitchFamily="18" charset="0"/>
                        </a:rPr>
                        <m:t>+</m:t>
                      </m:r>
                      <m:r>
                        <a:rPr lang="en-US" sz="2200" i="1">
                          <a:latin typeface="Cambria Math" panose="02040503050406030204" pitchFamily="18" charset="0"/>
                        </a:rPr>
                        <m:t>𝜀</m:t>
                      </m:r>
                    </m:oMath>
                  </m:oMathPara>
                </a14:m>
                <a:endParaRPr lang="vi-VN" sz="2200" dirty="0"/>
              </a:p>
              <a:p>
                <a:pPr marL="0" indent="0">
                  <a:buNone/>
                </a:pPr>
                <a:r>
                  <a:rPr lang="fr-FR" sz="2200" dirty="0" err="1"/>
                  <a:t>Với</a:t>
                </a:r>
                <a:r>
                  <a:rPr lang="fr-FR" sz="2200" dirty="0"/>
                  <a:t> </a:t>
                </a:r>
                <a14:m>
                  <m:oMath xmlns:m="http://schemas.openxmlformats.org/officeDocument/2006/math">
                    <m:sSub>
                      <m:sSubPr>
                        <m:ctrlPr>
                          <a:rPr lang="vi-VN" sz="2200" i="1">
                            <a:latin typeface="Cambria Math" panose="02040503050406030204" pitchFamily="18" charset="0"/>
                          </a:rPr>
                        </m:ctrlPr>
                      </m:sSubPr>
                      <m:e>
                        <m:r>
                          <a:rPr lang="en-US" sz="2200" i="1">
                            <a:latin typeface="Cambria Math" panose="02040503050406030204" pitchFamily="18" charset="0"/>
                          </a:rPr>
                          <m:t>𝑥</m:t>
                        </m:r>
                      </m:e>
                      <m:sub>
                        <m:r>
                          <a:rPr lang="fr-FR" sz="2200" i="1">
                            <a:latin typeface="Cambria Math" panose="02040503050406030204" pitchFamily="18" charset="0"/>
                          </a:rPr>
                          <m:t>0</m:t>
                        </m:r>
                      </m:sub>
                    </m:sSub>
                  </m:oMath>
                </a14:m>
                <a:r>
                  <a:rPr lang="en-US" sz="2200" dirty="0"/>
                  <a:t> </a:t>
                </a:r>
                <a:r>
                  <a:rPr lang="fr-FR" sz="2200" dirty="0"/>
                  <a:t>là </a:t>
                </a:r>
                <a:r>
                  <a:rPr lang="fr-FR" sz="2200" dirty="0" err="1"/>
                  <a:t>hằng</a:t>
                </a:r>
                <a:r>
                  <a:rPr lang="fr-FR" sz="2200" dirty="0"/>
                  <a:t> </a:t>
                </a:r>
                <a:r>
                  <a:rPr lang="fr-FR" sz="2200" dirty="0" err="1"/>
                  <a:t>số</a:t>
                </a:r>
                <a:r>
                  <a:rPr lang="fr-FR" sz="2200" dirty="0"/>
                  <a:t> 1.</a:t>
                </a:r>
                <a:endParaRPr lang="vi-VN" sz="2200" dirty="0">
                  <a:latin typeface="Arial" panose="020B0604020202020204" pitchFamily="34" charset="0"/>
                  <a:cs typeface="Arial" panose="020B0604020202020204" pitchFamily="34" charset="0"/>
                </a:endParaRPr>
              </a:p>
              <a:p>
                <a:pPr marL="0" indent="0" algn="just">
                  <a:buNone/>
                </a:pPr>
                <a:endParaRPr lang="en-US" sz="2200" dirty="0">
                  <a:latin typeface="Arial" panose="020B0604020202020204" pitchFamily="34" charset="0"/>
                  <a:cs typeface="Arial" panose="020B0604020202020204" pitchFamily="34" charset="0"/>
                </a:endParaRPr>
              </a:p>
              <a:p>
                <a:pPr marL="0" indent="0" algn="just">
                  <a:buNone/>
                </a:pPr>
                <a:endParaRPr lang="vi-VN" sz="2200" dirty="0"/>
              </a:p>
            </p:txBody>
          </p:sp>
        </mc:Choice>
        <mc:Fallback xmlns="">
          <p:sp>
            <p:nvSpPr>
              <p:cNvPr id="3" name="Content Placeholder 2">
                <a:extLst>
                  <a:ext uri="{FF2B5EF4-FFF2-40B4-BE49-F238E27FC236}">
                    <a16:creationId xmlns:a16="http://schemas.microsoft.com/office/drawing/2014/main" id="{26A44ABC-DB36-490A-A098-21D8B690F705}"/>
                  </a:ext>
                </a:extLst>
              </p:cNvPr>
              <p:cNvSpPr>
                <a:spLocks noGrp="1" noRot="1" noChangeAspect="1" noMove="1" noResize="1" noEditPoints="1" noAdjustHandles="1" noChangeArrowheads="1" noChangeShapeType="1" noTextEdit="1"/>
              </p:cNvSpPr>
              <p:nvPr>
                <p:ph idx="1"/>
              </p:nvPr>
            </p:nvSpPr>
            <p:spPr>
              <a:xfrm>
                <a:off x="636103" y="319406"/>
                <a:ext cx="10999305" cy="6346437"/>
              </a:xfrm>
              <a:blipFill>
                <a:blip r:embed="rId2"/>
                <a:stretch>
                  <a:fillRect l="-1108" r="-665" b="-480"/>
                </a:stretch>
              </a:blipFill>
            </p:spPr>
            <p:txBody>
              <a:bodyPr/>
              <a:lstStyle/>
              <a:p>
                <a:r>
                  <a:rPr lang="vi-VN">
                    <a:noFill/>
                  </a:rPr>
                  <a:t> </a:t>
                </a:r>
              </a:p>
            </p:txBody>
          </p:sp>
        </mc:Fallback>
      </mc:AlternateContent>
    </p:spTree>
    <p:extLst>
      <p:ext uri="{BB962C8B-B14F-4D97-AF65-F5344CB8AC3E}">
        <p14:creationId xmlns:p14="http://schemas.microsoft.com/office/powerpoint/2010/main" val="10863069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06777-6975-4BB6-88C4-2943ADB745C9}"/>
              </a:ext>
            </a:extLst>
          </p:cNvPr>
          <p:cNvSpPr>
            <a:spLocks noGrp="1"/>
          </p:cNvSpPr>
          <p:nvPr>
            <p:ph type="title"/>
          </p:nvPr>
        </p:nvSpPr>
        <p:spPr/>
        <p:txBody>
          <a:bodyPr>
            <a:normAutofit fontScale="90000"/>
          </a:bodyPr>
          <a:lstStyle/>
          <a:p>
            <a:endParaRPr lang="vi-V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D213FC-BDFA-41AC-A417-8686DF45F925}"/>
                  </a:ext>
                </a:extLst>
              </p:cNvPr>
              <p:cNvSpPr>
                <a:spLocks noGrp="1"/>
              </p:cNvSpPr>
              <p:nvPr>
                <p:ph idx="1"/>
              </p:nvPr>
            </p:nvSpPr>
            <p:spPr/>
            <p:txBody>
              <a:bodyPr/>
              <a:lstStyle/>
              <a:p>
                <a:r>
                  <a:rPr lang="vi-VN" dirty="0"/>
                  <a:t>Giống như phương pháp hồi quy một biến phần trên, ta có thể tìm các hệ số  </a:t>
                </a:r>
                <a14:m>
                  <m:oMath xmlns:m="http://schemas.openxmlformats.org/officeDocument/2006/math">
                    <m:sSub>
                      <m:sSubPr>
                        <m:ctrlPr>
                          <a:rPr lang="vi-VN"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r>
                      <a:rPr lang="fr-FR" i="1">
                        <a:latin typeface="Cambria Math" panose="02040503050406030204" pitchFamily="18" charset="0"/>
                      </a:rPr>
                      <m:t>;</m:t>
                    </m:r>
                    <m:r>
                      <a:rPr lang="en-US" i="1">
                        <a:latin typeface="Cambria Math" panose="02040503050406030204" pitchFamily="18" charset="0"/>
                      </a:rPr>
                      <m:t>𝑖</m:t>
                    </m:r>
                    <m:r>
                      <a:rPr lang="fr-FR" i="1">
                        <a:latin typeface="Cambria Math" panose="02040503050406030204" pitchFamily="18" charset="0"/>
                      </a:rPr>
                      <m:t>=0,1,2,…,</m:t>
                    </m:r>
                    <m:r>
                      <a:rPr lang="en-US" i="1">
                        <a:latin typeface="Cambria Math" panose="02040503050406030204" pitchFamily="18" charset="0"/>
                      </a:rPr>
                      <m:t>𝑘</m:t>
                    </m:r>
                  </m:oMath>
                </a14:m>
                <a:r>
                  <a:rPr lang="en-US" dirty="0"/>
                  <a:t> </a:t>
                </a:r>
                <a:r>
                  <a:rPr lang="vi-VN" dirty="0"/>
                  <a:t>của phương trình dự báo </a:t>
                </a:r>
              </a:p>
              <a:p>
                <a:r>
                  <a:rPr lang="vi-VN" dirty="0"/>
                  <a:t>			</a:t>
                </a:r>
                <a14:m>
                  <m:oMath xmlns:m="http://schemas.openxmlformats.org/officeDocument/2006/math">
                    <m:acc>
                      <m:accPr>
                        <m:chr m:val="̂"/>
                        <m:ctrlPr>
                          <a:rPr lang="vi-VN" i="1">
                            <a:latin typeface="Cambria Math" panose="02040503050406030204" pitchFamily="18" charset="0"/>
                          </a:rPr>
                        </m:ctrlPr>
                      </m:accPr>
                      <m:e>
                        <m:r>
                          <a:rPr lang="vi-VN" i="1">
                            <a:latin typeface="Cambria Math" panose="02040503050406030204" pitchFamily="18" charset="0"/>
                          </a:rPr>
                          <m:t>𝑦</m:t>
                        </m:r>
                      </m:e>
                    </m:acc>
                    <m:r>
                      <a:rPr lang="vi-VN" i="1">
                        <a:latin typeface="Cambria Math" panose="02040503050406030204" pitchFamily="18" charset="0"/>
                      </a:rPr>
                      <m:t>=</m:t>
                    </m:r>
                    <m:sSub>
                      <m:sSubPr>
                        <m:ctrlPr>
                          <a:rPr lang="vi-VN" i="1">
                            <a:latin typeface="Cambria Math" panose="02040503050406030204" pitchFamily="18" charset="0"/>
                          </a:rPr>
                        </m:ctrlPr>
                      </m:sSubPr>
                      <m:e>
                        <m:acc>
                          <m:accPr>
                            <m:chr m:val="̂"/>
                            <m:ctrlPr>
                              <a:rPr lang="vi-VN" i="1">
                                <a:latin typeface="Cambria Math" panose="02040503050406030204" pitchFamily="18" charset="0"/>
                              </a:rPr>
                            </m:ctrlPr>
                          </m:accPr>
                          <m:e>
                            <m:r>
                              <a:rPr lang="vi-VN" i="1">
                                <a:latin typeface="Cambria Math" panose="02040503050406030204" pitchFamily="18" charset="0"/>
                              </a:rPr>
                              <m:t>𝛽</m:t>
                            </m:r>
                          </m:e>
                        </m:acc>
                      </m:e>
                      <m:sub>
                        <m:r>
                          <a:rPr lang="vi-VN" i="1">
                            <a:latin typeface="Cambria Math" panose="02040503050406030204" pitchFamily="18" charset="0"/>
                          </a:rPr>
                          <m:t>0</m:t>
                        </m:r>
                      </m:sub>
                    </m:sSub>
                    <m:sSub>
                      <m:sSubPr>
                        <m:ctrlPr>
                          <a:rPr lang="vi-VN" i="1">
                            <a:latin typeface="Cambria Math" panose="02040503050406030204" pitchFamily="18" charset="0"/>
                          </a:rPr>
                        </m:ctrlPr>
                      </m:sSubPr>
                      <m:e>
                        <m:r>
                          <a:rPr lang="vi-VN" i="1">
                            <a:latin typeface="Cambria Math" panose="02040503050406030204" pitchFamily="18" charset="0"/>
                          </a:rPr>
                          <m:t>𝑥</m:t>
                        </m:r>
                      </m:e>
                      <m:sub>
                        <m:r>
                          <a:rPr lang="vi-VN" i="1">
                            <a:latin typeface="Cambria Math" panose="02040503050406030204" pitchFamily="18" charset="0"/>
                          </a:rPr>
                          <m:t>0</m:t>
                        </m:r>
                      </m:sub>
                    </m:sSub>
                    <m:r>
                      <a:rPr lang="vi-VN" i="1">
                        <a:latin typeface="Cambria Math" panose="02040503050406030204" pitchFamily="18" charset="0"/>
                      </a:rPr>
                      <m:t>+</m:t>
                    </m:r>
                    <m:sSub>
                      <m:sSubPr>
                        <m:ctrlPr>
                          <a:rPr lang="vi-VN" i="1">
                            <a:latin typeface="Cambria Math" panose="02040503050406030204" pitchFamily="18" charset="0"/>
                          </a:rPr>
                        </m:ctrlPr>
                      </m:sSubPr>
                      <m:e>
                        <m:acc>
                          <m:accPr>
                            <m:chr m:val="̂"/>
                            <m:ctrlPr>
                              <a:rPr lang="vi-VN" i="1">
                                <a:latin typeface="Cambria Math" panose="02040503050406030204" pitchFamily="18" charset="0"/>
                              </a:rPr>
                            </m:ctrlPr>
                          </m:accPr>
                          <m:e>
                            <m:r>
                              <a:rPr lang="vi-VN" i="1">
                                <a:latin typeface="Cambria Math" panose="02040503050406030204" pitchFamily="18" charset="0"/>
                              </a:rPr>
                              <m:t>𝛽</m:t>
                            </m:r>
                          </m:e>
                        </m:acc>
                      </m:e>
                      <m:sub>
                        <m:r>
                          <a:rPr lang="vi-VN" i="1">
                            <a:latin typeface="Cambria Math" panose="02040503050406030204" pitchFamily="18" charset="0"/>
                          </a:rPr>
                          <m:t>1</m:t>
                        </m:r>
                      </m:sub>
                    </m:sSub>
                    <m:sSub>
                      <m:sSubPr>
                        <m:ctrlPr>
                          <a:rPr lang="vi-VN" i="1">
                            <a:latin typeface="Cambria Math" panose="02040503050406030204" pitchFamily="18" charset="0"/>
                          </a:rPr>
                        </m:ctrlPr>
                      </m:sSubPr>
                      <m:e>
                        <m:r>
                          <a:rPr lang="vi-VN" i="1">
                            <a:latin typeface="Cambria Math" panose="02040503050406030204" pitchFamily="18" charset="0"/>
                          </a:rPr>
                          <m:t>𝑥</m:t>
                        </m:r>
                      </m:e>
                      <m:sub>
                        <m:r>
                          <a:rPr lang="vi-VN" i="1">
                            <a:latin typeface="Cambria Math" panose="02040503050406030204" pitchFamily="18" charset="0"/>
                          </a:rPr>
                          <m:t>1</m:t>
                        </m:r>
                      </m:sub>
                    </m:sSub>
                    <m:r>
                      <a:rPr lang="vi-VN" i="1">
                        <a:latin typeface="Cambria Math" panose="02040503050406030204" pitchFamily="18" charset="0"/>
                      </a:rPr>
                      <m:t>+</m:t>
                    </m:r>
                    <m:sSub>
                      <m:sSubPr>
                        <m:ctrlPr>
                          <a:rPr lang="vi-VN" i="1">
                            <a:latin typeface="Cambria Math" panose="02040503050406030204" pitchFamily="18" charset="0"/>
                          </a:rPr>
                        </m:ctrlPr>
                      </m:sSubPr>
                      <m:e>
                        <m:acc>
                          <m:accPr>
                            <m:chr m:val="̂"/>
                            <m:ctrlPr>
                              <a:rPr lang="vi-VN" i="1">
                                <a:latin typeface="Cambria Math" panose="02040503050406030204" pitchFamily="18" charset="0"/>
                              </a:rPr>
                            </m:ctrlPr>
                          </m:accPr>
                          <m:e>
                            <m:r>
                              <a:rPr lang="vi-VN" i="1">
                                <a:latin typeface="Cambria Math" panose="02040503050406030204" pitchFamily="18" charset="0"/>
                              </a:rPr>
                              <m:t>𝛽</m:t>
                            </m:r>
                          </m:e>
                        </m:acc>
                      </m:e>
                      <m:sub>
                        <m:r>
                          <a:rPr lang="vi-VN" i="1">
                            <a:latin typeface="Cambria Math" panose="02040503050406030204" pitchFamily="18" charset="0"/>
                          </a:rPr>
                          <m:t>2</m:t>
                        </m:r>
                      </m:sub>
                    </m:sSub>
                    <m:sSub>
                      <m:sSubPr>
                        <m:ctrlPr>
                          <a:rPr lang="vi-VN" i="1">
                            <a:latin typeface="Cambria Math" panose="02040503050406030204" pitchFamily="18" charset="0"/>
                          </a:rPr>
                        </m:ctrlPr>
                      </m:sSubPr>
                      <m:e>
                        <m:r>
                          <a:rPr lang="vi-VN" i="1">
                            <a:latin typeface="Cambria Math" panose="02040503050406030204" pitchFamily="18" charset="0"/>
                          </a:rPr>
                          <m:t>𝑥</m:t>
                        </m:r>
                      </m:e>
                      <m:sub>
                        <m:r>
                          <a:rPr lang="vi-VN" i="1">
                            <a:latin typeface="Cambria Math" panose="02040503050406030204" pitchFamily="18" charset="0"/>
                          </a:rPr>
                          <m:t>2</m:t>
                        </m:r>
                      </m:sub>
                    </m:sSub>
                    <m:r>
                      <a:rPr lang="vi-VN" i="1">
                        <a:latin typeface="Cambria Math" panose="02040503050406030204" pitchFamily="18" charset="0"/>
                      </a:rPr>
                      <m:t>+…+</m:t>
                    </m:r>
                    <m:sSub>
                      <m:sSubPr>
                        <m:ctrlPr>
                          <a:rPr lang="vi-VN" i="1">
                            <a:latin typeface="Cambria Math" panose="02040503050406030204" pitchFamily="18" charset="0"/>
                          </a:rPr>
                        </m:ctrlPr>
                      </m:sSubPr>
                      <m:e>
                        <m:acc>
                          <m:accPr>
                            <m:chr m:val="̂"/>
                            <m:ctrlPr>
                              <a:rPr lang="vi-VN" i="1">
                                <a:latin typeface="Cambria Math" panose="02040503050406030204" pitchFamily="18" charset="0"/>
                              </a:rPr>
                            </m:ctrlPr>
                          </m:accPr>
                          <m:e>
                            <m:r>
                              <a:rPr lang="vi-VN" i="1">
                                <a:latin typeface="Cambria Math" panose="02040503050406030204" pitchFamily="18" charset="0"/>
                              </a:rPr>
                              <m:t>𝛽</m:t>
                            </m:r>
                          </m:e>
                        </m:acc>
                      </m:e>
                      <m:sub>
                        <m:r>
                          <a:rPr lang="vi-VN" i="1">
                            <a:latin typeface="Cambria Math" panose="02040503050406030204" pitchFamily="18" charset="0"/>
                          </a:rPr>
                          <m:t>𝑘</m:t>
                        </m:r>
                      </m:sub>
                    </m:sSub>
                    <m:sSub>
                      <m:sSubPr>
                        <m:ctrlPr>
                          <a:rPr lang="vi-VN" i="1">
                            <a:latin typeface="Cambria Math" panose="02040503050406030204" pitchFamily="18" charset="0"/>
                          </a:rPr>
                        </m:ctrlPr>
                      </m:sSubPr>
                      <m:e>
                        <m:r>
                          <a:rPr lang="vi-VN" i="1">
                            <a:latin typeface="Cambria Math" panose="02040503050406030204" pitchFamily="18" charset="0"/>
                          </a:rPr>
                          <m:t>𝑥</m:t>
                        </m:r>
                      </m:e>
                      <m:sub>
                        <m:r>
                          <a:rPr lang="vi-VN" i="1">
                            <a:latin typeface="Cambria Math" panose="02040503050406030204" pitchFamily="18" charset="0"/>
                          </a:rPr>
                          <m:t>𝑘</m:t>
                        </m:r>
                      </m:sub>
                    </m:sSub>
                  </m:oMath>
                </a14:m>
                <a:endParaRPr lang="vi-VN" dirty="0"/>
              </a:p>
              <a:p>
                <a:r>
                  <a:rPr lang="vi-VN" dirty="0"/>
                  <a:t>bằng cách làm cực tiểu hàm sai số </a:t>
                </a:r>
                <a14:m>
                  <m:oMath xmlns:m="http://schemas.openxmlformats.org/officeDocument/2006/math">
                    <m:r>
                      <a:rPr lang="vi-VN" i="1">
                        <a:latin typeface="Cambria Math" panose="02040503050406030204" pitchFamily="18" charset="0"/>
                      </a:rPr>
                      <m:t>𝑆𝑆𝑅</m:t>
                    </m:r>
                    <m:r>
                      <a:rPr lang="vi-VN" i="1">
                        <a:latin typeface="Cambria Math" panose="02040503050406030204" pitchFamily="18" charset="0"/>
                      </a:rPr>
                      <m:t>=</m:t>
                    </m:r>
                    <m:nary>
                      <m:naryPr>
                        <m:chr m:val="∑"/>
                        <m:limLoc m:val="undOvr"/>
                        <m:supHide m:val="on"/>
                        <m:ctrlPr>
                          <a:rPr lang="vi-VN" i="1">
                            <a:latin typeface="Cambria Math" panose="02040503050406030204" pitchFamily="18" charset="0"/>
                          </a:rPr>
                        </m:ctrlPr>
                      </m:naryPr>
                      <m:sub>
                        <m:r>
                          <a:rPr lang="vi-VN" i="1">
                            <a:latin typeface="Cambria Math" panose="02040503050406030204" pitchFamily="18" charset="0"/>
                          </a:rPr>
                          <m:t>𝑖</m:t>
                        </m:r>
                      </m:sub>
                      <m:sup/>
                      <m:e>
                        <m:r>
                          <a:rPr lang="vi-VN" i="1">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𝑦</m:t>
                            </m:r>
                          </m:e>
                          <m:sub>
                            <m:r>
                              <a:rPr lang="vi-VN" i="1">
                                <a:latin typeface="Cambria Math" panose="02040503050406030204" pitchFamily="18" charset="0"/>
                              </a:rPr>
                              <m:t>𝑖</m:t>
                            </m:r>
                          </m:sub>
                        </m:sSub>
                      </m:e>
                    </m:nary>
                    <m:r>
                      <a:rPr lang="vi-VN" i="1">
                        <a:latin typeface="Cambria Math" panose="02040503050406030204" pitchFamily="18" charset="0"/>
                      </a:rPr>
                      <m:t>−</m:t>
                    </m:r>
                    <m:sSub>
                      <m:sSubPr>
                        <m:ctrlPr>
                          <a:rPr lang="vi-VN" i="1">
                            <a:latin typeface="Cambria Math" panose="02040503050406030204" pitchFamily="18" charset="0"/>
                          </a:rPr>
                        </m:ctrlPr>
                      </m:sSubPr>
                      <m:e>
                        <m:acc>
                          <m:accPr>
                            <m:chr m:val="̂"/>
                            <m:ctrlPr>
                              <a:rPr lang="vi-VN"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𝑖</m:t>
                        </m:r>
                      </m:sub>
                    </m:sSub>
                    <m:sSup>
                      <m:sSupPr>
                        <m:ctrlPr>
                          <a:rPr lang="vi-VN" i="1">
                            <a:latin typeface="Cambria Math" panose="02040503050406030204" pitchFamily="18" charset="0"/>
                          </a:rPr>
                        </m:ctrlPr>
                      </m:sSupPr>
                      <m:e>
                        <m:r>
                          <a:rPr lang="vi-VN" i="1">
                            <a:latin typeface="Cambria Math" panose="02040503050406030204" pitchFamily="18" charset="0"/>
                          </a:rPr>
                          <m:t>)</m:t>
                        </m:r>
                      </m:e>
                      <m:sup>
                        <m:r>
                          <a:rPr lang="vi-VN" i="1">
                            <a:latin typeface="Cambria Math" panose="02040503050406030204" pitchFamily="18" charset="0"/>
                          </a:rPr>
                          <m:t>2</m:t>
                        </m:r>
                      </m:sup>
                    </m:sSup>
                  </m:oMath>
                </a14:m>
                <a:r>
                  <a:rPr lang="vi-VN" dirty="0"/>
                  <a:t> với bộ n dữ liệu quan sát. Điều này dẫn đến phương trình được gọi là normal equations như sau:</a:t>
                </a:r>
              </a:p>
              <a:p>
                <a:r>
                  <a:rPr lang="vi-VN" dirty="0"/>
                  <a:t> </a:t>
                </a:r>
                <a14:m>
                  <m:oMath xmlns:m="http://schemas.openxmlformats.org/officeDocument/2006/math">
                    <m:r>
                      <a:rPr lang="vi-VN" b="0" i="0" smtClean="0">
                        <a:latin typeface="Cambria Math" panose="02040503050406030204" pitchFamily="18" charset="0"/>
                      </a:rPr>
                      <m:t>                                            </m:t>
                    </m:r>
                    <m:r>
                      <a:rPr lang="vi-VN" i="1">
                        <a:latin typeface="Cambria Math" panose="02040503050406030204" pitchFamily="18" charset="0"/>
                      </a:rPr>
                      <m:t>𝑛</m:t>
                    </m:r>
                    <m:sSub>
                      <m:sSubPr>
                        <m:ctrlPr>
                          <a:rPr lang="vi-VN" i="1">
                            <a:latin typeface="Cambria Math" panose="02040503050406030204" pitchFamily="18" charset="0"/>
                          </a:rPr>
                        </m:ctrlPr>
                      </m:sSubPr>
                      <m:e>
                        <m:acc>
                          <m:accPr>
                            <m:chr m:val="̂"/>
                            <m:ctrlPr>
                              <a:rPr lang="vi-VN" i="1">
                                <a:latin typeface="Cambria Math" panose="02040503050406030204" pitchFamily="18" charset="0"/>
                              </a:rPr>
                            </m:ctrlPr>
                          </m:accPr>
                          <m:e>
                            <m:r>
                              <a:rPr lang="vi-VN" i="1">
                                <a:latin typeface="Cambria Math" panose="02040503050406030204" pitchFamily="18" charset="0"/>
                              </a:rPr>
                              <m:t>𝛽</m:t>
                            </m:r>
                          </m:e>
                        </m:acc>
                      </m:e>
                      <m:sub>
                        <m:r>
                          <a:rPr lang="vi-VN" i="1">
                            <a:latin typeface="Cambria Math" panose="02040503050406030204" pitchFamily="18" charset="0"/>
                          </a:rPr>
                          <m:t>0</m:t>
                        </m:r>
                      </m:sub>
                    </m:sSub>
                    <m:r>
                      <a:rPr lang="vi-VN" i="1">
                        <a:latin typeface="Cambria Math" panose="02040503050406030204" pitchFamily="18" charset="0"/>
                      </a:rPr>
                      <m:t>+</m:t>
                    </m:r>
                    <m:nary>
                      <m:naryPr>
                        <m:chr m:val="∑"/>
                        <m:limLoc m:val="undOvr"/>
                        <m:supHide m:val="on"/>
                        <m:ctrlPr>
                          <a:rPr lang="vi-VN" i="1">
                            <a:latin typeface="Cambria Math" panose="02040503050406030204" pitchFamily="18" charset="0"/>
                          </a:rPr>
                        </m:ctrlPr>
                      </m:naryPr>
                      <m:sub>
                        <m:r>
                          <a:rPr lang="vi-VN" i="1">
                            <a:latin typeface="Cambria Math" panose="02040503050406030204" pitchFamily="18" charset="0"/>
                          </a:rPr>
                          <m:t>𝑖</m:t>
                        </m:r>
                      </m:sub>
                      <m:sup/>
                      <m:e>
                        <m:sSub>
                          <m:sSubPr>
                            <m:ctrlPr>
                              <a:rPr lang="vi-VN" i="1">
                                <a:latin typeface="Cambria Math" panose="02040503050406030204" pitchFamily="18" charset="0"/>
                              </a:rPr>
                            </m:ctrlPr>
                          </m:sSubPr>
                          <m:e>
                            <m:r>
                              <a:rPr lang="vi-VN" i="1">
                                <a:latin typeface="Cambria Math" panose="02040503050406030204" pitchFamily="18" charset="0"/>
                              </a:rPr>
                              <m:t>𝑥</m:t>
                            </m:r>
                          </m:e>
                          <m:sub>
                            <m:r>
                              <a:rPr lang="vi-VN" i="1">
                                <a:latin typeface="Cambria Math" panose="02040503050406030204" pitchFamily="18" charset="0"/>
                              </a:rPr>
                              <m:t>𝑖</m:t>
                            </m:r>
                            <m:r>
                              <a:rPr lang="vi-VN" i="1">
                                <a:latin typeface="Cambria Math" panose="02040503050406030204" pitchFamily="18" charset="0"/>
                              </a:rPr>
                              <m:t>1</m:t>
                            </m:r>
                          </m:sub>
                        </m:sSub>
                        <m:sSub>
                          <m:sSubPr>
                            <m:ctrlPr>
                              <a:rPr lang="vi-VN" i="1">
                                <a:latin typeface="Cambria Math" panose="02040503050406030204" pitchFamily="18" charset="0"/>
                              </a:rPr>
                            </m:ctrlPr>
                          </m:sSubPr>
                          <m:e>
                            <m:acc>
                              <m:accPr>
                                <m:chr m:val="̂"/>
                                <m:ctrlPr>
                                  <a:rPr lang="vi-VN" i="1">
                                    <a:latin typeface="Cambria Math" panose="02040503050406030204" pitchFamily="18" charset="0"/>
                                  </a:rPr>
                                </m:ctrlPr>
                              </m:accPr>
                              <m:e>
                                <m:r>
                                  <a:rPr lang="vi-VN" i="1">
                                    <a:latin typeface="Cambria Math" panose="02040503050406030204" pitchFamily="18" charset="0"/>
                                  </a:rPr>
                                  <m:t>𝛽</m:t>
                                </m:r>
                              </m:e>
                            </m:acc>
                          </m:e>
                          <m:sub>
                            <m:r>
                              <a:rPr lang="vi-VN" i="1">
                                <a:latin typeface="Cambria Math" panose="02040503050406030204" pitchFamily="18" charset="0"/>
                              </a:rPr>
                              <m:t>1</m:t>
                            </m:r>
                          </m:sub>
                        </m:sSub>
                        <m:r>
                          <a:rPr lang="vi-VN" i="1">
                            <a:latin typeface="Cambria Math" panose="02040503050406030204" pitchFamily="18" charset="0"/>
                          </a:rPr>
                          <m:t>+…</m:t>
                        </m:r>
                      </m:e>
                    </m:nary>
                    <m:r>
                      <a:rPr lang="vi-VN" i="1">
                        <a:latin typeface="Cambria Math" panose="02040503050406030204" pitchFamily="18" charset="0"/>
                      </a:rPr>
                      <m:t>+</m:t>
                    </m:r>
                    <m:nary>
                      <m:naryPr>
                        <m:chr m:val="∑"/>
                        <m:limLoc m:val="undOvr"/>
                        <m:supHide m:val="on"/>
                        <m:ctrlPr>
                          <a:rPr lang="vi-VN" i="1">
                            <a:latin typeface="Cambria Math" panose="02040503050406030204" pitchFamily="18" charset="0"/>
                          </a:rPr>
                        </m:ctrlPr>
                      </m:naryPr>
                      <m:sub>
                        <m:r>
                          <a:rPr lang="vi-VN" i="1">
                            <a:latin typeface="Cambria Math" panose="02040503050406030204" pitchFamily="18" charset="0"/>
                          </a:rPr>
                          <m:t>𝑖</m:t>
                        </m:r>
                      </m:sub>
                      <m:sup/>
                      <m:e>
                        <m:sSub>
                          <m:sSubPr>
                            <m:ctrlPr>
                              <a:rPr lang="vi-VN" i="1">
                                <a:latin typeface="Cambria Math" panose="02040503050406030204" pitchFamily="18" charset="0"/>
                              </a:rPr>
                            </m:ctrlPr>
                          </m:sSubPr>
                          <m:e>
                            <m:r>
                              <a:rPr lang="vi-VN" i="1">
                                <a:latin typeface="Cambria Math" panose="02040503050406030204" pitchFamily="18" charset="0"/>
                              </a:rPr>
                              <m:t>𝑥</m:t>
                            </m:r>
                          </m:e>
                          <m:sub>
                            <m:r>
                              <a:rPr lang="vi-VN" i="1">
                                <a:latin typeface="Cambria Math" panose="02040503050406030204" pitchFamily="18" charset="0"/>
                              </a:rPr>
                              <m:t>𝑖𝑘</m:t>
                            </m:r>
                          </m:sub>
                        </m:sSub>
                        <m:sSub>
                          <m:sSubPr>
                            <m:ctrlPr>
                              <a:rPr lang="vi-VN" i="1">
                                <a:latin typeface="Cambria Math" panose="02040503050406030204" pitchFamily="18" charset="0"/>
                              </a:rPr>
                            </m:ctrlPr>
                          </m:sSubPr>
                          <m:e>
                            <m:acc>
                              <m:accPr>
                                <m:chr m:val="̂"/>
                                <m:ctrlPr>
                                  <a:rPr lang="vi-VN" i="1">
                                    <a:latin typeface="Cambria Math" panose="02040503050406030204" pitchFamily="18" charset="0"/>
                                  </a:rPr>
                                </m:ctrlPr>
                              </m:accPr>
                              <m:e>
                                <m:r>
                                  <a:rPr lang="vi-VN" i="1">
                                    <a:latin typeface="Cambria Math" panose="02040503050406030204" pitchFamily="18" charset="0"/>
                                  </a:rPr>
                                  <m:t>𝛽</m:t>
                                </m:r>
                              </m:e>
                            </m:acc>
                          </m:e>
                          <m:sub>
                            <m:r>
                              <a:rPr lang="vi-VN" i="1">
                                <a:latin typeface="Cambria Math" panose="02040503050406030204" pitchFamily="18" charset="0"/>
                              </a:rPr>
                              <m:t>𝑘</m:t>
                            </m:r>
                          </m:sub>
                        </m:sSub>
                      </m:e>
                    </m:nary>
                    <m:r>
                      <a:rPr lang="vi-VN" i="1">
                        <a:latin typeface="Cambria Math" panose="02040503050406030204" pitchFamily="18" charset="0"/>
                      </a:rPr>
                      <m:t>=</m:t>
                    </m:r>
                    <m:nary>
                      <m:naryPr>
                        <m:chr m:val="∑"/>
                        <m:limLoc m:val="undOvr"/>
                        <m:supHide m:val="on"/>
                        <m:ctrlPr>
                          <a:rPr lang="vi-VN" i="1">
                            <a:latin typeface="Cambria Math" panose="02040503050406030204" pitchFamily="18" charset="0"/>
                          </a:rPr>
                        </m:ctrlPr>
                      </m:naryPr>
                      <m:sub>
                        <m:r>
                          <a:rPr lang="vi-VN" i="1">
                            <a:latin typeface="Cambria Math" panose="02040503050406030204" pitchFamily="18" charset="0"/>
                          </a:rPr>
                          <m:t>𝑖</m:t>
                        </m:r>
                      </m:sub>
                      <m:sup/>
                      <m:e>
                        <m:sSub>
                          <m:sSubPr>
                            <m:ctrlPr>
                              <a:rPr lang="vi-VN" i="1">
                                <a:latin typeface="Cambria Math" panose="02040503050406030204" pitchFamily="18" charset="0"/>
                              </a:rPr>
                            </m:ctrlPr>
                          </m:sSubPr>
                          <m:e>
                            <m:r>
                              <a:rPr lang="vi-VN" i="1">
                                <a:latin typeface="Cambria Math" panose="02040503050406030204" pitchFamily="18" charset="0"/>
                              </a:rPr>
                              <m:t>𝑦</m:t>
                            </m:r>
                          </m:e>
                          <m:sub>
                            <m:r>
                              <a:rPr lang="vi-VN" i="1">
                                <a:latin typeface="Cambria Math" panose="02040503050406030204" pitchFamily="18" charset="0"/>
                              </a:rPr>
                              <m:t>𝑖</m:t>
                            </m:r>
                          </m:sub>
                        </m:sSub>
                      </m:e>
                    </m:nary>
                  </m:oMath>
                </a14:m>
                <a:r>
                  <a:rPr lang="vi-VN" i="1" dirty="0"/>
                  <a:t>		</a:t>
                </a:r>
                <a:endParaRPr lang="vi-VN" dirty="0"/>
              </a:p>
              <a:p>
                <a:r>
                  <a:rPr lang="vi-VN" dirty="0"/>
                  <a:t>		            </a:t>
                </a:r>
                <a14:m>
                  <m:oMath xmlns:m="http://schemas.openxmlformats.org/officeDocument/2006/math">
                    <m:nary>
                      <m:naryPr>
                        <m:chr m:val="∑"/>
                        <m:limLoc m:val="undOvr"/>
                        <m:supHide m:val="on"/>
                        <m:ctrlPr>
                          <a:rPr lang="vi-VN" i="1">
                            <a:latin typeface="Cambria Math" panose="02040503050406030204" pitchFamily="18" charset="0"/>
                          </a:rPr>
                        </m:ctrlPr>
                      </m:naryPr>
                      <m:sub>
                        <m:r>
                          <a:rPr lang="vi-VN" i="1">
                            <a:latin typeface="Cambria Math" panose="02040503050406030204" pitchFamily="18" charset="0"/>
                          </a:rPr>
                          <m:t>𝑖</m:t>
                        </m:r>
                      </m:sub>
                      <m:sup/>
                      <m:e>
                        <m:sSub>
                          <m:sSubPr>
                            <m:ctrlPr>
                              <a:rPr lang="vi-VN" i="1">
                                <a:latin typeface="Cambria Math" panose="02040503050406030204" pitchFamily="18" charset="0"/>
                              </a:rPr>
                            </m:ctrlPr>
                          </m:sSubPr>
                          <m:e>
                            <m:r>
                              <a:rPr lang="vi-VN" i="1">
                                <a:latin typeface="Cambria Math" panose="02040503050406030204" pitchFamily="18" charset="0"/>
                              </a:rPr>
                              <m:t>𝑥</m:t>
                            </m:r>
                          </m:e>
                          <m:sub>
                            <m:r>
                              <a:rPr lang="vi-VN" i="1">
                                <a:latin typeface="Cambria Math" panose="02040503050406030204" pitchFamily="18" charset="0"/>
                              </a:rPr>
                              <m:t>𝑖</m:t>
                            </m:r>
                            <m:r>
                              <a:rPr lang="vi-VN" i="1">
                                <a:latin typeface="Cambria Math" panose="02040503050406030204" pitchFamily="18" charset="0"/>
                              </a:rPr>
                              <m:t>1</m:t>
                            </m:r>
                          </m:sub>
                        </m:sSub>
                      </m:e>
                    </m:nary>
                    <m:sSub>
                      <m:sSubPr>
                        <m:ctrlPr>
                          <a:rPr lang="vi-VN" i="1">
                            <a:latin typeface="Cambria Math" panose="02040503050406030204" pitchFamily="18" charset="0"/>
                          </a:rPr>
                        </m:ctrlPr>
                      </m:sSubPr>
                      <m:e>
                        <m:acc>
                          <m:accPr>
                            <m:chr m:val="̂"/>
                            <m:ctrlPr>
                              <a:rPr lang="vi-VN" i="1">
                                <a:latin typeface="Cambria Math" panose="02040503050406030204" pitchFamily="18" charset="0"/>
                              </a:rPr>
                            </m:ctrlPr>
                          </m:accPr>
                          <m:e>
                            <m:r>
                              <a:rPr lang="vi-VN" i="1">
                                <a:latin typeface="Cambria Math" panose="02040503050406030204" pitchFamily="18" charset="0"/>
                              </a:rPr>
                              <m:t>𝛽</m:t>
                            </m:r>
                          </m:e>
                        </m:acc>
                      </m:e>
                      <m:sub>
                        <m:r>
                          <a:rPr lang="vi-VN" i="1">
                            <a:latin typeface="Cambria Math" panose="02040503050406030204" pitchFamily="18" charset="0"/>
                          </a:rPr>
                          <m:t>0</m:t>
                        </m:r>
                      </m:sub>
                    </m:sSub>
                    <m:r>
                      <a:rPr lang="vi-VN" i="1">
                        <a:latin typeface="Cambria Math" panose="02040503050406030204" pitchFamily="18" charset="0"/>
                      </a:rPr>
                      <m:t>+</m:t>
                    </m:r>
                    <m:nary>
                      <m:naryPr>
                        <m:chr m:val="∑"/>
                        <m:limLoc m:val="undOvr"/>
                        <m:supHide m:val="on"/>
                        <m:ctrlPr>
                          <a:rPr lang="vi-VN" i="1">
                            <a:latin typeface="Cambria Math" panose="02040503050406030204" pitchFamily="18" charset="0"/>
                          </a:rPr>
                        </m:ctrlPr>
                      </m:naryPr>
                      <m:sub>
                        <m:r>
                          <a:rPr lang="vi-VN" i="1">
                            <a:latin typeface="Cambria Math" panose="02040503050406030204" pitchFamily="18" charset="0"/>
                          </a:rPr>
                          <m:t>𝑖</m:t>
                        </m:r>
                      </m:sub>
                      <m:sup/>
                      <m:e>
                        <m:sSubSup>
                          <m:sSubSupPr>
                            <m:ctrlPr>
                              <a:rPr lang="vi-VN" i="1">
                                <a:latin typeface="Cambria Math" panose="02040503050406030204" pitchFamily="18" charset="0"/>
                              </a:rPr>
                            </m:ctrlPr>
                          </m:sSubSupPr>
                          <m:e>
                            <m:r>
                              <a:rPr lang="vi-VN" i="1">
                                <a:latin typeface="Cambria Math" panose="02040503050406030204" pitchFamily="18" charset="0"/>
                              </a:rPr>
                              <m:t>𝑥</m:t>
                            </m:r>
                          </m:e>
                          <m:sub>
                            <m:r>
                              <a:rPr lang="vi-VN" i="1">
                                <a:latin typeface="Cambria Math" panose="02040503050406030204" pitchFamily="18" charset="0"/>
                              </a:rPr>
                              <m:t>𝑖</m:t>
                            </m:r>
                            <m:r>
                              <a:rPr lang="vi-VN" i="1">
                                <a:latin typeface="Cambria Math" panose="02040503050406030204" pitchFamily="18" charset="0"/>
                              </a:rPr>
                              <m:t>1</m:t>
                            </m:r>
                          </m:sub>
                          <m:sup>
                            <m:r>
                              <a:rPr lang="vi-VN" i="1">
                                <a:latin typeface="Cambria Math" panose="02040503050406030204" pitchFamily="18" charset="0"/>
                              </a:rPr>
                              <m:t>2</m:t>
                            </m:r>
                          </m:sup>
                        </m:sSubSup>
                        <m:sSub>
                          <m:sSubPr>
                            <m:ctrlPr>
                              <a:rPr lang="vi-VN" i="1">
                                <a:latin typeface="Cambria Math" panose="02040503050406030204" pitchFamily="18" charset="0"/>
                              </a:rPr>
                            </m:ctrlPr>
                          </m:sSubPr>
                          <m:e>
                            <m:acc>
                              <m:accPr>
                                <m:chr m:val="̂"/>
                                <m:ctrlPr>
                                  <a:rPr lang="vi-VN" i="1">
                                    <a:latin typeface="Cambria Math" panose="02040503050406030204" pitchFamily="18" charset="0"/>
                                  </a:rPr>
                                </m:ctrlPr>
                              </m:accPr>
                              <m:e>
                                <m:r>
                                  <a:rPr lang="vi-VN" i="1">
                                    <a:latin typeface="Cambria Math" panose="02040503050406030204" pitchFamily="18" charset="0"/>
                                  </a:rPr>
                                  <m:t>𝛽</m:t>
                                </m:r>
                              </m:e>
                            </m:acc>
                          </m:e>
                          <m:sub>
                            <m:r>
                              <a:rPr lang="vi-VN" i="1">
                                <a:latin typeface="Cambria Math" panose="02040503050406030204" pitchFamily="18" charset="0"/>
                              </a:rPr>
                              <m:t>1</m:t>
                            </m:r>
                          </m:sub>
                        </m:sSub>
                        <m:r>
                          <a:rPr lang="vi-VN" i="1">
                            <a:latin typeface="Cambria Math" panose="02040503050406030204" pitchFamily="18" charset="0"/>
                          </a:rPr>
                          <m:t>+…</m:t>
                        </m:r>
                      </m:e>
                    </m:nary>
                    <m:r>
                      <a:rPr lang="vi-VN" i="1">
                        <a:latin typeface="Cambria Math" panose="02040503050406030204" pitchFamily="18" charset="0"/>
                      </a:rPr>
                      <m:t>+</m:t>
                    </m:r>
                    <m:nary>
                      <m:naryPr>
                        <m:chr m:val="∑"/>
                        <m:limLoc m:val="undOvr"/>
                        <m:supHide m:val="on"/>
                        <m:ctrlPr>
                          <a:rPr lang="vi-VN" i="1">
                            <a:latin typeface="Cambria Math" panose="02040503050406030204" pitchFamily="18" charset="0"/>
                          </a:rPr>
                        </m:ctrlPr>
                      </m:naryPr>
                      <m:sub>
                        <m:r>
                          <a:rPr lang="vi-VN" i="1">
                            <a:latin typeface="Cambria Math" panose="02040503050406030204" pitchFamily="18" charset="0"/>
                          </a:rPr>
                          <m:t>𝑖</m:t>
                        </m:r>
                      </m:sub>
                      <m:sup/>
                      <m:e>
                        <m:sSub>
                          <m:sSubPr>
                            <m:ctrlPr>
                              <a:rPr lang="vi-VN" i="1">
                                <a:latin typeface="Cambria Math" panose="02040503050406030204" pitchFamily="18" charset="0"/>
                              </a:rPr>
                            </m:ctrlPr>
                          </m:sSubPr>
                          <m:e>
                            <m:sSub>
                              <m:sSubPr>
                                <m:ctrlPr>
                                  <a:rPr lang="vi-VN" i="1">
                                    <a:latin typeface="Cambria Math" panose="02040503050406030204" pitchFamily="18" charset="0"/>
                                  </a:rPr>
                                </m:ctrlPr>
                              </m:sSubPr>
                              <m:e>
                                <m:r>
                                  <a:rPr lang="vi-VN" i="1">
                                    <a:latin typeface="Cambria Math" panose="02040503050406030204" pitchFamily="18" charset="0"/>
                                  </a:rPr>
                                  <m:t>𝑥</m:t>
                                </m:r>
                              </m:e>
                              <m:sub>
                                <m:r>
                                  <a:rPr lang="vi-VN" i="1">
                                    <a:latin typeface="Cambria Math" panose="02040503050406030204" pitchFamily="18" charset="0"/>
                                  </a:rPr>
                                  <m:t>𝑖</m:t>
                                </m:r>
                                <m:r>
                                  <a:rPr lang="vi-VN" i="1">
                                    <a:latin typeface="Cambria Math" panose="02040503050406030204" pitchFamily="18" charset="0"/>
                                  </a:rPr>
                                  <m:t>1</m:t>
                                </m:r>
                              </m:sub>
                            </m:sSub>
                            <m:r>
                              <a:rPr lang="vi-VN" i="1">
                                <a:latin typeface="Cambria Math" panose="02040503050406030204" pitchFamily="18" charset="0"/>
                              </a:rPr>
                              <m:t>𝑥</m:t>
                            </m:r>
                          </m:e>
                          <m:sub>
                            <m:r>
                              <a:rPr lang="vi-VN" i="1">
                                <a:latin typeface="Cambria Math" panose="02040503050406030204" pitchFamily="18" charset="0"/>
                              </a:rPr>
                              <m:t>𝑖𝑘</m:t>
                            </m:r>
                          </m:sub>
                        </m:sSub>
                        <m:sSub>
                          <m:sSubPr>
                            <m:ctrlPr>
                              <a:rPr lang="vi-VN" i="1">
                                <a:latin typeface="Cambria Math" panose="02040503050406030204" pitchFamily="18" charset="0"/>
                              </a:rPr>
                            </m:ctrlPr>
                          </m:sSubPr>
                          <m:e>
                            <m:acc>
                              <m:accPr>
                                <m:chr m:val="̂"/>
                                <m:ctrlPr>
                                  <a:rPr lang="vi-VN" i="1">
                                    <a:latin typeface="Cambria Math" panose="02040503050406030204" pitchFamily="18" charset="0"/>
                                  </a:rPr>
                                </m:ctrlPr>
                              </m:accPr>
                              <m:e>
                                <m:r>
                                  <a:rPr lang="vi-VN" i="1">
                                    <a:latin typeface="Cambria Math" panose="02040503050406030204" pitchFamily="18" charset="0"/>
                                  </a:rPr>
                                  <m:t>𝛽</m:t>
                                </m:r>
                              </m:e>
                            </m:acc>
                          </m:e>
                          <m:sub>
                            <m:r>
                              <a:rPr lang="vi-VN" i="1">
                                <a:latin typeface="Cambria Math" panose="02040503050406030204" pitchFamily="18" charset="0"/>
                              </a:rPr>
                              <m:t>𝑘</m:t>
                            </m:r>
                          </m:sub>
                        </m:sSub>
                      </m:e>
                    </m:nary>
                    <m:r>
                      <a:rPr lang="vi-VN" i="1">
                        <a:latin typeface="Cambria Math" panose="02040503050406030204" pitchFamily="18" charset="0"/>
                      </a:rPr>
                      <m:t>=</m:t>
                    </m:r>
                    <m:nary>
                      <m:naryPr>
                        <m:chr m:val="∑"/>
                        <m:limLoc m:val="undOvr"/>
                        <m:supHide m:val="on"/>
                        <m:ctrlPr>
                          <a:rPr lang="vi-VN" i="1">
                            <a:latin typeface="Cambria Math" panose="02040503050406030204" pitchFamily="18" charset="0"/>
                          </a:rPr>
                        </m:ctrlPr>
                      </m:naryPr>
                      <m:sub>
                        <m:r>
                          <a:rPr lang="vi-VN" i="1">
                            <a:latin typeface="Cambria Math" panose="02040503050406030204" pitchFamily="18" charset="0"/>
                          </a:rPr>
                          <m:t>𝑖</m:t>
                        </m:r>
                      </m:sub>
                      <m:sup/>
                      <m:e>
                        <m:sSub>
                          <m:sSubPr>
                            <m:ctrlPr>
                              <a:rPr lang="vi-VN" i="1">
                                <a:latin typeface="Cambria Math" panose="02040503050406030204" pitchFamily="18" charset="0"/>
                              </a:rPr>
                            </m:ctrlPr>
                          </m:sSubPr>
                          <m:e>
                            <m:sSub>
                              <m:sSubPr>
                                <m:ctrlPr>
                                  <a:rPr lang="vi-VN" i="1">
                                    <a:latin typeface="Cambria Math" panose="02040503050406030204" pitchFamily="18" charset="0"/>
                                  </a:rPr>
                                </m:ctrlPr>
                              </m:sSubPr>
                              <m:e>
                                <m:r>
                                  <a:rPr lang="vi-VN" i="1">
                                    <a:latin typeface="Cambria Math" panose="02040503050406030204" pitchFamily="18" charset="0"/>
                                  </a:rPr>
                                  <m:t>𝑥</m:t>
                                </m:r>
                              </m:e>
                              <m:sub>
                                <m:r>
                                  <a:rPr lang="vi-VN" i="1">
                                    <a:latin typeface="Cambria Math" panose="02040503050406030204" pitchFamily="18" charset="0"/>
                                  </a:rPr>
                                  <m:t>𝑖</m:t>
                                </m:r>
                                <m:r>
                                  <a:rPr lang="vi-VN" i="1">
                                    <a:latin typeface="Cambria Math" panose="02040503050406030204" pitchFamily="18" charset="0"/>
                                  </a:rPr>
                                  <m:t>1</m:t>
                                </m:r>
                              </m:sub>
                            </m:sSub>
                            <m:r>
                              <a:rPr lang="vi-VN" i="1">
                                <a:latin typeface="Cambria Math" panose="02040503050406030204" pitchFamily="18" charset="0"/>
                              </a:rPr>
                              <m:t>𝑦</m:t>
                            </m:r>
                          </m:e>
                          <m:sub>
                            <m:r>
                              <a:rPr lang="vi-VN" i="1">
                                <a:latin typeface="Cambria Math" panose="02040503050406030204" pitchFamily="18" charset="0"/>
                              </a:rPr>
                              <m:t>𝑖</m:t>
                            </m:r>
                          </m:sub>
                        </m:sSub>
                      </m:e>
                    </m:nary>
                  </m:oMath>
                </a14:m>
                <a:endParaRPr lang="vi-VN" dirty="0"/>
              </a:p>
              <a:p>
                <a:r>
                  <a:rPr lang="vi-VN" dirty="0"/>
                  <a:t>					..............</a:t>
                </a:r>
              </a:p>
              <a:p>
                <a:r>
                  <a:rPr lang="vi-VN" dirty="0"/>
                  <a:t>			</a:t>
                </a:r>
                <a14:m>
                  <m:oMath xmlns:m="http://schemas.openxmlformats.org/officeDocument/2006/math">
                    <m:nary>
                      <m:naryPr>
                        <m:chr m:val="∑"/>
                        <m:limLoc m:val="undOvr"/>
                        <m:supHide m:val="on"/>
                        <m:ctrlPr>
                          <a:rPr lang="vi-VN" i="1">
                            <a:latin typeface="Cambria Math" panose="02040503050406030204" pitchFamily="18" charset="0"/>
                          </a:rPr>
                        </m:ctrlPr>
                      </m:naryPr>
                      <m:sub>
                        <m:r>
                          <a:rPr lang="vi-VN" i="1">
                            <a:latin typeface="Cambria Math" panose="02040503050406030204" pitchFamily="18" charset="0"/>
                          </a:rPr>
                          <m:t>𝑖</m:t>
                        </m:r>
                      </m:sub>
                      <m:sup/>
                      <m:e>
                        <m:sSub>
                          <m:sSubPr>
                            <m:ctrlPr>
                              <a:rPr lang="vi-VN" i="1">
                                <a:latin typeface="Cambria Math" panose="02040503050406030204" pitchFamily="18" charset="0"/>
                              </a:rPr>
                            </m:ctrlPr>
                          </m:sSubPr>
                          <m:e>
                            <m:r>
                              <a:rPr lang="vi-VN" i="1">
                                <a:latin typeface="Cambria Math" panose="02040503050406030204" pitchFamily="18" charset="0"/>
                              </a:rPr>
                              <m:t>𝑥</m:t>
                            </m:r>
                          </m:e>
                          <m:sub>
                            <m:r>
                              <a:rPr lang="vi-VN" i="1">
                                <a:latin typeface="Cambria Math" panose="02040503050406030204" pitchFamily="18" charset="0"/>
                              </a:rPr>
                              <m:t>𝑖</m:t>
                            </m:r>
                            <m:r>
                              <a:rPr lang="vi-VN">
                                <a:latin typeface="Cambria Math" panose="02040503050406030204" pitchFamily="18" charset="0"/>
                              </a:rPr>
                              <m:t>1</m:t>
                            </m:r>
                          </m:sub>
                        </m:sSub>
                      </m:e>
                    </m:nary>
                    <m:sSub>
                      <m:sSubPr>
                        <m:ctrlPr>
                          <a:rPr lang="vi-VN" i="1">
                            <a:latin typeface="Cambria Math" panose="02040503050406030204" pitchFamily="18" charset="0"/>
                          </a:rPr>
                        </m:ctrlPr>
                      </m:sSubPr>
                      <m:e>
                        <m:acc>
                          <m:accPr>
                            <m:chr m:val="̂"/>
                            <m:ctrlPr>
                              <a:rPr lang="vi-VN" i="1">
                                <a:latin typeface="Cambria Math" panose="02040503050406030204" pitchFamily="18" charset="0"/>
                              </a:rPr>
                            </m:ctrlPr>
                          </m:accPr>
                          <m:e>
                            <m:r>
                              <a:rPr lang="vi-VN" i="1">
                                <a:latin typeface="Cambria Math" panose="02040503050406030204" pitchFamily="18" charset="0"/>
                              </a:rPr>
                              <m:t>𝛽</m:t>
                            </m:r>
                          </m:e>
                        </m:acc>
                      </m:e>
                      <m:sub>
                        <m:r>
                          <a:rPr lang="vi-VN">
                            <a:latin typeface="Cambria Math" panose="02040503050406030204" pitchFamily="18" charset="0"/>
                          </a:rPr>
                          <m:t>0</m:t>
                        </m:r>
                      </m:sub>
                    </m:sSub>
                    <m:r>
                      <a:rPr lang="vi-VN">
                        <a:latin typeface="Cambria Math" panose="02040503050406030204" pitchFamily="18" charset="0"/>
                      </a:rPr>
                      <m:t>+</m:t>
                    </m:r>
                    <m:nary>
                      <m:naryPr>
                        <m:chr m:val="∑"/>
                        <m:limLoc m:val="undOvr"/>
                        <m:supHide m:val="on"/>
                        <m:ctrlPr>
                          <a:rPr lang="vi-VN" i="1">
                            <a:latin typeface="Cambria Math" panose="02040503050406030204" pitchFamily="18" charset="0"/>
                          </a:rPr>
                        </m:ctrlPr>
                      </m:naryPr>
                      <m:sub>
                        <m:r>
                          <a:rPr lang="vi-VN" i="1">
                            <a:latin typeface="Cambria Math" panose="02040503050406030204" pitchFamily="18" charset="0"/>
                          </a:rPr>
                          <m:t>𝑖</m:t>
                        </m:r>
                      </m:sub>
                      <m:sup/>
                      <m:e>
                        <m:sSub>
                          <m:sSubPr>
                            <m:ctrlPr>
                              <a:rPr lang="vi-VN" i="1">
                                <a:latin typeface="Cambria Math" panose="02040503050406030204" pitchFamily="18" charset="0"/>
                              </a:rPr>
                            </m:ctrlPr>
                          </m:sSubPr>
                          <m:e>
                            <m:r>
                              <a:rPr lang="vi-VN" i="1">
                                <a:latin typeface="Cambria Math" panose="02040503050406030204" pitchFamily="18" charset="0"/>
                              </a:rPr>
                              <m:t>𝑥</m:t>
                            </m:r>
                          </m:e>
                          <m:sub>
                            <m:r>
                              <a:rPr lang="vi-VN" i="1">
                                <a:latin typeface="Cambria Math" panose="02040503050406030204" pitchFamily="18" charset="0"/>
                              </a:rPr>
                              <m:t>𝑖𝑘</m:t>
                            </m:r>
                          </m:sub>
                        </m:sSub>
                        <m:sSub>
                          <m:sSubPr>
                            <m:ctrlPr>
                              <a:rPr lang="vi-VN" i="1">
                                <a:latin typeface="Cambria Math" panose="02040503050406030204" pitchFamily="18" charset="0"/>
                              </a:rPr>
                            </m:ctrlPr>
                          </m:sSubPr>
                          <m:e>
                            <m:r>
                              <a:rPr lang="vi-VN" i="1">
                                <a:latin typeface="Cambria Math" panose="02040503050406030204" pitchFamily="18" charset="0"/>
                              </a:rPr>
                              <m:t>𝑥</m:t>
                            </m:r>
                          </m:e>
                          <m:sub>
                            <m:r>
                              <a:rPr lang="vi-VN" i="1">
                                <a:latin typeface="Cambria Math" panose="02040503050406030204" pitchFamily="18" charset="0"/>
                              </a:rPr>
                              <m:t>𝑖</m:t>
                            </m:r>
                            <m:r>
                              <a:rPr lang="vi-VN">
                                <a:latin typeface="Cambria Math" panose="02040503050406030204" pitchFamily="18" charset="0"/>
                              </a:rPr>
                              <m:t>1</m:t>
                            </m:r>
                          </m:sub>
                        </m:sSub>
                        <m:sSub>
                          <m:sSubPr>
                            <m:ctrlPr>
                              <a:rPr lang="vi-VN" i="1">
                                <a:latin typeface="Cambria Math" panose="02040503050406030204" pitchFamily="18" charset="0"/>
                              </a:rPr>
                            </m:ctrlPr>
                          </m:sSubPr>
                          <m:e>
                            <m:acc>
                              <m:accPr>
                                <m:chr m:val="̂"/>
                                <m:ctrlPr>
                                  <a:rPr lang="vi-VN" i="1">
                                    <a:latin typeface="Cambria Math" panose="02040503050406030204" pitchFamily="18" charset="0"/>
                                  </a:rPr>
                                </m:ctrlPr>
                              </m:accPr>
                              <m:e>
                                <m:r>
                                  <a:rPr lang="vi-VN" i="1">
                                    <a:latin typeface="Cambria Math" panose="02040503050406030204" pitchFamily="18" charset="0"/>
                                  </a:rPr>
                                  <m:t>𝛽</m:t>
                                </m:r>
                              </m:e>
                            </m:acc>
                          </m:e>
                          <m:sub>
                            <m:r>
                              <a:rPr lang="vi-VN">
                                <a:latin typeface="Cambria Math" panose="02040503050406030204" pitchFamily="18" charset="0"/>
                              </a:rPr>
                              <m:t>1</m:t>
                            </m:r>
                          </m:sub>
                        </m:sSub>
                        <m:r>
                          <a:rPr lang="vi-VN">
                            <a:latin typeface="Cambria Math" panose="02040503050406030204" pitchFamily="18" charset="0"/>
                          </a:rPr>
                          <m:t>+…</m:t>
                        </m:r>
                      </m:e>
                    </m:nary>
                    <m:r>
                      <a:rPr lang="vi-VN">
                        <a:latin typeface="Cambria Math" panose="02040503050406030204" pitchFamily="18" charset="0"/>
                      </a:rPr>
                      <m:t>+</m:t>
                    </m:r>
                    <m:nary>
                      <m:naryPr>
                        <m:chr m:val="∑"/>
                        <m:limLoc m:val="undOvr"/>
                        <m:supHide m:val="on"/>
                        <m:ctrlPr>
                          <a:rPr lang="vi-VN" i="1">
                            <a:latin typeface="Cambria Math" panose="02040503050406030204" pitchFamily="18" charset="0"/>
                          </a:rPr>
                        </m:ctrlPr>
                      </m:naryPr>
                      <m:sub>
                        <m:r>
                          <a:rPr lang="vi-VN" i="1">
                            <a:latin typeface="Cambria Math" panose="02040503050406030204" pitchFamily="18" charset="0"/>
                          </a:rPr>
                          <m:t>𝑖</m:t>
                        </m:r>
                      </m:sub>
                      <m:sup/>
                      <m:e>
                        <m:sSubSup>
                          <m:sSubSupPr>
                            <m:ctrlPr>
                              <a:rPr lang="vi-VN" i="1">
                                <a:latin typeface="Cambria Math" panose="02040503050406030204" pitchFamily="18" charset="0"/>
                              </a:rPr>
                            </m:ctrlPr>
                          </m:sSubSupPr>
                          <m:e>
                            <m:r>
                              <a:rPr lang="vi-VN" i="1">
                                <a:latin typeface="Cambria Math" panose="02040503050406030204" pitchFamily="18" charset="0"/>
                              </a:rPr>
                              <m:t>𝑥</m:t>
                            </m:r>
                          </m:e>
                          <m:sub>
                            <m:r>
                              <a:rPr lang="vi-VN" i="1">
                                <a:latin typeface="Cambria Math" panose="02040503050406030204" pitchFamily="18" charset="0"/>
                              </a:rPr>
                              <m:t>𝑖𝑘</m:t>
                            </m:r>
                          </m:sub>
                          <m:sup>
                            <m:r>
                              <a:rPr lang="vi-VN" i="1">
                                <a:latin typeface="Cambria Math" panose="02040503050406030204" pitchFamily="18" charset="0"/>
                              </a:rPr>
                              <m:t>2</m:t>
                            </m:r>
                          </m:sup>
                        </m:sSubSup>
                        <m:sSub>
                          <m:sSubPr>
                            <m:ctrlPr>
                              <a:rPr lang="vi-VN" i="1">
                                <a:latin typeface="Cambria Math" panose="02040503050406030204" pitchFamily="18" charset="0"/>
                              </a:rPr>
                            </m:ctrlPr>
                          </m:sSubPr>
                          <m:e>
                            <m:acc>
                              <m:accPr>
                                <m:chr m:val="̂"/>
                                <m:ctrlPr>
                                  <a:rPr lang="vi-VN" i="1">
                                    <a:latin typeface="Cambria Math" panose="02040503050406030204" pitchFamily="18" charset="0"/>
                                  </a:rPr>
                                </m:ctrlPr>
                              </m:accPr>
                              <m:e>
                                <m:r>
                                  <a:rPr lang="vi-VN" i="1">
                                    <a:latin typeface="Cambria Math" panose="02040503050406030204" pitchFamily="18" charset="0"/>
                                  </a:rPr>
                                  <m:t>𝛽</m:t>
                                </m:r>
                              </m:e>
                            </m:acc>
                          </m:e>
                          <m:sub>
                            <m:r>
                              <a:rPr lang="vi-VN" i="1">
                                <a:latin typeface="Cambria Math" panose="02040503050406030204" pitchFamily="18" charset="0"/>
                              </a:rPr>
                              <m:t>𝑘</m:t>
                            </m:r>
                          </m:sub>
                        </m:sSub>
                      </m:e>
                    </m:nary>
                    <m:r>
                      <a:rPr lang="vi-VN">
                        <a:latin typeface="Cambria Math" panose="02040503050406030204" pitchFamily="18" charset="0"/>
                      </a:rPr>
                      <m:t>=</m:t>
                    </m:r>
                    <m:nary>
                      <m:naryPr>
                        <m:chr m:val="∑"/>
                        <m:limLoc m:val="undOvr"/>
                        <m:supHide m:val="on"/>
                        <m:ctrlPr>
                          <a:rPr lang="vi-VN" i="1">
                            <a:latin typeface="Cambria Math" panose="02040503050406030204" pitchFamily="18" charset="0"/>
                          </a:rPr>
                        </m:ctrlPr>
                      </m:naryPr>
                      <m:sub>
                        <m:r>
                          <a:rPr lang="vi-VN" i="1">
                            <a:latin typeface="Cambria Math" panose="02040503050406030204" pitchFamily="18" charset="0"/>
                          </a:rPr>
                          <m:t>𝑖</m:t>
                        </m:r>
                      </m:sub>
                      <m:sup/>
                      <m:e>
                        <m:sSub>
                          <m:sSubPr>
                            <m:ctrlPr>
                              <a:rPr lang="vi-VN" i="1">
                                <a:latin typeface="Cambria Math" panose="02040503050406030204" pitchFamily="18" charset="0"/>
                              </a:rPr>
                            </m:ctrlPr>
                          </m:sSubPr>
                          <m:e>
                            <m:sSub>
                              <m:sSubPr>
                                <m:ctrlPr>
                                  <a:rPr lang="vi-VN" i="1">
                                    <a:latin typeface="Cambria Math" panose="02040503050406030204" pitchFamily="18" charset="0"/>
                                  </a:rPr>
                                </m:ctrlPr>
                              </m:sSubPr>
                              <m:e>
                                <m:r>
                                  <a:rPr lang="vi-VN" i="1">
                                    <a:latin typeface="Cambria Math" panose="02040503050406030204" pitchFamily="18" charset="0"/>
                                  </a:rPr>
                                  <m:t>𝑥</m:t>
                                </m:r>
                              </m:e>
                              <m:sub>
                                <m:r>
                                  <a:rPr lang="vi-VN" i="1">
                                    <a:latin typeface="Cambria Math" panose="02040503050406030204" pitchFamily="18" charset="0"/>
                                  </a:rPr>
                                  <m:t>𝑖𝑘</m:t>
                                </m:r>
                              </m:sub>
                            </m:sSub>
                            <m:r>
                              <a:rPr lang="vi-VN" i="1">
                                <a:latin typeface="Cambria Math" panose="02040503050406030204" pitchFamily="18" charset="0"/>
                              </a:rPr>
                              <m:t>𝑦</m:t>
                            </m:r>
                          </m:e>
                          <m:sub>
                            <m:r>
                              <a:rPr lang="vi-VN" i="1">
                                <a:latin typeface="Cambria Math" panose="02040503050406030204" pitchFamily="18" charset="0"/>
                              </a:rPr>
                              <m:t>𝑖</m:t>
                            </m:r>
                          </m:sub>
                        </m:sSub>
                      </m:e>
                    </m:nary>
                  </m:oMath>
                </a14:m>
                <a:r>
                  <a:rPr lang="vi-VN" dirty="0"/>
                  <a:t>	  </a:t>
                </a:r>
              </a:p>
              <a:p>
                <a:r>
                  <a:rPr lang="vi-VN" dirty="0"/>
                  <a:t>Phương trình giải bằng phần mềm máy tính.</a:t>
                </a:r>
              </a:p>
              <a:p>
                <a:endParaRPr lang="vi-VN" dirty="0"/>
              </a:p>
              <a:p>
                <a:r>
                  <a:rPr lang="vi-VN" dirty="0"/>
                  <a:t>Ta có thể viết gọn phương trình trên dưới dạng vecto sau: </a:t>
                </a:r>
              </a:p>
              <a:p>
                <a:r>
                  <a:rPr lang="vi-VN" dirty="0"/>
                  <a:t>		</a:t>
                </a:r>
                <a14:m>
                  <m:oMath xmlns:m="http://schemas.openxmlformats.org/officeDocument/2006/math">
                    <m:acc>
                      <m:accPr>
                        <m:chr m:val="̂"/>
                        <m:ctrlPr>
                          <a:rPr lang="vi-VN" i="1" smtClean="0">
                            <a:latin typeface="Cambria Math" panose="02040503050406030204" pitchFamily="18" charset="0"/>
                          </a:rPr>
                        </m:ctrlPr>
                      </m:accPr>
                      <m:e>
                        <m:r>
                          <a:rPr lang="vi-VN" b="0" i="1" smtClean="0">
                            <a:latin typeface="Cambria Math" panose="02040503050406030204" pitchFamily="18" charset="0"/>
                          </a:rPr>
                          <m:t>𝑦</m:t>
                        </m:r>
                      </m:e>
                    </m:acc>
                    <m:r>
                      <a:rPr lang="vi-VN" b="0" i="1" smtClean="0">
                        <a:latin typeface="Cambria Math" panose="02040503050406030204" pitchFamily="18" charset="0"/>
                      </a:rPr>
                      <m:t>=</m:t>
                    </m:r>
                    <m:sSup>
                      <m:sSupPr>
                        <m:ctrlPr>
                          <a:rPr lang="vi-VN" b="1" i="1" smtClean="0">
                            <a:latin typeface="Cambria Math" panose="02040503050406030204" pitchFamily="18" charset="0"/>
                          </a:rPr>
                        </m:ctrlPr>
                      </m:sSupPr>
                      <m:e>
                        <m:r>
                          <a:rPr lang="vi-VN" b="1" i="1" smtClean="0">
                            <a:latin typeface="Cambria Math" panose="02040503050406030204" pitchFamily="18" charset="0"/>
                          </a:rPr>
                          <m:t>𝑾</m:t>
                        </m:r>
                      </m:e>
                      <m:sup>
                        <m:r>
                          <a:rPr lang="vi-VN" b="1" i="1" smtClean="0">
                            <a:latin typeface="Cambria Math" panose="02040503050406030204" pitchFamily="18" charset="0"/>
                          </a:rPr>
                          <m:t>𝑻</m:t>
                        </m:r>
                      </m:sup>
                    </m:sSup>
                    <m:r>
                      <a:rPr lang="vi-VN" b="1" i="1" smtClean="0">
                        <a:latin typeface="Cambria Math" panose="02040503050406030204" pitchFamily="18" charset="0"/>
                      </a:rPr>
                      <m:t>𝑿</m:t>
                    </m:r>
                  </m:oMath>
                </a14:m>
                <a:r>
                  <a:rPr lang="vi-VN" dirty="0"/>
                  <a:t>	</a:t>
                </a:r>
                <a:r>
                  <a:rPr lang="vi-VN" sz="2000" dirty="0"/>
                  <a:t>với </a:t>
                </a:r>
                <a14:m>
                  <m:oMath xmlns:m="http://schemas.openxmlformats.org/officeDocument/2006/math">
                    <m:sSup>
                      <m:sSupPr>
                        <m:ctrlPr>
                          <a:rPr lang="vi-VN" sz="2000" b="1" i="1">
                            <a:latin typeface="Cambria Math" panose="02040503050406030204" pitchFamily="18" charset="0"/>
                          </a:rPr>
                        </m:ctrlPr>
                      </m:sSupPr>
                      <m:e>
                        <m:r>
                          <a:rPr lang="vi-VN" sz="2000" b="1" i="1">
                            <a:latin typeface="Cambria Math" panose="02040503050406030204" pitchFamily="18" charset="0"/>
                          </a:rPr>
                          <m:t>𝑾</m:t>
                        </m:r>
                      </m:e>
                      <m:sup>
                        <m:r>
                          <a:rPr lang="vi-VN" sz="2000" b="1" i="1">
                            <a:latin typeface="Cambria Math" panose="02040503050406030204" pitchFamily="18" charset="0"/>
                          </a:rPr>
                          <m:t>𝑻</m:t>
                        </m:r>
                      </m:sup>
                    </m:sSup>
                    <m:r>
                      <a:rPr lang="vi-VN" sz="2000" b="1" i="1" smtClean="0">
                        <a:latin typeface="Cambria Math" panose="02040503050406030204" pitchFamily="18" charset="0"/>
                      </a:rPr>
                      <m:t>=(</m:t>
                    </m:r>
                    <m:sSub>
                      <m:sSubPr>
                        <m:ctrlPr>
                          <a:rPr lang="vi-VN" sz="2000" b="1" i="1" smtClean="0">
                            <a:latin typeface="Cambria Math" panose="02040503050406030204" pitchFamily="18" charset="0"/>
                          </a:rPr>
                        </m:ctrlPr>
                      </m:sSubPr>
                      <m:e>
                        <m:r>
                          <a:rPr lang="vi-VN" sz="2000" b="1" i="1" smtClean="0">
                            <a:latin typeface="Cambria Math" panose="02040503050406030204" pitchFamily="18" charset="0"/>
                          </a:rPr>
                          <m:t>𝒘</m:t>
                        </m:r>
                      </m:e>
                      <m:sub>
                        <m:r>
                          <a:rPr lang="vi-VN" sz="2000" b="1" i="1" smtClean="0">
                            <a:latin typeface="Cambria Math" panose="02040503050406030204" pitchFamily="18" charset="0"/>
                          </a:rPr>
                          <m:t>𝟎</m:t>
                        </m:r>
                      </m:sub>
                    </m:sSub>
                    <m:r>
                      <a:rPr lang="vi-VN" sz="2000" b="1" i="1" smtClean="0">
                        <a:latin typeface="Cambria Math" panose="02040503050406030204" pitchFamily="18" charset="0"/>
                      </a:rPr>
                      <m:t>,</m:t>
                    </m:r>
                    <m:sSub>
                      <m:sSubPr>
                        <m:ctrlPr>
                          <a:rPr lang="vi-VN" sz="2000" b="1" i="1" smtClean="0">
                            <a:latin typeface="Cambria Math" panose="02040503050406030204" pitchFamily="18" charset="0"/>
                          </a:rPr>
                        </m:ctrlPr>
                      </m:sSubPr>
                      <m:e>
                        <m:r>
                          <a:rPr lang="vi-VN" sz="2000" b="1" i="1" smtClean="0">
                            <a:latin typeface="Cambria Math" panose="02040503050406030204" pitchFamily="18" charset="0"/>
                          </a:rPr>
                          <m:t>𝒘</m:t>
                        </m:r>
                      </m:e>
                      <m:sub>
                        <m:r>
                          <a:rPr lang="vi-VN" sz="2000" b="1" i="1" smtClean="0">
                            <a:latin typeface="Cambria Math" panose="02040503050406030204" pitchFamily="18" charset="0"/>
                          </a:rPr>
                          <m:t>𝟏</m:t>
                        </m:r>
                      </m:sub>
                    </m:sSub>
                    <m:r>
                      <a:rPr lang="vi-VN" sz="2000" b="1" i="1" smtClean="0">
                        <a:latin typeface="Cambria Math" panose="02040503050406030204" pitchFamily="18" charset="0"/>
                      </a:rPr>
                      <m:t>,…,</m:t>
                    </m:r>
                    <m:sSub>
                      <m:sSubPr>
                        <m:ctrlPr>
                          <a:rPr lang="vi-VN" sz="2000" b="1" i="1" smtClean="0">
                            <a:latin typeface="Cambria Math" panose="02040503050406030204" pitchFamily="18" charset="0"/>
                          </a:rPr>
                        </m:ctrlPr>
                      </m:sSubPr>
                      <m:e>
                        <m:r>
                          <a:rPr lang="vi-VN" sz="2000" b="1" i="1" smtClean="0">
                            <a:latin typeface="Cambria Math" panose="02040503050406030204" pitchFamily="18" charset="0"/>
                          </a:rPr>
                          <m:t>𝒘</m:t>
                        </m:r>
                      </m:e>
                      <m:sub>
                        <m:r>
                          <a:rPr lang="vi-VN" sz="2000" b="1" i="1" smtClean="0">
                            <a:latin typeface="Cambria Math" panose="02040503050406030204" pitchFamily="18" charset="0"/>
                          </a:rPr>
                          <m:t>𝒌</m:t>
                        </m:r>
                      </m:sub>
                    </m:sSub>
                    <m:r>
                      <a:rPr lang="vi-VN" sz="2000" b="1" i="1" smtClean="0">
                        <a:latin typeface="Cambria Math" panose="02040503050406030204" pitchFamily="18" charset="0"/>
                      </a:rPr>
                      <m:t>)</m:t>
                    </m:r>
                  </m:oMath>
                </a14:m>
                <a:r>
                  <a:rPr lang="vi-VN" sz="2000" dirty="0"/>
                  <a:t> </a:t>
                </a:r>
              </a:p>
              <a:p>
                <a:r>
                  <a:rPr lang="vi-VN" sz="2000" dirty="0"/>
                  <a:t>				      </a:t>
                </a:r>
                <a14:m>
                  <m:oMath xmlns:m="http://schemas.openxmlformats.org/officeDocument/2006/math">
                    <m:sSup>
                      <m:sSupPr>
                        <m:ctrlPr>
                          <a:rPr lang="vi-VN" sz="2000" b="1" i="1">
                            <a:latin typeface="Cambria Math" panose="02040503050406030204" pitchFamily="18" charset="0"/>
                          </a:rPr>
                        </m:ctrlPr>
                      </m:sSupPr>
                      <m:e>
                        <m:r>
                          <a:rPr lang="vi-VN" sz="2000" b="1" i="1" smtClean="0">
                            <a:latin typeface="Cambria Math" panose="02040503050406030204" pitchFamily="18" charset="0"/>
                          </a:rPr>
                          <m:t>𝑿</m:t>
                        </m:r>
                      </m:e>
                      <m:sup>
                        <m:r>
                          <a:rPr lang="vi-VN" sz="2000" b="1" i="1">
                            <a:latin typeface="Cambria Math" panose="02040503050406030204" pitchFamily="18" charset="0"/>
                          </a:rPr>
                          <m:t>𝑻</m:t>
                        </m:r>
                      </m:sup>
                    </m:sSup>
                    <m:r>
                      <a:rPr lang="vi-VN" sz="2000" b="1" i="1">
                        <a:latin typeface="Cambria Math" panose="02040503050406030204" pitchFamily="18" charset="0"/>
                      </a:rPr>
                      <m:t>=</m:t>
                    </m:r>
                    <m:d>
                      <m:dPr>
                        <m:ctrlPr>
                          <a:rPr lang="vi-VN" sz="2000" b="1" i="1">
                            <a:latin typeface="Cambria Math" panose="02040503050406030204" pitchFamily="18" charset="0"/>
                          </a:rPr>
                        </m:ctrlPr>
                      </m:dPr>
                      <m:e>
                        <m:sSub>
                          <m:sSubPr>
                            <m:ctrlPr>
                              <a:rPr lang="vi-VN" sz="2000" b="1" i="1">
                                <a:latin typeface="Cambria Math" panose="02040503050406030204" pitchFamily="18" charset="0"/>
                              </a:rPr>
                            </m:ctrlPr>
                          </m:sSubPr>
                          <m:e>
                            <m:r>
                              <a:rPr lang="vi-VN" sz="2000" b="1" i="1" smtClean="0">
                                <a:latin typeface="Cambria Math" panose="02040503050406030204" pitchFamily="18" charset="0"/>
                              </a:rPr>
                              <m:t>𝒙</m:t>
                            </m:r>
                          </m:e>
                          <m:sub>
                            <m:r>
                              <a:rPr lang="vi-VN" sz="2000" b="1" i="1">
                                <a:latin typeface="Cambria Math" panose="02040503050406030204" pitchFamily="18" charset="0"/>
                              </a:rPr>
                              <m:t>𝟎</m:t>
                            </m:r>
                          </m:sub>
                        </m:sSub>
                        <m:r>
                          <a:rPr lang="vi-VN" sz="2000" b="1" i="1">
                            <a:latin typeface="Cambria Math" panose="02040503050406030204" pitchFamily="18" charset="0"/>
                          </a:rPr>
                          <m:t>,</m:t>
                        </m:r>
                        <m:sSub>
                          <m:sSubPr>
                            <m:ctrlPr>
                              <a:rPr lang="vi-VN" sz="2000" b="1" i="1">
                                <a:latin typeface="Cambria Math" panose="02040503050406030204" pitchFamily="18" charset="0"/>
                              </a:rPr>
                            </m:ctrlPr>
                          </m:sSubPr>
                          <m:e>
                            <m:r>
                              <a:rPr lang="vi-VN" sz="2000" b="1" i="1" smtClean="0">
                                <a:latin typeface="Cambria Math" panose="02040503050406030204" pitchFamily="18" charset="0"/>
                              </a:rPr>
                              <m:t>𝒙</m:t>
                            </m:r>
                          </m:e>
                          <m:sub>
                            <m:r>
                              <a:rPr lang="vi-VN" sz="2000" b="1" i="1">
                                <a:latin typeface="Cambria Math" panose="02040503050406030204" pitchFamily="18" charset="0"/>
                              </a:rPr>
                              <m:t>𝟏</m:t>
                            </m:r>
                          </m:sub>
                        </m:sSub>
                        <m:r>
                          <a:rPr lang="vi-VN" sz="2000" b="1" i="1">
                            <a:latin typeface="Cambria Math" panose="02040503050406030204" pitchFamily="18" charset="0"/>
                          </a:rPr>
                          <m:t>,…,</m:t>
                        </m:r>
                        <m:sSub>
                          <m:sSubPr>
                            <m:ctrlPr>
                              <a:rPr lang="vi-VN" sz="2000" b="1" i="1">
                                <a:latin typeface="Cambria Math" panose="02040503050406030204" pitchFamily="18" charset="0"/>
                              </a:rPr>
                            </m:ctrlPr>
                          </m:sSubPr>
                          <m:e>
                            <m:r>
                              <a:rPr lang="vi-VN" sz="2000" b="1" i="1" smtClean="0">
                                <a:latin typeface="Cambria Math" panose="02040503050406030204" pitchFamily="18" charset="0"/>
                              </a:rPr>
                              <m:t>𝒙</m:t>
                            </m:r>
                          </m:e>
                          <m:sub>
                            <m:r>
                              <a:rPr lang="vi-VN" sz="2000" b="1" i="1">
                                <a:latin typeface="Cambria Math" panose="02040503050406030204" pitchFamily="18" charset="0"/>
                              </a:rPr>
                              <m:t>𝒌</m:t>
                            </m:r>
                          </m:sub>
                        </m:sSub>
                      </m:e>
                    </m:d>
                    <m:r>
                      <a:rPr lang="vi-VN" sz="2000" b="1" i="1" smtClean="0">
                        <a:latin typeface="Cambria Math" panose="02040503050406030204" pitchFamily="18" charset="0"/>
                      </a:rPr>
                      <m:t>; </m:t>
                    </m:r>
                    <m:sSub>
                      <m:sSubPr>
                        <m:ctrlPr>
                          <a:rPr lang="vi-VN" sz="2000" b="1" i="1" smtClean="0">
                            <a:latin typeface="Cambria Math" panose="02040503050406030204" pitchFamily="18" charset="0"/>
                          </a:rPr>
                        </m:ctrlPr>
                      </m:sSubPr>
                      <m:e>
                        <m:r>
                          <a:rPr lang="vi-VN" sz="2000" b="1" i="1" smtClean="0">
                            <a:latin typeface="Cambria Math" panose="02040503050406030204" pitchFamily="18" charset="0"/>
                          </a:rPr>
                          <m:t>𝒙</m:t>
                        </m:r>
                      </m:e>
                      <m:sub>
                        <m:r>
                          <a:rPr lang="vi-VN" sz="2000" b="1" i="1" smtClean="0">
                            <a:latin typeface="Cambria Math" panose="02040503050406030204" pitchFamily="18" charset="0"/>
                          </a:rPr>
                          <m:t>𝟎</m:t>
                        </m:r>
                      </m:sub>
                    </m:sSub>
                    <m:r>
                      <a:rPr lang="vi-VN" sz="2000" b="1" i="1" smtClean="0">
                        <a:latin typeface="Cambria Math" panose="02040503050406030204" pitchFamily="18" charset="0"/>
                      </a:rPr>
                      <m:t>=</m:t>
                    </m:r>
                    <m:r>
                      <a:rPr lang="vi-VN" sz="2000" b="0" i="1" smtClean="0">
                        <a:latin typeface="Cambria Math" panose="02040503050406030204" pitchFamily="18" charset="0"/>
                      </a:rPr>
                      <m:t>1</m:t>
                    </m:r>
                  </m:oMath>
                </a14:m>
                <a:endParaRPr lang="vi-VN" sz="2000" dirty="0"/>
              </a:p>
            </p:txBody>
          </p:sp>
        </mc:Choice>
        <mc:Fallback xmlns="">
          <p:sp>
            <p:nvSpPr>
              <p:cNvPr id="3" name="Content Placeholder 2">
                <a:extLst>
                  <a:ext uri="{FF2B5EF4-FFF2-40B4-BE49-F238E27FC236}">
                    <a16:creationId xmlns:a16="http://schemas.microsoft.com/office/drawing/2014/main" id="{CAD213FC-BDFA-41AC-A417-8686DF45F925}"/>
                  </a:ext>
                </a:extLst>
              </p:cNvPr>
              <p:cNvSpPr>
                <a:spLocks noGrp="1" noRot="1" noChangeAspect="1" noMove="1" noResize="1" noEditPoints="1" noAdjustHandles="1" noChangeArrowheads="1" noChangeShapeType="1" noTextEdit="1"/>
              </p:cNvSpPr>
              <p:nvPr>
                <p:ph idx="1"/>
              </p:nvPr>
            </p:nvSpPr>
            <p:spPr>
              <a:blipFill>
                <a:blip r:embed="rId2"/>
                <a:stretch>
                  <a:fillRect l="-705" t="-1151"/>
                </a:stretch>
              </a:blipFill>
            </p:spPr>
            <p:txBody>
              <a:bodyPr/>
              <a:lstStyle/>
              <a:p>
                <a:r>
                  <a:rPr lang="vi-VN">
                    <a:noFill/>
                  </a:rPr>
                  <a:t> </a:t>
                </a:r>
              </a:p>
            </p:txBody>
          </p:sp>
        </mc:Fallback>
      </mc:AlternateContent>
    </p:spTree>
    <p:extLst>
      <p:ext uri="{BB962C8B-B14F-4D97-AF65-F5344CB8AC3E}">
        <p14:creationId xmlns:p14="http://schemas.microsoft.com/office/powerpoint/2010/main" val="18867221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2E65-34C8-4CFF-B030-C78D2948D858}"/>
              </a:ext>
            </a:extLst>
          </p:cNvPr>
          <p:cNvSpPr>
            <a:spLocks noGrp="1"/>
          </p:cNvSpPr>
          <p:nvPr>
            <p:ph type="title"/>
          </p:nvPr>
        </p:nvSpPr>
        <p:spPr>
          <a:xfrm flipV="1">
            <a:off x="838200" y="319406"/>
            <a:ext cx="10515600" cy="45719"/>
          </a:xfrm>
        </p:spPr>
        <p:txBody>
          <a:bodyPr>
            <a:normAutofit fontScale="90000"/>
          </a:bodyPr>
          <a:lstStyle/>
          <a:p>
            <a:endParaRPr lang="vi-V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A44ABC-DB36-490A-A098-21D8B690F705}"/>
                  </a:ext>
                </a:extLst>
              </p:cNvPr>
              <p:cNvSpPr>
                <a:spLocks noGrp="1"/>
              </p:cNvSpPr>
              <p:nvPr>
                <p:ph idx="1"/>
              </p:nvPr>
            </p:nvSpPr>
            <p:spPr>
              <a:xfrm>
                <a:off x="636103" y="319406"/>
                <a:ext cx="10999305" cy="6346437"/>
              </a:xfrm>
            </p:spPr>
            <p:txBody>
              <a:bodyPr>
                <a:normAutofit lnSpcReduction="10000"/>
              </a:bodyPr>
              <a:lstStyle/>
              <a:p>
                <a:pPr marL="0" indent="0" algn="just">
                  <a:buNone/>
                </a:pPr>
                <a:r>
                  <a:rPr lang="en-US" sz="2200" dirty="0">
                    <a:latin typeface="Arial" panose="020B0604020202020204" pitchFamily="34" charset="0"/>
                    <a:cs typeface="Arial" panose="020B0604020202020204" pitchFamily="34" charset="0"/>
                  </a:rPr>
                  <a:t>Hình </a:t>
                </a:r>
                <a:r>
                  <a:rPr lang="en-US" sz="2200" dirty="0" err="1">
                    <a:latin typeface="Arial" panose="020B0604020202020204" pitchFamily="34" charset="0"/>
                    <a:cs typeface="Arial" panose="020B0604020202020204" pitchFamily="34" charset="0"/>
                  </a:rPr>
                  <a:t>sau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mô</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tả</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quá</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trình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thực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xây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dựng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mô</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hình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hồi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bội</a:t>
                </a:r>
                <a:r>
                  <a:rPr lang="en-US" sz="2200" dirty="0">
                    <a:latin typeface="Arial" panose="020B0604020202020204" pitchFamily="34" charset="0"/>
                    <a:cs typeface="Arial" panose="020B0604020202020204" pitchFamily="34" charset="0"/>
                  </a:rPr>
                  <a:t>:</a:t>
                </a:r>
              </a:p>
              <a:p>
                <a:pPr marL="0" indent="0" algn="just">
                  <a:buNone/>
                </a:pPr>
                <a:endParaRPr lang="en-US" sz="2200" dirty="0">
                  <a:latin typeface="Arial" panose="020B0604020202020204" pitchFamily="34" charset="0"/>
                  <a:cs typeface="Arial" panose="020B0604020202020204" pitchFamily="34" charset="0"/>
                </a:endParaRPr>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400" b="1" dirty="0"/>
              </a:p>
              <a:p>
                <a:pPr marL="0" indent="0" algn="just">
                  <a:buNone/>
                </a:pPr>
                <a:r>
                  <a:rPr lang="en-US" sz="2400" dirty="0" err="1"/>
                  <a:t>Phương</a:t>
                </a:r>
                <a:r>
                  <a:rPr lang="en-US" sz="2400" dirty="0"/>
                  <a:t> trình dưới dạng vecto</a:t>
                </a:r>
                <a:r>
                  <a:rPr lang="en-US" sz="2400" b="1" dirty="0"/>
                  <a:t>   </a:t>
                </a:r>
                <a14:m>
                  <m:oMath xmlns:m="http://schemas.openxmlformats.org/officeDocument/2006/math">
                    <m:r>
                      <a:rPr lang="en-US" sz="2400" b="1" i="1">
                        <a:latin typeface="Cambria Math" panose="02040503050406030204" pitchFamily="18" charset="0"/>
                      </a:rPr>
                      <m:t>𝒀</m:t>
                    </m:r>
                    <m:r>
                      <a:rPr lang="en-US" sz="2400" b="1" i="1">
                        <a:latin typeface="Cambria Math" panose="02040503050406030204" pitchFamily="18" charset="0"/>
                      </a:rPr>
                      <m:t>=</m:t>
                    </m:r>
                    <m:r>
                      <a:rPr lang="en-US" sz="2400" b="1" i="1">
                        <a:latin typeface="Cambria Math" panose="02040503050406030204" pitchFamily="18" charset="0"/>
                      </a:rPr>
                      <m:t>𝜷</m:t>
                    </m:r>
                    <m:r>
                      <a:rPr lang="en-US" sz="2400" b="1" i="1">
                        <a:latin typeface="Cambria Math" panose="02040503050406030204" pitchFamily="18" charset="0"/>
                      </a:rPr>
                      <m:t>𝑿</m:t>
                    </m:r>
                    <m:r>
                      <a:rPr lang="en-US" sz="2400" b="1" i="1">
                        <a:latin typeface="Cambria Math" panose="02040503050406030204" pitchFamily="18" charset="0"/>
                      </a:rPr>
                      <m:t>+</m:t>
                    </m:r>
                    <m:r>
                      <a:rPr lang="en-US" sz="2400" b="1" i="1">
                        <a:latin typeface="Cambria Math" panose="02040503050406030204" pitchFamily="18" charset="0"/>
                      </a:rPr>
                      <m:t>𝜺</m:t>
                    </m:r>
                  </m:oMath>
                </a14:m>
                <a:endParaRPr lang="en-US" sz="2000" dirty="0"/>
              </a:p>
              <a:p>
                <a:pPr marL="0" indent="0" algn="just">
                  <a:buNone/>
                </a:pPr>
                <a:endParaRPr lang="vi-VN" sz="2200" dirty="0"/>
              </a:p>
            </p:txBody>
          </p:sp>
        </mc:Choice>
        <mc:Fallback xmlns="">
          <p:sp>
            <p:nvSpPr>
              <p:cNvPr id="3" name="Content Placeholder 2">
                <a:extLst>
                  <a:ext uri="{FF2B5EF4-FFF2-40B4-BE49-F238E27FC236}">
                    <a16:creationId xmlns:a16="http://schemas.microsoft.com/office/drawing/2014/main" id="{26A44ABC-DB36-490A-A098-21D8B690F705}"/>
                  </a:ext>
                </a:extLst>
              </p:cNvPr>
              <p:cNvSpPr>
                <a:spLocks noGrp="1" noRot="1" noChangeAspect="1" noMove="1" noResize="1" noEditPoints="1" noAdjustHandles="1" noChangeArrowheads="1" noChangeShapeType="1" noTextEdit="1"/>
              </p:cNvSpPr>
              <p:nvPr>
                <p:ph idx="1"/>
              </p:nvPr>
            </p:nvSpPr>
            <p:spPr>
              <a:xfrm>
                <a:off x="636103" y="319406"/>
                <a:ext cx="10999305" cy="6346437"/>
              </a:xfrm>
              <a:blipFill>
                <a:blip r:embed="rId2"/>
                <a:stretch>
                  <a:fillRect l="-831" t="-1537" b="-2209"/>
                </a:stretch>
              </a:blipFill>
            </p:spPr>
            <p:txBody>
              <a:bodyPr/>
              <a:lstStyle/>
              <a:p>
                <a:r>
                  <a:rPr lang="vi-VN">
                    <a:noFill/>
                  </a:rPr>
                  <a:t> </a:t>
                </a:r>
              </a:p>
            </p:txBody>
          </p:sp>
        </mc:Fallback>
      </mc:AlternateContent>
      <p:pic>
        <p:nvPicPr>
          <p:cNvPr id="4" name="Picture 3">
            <a:extLst>
              <a:ext uri="{FF2B5EF4-FFF2-40B4-BE49-F238E27FC236}">
                <a16:creationId xmlns:a16="http://schemas.microsoft.com/office/drawing/2014/main" id="{E67EA204-3AAA-40CF-8B0B-DE6D4E0498AB}"/>
              </a:ext>
            </a:extLst>
          </p:cNvPr>
          <p:cNvPicPr/>
          <p:nvPr/>
        </p:nvPicPr>
        <p:blipFill>
          <a:blip r:embed="rId3" cstate="print"/>
          <a:srcRect/>
          <a:stretch>
            <a:fillRect/>
          </a:stretch>
        </p:blipFill>
        <p:spPr bwMode="auto">
          <a:xfrm>
            <a:off x="2332383" y="761336"/>
            <a:ext cx="7195931" cy="5321411"/>
          </a:xfrm>
          <a:prstGeom prst="rect">
            <a:avLst/>
          </a:prstGeom>
          <a:noFill/>
          <a:ln w="9525">
            <a:noFill/>
            <a:miter lim="800000"/>
            <a:headEnd/>
            <a:tailEnd/>
          </a:ln>
        </p:spPr>
      </p:pic>
    </p:spTree>
    <p:extLst>
      <p:ext uri="{BB962C8B-B14F-4D97-AF65-F5344CB8AC3E}">
        <p14:creationId xmlns:p14="http://schemas.microsoft.com/office/powerpoint/2010/main" val="9669687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2E65-34C8-4CFF-B030-C78D2948D858}"/>
              </a:ext>
            </a:extLst>
          </p:cNvPr>
          <p:cNvSpPr>
            <a:spLocks noGrp="1"/>
          </p:cNvSpPr>
          <p:nvPr>
            <p:ph type="title"/>
          </p:nvPr>
        </p:nvSpPr>
        <p:spPr>
          <a:xfrm flipV="1">
            <a:off x="838200" y="319406"/>
            <a:ext cx="10515600" cy="45719"/>
          </a:xfrm>
        </p:spPr>
        <p:txBody>
          <a:bodyPr>
            <a:normAutofit fontScale="90000"/>
          </a:bodyPr>
          <a:lstStyle/>
          <a:p>
            <a:endParaRPr lang="vi-V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A44ABC-DB36-490A-A098-21D8B690F705}"/>
                  </a:ext>
                </a:extLst>
              </p:cNvPr>
              <p:cNvSpPr>
                <a:spLocks noGrp="1"/>
              </p:cNvSpPr>
              <p:nvPr>
                <p:ph idx="1"/>
              </p:nvPr>
            </p:nvSpPr>
            <p:spPr>
              <a:xfrm>
                <a:off x="636103" y="319406"/>
                <a:ext cx="10999305" cy="6346437"/>
              </a:xfrm>
            </p:spPr>
            <p:txBody>
              <a:bodyPr>
                <a:normAutofit/>
              </a:bodyPr>
              <a:lstStyle/>
              <a:p>
                <a:pPr marL="0" indent="0">
                  <a:lnSpc>
                    <a:spcPct val="110000"/>
                  </a:lnSpc>
                  <a:buNone/>
                </a:pPr>
                <a:r>
                  <a:rPr lang="en-US" sz="2200" dirty="0" err="1">
                    <a:latin typeface="Arial" panose="020B0604020202020204" pitchFamily="34" charset="0"/>
                    <a:cs typeface="Arial" panose="020B0604020202020204" pitchFamily="34" charset="0"/>
                  </a:rPr>
                  <a:t>Mục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tiêu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tại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tìm</a:t>
                </a:r>
                <a:r>
                  <a:rPr lang="en-US" sz="2200" dirty="0">
                    <a:latin typeface="Arial" panose="020B0604020202020204" pitchFamily="34" charset="0"/>
                    <a:cs typeface="Arial" panose="020B0604020202020204" pitchFamily="34" charset="0"/>
                  </a:rPr>
                  <a:t> β, </a:t>
                </a:r>
                <a:r>
                  <a:rPr lang="en-US" sz="2200" dirty="0" err="1">
                    <a:latin typeface="Arial" panose="020B0604020202020204" pitchFamily="34" charset="0"/>
                    <a:cs typeface="Arial" panose="020B0604020202020204" pitchFamily="34" charset="0"/>
                  </a:rPr>
                  <a:t>vec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tơ</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hệ</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số</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hồi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cực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tiểu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tổng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sai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số</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bình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phương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giữa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giá</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trị</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dự</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đoán</a:t>
                </a:r>
                <a:r>
                  <a:rPr lang="en-US" sz="2200" dirty="0">
                    <a:latin typeface="Arial" panose="020B0604020202020204" pitchFamily="34" charset="0"/>
                    <a:cs typeface="Arial" panose="020B0604020202020204" pitchFamily="34" charset="0"/>
                  </a:rPr>
                  <a:t> Y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giá</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trị</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thực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tế</a:t>
                </a:r>
                <a:r>
                  <a:rPr lang="en-US" sz="2200" dirty="0">
                    <a:latin typeface="Arial" panose="020B0604020202020204" pitchFamily="34" charset="0"/>
                    <a:cs typeface="Arial" panose="020B0604020202020204" pitchFamily="34" charset="0"/>
                  </a:rPr>
                  <a:t>.</a:t>
                </a:r>
                <a:endParaRPr lang="vi-VN" sz="2200" dirty="0">
                  <a:latin typeface="Arial" panose="020B0604020202020204" pitchFamily="34" charset="0"/>
                  <a:cs typeface="Arial" panose="020B0604020202020204" pitchFamily="34" charset="0"/>
                </a:endParaRPr>
              </a:p>
              <a:p>
                <a:pPr marL="0" indent="0">
                  <a:lnSpc>
                    <a:spcPct val="110000"/>
                  </a:lnSpc>
                  <a:buNone/>
                </a:pPr>
                <a:r>
                  <a:rPr lang="en-US" sz="2200" dirty="0" err="1">
                    <a:latin typeface="Arial" panose="020B0604020202020204" pitchFamily="34" charset="0"/>
                    <a:cs typeface="Arial" panose="020B0604020202020204" pitchFamily="34" charset="0"/>
                  </a:rPr>
                  <a:t>Hàm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sai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số</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viết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dưới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dạng</a:t>
                </a:r>
                <a:r>
                  <a:rPr lang="en-US" sz="2200" dirty="0">
                    <a:latin typeface="Arial" panose="020B0604020202020204" pitchFamily="34" charset="0"/>
                    <a:cs typeface="Arial" panose="020B0604020202020204" pitchFamily="34" charset="0"/>
                  </a:rPr>
                  <a:t>:</a:t>
                </a:r>
                <a:endParaRPr lang="vi-VN" sz="2200" dirty="0">
                  <a:latin typeface="Arial" panose="020B0604020202020204" pitchFamily="34" charset="0"/>
                  <a:cs typeface="Arial" panose="020B0604020202020204" pitchFamily="34" charset="0"/>
                </a:endParaRPr>
              </a:p>
              <a:p>
                <a:pPr marL="0" indent="0">
                  <a:lnSpc>
                    <a:spcPct val="110000"/>
                  </a:lnSpc>
                  <a:buNone/>
                </a:pPr>
                <a:r>
                  <a:rPr lang="en-US" sz="2200" dirty="0">
                    <a:latin typeface="Arial" panose="020B0604020202020204" pitchFamily="34" charset="0"/>
                    <a:cs typeface="Arial" panose="020B0604020202020204" pitchFamily="34" charset="0"/>
                  </a:rPr>
                  <a:t>		</a:t>
                </a:r>
                <a14:m>
                  <m:oMath xmlns:m="http://schemas.openxmlformats.org/officeDocument/2006/math">
                    <m:r>
                      <a:rPr lang="en-US" sz="2200" b="1" i="1">
                        <a:latin typeface="Cambria Math" panose="02040503050406030204" pitchFamily="18" charset="0"/>
                      </a:rPr>
                      <m:t>ʆ</m:t>
                    </m:r>
                    <m:d>
                      <m:dPr>
                        <m:ctrlPr>
                          <a:rPr lang="vi-VN" sz="2200" b="1" i="1">
                            <a:latin typeface="Cambria Math" panose="02040503050406030204" pitchFamily="18" charset="0"/>
                          </a:rPr>
                        </m:ctrlPr>
                      </m:dPr>
                      <m:e>
                        <m:r>
                          <a:rPr lang="en-US" sz="2200" b="1" i="1">
                            <a:latin typeface="Cambria Math" panose="02040503050406030204" pitchFamily="18" charset="0"/>
                          </a:rPr>
                          <m:t>𝑾</m:t>
                        </m:r>
                      </m:e>
                    </m:d>
                    <m:r>
                      <a:rPr lang="en-US" sz="2200" b="1" i="1">
                        <a:latin typeface="Cambria Math" panose="02040503050406030204" pitchFamily="18" charset="0"/>
                      </a:rPr>
                      <m:t>=</m:t>
                    </m:r>
                    <m:f>
                      <m:fPr>
                        <m:ctrlPr>
                          <a:rPr lang="vi-VN" sz="2200" b="1" i="1">
                            <a:latin typeface="Cambria Math" panose="02040503050406030204" pitchFamily="18" charset="0"/>
                          </a:rPr>
                        </m:ctrlPr>
                      </m:fPr>
                      <m:num>
                        <m:r>
                          <a:rPr lang="en-US" sz="2200" b="1" i="1">
                            <a:latin typeface="Cambria Math" panose="02040503050406030204" pitchFamily="18" charset="0"/>
                          </a:rPr>
                          <m:t>𝟏</m:t>
                        </m:r>
                      </m:num>
                      <m:den>
                        <m:r>
                          <a:rPr lang="en-US" sz="2200" b="1" i="1">
                            <a:latin typeface="Cambria Math" panose="02040503050406030204" pitchFamily="18" charset="0"/>
                          </a:rPr>
                          <m:t>𝟐</m:t>
                        </m:r>
                        <m:r>
                          <a:rPr lang="en-US" sz="2200" b="1" i="1">
                            <a:latin typeface="Cambria Math" panose="02040503050406030204" pitchFamily="18" charset="0"/>
                          </a:rPr>
                          <m:t>𝑵</m:t>
                        </m:r>
                      </m:den>
                    </m:f>
                    <m:nary>
                      <m:naryPr>
                        <m:chr m:val="∑"/>
                        <m:limLoc m:val="undOvr"/>
                        <m:ctrlPr>
                          <a:rPr lang="vi-VN" sz="2200" b="1" i="1">
                            <a:latin typeface="Cambria Math" panose="02040503050406030204" pitchFamily="18" charset="0"/>
                          </a:rPr>
                        </m:ctrlPr>
                      </m:naryPr>
                      <m:sub>
                        <m:r>
                          <a:rPr lang="en-US" sz="2200" b="1" i="1">
                            <a:latin typeface="Cambria Math" panose="02040503050406030204" pitchFamily="18" charset="0"/>
                          </a:rPr>
                          <m:t>𝒊</m:t>
                        </m:r>
                        <m:r>
                          <a:rPr lang="en-US" sz="2200" b="1" i="1">
                            <a:latin typeface="Cambria Math" panose="02040503050406030204" pitchFamily="18" charset="0"/>
                          </a:rPr>
                          <m:t>=</m:t>
                        </m:r>
                        <m:r>
                          <a:rPr lang="en-US" sz="2200" b="1" i="1">
                            <a:latin typeface="Cambria Math" panose="02040503050406030204" pitchFamily="18" charset="0"/>
                          </a:rPr>
                          <m:t>𝟏</m:t>
                        </m:r>
                      </m:sub>
                      <m:sup>
                        <m:r>
                          <a:rPr lang="en-US" sz="2200" b="1" i="1">
                            <a:latin typeface="Cambria Math" panose="02040503050406030204" pitchFamily="18" charset="0"/>
                          </a:rPr>
                          <m:t>𝑵</m:t>
                        </m:r>
                      </m:sup>
                      <m:e>
                        <m:r>
                          <a:rPr lang="en-US" sz="2200" b="1" i="1">
                            <a:latin typeface="Cambria Math" panose="02040503050406030204" pitchFamily="18" charset="0"/>
                          </a:rPr>
                          <m:t>(</m:t>
                        </m:r>
                        <m:sSub>
                          <m:sSubPr>
                            <m:ctrlPr>
                              <a:rPr lang="vi-VN" sz="2200" b="1" i="1">
                                <a:latin typeface="Cambria Math" panose="02040503050406030204" pitchFamily="18" charset="0"/>
                              </a:rPr>
                            </m:ctrlPr>
                          </m:sSubPr>
                          <m:e>
                            <m:r>
                              <a:rPr lang="en-US" sz="2200" b="1" i="1">
                                <a:latin typeface="Cambria Math" panose="02040503050406030204" pitchFamily="18" charset="0"/>
                              </a:rPr>
                              <m:t>𝒚</m:t>
                            </m:r>
                          </m:e>
                          <m:sub>
                            <m:r>
                              <a:rPr lang="en-US" sz="2200" b="1" i="1">
                                <a:latin typeface="Cambria Math" panose="02040503050406030204" pitchFamily="18" charset="0"/>
                              </a:rPr>
                              <m:t>𝒊</m:t>
                            </m:r>
                          </m:sub>
                        </m:sSub>
                        <m:r>
                          <a:rPr lang="en-US" sz="2200" b="1" i="1">
                            <a:latin typeface="Cambria Math" panose="02040503050406030204" pitchFamily="18" charset="0"/>
                          </a:rPr>
                          <m:t>−</m:t>
                        </m:r>
                        <m:sSup>
                          <m:sSupPr>
                            <m:ctrlPr>
                              <a:rPr lang="vi-VN" sz="2200" b="1" i="1">
                                <a:latin typeface="Cambria Math" panose="02040503050406030204" pitchFamily="18" charset="0"/>
                              </a:rPr>
                            </m:ctrlPr>
                          </m:sSupPr>
                          <m:e>
                            <m:r>
                              <a:rPr lang="en-US" sz="2200" b="1" i="1">
                                <a:latin typeface="Cambria Math" panose="02040503050406030204" pitchFamily="18" charset="0"/>
                              </a:rPr>
                              <m:t>𝒙</m:t>
                            </m:r>
                          </m:e>
                          <m:sup>
                            <m:r>
                              <a:rPr lang="en-US" sz="2200" b="1" i="1">
                                <a:latin typeface="Cambria Math" panose="02040503050406030204" pitchFamily="18" charset="0"/>
                              </a:rPr>
                              <m:t>𝑻</m:t>
                            </m:r>
                          </m:sup>
                        </m:sSup>
                        <m:sSub>
                          <m:sSubPr>
                            <m:ctrlPr>
                              <a:rPr lang="vi-VN" sz="2200" b="1" i="1">
                                <a:latin typeface="Cambria Math" panose="02040503050406030204" pitchFamily="18" charset="0"/>
                              </a:rPr>
                            </m:ctrlPr>
                          </m:sSubPr>
                          <m:e>
                            <m:r>
                              <a:rPr lang="en-US" sz="2200" b="1" i="1">
                                <a:latin typeface="Cambria Math" panose="02040503050406030204" pitchFamily="18" charset="0"/>
                              </a:rPr>
                              <m:t>𝒘</m:t>
                            </m:r>
                          </m:e>
                          <m:sub>
                            <m:r>
                              <a:rPr lang="en-US" sz="2200" b="1" i="1">
                                <a:latin typeface="Cambria Math" panose="02040503050406030204" pitchFamily="18" charset="0"/>
                              </a:rPr>
                              <m:t>𝒊</m:t>
                            </m:r>
                          </m:sub>
                        </m:sSub>
                        <m:sSup>
                          <m:sSupPr>
                            <m:ctrlPr>
                              <a:rPr lang="vi-VN" sz="2200" b="1" i="1">
                                <a:latin typeface="Cambria Math" panose="02040503050406030204" pitchFamily="18" charset="0"/>
                              </a:rPr>
                            </m:ctrlPr>
                          </m:sSupPr>
                          <m:e>
                            <m:r>
                              <a:rPr lang="en-US" sz="2200" b="1" i="1">
                                <a:latin typeface="Cambria Math" panose="02040503050406030204" pitchFamily="18" charset="0"/>
                              </a:rPr>
                              <m:t>)</m:t>
                            </m:r>
                          </m:e>
                          <m:sup>
                            <m:r>
                              <a:rPr lang="en-US" sz="2200" b="1" i="1">
                                <a:latin typeface="Cambria Math" panose="02040503050406030204" pitchFamily="18" charset="0"/>
                              </a:rPr>
                              <m:t>𝟐</m:t>
                            </m:r>
                          </m:sup>
                        </m:sSup>
                      </m:e>
                    </m:nary>
                  </m:oMath>
                </a14:m>
                <a:endParaRPr lang="vi-VN" sz="2200" dirty="0">
                  <a:latin typeface="Arial" panose="020B0604020202020204" pitchFamily="34" charset="0"/>
                  <a:cs typeface="Arial" panose="020B0604020202020204" pitchFamily="34" charset="0"/>
                </a:endParaRPr>
              </a:p>
              <a:p>
                <a:pPr marL="0" indent="0">
                  <a:lnSpc>
                    <a:spcPct val="110000"/>
                  </a:lnSpc>
                  <a:buNone/>
                </a:pPr>
                <a:r>
                  <a:rPr lang="en-US" sz="2200" dirty="0" err="1">
                    <a:latin typeface="Arial" panose="020B0604020202020204" pitchFamily="34" charset="0"/>
                    <a:cs typeface="Arial" panose="020B0604020202020204" pitchFamily="34" charset="0"/>
                  </a:rPr>
                  <a:t>Nếu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viết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gọn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dưới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dạng</a:t>
                </a:r>
                <a:r>
                  <a:rPr lang="en-US" sz="2200" dirty="0">
                    <a:latin typeface="Arial" panose="020B0604020202020204" pitchFamily="34" charset="0"/>
                    <a:cs typeface="Arial" panose="020B0604020202020204" pitchFamily="34" charset="0"/>
                  </a:rPr>
                  <a:t> ma </a:t>
                </a:r>
                <a:r>
                  <a:rPr lang="en-US" sz="2200" dirty="0" err="1">
                    <a:latin typeface="Arial" panose="020B0604020202020204" pitchFamily="34" charset="0"/>
                    <a:cs typeface="Arial" panose="020B0604020202020204" pitchFamily="34" charset="0"/>
                  </a:rPr>
                  <a:t>trận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hàm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này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dạng</a:t>
                </a:r>
                <a:endParaRPr lang="vi-VN" sz="2200" dirty="0">
                  <a:latin typeface="Arial" panose="020B0604020202020204" pitchFamily="34" charset="0"/>
                  <a:cs typeface="Arial" panose="020B0604020202020204" pitchFamily="34" charset="0"/>
                </a:endParaRPr>
              </a:p>
              <a:p>
                <a:pPr marL="0" indent="0">
                  <a:lnSpc>
                    <a:spcPct val="110000"/>
                  </a:lnSpc>
                  <a:buNone/>
                </a:pPr>
                <a:r>
                  <a:rPr lang="en-US" sz="2200" dirty="0">
                    <a:latin typeface="Arial" panose="020B0604020202020204" pitchFamily="34" charset="0"/>
                    <a:cs typeface="Arial" panose="020B0604020202020204" pitchFamily="34" charset="0"/>
                  </a:rPr>
                  <a:t>		</a:t>
                </a:r>
                <a14:m>
                  <m:oMath xmlns:m="http://schemas.openxmlformats.org/officeDocument/2006/math">
                    <m:r>
                      <a:rPr lang="en-US" sz="2200" b="1" i="1">
                        <a:latin typeface="Cambria Math" panose="02040503050406030204" pitchFamily="18" charset="0"/>
                      </a:rPr>
                      <m:t>ʆ</m:t>
                    </m:r>
                    <m:d>
                      <m:dPr>
                        <m:ctrlPr>
                          <a:rPr lang="vi-VN" sz="2200" b="1" i="1">
                            <a:latin typeface="Cambria Math" panose="02040503050406030204" pitchFamily="18" charset="0"/>
                          </a:rPr>
                        </m:ctrlPr>
                      </m:dPr>
                      <m:e>
                        <m:r>
                          <a:rPr lang="en-US" sz="2200" b="1" i="1">
                            <a:latin typeface="Cambria Math" panose="02040503050406030204" pitchFamily="18" charset="0"/>
                          </a:rPr>
                          <m:t>𝑾</m:t>
                        </m:r>
                      </m:e>
                    </m:d>
                    <m:r>
                      <a:rPr lang="en-US" sz="2200" b="1" i="1">
                        <a:latin typeface="Cambria Math" panose="02040503050406030204" pitchFamily="18" charset="0"/>
                      </a:rPr>
                      <m:t>=</m:t>
                    </m:r>
                    <m:f>
                      <m:fPr>
                        <m:ctrlPr>
                          <a:rPr lang="vi-VN" sz="2200" b="1" i="1">
                            <a:latin typeface="Cambria Math" panose="02040503050406030204" pitchFamily="18" charset="0"/>
                          </a:rPr>
                        </m:ctrlPr>
                      </m:fPr>
                      <m:num>
                        <m:r>
                          <a:rPr lang="en-US" sz="2200" b="1" i="1">
                            <a:latin typeface="Cambria Math" panose="02040503050406030204" pitchFamily="18" charset="0"/>
                          </a:rPr>
                          <m:t>𝟏</m:t>
                        </m:r>
                      </m:num>
                      <m:den>
                        <m:r>
                          <a:rPr lang="en-US" sz="2200" b="1" i="1">
                            <a:latin typeface="Cambria Math" panose="02040503050406030204" pitchFamily="18" charset="0"/>
                          </a:rPr>
                          <m:t>𝟐</m:t>
                        </m:r>
                        <m:r>
                          <a:rPr lang="en-US" sz="2200" b="1" i="1">
                            <a:latin typeface="Cambria Math" panose="02040503050406030204" pitchFamily="18" charset="0"/>
                          </a:rPr>
                          <m:t>𝑵</m:t>
                        </m:r>
                      </m:den>
                    </m:f>
                    <m:d>
                      <m:dPr>
                        <m:begChr m:val="‖"/>
                        <m:endChr m:val="‖"/>
                        <m:ctrlPr>
                          <a:rPr lang="vi-VN" sz="2200" b="1" i="1">
                            <a:latin typeface="Cambria Math" panose="02040503050406030204" pitchFamily="18" charset="0"/>
                          </a:rPr>
                        </m:ctrlPr>
                      </m:dPr>
                      <m:e>
                        <m:r>
                          <a:rPr lang="en-US" sz="2200" b="1" i="1">
                            <a:latin typeface="Cambria Math" panose="02040503050406030204" pitchFamily="18" charset="0"/>
                          </a:rPr>
                          <m:t>𝒀</m:t>
                        </m:r>
                        <m:r>
                          <a:rPr lang="en-US" sz="2200" b="1" i="1">
                            <a:latin typeface="Cambria Math" panose="02040503050406030204" pitchFamily="18" charset="0"/>
                          </a:rPr>
                          <m:t>−</m:t>
                        </m:r>
                        <m:sSup>
                          <m:sSupPr>
                            <m:ctrlPr>
                              <a:rPr lang="vi-VN" sz="2200" b="1" i="1">
                                <a:latin typeface="Cambria Math" panose="02040503050406030204" pitchFamily="18" charset="0"/>
                              </a:rPr>
                            </m:ctrlPr>
                          </m:sSupPr>
                          <m:e>
                            <m:r>
                              <a:rPr lang="en-US" sz="2200" b="1" i="1">
                                <a:latin typeface="Cambria Math" panose="02040503050406030204" pitchFamily="18" charset="0"/>
                              </a:rPr>
                              <m:t>𝑿</m:t>
                            </m:r>
                          </m:e>
                          <m:sup>
                            <m:r>
                              <a:rPr lang="en-US" sz="2200" b="1" i="1">
                                <a:latin typeface="Cambria Math" panose="02040503050406030204" pitchFamily="18" charset="0"/>
                              </a:rPr>
                              <m:t>𝑻</m:t>
                            </m:r>
                          </m:sup>
                        </m:sSup>
                        <m:r>
                          <a:rPr lang="en-US" sz="2200" b="1" i="1">
                            <a:latin typeface="Cambria Math" panose="02040503050406030204" pitchFamily="18" charset="0"/>
                          </a:rPr>
                          <m:t> </m:t>
                        </m:r>
                        <m:r>
                          <a:rPr lang="en-US" sz="2200" b="1" i="1">
                            <a:latin typeface="Cambria Math" panose="02040503050406030204" pitchFamily="18" charset="0"/>
                          </a:rPr>
                          <m:t>𝒘</m:t>
                        </m:r>
                      </m:e>
                    </m:d>
                  </m:oMath>
                </a14:m>
                <a:r>
                  <a:rPr lang="en-US" sz="2200" b="1" baseline="30000" dirty="0">
                    <a:latin typeface="Arial" panose="020B0604020202020204" pitchFamily="34" charset="0"/>
                    <a:cs typeface="Arial" panose="020B0604020202020204" pitchFamily="34" charset="0"/>
                  </a:rPr>
                  <a:t>2   </a:t>
                </a:r>
                <a:endParaRPr lang="vi-VN" sz="2200" dirty="0">
                  <a:latin typeface="Arial" panose="020B0604020202020204" pitchFamily="34" charset="0"/>
                  <a:cs typeface="Arial" panose="020B0604020202020204" pitchFamily="34" charset="0"/>
                </a:endParaRPr>
              </a:p>
              <a:p>
                <a:pPr marL="0" indent="0">
                  <a:lnSpc>
                    <a:spcPct val="110000"/>
                  </a:lnSpc>
                  <a:buNone/>
                </a:pPr>
                <a:r>
                  <a:rPr lang="en-US" sz="2200" dirty="0" err="1">
                    <a:latin typeface="Arial" panose="020B0604020202020204" pitchFamily="34" charset="0"/>
                    <a:cs typeface="Arial" panose="020B0604020202020204" pitchFamily="34" charset="0"/>
                  </a:rPr>
                  <a:t>Hàm</a:t>
                </a:r>
                <a:r>
                  <a:rPr lang="en-US" sz="2200" dirty="0">
                    <a:latin typeface="Arial" panose="020B0604020202020204" pitchFamily="34" charset="0"/>
                    <a:cs typeface="Arial" panose="020B0604020202020204" pitchFamily="34" charset="0"/>
                  </a:rPr>
                  <a:t> </a:t>
                </a:r>
                <a:r>
                  <a:rPr lang="en-US" sz="2200" b="1" dirty="0">
                    <a:latin typeface="Arial" panose="020B0604020202020204" pitchFamily="34" charset="0"/>
                    <a:cs typeface="Arial" panose="020B0604020202020204" pitchFamily="34" charset="0"/>
                  </a:rPr>
                  <a:t>ʆ (W)</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đạo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hàm</a:t>
                </a:r>
                <a:r>
                  <a:rPr lang="en-US" sz="2200" dirty="0">
                    <a:latin typeface="Arial" panose="020B0604020202020204" pitchFamily="34" charset="0"/>
                    <a:cs typeface="Arial" panose="020B0604020202020204" pitchFamily="34" charset="0"/>
                  </a:rPr>
                  <a:t> do </a:t>
                </a:r>
                <a:r>
                  <a:rPr lang="en-US" sz="2200" dirty="0" err="1">
                    <a:latin typeface="Arial" panose="020B0604020202020204" pitchFamily="34" charset="0"/>
                    <a:cs typeface="Arial" panose="020B0604020202020204" pitchFamily="34" charset="0"/>
                  </a:rPr>
                  <a:t>vậy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việc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tìm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giá</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trị</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tối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ưu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b="1" dirty="0">
                    <a:latin typeface="Arial" panose="020B0604020202020204" pitchFamily="34" charset="0"/>
                    <a:cs typeface="Arial" panose="020B0604020202020204" pitchFamily="34" charset="0"/>
                  </a:rPr>
                  <a:t>w </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giải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bằng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đạo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hàm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tại</a:t>
                </a:r>
                <a:r>
                  <a:rPr lang="en-US" sz="2200" dirty="0">
                    <a:latin typeface="Arial" panose="020B0604020202020204" pitchFamily="34" charset="0"/>
                    <a:cs typeface="Arial" panose="020B0604020202020204" pitchFamily="34" charset="0"/>
                  </a:rPr>
                  <a:t> w </a:t>
                </a:r>
                <a:r>
                  <a:rPr lang="en-US" sz="2200" dirty="0" err="1">
                    <a:latin typeface="Arial" panose="020B0604020202020204" pitchFamily="34" charset="0"/>
                    <a:cs typeface="Arial" panose="020B0604020202020204" pitchFamily="34" charset="0"/>
                  </a:rPr>
                  <a:t>bằng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không</a:t>
                </a:r>
                <a:r>
                  <a:rPr lang="en-US"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Đầu</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tiên</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lấy</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đạo</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hàm</a:t>
                </a:r>
                <a:r>
                  <a:rPr lang="fr-FR" sz="2200" dirty="0">
                    <a:latin typeface="Arial" panose="020B0604020202020204" pitchFamily="34" charset="0"/>
                    <a:cs typeface="Arial" panose="020B0604020202020204" pitchFamily="34" charset="0"/>
                  </a:rPr>
                  <a:t> :</a:t>
                </a:r>
                <a:endParaRPr lang="vi-VN" sz="2200" dirty="0">
                  <a:latin typeface="Arial" panose="020B0604020202020204" pitchFamily="34" charset="0"/>
                  <a:cs typeface="Arial" panose="020B0604020202020204" pitchFamily="34" charset="0"/>
                </a:endParaRPr>
              </a:p>
              <a:p>
                <a:pPr marL="0" indent="0">
                  <a:lnSpc>
                    <a:spcPct val="110000"/>
                  </a:lnSpc>
                  <a:buNone/>
                </a:pPr>
                <a:r>
                  <a:rPr lang="fr-FR" sz="2200" dirty="0">
                    <a:latin typeface="Arial" panose="020B0604020202020204" pitchFamily="34" charset="0"/>
                    <a:cs typeface="Arial" panose="020B0604020202020204" pitchFamily="34" charset="0"/>
                  </a:rPr>
                  <a:t>		</a:t>
                </a:r>
                <a14:m>
                  <m:oMath xmlns:m="http://schemas.openxmlformats.org/officeDocument/2006/math">
                    <m:f>
                      <m:fPr>
                        <m:ctrlPr>
                          <a:rPr lang="vi-VN" sz="2200" b="1" i="1">
                            <a:latin typeface="Cambria Math" panose="02040503050406030204" pitchFamily="18" charset="0"/>
                          </a:rPr>
                        </m:ctrlPr>
                      </m:fPr>
                      <m:num>
                        <m:r>
                          <a:rPr lang="en-US" sz="2200" b="1" i="1">
                            <a:latin typeface="Cambria Math" panose="02040503050406030204" pitchFamily="18" charset="0"/>
                          </a:rPr>
                          <m:t>𝛁</m:t>
                        </m:r>
                        <m:r>
                          <a:rPr lang="en-US" sz="2200" b="1" i="1">
                            <a:latin typeface="Cambria Math" panose="02040503050406030204" pitchFamily="18" charset="0"/>
                          </a:rPr>
                          <m:t>ʆ</m:t>
                        </m:r>
                        <m:d>
                          <m:dPr>
                            <m:ctrlPr>
                              <a:rPr lang="vi-VN" sz="2200" b="1" i="1">
                                <a:latin typeface="Cambria Math" panose="02040503050406030204" pitchFamily="18" charset="0"/>
                              </a:rPr>
                            </m:ctrlPr>
                          </m:dPr>
                          <m:e>
                            <m:r>
                              <a:rPr lang="en-US" sz="2200" b="1" i="1">
                                <a:latin typeface="Cambria Math" panose="02040503050406030204" pitchFamily="18" charset="0"/>
                              </a:rPr>
                              <m:t>𝑾</m:t>
                            </m:r>
                          </m:e>
                        </m:d>
                      </m:num>
                      <m:den>
                        <m:r>
                          <a:rPr lang="fr-FR" sz="2200" b="1" i="1">
                            <a:latin typeface="Cambria Math" panose="02040503050406030204" pitchFamily="18" charset="0"/>
                          </a:rPr>
                          <m:t>𝛁</m:t>
                        </m:r>
                        <m:r>
                          <a:rPr lang="fr-FR" sz="2200" b="1" i="1">
                            <a:latin typeface="Cambria Math" panose="02040503050406030204" pitchFamily="18" charset="0"/>
                          </a:rPr>
                          <m:t>𝐰</m:t>
                        </m:r>
                      </m:den>
                    </m:f>
                    <m:r>
                      <a:rPr lang="fr-FR" sz="2200" b="1" i="1">
                        <a:latin typeface="Cambria Math" panose="02040503050406030204" pitchFamily="18" charset="0"/>
                      </a:rPr>
                      <m:t>=</m:t>
                    </m:r>
                    <m:f>
                      <m:fPr>
                        <m:ctrlPr>
                          <a:rPr lang="vi-VN" sz="2200" b="1" i="1">
                            <a:latin typeface="Cambria Math" panose="02040503050406030204" pitchFamily="18" charset="0"/>
                          </a:rPr>
                        </m:ctrlPr>
                      </m:fPr>
                      <m:num>
                        <m:r>
                          <a:rPr lang="fr-FR" sz="2200" b="1" i="1">
                            <a:latin typeface="Cambria Math" panose="02040503050406030204" pitchFamily="18" charset="0"/>
                          </a:rPr>
                          <m:t>𝟏</m:t>
                        </m:r>
                      </m:num>
                      <m:den>
                        <m:r>
                          <a:rPr lang="fr-FR" sz="2200" b="1" i="1">
                            <a:latin typeface="Cambria Math" panose="02040503050406030204" pitchFamily="18" charset="0"/>
                          </a:rPr>
                          <m:t>𝑵</m:t>
                        </m:r>
                      </m:den>
                    </m:f>
                    <m:r>
                      <a:rPr lang="fr-FR" sz="2200" b="1" i="1">
                        <a:latin typeface="Cambria Math" panose="02040503050406030204" pitchFamily="18" charset="0"/>
                      </a:rPr>
                      <m:t>𝑿</m:t>
                    </m:r>
                    <m:r>
                      <a:rPr lang="fr-FR" sz="2200" b="1" i="1">
                        <a:latin typeface="Cambria Math" panose="02040503050406030204" pitchFamily="18" charset="0"/>
                      </a:rPr>
                      <m:t>(</m:t>
                    </m:r>
                    <m:sSup>
                      <m:sSupPr>
                        <m:ctrlPr>
                          <a:rPr lang="vi-VN" sz="2200" b="1" i="1">
                            <a:latin typeface="Cambria Math" panose="02040503050406030204" pitchFamily="18" charset="0"/>
                          </a:rPr>
                        </m:ctrlPr>
                      </m:sSupPr>
                      <m:e>
                        <m:r>
                          <a:rPr lang="fr-FR" sz="2200" b="1" i="1">
                            <a:latin typeface="Cambria Math" panose="02040503050406030204" pitchFamily="18" charset="0"/>
                          </a:rPr>
                          <m:t>𝑿</m:t>
                        </m:r>
                      </m:e>
                      <m:sup>
                        <m:r>
                          <a:rPr lang="fr-FR" sz="2200" b="1" i="1">
                            <a:latin typeface="Cambria Math" panose="02040503050406030204" pitchFamily="18" charset="0"/>
                          </a:rPr>
                          <m:t>𝑻</m:t>
                        </m:r>
                      </m:sup>
                    </m:sSup>
                    <m:r>
                      <a:rPr lang="fr-FR" sz="2200" b="1" i="1">
                        <a:latin typeface="Cambria Math" panose="02040503050406030204" pitchFamily="18" charset="0"/>
                      </a:rPr>
                      <m:t>𝒘</m:t>
                    </m:r>
                    <m:r>
                      <a:rPr lang="fr-FR" sz="2200" b="1" i="1">
                        <a:latin typeface="Cambria Math" panose="02040503050406030204" pitchFamily="18" charset="0"/>
                      </a:rPr>
                      <m:t>−</m:t>
                    </m:r>
                    <m:r>
                      <a:rPr lang="fr-FR" sz="2200" b="1" i="1">
                        <a:latin typeface="Cambria Math" panose="02040503050406030204" pitchFamily="18" charset="0"/>
                      </a:rPr>
                      <m:t>𝒚</m:t>
                    </m:r>
                    <m:r>
                      <a:rPr lang="fr-FR" sz="2200" b="1" i="1">
                        <a:latin typeface="Cambria Math" panose="02040503050406030204" pitchFamily="18" charset="0"/>
                      </a:rPr>
                      <m:t>)</m:t>
                    </m:r>
                  </m:oMath>
                </a14:m>
                <a:endParaRPr lang="vi-VN" sz="2200" dirty="0">
                  <a:latin typeface="Arial" panose="020B0604020202020204" pitchFamily="34" charset="0"/>
                  <a:cs typeface="Arial" panose="020B0604020202020204" pitchFamily="34" charset="0"/>
                </a:endParaRPr>
              </a:p>
              <a:p>
                <a:pPr marL="0" indent="0">
                  <a:buNone/>
                </a:pPr>
                <a:r>
                  <a:rPr lang="fr-FR" sz="2400" dirty="0"/>
                  <a:t>Do </a:t>
                </a:r>
                <a:r>
                  <a:rPr lang="fr-FR" sz="2400" dirty="0" err="1"/>
                  <a:t>vậy</a:t>
                </a:r>
                <a:r>
                  <a:rPr lang="fr-FR" sz="2400" dirty="0"/>
                  <a:t> :</a:t>
                </a:r>
                <a:endParaRPr lang="vi-VN" sz="2400" dirty="0"/>
              </a:p>
              <a:p>
                <a:pPr marL="0" indent="0">
                  <a:buNone/>
                </a:pPr>
                <a:r>
                  <a:rPr lang="fr-FR" sz="2400" dirty="0"/>
                  <a:t>		</a:t>
                </a:r>
                <a14:m>
                  <m:oMath xmlns:m="http://schemas.openxmlformats.org/officeDocument/2006/math">
                    <m:f>
                      <m:fPr>
                        <m:ctrlPr>
                          <a:rPr lang="vi-VN" sz="2400" b="1" i="1">
                            <a:latin typeface="Cambria Math" panose="02040503050406030204" pitchFamily="18" charset="0"/>
                          </a:rPr>
                        </m:ctrlPr>
                      </m:fPr>
                      <m:num>
                        <m:r>
                          <a:rPr lang="en-US" sz="2400" b="1" i="1">
                            <a:latin typeface="Cambria Math" panose="02040503050406030204" pitchFamily="18" charset="0"/>
                          </a:rPr>
                          <m:t>𝛁</m:t>
                        </m:r>
                        <m:r>
                          <a:rPr lang="en-US" sz="2400" b="1" i="1">
                            <a:latin typeface="Cambria Math" panose="02040503050406030204" pitchFamily="18" charset="0"/>
                          </a:rPr>
                          <m:t>ʆ</m:t>
                        </m:r>
                        <m:d>
                          <m:dPr>
                            <m:ctrlPr>
                              <a:rPr lang="vi-VN" sz="2400" b="1" i="1">
                                <a:latin typeface="Cambria Math" panose="02040503050406030204" pitchFamily="18" charset="0"/>
                              </a:rPr>
                            </m:ctrlPr>
                          </m:dPr>
                          <m:e>
                            <m:r>
                              <a:rPr lang="en-US" sz="2400" b="1" i="1">
                                <a:latin typeface="Cambria Math" panose="02040503050406030204" pitchFamily="18" charset="0"/>
                              </a:rPr>
                              <m:t>𝑾</m:t>
                            </m:r>
                          </m:e>
                        </m:d>
                      </m:num>
                      <m:den>
                        <m:r>
                          <a:rPr lang="fr-FR" sz="2400" b="1" i="1">
                            <a:latin typeface="Cambria Math" panose="02040503050406030204" pitchFamily="18" charset="0"/>
                          </a:rPr>
                          <m:t>𝛁</m:t>
                        </m:r>
                        <m:r>
                          <a:rPr lang="fr-FR" sz="2400" b="1" i="1">
                            <a:latin typeface="Cambria Math" panose="02040503050406030204" pitchFamily="18" charset="0"/>
                          </a:rPr>
                          <m:t>𝐰</m:t>
                        </m:r>
                      </m:den>
                    </m:f>
                    <m:r>
                      <a:rPr lang="fr-FR" sz="2400" b="1" i="1">
                        <a:latin typeface="Cambria Math" panose="02040503050406030204" pitchFamily="18" charset="0"/>
                      </a:rPr>
                      <m:t>=</m:t>
                    </m:r>
                    <m:r>
                      <a:rPr lang="fr-FR" sz="2400" b="1" i="1">
                        <a:latin typeface="Cambria Math" panose="02040503050406030204" pitchFamily="18" charset="0"/>
                      </a:rPr>
                      <m:t>𝟎</m:t>
                    </m:r>
                    <m:r>
                      <a:rPr lang="fr-FR" sz="2400" b="1" i="1">
                        <a:latin typeface="Cambria Math" panose="02040503050406030204" pitchFamily="18" charset="0"/>
                      </a:rPr>
                      <m:t>→</m:t>
                    </m:r>
                    <m:r>
                      <a:rPr lang="fr-FR" sz="2400" b="1" i="1">
                        <a:latin typeface="Cambria Math" panose="02040503050406030204" pitchFamily="18" charset="0"/>
                      </a:rPr>
                      <m:t>𝑿</m:t>
                    </m:r>
                    <m:sSup>
                      <m:sSupPr>
                        <m:ctrlPr>
                          <a:rPr lang="vi-VN" sz="2400" b="1" i="1">
                            <a:latin typeface="Cambria Math" panose="02040503050406030204" pitchFamily="18" charset="0"/>
                          </a:rPr>
                        </m:ctrlPr>
                      </m:sSupPr>
                      <m:e>
                        <m:r>
                          <a:rPr lang="fr-FR" sz="2400" b="1" i="1">
                            <a:latin typeface="Cambria Math" panose="02040503050406030204" pitchFamily="18" charset="0"/>
                          </a:rPr>
                          <m:t>𝑿</m:t>
                        </m:r>
                      </m:e>
                      <m:sup>
                        <m:r>
                          <a:rPr lang="fr-FR" sz="2400" b="1" i="1">
                            <a:latin typeface="Cambria Math" panose="02040503050406030204" pitchFamily="18" charset="0"/>
                          </a:rPr>
                          <m:t>𝑻</m:t>
                        </m:r>
                      </m:sup>
                    </m:sSup>
                    <m:r>
                      <a:rPr lang="fr-FR" sz="2400" b="1" i="1">
                        <a:latin typeface="Cambria Math" panose="02040503050406030204" pitchFamily="18" charset="0"/>
                      </a:rPr>
                      <m:t>𝒘</m:t>
                    </m:r>
                    <m:r>
                      <a:rPr lang="fr-FR" sz="2400" b="1" i="1">
                        <a:latin typeface="Cambria Math" panose="02040503050406030204" pitchFamily="18" charset="0"/>
                      </a:rPr>
                      <m:t>=</m:t>
                    </m:r>
                    <m:r>
                      <a:rPr lang="fr-FR" sz="2400" b="1" i="1">
                        <a:latin typeface="Cambria Math" panose="02040503050406030204" pitchFamily="18" charset="0"/>
                      </a:rPr>
                      <m:t>𝑿𝒚</m:t>
                    </m:r>
                  </m:oMath>
                </a14:m>
                <a:r>
                  <a:rPr lang="fr-FR" dirty="0"/>
                  <a:t>	</a:t>
                </a:r>
                <a:endParaRPr lang="vi-VN" dirty="0"/>
              </a:p>
              <a:p>
                <a:pPr marL="0" indent="0" algn="just">
                  <a:buNone/>
                </a:pPr>
                <a:endParaRPr lang="en-US" sz="2400" dirty="0">
                  <a:latin typeface="Arial" panose="020B0604020202020204" pitchFamily="34" charset="0"/>
                  <a:cs typeface="Arial" panose="020B0604020202020204" pitchFamily="34" charset="0"/>
                </a:endParaRPr>
              </a:p>
              <a:p>
                <a:pPr marL="0" indent="0" algn="just">
                  <a:buNone/>
                </a:pPr>
                <a:endParaRPr lang="vi-VN" sz="2200" dirty="0"/>
              </a:p>
            </p:txBody>
          </p:sp>
        </mc:Choice>
        <mc:Fallback xmlns="">
          <p:sp>
            <p:nvSpPr>
              <p:cNvPr id="3" name="Content Placeholder 2">
                <a:extLst>
                  <a:ext uri="{FF2B5EF4-FFF2-40B4-BE49-F238E27FC236}">
                    <a16:creationId xmlns:a16="http://schemas.microsoft.com/office/drawing/2014/main" id="{26A44ABC-DB36-490A-A098-21D8B690F705}"/>
                  </a:ext>
                </a:extLst>
              </p:cNvPr>
              <p:cNvSpPr>
                <a:spLocks noGrp="1" noRot="1" noChangeAspect="1" noMove="1" noResize="1" noEditPoints="1" noAdjustHandles="1" noChangeArrowheads="1" noChangeShapeType="1" noTextEdit="1"/>
              </p:cNvSpPr>
              <p:nvPr>
                <p:ph idx="1"/>
              </p:nvPr>
            </p:nvSpPr>
            <p:spPr>
              <a:xfrm>
                <a:off x="636103" y="319406"/>
                <a:ext cx="10999305" cy="6346437"/>
              </a:xfrm>
              <a:blipFill>
                <a:blip r:embed="rId2"/>
                <a:stretch>
                  <a:fillRect l="-831" t="-480" r="-166"/>
                </a:stretch>
              </a:blipFill>
            </p:spPr>
            <p:txBody>
              <a:bodyPr/>
              <a:lstStyle/>
              <a:p>
                <a:r>
                  <a:rPr lang="vi-VN">
                    <a:noFill/>
                  </a:rPr>
                  <a:t> </a:t>
                </a:r>
              </a:p>
            </p:txBody>
          </p:sp>
        </mc:Fallback>
      </mc:AlternateContent>
    </p:spTree>
    <p:extLst>
      <p:ext uri="{BB962C8B-B14F-4D97-AF65-F5344CB8AC3E}">
        <p14:creationId xmlns:p14="http://schemas.microsoft.com/office/powerpoint/2010/main" val="34120342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2E65-34C8-4CFF-B030-C78D2948D858}"/>
              </a:ext>
            </a:extLst>
          </p:cNvPr>
          <p:cNvSpPr>
            <a:spLocks noGrp="1"/>
          </p:cNvSpPr>
          <p:nvPr>
            <p:ph type="title"/>
          </p:nvPr>
        </p:nvSpPr>
        <p:spPr>
          <a:xfrm flipV="1">
            <a:off x="838200" y="319406"/>
            <a:ext cx="10515600" cy="45719"/>
          </a:xfrm>
        </p:spPr>
        <p:txBody>
          <a:bodyPr>
            <a:normAutofit fontScale="90000"/>
          </a:bodyPr>
          <a:lstStyle/>
          <a:p>
            <a:endParaRPr lang="vi-V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A44ABC-DB36-490A-A098-21D8B690F705}"/>
                  </a:ext>
                </a:extLst>
              </p:cNvPr>
              <p:cNvSpPr>
                <a:spLocks noGrp="1"/>
              </p:cNvSpPr>
              <p:nvPr>
                <p:ph idx="1"/>
              </p:nvPr>
            </p:nvSpPr>
            <p:spPr>
              <a:xfrm>
                <a:off x="636103" y="319406"/>
                <a:ext cx="10999305" cy="6346437"/>
              </a:xfrm>
            </p:spPr>
            <p:txBody>
              <a:bodyPr>
                <a:normAutofit/>
              </a:bodyPr>
              <a:lstStyle/>
              <a:p>
                <a:pPr marL="0" indent="0">
                  <a:lnSpc>
                    <a:spcPct val="100000"/>
                  </a:lnSpc>
                  <a:buNone/>
                </a:pPr>
                <a:endParaRPr lang="fr-FR" sz="2400" dirty="0">
                  <a:latin typeface="Arial" panose="020B0604020202020204" pitchFamily="34" charset="0"/>
                  <a:cs typeface="Arial" panose="020B0604020202020204" pitchFamily="34" charset="0"/>
                </a:endParaRPr>
              </a:p>
              <a:p>
                <a:pPr marL="0" indent="0">
                  <a:lnSpc>
                    <a:spcPct val="100000"/>
                  </a:lnSpc>
                  <a:buNone/>
                </a:pPr>
                <a:r>
                  <a:rPr lang="fr-FR" sz="2400" dirty="0" err="1">
                    <a:latin typeface="Arial" panose="020B0604020202020204" pitchFamily="34" charset="0"/>
                    <a:cs typeface="Arial" panose="020B0604020202020204" pitchFamily="34" charset="0"/>
                  </a:rPr>
                  <a:t>Nếu</a:t>
                </a:r>
                <a:r>
                  <a:rPr lang="fr-FR" sz="2400" dirty="0">
                    <a:latin typeface="Arial" panose="020B0604020202020204" pitchFamily="34" charset="0"/>
                    <a:cs typeface="Arial" panose="020B0604020202020204" pitchFamily="34" charset="0"/>
                  </a:rPr>
                  <a:t> </a:t>
                </a:r>
                <a14:m>
                  <m:oMath xmlns:m="http://schemas.openxmlformats.org/officeDocument/2006/math">
                    <m:r>
                      <a:rPr lang="fr-FR" sz="2400" i="1">
                        <a:latin typeface="Cambria Math" panose="02040503050406030204" pitchFamily="18" charset="0"/>
                      </a:rPr>
                      <m:t>  </m:t>
                    </m:r>
                    <m:r>
                      <a:rPr lang="fr-FR" sz="2400" b="1" i="1">
                        <a:latin typeface="Cambria Math" panose="02040503050406030204" pitchFamily="18" charset="0"/>
                      </a:rPr>
                      <m:t>𝑿</m:t>
                    </m:r>
                    <m:sSup>
                      <m:sSupPr>
                        <m:ctrlPr>
                          <a:rPr lang="vi-VN" sz="2400" b="1" i="1">
                            <a:latin typeface="Cambria Math" panose="02040503050406030204" pitchFamily="18" charset="0"/>
                          </a:rPr>
                        </m:ctrlPr>
                      </m:sSupPr>
                      <m:e>
                        <m:r>
                          <a:rPr lang="fr-FR" sz="2400" b="1" i="1">
                            <a:latin typeface="Cambria Math" panose="02040503050406030204" pitchFamily="18" charset="0"/>
                          </a:rPr>
                          <m:t>𝑿</m:t>
                        </m:r>
                      </m:e>
                      <m:sup>
                        <m:r>
                          <a:rPr lang="fr-FR" sz="2400" b="1" i="1">
                            <a:latin typeface="Cambria Math" panose="02040503050406030204" pitchFamily="18" charset="0"/>
                          </a:rPr>
                          <m:t>𝑻</m:t>
                        </m:r>
                      </m:sup>
                    </m:sSup>
                  </m:oMath>
                </a14:m>
                <a:r>
                  <a:rPr lang="fr-FR" sz="2400" b="1"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có</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nghịch</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đảo</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thì</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phương</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trình</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trên</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có</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nghiệm</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duy</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nhất</a:t>
                </a:r>
                <a:endParaRPr lang="vi-VN" sz="2400" dirty="0">
                  <a:latin typeface="Arial" panose="020B0604020202020204" pitchFamily="34" charset="0"/>
                  <a:cs typeface="Arial" panose="020B0604020202020204" pitchFamily="34" charset="0"/>
                </a:endParaRPr>
              </a:p>
              <a:p>
                <a:pPr marL="0" indent="0">
                  <a:lnSpc>
                    <a:spcPct val="100000"/>
                  </a:lnSpc>
                  <a:buNone/>
                </a:pPr>
                <a:r>
                  <a:rPr lang="vi-VN" sz="2400" dirty="0"/>
                  <a:t>                   </a:t>
                </a:r>
                <a:r>
                  <a:rPr lang="fr-FR" sz="2400" dirty="0">
                    <a:latin typeface="Arial" panose="020B0604020202020204" pitchFamily="34" charset="0"/>
                    <a:cs typeface="Arial" panose="020B0604020202020204" pitchFamily="34" charset="0"/>
                  </a:rPr>
                  <a:t> </a:t>
                </a:r>
                <a14:m>
                  <m:oMath xmlns:m="http://schemas.openxmlformats.org/officeDocument/2006/math">
                    <m:r>
                      <a:rPr lang="fr-FR" sz="2400" b="1" i="1">
                        <a:latin typeface="Cambria Math" panose="02040503050406030204" pitchFamily="18" charset="0"/>
                      </a:rPr>
                      <m:t>𝒘</m:t>
                    </m:r>
                    <m:r>
                      <a:rPr lang="fr-FR" sz="2400" b="1" i="1">
                        <a:latin typeface="Cambria Math" panose="02040503050406030204" pitchFamily="18" charset="0"/>
                      </a:rPr>
                      <m:t>=(</m:t>
                    </m:r>
                    <m:r>
                      <a:rPr lang="fr-FR" sz="2400" b="1" i="1">
                        <a:latin typeface="Cambria Math" panose="02040503050406030204" pitchFamily="18" charset="0"/>
                      </a:rPr>
                      <m:t>𝑿</m:t>
                    </m:r>
                    <m:sSup>
                      <m:sSupPr>
                        <m:ctrlPr>
                          <a:rPr lang="vi-VN" sz="2400" b="1" i="1">
                            <a:latin typeface="Cambria Math" panose="02040503050406030204" pitchFamily="18" charset="0"/>
                          </a:rPr>
                        </m:ctrlPr>
                      </m:sSupPr>
                      <m:e>
                        <m:r>
                          <a:rPr lang="fr-FR" sz="2400" b="1" i="1">
                            <a:latin typeface="Cambria Math" panose="02040503050406030204" pitchFamily="18" charset="0"/>
                          </a:rPr>
                          <m:t>𝑿</m:t>
                        </m:r>
                      </m:e>
                      <m:sup>
                        <m:r>
                          <a:rPr lang="fr-FR" sz="2400" b="1" i="1">
                            <a:latin typeface="Cambria Math" panose="02040503050406030204" pitchFamily="18" charset="0"/>
                          </a:rPr>
                          <m:t>𝑻</m:t>
                        </m:r>
                      </m:sup>
                    </m:sSup>
                    <m:sSup>
                      <m:sSupPr>
                        <m:ctrlPr>
                          <a:rPr lang="vi-VN" sz="2400" b="1" i="1">
                            <a:latin typeface="Cambria Math" panose="02040503050406030204" pitchFamily="18" charset="0"/>
                          </a:rPr>
                        </m:ctrlPr>
                      </m:sSupPr>
                      <m:e>
                        <m:r>
                          <a:rPr lang="fr-FR" sz="2400" b="1" i="1">
                            <a:latin typeface="Cambria Math" panose="02040503050406030204" pitchFamily="18" charset="0"/>
                          </a:rPr>
                          <m:t>)</m:t>
                        </m:r>
                      </m:e>
                      <m:sup>
                        <m:r>
                          <a:rPr lang="fr-FR" sz="2400" b="1" i="1">
                            <a:latin typeface="Cambria Math" panose="02040503050406030204" pitchFamily="18" charset="0"/>
                          </a:rPr>
                          <m:t>−</m:t>
                        </m:r>
                        <m:r>
                          <a:rPr lang="fr-FR" sz="2400" b="1" i="1">
                            <a:latin typeface="Cambria Math" panose="02040503050406030204" pitchFamily="18" charset="0"/>
                          </a:rPr>
                          <m:t>𝟏</m:t>
                        </m:r>
                      </m:sup>
                    </m:sSup>
                    <m:r>
                      <a:rPr lang="fr-FR" sz="2400" b="1" i="1">
                        <a:latin typeface="Cambria Math" panose="02040503050406030204" pitchFamily="18" charset="0"/>
                      </a:rPr>
                      <m:t>𝑿𝒚</m:t>
                    </m:r>
                  </m:oMath>
                </a14:m>
                <a:endParaRPr lang="vi-VN" sz="2400" dirty="0">
                  <a:latin typeface="Arial" panose="020B0604020202020204" pitchFamily="34" charset="0"/>
                  <a:cs typeface="Arial" panose="020B0604020202020204" pitchFamily="34" charset="0"/>
                </a:endParaRPr>
              </a:p>
              <a:p>
                <a:pPr marL="0" indent="0">
                  <a:lnSpc>
                    <a:spcPct val="100000"/>
                  </a:lnSpc>
                  <a:buNone/>
                </a:pPr>
                <a:r>
                  <a:rPr lang="fr-FR" sz="2400" dirty="0">
                    <a:latin typeface="Arial" panose="020B0604020202020204" pitchFamily="34" charset="0"/>
                    <a:cs typeface="Arial" panose="020B0604020202020204" pitchFamily="34" charset="0"/>
                  </a:rPr>
                  <a:t>Theo </a:t>
                </a:r>
                <a:r>
                  <a:rPr lang="fr-FR" sz="2400" dirty="0" err="1">
                    <a:latin typeface="Arial" panose="020B0604020202020204" pitchFamily="34" charset="0"/>
                    <a:cs typeface="Arial" panose="020B0604020202020204" pitchFamily="34" charset="0"/>
                  </a:rPr>
                  <a:t>ký</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hiệu</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phần</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trên</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vectơ</a:t>
                </a:r>
                <a:r>
                  <a:rPr lang="fr-FR"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β</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có</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thể</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được</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tính</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như</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sau</a:t>
                </a:r>
                <a:r>
                  <a:rPr lang="fr-FR" sz="2400" dirty="0">
                    <a:latin typeface="Arial" panose="020B0604020202020204" pitchFamily="34" charset="0"/>
                    <a:cs typeface="Arial" panose="020B0604020202020204" pitchFamily="34" charset="0"/>
                  </a:rPr>
                  <a:t>:</a:t>
                </a:r>
                <a:endParaRPr lang="vi-VN" sz="2400" dirty="0">
                  <a:latin typeface="Arial" panose="020B0604020202020204" pitchFamily="34" charset="0"/>
                  <a:cs typeface="Arial" panose="020B0604020202020204" pitchFamily="34" charset="0"/>
                </a:endParaRPr>
              </a:p>
              <a:p>
                <a:pPr>
                  <a:lnSpc>
                    <a:spcPct val="100000"/>
                  </a:lnSpc>
                </a:pPr>
                <a:r>
                  <a:rPr lang="fr-FR" sz="2400" dirty="0">
                    <a:latin typeface="Arial" panose="020B0604020202020204" pitchFamily="34" charset="0"/>
                    <a:cs typeface="Arial" panose="020B0604020202020204" pitchFamily="34" charset="0"/>
                  </a:rPr>
                  <a:t>				</a:t>
                </a:r>
                <a14:m>
                  <m:oMath xmlns:m="http://schemas.openxmlformats.org/officeDocument/2006/math">
                    <m:acc>
                      <m:accPr>
                        <m:chr m:val="̂"/>
                        <m:ctrlPr>
                          <a:rPr lang="vi-VN" sz="2400" b="1" i="1">
                            <a:latin typeface="Cambria Math" panose="02040503050406030204" pitchFamily="18" charset="0"/>
                          </a:rPr>
                        </m:ctrlPr>
                      </m:accPr>
                      <m:e>
                        <m:r>
                          <a:rPr lang="en-US" sz="2400" b="1" i="1">
                            <a:latin typeface="Cambria Math" panose="02040503050406030204" pitchFamily="18" charset="0"/>
                          </a:rPr>
                          <m:t>𝜷</m:t>
                        </m:r>
                      </m:e>
                    </m:acc>
                    <m:r>
                      <a:rPr lang="en-US" sz="2400" b="1" i="1">
                        <a:latin typeface="Cambria Math" panose="02040503050406030204" pitchFamily="18" charset="0"/>
                      </a:rPr>
                      <m:t>=(</m:t>
                    </m:r>
                    <m:sSup>
                      <m:sSupPr>
                        <m:ctrlPr>
                          <a:rPr lang="vi-VN" sz="2400" b="1" i="1">
                            <a:latin typeface="Cambria Math" panose="02040503050406030204" pitchFamily="18" charset="0"/>
                          </a:rPr>
                        </m:ctrlPr>
                      </m:sSupPr>
                      <m:e>
                        <m:r>
                          <a:rPr lang="en-US" sz="2400" b="1" i="1">
                            <a:latin typeface="Cambria Math" panose="02040503050406030204" pitchFamily="18" charset="0"/>
                          </a:rPr>
                          <m:t>𝑿𝑿</m:t>
                        </m:r>
                      </m:e>
                      <m:sup>
                        <m:r>
                          <a:rPr lang="en-US" sz="2400" b="1" i="1">
                            <a:latin typeface="Cambria Math" panose="02040503050406030204" pitchFamily="18" charset="0"/>
                          </a:rPr>
                          <m:t>𝑻</m:t>
                        </m:r>
                      </m:sup>
                    </m:sSup>
                    <m:sSup>
                      <m:sSupPr>
                        <m:ctrlPr>
                          <a:rPr lang="vi-VN" sz="2400" b="1" i="1">
                            <a:latin typeface="Cambria Math" panose="02040503050406030204" pitchFamily="18" charset="0"/>
                          </a:rPr>
                        </m:ctrlPr>
                      </m:sSupPr>
                      <m:e>
                        <m:r>
                          <a:rPr lang="en-US" sz="2400" b="1" i="1">
                            <a:latin typeface="Cambria Math" panose="02040503050406030204" pitchFamily="18" charset="0"/>
                          </a:rPr>
                          <m:t>)</m:t>
                        </m:r>
                      </m:e>
                      <m:sup>
                        <m:r>
                          <a:rPr lang="en-US" sz="2400" b="1" i="1">
                            <a:latin typeface="Cambria Math" panose="02040503050406030204" pitchFamily="18" charset="0"/>
                          </a:rPr>
                          <m:t>−</m:t>
                        </m:r>
                        <m:r>
                          <a:rPr lang="en-US" sz="2400" b="1" i="1">
                            <a:latin typeface="Cambria Math" panose="02040503050406030204" pitchFamily="18" charset="0"/>
                          </a:rPr>
                          <m:t>𝟏</m:t>
                        </m:r>
                      </m:sup>
                    </m:sSup>
                    <m:r>
                      <a:rPr lang="en-US" sz="2400" b="1" i="1">
                        <a:latin typeface="Cambria Math" panose="02040503050406030204" pitchFamily="18" charset="0"/>
                      </a:rPr>
                      <m:t>𝑿𝒚</m:t>
                    </m:r>
                  </m:oMath>
                </a14:m>
                <a:endParaRPr lang="vi-VN" sz="2400" dirty="0">
                  <a:latin typeface="Arial" panose="020B0604020202020204" pitchFamily="34" charset="0"/>
                  <a:cs typeface="Arial" panose="020B0604020202020204" pitchFamily="34" charset="0"/>
                </a:endParaRPr>
              </a:p>
              <a:p>
                <a:pPr marL="0" indent="0">
                  <a:lnSpc>
                    <a:spcPct val="100000"/>
                  </a:lnSpc>
                  <a:buNone/>
                </a:pP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này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chuyển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vị</a:t>
                </a:r>
                <a:r>
                  <a:rPr lang="en-US" sz="2400" dirty="0">
                    <a:latin typeface="Arial" panose="020B0604020202020204" pitchFamily="34" charset="0"/>
                    <a:cs typeface="Arial" panose="020B0604020202020204" pitchFamily="34" charset="0"/>
                  </a:rPr>
                  <a:t> (T) ma </a:t>
                </a:r>
                <a:r>
                  <a:rPr lang="en-US" sz="2400" dirty="0" err="1">
                    <a:latin typeface="Arial" panose="020B0604020202020204" pitchFamily="34" charset="0"/>
                    <a:cs typeface="Arial" panose="020B0604020202020204" pitchFamily="34" charset="0"/>
                  </a:rPr>
                  <a:t>trận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nghịch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đảo</a:t>
                </a:r>
                <a:r>
                  <a:rPr lang="en-US" sz="2400" dirty="0">
                    <a:latin typeface="Arial" panose="020B0604020202020204" pitchFamily="34" charset="0"/>
                    <a:cs typeface="Arial" panose="020B0604020202020204" pitchFamily="34" charset="0"/>
                  </a:rPr>
                  <a:t> ma </a:t>
                </a:r>
                <a:r>
                  <a:rPr lang="en-US" sz="2400" dirty="0" err="1">
                    <a:latin typeface="Arial" panose="020B0604020202020204" pitchFamily="34" charset="0"/>
                    <a:cs typeface="Arial" panose="020B0604020202020204" pitchFamily="34" charset="0"/>
                  </a:rPr>
                  <a:t>trận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phép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nhân</a:t>
                </a:r>
                <a:r>
                  <a:rPr lang="en-US" sz="2400" dirty="0">
                    <a:latin typeface="Arial" panose="020B0604020202020204" pitchFamily="34" charset="0"/>
                    <a:cs typeface="Arial" panose="020B0604020202020204" pitchFamily="34" charset="0"/>
                  </a:rPr>
                  <a:t> ma </a:t>
                </a:r>
                <a:r>
                  <a:rPr lang="en-US" sz="2400" dirty="0" err="1">
                    <a:latin typeface="Arial" panose="020B0604020202020204" pitchFamily="34" charset="0"/>
                    <a:cs typeface="Arial" panose="020B0604020202020204" pitchFamily="34" charset="0"/>
                  </a:rPr>
                  <a:t>trận</a:t>
                </a:r>
                <a:r>
                  <a:rPr lang="en-US" sz="2400" dirty="0">
                    <a:latin typeface="Arial" panose="020B0604020202020204" pitchFamily="34" charset="0"/>
                    <a:cs typeface="Arial" panose="020B0604020202020204" pitchFamily="34" charset="0"/>
                  </a:rPr>
                  <a:t>.</a:t>
                </a:r>
                <a:endParaRPr lang="vi-VN" sz="2400" dirty="0">
                  <a:latin typeface="Arial" panose="020B0604020202020204" pitchFamily="34" charset="0"/>
                  <a:cs typeface="Arial" panose="020B0604020202020204" pitchFamily="34" charset="0"/>
                </a:endParaRPr>
              </a:p>
              <a:p>
                <a:pPr marL="0" indent="0">
                  <a:lnSpc>
                    <a:spcPct val="100000"/>
                  </a:lnSpc>
                  <a:buNone/>
                </a:pPr>
                <a:r>
                  <a:rPr lang="en-US" sz="2400" dirty="0" err="1">
                    <a:latin typeface="Arial" panose="020B0604020202020204" pitchFamily="34" charset="0"/>
                    <a:cs typeface="Arial" panose="020B0604020202020204" pitchFamily="34" charset="0"/>
                  </a:rPr>
                  <a:t>Nếu</a:t>
                </a:r>
                <a:r>
                  <a:rPr lang="en-US" sz="2400" dirty="0">
                    <a:latin typeface="Arial" panose="020B0604020202020204" pitchFamily="34" charset="0"/>
                    <a:cs typeface="Arial" panose="020B0604020202020204" pitchFamily="34" charset="0"/>
                  </a:rPr>
                  <a:t> </a:t>
                </a:r>
                <a14:m>
                  <m:oMath xmlns:m="http://schemas.openxmlformats.org/officeDocument/2006/math">
                    <m:r>
                      <a:rPr lang="fr-FR" sz="2400" b="1" i="1">
                        <a:latin typeface="Cambria Math" panose="02040503050406030204" pitchFamily="18" charset="0"/>
                      </a:rPr>
                      <m:t>𝑿</m:t>
                    </m:r>
                    <m:sSup>
                      <m:sSupPr>
                        <m:ctrlPr>
                          <a:rPr lang="vi-VN" sz="2400" b="1" i="1">
                            <a:latin typeface="Cambria Math" panose="02040503050406030204" pitchFamily="18" charset="0"/>
                          </a:rPr>
                        </m:ctrlPr>
                      </m:sSupPr>
                      <m:e>
                        <m:r>
                          <a:rPr lang="fr-FR" sz="2400" b="1" i="1">
                            <a:latin typeface="Cambria Math" panose="02040503050406030204" pitchFamily="18" charset="0"/>
                          </a:rPr>
                          <m:t>𝑿</m:t>
                        </m:r>
                      </m:e>
                      <m:sup>
                        <m:r>
                          <a:rPr lang="fr-FR" sz="2400" b="1" i="1">
                            <a:latin typeface="Cambria Math" panose="02040503050406030204" pitchFamily="18" charset="0"/>
                          </a:rPr>
                          <m:t>𝑻</m:t>
                        </m:r>
                      </m:sup>
                    </m:sSup>
                  </m:oMath>
                </a14:m>
                <a:r>
                  <a:rPr lang="en-US" sz="2400" b="1"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nghich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đảo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vô</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nghiệm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vô</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nghiệm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Nhưng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trường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này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luôn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a:t>
                </a:r>
                <a:r>
                  <a:rPr lang="en-US" sz="2400" b="1" i="1" dirty="0">
                    <a:latin typeface="Arial" panose="020B0604020202020204" pitchFamily="34" charset="0"/>
                    <a:cs typeface="Arial" panose="020B0604020202020204" pitchFamily="34" charset="0"/>
                  </a:rPr>
                  <a:t>w</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duy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tiểu</a:t>
                </a:r>
                <a:r>
                  <a:rPr lang="en-US" sz="2400" dirty="0">
                    <a:latin typeface="Arial" panose="020B0604020202020204" pitchFamily="34" charset="0"/>
                    <a:cs typeface="Arial" panose="020B0604020202020204" pitchFamily="34" charset="0"/>
                  </a:rPr>
                  <a:t> </a:t>
                </a:r>
                <a14:m>
                  <m:oMath xmlns:m="http://schemas.openxmlformats.org/officeDocument/2006/math">
                    <m:d>
                      <m:dPr>
                        <m:begChr m:val="‖"/>
                        <m:endChr m:val="‖"/>
                        <m:ctrlPr>
                          <a:rPr lang="vi-VN" sz="2400" b="1" i="1">
                            <a:latin typeface="Cambria Math" panose="02040503050406030204" pitchFamily="18" charset="0"/>
                          </a:rPr>
                        </m:ctrlPr>
                      </m:dPr>
                      <m:e>
                        <m:sSup>
                          <m:sSupPr>
                            <m:ctrlPr>
                              <a:rPr lang="vi-VN" sz="2400" b="1" i="1">
                                <a:latin typeface="Cambria Math" panose="02040503050406030204" pitchFamily="18" charset="0"/>
                              </a:rPr>
                            </m:ctrlPr>
                          </m:sSupPr>
                          <m:e>
                            <m:r>
                              <a:rPr lang="en-US" sz="2400" b="1" i="1">
                                <a:latin typeface="Cambria Math" panose="02040503050406030204" pitchFamily="18" charset="0"/>
                              </a:rPr>
                              <m:t>𝑿</m:t>
                            </m:r>
                          </m:e>
                          <m:sup>
                            <m:r>
                              <a:rPr lang="en-US" sz="2400" b="1" i="1">
                                <a:latin typeface="Cambria Math" panose="02040503050406030204" pitchFamily="18" charset="0"/>
                              </a:rPr>
                              <m:t>𝑻</m:t>
                            </m:r>
                          </m:sup>
                        </m:sSup>
                        <m:r>
                          <a:rPr lang="en-US" sz="2400" b="1" i="1">
                            <a:latin typeface="Cambria Math" panose="02040503050406030204" pitchFamily="18" charset="0"/>
                          </a:rPr>
                          <m:t> </m:t>
                        </m:r>
                        <m:r>
                          <a:rPr lang="en-US" sz="2400" b="1" i="1">
                            <a:latin typeface="Cambria Math" panose="02040503050406030204" pitchFamily="18" charset="0"/>
                          </a:rPr>
                          <m:t>𝒘</m:t>
                        </m:r>
                        <m:r>
                          <a:rPr lang="en-US" sz="2400" b="1" i="1">
                            <a:latin typeface="Cambria Math" panose="02040503050406030204" pitchFamily="18" charset="0"/>
                          </a:rPr>
                          <m:t>−</m:t>
                        </m:r>
                        <m:r>
                          <a:rPr lang="en-US" sz="2400" b="1" i="1">
                            <a:latin typeface="Cambria Math" panose="02040503050406030204" pitchFamily="18" charset="0"/>
                          </a:rPr>
                          <m:t>𝒀</m:t>
                        </m:r>
                      </m:e>
                    </m:d>
                  </m:oMath>
                </a14:m>
                <a:r>
                  <a:rPr lang="en-US" sz="2400" b="1" baseline="30000" dirty="0">
                    <a:latin typeface="Arial" panose="020B0604020202020204" pitchFamily="34" charset="0"/>
                    <a:cs typeface="Arial" panose="020B0604020202020204" pitchFamily="34" charset="0"/>
                  </a:rPr>
                  <a:t>2   </a:t>
                </a:r>
                <a:endParaRPr lang="vi-VN" sz="2400" dirty="0">
                  <a:latin typeface="Arial" panose="020B0604020202020204" pitchFamily="34" charset="0"/>
                  <a:cs typeface="Arial" panose="020B0604020202020204" pitchFamily="34" charset="0"/>
                </a:endParaRPr>
              </a:p>
              <a:p>
                <a:pPr marL="0" indent="0">
                  <a:lnSpc>
                    <a:spcPct val="100000"/>
                  </a:lnSpc>
                  <a:buNone/>
                </a:pPr>
                <a:r>
                  <a:rPr lang="en-US" sz="2400" dirty="0" err="1">
                    <a:latin typeface="Arial" panose="020B0604020202020204" pitchFamily="34" charset="0"/>
                    <a:cs typeface="Arial" panose="020B0604020202020204" pitchFamily="34" charset="0"/>
                  </a:rPr>
                  <a:t>Khi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đó</a:t>
                </a:r>
                <a:r>
                  <a:rPr lang="en-US" sz="2400" dirty="0">
                    <a:latin typeface="Arial" panose="020B0604020202020204" pitchFamily="34" charset="0"/>
                    <a:cs typeface="Arial" panose="020B0604020202020204" pitchFamily="34" charset="0"/>
                  </a:rPr>
                  <a:t> </a:t>
                </a:r>
                <a14:m>
                  <m:oMath xmlns:m="http://schemas.openxmlformats.org/officeDocument/2006/math">
                    <m:r>
                      <a:rPr lang="en-US" sz="2400" i="1">
                        <a:latin typeface="Cambria Math" panose="02040503050406030204" pitchFamily="18" charset="0"/>
                      </a:rPr>
                      <m:t>  </m:t>
                    </m:r>
                    <m:r>
                      <a:rPr lang="fr-FR" sz="2400" b="1" i="1">
                        <a:latin typeface="Cambria Math" panose="02040503050406030204" pitchFamily="18" charset="0"/>
                      </a:rPr>
                      <m:t>𝒘</m:t>
                    </m:r>
                    <m:r>
                      <a:rPr lang="en-US" sz="2400" b="1" i="1">
                        <a:latin typeface="Cambria Math" panose="02040503050406030204" pitchFamily="18" charset="0"/>
                      </a:rPr>
                      <m:t>=(</m:t>
                    </m:r>
                    <m:r>
                      <a:rPr lang="fr-FR" sz="2400" b="1" i="1">
                        <a:latin typeface="Cambria Math" panose="02040503050406030204" pitchFamily="18" charset="0"/>
                      </a:rPr>
                      <m:t>𝑿</m:t>
                    </m:r>
                    <m:sSup>
                      <m:sSupPr>
                        <m:ctrlPr>
                          <a:rPr lang="vi-VN" sz="2400" b="1" i="1">
                            <a:latin typeface="Cambria Math" panose="02040503050406030204" pitchFamily="18" charset="0"/>
                          </a:rPr>
                        </m:ctrlPr>
                      </m:sSupPr>
                      <m:e>
                        <m:r>
                          <a:rPr lang="fr-FR" sz="2400" b="1" i="1">
                            <a:latin typeface="Cambria Math" panose="02040503050406030204" pitchFamily="18" charset="0"/>
                          </a:rPr>
                          <m:t>𝑿</m:t>
                        </m:r>
                      </m:e>
                      <m:sup>
                        <m:r>
                          <a:rPr lang="fr-FR" sz="2400" b="1" i="1">
                            <a:latin typeface="Cambria Math" panose="02040503050406030204" pitchFamily="18" charset="0"/>
                          </a:rPr>
                          <m:t>𝑻</m:t>
                        </m:r>
                      </m:sup>
                    </m:sSup>
                    <m:sSup>
                      <m:sSupPr>
                        <m:ctrlPr>
                          <a:rPr lang="vi-VN" sz="2400" b="1" i="1">
                            <a:latin typeface="Cambria Math" panose="02040503050406030204" pitchFamily="18" charset="0"/>
                          </a:rPr>
                        </m:ctrlPr>
                      </m:sSupPr>
                      <m:e>
                        <m:r>
                          <a:rPr lang="en-US" sz="2400" b="1" i="1">
                            <a:latin typeface="Cambria Math" panose="02040503050406030204" pitchFamily="18" charset="0"/>
                          </a:rPr>
                          <m:t>)</m:t>
                        </m:r>
                      </m:e>
                      <m:sup>
                        <m:r>
                          <m:rPr>
                            <m:sty m:val="p"/>
                          </m:rPr>
                          <a:rPr lang="fr-FR" sz="2400" b="1" i="1">
                            <a:latin typeface="Cambria Math" panose="02040503050406030204" pitchFamily="18" charset="0"/>
                          </a:rPr>
                          <m:t>ϯ</m:t>
                        </m:r>
                      </m:sup>
                    </m:sSup>
                    <m:r>
                      <a:rPr lang="fr-FR" sz="2400" b="1" i="1">
                        <a:latin typeface="Cambria Math" panose="02040503050406030204" pitchFamily="18" charset="0"/>
                      </a:rPr>
                      <m:t>𝑿𝒚</m:t>
                    </m:r>
                  </m:oMath>
                </a14:m>
                <a:r>
                  <a:rPr lang="en-US" sz="2400" b="1" dirty="0">
                    <a:latin typeface="Arial" panose="020B0604020202020204" pitchFamily="34" charset="0"/>
                    <a:cs typeface="Arial" panose="020B0604020202020204" pitchFamily="34" charset="0"/>
                  </a:rPr>
                  <a:t>  ,</a:t>
                </a:r>
                <a14:m>
                  <m:oMath xmlns:m="http://schemas.openxmlformats.org/officeDocument/2006/math">
                    <m:r>
                      <a:rPr lang="en-US" sz="2400" b="1" i="1">
                        <a:latin typeface="Cambria Math" panose="02040503050406030204" pitchFamily="18" charset="0"/>
                      </a:rPr>
                      <m:t> (</m:t>
                    </m:r>
                    <m:r>
                      <a:rPr lang="fr-FR" sz="2400" b="1" i="1">
                        <a:latin typeface="Cambria Math" panose="02040503050406030204" pitchFamily="18" charset="0"/>
                      </a:rPr>
                      <m:t>𝑿</m:t>
                    </m:r>
                    <m:sSup>
                      <m:sSupPr>
                        <m:ctrlPr>
                          <a:rPr lang="vi-VN" sz="2400" b="1" i="1">
                            <a:latin typeface="Cambria Math" panose="02040503050406030204" pitchFamily="18" charset="0"/>
                          </a:rPr>
                        </m:ctrlPr>
                      </m:sSupPr>
                      <m:e>
                        <m:r>
                          <a:rPr lang="fr-FR" sz="2400" b="1" i="1">
                            <a:latin typeface="Cambria Math" panose="02040503050406030204" pitchFamily="18" charset="0"/>
                          </a:rPr>
                          <m:t>𝑿</m:t>
                        </m:r>
                      </m:e>
                      <m:sup>
                        <m:r>
                          <a:rPr lang="fr-FR" sz="2400" b="1" i="1">
                            <a:latin typeface="Cambria Math" panose="02040503050406030204" pitchFamily="18" charset="0"/>
                          </a:rPr>
                          <m:t>𝑻</m:t>
                        </m:r>
                      </m:sup>
                    </m:sSup>
                    <m:sSup>
                      <m:sSupPr>
                        <m:ctrlPr>
                          <a:rPr lang="vi-VN" sz="2400" b="1" i="1">
                            <a:latin typeface="Cambria Math" panose="02040503050406030204" pitchFamily="18" charset="0"/>
                          </a:rPr>
                        </m:ctrlPr>
                      </m:sSupPr>
                      <m:e>
                        <m:r>
                          <a:rPr lang="en-US" sz="2400" b="1" i="1">
                            <a:latin typeface="Cambria Math" panose="02040503050406030204" pitchFamily="18" charset="0"/>
                          </a:rPr>
                          <m:t>)</m:t>
                        </m:r>
                      </m:e>
                      <m:sup>
                        <m:r>
                          <m:rPr>
                            <m:sty m:val="p"/>
                          </m:rPr>
                          <a:rPr lang="fr-FR" sz="2400" b="1" i="1">
                            <a:latin typeface="Cambria Math" panose="02040503050406030204" pitchFamily="18" charset="0"/>
                          </a:rPr>
                          <m:t>ϯ</m:t>
                        </m:r>
                      </m:sup>
                    </m:sSup>
                  </m:oMath>
                </a14:m>
                <a:r>
                  <a:rPr lang="fr-FR"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nghịch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đảo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Hàm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này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sẵn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thư</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nghiệm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tiểu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hàm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sai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như</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sau</a:t>
                </a:r>
                <a:r>
                  <a:rPr lang="en-US" sz="2400" dirty="0">
                    <a:latin typeface="Arial" panose="020B0604020202020204" pitchFamily="34" charset="0"/>
                    <a:cs typeface="Arial" panose="020B0604020202020204" pitchFamily="34" charset="0"/>
                  </a:rPr>
                  <a:t>:</a:t>
                </a:r>
                <a:endParaRPr lang="vi-VN" sz="2400" dirty="0">
                  <a:latin typeface="Arial" panose="020B0604020202020204" pitchFamily="34" charset="0"/>
                  <a:cs typeface="Arial" panose="020B0604020202020204" pitchFamily="34" charset="0"/>
                </a:endParaRPr>
              </a:p>
              <a:p>
                <a:pPr marL="0" indent="0">
                  <a:lnSpc>
                    <a:spcPct val="100000"/>
                  </a:lnSpc>
                  <a:buNone/>
                </a:pPr>
                <a:r>
                  <a:rPr lang="en-US" sz="2400" dirty="0">
                    <a:latin typeface="Arial" panose="020B0604020202020204" pitchFamily="34" charset="0"/>
                    <a:cs typeface="Arial" panose="020B0604020202020204" pitchFamily="34" charset="0"/>
                  </a:rPr>
                  <a:t>			</a:t>
                </a:r>
                <a14:m>
                  <m:oMath xmlns:m="http://schemas.openxmlformats.org/officeDocument/2006/math">
                    <m:acc>
                      <m:accPr>
                        <m:chr m:val="̂"/>
                        <m:ctrlPr>
                          <a:rPr lang="vi-VN" sz="2400" b="1" i="1">
                            <a:latin typeface="Cambria Math" panose="02040503050406030204" pitchFamily="18" charset="0"/>
                          </a:rPr>
                        </m:ctrlPr>
                      </m:accPr>
                      <m:e>
                        <m:r>
                          <a:rPr lang="en-US" sz="2400" b="1" i="1">
                            <a:latin typeface="Cambria Math" panose="02040503050406030204" pitchFamily="18" charset="0"/>
                          </a:rPr>
                          <m:t>𝜷</m:t>
                        </m:r>
                      </m:e>
                    </m:acc>
                    <m:r>
                      <a:rPr lang="en-US" sz="2400" b="1" i="1">
                        <a:latin typeface="Cambria Math" panose="02040503050406030204" pitchFamily="18" charset="0"/>
                      </a:rPr>
                      <m:t>=(</m:t>
                    </m:r>
                    <m:r>
                      <a:rPr lang="fr-FR" sz="2400" b="1" i="1">
                        <a:latin typeface="Cambria Math" panose="02040503050406030204" pitchFamily="18" charset="0"/>
                      </a:rPr>
                      <m:t>𝑿</m:t>
                    </m:r>
                    <m:sSup>
                      <m:sSupPr>
                        <m:ctrlPr>
                          <a:rPr lang="vi-VN" sz="2400" b="1" i="1">
                            <a:latin typeface="Cambria Math" panose="02040503050406030204" pitchFamily="18" charset="0"/>
                          </a:rPr>
                        </m:ctrlPr>
                      </m:sSupPr>
                      <m:e>
                        <m:r>
                          <a:rPr lang="fr-FR" sz="2400" b="1" i="1">
                            <a:latin typeface="Cambria Math" panose="02040503050406030204" pitchFamily="18" charset="0"/>
                          </a:rPr>
                          <m:t>𝑿</m:t>
                        </m:r>
                      </m:e>
                      <m:sup>
                        <m:r>
                          <a:rPr lang="fr-FR" sz="2400" b="1" i="1">
                            <a:latin typeface="Cambria Math" panose="02040503050406030204" pitchFamily="18" charset="0"/>
                          </a:rPr>
                          <m:t>𝑻</m:t>
                        </m:r>
                      </m:sup>
                    </m:sSup>
                    <m:sSup>
                      <m:sSupPr>
                        <m:ctrlPr>
                          <a:rPr lang="vi-VN" sz="2400" b="1" i="1">
                            <a:latin typeface="Cambria Math" panose="02040503050406030204" pitchFamily="18" charset="0"/>
                          </a:rPr>
                        </m:ctrlPr>
                      </m:sSupPr>
                      <m:e>
                        <m:r>
                          <a:rPr lang="en-US" sz="2400" b="1" i="1">
                            <a:latin typeface="Cambria Math" panose="02040503050406030204" pitchFamily="18" charset="0"/>
                          </a:rPr>
                          <m:t>)</m:t>
                        </m:r>
                      </m:e>
                      <m:sup>
                        <m:r>
                          <m:rPr>
                            <m:sty m:val="p"/>
                          </m:rPr>
                          <a:rPr lang="fr-FR" sz="2400" b="1" i="1">
                            <a:latin typeface="Cambria Math" panose="02040503050406030204" pitchFamily="18" charset="0"/>
                          </a:rPr>
                          <m:t>ϯ</m:t>
                        </m:r>
                      </m:sup>
                    </m:sSup>
                    <m:r>
                      <a:rPr lang="fr-FR" sz="2400" b="1" i="1">
                        <a:latin typeface="Cambria Math" panose="02040503050406030204" pitchFamily="18" charset="0"/>
                      </a:rPr>
                      <m:t>𝑿𝒚</m:t>
                    </m:r>
                  </m:oMath>
                </a14:m>
                <a:r>
                  <a:rPr lang="fr-FR" sz="2400" b="1" dirty="0">
                    <a:latin typeface="Arial" panose="020B0604020202020204" pitchFamily="34" charset="0"/>
                    <a:cs typeface="Arial" panose="020B0604020202020204" pitchFamily="34" charset="0"/>
                  </a:rPr>
                  <a:t> </a:t>
                </a:r>
                <a:endParaRPr lang="vi-VN" sz="2400" dirty="0">
                  <a:latin typeface="Arial" panose="020B0604020202020204" pitchFamily="34" charset="0"/>
                  <a:cs typeface="Arial" panose="020B0604020202020204" pitchFamily="34" charset="0"/>
                </a:endParaRPr>
              </a:p>
              <a:p>
                <a:pPr marL="0" indent="0" algn="just">
                  <a:buNone/>
                </a:pPr>
                <a:endParaRPr lang="en-US" sz="2200" dirty="0">
                  <a:latin typeface="Arial" panose="020B0604020202020204" pitchFamily="34" charset="0"/>
                  <a:cs typeface="Arial" panose="020B0604020202020204" pitchFamily="34" charset="0"/>
                </a:endParaRPr>
              </a:p>
              <a:p>
                <a:pPr marL="0" indent="0" algn="just">
                  <a:buNone/>
                </a:pPr>
                <a:endParaRPr lang="en-US" sz="2200" dirty="0">
                  <a:latin typeface="Arial" panose="020B0604020202020204" pitchFamily="34" charset="0"/>
                  <a:cs typeface="Arial" panose="020B0604020202020204" pitchFamily="34" charset="0"/>
                </a:endParaRPr>
              </a:p>
              <a:p>
                <a:pPr marL="0" indent="0" algn="just">
                  <a:buNone/>
                </a:pPr>
                <a:endParaRPr lang="en-US" sz="2200" dirty="0"/>
              </a:p>
              <a:p>
                <a:pPr marL="0" indent="0" algn="just">
                  <a:buNone/>
                </a:pPr>
                <a:endParaRPr lang="vi-VN" sz="2200" dirty="0"/>
              </a:p>
            </p:txBody>
          </p:sp>
        </mc:Choice>
        <mc:Fallback xmlns="">
          <p:sp>
            <p:nvSpPr>
              <p:cNvPr id="3" name="Content Placeholder 2">
                <a:extLst>
                  <a:ext uri="{FF2B5EF4-FFF2-40B4-BE49-F238E27FC236}">
                    <a16:creationId xmlns:a16="http://schemas.microsoft.com/office/drawing/2014/main" id="{26A44ABC-DB36-490A-A098-21D8B690F705}"/>
                  </a:ext>
                </a:extLst>
              </p:cNvPr>
              <p:cNvSpPr>
                <a:spLocks noGrp="1" noRot="1" noChangeAspect="1" noMove="1" noResize="1" noEditPoints="1" noAdjustHandles="1" noChangeArrowheads="1" noChangeShapeType="1" noTextEdit="1"/>
              </p:cNvSpPr>
              <p:nvPr>
                <p:ph idx="1"/>
              </p:nvPr>
            </p:nvSpPr>
            <p:spPr>
              <a:xfrm>
                <a:off x="636103" y="319406"/>
                <a:ext cx="10999305" cy="6346437"/>
              </a:xfrm>
              <a:blipFill>
                <a:blip r:embed="rId2"/>
                <a:stretch>
                  <a:fillRect l="-831"/>
                </a:stretch>
              </a:blipFill>
            </p:spPr>
            <p:txBody>
              <a:bodyPr/>
              <a:lstStyle/>
              <a:p>
                <a:r>
                  <a:rPr lang="vi-VN">
                    <a:noFill/>
                  </a:rPr>
                  <a:t> </a:t>
                </a:r>
              </a:p>
            </p:txBody>
          </p:sp>
        </mc:Fallback>
      </mc:AlternateContent>
    </p:spTree>
    <p:extLst>
      <p:ext uri="{BB962C8B-B14F-4D97-AF65-F5344CB8AC3E}">
        <p14:creationId xmlns:p14="http://schemas.microsoft.com/office/powerpoint/2010/main" val="17408541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2E65-34C8-4CFF-B030-C78D2948D858}"/>
              </a:ext>
            </a:extLst>
          </p:cNvPr>
          <p:cNvSpPr>
            <a:spLocks noGrp="1"/>
          </p:cNvSpPr>
          <p:nvPr>
            <p:ph type="title"/>
          </p:nvPr>
        </p:nvSpPr>
        <p:spPr>
          <a:xfrm flipV="1">
            <a:off x="838200" y="319406"/>
            <a:ext cx="10515600" cy="45719"/>
          </a:xfrm>
        </p:spPr>
        <p:txBody>
          <a:bodyPr>
            <a:normAutofit fontScale="90000"/>
          </a:bodyPr>
          <a:lstStyle/>
          <a:p>
            <a:endParaRPr lang="vi-V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A44ABC-DB36-490A-A098-21D8B690F705}"/>
                  </a:ext>
                </a:extLst>
              </p:cNvPr>
              <p:cNvSpPr>
                <a:spLocks noGrp="1"/>
              </p:cNvSpPr>
              <p:nvPr>
                <p:ph idx="1"/>
              </p:nvPr>
            </p:nvSpPr>
            <p:spPr>
              <a:xfrm>
                <a:off x="636103" y="319406"/>
                <a:ext cx="10999305" cy="6346437"/>
              </a:xfrm>
            </p:spPr>
            <p:txBody>
              <a:bodyPr>
                <a:normAutofit/>
              </a:bodyPr>
              <a:lstStyle/>
              <a:p>
                <a:pPr marL="0" indent="0" algn="just">
                  <a:buNone/>
                </a:pPr>
                <a:r>
                  <a:rPr lang="en-US" sz="2400" b="1" dirty="0"/>
                  <a:t>Bias trick</a:t>
                </a:r>
                <a:endParaRPr lang="vi-VN" sz="2400" b="1" dirty="0"/>
              </a:p>
              <a:p>
                <a:pPr marL="0" indent="0">
                  <a:lnSpc>
                    <a:spcPct val="100000"/>
                  </a:lnSpc>
                  <a:buNone/>
                </a:pPr>
                <a:r>
                  <a:rPr lang="en-US" sz="2400" dirty="0" err="1"/>
                  <a:t>Chú</a:t>
                </a:r>
                <a:r>
                  <a:rPr lang="en-US" sz="2400" dirty="0"/>
                  <a:t> ý </a:t>
                </a:r>
                <a:r>
                  <a:rPr lang="en-US" sz="2400" dirty="0" err="1"/>
                  <a:t>quan</a:t>
                </a:r>
                <a:r>
                  <a:rPr lang="en-US" sz="2400" dirty="0"/>
                  <a:t> </a:t>
                </a:r>
                <a:r>
                  <a:rPr lang="en-US" sz="2400" dirty="0" err="1"/>
                  <a:t>hệ</a:t>
                </a:r>
                <a:r>
                  <a:rPr lang="en-US" sz="2400" dirty="0"/>
                  <a:t>  </a:t>
                </a:r>
                <a14:m>
                  <m:oMath xmlns:m="http://schemas.openxmlformats.org/officeDocument/2006/math">
                    <m:r>
                      <a:rPr lang="fr-FR" sz="2400" b="1" i="1">
                        <a:latin typeface="Cambria Math" panose="02040503050406030204" pitchFamily="18" charset="0"/>
                      </a:rPr>
                      <m:t>𝒚</m:t>
                    </m:r>
                    <m:r>
                      <a:rPr lang="en-US" sz="2400" b="1" i="1">
                        <a:latin typeface="Cambria Math" panose="02040503050406030204" pitchFamily="18" charset="0"/>
                      </a:rPr>
                      <m:t>=</m:t>
                    </m:r>
                    <m:sSup>
                      <m:sSupPr>
                        <m:ctrlPr>
                          <a:rPr lang="vi-VN" sz="2400" b="1" i="1">
                            <a:latin typeface="Cambria Math" panose="02040503050406030204" pitchFamily="18" charset="0"/>
                          </a:rPr>
                        </m:ctrlPr>
                      </m:sSupPr>
                      <m:e>
                        <m:r>
                          <a:rPr lang="en-US" sz="2400" b="1" i="1">
                            <a:latin typeface="Cambria Math" panose="02040503050406030204" pitchFamily="18" charset="0"/>
                          </a:rPr>
                          <m:t>𝑿</m:t>
                        </m:r>
                      </m:e>
                      <m:sup>
                        <m:r>
                          <a:rPr lang="en-US" sz="2400" b="1" i="1">
                            <a:latin typeface="Cambria Math" panose="02040503050406030204" pitchFamily="18" charset="0"/>
                          </a:rPr>
                          <m:t>𝑻</m:t>
                        </m:r>
                      </m:sup>
                    </m:sSup>
                    <m:r>
                      <a:rPr lang="en-US" sz="2400" b="1" i="1">
                        <a:latin typeface="Cambria Math" panose="02040503050406030204" pitchFamily="18" charset="0"/>
                      </a:rPr>
                      <m:t>𝒘</m:t>
                    </m:r>
                  </m:oMath>
                </a14:m>
                <a:r>
                  <a:rPr lang="en-US" sz="2400" dirty="0"/>
                  <a:t>   </a:t>
                </a:r>
                <a:r>
                  <a:rPr lang="en-US" sz="2400" dirty="0" err="1"/>
                  <a:t>là</a:t>
                </a:r>
                <a:r>
                  <a:rPr lang="en-US" sz="2400" dirty="0"/>
                  <a:t> </a:t>
                </a:r>
                <a:r>
                  <a:rPr lang="en-US" sz="2400" dirty="0" err="1"/>
                  <a:t>quan</a:t>
                </a:r>
                <a:r>
                  <a:rPr lang="en-US" sz="2400" dirty="0"/>
                  <a:t> </a:t>
                </a:r>
                <a:r>
                  <a:rPr lang="en-US" sz="2400" dirty="0" err="1"/>
                  <a:t>hệ</a:t>
                </a:r>
                <a:r>
                  <a:rPr lang="en-US" sz="2400" dirty="0"/>
                  <a:t> </a:t>
                </a:r>
                <a:r>
                  <a:rPr lang="en-US" sz="2400" dirty="0" err="1"/>
                  <a:t>tuyến</a:t>
                </a:r>
                <a:r>
                  <a:rPr lang="en-US" sz="2400" dirty="0"/>
                  <a:t> </a:t>
                </a:r>
                <a:r>
                  <a:rPr lang="en-US" sz="2400" dirty="0" err="1"/>
                  <a:t>tính</a:t>
                </a:r>
                <a:r>
                  <a:rPr lang="en-US" sz="2400" dirty="0"/>
                  <a:t> </a:t>
                </a:r>
                <a:r>
                  <a:rPr lang="en-US" sz="2400" dirty="0" err="1"/>
                  <a:t>còn</a:t>
                </a:r>
                <a:r>
                  <a:rPr lang="en-US" sz="2400" dirty="0"/>
                  <a:t>  </a:t>
                </a:r>
                <a14:m>
                  <m:oMath xmlns:m="http://schemas.openxmlformats.org/officeDocument/2006/math">
                    <m:r>
                      <a:rPr lang="fr-FR" sz="2400" b="1" i="1">
                        <a:latin typeface="Cambria Math" panose="02040503050406030204" pitchFamily="18" charset="0"/>
                      </a:rPr>
                      <m:t>𝒚</m:t>
                    </m:r>
                    <m:r>
                      <a:rPr lang="en-US" sz="2400" b="1" i="1">
                        <a:latin typeface="Cambria Math" panose="02040503050406030204" pitchFamily="18" charset="0"/>
                      </a:rPr>
                      <m:t>=</m:t>
                    </m:r>
                    <m:sSup>
                      <m:sSupPr>
                        <m:ctrlPr>
                          <a:rPr lang="vi-VN" sz="2400" b="1" i="1">
                            <a:latin typeface="Cambria Math" panose="02040503050406030204" pitchFamily="18" charset="0"/>
                          </a:rPr>
                        </m:ctrlPr>
                      </m:sSupPr>
                      <m:e>
                        <m:r>
                          <a:rPr lang="en-US" sz="2400" b="1" i="1">
                            <a:latin typeface="Cambria Math" panose="02040503050406030204" pitchFamily="18" charset="0"/>
                          </a:rPr>
                          <m:t>𝑿</m:t>
                        </m:r>
                      </m:e>
                      <m:sup>
                        <m:r>
                          <a:rPr lang="en-US" sz="2400" b="1" i="1">
                            <a:latin typeface="Cambria Math" panose="02040503050406030204" pitchFamily="18" charset="0"/>
                          </a:rPr>
                          <m:t>𝑻</m:t>
                        </m:r>
                      </m:sup>
                    </m:sSup>
                    <m:r>
                      <a:rPr lang="en-US" sz="2400" b="1" i="1">
                        <a:latin typeface="Cambria Math" panose="02040503050406030204" pitchFamily="18" charset="0"/>
                      </a:rPr>
                      <m:t>𝒘</m:t>
                    </m:r>
                    <m:r>
                      <a:rPr lang="en-US" sz="2400" b="1" i="1">
                        <a:latin typeface="Cambria Math" panose="02040503050406030204" pitchFamily="18" charset="0"/>
                      </a:rPr>
                      <m:t>+</m:t>
                    </m:r>
                    <m:r>
                      <a:rPr lang="en-US" sz="2400" b="1" i="1">
                        <a:latin typeface="Cambria Math" panose="02040503050406030204" pitchFamily="18" charset="0"/>
                      </a:rPr>
                      <m:t>𝒃</m:t>
                    </m:r>
                    <m:r>
                      <a:rPr lang="en-US" sz="2400" b="1" i="1">
                        <a:latin typeface="Cambria Math" panose="02040503050406030204" pitchFamily="18" charset="0"/>
                      </a:rPr>
                      <m:t> </m:t>
                    </m:r>
                  </m:oMath>
                </a14:m>
                <a:r>
                  <a:rPr lang="en-US" sz="2400" dirty="0"/>
                  <a:t>  </a:t>
                </a:r>
                <a:r>
                  <a:rPr lang="en-US" sz="2400" dirty="0" err="1"/>
                  <a:t>là</a:t>
                </a:r>
                <a:r>
                  <a:rPr lang="en-US" sz="2400" dirty="0"/>
                  <a:t> </a:t>
                </a:r>
                <a:r>
                  <a:rPr lang="en-US" sz="2400" dirty="0" err="1"/>
                  <a:t>ánh</a:t>
                </a:r>
                <a:r>
                  <a:rPr lang="en-US" sz="2400" dirty="0"/>
                  <a:t> </a:t>
                </a:r>
                <a:r>
                  <a:rPr lang="en-US" sz="2400" dirty="0" err="1"/>
                  <a:t>xạ</a:t>
                </a:r>
                <a:r>
                  <a:rPr lang="en-US" sz="2400" dirty="0"/>
                  <a:t> affine. </a:t>
                </a:r>
                <a:r>
                  <a:rPr lang="en-US" sz="2400" dirty="0" err="1"/>
                  <a:t>Chỉ</a:t>
                </a:r>
                <a:r>
                  <a:rPr lang="en-US" sz="2400" dirty="0"/>
                  <a:t> </a:t>
                </a:r>
                <a:r>
                  <a:rPr lang="en-US" sz="2400" dirty="0" err="1"/>
                  <a:t>khác</a:t>
                </a:r>
                <a:r>
                  <a:rPr lang="en-US" sz="2400" dirty="0"/>
                  <a:t> </a:t>
                </a:r>
                <a:r>
                  <a:rPr lang="en-US" sz="2400" dirty="0" err="1"/>
                  <a:t>nhau</a:t>
                </a:r>
                <a:r>
                  <a:rPr lang="en-US" sz="2400" dirty="0"/>
                  <a:t> </a:t>
                </a:r>
                <a:r>
                  <a:rPr lang="en-US" sz="2400" dirty="0" err="1"/>
                  <a:t>khi</a:t>
                </a:r>
                <a:r>
                  <a:rPr lang="en-US" sz="2400" dirty="0"/>
                  <a:t> </a:t>
                </a:r>
                <a:r>
                  <a:rPr lang="en-US" sz="2400" dirty="0" err="1"/>
                  <a:t>dịch</a:t>
                </a:r>
                <a:r>
                  <a:rPr lang="en-US" sz="2400" dirty="0"/>
                  <a:t> </a:t>
                </a:r>
                <a:r>
                  <a:rPr lang="en-US" sz="2400" dirty="0" err="1"/>
                  <a:t>chuyển</a:t>
                </a:r>
                <a:r>
                  <a:rPr lang="en-US" sz="2400" dirty="0"/>
                  <a:t> </a:t>
                </a:r>
                <a:r>
                  <a:rPr lang="en-US" sz="2400" dirty="0" err="1"/>
                  <a:t>trục</a:t>
                </a:r>
                <a:r>
                  <a:rPr lang="en-US" sz="2400" dirty="0"/>
                  <a:t> </a:t>
                </a:r>
                <a:r>
                  <a:rPr lang="en-US" sz="2400" dirty="0" err="1"/>
                  <a:t>tọa</a:t>
                </a:r>
                <a:r>
                  <a:rPr lang="en-US" sz="2400" dirty="0"/>
                  <a:t> </a:t>
                </a:r>
                <a:r>
                  <a:rPr lang="en-US" sz="2400" dirty="0" err="1"/>
                  <a:t>độ</a:t>
                </a:r>
                <a:r>
                  <a:rPr lang="en-US" sz="2400" dirty="0"/>
                  <a:t> </a:t>
                </a:r>
                <a:r>
                  <a:rPr lang="en-US" sz="2400" dirty="0" err="1"/>
                  <a:t>đi</a:t>
                </a:r>
                <a:r>
                  <a:rPr lang="en-US" sz="2400" dirty="0"/>
                  <a:t> </a:t>
                </a:r>
                <a:r>
                  <a:rPr lang="en-US" sz="2400" dirty="0" err="1"/>
                  <a:t>đơn</a:t>
                </a:r>
                <a:r>
                  <a:rPr lang="en-US" sz="2400" dirty="0"/>
                  <a:t> </a:t>
                </a:r>
                <a:r>
                  <a:rPr lang="en-US" sz="2400" dirty="0" err="1"/>
                  <a:t>vị</a:t>
                </a:r>
                <a:r>
                  <a:rPr lang="en-US" sz="2400" dirty="0"/>
                  <a:t> b </a:t>
                </a:r>
                <a:r>
                  <a:rPr lang="en-US" sz="2400" dirty="0" err="1"/>
                  <a:t>thì</a:t>
                </a:r>
                <a:r>
                  <a:rPr lang="en-US" sz="2400" dirty="0"/>
                  <a:t> </a:t>
                </a:r>
                <a:r>
                  <a:rPr lang="en-US" sz="2400" dirty="0" err="1"/>
                  <a:t>ánh</a:t>
                </a:r>
                <a:r>
                  <a:rPr lang="en-US" sz="2400" dirty="0"/>
                  <a:t> </a:t>
                </a:r>
                <a:r>
                  <a:rPr lang="en-US" sz="2400" dirty="0" err="1"/>
                  <a:t>xạ</a:t>
                </a:r>
                <a:r>
                  <a:rPr lang="en-US" sz="2400" dirty="0"/>
                  <a:t> affine </a:t>
                </a:r>
                <a:r>
                  <a:rPr lang="en-US" sz="2400" dirty="0" err="1"/>
                  <a:t>trở</a:t>
                </a:r>
                <a:r>
                  <a:rPr lang="en-US" sz="2400" dirty="0"/>
                  <a:t> </a:t>
                </a:r>
                <a:r>
                  <a:rPr lang="en-US" sz="2400" dirty="0" err="1"/>
                  <a:t>thành</a:t>
                </a:r>
                <a:r>
                  <a:rPr lang="en-US" sz="2400" dirty="0"/>
                  <a:t> </a:t>
                </a:r>
                <a:r>
                  <a:rPr lang="en-US" sz="2400" dirty="0" err="1"/>
                  <a:t>tuyến</a:t>
                </a:r>
                <a:r>
                  <a:rPr lang="en-US" sz="2400" dirty="0"/>
                  <a:t> </a:t>
                </a:r>
                <a:r>
                  <a:rPr lang="en-US" sz="2400" dirty="0" err="1"/>
                  <a:t>tính</a:t>
                </a:r>
                <a:r>
                  <a:rPr lang="en-US" sz="2400" dirty="0"/>
                  <a:t>. </a:t>
                </a:r>
                <a:r>
                  <a:rPr lang="en-US" sz="2400" dirty="0" err="1"/>
                  <a:t>Chính</a:t>
                </a:r>
                <a:r>
                  <a:rPr lang="en-US" sz="2400" dirty="0"/>
                  <a:t> </a:t>
                </a:r>
                <a:r>
                  <a:rPr lang="en-US" sz="2400" dirty="0" err="1"/>
                  <a:t>vì</a:t>
                </a:r>
                <a:r>
                  <a:rPr lang="en-US" sz="2400" dirty="0"/>
                  <a:t> </a:t>
                </a:r>
                <a:r>
                  <a:rPr lang="en-US" sz="2400" dirty="0" err="1"/>
                  <a:t>vậy</a:t>
                </a:r>
                <a:r>
                  <a:rPr lang="en-US" sz="2400" dirty="0"/>
                  <a:t>  b </a:t>
                </a:r>
                <a:r>
                  <a:rPr lang="en-US" sz="2400" dirty="0" err="1"/>
                  <a:t>còn</a:t>
                </a:r>
                <a:r>
                  <a:rPr lang="en-US" sz="2400" dirty="0"/>
                  <a:t> </a:t>
                </a:r>
                <a:r>
                  <a:rPr lang="en-US" sz="2400" dirty="0" err="1"/>
                  <a:t>được</a:t>
                </a:r>
                <a:r>
                  <a:rPr lang="en-US" sz="2400" dirty="0"/>
                  <a:t> </a:t>
                </a:r>
                <a:r>
                  <a:rPr lang="en-US" sz="2400" dirty="0" err="1"/>
                  <a:t>gọi</a:t>
                </a:r>
                <a:r>
                  <a:rPr lang="en-US" sz="2400" dirty="0"/>
                  <a:t> </a:t>
                </a:r>
                <a:r>
                  <a:rPr lang="en-US" sz="2400" dirty="0" err="1"/>
                  <a:t>là</a:t>
                </a:r>
                <a:r>
                  <a:rPr lang="en-US" sz="2400" dirty="0"/>
                  <a:t> </a:t>
                </a:r>
                <a:r>
                  <a:rPr lang="en-US" sz="2400" dirty="0" err="1"/>
                  <a:t>xê</a:t>
                </a:r>
                <a:r>
                  <a:rPr lang="en-US" sz="2400" dirty="0"/>
                  <a:t> </a:t>
                </a:r>
                <a:r>
                  <a:rPr lang="en-US" sz="2400" dirty="0" err="1"/>
                  <a:t>dịch</a:t>
                </a:r>
                <a:r>
                  <a:rPr lang="en-US" sz="2400" dirty="0"/>
                  <a:t>.</a:t>
                </a:r>
                <a:endParaRPr lang="vi-VN" sz="2400" dirty="0"/>
              </a:p>
              <a:p>
                <a:pPr marL="0" indent="0">
                  <a:lnSpc>
                    <a:spcPct val="100000"/>
                  </a:lnSpc>
                  <a:buNone/>
                </a:pPr>
                <a:r>
                  <a:rPr lang="en-US" sz="2400" dirty="0" err="1"/>
                  <a:t>Để</a:t>
                </a:r>
                <a:r>
                  <a:rPr lang="en-US" sz="2400" dirty="0"/>
                  <a:t> ý </a:t>
                </a:r>
                <a:r>
                  <a:rPr lang="en-US" sz="2400" dirty="0" err="1"/>
                  <a:t>rằng</a:t>
                </a:r>
                <a:r>
                  <a:rPr lang="en-US" sz="2400" dirty="0"/>
                  <a:t> </a:t>
                </a:r>
                <a:r>
                  <a:rPr lang="en-US" sz="2400" dirty="0" err="1"/>
                  <a:t>trong</a:t>
                </a:r>
                <a:r>
                  <a:rPr lang="en-US" sz="2400" dirty="0"/>
                  <a:t> </a:t>
                </a:r>
                <a:r>
                  <a:rPr lang="en-US" sz="2400" dirty="0" err="1"/>
                  <a:t>thành</a:t>
                </a:r>
                <a:r>
                  <a:rPr lang="en-US" sz="2400" dirty="0"/>
                  <a:t> </a:t>
                </a:r>
                <a:r>
                  <a:rPr lang="en-US" sz="2400" dirty="0" err="1"/>
                  <a:t>phần</a:t>
                </a:r>
                <a:r>
                  <a:rPr lang="en-US" sz="2400" dirty="0"/>
                  <a:t> </a:t>
                </a:r>
                <a:r>
                  <a:rPr lang="en-US" sz="2400" dirty="0" err="1"/>
                  <a:t>của</a:t>
                </a:r>
                <a:r>
                  <a:rPr lang="en-US" sz="2400" dirty="0"/>
                  <a:t> </a:t>
                </a:r>
                <a:r>
                  <a:rPr lang="en-US" sz="2400" dirty="0" err="1"/>
                  <a:t>vecto</a:t>
                </a:r>
                <a:r>
                  <a:rPr lang="en-US" sz="2400" dirty="0"/>
                  <a:t> X </a:t>
                </a:r>
                <a:r>
                  <a:rPr lang="en-US" sz="2400" dirty="0" err="1"/>
                  <a:t>nếu</a:t>
                </a:r>
                <a:r>
                  <a:rPr lang="en-US" sz="2400" dirty="0"/>
                  <a:t> ta </a:t>
                </a:r>
                <a:r>
                  <a:rPr lang="en-US" sz="2400" dirty="0" err="1"/>
                  <a:t>thêm</a:t>
                </a:r>
                <a:r>
                  <a:rPr lang="en-US" sz="2400" dirty="0"/>
                  <a:t> </a:t>
                </a:r>
                <a:r>
                  <a:rPr lang="en-US" sz="2400" dirty="0" err="1"/>
                  <a:t>thành</a:t>
                </a:r>
                <a:r>
                  <a:rPr lang="en-US" sz="2400" dirty="0"/>
                  <a:t> </a:t>
                </a:r>
                <a:r>
                  <a:rPr lang="en-US" sz="2400" dirty="0" err="1"/>
                  <a:t>phấn</a:t>
                </a:r>
                <a:r>
                  <a:rPr lang="en-US" sz="2400" dirty="0"/>
                  <a:t> x</a:t>
                </a:r>
                <a:r>
                  <a:rPr lang="en-US" sz="2400" baseline="-25000" dirty="0"/>
                  <a:t>0</a:t>
                </a:r>
                <a:r>
                  <a:rPr lang="en-US" sz="2400" dirty="0"/>
                  <a:t> </a:t>
                </a:r>
                <a:r>
                  <a:rPr lang="en-US" sz="2400" dirty="0" err="1"/>
                  <a:t>thì</a:t>
                </a:r>
                <a:endParaRPr lang="vi-VN" sz="2400" dirty="0"/>
              </a:p>
              <a:p>
                <a:pPr marL="0" indent="0">
                  <a:lnSpc>
                    <a:spcPct val="100000"/>
                  </a:lnSpc>
                  <a:buNone/>
                </a:pPr>
                <a:r>
                  <a:rPr lang="en-US" sz="2400" dirty="0"/>
                  <a:t>	</a:t>
                </a:r>
                <a14:m>
                  <m:oMath xmlns:m="http://schemas.openxmlformats.org/officeDocument/2006/math">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𝑏</m:t>
                    </m:r>
                    <m:r>
                      <a:rPr lang="en-US" sz="2400" i="1">
                        <a:latin typeface="Cambria Math" panose="02040503050406030204" pitchFamily="18" charset="0"/>
                      </a:rPr>
                      <m:t>+</m:t>
                    </m:r>
                    <m:sSup>
                      <m:sSupPr>
                        <m:ctrlPr>
                          <a:rPr lang="vi-VN" sz="2400" b="1" i="1">
                            <a:latin typeface="Cambria Math" panose="02040503050406030204" pitchFamily="18" charset="0"/>
                          </a:rPr>
                        </m:ctrlPr>
                      </m:sSupPr>
                      <m:e>
                        <m:r>
                          <a:rPr lang="en-US" sz="2400" b="1" i="1">
                            <a:latin typeface="Cambria Math" panose="02040503050406030204" pitchFamily="18" charset="0"/>
                          </a:rPr>
                          <m:t>𝑿</m:t>
                        </m:r>
                      </m:e>
                      <m:sup>
                        <m:r>
                          <a:rPr lang="en-US" sz="2400" b="1" i="1">
                            <a:latin typeface="Cambria Math" panose="02040503050406030204" pitchFamily="18" charset="0"/>
                          </a:rPr>
                          <m:t>𝑻</m:t>
                        </m:r>
                      </m:sup>
                    </m:sSup>
                    <m:r>
                      <a:rPr lang="en-US" sz="2400" b="1" i="1">
                        <a:latin typeface="Cambria Math" panose="02040503050406030204" pitchFamily="18" charset="0"/>
                      </a:rPr>
                      <m:t>𝒘</m:t>
                    </m:r>
                    <m:r>
                      <a:rPr lang="en-US" sz="2400" b="1" i="1">
                        <a:latin typeface="Cambria Math" panose="02040503050406030204" pitchFamily="18" charset="0"/>
                      </a:rPr>
                      <m:t>=</m:t>
                    </m:r>
                    <m:r>
                      <a:rPr lang="en-US" sz="2400" i="1">
                        <a:latin typeface="Cambria Math" panose="02040503050406030204" pitchFamily="18" charset="0"/>
                      </a:rPr>
                      <m:t>𝑏</m:t>
                    </m:r>
                    <m:sSub>
                      <m:sSubPr>
                        <m:ctrlPr>
                          <a:rPr lang="vi-VN"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vi-VN"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sSub>
                      <m:sSubPr>
                        <m:ctrlPr>
                          <a:rPr lang="vi-VN"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vi-VN"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𝑘</m:t>
                        </m:r>
                      </m:sub>
                    </m:sSub>
                    <m:sSub>
                      <m:sSubPr>
                        <m:ctrlPr>
                          <a:rPr lang="vi-VN"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b="1" i="1">
                        <a:latin typeface="Cambria Math" panose="02040503050406030204" pitchFamily="18" charset="0"/>
                      </a:rPr>
                      <m:t>=</m:t>
                    </m:r>
                    <m:sSup>
                      <m:sSupPr>
                        <m:ctrlPr>
                          <a:rPr lang="vi-VN" sz="2400" b="1" i="1">
                            <a:latin typeface="Cambria Math" panose="02040503050406030204" pitchFamily="18" charset="0"/>
                          </a:rPr>
                        </m:ctrlPr>
                      </m:sSupPr>
                      <m:e>
                        <m:acc>
                          <m:accPr>
                            <m:chr m:val="̅"/>
                            <m:ctrlPr>
                              <a:rPr lang="vi-VN" sz="2400" b="1" i="1">
                                <a:latin typeface="Cambria Math" panose="02040503050406030204" pitchFamily="18" charset="0"/>
                              </a:rPr>
                            </m:ctrlPr>
                          </m:accPr>
                          <m:e>
                            <m:r>
                              <a:rPr lang="en-US" sz="2400" b="1" i="1">
                                <a:latin typeface="Cambria Math" panose="02040503050406030204" pitchFamily="18" charset="0"/>
                              </a:rPr>
                              <m:t>𝑿</m:t>
                            </m:r>
                          </m:e>
                        </m:acc>
                      </m:e>
                      <m:sup>
                        <m:r>
                          <a:rPr lang="en-US" sz="2400" b="1" i="1">
                            <a:latin typeface="Cambria Math" panose="02040503050406030204" pitchFamily="18" charset="0"/>
                          </a:rPr>
                          <m:t>𝑻</m:t>
                        </m:r>
                      </m:sup>
                    </m:sSup>
                    <m:acc>
                      <m:accPr>
                        <m:chr m:val="̅"/>
                        <m:ctrlPr>
                          <a:rPr lang="vi-VN" sz="2400" b="1" i="1">
                            <a:latin typeface="Cambria Math" panose="02040503050406030204" pitchFamily="18" charset="0"/>
                          </a:rPr>
                        </m:ctrlPr>
                      </m:accPr>
                      <m:e>
                        <m:r>
                          <a:rPr lang="en-US" sz="2400" b="1" i="1">
                            <a:latin typeface="Cambria Math" panose="02040503050406030204" pitchFamily="18" charset="0"/>
                          </a:rPr>
                          <m:t>𝒘</m:t>
                        </m:r>
                      </m:e>
                    </m:acc>
                  </m:oMath>
                </a14:m>
                <a:endParaRPr lang="vi-VN" sz="2400" dirty="0"/>
              </a:p>
              <a:p>
                <a:pPr>
                  <a:lnSpc>
                    <a:spcPct val="100000"/>
                  </a:lnSpc>
                </a:pPr>
                <a:r>
                  <a:rPr lang="en-US" sz="2400" dirty="0" err="1"/>
                  <a:t>Trong</a:t>
                </a:r>
                <a:r>
                  <a:rPr lang="en-US" sz="2400" dirty="0"/>
                  <a:t> </a:t>
                </a:r>
                <a:r>
                  <a:rPr lang="en-US" sz="2400" dirty="0" err="1"/>
                  <a:t>đó</a:t>
                </a:r>
                <a:r>
                  <a:rPr lang="en-US" sz="2400" dirty="0"/>
                  <a:t> </a:t>
                </a:r>
                <a14:m>
                  <m:oMath xmlns:m="http://schemas.openxmlformats.org/officeDocument/2006/math">
                    <m:acc>
                      <m:accPr>
                        <m:chr m:val="̅"/>
                        <m:ctrlPr>
                          <a:rPr lang="vi-VN" sz="2400" i="1">
                            <a:latin typeface="Cambria Math" panose="02040503050406030204" pitchFamily="18" charset="0"/>
                          </a:rPr>
                        </m:ctrlPr>
                      </m:accPr>
                      <m:e>
                        <m:r>
                          <a:rPr lang="en-US" sz="2400" b="1" i="1">
                            <a:latin typeface="Cambria Math" panose="02040503050406030204" pitchFamily="18" charset="0"/>
                          </a:rPr>
                          <m:t>𝑿</m:t>
                        </m:r>
                      </m:e>
                    </m:acc>
                    <m:r>
                      <a:rPr lang="en-US" sz="2400" i="1">
                        <a:latin typeface="Cambria Math" panose="02040503050406030204" pitchFamily="18" charset="0"/>
                      </a:rPr>
                      <m:t>=(</m:t>
                    </m:r>
                    <m:sSub>
                      <m:sSubPr>
                        <m:ctrlPr>
                          <a:rPr lang="vi-VN"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vi-VN"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vi-VN"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sSup>
                      <m:sSupPr>
                        <m:ctrlPr>
                          <a:rPr lang="vi-VN" sz="2400" i="1">
                            <a:latin typeface="Cambria Math" panose="02040503050406030204" pitchFamily="18" charset="0"/>
                          </a:rPr>
                        </m:ctrlPr>
                      </m:sSupPr>
                      <m:e>
                        <m:r>
                          <a:rPr lang="en-US" sz="2400" i="1">
                            <a:latin typeface="Cambria Math" panose="02040503050406030204" pitchFamily="18" charset="0"/>
                          </a:rPr>
                          <m:t>)</m:t>
                        </m:r>
                      </m:e>
                      <m:sup>
                        <m:r>
                          <a:rPr lang="en-US" sz="2400" i="1">
                            <a:latin typeface="Cambria Math" panose="02040503050406030204" pitchFamily="18" charset="0"/>
                          </a:rPr>
                          <m:t>𝑇</m:t>
                        </m:r>
                      </m:sup>
                    </m:sSup>
                  </m:oMath>
                </a14:m>
                <a:r>
                  <a:rPr lang="en-US" sz="2400" dirty="0"/>
                  <a:t>; </a:t>
                </a:r>
                <a14:m>
                  <m:oMath xmlns:m="http://schemas.openxmlformats.org/officeDocument/2006/math">
                    <m:sSub>
                      <m:sSubPr>
                        <m:ctrlPr>
                          <a:rPr lang="vi-VN"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0</m:t>
                        </m:r>
                      </m:sub>
                    </m:sSub>
                  </m:oMath>
                </a14:m>
                <a:r>
                  <a:rPr lang="en-US" sz="2400" dirty="0"/>
                  <a:t>=1 </a:t>
                </a:r>
                <a:r>
                  <a:rPr lang="en-US" sz="2400" dirty="0" err="1"/>
                  <a:t>và</a:t>
                </a:r>
                <a:r>
                  <a:rPr lang="en-US" sz="2400" dirty="0"/>
                  <a:t> </a:t>
                </a:r>
                <a14:m>
                  <m:oMath xmlns:m="http://schemas.openxmlformats.org/officeDocument/2006/math">
                    <m:acc>
                      <m:accPr>
                        <m:chr m:val="̅"/>
                        <m:ctrlPr>
                          <a:rPr lang="vi-VN" sz="2400" i="1">
                            <a:latin typeface="Cambria Math" panose="02040503050406030204" pitchFamily="18" charset="0"/>
                          </a:rPr>
                        </m:ctrlPr>
                      </m:accPr>
                      <m:e>
                        <m:r>
                          <a:rPr lang="en-US" sz="2400" b="1" i="1">
                            <a:latin typeface="Cambria Math" panose="02040503050406030204" pitchFamily="18" charset="0"/>
                          </a:rPr>
                          <m:t>𝒘</m:t>
                        </m:r>
                      </m:e>
                    </m:acc>
                    <m:r>
                      <a:rPr lang="en-US" sz="2400" i="1">
                        <a:latin typeface="Cambria Math" panose="02040503050406030204" pitchFamily="18" charset="0"/>
                      </a:rPr>
                      <m:t>=(</m:t>
                    </m:r>
                    <m:r>
                      <a:rPr lang="en-US" sz="2400" i="1">
                        <a:latin typeface="Cambria Math" panose="02040503050406030204" pitchFamily="18" charset="0"/>
                      </a:rPr>
                      <m:t>𝑏</m:t>
                    </m:r>
                    <m:r>
                      <a:rPr lang="en-US" sz="2400" i="1">
                        <a:latin typeface="Cambria Math" panose="02040503050406030204" pitchFamily="18" charset="0"/>
                      </a:rPr>
                      <m:t>,</m:t>
                    </m:r>
                    <m:sSub>
                      <m:sSubPr>
                        <m:ctrlPr>
                          <a:rPr lang="vi-VN"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vi-VN"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𝑘</m:t>
                        </m:r>
                      </m:sub>
                    </m:sSub>
                    <m:r>
                      <a:rPr lang="en-US" sz="2400" i="1">
                        <a:latin typeface="Cambria Math" panose="02040503050406030204" pitchFamily="18" charset="0"/>
                      </a:rPr>
                      <m:t>)</m:t>
                    </m:r>
                  </m:oMath>
                </a14:m>
                <a:r>
                  <a:rPr lang="en-US" sz="2400" dirty="0"/>
                  <a:t> </a:t>
                </a:r>
                <a:r>
                  <a:rPr lang="en-US" sz="2400" dirty="0" err="1"/>
                  <a:t>và</a:t>
                </a:r>
                <a:r>
                  <a:rPr lang="en-US" sz="2400" dirty="0"/>
                  <a:t> </a:t>
                </a:r>
                <a:r>
                  <a:rPr lang="en-US" sz="2400" dirty="0" err="1"/>
                  <a:t>nghiệm</a:t>
                </a:r>
                <a:r>
                  <a:rPr lang="en-US" sz="2400" dirty="0"/>
                  <a:t> </a:t>
                </a:r>
                <a:r>
                  <a:rPr lang="en-US" sz="2400" dirty="0" err="1"/>
                  <a:t>của</a:t>
                </a:r>
                <a:r>
                  <a:rPr lang="en-US" sz="2400" dirty="0"/>
                  <a:t> </a:t>
                </a:r>
                <a:r>
                  <a:rPr lang="en-US" sz="2400" dirty="0" err="1"/>
                  <a:t>bài</a:t>
                </a:r>
                <a:r>
                  <a:rPr lang="en-US" sz="2400" dirty="0"/>
                  <a:t> </a:t>
                </a:r>
                <a:r>
                  <a:rPr lang="en-US" sz="2400" dirty="0" err="1"/>
                  <a:t>toán</a:t>
                </a:r>
                <a:r>
                  <a:rPr lang="en-US" sz="2400" dirty="0"/>
                  <a:t> </a:t>
                </a:r>
                <a:r>
                  <a:rPr lang="en-US" sz="2400" dirty="0" err="1"/>
                  <a:t>tối</a:t>
                </a:r>
                <a:r>
                  <a:rPr lang="en-US" sz="2400" dirty="0"/>
                  <a:t> </a:t>
                </a:r>
                <a:r>
                  <a:rPr lang="en-US" sz="2400" dirty="0" err="1"/>
                  <a:t>ưu</a:t>
                </a:r>
                <a:r>
                  <a:rPr lang="en-US" sz="2400" dirty="0"/>
                  <a:t> </a:t>
                </a:r>
                <a:r>
                  <a:rPr lang="en-US" sz="2400" dirty="0" err="1"/>
                  <a:t>sẽ</a:t>
                </a:r>
                <a:r>
                  <a:rPr lang="en-US" sz="2400" dirty="0"/>
                  <a:t> </a:t>
                </a:r>
                <a:r>
                  <a:rPr lang="en-US" sz="2400" dirty="0" err="1"/>
                  <a:t>là</a:t>
                </a:r>
                <a:endParaRPr lang="vi-VN" sz="2400" dirty="0"/>
              </a:p>
              <a:p>
                <a:pPr marL="0" indent="0">
                  <a:lnSpc>
                    <a:spcPct val="100000"/>
                  </a:lnSpc>
                  <a:buNone/>
                </a:pPr>
                <a:r>
                  <a:rPr lang="en-US" sz="2400" dirty="0"/>
                  <a:t>			</a:t>
                </a:r>
                <a14:m>
                  <m:oMath xmlns:m="http://schemas.openxmlformats.org/officeDocument/2006/math">
                    <m:acc>
                      <m:accPr>
                        <m:chr m:val="̅"/>
                        <m:ctrlPr>
                          <a:rPr lang="vi-VN" sz="2400" b="1" i="1">
                            <a:latin typeface="Cambria Math" panose="02040503050406030204" pitchFamily="18" charset="0"/>
                          </a:rPr>
                        </m:ctrlPr>
                      </m:accPr>
                      <m:e>
                        <m:r>
                          <a:rPr lang="en-US" sz="2400" b="1" i="1">
                            <a:latin typeface="Cambria Math" panose="02040503050406030204" pitchFamily="18" charset="0"/>
                          </a:rPr>
                          <m:t>𝒘</m:t>
                        </m:r>
                      </m:e>
                    </m:acc>
                    <m:r>
                      <a:rPr lang="en-US" sz="2400" b="1" i="1">
                        <a:latin typeface="Cambria Math" panose="02040503050406030204" pitchFamily="18" charset="0"/>
                      </a:rPr>
                      <m:t>=</m:t>
                    </m:r>
                    <m:r>
                      <a:rPr lang="en-US" sz="2400" i="1">
                        <a:latin typeface="Cambria Math" panose="02040503050406030204" pitchFamily="18" charset="0"/>
                      </a:rPr>
                      <m:t>𝑎𝑟𝑔</m:t>
                    </m:r>
                    <m:func>
                      <m:funcPr>
                        <m:ctrlPr>
                          <a:rPr lang="vi-VN" sz="2400" i="1">
                            <a:latin typeface="Cambria Math" panose="02040503050406030204" pitchFamily="18" charset="0"/>
                          </a:rPr>
                        </m:ctrlPr>
                      </m:funcPr>
                      <m:fName>
                        <m:limLow>
                          <m:limLowPr>
                            <m:ctrlPr>
                              <a:rPr lang="vi-VN"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𝑤</m:t>
                            </m:r>
                          </m:lim>
                        </m:limLow>
                      </m:fName>
                      <m:e>
                        <m:f>
                          <m:fPr>
                            <m:ctrlPr>
                              <a:rPr lang="vi-VN"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r>
                              <a:rPr lang="en-US" sz="2400" i="1">
                                <a:latin typeface="Cambria Math" panose="02040503050406030204" pitchFamily="18" charset="0"/>
                              </a:rPr>
                              <m:t>𝑁</m:t>
                            </m:r>
                          </m:den>
                        </m:f>
                      </m:e>
                    </m:func>
                    <m:d>
                      <m:dPr>
                        <m:begChr m:val="‖"/>
                        <m:endChr m:val="‖"/>
                        <m:ctrlPr>
                          <a:rPr lang="vi-VN" sz="2400" i="1">
                            <a:latin typeface="Cambria Math" panose="02040503050406030204" pitchFamily="18" charset="0"/>
                          </a:rPr>
                        </m:ctrlPr>
                      </m:dPr>
                      <m:e>
                        <m:r>
                          <a:rPr lang="en-US" sz="2400" b="1" i="1">
                            <a:latin typeface="Cambria Math" panose="02040503050406030204" pitchFamily="18" charset="0"/>
                          </a:rPr>
                          <m:t>𝒚</m:t>
                        </m:r>
                        <m:r>
                          <a:rPr lang="en-US" sz="2400" i="1">
                            <a:latin typeface="Cambria Math" panose="02040503050406030204" pitchFamily="18" charset="0"/>
                          </a:rPr>
                          <m:t>−</m:t>
                        </m:r>
                        <m:sSup>
                          <m:sSupPr>
                            <m:ctrlPr>
                              <a:rPr lang="vi-VN" sz="2400" b="1" i="1">
                                <a:latin typeface="Cambria Math" panose="02040503050406030204" pitchFamily="18" charset="0"/>
                              </a:rPr>
                            </m:ctrlPr>
                          </m:sSupPr>
                          <m:e>
                            <m:acc>
                              <m:accPr>
                                <m:chr m:val="̅"/>
                                <m:ctrlPr>
                                  <a:rPr lang="vi-VN" sz="2400" b="1" i="1">
                                    <a:latin typeface="Cambria Math" panose="02040503050406030204" pitchFamily="18" charset="0"/>
                                  </a:rPr>
                                </m:ctrlPr>
                              </m:accPr>
                              <m:e>
                                <m:r>
                                  <a:rPr lang="en-US" sz="2400" b="1" i="1">
                                    <a:latin typeface="Cambria Math" panose="02040503050406030204" pitchFamily="18" charset="0"/>
                                  </a:rPr>
                                  <m:t>𝑿</m:t>
                                </m:r>
                              </m:e>
                            </m:acc>
                          </m:e>
                          <m:sup>
                            <m:r>
                              <a:rPr lang="en-US" sz="2400" b="1" i="1">
                                <a:latin typeface="Cambria Math" panose="02040503050406030204" pitchFamily="18" charset="0"/>
                              </a:rPr>
                              <m:t>𝑻</m:t>
                            </m:r>
                          </m:sup>
                        </m:sSup>
                        <m:acc>
                          <m:accPr>
                            <m:chr m:val="̅"/>
                            <m:ctrlPr>
                              <a:rPr lang="vi-VN" sz="2400" b="1" i="1">
                                <a:latin typeface="Cambria Math" panose="02040503050406030204" pitchFamily="18" charset="0"/>
                              </a:rPr>
                            </m:ctrlPr>
                          </m:accPr>
                          <m:e>
                            <m:r>
                              <a:rPr lang="en-US" sz="2400" b="1" i="1">
                                <a:latin typeface="Cambria Math" panose="02040503050406030204" pitchFamily="18" charset="0"/>
                              </a:rPr>
                              <m:t>𝒘</m:t>
                            </m:r>
                          </m:e>
                        </m:acc>
                      </m:e>
                    </m:d>
                  </m:oMath>
                </a14:m>
                <a:r>
                  <a:rPr lang="en-US" sz="2400" baseline="30000" dirty="0"/>
                  <a:t>2</a:t>
                </a:r>
                <a:r>
                  <a:rPr lang="en-US" sz="2400" dirty="0"/>
                  <a:t> = </a:t>
                </a:r>
                <a14:m>
                  <m:oMath xmlns:m="http://schemas.openxmlformats.org/officeDocument/2006/math">
                    <m:r>
                      <a:rPr lang="en-US" sz="2400" b="1" i="1">
                        <a:latin typeface="Cambria Math" panose="02040503050406030204" pitchFamily="18" charset="0"/>
                      </a:rPr>
                      <m:t>(</m:t>
                    </m:r>
                    <m:acc>
                      <m:accPr>
                        <m:chr m:val="̅"/>
                        <m:ctrlPr>
                          <a:rPr lang="vi-VN" sz="2400" b="1" i="1">
                            <a:latin typeface="Cambria Math" panose="02040503050406030204" pitchFamily="18" charset="0"/>
                          </a:rPr>
                        </m:ctrlPr>
                      </m:accPr>
                      <m:e>
                        <m:r>
                          <a:rPr lang="fr-FR" sz="2400" b="1" i="1">
                            <a:latin typeface="Cambria Math" panose="02040503050406030204" pitchFamily="18" charset="0"/>
                          </a:rPr>
                          <m:t>𝑿</m:t>
                        </m:r>
                      </m:e>
                    </m:acc>
                    <m:sSup>
                      <m:sSupPr>
                        <m:ctrlPr>
                          <a:rPr lang="vi-VN" sz="2400" b="1" i="1">
                            <a:latin typeface="Cambria Math" panose="02040503050406030204" pitchFamily="18" charset="0"/>
                          </a:rPr>
                        </m:ctrlPr>
                      </m:sSupPr>
                      <m:e>
                        <m:acc>
                          <m:accPr>
                            <m:chr m:val="̅"/>
                            <m:ctrlPr>
                              <a:rPr lang="vi-VN" sz="2400" b="1" i="1">
                                <a:latin typeface="Cambria Math" panose="02040503050406030204" pitchFamily="18" charset="0"/>
                              </a:rPr>
                            </m:ctrlPr>
                          </m:accPr>
                          <m:e>
                            <m:r>
                              <a:rPr lang="fr-FR" sz="2400" b="1" i="1">
                                <a:latin typeface="Cambria Math" panose="02040503050406030204" pitchFamily="18" charset="0"/>
                              </a:rPr>
                              <m:t>𝑿</m:t>
                            </m:r>
                          </m:e>
                        </m:acc>
                      </m:e>
                      <m:sup>
                        <m:r>
                          <a:rPr lang="fr-FR" sz="2400" b="1" i="1">
                            <a:latin typeface="Cambria Math" panose="02040503050406030204" pitchFamily="18" charset="0"/>
                          </a:rPr>
                          <m:t>𝑻</m:t>
                        </m:r>
                      </m:sup>
                    </m:sSup>
                    <m:sSup>
                      <m:sSupPr>
                        <m:ctrlPr>
                          <a:rPr lang="vi-VN" sz="2400" b="1" i="1">
                            <a:latin typeface="Cambria Math" panose="02040503050406030204" pitchFamily="18" charset="0"/>
                          </a:rPr>
                        </m:ctrlPr>
                      </m:sSupPr>
                      <m:e>
                        <m:r>
                          <a:rPr lang="en-US" sz="2400" b="1" i="1">
                            <a:latin typeface="Cambria Math" panose="02040503050406030204" pitchFamily="18" charset="0"/>
                          </a:rPr>
                          <m:t>)</m:t>
                        </m:r>
                      </m:e>
                      <m:sup>
                        <m:r>
                          <m:rPr>
                            <m:sty m:val="p"/>
                          </m:rPr>
                          <a:rPr lang="fr-FR" sz="2400" b="1" i="1">
                            <a:latin typeface="Cambria Math" panose="02040503050406030204" pitchFamily="18" charset="0"/>
                          </a:rPr>
                          <m:t>ϯ</m:t>
                        </m:r>
                      </m:sup>
                    </m:sSup>
                    <m:acc>
                      <m:accPr>
                        <m:chr m:val="̅"/>
                        <m:ctrlPr>
                          <a:rPr lang="vi-VN" sz="2400" b="1" i="1">
                            <a:latin typeface="Cambria Math" panose="02040503050406030204" pitchFamily="18" charset="0"/>
                          </a:rPr>
                        </m:ctrlPr>
                      </m:accPr>
                      <m:e>
                        <m:r>
                          <a:rPr lang="fr-FR" sz="2400" b="1" i="1">
                            <a:latin typeface="Cambria Math" panose="02040503050406030204" pitchFamily="18" charset="0"/>
                          </a:rPr>
                          <m:t>𝑿</m:t>
                        </m:r>
                      </m:e>
                    </m:acc>
                    <m:r>
                      <a:rPr lang="fr-FR" sz="2400" b="1" i="1">
                        <a:latin typeface="Cambria Math" panose="02040503050406030204" pitchFamily="18" charset="0"/>
                      </a:rPr>
                      <m:t>𝒚</m:t>
                    </m:r>
                  </m:oMath>
                </a14:m>
                <a:endParaRPr lang="vi-VN" sz="2400" dirty="0"/>
              </a:p>
              <a:p>
                <a:pPr marL="0" indent="0">
                  <a:lnSpc>
                    <a:spcPct val="100000"/>
                  </a:lnSpc>
                  <a:buNone/>
                </a:pPr>
                <a:r>
                  <a:rPr lang="en-US" sz="2400" dirty="0" err="1"/>
                  <a:t>Kỹ</a:t>
                </a:r>
                <a:r>
                  <a:rPr lang="en-US" sz="2400" dirty="0"/>
                  <a:t> </a:t>
                </a:r>
                <a:r>
                  <a:rPr lang="en-US" sz="2400" dirty="0" err="1"/>
                  <a:t>thuật</a:t>
                </a:r>
                <a:r>
                  <a:rPr lang="en-US" sz="2400" dirty="0"/>
                  <a:t> </a:t>
                </a:r>
                <a:r>
                  <a:rPr lang="en-US" sz="2400" dirty="0" err="1"/>
                  <a:t>ghép</a:t>
                </a:r>
                <a:r>
                  <a:rPr lang="en-US" sz="2400" dirty="0"/>
                  <a:t> </a:t>
                </a:r>
                <a:r>
                  <a:rPr lang="en-US" sz="2400" dirty="0" err="1"/>
                  <a:t>vào</a:t>
                </a:r>
                <a:r>
                  <a:rPr lang="en-US" sz="2400" dirty="0"/>
                  <a:t> </a:t>
                </a:r>
                <a:r>
                  <a:rPr lang="en-US" sz="2400" dirty="0" err="1"/>
                  <a:t>một</a:t>
                </a:r>
                <a:r>
                  <a:rPr lang="en-US" sz="2400" dirty="0"/>
                  <a:t> </a:t>
                </a:r>
                <a:r>
                  <a:rPr lang="en-US" sz="2400" dirty="0" err="1"/>
                  <a:t>vecto</a:t>
                </a:r>
                <a:r>
                  <a:rPr lang="en-US" sz="2400" dirty="0"/>
                  <a:t> </a:t>
                </a:r>
                <a:r>
                  <a:rPr lang="en-US" sz="2400" dirty="0" err="1"/>
                  <a:t>đặc</a:t>
                </a:r>
                <a:r>
                  <a:rPr lang="en-US" sz="2400" dirty="0"/>
                  <a:t> </a:t>
                </a:r>
                <a:r>
                  <a:rPr lang="en-US" sz="2400" dirty="0" err="1"/>
                  <a:t>trưng</a:t>
                </a:r>
                <a:r>
                  <a:rPr lang="en-US" sz="2400" dirty="0"/>
                  <a:t> </a:t>
                </a:r>
                <a:r>
                  <a:rPr lang="en-US" sz="2400" dirty="0" err="1"/>
                  <a:t>thêm</a:t>
                </a:r>
                <a:r>
                  <a:rPr lang="en-US" sz="2400" dirty="0"/>
                  <a:t> </a:t>
                </a:r>
                <a:r>
                  <a:rPr lang="en-US" sz="2400" dirty="0" err="1"/>
                  <a:t>thành</a:t>
                </a:r>
                <a:r>
                  <a:rPr lang="en-US" sz="2400" dirty="0"/>
                  <a:t> </a:t>
                </a:r>
                <a:r>
                  <a:rPr lang="en-US" sz="2400" dirty="0" err="1"/>
                  <a:t>phần</a:t>
                </a:r>
                <a:r>
                  <a:rPr lang="en-US" sz="2400" dirty="0"/>
                  <a:t> bias </a:t>
                </a:r>
                <a:r>
                  <a:rPr lang="en-US" sz="2400" dirty="0" err="1"/>
                  <a:t>được</a:t>
                </a:r>
                <a:r>
                  <a:rPr lang="en-US" sz="2400" dirty="0"/>
                  <a:t> </a:t>
                </a:r>
                <a:r>
                  <a:rPr lang="en-US" sz="2400" dirty="0" err="1"/>
                  <a:t>gọi</a:t>
                </a:r>
                <a:r>
                  <a:rPr lang="en-US" sz="2400" dirty="0"/>
                  <a:t> </a:t>
                </a:r>
                <a:r>
                  <a:rPr lang="en-US" sz="2400" dirty="0" err="1"/>
                  <a:t>là</a:t>
                </a:r>
                <a:r>
                  <a:rPr lang="en-US" sz="2400" dirty="0"/>
                  <a:t> </a:t>
                </a:r>
                <a:r>
                  <a:rPr lang="en-US" sz="2400" b="1" i="1" dirty="0"/>
                  <a:t>bias trick</a:t>
                </a:r>
                <a:r>
                  <a:rPr lang="en-US" sz="2400" dirty="0"/>
                  <a:t> </a:t>
                </a:r>
                <a:endParaRPr lang="en-US" sz="2400" dirty="0">
                  <a:latin typeface="Arial" panose="020B0604020202020204" pitchFamily="34" charset="0"/>
                  <a:cs typeface="Arial" panose="020B0604020202020204" pitchFamily="34" charset="0"/>
                </a:endParaRPr>
              </a:p>
              <a:p>
                <a:pPr marL="0" indent="0" algn="just">
                  <a:buNone/>
                </a:pPr>
                <a:endParaRPr lang="en-US" sz="2200" dirty="0">
                  <a:latin typeface="Arial" panose="020B0604020202020204" pitchFamily="34" charset="0"/>
                  <a:cs typeface="Arial" panose="020B0604020202020204" pitchFamily="34" charset="0"/>
                </a:endParaRPr>
              </a:p>
              <a:p>
                <a:pPr marL="0" indent="0" algn="just">
                  <a:buNone/>
                </a:pPr>
                <a:endParaRPr lang="en-US" sz="2200" dirty="0"/>
              </a:p>
              <a:p>
                <a:pPr marL="0" indent="0" algn="just">
                  <a:buNone/>
                </a:pPr>
                <a:endParaRPr lang="vi-VN" sz="2200" dirty="0"/>
              </a:p>
            </p:txBody>
          </p:sp>
        </mc:Choice>
        <mc:Fallback xmlns="">
          <p:sp>
            <p:nvSpPr>
              <p:cNvPr id="3" name="Content Placeholder 2">
                <a:extLst>
                  <a:ext uri="{FF2B5EF4-FFF2-40B4-BE49-F238E27FC236}">
                    <a16:creationId xmlns:a16="http://schemas.microsoft.com/office/drawing/2014/main" id="{26A44ABC-DB36-490A-A098-21D8B690F705}"/>
                  </a:ext>
                </a:extLst>
              </p:cNvPr>
              <p:cNvSpPr>
                <a:spLocks noGrp="1" noRot="1" noChangeAspect="1" noMove="1" noResize="1" noEditPoints="1" noAdjustHandles="1" noChangeArrowheads="1" noChangeShapeType="1" noTextEdit="1"/>
              </p:cNvSpPr>
              <p:nvPr>
                <p:ph idx="1"/>
              </p:nvPr>
            </p:nvSpPr>
            <p:spPr>
              <a:xfrm>
                <a:off x="636103" y="319406"/>
                <a:ext cx="10999305" cy="6346437"/>
              </a:xfrm>
              <a:blipFill>
                <a:blip r:embed="rId2"/>
                <a:stretch>
                  <a:fillRect l="-831" t="-1249" r="-665"/>
                </a:stretch>
              </a:blipFill>
            </p:spPr>
            <p:txBody>
              <a:bodyPr/>
              <a:lstStyle/>
              <a:p>
                <a:r>
                  <a:rPr lang="vi-VN">
                    <a:noFill/>
                  </a:rPr>
                  <a:t> </a:t>
                </a:r>
              </a:p>
            </p:txBody>
          </p:sp>
        </mc:Fallback>
      </mc:AlternateContent>
    </p:spTree>
    <p:extLst>
      <p:ext uri="{BB962C8B-B14F-4D97-AF65-F5344CB8AC3E}">
        <p14:creationId xmlns:p14="http://schemas.microsoft.com/office/powerpoint/2010/main" val="41194935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1DC1A-0D85-4449-A2A0-A24FA30EA5A0}"/>
              </a:ext>
            </a:extLst>
          </p:cNvPr>
          <p:cNvSpPr>
            <a:spLocks noGrp="1"/>
          </p:cNvSpPr>
          <p:nvPr>
            <p:ph type="title"/>
          </p:nvPr>
        </p:nvSpPr>
        <p:spPr/>
        <p:txBody>
          <a:bodyPr>
            <a:normAutofit fontScale="90000"/>
          </a:bodyPr>
          <a:lstStyle/>
          <a:p>
            <a:endParaRPr lang="vi-V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B33841-5E5D-496C-AEA1-E4F640517EB5}"/>
                  </a:ext>
                </a:extLst>
              </p:cNvPr>
              <p:cNvSpPr>
                <a:spLocks noGrp="1"/>
              </p:cNvSpPr>
              <p:nvPr>
                <p:ph idx="1"/>
              </p:nvPr>
            </p:nvSpPr>
            <p:spPr>
              <a:xfrm>
                <a:off x="630520" y="501651"/>
                <a:ext cx="11231880" cy="6356349"/>
              </a:xfrm>
            </p:spPr>
            <p:txBody>
              <a:bodyPr>
                <a:normAutofit fontScale="70000" lnSpcReduction="20000"/>
              </a:bodyPr>
              <a:lstStyle/>
              <a:p>
                <a:r>
                  <a:rPr lang="en-US" b="1" dirty="0" err="1"/>
                  <a:t>Ví</a:t>
                </a:r>
                <a:r>
                  <a:rPr lang="en-US" b="1" dirty="0"/>
                  <a:t> </a:t>
                </a:r>
                <a:r>
                  <a:rPr lang="en-US" b="1" dirty="0" err="1"/>
                  <a:t>dụ</a:t>
                </a:r>
                <a:r>
                  <a:rPr lang="en-US" b="1" dirty="0"/>
                  <a:t> 2</a:t>
                </a:r>
                <a:endParaRPr lang="vi-VN" dirty="0"/>
              </a:p>
              <a:p>
                <a:pPr>
                  <a:lnSpc>
                    <a:spcPct val="120000"/>
                  </a:lnSpc>
                </a:pPr>
                <a:r>
                  <a:rPr lang="vi-VN" sz="2600" dirty="0"/>
                  <a:t>Một thí nghiệm đã được thực hiện để nghiên cứu hao hụt của một hợp chất trong những khoảng thời gian khác nhau mà hợp chất được tiếp xúc với không khí. Ngoài ra  độ ẩm của môi trường cũng có ảnh hưởng đến sự hao hụt này. </a:t>
                </a:r>
                <a:r>
                  <a:rPr lang="en-US" sz="2600" dirty="0" err="1"/>
                  <a:t>Bảng</a:t>
                </a:r>
                <a:r>
                  <a:rPr lang="en-US" sz="2600" dirty="0"/>
                  <a:t> </a:t>
                </a:r>
                <a:r>
                  <a:rPr lang="en-US" sz="2600" dirty="0" err="1"/>
                  <a:t>dưới</a:t>
                </a:r>
                <a:r>
                  <a:rPr lang="en-US" sz="2600" dirty="0"/>
                  <a:t> </a:t>
                </a:r>
                <a:r>
                  <a:rPr lang="en-US" sz="2600" dirty="0" err="1"/>
                  <a:t>đây</a:t>
                </a:r>
                <a:r>
                  <a:rPr lang="en-US" sz="2600" dirty="0"/>
                  <a:t> </a:t>
                </a:r>
                <a:r>
                  <a:rPr lang="en-US" sz="2600" dirty="0" err="1"/>
                  <a:t>thể</a:t>
                </a:r>
                <a:r>
                  <a:rPr lang="en-US" sz="2600" dirty="0"/>
                  <a:t> </a:t>
                </a:r>
                <a:r>
                  <a:rPr lang="en-US" sz="2600" dirty="0" err="1"/>
                  <a:t>hiện</a:t>
                </a:r>
                <a:r>
                  <a:rPr lang="en-US" sz="2600" dirty="0"/>
                  <a:t> </a:t>
                </a:r>
                <a:r>
                  <a:rPr lang="en-US" sz="2600" dirty="0" err="1"/>
                  <a:t>mối</a:t>
                </a:r>
                <a:r>
                  <a:rPr lang="en-US" sz="2600" dirty="0"/>
                  <a:t> </a:t>
                </a:r>
                <a:r>
                  <a:rPr lang="en-US" sz="2600" dirty="0" err="1"/>
                  <a:t>quan</a:t>
                </a:r>
                <a:r>
                  <a:rPr lang="en-US" sz="2600" dirty="0"/>
                  <a:t> </a:t>
                </a:r>
                <a:r>
                  <a:rPr lang="en-US" sz="2600" dirty="0" err="1"/>
                  <a:t>hệ</a:t>
                </a:r>
                <a:r>
                  <a:rPr lang="en-US" sz="2600" dirty="0"/>
                  <a:t> </a:t>
                </a:r>
                <a:r>
                  <a:rPr lang="en-US" sz="2600" dirty="0" err="1"/>
                  <a:t>đó</a:t>
                </a:r>
                <a:r>
                  <a:rPr lang="en-US" sz="2600" dirty="0"/>
                  <a:t>:</a:t>
                </a:r>
              </a:p>
              <a:p>
                <a:pPr>
                  <a:lnSpc>
                    <a:spcPct val="120000"/>
                  </a:lnSpc>
                </a:pPr>
                <a:endParaRPr lang="vi-VN"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lvl="0"/>
                <a:endParaRPr lang="en-US" dirty="0"/>
              </a:p>
              <a:p>
                <a:pPr lvl="0"/>
                <a:endParaRPr lang="en-US" dirty="0"/>
              </a:p>
              <a:p>
                <a:pPr lvl="0"/>
                <a:endParaRPr lang="en-US" dirty="0"/>
              </a:p>
              <a:p>
                <a:pPr lvl="0"/>
                <a:r>
                  <a:rPr lang="en-US" sz="2900" dirty="0" err="1"/>
                  <a:t>Đánh</a:t>
                </a:r>
                <a:r>
                  <a:rPr lang="en-US" sz="2900" dirty="0"/>
                  <a:t> </a:t>
                </a:r>
                <a:r>
                  <a:rPr lang="en-US" sz="2900" dirty="0" err="1"/>
                  <a:t>giá</a:t>
                </a:r>
                <a:r>
                  <a:rPr lang="en-US" sz="2900" dirty="0"/>
                  <a:t> </a:t>
                </a:r>
                <a:r>
                  <a:rPr lang="en-US" sz="2900" dirty="0" err="1"/>
                  <a:t>hệ</a:t>
                </a:r>
                <a:r>
                  <a:rPr lang="en-US" sz="2900" dirty="0"/>
                  <a:t> </a:t>
                </a:r>
                <a:r>
                  <a:rPr lang="en-US" sz="2900" dirty="0" err="1"/>
                  <a:t>số</a:t>
                </a:r>
                <a:r>
                  <a:rPr lang="en-US" sz="2900" dirty="0"/>
                  <a:t> </a:t>
                </a:r>
                <a:r>
                  <a:rPr lang="en-US" sz="2900" dirty="0" err="1"/>
                  <a:t>của</a:t>
                </a:r>
                <a:r>
                  <a:rPr lang="en-US" sz="2900" dirty="0"/>
                  <a:t> </a:t>
                </a:r>
                <a:r>
                  <a:rPr lang="en-US" sz="2900" dirty="0" err="1"/>
                  <a:t>phương</a:t>
                </a:r>
                <a:r>
                  <a:rPr lang="en-US" sz="2900" dirty="0"/>
                  <a:t> </a:t>
                </a:r>
                <a:r>
                  <a:rPr lang="en-US" sz="2900" dirty="0" err="1"/>
                  <a:t>trình</a:t>
                </a:r>
                <a:r>
                  <a:rPr lang="en-US" sz="2900" dirty="0"/>
                  <a:t> </a:t>
                </a:r>
                <a:r>
                  <a:rPr lang="en-US" sz="2900" dirty="0" err="1"/>
                  <a:t>hồi</a:t>
                </a:r>
                <a:r>
                  <a:rPr lang="en-US" sz="2900" dirty="0"/>
                  <a:t> </a:t>
                </a:r>
                <a:r>
                  <a:rPr lang="en-US" sz="2900" dirty="0" err="1"/>
                  <a:t>quy</a:t>
                </a:r>
                <a:r>
                  <a:rPr lang="en-US" sz="2900" dirty="0"/>
                  <a:t>:</a:t>
                </a:r>
                <a:br>
                  <a:rPr lang="en-US" sz="2900" dirty="0"/>
                </a:br>
                <a14:m>
                  <m:oMathPara xmlns:m="http://schemas.openxmlformats.org/officeDocument/2006/math">
                    <m:oMathParaPr>
                      <m:jc m:val="centerGroup"/>
                    </m:oMathParaPr>
                    <m:oMath xmlns:m="http://schemas.openxmlformats.org/officeDocument/2006/math">
                      <m:r>
                        <a:rPr lang="en-US" sz="2900" i="1">
                          <a:latin typeface="Cambria Math" panose="02040503050406030204" pitchFamily="18" charset="0"/>
                        </a:rPr>
                        <m:t>𝑦</m:t>
                      </m:r>
                      <m:r>
                        <a:rPr lang="en-US" sz="2900" i="1">
                          <a:latin typeface="Cambria Math" panose="02040503050406030204" pitchFamily="18" charset="0"/>
                        </a:rPr>
                        <m:t>=</m:t>
                      </m:r>
                      <m:sSub>
                        <m:sSubPr>
                          <m:ctrlPr>
                            <a:rPr lang="vi-VN" sz="2900" i="1">
                              <a:latin typeface="Cambria Math" panose="02040503050406030204" pitchFamily="18" charset="0"/>
                            </a:rPr>
                          </m:ctrlPr>
                        </m:sSubPr>
                        <m:e>
                          <m:r>
                            <a:rPr lang="en-US" sz="2900" i="1">
                              <a:latin typeface="Cambria Math" panose="02040503050406030204" pitchFamily="18" charset="0"/>
                            </a:rPr>
                            <m:t>𝛽</m:t>
                          </m:r>
                        </m:e>
                        <m:sub>
                          <m:r>
                            <a:rPr lang="en-US" sz="2900" i="1">
                              <a:latin typeface="Cambria Math" panose="02040503050406030204" pitchFamily="18" charset="0"/>
                            </a:rPr>
                            <m:t>0</m:t>
                          </m:r>
                        </m:sub>
                      </m:sSub>
                      <m:r>
                        <a:rPr lang="en-US" sz="2900" i="1">
                          <a:latin typeface="Cambria Math" panose="02040503050406030204" pitchFamily="18" charset="0"/>
                        </a:rPr>
                        <m:t>+</m:t>
                      </m:r>
                      <m:sSub>
                        <m:sSubPr>
                          <m:ctrlPr>
                            <a:rPr lang="vi-VN" sz="2900" i="1">
                              <a:latin typeface="Cambria Math" panose="02040503050406030204" pitchFamily="18" charset="0"/>
                            </a:rPr>
                          </m:ctrlPr>
                        </m:sSubPr>
                        <m:e>
                          <m:r>
                            <a:rPr lang="en-US" sz="2900" i="1">
                              <a:latin typeface="Cambria Math" panose="02040503050406030204" pitchFamily="18" charset="0"/>
                            </a:rPr>
                            <m:t>𝛽</m:t>
                          </m:r>
                        </m:e>
                        <m:sub>
                          <m:r>
                            <a:rPr lang="en-US" sz="2900" i="1">
                              <a:latin typeface="Cambria Math" panose="02040503050406030204" pitchFamily="18" charset="0"/>
                            </a:rPr>
                            <m:t>1</m:t>
                          </m:r>
                        </m:sub>
                      </m:sSub>
                      <m:sSub>
                        <m:sSubPr>
                          <m:ctrlPr>
                            <a:rPr lang="vi-VN"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1</m:t>
                          </m:r>
                        </m:sub>
                      </m:sSub>
                      <m:r>
                        <a:rPr lang="en-US" sz="2900" i="1">
                          <a:latin typeface="Cambria Math" panose="02040503050406030204" pitchFamily="18" charset="0"/>
                        </a:rPr>
                        <m:t>+</m:t>
                      </m:r>
                      <m:sSub>
                        <m:sSubPr>
                          <m:ctrlPr>
                            <a:rPr lang="vi-VN" sz="2900" i="1">
                              <a:latin typeface="Cambria Math" panose="02040503050406030204" pitchFamily="18" charset="0"/>
                            </a:rPr>
                          </m:ctrlPr>
                        </m:sSubPr>
                        <m:e>
                          <m:r>
                            <a:rPr lang="en-US" sz="2900" i="1">
                              <a:latin typeface="Cambria Math" panose="02040503050406030204" pitchFamily="18" charset="0"/>
                            </a:rPr>
                            <m:t>𝛽</m:t>
                          </m:r>
                        </m:e>
                        <m:sub>
                          <m:r>
                            <a:rPr lang="en-US" sz="2900" i="1">
                              <a:latin typeface="Cambria Math" panose="02040503050406030204" pitchFamily="18" charset="0"/>
                            </a:rPr>
                            <m:t>2</m:t>
                          </m:r>
                        </m:sub>
                      </m:sSub>
                      <m:sSub>
                        <m:sSubPr>
                          <m:ctrlPr>
                            <a:rPr lang="vi-VN"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2</m:t>
                          </m:r>
                        </m:sub>
                      </m:sSub>
                    </m:oMath>
                  </m:oMathPara>
                </a14:m>
                <a:br>
                  <a:rPr lang="en-US" sz="2900" dirty="0"/>
                </a:br>
                <a:r>
                  <a:rPr lang="en-US" sz="2900" dirty="0" err="1"/>
                  <a:t>trong</a:t>
                </a:r>
                <a:r>
                  <a:rPr lang="en-US" sz="2900" dirty="0"/>
                  <a:t> </a:t>
                </a:r>
                <a:r>
                  <a:rPr lang="en-US" sz="2900" dirty="0" err="1"/>
                  <a:t>đó</a:t>
                </a:r>
                <a:r>
                  <a:rPr lang="en-US" sz="2900" dirty="0"/>
                  <a:t> x1 </a:t>
                </a:r>
                <a:r>
                  <a:rPr lang="en-US" sz="2900" dirty="0" err="1"/>
                  <a:t>là</a:t>
                </a:r>
                <a:r>
                  <a:rPr lang="en-US" sz="2900" dirty="0"/>
                  <a:t> </a:t>
                </a:r>
                <a:r>
                  <a:rPr lang="en-US" sz="2900" dirty="0" err="1"/>
                  <a:t>thời</a:t>
                </a:r>
                <a:r>
                  <a:rPr lang="en-US" sz="2900" dirty="0"/>
                  <a:t> </a:t>
                </a:r>
                <a:r>
                  <a:rPr lang="en-US" sz="2900" dirty="0" err="1"/>
                  <a:t>gian</a:t>
                </a:r>
                <a:r>
                  <a:rPr lang="en-US" sz="2900" dirty="0"/>
                  <a:t> </a:t>
                </a:r>
                <a:r>
                  <a:rPr lang="en-US" sz="2900" dirty="0" err="1"/>
                  <a:t>và</a:t>
                </a:r>
                <a:r>
                  <a:rPr lang="en-US" sz="2900" dirty="0"/>
                  <a:t> x2 </a:t>
                </a:r>
                <a:r>
                  <a:rPr lang="en-US" sz="2900" dirty="0" err="1"/>
                  <a:t>là</a:t>
                </a:r>
                <a:r>
                  <a:rPr lang="en-US" sz="2900" dirty="0"/>
                  <a:t> </a:t>
                </a:r>
                <a:r>
                  <a:rPr lang="en-US" sz="2900" dirty="0" err="1"/>
                  <a:t>độ</a:t>
                </a:r>
                <a:r>
                  <a:rPr lang="en-US" sz="2900" dirty="0"/>
                  <a:t> </a:t>
                </a:r>
                <a:r>
                  <a:rPr lang="en-US" sz="2900" dirty="0" err="1"/>
                  <a:t>ẩm</a:t>
                </a:r>
                <a:r>
                  <a:rPr lang="en-US" sz="2900" dirty="0"/>
                  <a:t> </a:t>
                </a:r>
                <a:r>
                  <a:rPr lang="en-US" sz="2900" dirty="0" err="1"/>
                  <a:t>tương</a:t>
                </a:r>
                <a:r>
                  <a:rPr lang="en-US" sz="2900" dirty="0"/>
                  <a:t> </a:t>
                </a:r>
                <a:r>
                  <a:rPr lang="en-US" sz="2900" dirty="0" err="1"/>
                  <a:t>đối</a:t>
                </a:r>
                <a:endParaRPr lang="vi-VN" sz="2900" dirty="0"/>
              </a:p>
              <a:p>
                <a:pPr lvl="0"/>
                <a:r>
                  <a:rPr lang="en-US" sz="2900" dirty="0" err="1"/>
                  <a:t>Dự</a:t>
                </a:r>
                <a:r>
                  <a:rPr lang="en-US" sz="2900" dirty="0"/>
                  <a:t> </a:t>
                </a:r>
                <a:r>
                  <a:rPr lang="en-US" sz="2900" dirty="0" err="1"/>
                  <a:t>báo</a:t>
                </a:r>
                <a:r>
                  <a:rPr lang="en-US" sz="2900" dirty="0"/>
                  <a:t> </a:t>
                </a:r>
                <a:r>
                  <a:rPr lang="en-US" sz="2900" dirty="0" err="1"/>
                  <a:t>trọng</a:t>
                </a:r>
                <a:r>
                  <a:rPr lang="en-US" sz="2900" dirty="0"/>
                  <a:t> </a:t>
                </a:r>
                <a:r>
                  <a:rPr lang="en-US" sz="2900" dirty="0" err="1"/>
                  <a:t>lượng</a:t>
                </a:r>
                <a:r>
                  <a:rPr lang="en-US" sz="2900" dirty="0"/>
                  <a:t> </a:t>
                </a:r>
                <a:r>
                  <a:rPr lang="en-US" sz="2900" dirty="0" err="1"/>
                  <a:t>hao</a:t>
                </a:r>
                <a:r>
                  <a:rPr lang="en-US" sz="2900" dirty="0"/>
                  <a:t> </a:t>
                </a:r>
                <a:r>
                  <a:rPr lang="en-US" sz="2900" dirty="0" err="1"/>
                  <a:t>hụt</a:t>
                </a:r>
                <a:r>
                  <a:rPr lang="en-US" sz="2900" dirty="0"/>
                  <a:t> </a:t>
                </a:r>
                <a:r>
                  <a:rPr lang="en-US" sz="2900" dirty="0" err="1"/>
                  <a:t>trong</a:t>
                </a:r>
                <a:r>
                  <a:rPr lang="en-US" sz="2900" dirty="0"/>
                  <a:t> </a:t>
                </a:r>
                <a:r>
                  <a:rPr lang="en-US" sz="2900" dirty="0" err="1"/>
                  <a:t>thời</a:t>
                </a:r>
                <a:r>
                  <a:rPr lang="en-US" sz="2900" dirty="0"/>
                  <a:t> </a:t>
                </a:r>
                <a:r>
                  <a:rPr lang="en-US" sz="2900" dirty="0" err="1"/>
                  <a:t>gian</a:t>
                </a:r>
                <a:r>
                  <a:rPr lang="en-US" sz="2900" dirty="0"/>
                  <a:t> </a:t>
                </a:r>
                <a:r>
                  <a:rPr lang="en-US" sz="2900" dirty="0" err="1"/>
                  <a:t>là</a:t>
                </a:r>
                <a:r>
                  <a:rPr lang="en-US" sz="2900" dirty="0"/>
                  <a:t> 6.5 </a:t>
                </a:r>
                <a:r>
                  <a:rPr lang="en-US" sz="2900" dirty="0" err="1"/>
                  <a:t>giờ</a:t>
                </a:r>
                <a:r>
                  <a:rPr lang="en-US" sz="2900" dirty="0"/>
                  <a:t> </a:t>
                </a:r>
                <a:r>
                  <a:rPr lang="en-US" sz="2900" dirty="0" err="1"/>
                  <a:t>và</a:t>
                </a:r>
                <a:r>
                  <a:rPr lang="en-US" sz="2900" dirty="0"/>
                  <a:t> </a:t>
                </a:r>
                <a:r>
                  <a:rPr lang="en-US" sz="2900" dirty="0" err="1"/>
                  <a:t>độ</a:t>
                </a:r>
                <a:r>
                  <a:rPr lang="en-US" sz="2900" dirty="0"/>
                  <a:t> </a:t>
                </a:r>
                <a:r>
                  <a:rPr lang="en-US" sz="2900" dirty="0" err="1"/>
                  <a:t>ẩm</a:t>
                </a:r>
                <a:r>
                  <a:rPr lang="en-US" sz="2900" dirty="0"/>
                  <a:t> x2=0.35.</a:t>
                </a:r>
                <a:endParaRPr lang="vi-VN" sz="2900" dirty="0"/>
              </a:p>
              <a:p>
                <a:r>
                  <a:rPr lang="en-US" sz="2900" dirty="0"/>
                  <a:t> </a:t>
                </a:r>
                <a:endParaRPr lang="vi-VN" sz="2900" dirty="0"/>
              </a:p>
              <a:p>
                <a:endParaRPr lang="vi-VN" dirty="0"/>
              </a:p>
            </p:txBody>
          </p:sp>
        </mc:Choice>
        <mc:Fallback xmlns="">
          <p:sp>
            <p:nvSpPr>
              <p:cNvPr id="3" name="Content Placeholder 2">
                <a:extLst>
                  <a:ext uri="{FF2B5EF4-FFF2-40B4-BE49-F238E27FC236}">
                    <a16:creationId xmlns:a16="http://schemas.microsoft.com/office/drawing/2014/main" id="{B2B33841-5E5D-496C-AEA1-E4F640517EB5}"/>
                  </a:ext>
                </a:extLst>
              </p:cNvPr>
              <p:cNvSpPr>
                <a:spLocks noGrp="1" noRot="1" noChangeAspect="1" noMove="1" noResize="1" noEditPoints="1" noAdjustHandles="1" noChangeArrowheads="1" noChangeShapeType="1" noTextEdit="1"/>
              </p:cNvSpPr>
              <p:nvPr>
                <p:ph idx="1"/>
              </p:nvPr>
            </p:nvSpPr>
            <p:spPr>
              <a:xfrm>
                <a:off x="630520" y="501651"/>
                <a:ext cx="11231880" cy="6356349"/>
              </a:xfrm>
              <a:blipFill>
                <a:blip r:embed="rId2"/>
                <a:stretch>
                  <a:fillRect l="-543" t="-1151"/>
                </a:stretch>
              </a:blipFill>
            </p:spPr>
            <p:txBody>
              <a:bodyPr/>
              <a:lstStyle/>
              <a:p>
                <a:r>
                  <a:rPr lang="vi-VN">
                    <a:noFill/>
                  </a:rPr>
                  <a:t> </a:t>
                </a:r>
              </a:p>
            </p:txBody>
          </p:sp>
        </mc:Fallback>
      </mc:AlternateContent>
      <p:graphicFrame>
        <p:nvGraphicFramePr>
          <p:cNvPr id="4" name="Table 3">
            <a:extLst>
              <a:ext uri="{FF2B5EF4-FFF2-40B4-BE49-F238E27FC236}">
                <a16:creationId xmlns:a16="http://schemas.microsoft.com/office/drawing/2014/main" id="{CB2CEA5A-DA91-405E-A7BE-C1FC631FDCD7}"/>
              </a:ext>
            </a:extLst>
          </p:cNvPr>
          <p:cNvGraphicFramePr>
            <a:graphicFrameLocks noGrp="1"/>
          </p:cNvGraphicFramePr>
          <p:nvPr>
            <p:extLst>
              <p:ext uri="{D42A27DB-BD31-4B8C-83A1-F6EECF244321}">
                <p14:modId xmlns:p14="http://schemas.microsoft.com/office/powerpoint/2010/main" val="3938868764"/>
              </p:ext>
            </p:extLst>
          </p:nvPr>
        </p:nvGraphicFramePr>
        <p:xfrm>
          <a:off x="2160104" y="1842052"/>
          <a:ext cx="6082748" cy="3167271"/>
        </p:xfrm>
        <a:graphic>
          <a:graphicData uri="http://schemas.openxmlformats.org/drawingml/2006/table">
            <a:tbl>
              <a:tblPr firstRow="1" firstCol="1" bandRow="1">
                <a:tableStyleId>{5C22544A-7EE6-4342-B048-85BDC9FD1C3A}</a:tableStyleId>
              </a:tblPr>
              <a:tblGrid>
                <a:gridCol w="1097816">
                  <a:extLst>
                    <a:ext uri="{9D8B030D-6E8A-4147-A177-3AD203B41FA5}">
                      <a16:colId xmlns:a16="http://schemas.microsoft.com/office/drawing/2014/main" val="3198252079"/>
                    </a:ext>
                  </a:extLst>
                </a:gridCol>
                <a:gridCol w="929328">
                  <a:extLst>
                    <a:ext uri="{9D8B030D-6E8A-4147-A177-3AD203B41FA5}">
                      <a16:colId xmlns:a16="http://schemas.microsoft.com/office/drawing/2014/main" val="2490539235"/>
                    </a:ext>
                  </a:extLst>
                </a:gridCol>
                <a:gridCol w="1013572">
                  <a:extLst>
                    <a:ext uri="{9D8B030D-6E8A-4147-A177-3AD203B41FA5}">
                      <a16:colId xmlns:a16="http://schemas.microsoft.com/office/drawing/2014/main" val="3243716768"/>
                    </a:ext>
                  </a:extLst>
                </a:gridCol>
                <a:gridCol w="1135332">
                  <a:extLst>
                    <a:ext uri="{9D8B030D-6E8A-4147-A177-3AD203B41FA5}">
                      <a16:colId xmlns:a16="http://schemas.microsoft.com/office/drawing/2014/main" val="2283943778"/>
                    </a:ext>
                  </a:extLst>
                </a:gridCol>
                <a:gridCol w="892470">
                  <a:extLst>
                    <a:ext uri="{9D8B030D-6E8A-4147-A177-3AD203B41FA5}">
                      <a16:colId xmlns:a16="http://schemas.microsoft.com/office/drawing/2014/main" val="49037371"/>
                    </a:ext>
                  </a:extLst>
                </a:gridCol>
                <a:gridCol w="1014230">
                  <a:extLst>
                    <a:ext uri="{9D8B030D-6E8A-4147-A177-3AD203B41FA5}">
                      <a16:colId xmlns:a16="http://schemas.microsoft.com/office/drawing/2014/main" val="1722020137"/>
                    </a:ext>
                  </a:extLst>
                </a:gridCol>
              </a:tblGrid>
              <a:tr h="851625">
                <a:tc>
                  <a:txBody>
                    <a:bodyPr/>
                    <a:lstStyle/>
                    <a:p>
                      <a:pPr algn="ctr">
                        <a:lnSpc>
                          <a:spcPct val="107000"/>
                        </a:lnSpc>
                        <a:spcBef>
                          <a:spcPts val="600"/>
                        </a:spcBef>
                        <a:spcAft>
                          <a:spcPts val="600"/>
                        </a:spcAft>
                      </a:pPr>
                      <a:r>
                        <a:rPr lang="en-US" sz="1600" dirty="0" err="1">
                          <a:effectLst/>
                        </a:rPr>
                        <a:t>Lượng</a:t>
                      </a:r>
                      <a:r>
                        <a:rPr lang="en-US" sz="1600" dirty="0">
                          <a:effectLst/>
                        </a:rPr>
                        <a:t> </a:t>
                      </a:r>
                      <a:r>
                        <a:rPr lang="en-US" sz="1600" dirty="0" err="1">
                          <a:effectLst/>
                        </a:rPr>
                        <a:t>hao</a:t>
                      </a:r>
                      <a:r>
                        <a:rPr lang="en-US" sz="1600" dirty="0">
                          <a:effectLst/>
                        </a:rPr>
                        <a:t> </a:t>
                      </a:r>
                      <a:r>
                        <a:rPr lang="en-US" sz="1600" dirty="0" err="1">
                          <a:effectLst/>
                        </a:rPr>
                        <a:t>hụt</a:t>
                      </a:r>
                      <a:r>
                        <a:rPr lang="en-US" sz="1600" dirty="0">
                          <a:effectLst/>
                        </a:rPr>
                        <a:t> y (KG) </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600"/>
                        </a:spcAft>
                      </a:pPr>
                      <a:r>
                        <a:rPr lang="en-US" sz="1600" dirty="0" err="1">
                          <a:effectLst/>
                        </a:rPr>
                        <a:t>Thời</a:t>
                      </a:r>
                      <a:r>
                        <a:rPr lang="en-US" sz="1600" dirty="0">
                          <a:effectLst/>
                        </a:rPr>
                        <a:t> </a:t>
                      </a:r>
                      <a:r>
                        <a:rPr lang="en-US" sz="1600" dirty="0" err="1">
                          <a:effectLst/>
                        </a:rPr>
                        <a:t>gian</a:t>
                      </a:r>
                      <a:r>
                        <a:rPr lang="en-US" sz="1600" dirty="0">
                          <a:effectLst/>
                        </a:rPr>
                        <a:t> x1 (</a:t>
                      </a:r>
                      <a:r>
                        <a:rPr lang="en-US" sz="1600" dirty="0" err="1">
                          <a:effectLst/>
                        </a:rPr>
                        <a:t>giờ</a:t>
                      </a:r>
                      <a:r>
                        <a:rPr lang="en-US" sz="1600" dirty="0">
                          <a:effectLst/>
                        </a:rPr>
                        <a:t>)</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600"/>
                        </a:spcAft>
                      </a:pPr>
                      <a:r>
                        <a:rPr lang="en-US" sz="1600" dirty="0" err="1">
                          <a:effectLst/>
                        </a:rPr>
                        <a:t>Độ</a:t>
                      </a:r>
                      <a:r>
                        <a:rPr lang="en-US" sz="1600" dirty="0">
                          <a:effectLst/>
                        </a:rPr>
                        <a:t> </a:t>
                      </a:r>
                      <a:r>
                        <a:rPr lang="en-US" sz="1600" dirty="0" err="1">
                          <a:effectLst/>
                        </a:rPr>
                        <a:t>ẩm</a:t>
                      </a:r>
                      <a:r>
                        <a:rPr lang="en-US" sz="1600" dirty="0">
                          <a:effectLst/>
                        </a:rPr>
                        <a:t> </a:t>
                      </a:r>
                      <a:r>
                        <a:rPr lang="en-US" sz="1600" dirty="0" err="1">
                          <a:effectLst/>
                        </a:rPr>
                        <a:t>tương</a:t>
                      </a:r>
                      <a:r>
                        <a:rPr lang="en-US" sz="1600" dirty="0">
                          <a:effectLst/>
                        </a:rPr>
                        <a:t> </a:t>
                      </a:r>
                      <a:r>
                        <a:rPr lang="en-US" sz="1600" dirty="0" err="1">
                          <a:effectLst/>
                        </a:rPr>
                        <a:t>đối</a:t>
                      </a:r>
                      <a:r>
                        <a:rPr lang="en-US" sz="1600" dirty="0">
                          <a:effectLst/>
                        </a:rPr>
                        <a:t> x2</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600"/>
                        </a:spcAft>
                      </a:pPr>
                      <a:r>
                        <a:rPr lang="en-US" sz="1600">
                          <a:effectLst/>
                        </a:rPr>
                        <a:t>Lượng hao hụt y (KG)</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600"/>
                        </a:spcAft>
                      </a:pPr>
                      <a:r>
                        <a:rPr lang="en-US" sz="1600">
                          <a:effectLst/>
                        </a:rPr>
                        <a:t>Thời gian x1 (giờ)</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600"/>
                        </a:spcAft>
                      </a:pPr>
                      <a:r>
                        <a:rPr lang="en-US" sz="1600">
                          <a:effectLst/>
                        </a:rPr>
                        <a:t>Độ ẩm tương đối x2</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1282149"/>
                  </a:ext>
                </a:extLst>
              </a:tr>
              <a:tr h="385941">
                <a:tc>
                  <a:txBody>
                    <a:bodyPr/>
                    <a:lstStyle/>
                    <a:p>
                      <a:pPr algn="ctr">
                        <a:lnSpc>
                          <a:spcPct val="107000"/>
                        </a:lnSpc>
                        <a:spcBef>
                          <a:spcPts val="600"/>
                        </a:spcBef>
                        <a:spcAft>
                          <a:spcPts val="0"/>
                        </a:spcAft>
                      </a:pPr>
                      <a:r>
                        <a:rPr lang="en-US" sz="1800" dirty="0">
                          <a:effectLst/>
                        </a:rPr>
                        <a:t>4.3</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800" dirty="0">
                          <a:effectLst/>
                        </a:rPr>
                        <a:t>4</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800" dirty="0">
                          <a:effectLst/>
                        </a:rPr>
                        <a:t>0.2</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800" dirty="0">
                          <a:effectLst/>
                        </a:rPr>
                        <a:t>6.6</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800" dirty="0">
                          <a:effectLst/>
                        </a:rPr>
                        <a:t>6</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800" dirty="0">
                          <a:effectLst/>
                        </a:rPr>
                        <a:t>0.3</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92"/>
                  </a:ext>
                </a:extLst>
              </a:tr>
              <a:tr h="385941">
                <a:tc>
                  <a:txBody>
                    <a:bodyPr/>
                    <a:lstStyle/>
                    <a:p>
                      <a:pPr algn="ctr">
                        <a:lnSpc>
                          <a:spcPct val="107000"/>
                        </a:lnSpc>
                        <a:spcBef>
                          <a:spcPts val="600"/>
                        </a:spcBef>
                        <a:spcAft>
                          <a:spcPts val="0"/>
                        </a:spcAft>
                      </a:pPr>
                      <a:r>
                        <a:rPr lang="en-US" sz="1800">
                          <a:effectLst/>
                        </a:rPr>
                        <a:t>5.5</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800">
                          <a:effectLst/>
                        </a:rPr>
                        <a:t>5</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800">
                          <a:effectLst/>
                        </a:rPr>
                        <a:t>0.2</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800">
                          <a:effectLst/>
                        </a:rPr>
                        <a:t>7.5</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800" dirty="0">
                          <a:effectLst/>
                        </a:rPr>
                        <a:t>7</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800" dirty="0">
                          <a:effectLst/>
                        </a:rPr>
                        <a:t>0.3</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754266"/>
                  </a:ext>
                </a:extLst>
              </a:tr>
              <a:tr h="385941">
                <a:tc>
                  <a:txBody>
                    <a:bodyPr/>
                    <a:lstStyle/>
                    <a:p>
                      <a:pPr algn="ctr">
                        <a:lnSpc>
                          <a:spcPct val="107000"/>
                        </a:lnSpc>
                        <a:spcBef>
                          <a:spcPts val="600"/>
                        </a:spcBef>
                        <a:spcAft>
                          <a:spcPts val="0"/>
                        </a:spcAft>
                      </a:pPr>
                      <a:r>
                        <a:rPr lang="en-US" sz="1800">
                          <a:effectLst/>
                        </a:rPr>
                        <a:t>6.8</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800">
                          <a:effectLst/>
                        </a:rPr>
                        <a:t>6</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800">
                          <a:effectLst/>
                        </a:rPr>
                        <a:t>0.2</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800">
                          <a:effectLst/>
                        </a:rPr>
                        <a:t>2.0</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800">
                          <a:effectLst/>
                        </a:rPr>
                        <a:t>4</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800" dirty="0">
                          <a:effectLst/>
                        </a:rPr>
                        <a:t>0.4</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4314909"/>
                  </a:ext>
                </a:extLst>
              </a:tr>
              <a:tr h="385941">
                <a:tc>
                  <a:txBody>
                    <a:bodyPr/>
                    <a:lstStyle/>
                    <a:p>
                      <a:pPr algn="ctr">
                        <a:lnSpc>
                          <a:spcPct val="107000"/>
                        </a:lnSpc>
                        <a:spcBef>
                          <a:spcPts val="600"/>
                        </a:spcBef>
                        <a:spcAft>
                          <a:spcPts val="0"/>
                        </a:spcAft>
                      </a:pPr>
                      <a:r>
                        <a:rPr lang="en-US" sz="1800">
                          <a:effectLst/>
                        </a:rPr>
                        <a:t>8.0</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800">
                          <a:effectLst/>
                        </a:rPr>
                        <a:t>7</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800">
                          <a:effectLst/>
                        </a:rPr>
                        <a:t>0.2</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800">
                          <a:effectLst/>
                        </a:rPr>
                        <a:t>4.0</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800">
                          <a:effectLst/>
                        </a:rPr>
                        <a:t>5</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800" dirty="0">
                          <a:effectLst/>
                        </a:rPr>
                        <a:t>0.4</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9537427"/>
                  </a:ext>
                </a:extLst>
              </a:tr>
              <a:tr h="385941">
                <a:tc>
                  <a:txBody>
                    <a:bodyPr/>
                    <a:lstStyle/>
                    <a:p>
                      <a:pPr algn="ctr">
                        <a:lnSpc>
                          <a:spcPct val="107000"/>
                        </a:lnSpc>
                        <a:spcBef>
                          <a:spcPts val="600"/>
                        </a:spcBef>
                        <a:spcAft>
                          <a:spcPts val="0"/>
                        </a:spcAft>
                      </a:pPr>
                      <a:r>
                        <a:rPr lang="en-US" sz="1800">
                          <a:effectLst/>
                        </a:rPr>
                        <a:t>4.0</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800">
                          <a:effectLst/>
                        </a:rPr>
                        <a:t>4</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800">
                          <a:effectLst/>
                        </a:rPr>
                        <a:t>0.3</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800">
                          <a:effectLst/>
                        </a:rPr>
                        <a:t>5.7</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800">
                          <a:effectLst/>
                        </a:rPr>
                        <a:t>6</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800" dirty="0">
                          <a:effectLst/>
                        </a:rPr>
                        <a:t>0.4</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2940625"/>
                  </a:ext>
                </a:extLst>
              </a:tr>
              <a:tr h="385941">
                <a:tc>
                  <a:txBody>
                    <a:bodyPr/>
                    <a:lstStyle/>
                    <a:p>
                      <a:pPr algn="ctr">
                        <a:lnSpc>
                          <a:spcPct val="107000"/>
                        </a:lnSpc>
                        <a:spcBef>
                          <a:spcPts val="600"/>
                        </a:spcBef>
                        <a:spcAft>
                          <a:spcPts val="0"/>
                        </a:spcAft>
                      </a:pPr>
                      <a:r>
                        <a:rPr lang="en-US" sz="1800">
                          <a:effectLst/>
                        </a:rPr>
                        <a:t>5.2</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800">
                          <a:effectLst/>
                        </a:rPr>
                        <a:t>5</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800">
                          <a:effectLst/>
                        </a:rPr>
                        <a:t>0.3</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800">
                          <a:effectLst/>
                        </a:rPr>
                        <a:t>6.6</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800">
                          <a:effectLst/>
                        </a:rPr>
                        <a:t>7</a:t>
                      </a:r>
                      <a:endParaRPr lang="vi-VN"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Bef>
                          <a:spcPts val="600"/>
                        </a:spcBef>
                        <a:spcAft>
                          <a:spcPts val="0"/>
                        </a:spcAft>
                      </a:pPr>
                      <a:r>
                        <a:rPr lang="en-US" sz="1800" dirty="0">
                          <a:effectLst/>
                        </a:rPr>
                        <a:t>0.4</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8158436"/>
                  </a:ext>
                </a:extLst>
              </a:tr>
            </a:tbl>
          </a:graphicData>
        </a:graphic>
      </p:graphicFrame>
    </p:spTree>
    <p:extLst>
      <p:ext uri="{BB962C8B-B14F-4D97-AF65-F5344CB8AC3E}">
        <p14:creationId xmlns:p14="http://schemas.microsoft.com/office/powerpoint/2010/main" val="2580416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pic>
        <p:nvPicPr>
          <p:cNvPr id="4" name="Content Placeholder 3">
            <a:extLst>
              <a:ext uri="{FF2B5EF4-FFF2-40B4-BE49-F238E27FC236}">
                <a16:creationId xmlns:a16="http://schemas.microsoft.com/office/drawing/2014/main" id="{1DAB82DB-676A-41D8-AEFE-4791F5DC3F33}"/>
              </a:ext>
            </a:extLst>
          </p:cNvPr>
          <p:cNvPicPr>
            <a:picLocks noGrp="1"/>
          </p:cNvPicPr>
          <p:nvPr>
            <p:ph idx="1"/>
          </p:nvPr>
        </p:nvPicPr>
        <p:blipFill>
          <a:blip r:embed="rId2" cstate="print"/>
          <a:srcRect/>
          <a:stretch>
            <a:fillRect/>
          </a:stretch>
        </p:blipFill>
        <p:spPr bwMode="auto">
          <a:xfrm>
            <a:off x="3286126" y="365126"/>
            <a:ext cx="5529262" cy="6492874"/>
          </a:xfrm>
          <a:prstGeom prst="rect">
            <a:avLst/>
          </a:prstGeom>
          <a:noFill/>
          <a:ln w="9525">
            <a:noFill/>
            <a:miter lim="800000"/>
            <a:headEnd/>
            <a:tailEnd/>
          </a:ln>
        </p:spPr>
      </p:pic>
    </p:spTree>
    <p:extLst>
      <p:ext uri="{BB962C8B-B14F-4D97-AF65-F5344CB8AC3E}">
        <p14:creationId xmlns:p14="http://schemas.microsoft.com/office/powerpoint/2010/main" val="11377245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15883-31F2-45B2-966D-135A995B0B4E}"/>
              </a:ext>
            </a:extLst>
          </p:cNvPr>
          <p:cNvSpPr>
            <a:spLocks noGrp="1"/>
          </p:cNvSpPr>
          <p:nvPr>
            <p:ph type="title"/>
          </p:nvPr>
        </p:nvSpPr>
        <p:spPr/>
        <p:txBody>
          <a:bodyPr>
            <a:normAutofit fontScale="90000"/>
          </a:bodyPr>
          <a:lstStyle/>
          <a:p>
            <a:endParaRPr lang="vi-V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A0E8C2-EB81-40F0-A3AE-975C2A75F176}"/>
                  </a:ext>
                </a:extLst>
              </p:cNvPr>
              <p:cNvSpPr>
                <a:spLocks noGrp="1"/>
              </p:cNvSpPr>
              <p:nvPr>
                <p:ph idx="1"/>
              </p:nvPr>
            </p:nvSpPr>
            <p:spPr/>
            <p:txBody>
              <a:bodyPr/>
              <a:lstStyle/>
              <a:p>
                <a:r>
                  <a:rPr lang="en-US" dirty="0" err="1"/>
                  <a:t>Đáp</a:t>
                </a:r>
                <a:r>
                  <a:rPr lang="en-US" dirty="0"/>
                  <a:t> </a:t>
                </a:r>
                <a:r>
                  <a:rPr lang="en-US" dirty="0" err="1"/>
                  <a:t>án</a:t>
                </a:r>
                <a:r>
                  <a:rPr lang="en-US" dirty="0"/>
                  <a:t>:   </a:t>
                </a:r>
                <a14:m>
                  <m:oMath xmlns:m="http://schemas.openxmlformats.org/officeDocument/2006/math">
                    <m:sSub>
                      <m:sSubPr>
                        <m:ctrlPr>
                          <a:rPr lang="vi-VN"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=0.66667; </m:t>
                    </m:r>
                    <m:sSub>
                      <m:sSubPr>
                        <m:ctrlPr>
                          <a:rPr lang="vi-VN"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=1.31667; </m:t>
                    </m:r>
                    <m:sSub>
                      <m:sSubPr>
                        <m:ctrlPr>
                          <a:rPr lang="vi-VN"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r>
                      <a:rPr lang="en-US" i="1">
                        <a:latin typeface="Cambria Math" panose="02040503050406030204" pitchFamily="18" charset="0"/>
                      </a:rPr>
                      <m:t>=−8.0</m:t>
                    </m:r>
                  </m:oMath>
                </a14:m>
                <a:endParaRPr lang="vi-VN" dirty="0"/>
              </a:p>
              <a:p>
                <a:r>
                  <a:rPr lang="en-US" dirty="0"/>
                  <a:t>               Y(6.5;0.35) = 6,425</a:t>
                </a:r>
                <a:endParaRPr lang="vi-VN" dirty="0"/>
              </a:p>
              <a:p>
                <a:endParaRPr lang="vi-VN" dirty="0"/>
              </a:p>
            </p:txBody>
          </p:sp>
        </mc:Choice>
        <mc:Fallback xmlns="">
          <p:sp>
            <p:nvSpPr>
              <p:cNvPr id="3" name="Content Placeholder 2">
                <a:extLst>
                  <a:ext uri="{FF2B5EF4-FFF2-40B4-BE49-F238E27FC236}">
                    <a16:creationId xmlns:a16="http://schemas.microsoft.com/office/drawing/2014/main" id="{28A0E8C2-EB81-40F0-A3AE-975C2A75F176}"/>
                  </a:ext>
                </a:extLst>
              </p:cNvPr>
              <p:cNvSpPr>
                <a:spLocks noGrp="1" noRot="1" noChangeAspect="1" noMove="1" noResize="1" noEditPoints="1" noAdjustHandles="1" noChangeArrowheads="1" noChangeShapeType="1" noTextEdit="1"/>
              </p:cNvSpPr>
              <p:nvPr>
                <p:ph idx="1"/>
              </p:nvPr>
            </p:nvSpPr>
            <p:spPr>
              <a:blipFill>
                <a:blip r:embed="rId2"/>
                <a:stretch>
                  <a:fillRect l="-705" t="-1151"/>
                </a:stretch>
              </a:blipFill>
            </p:spPr>
            <p:txBody>
              <a:bodyPr/>
              <a:lstStyle/>
              <a:p>
                <a:r>
                  <a:rPr lang="vi-VN">
                    <a:noFill/>
                  </a:rPr>
                  <a:t> </a:t>
                </a:r>
              </a:p>
            </p:txBody>
          </p:sp>
        </mc:Fallback>
      </mc:AlternateContent>
    </p:spTree>
    <p:extLst>
      <p:ext uri="{BB962C8B-B14F-4D97-AF65-F5344CB8AC3E}">
        <p14:creationId xmlns:p14="http://schemas.microsoft.com/office/powerpoint/2010/main" val="322969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6003-8512-42CC-85AD-218041D08F39}"/>
              </a:ext>
            </a:extLst>
          </p:cNvPr>
          <p:cNvSpPr>
            <a:spLocks noGrp="1"/>
          </p:cNvSpPr>
          <p:nvPr>
            <p:ph type="title"/>
          </p:nvPr>
        </p:nvSpPr>
        <p:spPr/>
        <p:txBody>
          <a:bodyPr>
            <a:normAutofit fontScale="90000"/>
          </a:bodyPr>
          <a:lstStyle/>
          <a:p>
            <a:endParaRPr lang="vi-VN"/>
          </a:p>
        </p:txBody>
      </p:sp>
      <p:sp>
        <p:nvSpPr>
          <p:cNvPr id="3" name="Content Placeholder 2">
            <a:extLst>
              <a:ext uri="{FF2B5EF4-FFF2-40B4-BE49-F238E27FC236}">
                <a16:creationId xmlns:a16="http://schemas.microsoft.com/office/drawing/2014/main" id="{6DB25D50-193F-4079-926B-68E4FDDB9D63}"/>
              </a:ext>
            </a:extLst>
          </p:cNvPr>
          <p:cNvSpPr>
            <a:spLocks noGrp="1"/>
          </p:cNvSpPr>
          <p:nvPr>
            <p:ph idx="1"/>
          </p:nvPr>
        </p:nvSpPr>
        <p:spPr/>
        <p:txBody>
          <a:bodyPr/>
          <a:lstStyle/>
          <a:p>
            <a:r>
              <a:rPr lang="vi-VN" i="1" dirty="0"/>
              <a:t>Giả mã của việc tạo cây quyết định:</a:t>
            </a:r>
          </a:p>
          <a:p>
            <a:endParaRPr lang="vi-VN" i="1" dirty="0"/>
          </a:p>
          <a:p>
            <a:r>
              <a:rPr lang="vi-VN" dirty="0"/>
              <a:t>Cho T là tập huấn luyện</a:t>
            </a:r>
          </a:p>
          <a:p>
            <a:r>
              <a:rPr lang="vi-VN" i="1" u="sng" dirty="0"/>
              <a:t>grow(T)</a:t>
            </a:r>
          </a:p>
          <a:p>
            <a:endParaRPr lang="vi-VN" dirty="0"/>
          </a:p>
          <a:p>
            <a:pPr marL="457200" indent="-457200">
              <a:buAutoNum type="arabicParenBoth"/>
            </a:pPr>
            <a:r>
              <a:rPr lang="vi-VN" dirty="0"/>
              <a:t>Tìm thuộc tính, </a:t>
            </a:r>
            <a:r>
              <a:rPr lang="vi-VN" i="1" dirty="0"/>
              <a:t>at</a:t>
            </a:r>
            <a:r>
              <a:rPr lang="vi-VN" dirty="0"/>
              <a:t> mà có đóng góp thông tin nhiều nhất trong nhãn lớp.</a:t>
            </a:r>
          </a:p>
          <a:p>
            <a:pPr marL="457200" indent="-457200">
              <a:buAutoNum type="arabicParenBoth"/>
            </a:pPr>
            <a:r>
              <a:rPr lang="vi-VN" dirty="0"/>
              <a:t>Chia T thành các tập con, </a:t>
            </a:r>
            <a:r>
              <a:rPr lang="vi-VN" i="1" dirty="0"/>
              <a:t>Ti,</a:t>
            </a:r>
            <a:r>
              <a:rPr lang="vi-VN" dirty="0"/>
              <a:t> mỗi tập con này đại diện cho  một giá trị khác nhau của </a:t>
            </a:r>
            <a:r>
              <a:rPr lang="vi-VN" i="1" dirty="0"/>
              <a:t>at</a:t>
            </a:r>
            <a:r>
              <a:rPr lang="vi-VN" dirty="0"/>
              <a:t>.</a:t>
            </a:r>
          </a:p>
          <a:p>
            <a:pPr marL="457200" indent="-457200">
              <a:buAutoNum type="arabicParenBoth"/>
            </a:pPr>
            <a:r>
              <a:rPr lang="vi-VN" dirty="0"/>
              <a:t>Với mỗi Ti: Nếu tất cả các ví dụ trong Ti thuộc về cùng một lớp, thì hãy tạo một lá có nhãn là lớp này; Nếu không, áp dụng quy trình đệ quy tương tự cho từng tập con huấn luyện vừa được chia: </a:t>
            </a:r>
            <a:r>
              <a:rPr lang="vi-VN" i="1" dirty="0"/>
              <a:t>grow (Ti)</a:t>
            </a:r>
            <a:r>
              <a:rPr lang="vi-VN" dirty="0"/>
              <a:t>.</a:t>
            </a:r>
          </a:p>
        </p:txBody>
      </p:sp>
    </p:spTree>
    <p:extLst>
      <p:ext uri="{BB962C8B-B14F-4D97-AF65-F5344CB8AC3E}">
        <p14:creationId xmlns:p14="http://schemas.microsoft.com/office/powerpoint/2010/main" val="2204466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lnSpcReduction="10000"/>
          </a:bodyPr>
          <a:lstStyle/>
          <a:p>
            <a:pPr algn="just">
              <a:lnSpc>
                <a:spcPct val="100000"/>
              </a:lnSpc>
            </a:pPr>
            <a:r>
              <a:rPr lang="en-US" sz="2200" b="1" dirty="0" err="1">
                <a:latin typeface="Arial" panose="020B0604020202020204" pitchFamily="34" charset="0"/>
                <a:cs typeface="Arial" panose="020B0604020202020204" pitchFamily="34" charset="0"/>
              </a:rPr>
              <a:t>Một</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số</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tính</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chất</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của</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cây</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quyết</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định</a:t>
            </a:r>
            <a:endParaRPr lang="en-US" sz="2200" b="1" dirty="0">
              <a:latin typeface="Arial" panose="020B0604020202020204" pitchFamily="34" charset="0"/>
              <a:cs typeface="Arial" panose="020B0604020202020204" pitchFamily="34" charset="0"/>
            </a:endParaRPr>
          </a:p>
          <a:p>
            <a:pPr marL="342900" indent="-342900" algn="just">
              <a:lnSpc>
                <a:spcPct val="100000"/>
              </a:lnSpc>
              <a:buFont typeface="Arial" panose="020B0604020202020204" pitchFamily="34" charset="0"/>
              <a:buChar char="•"/>
            </a:pPr>
            <a:r>
              <a:rPr lang="en-US" sz="2200" dirty="0" err="1">
                <a:latin typeface="Arial" panose="020B0604020202020204" pitchFamily="34" charset="0"/>
                <a:cs typeface="Arial" panose="020B0604020202020204" pitchFamily="34" charset="0"/>
              </a:rPr>
              <a:t>Cây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quyết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định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thuộc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phân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lớp</a:t>
            </a:r>
            <a:r>
              <a:rPr lang="en-US" sz="2200" dirty="0">
                <a:latin typeface="Arial" panose="020B0604020202020204" pitchFamily="34" charset="0"/>
                <a:cs typeface="Arial" panose="020B0604020202020204" pitchFamily="34" charset="0"/>
              </a:rPr>
              <a:t> </a:t>
            </a:r>
            <a:r>
              <a:rPr lang="en-US" sz="2200" i="1" dirty="0" err="1">
                <a:latin typeface="Arial" panose="020B0604020202020204" pitchFamily="34" charset="0"/>
                <a:cs typeface="Arial" panose="020B0604020202020204" pitchFamily="34" charset="0"/>
              </a:rPr>
              <a:t>học</a:t>
            </a:r>
            <a:r>
              <a:rPr lang="en-US" sz="2200" i="1" dirty="0">
                <a:latin typeface="Arial" panose="020B0604020202020204" pitchFamily="34" charset="0"/>
                <a:cs typeface="Arial" panose="020B0604020202020204" pitchFamily="34" charset="0"/>
              </a:rPr>
              <a:t> </a:t>
            </a:r>
            <a:r>
              <a:rPr lang="en-US" sz="2200" i="1" dirty="0" err="1">
                <a:latin typeface="Arial" panose="020B0604020202020204" pitchFamily="34" charset="0"/>
                <a:cs typeface="Arial" panose="020B0604020202020204" pitchFamily="34" charset="0"/>
              </a:rPr>
              <a:t>có</a:t>
            </a:r>
            <a:r>
              <a:rPr lang="en-US" sz="2200" i="1" dirty="0">
                <a:latin typeface="Arial" panose="020B0604020202020204" pitchFamily="34" charset="0"/>
                <a:cs typeface="Arial" panose="020B0604020202020204" pitchFamily="34" charset="0"/>
              </a:rPr>
              <a:t> </a:t>
            </a:r>
            <a:r>
              <a:rPr lang="en-US" sz="2200" i="1" dirty="0" err="1">
                <a:latin typeface="Arial" panose="020B0604020202020204" pitchFamily="34" charset="0"/>
                <a:cs typeface="Arial" panose="020B0604020202020204" pitchFamily="34" charset="0"/>
              </a:rPr>
              <a:t>giám</a:t>
            </a:r>
            <a:r>
              <a:rPr lang="en-US" sz="2200" i="1" dirty="0">
                <a:latin typeface="Arial" panose="020B0604020202020204" pitchFamily="34" charset="0"/>
                <a:cs typeface="Arial" panose="020B0604020202020204" pitchFamily="34" charset="0"/>
              </a:rPr>
              <a:t> </a:t>
            </a:r>
            <a:r>
              <a:rPr lang="en-US" sz="2200" i="1" dirty="0" err="1">
                <a:latin typeface="Arial" panose="020B0604020202020204" pitchFamily="34" charset="0"/>
                <a:cs typeface="Arial" panose="020B0604020202020204" pitchFamily="34" charset="0"/>
              </a:rPr>
              <a:t>sát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Luôn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một</a:t>
            </a:r>
            <a:r>
              <a:rPr lang="en-US" sz="2200" dirty="0">
                <a:latin typeface="Arial" panose="020B0604020202020204" pitchFamily="34" charset="0"/>
                <a:cs typeface="Arial" panose="020B0604020202020204" pitchFamily="34" charset="0"/>
              </a:rPr>
              <a:t> </a:t>
            </a:r>
            <a:r>
              <a:rPr lang="en-US" sz="2200" dirty="0"/>
              <a:t>tr</a:t>
            </a:r>
            <a:r>
              <a:rPr lang="vi-VN" sz="2200" dirty="0"/>
              <a:t>ường được dán nhãn: Nổi </a:t>
            </a:r>
            <a:r>
              <a:rPr lang="vi-VN" sz="2200" dirty="0">
                <a:latin typeface="Arial" panose="020B0604020202020204" pitchFamily="34" charset="0"/>
                <a:cs typeface="Arial" panose="020B0604020202020204" pitchFamily="34" charset="0"/>
              </a:rPr>
              <a:t>tiếng, ăn khách hay có doanh thu hay đơn giản chỉ là yes/no. </a:t>
            </a:r>
          </a:p>
          <a:p>
            <a:pPr marL="342900" indent="-342900" algn="just">
              <a:lnSpc>
                <a:spcPct val="100000"/>
              </a:lnSpc>
              <a:buFont typeface="Arial" panose="020B0604020202020204" pitchFamily="34" charset="0"/>
              <a:buChar char="•"/>
            </a:pPr>
            <a:r>
              <a:rPr lang="vi-VN" sz="2200" dirty="0">
                <a:latin typeface="Arial" panose="020B0604020202020204" pitchFamily="34" charset="0"/>
                <a:cs typeface="Arial" panose="020B0604020202020204" pitchFamily="34" charset="0"/>
              </a:rPr>
              <a:t>Xây dựng cây quyết định là xác định các câu hỏi và thứ tự của chúng.</a:t>
            </a:r>
          </a:p>
          <a:p>
            <a:pPr marL="342900" indent="-342900" algn="just">
              <a:lnSpc>
                <a:spcPct val="100000"/>
              </a:lnSpc>
              <a:buFont typeface="Arial" panose="020B0604020202020204" pitchFamily="34" charset="0"/>
              <a:buChar char="•"/>
            </a:pPr>
            <a:r>
              <a:rPr lang="vi-VN" sz="2200" dirty="0">
                <a:latin typeface="Arial" panose="020B0604020202020204" pitchFamily="34" charset="0"/>
                <a:cs typeface="Arial" panose="020B0604020202020204" pitchFamily="34" charset="0"/>
              </a:rPr>
              <a:t>Cây quyết định thường làm việc với các thuộc tính categorical rời rạc và không sắp xếp có thứ tự.</a:t>
            </a:r>
          </a:p>
          <a:p>
            <a:pPr marL="342900" indent="-342900" algn="just">
              <a:lnSpc>
                <a:spcPct val="100000"/>
              </a:lnSpc>
              <a:buFont typeface="Arial" panose="020B0604020202020204" pitchFamily="34" charset="0"/>
              <a:buChar char="•"/>
            </a:pPr>
            <a:r>
              <a:rPr lang="vi-VN" sz="2200" dirty="0">
                <a:latin typeface="Arial" panose="020B0604020202020204" pitchFamily="34" charset="0"/>
                <a:cs typeface="Arial" panose="020B0604020202020204" pitchFamily="34" charset="0"/>
              </a:rPr>
              <a:t>Cây quyết định có tính diễn giải cao: có thể trả lời câu hỏi tại sao bộ phim này ăn khách, không như phương pháp mạng nơ ron đưa ra quyết định chọn nhãn này mà không có lý giải gì. Đó là phương pháp hộp đen. </a:t>
            </a:r>
          </a:p>
          <a:p>
            <a:pPr marL="342900" indent="-342900" algn="just">
              <a:lnSpc>
                <a:spcPct val="100000"/>
              </a:lnSpc>
              <a:buFont typeface="Arial" panose="020B0604020202020204" pitchFamily="34" charset="0"/>
              <a:buChar char="•"/>
            </a:pPr>
            <a:r>
              <a:rPr lang="vi-VN" sz="2200" dirty="0">
                <a:latin typeface="Arial" panose="020B0604020202020204" pitchFamily="34" charset="0"/>
                <a:cs typeface="Arial" panose="020B0604020202020204" pitchFamily="34" charset="0"/>
              </a:rPr>
              <a:t>Cây quyết định không đòi hỏi phải chuẩn hóa dữ liệu.</a:t>
            </a:r>
          </a:p>
          <a:p>
            <a:pPr algn="just">
              <a:lnSpc>
                <a:spcPct val="100000"/>
              </a:lnSpc>
            </a:pPr>
            <a:r>
              <a:rPr lang="vi-VN" sz="2200" b="1" dirty="0">
                <a:latin typeface="Arial" panose="020B0604020202020204" pitchFamily="34" charset="0"/>
                <a:cs typeface="Arial" panose="020B0604020202020204" pitchFamily="34" charset="0"/>
              </a:rPr>
              <a:t>Sự lựa chọn các thuộc tính cho từng nút quyết định.</a:t>
            </a:r>
          </a:p>
          <a:p>
            <a:pPr marL="342900" indent="-342900" algn="just">
              <a:lnSpc>
                <a:spcPct val="100000"/>
              </a:lnSpc>
              <a:buFont typeface="Arial" panose="020B0604020202020204" pitchFamily="34" charset="0"/>
              <a:buChar char="•"/>
            </a:pPr>
            <a:r>
              <a:rPr lang="vi-VN" sz="2200" dirty="0">
                <a:latin typeface="Arial" panose="020B0604020202020204" pitchFamily="34" charset="0"/>
                <a:cs typeface="Arial" panose="020B0604020202020204" pitchFamily="34" charset="0"/>
              </a:rPr>
              <a:t>Có một số lựa chọn : chọn lần lượt các thuộc tính hay tổ hợp các thuộc tính. Phương pháp chọn từng thuộc tính hay sử dụng hơn. Có thể chọn thuộc tính ngẫu nhiên.</a:t>
            </a:r>
          </a:p>
          <a:p>
            <a:pPr marL="342900" indent="-342900" algn="just">
              <a:lnSpc>
                <a:spcPct val="100000"/>
              </a:lnSpc>
              <a:buFont typeface="Arial" panose="020B0604020202020204" pitchFamily="34" charset="0"/>
              <a:buChar char="•"/>
            </a:pPr>
            <a:r>
              <a:rPr lang="vi-VN" sz="2200" dirty="0">
                <a:latin typeface="Arial" panose="020B0604020202020204" pitchFamily="34" charset="0"/>
                <a:cs typeface="Arial" panose="020B0604020202020204" pitchFamily="34" charset="0"/>
              </a:rPr>
              <a:t>Đặt câu hỏi để phân chia: Nếu thuộc tính danh mục (categorical feature): Thuộc tính này rơi vào danh mục nào? Hay nó có thuộc danh mục này hay không nếu là trường hợp nhị phân.</a:t>
            </a:r>
          </a:p>
          <a:p>
            <a:pPr marL="342900" indent="-342900" algn="just">
              <a:lnSpc>
                <a:spcPct val="100000"/>
              </a:lnSpc>
              <a:buFont typeface="Arial" panose="020B0604020202020204" pitchFamily="34" charset="0"/>
              <a:buChar char="•"/>
            </a:pPr>
            <a:r>
              <a:rPr lang="vi-VN" sz="2200" dirty="0">
                <a:latin typeface="Arial" panose="020B0604020202020204" pitchFamily="34" charset="0"/>
                <a:cs typeface="Arial" panose="020B0604020202020204" pitchFamily="34" charset="0"/>
              </a:rPr>
              <a:t>Nếu thuộc tính số thì câu hỏi là : nó nằm trong khoảng giá trị nào?  </a:t>
            </a:r>
          </a:p>
        </p:txBody>
      </p:sp>
    </p:spTree>
    <p:extLst>
      <p:ext uri="{BB962C8B-B14F-4D97-AF65-F5344CB8AC3E}">
        <p14:creationId xmlns:p14="http://schemas.microsoft.com/office/powerpoint/2010/main" val="597016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0" indent="0" algn="just">
              <a:lnSpc>
                <a:spcPct val="150000"/>
              </a:lnSpc>
              <a:buNone/>
            </a:pPr>
            <a:r>
              <a:rPr lang="en-US" sz="2400" b="1" dirty="0"/>
              <a:t>3. </a:t>
            </a:r>
            <a:r>
              <a:rPr lang="en-US" sz="2400" b="1" dirty="0" err="1"/>
              <a:t>Phân</a:t>
            </a:r>
            <a:r>
              <a:rPr lang="en-US" sz="2400" b="1" dirty="0"/>
              <a:t> </a:t>
            </a:r>
            <a:r>
              <a:rPr lang="en-US" sz="2400" b="1" dirty="0" err="1"/>
              <a:t>lớp</a:t>
            </a:r>
            <a:r>
              <a:rPr lang="en-US" sz="2400" b="1" dirty="0"/>
              <a:t> </a:t>
            </a:r>
            <a:r>
              <a:rPr lang="en-US" sz="2400" b="1" dirty="0" err="1"/>
              <a:t>theo</a:t>
            </a:r>
            <a:r>
              <a:rPr lang="en-US" sz="2400" b="1" dirty="0"/>
              <a:t> </a:t>
            </a:r>
            <a:r>
              <a:rPr lang="en-US" sz="2400" b="1" dirty="0" err="1"/>
              <a:t>cây</a:t>
            </a:r>
            <a:r>
              <a:rPr lang="en-US" sz="2400" b="1" dirty="0"/>
              <a:t> </a:t>
            </a:r>
            <a:r>
              <a:rPr lang="en-US" sz="2400" b="1" dirty="0" err="1"/>
              <a:t>quyết</a:t>
            </a:r>
            <a:r>
              <a:rPr lang="en-US" sz="2400" b="1" dirty="0"/>
              <a:t> </a:t>
            </a:r>
            <a:r>
              <a:rPr lang="en-US" sz="2400" b="1" dirty="0" err="1"/>
              <a:t>định</a:t>
            </a:r>
            <a:r>
              <a:rPr lang="en-US" sz="2400" b="1" dirty="0"/>
              <a:t> </a:t>
            </a:r>
          </a:p>
          <a:p>
            <a:pPr marL="0" indent="0" algn="just">
              <a:lnSpc>
                <a:spcPct val="100000"/>
              </a:lnSpc>
              <a:buNone/>
            </a:pPr>
            <a:r>
              <a:rPr lang="vi-VN" sz="2200" dirty="0"/>
              <a:t>ID3 là một thuật toán cây quyết định được áp dụng cho các bài toán phân loại mà tất cả các thuộc tính đều ở dạng categorical. Thuật toán này được Quinlan đề xuất năm 1986. Sau đó năm 1993 Quinlan đề xuất cải tiến ID3 thành thuật toán C4.5 và thuật toán cải biên sau cùng là C5.0. Hai thuật toán sau có thể áp dụng được cả cho các thuộc tính dạng categorical và dạng số. Dưới đây mô tả cơ sở chính của các thuật toán này. </a:t>
            </a:r>
          </a:p>
          <a:p>
            <a:pPr algn="just">
              <a:lnSpc>
                <a:spcPct val="100000"/>
              </a:lnSpc>
            </a:pPr>
            <a:r>
              <a:rPr lang="vi-VN" sz="2200" dirty="0"/>
              <a:t>Xác định thuộc tính nào cần đưa vào nút để xử lý? Có nhiều thuộc tính và giá trị các thuộc tính đóng góp vào mỗi ví dụ là khác nhau.</a:t>
            </a:r>
          </a:p>
          <a:p>
            <a:pPr algn="just">
              <a:lnSpc>
                <a:spcPct val="100000"/>
              </a:lnSpc>
            </a:pPr>
            <a:r>
              <a:rPr lang="vi-VN" sz="2200" dirty="0"/>
              <a:t>Khi đã xác định được thuộc tính tốt nhất, chia dữ liệu thành các tập con cho các nút con khác.</a:t>
            </a:r>
          </a:p>
          <a:p>
            <a:pPr algn="just">
              <a:lnSpc>
                <a:spcPct val="100000"/>
              </a:lnSpc>
            </a:pPr>
            <a:r>
              <a:rPr lang="vi-VN" sz="2200" dirty="0"/>
              <a:t>Áp dụng phân chia dữ liệu cho các nút con thành các cây con.</a:t>
            </a:r>
          </a:p>
          <a:p>
            <a:pPr marL="0" indent="0" algn="just">
              <a:lnSpc>
                <a:spcPct val="100000"/>
              </a:lnSpc>
              <a:buNone/>
            </a:pPr>
            <a:r>
              <a:rPr lang="vi-VN" sz="2200" dirty="0"/>
              <a:t>Cần định nghĩa thế nào là thuộc tính tốt nhất để chia dữ liệu.</a:t>
            </a:r>
          </a:p>
          <a:p>
            <a:pPr marL="0" indent="0" algn="just">
              <a:lnSpc>
                <a:spcPct val="100000"/>
              </a:lnSpc>
              <a:buNone/>
            </a:pPr>
            <a:r>
              <a:rPr lang="vi-VN" sz="2200" dirty="0"/>
              <a:t>Cảm tính: Nếu tại nút đó các số liệu nằm cùng một lớp thì tốt nhất, nhưng nếu phải chia thành các nút con (child node) có số lượng  trộn lẫn nhiều lớp khác nhau thì rất cần có một hàm đo dể xác định độ trộn lẫn của các lớp.</a:t>
            </a:r>
          </a:p>
        </p:txBody>
      </p:sp>
    </p:spTree>
    <p:extLst>
      <p:ext uri="{BB962C8B-B14F-4D97-AF65-F5344CB8AC3E}">
        <p14:creationId xmlns:p14="http://schemas.microsoft.com/office/powerpoint/2010/main" val="961010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6701</TotalTime>
  <Words>6083</Words>
  <Application>Microsoft Office PowerPoint</Application>
  <PresentationFormat>Widescreen</PresentationFormat>
  <Paragraphs>1022</Paragraphs>
  <Slides>60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Calibri Light</vt:lpstr>
      <vt:lpstr>Cambria Math</vt:lpstr>
      <vt:lpstr>Times New Roman</vt:lpstr>
      <vt:lpstr>Office Theme</vt:lpstr>
      <vt:lpstr>PowerPoint Presentation</vt:lpstr>
      <vt:lpstr>Cấu trúc cây quyết định</vt:lpstr>
      <vt:lpstr>PowerPoint Presentation</vt:lpstr>
      <vt:lpstr>Xây dựng cây quyết định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Dieu Nguyen Cong</dc:creator>
  <cp:lastModifiedBy>Dieu Nguyen Cong</cp:lastModifiedBy>
  <cp:revision>39</cp:revision>
  <dcterms:created xsi:type="dcterms:W3CDTF">2018-11-10T09:20:04Z</dcterms:created>
  <dcterms:modified xsi:type="dcterms:W3CDTF">2019-01-03T04:05:58Z</dcterms:modified>
</cp:coreProperties>
</file>