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4" r:id="rId3"/>
    <p:sldId id="265" r:id="rId4"/>
    <p:sldId id="266" r:id="rId5"/>
    <p:sldId id="267" r:id="rId6"/>
    <p:sldId id="268" r:id="rId7"/>
    <p:sldId id="269" r:id="rId8"/>
    <p:sldId id="270" r:id="rId9"/>
    <p:sldId id="272" r:id="rId10"/>
    <p:sldId id="300" r:id="rId11"/>
    <p:sldId id="273" r:id="rId12"/>
    <p:sldId id="298" r:id="rId13"/>
    <p:sldId id="274" r:id="rId14"/>
    <p:sldId id="297" r:id="rId15"/>
    <p:sldId id="278" r:id="rId16"/>
    <p:sldId id="261" r:id="rId17"/>
    <p:sldId id="276" r:id="rId18"/>
    <p:sldId id="277" r:id="rId19"/>
    <p:sldId id="299" r:id="rId20"/>
    <p:sldId id="262" r:id="rId21"/>
    <p:sldId id="279" r:id="rId22"/>
    <p:sldId id="280" r:id="rId23"/>
    <p:sldId id="281" r:id="rId24"/>
    <p:sldId id="282" r:id="rId25"/>
    <p:sldId id="295" r:id="rId26"/>
    <p:sldId id="296" r:id="rId27"/>
    <p:sldId id="306" r:id="rId28"/>
    <p:sldId id="294" r:id="rId29"/>
    <p:sldId id="307" r:id="rId30"/>
    <p:sldId id="263" r:id="rId31"/>
    <p:sldId id="259" r:id="rId32"/>
    <p:sldId id="283" r:id="rId33"/>
    <p:sldId id="301" r:id="rId34"/>
    <p:sldId id="284" r:id="rId35"/>
    <p:sldId id="287" r:id="rId36"/>
    <p:sldId id="289" r:id="rId37"/>
    <p:sldId id="288" r:id="rId38"/>
    <p:sldId id="286" r:id="rId39"/>
    <p:sldId id="302" r:id="rId40"/>
    <p:sldId id="309" r:id="rId41"/>
    <p:sldId id="291" r:id="rId42"/>
    <p:sldId id="292" r:id="rId43"/>
    <p:sldId id="290" r:id="rId44"/>
    <p:sldId id="303" r:id="rId45"/>
    <p:sldId id="310" r:id="rId46"/>
    <p:sldId id="308" r:id="rId47"/>
    <p:sldId id="304" r:id="rId48"/>
    <p:sldId id="305" r:id="rId49"/>
    <p:sldId id="293" r:id="rId5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72" d="100"/>
          <a:sy n="72" d="100"/>
        </p:scale>
        <p:origin x="63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E064-93B4-4542-A3A4-5AF93943A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3A251A40-4F63-4AD6-B68C-B7A23FAD9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74F1646B-0826-48B2-8805-256B3665915F}"/>
              </a:ext>
            </a:extLst>
          </p:cNvPr>
          <p:cNvSpPr>
            <a:spLocks noGrp="1"/>
          </p:cNvSpPr>
          <p:nvPr>
            <p:ph type="dt" sz="half" idx="10"/>
          </p:nvPr>
        </p:nvSpPr>
        <p:spPr/>
        <p:txBody>
          <a:bodyPr/>
          <a:lstStyle/>
          <a:p>
            <a:fld id="{8619BDF9-C151-40F0-B66D-6273D4E01649}" type="datetimeFigureOut">
              <a:rPr lang="vi-VN" smtClean="0"/>
              <a:t>17/01/2019</a:t>
            </a:fld>
            <a:endParaRPr lang="vi-VN"/>
          </a:p>
        </p:txBody>
      </p:sp>
      <p:sp>
        <p:nvSpPr>
          <p:cNvPr id="5" name="Footer Placeholder 4">
            <a:extLst>
              <a:ext uri="{FF2B5EF4-FFF2-40B4-BE49-F238E27FC236}">
                <a16:creationId xmlns:a16="http://schemas.microsoft.com/office/drawing/2014/main" id="{7EB9E2B1-82A2-45CB-8225-A240E8E31F9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B9D5172-B8D7-4450-BB07-AD2B754EE95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140444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5CCA-2C78-4D75-9B7B-E0137A7F659B}"/>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34A7F47-43F7-4540-A828-D422E8D62A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58F8CD6-A20A-4C38-B476-7E7E2884D7F0}"/>
              </a:ext>
            </a:extLst>
          </p:cNvPr>
          <p:cNvSpPr>
            <a:spLocks noGrp="1"/>
          </p:cNvSpPr>
          <p:nvPr>
            <p:ph type="dt" sz="half" idx="10"/>
          </p:nvPr>
        </p:nvSpPr>
        <p:spPr/>
        <p:txBody>
          <a:bodyPr/>
          <a:lstStyle/>
          <a:p>
            <a:fld id="{8619BDF9-C151-40F0-B66D-6273D4E01649}" type="datetimeFigureOut">
              <a:rPr lang="vi-VN" smtClean="0"/>
              <a:t>17/01/2019</a:t>
            </a:fld>
            <a:endParaRPr lang="vi-VN"/>
          </a:p>
        </p:txBody>
      </p:sp>
      <p:sp>
        <p:nvSpPr>
          <p:cNvPr id="5" name="Footer Placeholder 4">
            <a:extLst>
              <a:ext uri="{FF2B5EF4-FFF2-40B4-BE49-F238E27FC236}">
                <a16:creationId xmlns:a16="http://schemas.microsoft.com/office/drawing/2014/main" id="{3375D3BD-F92A-4986-9857-5BE66468FA8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4AB595D-D509-4EB1-98A7-D880EFCBC58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63362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429B47-AD0A-4FEB-AA30-37BE10674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2574634-6BC8-474C-BC4E-D9FC0CF518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459564D-CEAA-475A-844F-E7C74BEF6906}"/>
              </a:ext>
            </a:extLst>
          </p:cNvPr>
          <p:cNvSpPr>
            <a:spLocks noGrp="1"/>
          </p:cNvSpPr>
          <p:nvPr>
            <p:ph type="dt" sz="half" idx="10"/>
          </p:nvPr>
        </p:nvSpPr>
        <p:spPr/>
        <p:txBody>
          <a:bodyPr/>
          <a:lstStyle/>
          <a:p>
            <a:fld id="{8619BDF9-C151-40F0-B66D-6273D4E01649}" type="datetimeFigureOut">
              <a:rPr lang="vi-VN" smtClean="0"/>
              <a:t>17/01/2019</a:t>
            </a:fld>
            <a:endParaRPr lang="vi-VN"/>
          </a:p>
        </p:txBody>
      </p:sp>
      <p:sp>
        <p:nvSpPr>
          <p:cNvPr id="5" name="Footer Placeholder 4">
            <a:extLst>
              <a:ext uri="{FF2B5EF4-FFF2-40B4-BE49-F238E27FC236}">
                <a16:creationId xmlns:a16="http://schemas.microsoft.com/office/drawing/2014/main" id="{F187C0D9-AE3C-4BC8-8A5C-DFEE02436AE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C997422-A670-43D6-9BF9-7B8F14B5A5EE}"/>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389878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99E0-024D-4AA1-876B-DED52CA687AA}"/>
              </a:ext>
            </a:extLst>
          </p:cNvPr>
          <p:cNvSpPr>
            <a:spLocks noGrp="1"/>
          </p:cNvSpPr>
          <p:nvPr>
            <p:ph type="title"/>
          </p:nvPr>
        </p:nvSpPr>
        <p:spPr>
          <a:xfrm flipV="1">
            <a:off x="838200" y="287384"/>
            <a:ext cx="10515600" cy="77742"/>
          </a:xfrm>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0C95FD6-BC85-4C1D-B28A-F13B5A04BC18}"/>
              </a:ext>
            </a:extLst>
          </p:cNvPr>
          <p:cNvSpPr>
            <a:spLocks noGrp="1"/>
          </p:cNvSpPr>
          <p:nvPr>
            <p:ph idx="1"/>
          </p:nvPr>
        </p:nvSpPr>
        <p:spPr>
          <a:xfrm>
            <a:off x="561703" y="496389"/>
            <a:ext cx="11207931" cy="6147344"/>
          </a:xfrm>
        </p:spPr>
        <p:txBody>
          <a:bodyPr/>
          <a:lstStyle>
            <a:lvl1pPr marL="0" indent="0">
              <a:buNone/>
              <a:defRPr sz="2200">
                <a:latin typeface="Arial" panose="020B0604020202020204" pitchFamily="34" charset="0"/>
                <a:cs typeface="Arial" panose="020B0604020202020204" pitchFamily="34" charset="0"/>
              </a:defRPr>
            </a:lvl1pPr>
            <a:lvl2pPr marL="457200" indent="0">
              <a:buFont typeface="Arial" panose="020B0604020202020204" pitchFamily="34" charset="0"/>
              <a:buNone/>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a:extLst>
              <a:ext uri="{FF2B5EF4-FFF2-40B4-BE49-F238E27FC236}">
                <a16:creationId xmlns:a16="http://schemas.microsoft.com/office/drawing/2014/main" id="{B1409DB4-B403-4E0A-8784-0BBEECF18FD8}"/>
              </a:ext>
            </a:extLst>
          </p:cNvPr>
          <p:cNvSpPr>
            <a:spLocks noGrp="1"/>
          </p:cNvSpPr>
          <p:nvPr>
            <p:ph type="dt" sz="half" idx="10"/>
          </p:nvPr>
        </p:nvSpPr>
        <p:spPr/>
        <p:txBody>
          <a:bodyPr/>
          <a:lstStyle/>
          <a:p>
            <a:fld id="{8619BDF9-C151-40F0-B66D-6273D4E01649}" type="datetimeFigureOut">
              <a:rPr lang="vi-VN" smtClean="0"/>
              <a:t>17/01/2019</a:t>
            </a:fld>
            <a:endParaRPr lang="vi-VN"/>
          </a:p>
        </p:txBody>
      </p:sp>
      <p:sp>
        <p:nvSpPr>
          <p:cNvPr id="5" name="Footer Placeholder 4">
            <a:extLst>
              <a:ext uri="{FF2B5EF4-FFF2-40B4-BE49-F238E27FC236}">
                <a16:creationId xmlns:a16="http://schemas.microsoft.com/office/drawing/2014/main" id="{7D4E05B3-D64B-45D1-BB63-09239C0126A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9942F1B-F895-4B29-9D12-1DAB8ED6FB7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9297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A9D1-5EF4-4685-B2D6-3B8744F69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CB2B21AF-6844-4FC5-8435-C3B2081E7E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7150A1-2BC6-43E7-BCB7-B3C66B84FB74}"/>
              </a:ext>
            </a:extLst>
          </p:cNvPr>
          <p:cNvSpPr>
            <a:spLocks noGrp="1"/>
          </p:cNvSpPr>
          <p:nvPr>
            <p:ph type="dt" sz="half" idx="10"/>
          </p:nvPr>
        </p:nvSpPr>
        <p:spPr/>
        <p:txBody>
          <a:bodyPr/>
          <a:lstStyle/>
          <a:p>
            <a:fld id="{8619BDF9-C151-40F0-B66D-6273D4E01649}" type="datetimeFigureOut">
              <a:rPr lang="vi-VN" smtClean="0"/>
              <a:t>17/01/2019</a:t>
            </a:fld>
            <a:endParaRPr lang="vi-VN"/>
          </a:p>
        </p:txBody>
      </p:sp>
      <p:sp>
        <p:nvSpPr>
          <p:cNvPr id="5" name="Footer Placeholder 4">
            <a:extLst>
              <a:ext uri="{FF2B5EF4-FFF2-40B4-BE49-F238E27FC236}">
                <a16:creationId xmlns:a16="http://schemas.microsoft.com/office/drawing/2014/main" id="{9C3C6D2B-9C0D-417A-A91C-EA83D00AE82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E4D808C-DD94-43A6-AA2F-C86ADB088A9F}"/>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337044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20E0-6F2C-484D-B0CF-2D67384C29A6}"/>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E364B231-1680-4A00-ACD3-5AD0D13E0B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AECA921B-BFC2-43A0-94AD-66CD7CB7EF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FA710196-0CE3-4AB6-B0FC-D46D21248E5D}"/>
              </a:ext>
            </a:extLst>
          </p:cNvPr>
          <p:cNvSpPr>
            <a:spLocks noGrp="1"/>
          </p:cNvSpPr>
          <p:nvPr>
            <p:ph type="dt" sz="half" idx="10"/>
          </p:nvPr>
        </p:nvSpPr>
        <p:spPr/>
        <p:txBody>
          <a:bodyPr/>
          <a:lstStyle/>
          <a:p>
            <a:fld id="{8619BDF9-C151-40F0-B66D-6273D4E01649}" type="datetimeFigureOut">
              <a:rPr lang="vi-VN" smtClean="0"/>
              <a:t>17/01/2019</a:t>
            </a:fld>
            <a:endParaRPr lang="vi-VN"/>
          </a:p>
        </p:txBody>
      </p:sp>
      <p:sp>
        <p:nvSpPr>
          <p:cNvPr id="6" name="Footer Placeholder 5">
            <a:extLst>
              <a:ext uri="{FF2B5EF4-FFF2-40B4-BE49-F238E27FC236}">
                <a16:creationId xmlns:a16="http://schemas.microsoft.com/office/drawing/2014/main" id="{63778A55-E044-4B7D-99A7-E9F989338EB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D45F08F-E1F8-4FB8-9CE7-EA34A935951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412726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96FC-B512-419D-8174-F92B2DB43079}"/>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F4D2A92-1373-4D8B-9C48-8D49489B7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6607A5-E8A8-4CDD-8750-5072AE4571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331C7D76-C4D4-4C94-BF6C-AE5DB8828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D462A7-C064-4102-BC1F-7FBD28D5E2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F560AF71-5B9A-4CD8-B997-BA8A862D5C7B}"/>
              </a:ext>
            </a:extLst>
          </p:cNvPr>
          <p:cNvSpPr>
            <a:spLocks noGrp="1"/>
          </p:cNvSpPr>
          <p:nvPr>
            <p:ph type="dt" sz="half" idx="10"/>
          </p:nvPr>
        </p:nvSpPr>
        <p:spPr/>
        <p:txBody>
          <a:bodyPr/>
          <a:lstStyle/>
          <a:p>
            <a:fld id="{8619BDF9-C151-40F0-B66D-6273D4E01649}" type="datetimeFigureOut">
              <a:rPr lang="vi-VN" smtClean="0"/>
              <a:t>17/01/2019</a:t>
            </a:fld>
            <a:endParaRPr lang="vi-VN"/>
          </a:p>
        </p:txBody>
      </p:sp>
      <p:sp>
        <p:nvSpPr>
          <p:cNvPr id="8" name="Footer Placeholder 7">
            <a:extLst>
              <a:ext uri="{FF2B5EF4-FFF2-40B4-BE49-F238E27FC236}">
                <a16:creationId xmlns:a16="http://schemas.microsoft.com/office/drawing/2014/main" id="{C519E323-6FFF-490A-9182-58DC2414BF9B}"/>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7A95D229-BDC6-4518-90C1-6E30C15A7D88}"/>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116722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6F51-F255-4A9A-815D-FBC18B07C332}"/>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E0299396-A93A-4151-801F-936C9C9D1EEF}"/>
              </a:ext>
            </a:extLst>
          </p:cNvPr>
          <p:cNvSpPr>
            <a:spLocks noGrp="1"/>
          </p:cNvSpPr>
          <p:nvPr>
            <p:ph type="dt" sz="half" idx="10"/>
          </p:nvPr>
        </p:nvSpPr>
        <p:spPr/>
        <p:txBody>
          <a:bodyPr/>
          <a:lstStyle/>
          <a:p>
            <a:fld id="{8619BDF9-C151-40F0-B66D-6273D4E01649}" type="datetimeFigureOut">
              <a:rPr lang="vi-VN" smtClean="0"/>
              <a:t>17/01/2019</a:t>
            </a:fld>
            <a:endParaRPr lang="vi-VN"/>
          </a:p>
        </p:txBody>
      </p:sp>
      <p:sp>
        <p:nvSpPr>
          <p:cNvPr id="4" name="Footer Placeholder 3">
            <a:extLst>
              <a:ext uri="{FF2B5EF4-FFF2-40B4-BE49-F238E27FC236}">
                <a16:creationId xmlns:a16="http://schemas.microsoft.com/office/drawing/2014/main" id="{EE3E27B7-8C32-4EA6-9B7D-3B677BF4F307}"/>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B7A45023-9937-4532-B025-646E1F67FC4E}"/>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282111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1B4C2-25C1-47CB-91DB-130E29D26F06}"/>
              </a:ext>
            </a:extLst>
          </p:cNvPr>
          <p:cNvSpPr>
            <a:spLocks noGrp="1"/>
          </p:cNvSpPr>
          <p:nvPr>
            <p:ph type="dt" sz="half" idx="10"/>
          </p:nvPr>
        </p:nvSpPr>
        <p:spPr/>
        <p:txBody>
          <a:bodyPr/>
          <a:lstStyle/>
          <a:p>
            <a:fld id="{8619BDF9-C151-40F0-B66D-6273D4E01649}" type="datetimeFigureOut">
              <a:rPr lang="vi-VN" smtClean="0"/>
              <a:t>17/01/2019</a:t>
            </a:fld>
            <a:endParaRPr lang="vi-VN"/>
          </a:p>
        </p:txBody>
      </p:sp>
      <p:sp>
        <p:nvSpPr>
          <p:cNvPr id="3" name="Footer Placeholder 2">
            <a:extLst>
              <a:ext uri="{FF2B5EF4-FFF2-40B4-BE49-F238E27FC236}">
                <a16:creationId xmlns:a16="http://schemas.microsoft.com/office/drawing/2014/main" id="{30F72A9E-876D-4942-A1E4-654049023842}"/>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A8620F7A-FE63-406B-A7CB-D979F804A772}"/>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2855533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E2CC-2F2A-4994-88C1-F64117D0F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FDED3DF-10BF-4A83-AB86-E04982897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1743AD65-F6BB-4AC3-8EB4-F0B19050D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F25826-4337-4041-B655-AE39FE6A66EA}"/>
              </a:ext>
            </a:extLst>
          </p:cNvPr>
          <p:cNvSpPr>
            <a:spLocks noGrp="1"/>
          </p:cNvSpPr>
          <p:nvPr>
            <p:ph type="dt" sz="half" idx="10"/>
          </p:nvPr>
        </p:nvSpPr>
        <p:spPr/>
        <p:txBody>
          <a:bodyPr/>
          <a:lstStyle/>
          <a:p>
            <a:fld id="{8619BDF9-C151-40F0-B66D-6273D4E01649}" type="datetimeFigureOut">
              <a:rPr lang="vi-VN" smtClean="0"/>
              <a:t>17/01/2019</a:t>
            </a:fld>
            <a:endParaRPr lang="vi-VN"/>
          </a:p>
        </p:txBody>
      </p:sp>
      <p:sp>
        <p:nvSpPr>
          <p:cNvPr id="6" name="Footer Placeholder 5">
            <a:extLst>
              <a:ext uri="{FF2B5EF4-FFF2-40B4-BE49-F238E27FC236}">
                <a16:creationId xmlns:a16="http://schemas.microsoft.com/office/drawing/2014/main" id="{1B44BE03-9CA5-40FC-9594-666990B115E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D80F580-FD65-48CA-94F0-930C6E4D13FA}"/>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50340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8BA3-43AC-4125-BD8F-FD3F51666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807AD516-CDE8-4392-9D4F-EFFC30DB0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E38342AE-4400-43C2-AB39-95B0E6726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703DBB-ED1B-45EA-AE5D-3CDC770C244B}"/>
              </a:ext>
            </a:extLst>
          </p:cNvPr>
          <p:cNvSpPr>
            <a:spLocks noGrp="1"/>
          </p:cNvSpPr>
          <p:nvPr>
            <p:ph type="dt" sz="half" idx="10"/>
          </p:nvPr>
        </p:nvSpPr>
        <p:spPr/>
        <p:txBody>
          <a:bodyPr/>
          <a:lstStyle/>
          <a:p>
            <a:fld id="{8619BDF9-C151-40F0-B66D-6273D4E01649}" type="datetimeFigureOut">
              <a:rPr lang="vi-VN" smtClean="0"/>
              <a:t>17/01/2019</a:t>
            </a:fld>
            <a:endParaRPr lang="vi-VN"/>
          </a:p>
        </p:txBody>
      </p:sp>
      <p:sp>
        <p:nvSpPr>
          <p:cNvPr id="6" name="Footer Placeholder 5">
            <a:extLst>
              <a:ext uri="{FF2B5EF4-FFF2-40B4-BE49-F238E27FC236}">
                <a16:creationId xmlns:a16="http://schemas.microsoft.com/office/drawing/2014/main" id="{FBC76565-9B1C-41C3-A4C0-8752D0FE07E1}"/>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9518648-B52E-4A02-8505-98E250820665}"/>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418298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D2215-BEBC-4D9D-AF6E-57A5BBA77C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F0EE658C-20A7-47C5-A36D-5653822C8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FAC9C16-577B-418B-95C5-6647B9CB0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9BDF9-C151-40F0-B66D-6273D4E01649}" type="datetimeFigureOut">
              <a:rPr lang="vi-VN" smtClean="0"/>
              <a:t>17/01/2019</a:t>
            </a:fld>
            <a:endParaRPr lang="vi-VN"/>
          </a:p>
        </p:txBody>
      </p:sp>
      <p:sp>
        <p:nvSpPr>
          <p:cNvPr id="5" name="Footer Placeholder 4">
            <a:extLst>
              <a:ext uri="{FF2B5EF4-FFF2-40B4-BE49-F238E27FC236}">
                <a16:creationId xmlns:a16="http://schemas.microsoft.com/office/drawing/2014/main" id="{205C8609-77B9-4637-91A0-A79973342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1EA50881-A761-491A-BA27-0290FD48FC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F880C-D26E-43AE-98AD-8100FAC9386C}" type="slidenum">
              <a:rPr lang="vi-VN" smtClean="0"/>
              <a:t>‹#›</a:t>
            </a:fld>
            <a:endParaRPr lang="vi-VN"/>
          </a:p>
        </p:txBody>
      </p:sp>
    </p:spTree>
    <p:extLst>
      <p:ext uri="{BB962C8B-B14F-4D97-AF65-F5344CB8AC3E}">
        <p14:creationId xmlns:p14="http://schemas.microsoft.com/office/powerpoint/2010/main" val="394438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24069" y="365125"/>
            <a:ext cx="11343861" cy="6672442"/>
          </a:xfrm>
        </p:spPr>
        <p:txBody>
          <a:bodyPr>
            <a:normAutofit fontScale="92500" lnSpcReduction="20000"/>
          </a:bodyPr>
          <a:lstStyle/>
          <a:p>
            <a:pPr marL="0" indent="0" algn="ctr">
              <a:lnSpc>
                <a:spcPct val="150000"/>
              </a:lnSpc>
              <a:buNone/>
            </a:pPr>
            <a:r>
              <a:rPr lang="en-US" sz="2400" b="1" dirty="0">
                <a:latin typeface="Arial" panose="020B0604020202020204" pitchFamily="34" charset="0"/>
                <a:cs typeface="Arial" panose="020B0604020202020204" pitchFamily="34" charset="0"/>
              </a:rPr>
              <a:t>CH</a:t>
            </a:r>
            <a:r>
              <a:rPr lang="vi-VN" sz="2400" b="1" dirty="0">
                <a:latin typeface="Arial" panose="020B0604020202020204" pitchFamily="34" charset="0"/>
                <a:cs typeface="Arial" panose="020B0604020202020204" pitchFamily="34" charset="0"/>
              </a:rPr>
              <a:t>Ư</a:t>
            </a:r>
            <a:r>
              <a:rPr lang="en-US" sz="2400" b="1" dirty="0">
                <a:latin typeface="Arial" panose="020B0604020202020204" pitchFamily="34" charset="0"/>
                <a:cs typeface="Arial" panose="020B0604020202020204" pitchFamily="34" charset="0"/>
              </a:rPr>
              <a:t>ƠNG 7. MẠNG N</a:t>
            </a:r>
            <a:r>
              <a:rPr lang="vi-VN" sz="2400" b="1" dirty="0">
                <a:latin typeface="Arial" panose="020B0604020202020204" pitchFamily="34" charset="0"/>
                <a:cs typeface="Arial" panose="020B0604020202020204" pitchFamily="34" charset="0"/>
              </a:rPr>
              <a:t>Ơ</a:t>
            </a:r>
            <a:r>
              <a:rPr lang="en-US" sz="2400" b="1" dirty="0">
                <a:latin typeface="Arial" panose="020B0604020202020204" pitchFamily="34" charset="0"/>
                <a:cs typeface="Arial" panose="020B0604020202020204" pitchFamily="34" charset="0"/>
              </a:rPr>
              <a:t> RON NHÂN TẠO</a:t>
            </a:r>
          </a:p>
          <a:p>
            <a:pPr marL="0" indent="0" algn="just">
              <a:lnSpc>
                <a:spcPct val="100000"/>
              </a:lnSpc>
              <a:buNone/>
            </a:pPr>
            <a:r>
              <a:rPr lang="en-US" sz="2200" dirty="0" err="1">
                <a:latin typeface="Arial" panose="020B0604020202020204" pitchFamily="34" charset="0"/>
                <a:cs typeface="Arial" panose="020B0604020202020204" pitchFamily="34" charset="0"/>
              </a:rPr>
              <a:t>Đây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a:t>
            </a:r>
            <a:r>
              <a:rPr lang="vi-VN" sz="2200" dirty="0">
                <a:latin typeface="Arial" panose="020B0604020202020204" pitchFamily="34" charset="0"/>
                <a:cs typeface="Arial" panose="020B0604020202020204" pitchFamily="34" charset="0"/>
              </a:rPr>
              <a:t>ư</a:t>
            </a:r>
            <a:r>
              <a:rPr lang="en-US" sz="2200" dirty="0" err="1">
                <a:latin typeface="Arial" panose="020B0604020202020204" pitchFamily="34" charset="0"/>
                <a:cs typeface="Arial" panose="020B0604020202020204" pitchFamily="34" charset="0"/>
              </a:rPr>
              <a:t>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pháp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hộp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đen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đầu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đầu</a:t>
            </a:r>
            <a:r>
              <a:rPr lang="en-US" sz="2200" dirty="0">
                <a:latin typeface="Arial" panose="020B0604020202020204" pitchFamily="34" charset="0"/>
                <a:cs typeface="Arial" panose="020B0604020202020204" pitchFamily="34" charset="0"/>
              </a:rPr>
              <a:t> ra, </a:t>
            </a:r>
            <a:r>
              <a:rPr lang="en-US" sz="2200" dirty="0" err="1">
                <a:latin typeface="Arial" panose="020B0604020202020204" pitchFamily="34" charset="0"/>
                <a:cs typeface="Arial" panose="020B0604020202020204" pitchFamily="34" charset="0"/>
              </a:rPr>
              <a:t>còn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a:t>
            </a:r>
            <a:r>
              <a:rPr lang="vi-VN" sz="2200" dirty="0">
                <a:latin typeface="Arial" panose="020B0604020202020204" pitchFamily="34" charset="0"/>
                <a:cs typeface="Arial" panose="020B0604020202020204" pitchFamily="34" charset="0"/>
              </a:rPr>
              <a:t>ư</a:t>
            </a:r>
            <a:r>
              <a:rPr lang="en-US" sz="2200" dirty="0">
                <a:latin typeface="Arial" panose="020B0604020202020204" pitchFamily="34" charset="0"/>
                <a:cs typeface="Arial" panose="020B0604020202020204" pitchFamily="34" charset="0"/>
              </a:rPr>
              <a:t>a đ</a:t>
            </a:r>
            <a:r>
              <a:rPr lang="vi-VN" sz="2200" dirty="0">
                <a:latin typeface="Arial" panose="020B0604020202020204" pitchFamily="34" charset="0"/>
                <a:cs typeface="Arial" panose="020B0604020202020204" pitchFamily="34" charset="0"/>
              </a:rPr>
              <a:t>ược biết hết cơ chế của chúng. Tuy quá trình thực hiện tưởng phức tạp nhưng không quá khó và hiệu quả cao. Hai phương pháp được coi là phương pháp hộp đen lag mạng Nơ ron và Máy hỗ trợ vecto.</a:t>
            </a:r>
          </a:p>
          <a:p>
            <a:pPr marL="0" indent="0">
              <a:buNone/>
            </a:pPr>
            <a:r>
              <a:rPr lang="vi-VN" sz="2200" b="1" dirty="0"/>
              <a:t>1. Mạng nơ ron</a:t>
            </a:r>
          </a:p>
          <a:p>
            <a:pPr marL="0" indent="0" algn="just">
              <a:lnSpc>
                <a:spcPct val="100000"/>
              </a:lnSpc>
              <a:buNone/>
            </a:pPr>
            <a:r>
              <a:rPr lang="vi-VN" sz="2200" dirty="0">
                <a:latin typeface="Arial" panose="020B0604020202020204" pitchFamily="34" charset="0"/>
                <a:cs typeface="Arial" panose="020B0604020202020204" pitchFamily="34" charset="0"/>
              </a:rPr>
              <a:t>Một mạng nơron nhân tạo (ANN) mô hình mối quan hệ giữa một tập hợp các tín hiệu đầu vào và tín hiệu đầu ra bằng mô hình mô phỏng cách não sinh học phản ứng với kích thích từ đầu vào cảm giác. Cũng như bộ não sử dụng mạng các tế bào liên kết được gọi là tế bào thần kinh để tạo ra một bộ xử lý song song lớn, ANN sử dụng mạng lưới các tế bào thần kinh nhân tạo hoặc các nút để giải quyết các vấn đề học tập.</a:t>
            </a:r>
          </a:p>
          <a:p>
            <a:pPr marL="0" indent="0" algn="just">
              <a:lnSpc>
                <a:spcPct val="100000"/>
              </a:lnSpc>
              <a:buNone/>
            </a:pPr>
            <a:r>
              <a:rPr lang="vi-VN" sz="2200" dirty="0">
                <a:latin typeface="Arial" panose="020B0604020202020204" pitchFamily="34" charset="0"/>
                <a:cs typeface="Arial" panose="020B0604020202020204" pitchFamily="34" charset="0"/>
              </a:rPr>
              <a:t>Não người: 85 tỉ tế bào TK, mèo: nửa tỉ, chuột: 75 triệu, ruồi dấm 100 nghìn. </a:t>
            </a:r>
          </a:p>
          <a:p>
            <a:pPr marL="0" indent="0" algn="just">
              <a:lnSpc>
                <a:spcPct val="100000"/>
              </a:lnSpc>
              <a:buNone/>
            </a:pPr>
            <a:r>
              <a:rPr lang="vi-VN" sz="2200" dirty="0">
                <a:latin typeface="Arial" panose="020B0604020202020204" pitchFamily="34" charset="0"/>
                <a:cs typeface="Arial" panose="020B0604020202020204" pitchFamily="34" charset="0"/>
              </a:rPr>
              <a:t>Lịch sử phát triển:</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Mạng nơ ron nhân tạo được McCullock và Pitts tạo ra từ năm 1943. </a:t>
            </a:r>
          </a:p>
          <a:p>
            <a:pPr marL="342900" indent="-342900" algn="just">
              <a:lnSpc>
                <a:spcPct val="100000"/>
              </a:lnSpc>
              <a:buFont typeface="Arial" panose="020B0604020202020204" pitchFamily="34" charset="0"/>
              <a:buChar char="•"/>
            </a:pPr>
            <a:r>
              <a:rPr lang="vi-VN" dirty="0"/>
              <a:t>T</a:t>
            </a:r>
            <a:r>
              <a:rPr lang="vi-VN" sz="2200" dirty="0">
                <a:latin typeface="Arial" panose="020B0604020202020204" pitchFamily="34" charset="0"/>
                <a:cs typeface="Arial" panose="020B0604020202020204" pitchFamily="34" charset="0"/>
              </a:rPr>
              <a:t>iếp năm 1949 Heeb đưa ra nguyên lý đầu tiên về mạng tự tổ chức.</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1957 Rosenblatt đưa ra mạng perceptron và thuật toán học</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1982 đưa ra khái niệm mạng Hopfield mở rộng của mạng hồi quy(recurrent netwwork)</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Những năm gần đây là mạng học sâu (deep learning) </a:t>
            </a:r>
          </a:p>
          <a:p>
            <a:pPr marL="0" indent="0" algn="just">
              <a:lnSpc>
                <a:spcPct val="100000"/>
              </a:lnSpc>
              <a:buNone/>
            </a:pPr>
            <a:r>
              <a:rPr lang="vi-VN" sz="2200" dirty="0">
                <a:latin typeface="Arial" panose="020B0604020202020204" pitchFamily="34" charset="0"/>
                <a:cs typeface="Arial" panose="020B0604020202020204" pitchFamily="34" charset="0"/>
              </a:rPr>
              <a:t>Trong 50 năm đầu chỉ đưa ra các mạng thô sơ để mô phỏng não người chỉ để hiểu cơ cấu hoạt động của não người. Ngày nay có rất nhiều ứng dụng trong thực tế. </a:t>
            </a:r>
          </a:p>
          <a:p>
            <a:pPr marL="0" indent="0" algn="just">
              <a:lnSpc>
                <a:spcPct val="100000"/>
              </a:lnSpc>
              <a:buNone/>
            </a:pPr>
            <a:endParaRPr lang="vi-V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42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003A-6887-4172-A819-7A15D76C7142}"/>
              </a:ext>
            </a:extLst>
          </p:cNvPr>
          <p:cNvSpPr>
            <a:spLocks noGrp="1"/>
          </p:cNvSpPr>
          <p:nvPr>
            <p:ph type="title"/>
          </p:nvPr>
        </p:nvSpPr>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8B0BF4-1EF0-4D01-B3C8-FE55CC3338BD}"/>
                  </a:ext>
                </a:extLst>
              </p:cNvPr>
              <p:cNvSpPr>
                <a:spLocks noGrp="1"/>
              </p:cNvSpPr>
              <p:nvPr>
                <p:ph idx="1"/>
              </p:nvPr>
            </p:nvSpPr>
            <p:spPr>
              <a:xfrm>
                <a:off x="548451" y="496389"/>
                <a:ext cx="11207931" cy="6147344"/>
              </a:xfrm>
            </p:spPr>
            <p:txBody>
              <a:bodyPr>
                <a:normAutofit fontScale="92500" lnSpcReduction="20000"/>
              </a:bodyPr>
              <a:lstStyle/>
              <a:p>
                <a:r>
                  <a:rPr lang="en-US" dirty="0"/>
                  <a:t>Thí </a:t>
                </a:r>
                <a:r>
                  <a:rPr lang="en-US" dirty="0" err="1"/>
                  <a:t>dụ</a:t>
                </a:r>
                <a:r>
                  <a:rPr lang="en-US" dirty="0"/>
                  <a:t> </a:t>
                </a:r>
                <a:r>
                  <a:rPr lang="en-US" dirty="0" err="1"/>
                  <a:t>về</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mạng</a:t>
                </a:r>
                <a:r>
                  <a:rPr lang="en-US" dirty="0"/>
                  <a:t> </a:t>
                </a:r>
                <a:r>
                  <a:rPr lang="en-US" dirty="0" err="1"/>
                  <a:t>đa</a:t>
                </a:r>
                <a:r>
                  <a:rPr lang="en-US" dirty="0"/>
                  <a:t> </a:t>
                </a:r>
                <a:r>
                  <a:rPr lang="en-US" dirty="0" err="1"/>
                  <a:t>lớp</a:t>
                </a:r>
                <a:r>
                  <a:rPr lang="en-US" dirty="0"/>
                  <a:t> </a:t>
                </a:r>
                <a:r>
                  <a:rPr lang="en-US" dirty="0" err="1"/>
                  <a:t>truyền</a:t>
                </a:r>
                <a:r>
                  <a:rPr lang="en-US" dirty="0"/>
                  <a:t> </a:t>
                </a:r>
                <a:r>
                  <a:rPr lang="en-US" dirty="0" err="1"/>
                  <a:t>thẳng</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Nếu</a:t>
                </a:r>
                <a:r>
                  <a:rPr lang="en-US" dirty="0"/>
                  <a:t> </a:t>
                </a:r>
                <a:r>
                  <a:rPr lang="en-US" dirty="0" err="1"/>
                  <a:t>là</a:t>
                </a:r>
                <a:r>
                  <a:rPr lang="en-US" dirty="0"/>
                  <a:t> </a:t>
                </a:r>
                <a:r>
                  <a:rPr lang="en-US" dirty="0" err="1"/>
                  <a:t>mạng</a:t>
                </a:r>
                <a:r>
                  <a:rPr lang="en-US" dirty="0"/>
                  <a:t> </a:t>
                </a:r>
                <a:r>
                  <a:rPr lang="en-US" dirty="0" err="1"/>
                  <a:t>hai</a:t>
                </a:r>
                <a:r>
                  <a:rPr lang="en-US" dirty="0"/>
                  <a:t> </a:t>
                </a:r>
                <a:r>
                  <a:rPr lang="en-US" dirty="0" err="1"/>
                  <a:t>lớp</a:t>
                </a:r>
                <a:r>
                  <a:rPr lang="en-US" dirty="0"/>
                  <a:t> </a:t>
                </a:r>
                <a:r>
                  <a:rPr lang="en-US" dirty="0" err="1"/>
                  <a:t>truyền</a:t>
                </a:r>
                <a:r>
                  <a:rPr lang="en-US" dirty="0"/>
                  <a:t> </a:t>
                </a:r>
                <a:r>
                  <a:rPr lang="en-US" dirty="0" err="1"/>
                  <a:t>thẳng</a:t>
                </a:r>
                <a:r>
                  <a:rPr lang="en-US" dirty="0"/>
                  <a:t> </a:t>
                </a:r>
                <a:r>
                  <a:rPr lang="en-US" dirty="0" err="1"/>
                  <a:t>sử</a:t>
                </a:r>
                <a:r>
                  <a:rPr lang="en-US" dirty="0"/>
                  <a:t> </a:t>
                </a:r>
                <a:r>
                  <a:rPr lang="en-US" dirty="0" err="1"/>
                  <a:t>dụng</a:t>
                </a:r>
                <a:r>
                  <a:rPr lang="en-US" dirty="0"/>
                  <a:t> </a:t>
                </a:r>
                <a:r>
                  <a:rPr lang="en-US" dirty="0" err="1"/>
                  <a:t>hàm</a:t>
                </a:r>
                <a:r>
                  <a:rPr lang="en-US" dirty="0"/>
                  <a:t> </a:t>
                </a:r>
                <a:r>
                  <a:rPr lang="en-US" dirty="0" err="1"/>
                  <a:t>kích</a:t>
                </a:r>
                <a:r>
                  <a:rPr lang="en-US" dirty="0"/>
                  <a:t> </a:t>
                </a:r>
                <a:r>
                  <a:rPr lang="en-US" dirty="0" err="1"/>
                  <a:t>hoạt</a:t>
                </a:r>
                <a:r>
                  <a:rPr lang="en-US" dirty="0"/>
                  <a:t> sigmoid </a:t>
                </a:r>
                <a:r>
                  <a:rPr lang="en-US" dirty="0" err="1"/>
                  <a:t>thì</a:t>
                </a:r>
                <a:r>
                  <a:rPr lang="en-US" dirty="0"/>
                  <a:t> </a:t>
                </a:r>
                <a:r>
                  <a:rPr lang="en-US" dirty="0" err="1"/>
                  <a:t>công</a:t>
                </a:r>
                <a:r>
                  <a:rPr lang="en-US" dirty="0"/>
                  <a:t> </a:t>
                </a:r>
                <a:r>
                  <a:rPr lang="en-US" dirty="0" err="1"/>
                  <a:t>thức</a:t>
                </a:r>
                <a:r>
                  <a:rPr lang="en-US" dirty="0"/>
                  <a:t> </a:t>
                </a:r>
                <a:r>
                  <a:rPr lang="en-US" dirty="0" err="1"/>
                  <a:t>như</a:t>
                </a:r>
                <a:r>
                  <a:rPr lang="en-US" dirty="0"/>
                  <a:t> </a:t>
                </a:r>
                <a:r>
                  <a:rPr lang="en-US" dirty="0" err="1"/>
                  <a:t>sau</a:t>
                </a:r>
                <a:r>
                  <a:rPr lang="en-US" dirty="0"/>
                  <a:t>:</a:t>
                </a:r>
              </a:p>
              <a:p>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up>
                            <m:r>
                              <a:rPr lang="en-US" b="0" i="1" smtClean="0">
                                <a:latin typeface="Cambria Math" panose="02040503050406030204" pitchFamily="18" charset="0"/>
                              </a:rPr>
                              <m:t>(1)</m:t>
                            </m:r>
                          </m:sup>
                        </m:sSubSup>
                        <m:r>
                          <a:rPr lang="en-US" b="0" i="1" smtClean="0">
                            <a:latin typeface="Cambria Math" panose="02040503050406030204" pitchFamily="18" charset="0"/>
                          </a:rPr>
                          <m:t>𝑓</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𝑘𝑗</m:t>
                                </m:r>
                              </m:sub>
                              <m:sup>
                                <m:r>
                                  <a:rPr lang="en-US" b="0" i="1" smtClean="0">
                                    <a:latin typeface="Cambria Math" panose="02040503050406030204" pitchFamily="18" charset="0"/>
                                  </a:rPr>
                                  <m:t>(2)</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e>
                    </m:nary>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𝑖𝑗</m:t>
                        </m:r>
                      </m:sub>
                      <m:sup>
                        <m:r>
                          <a:rPr lang="en-US" i="1">
                            <a:latin typeface="Cambria Math" panose="02040503050406030204" pitchFamily="18" charset="0"/>
                          </a:rPr>
                          <m:t>(1)</m:t>
                        </m:r>
                      </m:sup>
                    </m:sSubSup>
                    <m:r>
                      <a:rPr lang="en-US" i="1">
                        <a:latin typeface="Cambria Math" panose="02040503050406030204" pitchFamily="18" charset="0"/>
                      </a:rPr>
                      <m:t> </m:t>
                    </m:r>
                  </m:oMath>
                </a14:m>
                <a:r>
                  <a:rPr lang="en-US" sz="2000" dirty="0" err="1"/>
                  <a:t>là</a:t>
                </a:r>
                <a:r>
                  <a:rPr lang="en-US" sz="2000" dirty="0"/>
                  <a:t> </a:t>
                </a:r>
                <a:r>
                  <a:rPr lang="en-US" sz="2000" dirty="0" err="1"/>
                  <a:t>trọng</a:t>
                </a:r>
                <a:r>
                  <a:rPr lang="en-US" sz="2000" dirty="0"/>
                  <a:t> </a:t>
                </a:r>
                <a:r>
                  <a:rPr lang="en-US" sz="2000" dirty="0" err="1"/>
                  <a:t>lớp</a:t>
                </a:r>
                <a:r>
                  <a:rPr lang="en-US" sz="2000" dirty="0"/>
                  <a:t> </a:t>
                </a:r>
                <a:r>
                  <a:rPr lang="en-US" sz="2000" dirty="0" err="1"/>
                  <a:t>đầu</a:t>
                </a:r>
                <a:r>
                  <a:rPr lang="en-US" sz="2000" dirty="0"/>
                  <a:t> ra;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𝑤</m:t>
                        </m:r>
                      </m:e>
                      <m:sub>
                        <m:r>
                          <a:rPr lang="en-US" sz="2000" i="1">
                            <a:latin typeface="Cambria Math" panose="02040503050406030204" pitchFamily="18" charset="0"/>
                          </a:rPr>
                          <m:t>𝑖𝑗</m:t>
                        </m:r>
                      </m:sub>
                      <m:sup>
                        <m:r>
                          <a:rPr lang="en-US" sz="2000" i="1">
                            <a:latin typeface="Cambria Math" panose="02040503050406030204" pitchFamily="18" charset="0"/>
                          </a:rPr>
                          <m:t>(1)</m:t>
                        </m:r>
                      </m:sup>
                    </m:sSubSup>
                    <m:r>
                      <a:rPr lang="en-US" sz="2000" i="1">
                        <a:latin typeface="Cambria Math" panose="02040503050406030204" pitchFamily="18" charset="0"/>
                      </a:rPr>
                      <m:t> </m:t>
                    </m:r>
                  </m:oMath>
                </a14:m>
                <a:r>
                  <a:rPr lang="en-US" sz="2000" dirty="0" err="1"/>
                  <a:t>trọng</a:t>
                </a:r>
                <a:r>
                  <a:rPr lang="en-US" sz="2000" dirty="0"/>
                  <a:t> </a:t>
                </a:r>
                <a:r>
                  <a:rPr lang="en-US" sz="2000" dirty="0" err="1"/>
                  <a:t>lớp</a:t>
                </a:r>
                <a:r>
                  <a:rPr lang="en-US" sz="2000" dirty="0"/>
                  <a:t> </a:t>
                </a:r>
                <a:r>
                  <a:rPr lang="en-US" sz="2000" dirty="0" err="1"/>
                  <a:t>ẩn</a:t>
                </a:r>
                <a:r>
                  <a:rPr lang="en-US" dirty="0"/>
                  <a:t> </a:t>
                </a:r>
              </a:p>
              <a:p>
                <a:r>
                  <a:rPr lang="en-US" dirty="0" err="1"/>
                  <a:t>Hàm</a:t>
                </a:r>
                <a:r>
                  <a:rPr lang="en-US" dirty="0"/>
                  <a:t> Sigmoid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𝑥</m:t>
                            </m:r>
                          </m:sup>
                        </m:sSup>
                      </m:den>
                    </m:f>
                  </m:oMath>
                </a14:m>
                <a:r>
                  <a:rPr lang="en-US" dirty="0"/>
                  <a:t>			</a:t>
                </a:r>
                <a:endParaRPr lang="vi-VN" dirty="0"/>
              </a:p>
            </p:txBody>
          </p:sp>
        </mc:Choice>
        <mc:Fallback xmlns="">
          <p:sp>
            <p:nvSpPr>
              <p:cNvPr id="3" name="Content Placeholder 2">
                <a:extLst>
                  <a:ext uri="{FF2B5EF4-FFF2-40B4-BE49-F238E27FC236}">
                    <a16:creationId xmlns:a16="http://schemas.microsoft.com/office/drawing/2014/main" id="{758B0BF4-1EF0-4D01-B3C8-FE55CC3338BD}"/>
                  </a:ext>
                </a:extLst>
              </p:cNvPr>
              <p:cNvSpPr>
                <a:spLocks noGrp="1" noRot="1" noChangeAspect="1" noMove="1" noResize="1" noEditPoints="1" noAdjustHandles="1" noChangeArrowheads="1" noChangeShapeType="1" noTextEdit="1"/>
              </p:cNvSpPr>
              <p:nvPr>
                <p:ph idx="1"/>
              </p:nvPr>
            </p:nvSpPr>
            <p:spPr>
              <a:xfrm>
                <a:off x="548451" y="496389"/>
                <a:ext cx="11207931" cy="6147344"/>
              </a:xfrm>
              <a:blipFill>
                <a:blip r:embed="rId2"/>
                <a:stretch>
                  <a:fillRect l="-598" t="-1883"/>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0EE7018F-492F-4DBE-B5D4-5EF46F388DA1}"/>
              </a:ext>
            </a:extLst>
          </p:cNvPr>
          <p:cNvPicPr>
            <a:picLocks noChangeAspect="1"/>
          </p:cNvPicPr>
          <p:nvPr/>
        </p:nvPicPr>
        <p:blipFill>
          <a:blip r:embed="rId3"/>
          <a:stretch>
            <a:fillRect/>
          </a:stretch>
        </p:blipFill>
        <p:spPr>
          <a:xfrm>
            <a:off x="3707298" y="991327"/>
            <a:ext cx="4777403" cy="4243282"/>
          </a:xfrm>
          <a:prstGeom prst="rect">
            <a:avLst/>
          </a:prstGeom>
        </p:spPr>
      </p:pic>
    </p:spTree>
    <p:extLst>
      <p:ext uri="{BB962C8B-B14F-4D97-AF65-F5344CB8AC3E}">
        <p14:creationId xmlns:p14="http://schemas.microsoft.com/office/powerpoint/2010/main" val="2252539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00000"/>
                  </a:lnSpc>
                  <a:buNone/>
                </a:pPr>
                <a:r>
                  <a:rPr lang="en-US" b="1" dirty="0"/>
                  <a:t>3. </a:t>
                </a:r>
                <a:r>
                  <a:rPr lang="en-US" b="1" dirty="0" err="1"/>
                  <a:t>Phân</a:t>
                </a:r>
                <a:r>
                  <a:rPr lang="en-US" b="1" dirty="0"/>
                  <a:t> </a:t>
                </a:r>
                <a:r>
                  <a:rPr lang="en-US" b="1" dirty="0" err="1"/>
                  <a:t>lớp</a:t>
                </a:r>
                <a:r>
                  <a:rPr lang="en-US" b="1" dirty="0"/>
                  <a:t> </a:t>
                </a:r>
                <a:r>
                  <a:rPr lang="en-US" b="1" dirty="0" err="1"/>
                  <a:t>bằng</a:t>
                </a:r>
                <a:r>
                  <a:rPr lang="en-US" b="1" dirty="0"/>
                  <a:t> Perceptron</a:t>
                </a:r>
                <a:endParaRPr lang="vi-VN" b="1" dirty="0"/>
              </a:p>
              <a:p>
                <a:pPr marL="0" indent="0">
                  <a:buNone/>
                </a:pPr>
                <a:r>
                  <a:rPr lang="en-US" sz="2400" dirty="0" err="1"/>
                  <a:t>Peceptron</a:t>
                </a:r>
                <a:r>
                  <a:rPr lang="en-US" sz="2400" dirty="0"/>
                  <a:t> </a:t>
                </a:r>
                <a:r>
                  <a:rPr lang="en-US" sz="2400" dirty="0" err="1"/>
                  <a:t>là</a:t>
                </a:r>
                <a:r>
                  <a:rPr lang="en-US" sz="2400" dirty="0"/>
                  <a:t> </a:t>
                </a:r>
                <a:r>
                  <a:rPr lang="en-US" sz="2400" dirty="0" err="1"/>
                  <a:t>một</a:t>
                </a:r>
                <a:r>
                  <a:rPr lang="en-US" sz="2400" dirty="0"/>
                  <a:t> </a:t>
                </a:r>
                <a:r>
                  <a:rPr lang="en-US" sz="2400" dirty="0" err="1"/>
                  <a:t>thành</a:t>
                </a:r>
                <a:r>
                  <a:rPr lang="en-US" sz="2400" dirty="0"/>
                  <a:t> </a:t>
                </a:r>
                <a:r>
                  <a:rPr lang="en-US" sz="2400" dirty="0" err="1"/>
                  <a:t>phần</a:t>
                </a:r>
                <a:r>
                  <a:rPr lang="en-US" sz="2400" dirty="0"/>
                  <a:t> </a:t>
                </a:r>
                <a:r>
                  <a:rPr lang="en-US" sz="2400" dirty="0" err="1"/>
                  <a:t>cơ</a:t>
                </a:r>
                <a:r>
                  <a:rPr lang="en-US" sz="2400" dirty="0"/>
                  <a:t> </a:t>
                </a:r>
                <a:r>
                  <a:rPr lang="en-US" sz="2400" dirty="0" err="1"/>
                  <a:t>bản</a:t>
                </a:r>
                <a:r>
                  <a:rPr lang="en-US" sz="2400" dirty="0"/>
                  <a:t> </a:t>
                </a:r>
                <a:r>
                  <a:rPr lang="en-US" sz="2400" dirty="0" err="1"/>
                  <a:t>để</a:t>
                </a:r>
                <a:r>
                  <a:rPr lang="en-US" sz="2400" dirty="0"/>
                  <a:t> </a:t>
                </a:r>
                <a:r>
                  <a:rPr lang="en-US" sz="2400" dirty="0" err="1"/>
                  <a:t>xử</a:t>
                </a:r>
                <a:r>
                  <a:rPr lang="en-US" sz="2400" dirty="0"/>
                  <a:t> </a:t>
                </a:r>
                <a:r>
                  <a:rPr lang="en-US" sz="2400" dirty="0" err="1"/>
                  <a:t>lý</a:t>
                </a:r>
                <a:r>
                  <a:rPr lang="en-US" sz="2400" dirty="0"/>
                  <a:t> </a:t>
                </a:r>
                <a:r>
                  <a:rPr lang="en-US" sz="2400" dirty="0" err="1"/>
                  <a:t>của</a:t>
                </a:r>
                <a:r>
                  <a:rPr lang="en-US" sz="2400" dirty="0"/>
                  <a:t> </a:t>
                </a:r>
                <a:r>
                  <a:rPr lang="en-US" sz="2400" dirty="0" err="1"/>
                  <a:t>một</a:t>
                </a:r>
                <a:r>
                  <a:rPr lang="en-US" sz="2400" dirty="0"/>
                  <a:t> </a:t>
                </a:r>
                <a:r>
                  <a:rPr lang="en-US" sz="2400" dirty="0" err="1"/>
                  <a:t>mạng</a:t>
                </a:r>
                <a:r>
                  <a:rPr lang="en-US" sz="2400" dirty="0"/>
                  <a:t> </a:t>
                </a:r>
                <a:r>
                  <a:rPr lang="en-US" sz="2400" dirty="0" err="1"/>
                  <a:t>nơron</a:t>
                </a:r>
                <a:r>
                  <a:rPr lang="en-US" sz="2400" dirty="0"/>
                  <a:t>. </a:t>
                </a:r>
                <a:r>
                  <a:rPr lang="en-US" sz="2400" dirty="0" err="1"/>
                  <a:t>Đầu</a:t>
                </a:r>
                <a:r>
                  <a:rPr lang="en-US" sz="2400" dirty="0"/>
                  <a:t> </a:t>
                </a:r>
                <a:r>
                  <a:rPr lang="en-US" sz="2400" dirty="0" err="1"/>
                  <a:t>vào</a:t>
                </a:r>
                <a:r>
                  <a:rPr lang="en-US" sz="2400" dirty="0"/>
                  <a:t> </a:t>
                </a:r>
                <a:r>
                  <a:rPr lang="en-US" sz="2400" dirty="0" err="1"/>
                  <a:t>của</a:t>
                </a:r>
                <a:r>
                  <a:rPr lang="en-US" sz="2400" dirty="0"/>
                  <a:t> </a:t>
                </a:r>
                <a:r>
                  <a:rPr lang="en-US" sz="2400" dirty="0" err="1"/>
                  <a:t>nó</a:t>
                </a:r>
                <a:r>
                  <a:rPr lang="en-US" sz="2400" dirty="0"/>
                  <a:t> </a:t>
                </a:r>
                <a:r>
                  <a:rPr lang="en-US" sz="2400" dirty="0" err="1"/>
                  <a:t>có</a:t>
                </a:r>
                <a:r>
                  <a:rPr lang="en-US" sz="2400" dirty="0"/>
                  <a:t> </a:t>
                </a:r>
                <a:r>
                  <a:rPr lang="en-US" sz="2400" dirty="0" err="1"/>
                  <a:t>thể</a:t>
                </a:r>
                <a:r>
                  <a:rPr lang="en-US" sz="2400" dirty="0"/>
                  <a:t> </a:t>
                </a:r>
                <a:r>
                  <a:rPr lang="en-US" sz="2400" dirty="0" err="1"/>
                  <a:t>lấy</a:t>
                </a:r>
                <a:r>
                  <a:rPr lang="en-US" sz="2400" dirty="0"/>
                  <a:t> </a:t>
                </a:r>
                <a:r>
                  <a:rPr lang="en-US" sz="2400" dirty="0" err="1"/>
                  <a:t>từ</a:t>
                </a:r>
                <a:r>
                  <a:rPr lang="en-US" sz="2400" dirty="0"/>
                  <a:t> </a:t>
                </a:r>
                <a:r>
                  <a:rPr lang="en-US" sz="2400" dirty="0" err="1"/>
                  <a:t>môi</a:t>
                </a:r>
                <a:r>
                  <a:rPr lang="en-US" sz="2400" dirty="0"/>
                  <a:t> </a:t>
                </a:r>
                <a:r>
                  <a:rPr lang="en-US" sz="2400" dirty="0" err="1"/>
                  <a:t>trường</a:t>
                </a:r>
                <a:r>
                  <a:rPr lang="en-US" sz="2400" dirty="0"/>
                  <a:t> hay </a:t>
                </a:r>
                <a:r>
                  <a:rPr lang="en-US" sz="2400" dirty="0" err="1"/>
                  <a:t>từ</a:t>
                </a:r>
                <a:r>
                  <a:rPr lang="en-US" sz="2400" dirty="0"/>
                  <a:t> </a:t>
                </a:r>
                <a:r>
                  <a:rPr lang="en-US" sz="2400" dirty="0" err="1"/>
                  <a:t>đầu</a:t>
                </a:r>
                <a:r>
                  <a:rPr lang="en-US" sz="2400" dirty="0"/>
                  <a:t> ra </a:t>
                </a:r>
                <a:r>
                  <a:rPr lang="en-US" sz="2400" dirty="0" err="1"/>
                  <a:t>của</a:t>
                </a:r>
                <a:r>
                  <a:rPr lang="en-US" sz="2400" dirty="0"/>
                  <a:t> </a:t>
                </a:r>
                <a:r>
                  <a:rPr lang="en-US" sz="2400" dirty="0" err="1"/>
                  <a:t>một</a:t>
                </a:r>
                <a:r>
                  <a:rPr lang="en-US" sz="2400" dirty="0"/>
                  <a:t> </a:t>
                </a:r>
                <a:r>
                  <a:rPr lang="en-US" sz="2400" dirty="0" err="1"/>
                  <a:t>peceptron</a:t>
                </a:r>
                <a:r>
                  <a:rPr lang="en-US" sz="2400" dirty="0"/>
                  <a:t> </a:t>
                </a:r>
                <a:r>
                  <a:rPr lang="en-US" sz="2400" dirty="0" err="1"/>
                  <a:t>khác</a:t>
                </a:r>
                <a:r>
                  <a:rPr lang="en-US" sz="2400" dirty="0"/>
                  <a: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mỗi</a:t>
                </a:r>
                <a:r>
                  <a:rPr lang="en-US" sz="2400" dirty="0"/>
                  <a:t> </a:t>
                </a:r>
                <a:r>
                  <a:rPr lang="en-US" sz="2400" dirty="0" err="1"/>
                  <a:t>đầu</a:t>
                </a:r>
                <a:r>
                  <a:rPr lang="en-US" sz="2400" dirty="0"/>
                  <a:t> </a:t>
                </a:r>
                <a:r>
                  <a:rPr lang="en-US" sz="2400" dirty="0" err="1"/>
                  <a:t>vào</a:t>
                </a:r>
                <a:r>
                  <a:rPr lang="en-US" sz="2400" dirty="0"/>
                  <a:t> </a:t>
                </a:r>
                <a:r>
                  <a:rPr lang="en-US" sz="2400" i="1" dirty="0" err="1"/>
                  <a:t>x</a:t>
                </a:r>
                <a:r>
                  <a:rPr lang="en-US" sz="2400" i="1" baseline="-25000" dirty="0" err="1"/>
                  <a:t>j</a:t>
                </a:r>
                <a:r>
                  <a:rPr lang="en-US" sz="2400" i="1" baseline="-25000" dirty="0"/>
                  <a:t> </a:t>
                </a:r>
                <a:r>
                  <a:rPr lang="en-US" sz="2400" i="1" dirty="0"/>
                  <a:t>ϵ R,</a:t>
                </a:r>
                <a:r>
                  <a:rPr lang="en-US" sz="2400" dirty="0"/>
                  <a:t> </a:t>
                </a:r>
                <a:r>
                  <a:rPr lang="en-US" sz="2400" i="1" dirty="0"/>
                  <a:t>j=1,…d, </a:t>
                </a:r>
                <a:r>
                  <a:rPr lang="en-US" sz="2400" dirty="0" err="1"/>
                  <a:t>có</a:t>
                </a:r>
                <a:r>
                  <a:rPr lang="en-US" sz="2400" dirty="0"/>
                  <a:t> </a:t>
                </a:r>
                <a:r>
                  <a:rPr lang="en-US" sz="2400" dirty="0" err="1"/>
                  <a:t>trọng</a:t>
                </a:r>
                <a:r>
                  <a:rPr lang="en-US" sz="2400" dirty="0"/>
                  <a:t> </a:t>
                </a:r>
                <a:r>
                  <a:rPr lang="en-US" sz="2400" dirty="0" err="1"/>
                  <a:t>kết</a:t>
                </a:r>
                <a:r>
                  <a:rPr lang="en-US" sz="2400" dirty="0"/>
                  <a:t> </a:t>
                </a:r>
                <a:r>
                  <a:rPr lang="en-US" sz="2400" dirty="0" err="1"/>
                  <a:t>nối</a:t>
                </a:r>
                <a:r>
                  <a:rPr lang="en-US" sz="2400" dirty="0"/>
                  <a:t> hay </a:t>
                </a:r>
                <a:r>
                  <a:rPr lang="en-US" sz="2400" dirty="0" err="1"/>
                  <a:t>còn</a:t>
                </a:r>
                <a:r>
                  <a:rPr lang="en-US" sz="2400" dirty="0"/>
                  <a:t> </a:t>
                </a:r>
                <a:r>
                  <a:rPr lang="en-US" sz="2400" dirty="0" err="1"/>
                  <a:t>gọi</a:t>
                </a:r>
                <a:r>
                  <a:rPr lang="en-US" sz="2400" dirty="0"/>
                  <a:t> </a:t>
                </a:r>
                <a:r>
                  <a:rPr lang="en-US" sz="2400" dirty="0" err="1"/>
                  <a:t>là</a:t>
                </a:r>
                <a:r>
                  <a:rPr lang="en-US" sz="2400" dirty="0"/>
                  <a:t> </a:t>
                </a:r>
                <a:r>
                  <a:rPr lang="en-US" sz="2400" dirty="0" err="1"/>
                  <a:t>trọng</a:t>
                </a:r>
                <a:r>
                  <a:rPr lang="en-US" sz="2400" dirty="0"/>
                  <a:t> synaptic </a:t>
                </a:r>
                <a:r>
                  <a:rPr lang="en-US" sz="2400" i="1" dirty="0" err="1"/>
                  <a:t>w</a:t>
                </a:r>
                <a:r>
                  <a:rPr lang="en-US" sz="2400" i="1" baseline="-25000" dirty="0" err="1"/>
                  <a:t>j</a:t>
                </a:r>
                <a:r>
                  <a:rPr lang="en-US" sz="2400" i="1" baseline="-25000" dirty="0"/>
                  <a:t> </a:t>
                </a:r>
                <a:r>
                  <a:rPr lang="en-US" sz="2400" i="1" dirty="0"/>
                  <a:t>ϵ R </a:t>
                </a:r>
                <a:r>
                  <a:rPr lang="en-US" sz="2400" dirty="0" err="1"/>
                  <a:t>và</a:t>
                </a:r>
                <a:r>
                  <a:rPr lang="en-US" sz="2400" dirty="0"/>
                  <a:t> </a:t>
                </a:r>
                <a:r>
                  <a:rPr lang="en-US" sz="2400" dirty="0" err="1"/>
                  <a:t>một</a:t>
                </a:r>
                <a:r>
                  <a:rPr lang="en-US" sz="2400" dirty="0"/>
                  <a:t> </a:t>
                </a:r>
                <a:r>
                  <a:rPr lang="en-US" sz="2400" dirty="0" err="1"/>
                  <a:t>đầu</a:t>
                </a:r>
                <a:r>
                  <a:rPr lang="en-US" sz="2400" dirty="0"/>
                  <a:t> ra y </a:t>
                </a:r>
                <a:r>
                  <a:rPr lang="en-US" sz="2400" dirty="0" err="1"/>
                  <a:t>trong</a:t>
                </a:r>
                <a:r>
                  <a:rPr lang="en-US" sz="2400" dirty="0"/>
                  <a:t> </a:t>
                </a:r>
                <a:r>
                  <a:rPr lang="en-US" sz="2400" dirty="0" err="1"/>
                  <a:t>trường</a:t>
                </a:r>
                <a:r>
                  <a:rPr lang="en-US" sz="2400" dirty="0"/>
                  <a:t> </a:t>
                </a:r>
                <a:r>
                  <a:rPr lang="en-US" sz="2400" dirty="0" err="1"/>
                  <a:t>hợp</a:t>
                </a:r>
                <a:r>
                  <a:rPr lang="en-US" sz="2400" dirty="0"/>
                  <a:t> </a:t>
                </a:r>
                <a:r>
                  <a:rPr lang="en-US" sz="2400" dirty="0" err="1"/>
                  <a:t>đơn</a:t>
                </a:r>
                <a:r>
                  <a:rPr lang="en-US" sz="2400" dirty="0"/>
                  <a:t> </a:t>
                </a:r>
                <a:r>
                  <a:rPr lang="en-US" sz="2400" dirty="0" err="1"/>
                  <a:t>giản</a:t>
                </a:r>
                <a:r>
                  <a:rPr lang="en-US" sz="2400" dirty="0"/>
                  <a:t> </a:t>
                </a:r>
                <a:r>
                  <a:rPr lang="en-US" sz="2400" dirty="0" err="1"/>
                  <a:t>là</a:t>
                </a:r>
                <a:r>
                  <a:rPr lang="en-US" sz="2400" dirty="0"/>
                  <a:t> </a:t>
                </a:r>
                <a:r>
                  <a:rPr lang="en-US" sz="2400" dirty="0" err="1"/>
                  <a:t>tổng</a:t>
                </a:r>
                <a:r>
                  <a:rPr lang="en-US" sz="2400" dirty="0"/>
                  <a:t> </a:t>
                </a:r>
                <a:r>
                  <a:rPr lang="en-US" sz="2400" dirty="0" err="1"/>
                  <a:t>của</a:t>
                </a:r>
                <a:r>
                  <a:rPr lang="en-US" sz="2400" dirty="0"/>
                  <a:t> </a:t>
                </a:r>
                <a:r>
                  <a:rPr lang="en-US" sz="2400" dirty="0" err="1"/>
                  <a:t>các</a:t>
                </a:r>
                <a:r>
                  <a:rPr lang="en-US" sz="2400" dirty="0"/>
                  <a:t> </a:t>
                </a:r>
                <a:r>
                  <a:rPr lang="en-US" sz="2400" dirty="0" err="1"/>
                  <a:t>đầu</a:t>
                </a:r>
                <a:r>
                  <a:rPr lang="en-US" sz="2400" dirty="0"/>
                  <a:t> </a:t>
                </a:r>
                <a:r>
                  <a:rPr lang="en-US" sz="2400" dirty="0" err="1"/>
                  <a:t>vào</a:t>
                </a:r>
                <a:r>
                  <a:rPr lang="en-US" sz="2400" dirty="0"/>
                  <a:t> :</a:t>
                </a:r>
                <a:endParaRPr lang="vi-VN" sz="2400" dirty="0"/>
              </a:p>
              <a:p>
                <a:pPr marL="0" indent="0">
                  <a:buNone/>
                </a:pPr>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 </m:t>
                    </m:r>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𝑑</m:t>
                        </m:r>
                      </m:sup>
                      <m:e>
                        <m:sSub>
                          <m:sSubPr>
                            <m:ctrlPr>
                              <a:rPr lang="vi-VN"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𝑗</m:t>
                            </m:r>
                          </m:sub>
                        </m:sSub>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e>
                    </m:nary>
                  </m:oMath>
                </a14:m>
                <a:r>
                  <a:rPr lang="en-US" sz="2400" dirty="0"/>
                  <a:t>						(1.1)</a:t>
                </a:r>
                <a:endParaRPr lang="vi-VN" sz="2400" dirty="0"/>
              </a:p>
              <a:p>
                <a:pPr marL="0" indent="0" algn="just">
                  <a:lnSpc>
                    <a:spcPct val="100000"/>
                  </a:lnSpc>
                  <a:buNone/>
                </a:pPr>
                <a:endParaRPr lang="vi-VN" sz="22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806" t="-568"/>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671D0008-FA68-4769-9453-8D1194672923}"/>
              </a:ext>
            </a:extLst>
          </p:cNvPr>
          <p:cNvPicPr>
            <a:picLocks noChangeAspect="1"/>
          </p:cNvPicPr>
          <p:nvPr/>
        </p:nvPicPr>
        <p:blipFill>
          <a:blip r:embed="rId3"/>
          <a:stretch>
            <a:fillRect/>
          </a:stretch>
        </p:blipFill>
        <p:spPr>
          <a:xfrm>
            <a:off x="2743200" y="2881659"/>
            <a:ext cx="5565912" cy="3581400"/>
          </a:xfrm>
          <a:prstGeom prst="rect">
            <a:avLst/>
          </a:prstGeom>
        </p:spPr>
      </p:pic>
    </p:spTree>
    <p:extLst>
      <p:ext uri="{BB962C8B-B14F-4D97-AF65-F5344CB8AC3E}">
        <p14:creationId xmlns:p14="http://schemas.microsoft.com/office/powerpoint/2010/main" val="135732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AA5C-E06A-4939-A4D9-4C8EAAC9CA78}"/>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B09FF7CA-97F3-4BC9-A025-D50F1A14B050}"/>
              </a:ext>
            </a:extLst>
          </p:cNvPr>
          <p:cNvSpPr>
            <a:spLocks noGrp="1"/>
          </p:cNvSpPr>
          <p:nvPr>
            <p:ph idx="1"/>
          </p:nvPr>
        </p:nvSpPr>
        <p:spPr/>
        <p:txBody>
          <a:bodyPr>
            <a:normAutofit/>
          </a:bodyPr>
          <a:lstStyle/>
          <a:p>
            <a:r>
              <a:rPr lang="vi-VN" dirty="0"/>
              <a:t>Biểu diễn mạng perceptron có thể như sau:</a:t>
            </a:r>
          </a:p>
          <a:p>
            <a:pPr>
              <a:lnSpc>
                <a:spcPct val="130000"/>
              </a:lnSpc>
            </a:pPr>
            <a:r>
              <a:rPr lang="vi-VN" dirty="0"/>
              <a:t>Hình a) là mạng perceptron đầy đủ khi biểu diễn cả phần lấy tổng và qua hàm kích hoạt cứng. Hình b) là mạng perceptron thu gọn tuy nhiên vẫn mô tả đầy đủ nhưng với ẩn ý là lấy tổng trước khi qua hàm lấy dấu. Còn hình cuối là biểu thị của hồi quy tuyến tính sau khi lấy tổng không qua hàm kích hoạt dấu.</a:t>
            </a:r>
          </a:p>
          <a:p>
            <a:endParaRPr lang="vi-VN" dirty="0"/>
          </a:p>
          <a:p>
            <a:endParaRPr lang="vi-VN" dirty="0"/>
          </a:p>
          <a:p>
            <a:r>
              <a:rPr lang="vi-VN" dirty="0"/>
              <a:t>	</a:t>
            </a:r>
          </a:p>
        </p:txBody>
      </p:sp>
      <p:pic>
        <p:nvPicPr>
          <p:cNvPr id="4" name="Picture 3">
            <a:extLst>
              <a:ext uri="{FF2B5EF4-FFF2-40B4-BE49-F238E27FC236}">
                <a16:creationId xmlns:a16="http://schemas.microsoft.com/office/drawing/2014/main" id="{592FD7EA-423B-473F-833B-C84B1CF1DAA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2696" y="3256537"/>
            <a:ext cx="9011478" cy="3314079"/>
          </a:xfrm>
          <a:prstGeom prst="rect">
            <a:avLst/>
          </a:prstGeom>
          <a:noFill/>
          <a:ln>
            <a:noFill/>
          </a:ln>
        </p:spPr>
      </p:pic>
    </p:spTree>
    <p:extLst>
      <p:ext uri="{BB962C8B-B14F-4D97-AF65-F5344CB8AC3E}">
        <p14:creationId xmlns:p14="http://schemas.microsoft.com/office/powerpoint/2010/main" val="199860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r>
                  <a:rPr lang="en-US" sz="2200" i="1" dirty="0">
                    <a:latin typeface="Arial" panose="020B0604020202020204" pitchFamily="34" charset="0"/>
                    <a:cs typeface="Arial" panose="020B0604020202020204" pitchFamily="34" charset="0"/>
                  </a:rPr>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 </m:t>
                    </m:r>
                    <m:nary>
                      <m:naryPr>
                        <m:chr m:val="∑"/>
                        <m:limLoc m:val="undOvr"/>
                        <m:ctrlPr>
                          <a:rPr lang="vi-VN"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𝑑</m:t>
                        </m:r>
                      </m:sup>
                      <m:e>
                        <m:sSub>
                          <m:sSubPr>
                            <m:ctrlPr>
                              <a:rPr lang="vi-VN"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𝑗</m:t>
                            </m:r>
                          </m:sub>
                        </m:sSub>
                        <m:sSub>
                          <m:sSubPr>
                            <m:ctrlPr>
                              <a:rPr lang="vi-V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e>
                    </m:nary>
                  </m:oMath>
                </a14:m>
                <a:r>
                  <a:rPr lang="en-US" sz="2000" dirty="0"/>
                  <a:t>						(1.1)</a:t>
                </a:r>
                <a:endParaRPr lang="vi-VN" sz="2000" dirty="0"/>
              </a:p>
              <a:p>
                <a:pPr marL="0" indent="0">
                  <a:buNone/>
                </a:pPr>
                <a:r>
                  <a:rPr lang="en-US" sz="2200" i="1" dirty="0">
                    <a:latin typeface="Arial" panose="020B0604020202020204" pitchFamily="34" charset="0"/>
                    <a:cs typeface="Arial" panose="020B0604020202020204" pitchFamily="34" charset="0"/>
                  </a:rPr>
                  <a:t>x</a:t>
                </a:r>
                <a:r>
                  <a:rPr lang="en-US" sz="2200" i="1" baseline="-25000" dirty="0">
                    <a:latin typeface="Arial" panose="020B0604020202020204" pitchFamily="34" charset="0"/>
                    <a:cs typeface="Arial" panose="020B0604020202020204" pitchFamily="34" charset="0"/>
                  </a:rPr>
                  <a:t>0</a:t>
                </a:r>
                <a:r>
                  <a:rPr lang="en-US" sz="2200" i="1"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tự</a:t>
                </a:r>
                <a:r>
                  <a:rPr lang="en-US" sz="2200" dirty="0">
                    <a:latin typeface="Arial" panose="020B0604020202020204" pitchFamily="34" charset="0"/>
                    <a:cs typeface="Arial" panose="020B0604020202020204" pitchFamily="34" charset="0"/>
                  </a:rPr>
                  <a:t> do (intercept) </a:t>
                </a:r>
                <a:r>
                  <a:rPr lang="en-US" sz="2200" dirty="0" err="1">
                    <a:latin typeface="Arial" panose="020B0604020202020204" pitchFamily="34" charset="0"/>
                    <a:cs typeface="Arial" panose="020B0604020202020204" pitchFamily="34" charset="0"/>
                  </a:rPr>
                  <a:t>làm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mô</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tổng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còn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gọi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bias unit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lệch</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mà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luôn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luôn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lấy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+1. Ta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theo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vec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sau</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y = </a:t>
                </a:r>
                <a:r>
                  <a:rPr lang="en-US" sz="2200" b="1" i="1" dirty="0" err="1">
                    <a:latin typeface="Arial" panose="020B0604020202020204" pitchFamily="34" charset="0"/>
                    <a:cs typeface="Arial" panose="020B0604020202020204" pitchFamily="34" charset="0"/>
                  </a:rPr>
                  <a:t>w</a:t>
                </a:r>
                <a:r>
                  <a:rPr lang="en-US" sz="2200" b="1" i="1" baseline="30000" dirty="0" err="1">
                    <a:latin typeface="Arial" panose="020B0604020202020204" pitchFamily="34" charset="0"/>
                    <a:cs typeface="Arial" panose="020B0604020202020204" pitchFamily="34" charset="0"/>
                  </a:rPr>
                  <a:t>T</a:t>
                </a:r>
                <a:r>
                  <a:rPr lang="en-US" sz="2200" b="1" i="1" dirty="0" err="1">
                    <a:latin typeface="Arial" panose="020B0604020202020204" pitchFamily="34" charset="0"/>
                    <a:cs typeface="Arial" panose="020B0604020202020204" pitchFamily="34" charset="0"/>
                  </a:rPr>
                  <a:t>x</a:t>
                </a:r>
                <a:r>
                  <a:rPr lang="en-US" sz="2200" b="1" i="1"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a:p>
                <a:pPr marL="0" indent="0">
                  <a:buNone/>
                </a:pP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đó</a:t>
                </a:r>
                <a:r>
                  <a:rPr lang="en-US" sz="2200" dirty="0">
                    <a:latin typeface="Arial" panose="020B0604020202020204" pitchFamily="34" charset="0"/>
                    <a:cs typeface="Arial" panose="020B0604020202020204" pitchFamily="34" charset="0"/>
                  </a:rPr>
                  <a:t> </a:t>
                </a:r>
                <a:r>
                  <a:rPr lang="en-US" sz="2200" b="1" i="1" dirty="0">
                    <a:latin typeface="Arial" panose="020B0604020202020204" pitchFamily="34" charset="0"/>
                    <a:cs typeface="Arial" panose="020B0604020202020204" pitchFamily="34" charset="0"/>
                  </a:rPr>
                  <a:t>w </a:t>
                </a:r>
                <a:r>
                  <a:rPr lang="en-US" sz="2200" i="1" dirty="0">
                    <a:latin typeface="Arial" panose="020B0604020202020204" pitchFamily="34" charset="0"/>
                    <a:cs typeface="Arial" panose="020B0604020202020204" pitchFamily="34" charset="0"/>
                  </a:rPr>
                  <a:t>= [w</a:t>
                </a:r>
                <a:r>
                  <a:rPr lang="en-US" sz="2200" i="1" baseline="-25000" dirty="0">
                    <a:latin typeface="Arial" panose="020B0604020202020204" pitchFamily="34" charset="0"/>
                    <a:cs typeface="Arial" panose="020B0604020202020204" pitchFamily="34" charset="0"/>
                  </a:rPr>
                  <a:t>0</a:t>
                </a:r>
                <a:r>
                  <a:rPr lang="en-US" sz="2200" i="1" dirty="0">
                    <a:latin typeface="Arial" panose="020B0604020202020204" pitchFamily="34" charset="0"/>
                    <a:cs typeface="Arial" panose="020B0604020202020204" pitchFamily="34" charset="0"/>
                  </a:rPr>
                  <a:t>,w</a:t>
                </a:r>
                <a:r>
                  <a:rPr lang="en-US" sz="2200" i="1" baseline="-25000" dirty="0">
                    <a:latin typeface="Arial" panose="020B0604020202020204" pitchFamily="34" charset="0"/>
                    <a:cs typeface="Arial" panose="020B0604020202020204" pitchFamily="34" charset="0"/>
                  </a:rPr>
                  <a:t>1</a:t>
                </a:r>
                <a:r>
                  <a:rPr lang="en-US" sz="2200" i="1" dirty="0">
                    <a:latin typeface="Arial" panose="020B0604020202020204" pitchFamily="34" charset="0"/>
                    <a:cs typeface="Arial" panose="020B0604020202020204" pitchFamily="34" charset="0"/>
                  </a:rPr>
                  <a:t>,…w</a:t>
                </a:r>
                <a:r>
                  <a:rPr lang="en-US" sz="2200" i="1" baseline="-25000" dirty="0">
                    <a:latin typeface="Arial" panose="020B0604020202020204" pitchFamily="34" charset="0"/>
                    <a:cs typeface="Arial" panose="020B0604020202020204" pitchFamily="34" charset="0"/>
                  </a:rPr>
                  <a:t>d</a:t>
                </a:r>
                <a:r>
                  <a:rPr lang="en-US" sz="2200" i="1" dirty="0">
                    <a:latin typeface="Arial" panose="020B0604020202020204" pitchFamily="34" charset="0"/>
                    <a:cs typeface="Arial" panose="020B0604020202020204" pitchFamily="34" charset="0"/>
                  </a:rPr>
                  <a:t>]</a:t>
                </a:r>
                <a:r>
                  <a:rPr lang="en-US" sz="2200" i="1" baseline="30000" dirty="0">
                    <a:latin typeface="Arial" panose="020B0604020202020204" pitchFamily="34" charset="0"/>
                    <a:cs typeface="Arial" panose="020B0604020202020204" pitchFamily="34" charset="0"/>
                  </a:rPr>
                  <a:t>T</a:t>
                </a:r>
                <a:r>
                  <a:rPr lang="en-US" sz="2200" baseline="300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b="1" i="1" dirty="0">
                    <a:latin typeface="Arial" panose="020B0604020202020204" pitchFamily="34" charset="0"/>
                    <a:cs typeface="Arial" panose="020B0604020202020204" pitchFamily="34" charset="0"/>
                  </a:rPr>
                  <a:t>x </a:t>
                </a:r>
                <a:r>
                  <a:rPr lang="en-US" sz="2200" i="1" dirty="0">
                    <a:latin typeface="Arial" panose="020B0604020202020204" pitchFamily="34" charset="0"/>
                    <a:cs typeface="Arial" panose="020B0604020202020204" pitchFamily="34" charset="0"/>
                  </a:rPr>
                  <a:t>= [1,x</a:t>
                </a:r>
                <a:r>
                  <a:rPr lang="en-US" sz="2200" i="1" baseline="-25000" dirty="0">
                    <a:latin typeface="Arial" panose="020B0604020202020204" pitchFamily="34" charset="0"/>
                    <a:cs typeface="Arial" panose="020B0604020202020204" pitchFamily="34" charset="0"/>
                  </a:rPr>
                  <a:t>1</a:t>
                </a:r>
                <a:r>
                  <a:rPr lang="en-US" sz="2200" i="1" dirty="0">
                    <a:latin typeface="Arial" panose="020B0604020202020204" pitchFamily="34" charset="0"/>
                    <a:cs typeface="Arial" panose="020B0604020202020204" pitchFamily="34" charset="0"/>
                  </a:rPr>
                  <a:t>,…</a:t>
                </a:r>
                <a:r>
                  <a:rPr lang="en-US" sz="2200" i="1" dirty="0" err="1">
                    <a:latin typeface="Arial" panose="020B0604020202020204" pitchFamily="34" charset="0"/>
                    <a:cs typeface="Arial" panose="020B0604020202020204" pitchFamily="34" charset="0"/>
                  </a:rPr>
                  <a:t>x</a:t>
                </a:r>
                <a:r>
                  <a:rPr lang="en-US" sz="2200" i="1" baseline="-25000" dirty="0" err="1">
                    <a:latin typeface="Arial" panose="020B0604020202020204" pitchFamily="34" charset="0"/>
                    <a:cs typeface="Arial" panose="020B0604020202020204" pitchFamily="34" charset="0"/>
                  </a:rPr>
                  <a:t>d</a:t>
                </a:r>
                <a:r>
                  <a:rPr lang="en-US" sz="2200" i="1" dirty="0">
                    <a:latin typeface="Arial" panose="020B0604020202020204" pitchFamily="34" charset="0"/>
                    <a:cs typeface="Arial" panose="020B0604020202020204" pitchFamily="34" charset="0"/>
                  </a:rPr>
                  <a:t>]</a:t>
                </a:r>
                <a:r>
                  <a:rPr lang="en-US" sz="2200" i="1" baseline="30000" dirty="0">
                    <a:latin typeface="Arial" panose="020B0604020202020204" pitchFamily="34" charset="0"/>
                    <a:cs typeface="Arial" panose="020B0604020202020204" pitchFamily="34" charset="0"/>
                  </a:rPr>
                  <a:t>T</a:t>
                </a:r>
                <a:r>
                  <a:rPr lang="en-US" sz="2200" i="1"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vecto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nâng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cao</a:t>
                </a:r>
                <a:r>
                  <a:rPr lang="en-US" sz="2200" dirty="0">
                    <a:latin typeface="Arial" panose="020B0604020202020204" pitchFamily="34" charset="0"/>
                    <a:cs typeface="Arial" panose="020B0604020202020204" pitchFamily="34" charset="0"/>
                  </a:rPr>
                  <a:t> bao </a:t>
                </a:r>
                <a:r>
                  <a:rPr lang="en-US" sz="2200" dirty="0" err="1">
                    <a:latin typeface="Arial" panose="020B0604020202020204" pitchFamily="34" charset="0"/>
                    <a:cs typeface="Arial" panose="020B0604020202020204" pitchFamily="34" charset="0"/>
                  </a:rPr>
                  <a:t>gồm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lệch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chuẩn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đầu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vào</a:t>
                </a:r>
                <a:r>
                  <a:rPr lang="en-US" sz="2200" dirty="0">
                    <a:latin typeface="Arial" panose="020B0604020202020204" pitchFamily="34" charset="0"/>
                    <a:cs typeface="Arial" panose="020B0604020202020204" pitchFamily="34" charset="0"/>
                  </a:rPr>
                  <a:t>.</a:t>
                </a:r>
              </a:p>
              <a:p>
                <a:pPr marL="0" indent="0">
                  <a:buNone/>
                </a:pPr>
                <a:r>
                  <a:rPr lang="en-US" sz="2200" dirty="0" err="1">
                    <a:latin typeface="Arial" panose="020B0604020202020204" pitchFamily="34" charset="0"/>
                    <a:cs typeface="Arial" panose="020B0604020202020204" pitchFamily="34" charset="0"/>
                  </a:rPr>
                  <a:t>Nếu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dữ</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Positive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Negative </a:t>
                </a:r>
                <a:r>
                  <a:rPr lang="en-US" sz="2200" dirty="0" err="1">
                    <a:latin typeface="Arial" panose="020B0604020202020204" pitchFamily="34" charset="0"/>
                    <a:cs typeface="Arial" panose="020B0604020202020204" pitchFamily="34" charset="0"/>
                  </a:rPr>
                  <a:t>thì</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kích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hoạt</a:t>
                </a:r>
                <a:r>
                  <a:rPr lang="en-US" sz="2200" dirty="0">
                    <a:latin typeface="Arial" panose="020B0604020202020204" pitchFamily="34" charset="0"/>
                    <a:cs typeface="Arial" panose="020B0604020202020204" pitchFamily="34" charset="0"/>
                  </a:rPr>
                  <a:t> </a:t>
                </a:r>
                <a14:m>
                  <m:oMath xmlns:m="http://schemas.openxmlformats.org/officeDocument/2006/math">
                    <m:r>
                      <a:rPr lang="az-Cyrl-AZ" sz="2200" i="1">
                        <a:latin typeface="Cambria Math" panose="02040503050406030204" pitchFamily="18" charset="0"/>
                        <a:cs typeface="Arial" panose="020B0604020202020204" pitchFamily="34" charset="0"/>
                      </a:rPr>
                      <m:t>Ф</m:t>
                    </m:r>
                    <m:r>
                      <a:rPr lang="en-US" sz="2200" b="0" i="1" smtClean="0">
                        <a:latin typeface="Cambria Math" panose="02040503050406030204" pitchFamily="18" charset="0"/>
                        <a:cs typeface="Arial" panose="020B0604020202020204" pitchFamily="34" charset="0"/>
                      </a:rPr>
                      <m:t>(</m:t>
                    </m:r>
                    <m:sSup>
                      <m:sSupPr>
                        <m:ctrlPr>
                          <a:rPr lang="en-US" sz="2200" b="1" i="1" smtClean="0">
                            <a:latin typeface="Cambria Math" panose="02040503050406030204" pitchFamily="18" charset="0"/>
                            <a:cs typeface="Arial" panose="020B0604020202020204" pitchFamily="34" charset="0"/>
                          </a:rPr>
                        </m:ctrlPr>
                      </m:sSupPr>
                      <m:e>
                        <m:r>
                          <a:rPr lang="en-US" sz="2200" b="1" i="1" smtClean="0">
                            <a:latin typeface="Cambria Math" panose="02040503050406030204" pitchFamily="18" charset="0"/>
                            <a:cs typeface="Arial" panose="020B0604020202020204" pitchFamily="34" charset="0"/>
                          </a:rPr>
                          <m:t>𝑾</m:t>
                        </m:r>
                      </m:e>
                      <m:sup>
                        <m:r>
                          <a:rPr lang="en-US" sz="2200" b="1" i="1" smtClean="0">
                            <a:latin typeface="Cambria Math" panose="02040503050406030204" pitchFamily="18" charset="0"/>
                            <a:cs typeface="Arial" panose="020B0604020202020204" pitchFamily="34" charset="0"/>
                          </a:rPr>
                          <m:t>𝑻</m:t>
                        </m:r>
                      </m:sup>
                    </m:sSup>
                    <m:r>
                      <a:rPr lang="en-US" sz="2200" b="1" i="1" smtClean="0">
                        <a:latin typeface="Cambria Math" panose="02040503050406030204" pitchFamily="18" charset="0"/>
                        <a:cs typeface="Arial" panose="020B0604020202020204" pitchFamily="34" charset="0"/>
                      </a:rPr>
                      <m:t>𝑿</m:t>
                    </m:r>
                    <m:r>
                      <a:rPr lang="en-US" sz="2200" b="0" i="1" smtClean="0">
                        <a:latin typeface="Cambria Math" panose="02040503050406030204" pitchFamily="18" charset="0"/>
                        <a:cs typeface="Arial" panose="020B0604020202020204" pitchFamily="34" charset="0"/>
                      </a:rPr>
                      <m:t>)</m:t>
                    </m:r>
                  </m:oMath>
                </a14:m>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Sign </a:t>
                </a:r>
                <a:r>
                  <a:rPr lang="en-US" sz="2200" dirty="0" err="1">
                    <a:latin typeface="Arial" panose="020B0604020202020204" pitchFamily="34" charset="0"/>
                    <a:cs typeface="Arial" panose="020B0604020202020204" pitchFamily="34" charset="0"/>
                  </a:rPr>
                  <a:t>sẽ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phân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dữ</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theo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đúng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nhãn</a:t>
                </a:r>
                <a:r>
                  <a:rPr lang="en-US" sz="2200" dirty="0">
                    <a:latin typeface="Arial" panose="020B0604020202020204" pitchFamily="34" charset="0"/>
                    <a:cs typeface="Arial" panose="020B0604020202020204" pitchFamily="34" charset="0"/>
                  </a:rPr>
                  <a:t>.</a:t>
                </a:r>
              </a:p>
              <a:p>
                <a:pPr marL="0" indent="0">
                  <a:buNone/>
                </a:pPr>
                <a:endParaRPr lang="vi-VN" sz="2200" dirty="0">
                  <a:latin typeface="Arial" panose="020B0604020202020204" pitchFamily="34" charset="0"/>
                  <a:cs typeface="Arial" panose="020B0604020202020204" pitchFamily="34" charset="0"/>
                </a:endParaRPr>
              </a:p>
              <a:p>
                <a:pPr marL="0" indent="0" algn="just">
                  <a:lnSpc>
                    <a:spcPct val="100000"/>
                  </a:lnSpc>
                  <a:buNone/>
                </a:pPr>
                <a:endParaRPr lang="vi-VN" sz="20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7663" r="-215"/>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BB70353A-C634-419E-BD59-23E97E4AB0C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8297" y="3369311"/>
            <a:ext cx="5731510" cy="3123565"/>
          </a:xfrm>
          <a:prstGeom prst="rect">
            <a:avLst/>
          </a:prstGeom>
          <a:noFill/>
          <a:ln>
            <a:noFill/>
          </a:ln>
        </p:spPr>
      </p:pic>
    </p:spTree>
    <p:extLst>
      <p:ext uri="{BB962C8B-B14F-4D97-AF65-F5344CB8AC3E}">
        <p14:creationId xmlns:p14="http://schemas.microsoft.com/office/powerpoint/2010/main" val="219690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004C-1184-403A-8493-A460D923AA1B}"/>
              </a:ext>
            </a:extLst>
          </p:cNvPr>
          <p:cNvSpPr>
            <a:spLocks noGrp="1"/>
          </p:cNvSpPr>
          <p:nvPr>
            <p:ph type="title"/>
          </p:nvPr>
        </p:nvSpPr>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41C308-BC9D-45BD-A112-48665F15D90E}"/>
                  </a:ext>
                </a:extLst>
              </p:cNvPr>
              <p:cNvSpPr>
                <a:spLocks noGrp="1"/>
              </p:cNvSpPr>
              <p:nvPr>
                <p:ph idx="1"/>
              </p:nvPr>
            </p:nvSpPr>
            <p:spPr/>
            <p:txBody>
              <a:bodyPr>
                <a:normAutofit fontScale="92500" lnSpcReduction="20000"/>
              </a:bodyPr>
              <a:lstStyle/>
              <a:p>
                <a:r>
                  <a:rPr lang="en-US" dirty="0" err="1"/>
                  <a:t>Hàm</a:t>
                </a:r>
                <a:r>
                  <a:rPr lang="en-US" dirty="0"/>
                  <a:t> </a:t>
                </a:r>
                <a:r>
                  <a:rPr lang="en-US" dirty="0" err="1"/>
                  <a:t>kích</a:t>
                </a:r>
                <a:r>
                  <a:rPr lang="en-US" dirty="0"/>
                  <a:t> </a:t>
                </a:r>
                <a:r>
                  <a:rPr lang="en-US" dirty="0" err="1"/>
                  <a:t>hoạt</a:t>
                </a:r>
                <a:r>
                  <a:rPr lang="en-US" dirty="0"/>
                  <a:t> ở </a:t>
                </a:r>
                <a:r>
                  <a:rPr lang="en-US" dirty="0" err="1"/>
                  <a:t>đây</a:t>
                </a:r>
                <a:r>
                  <a:rPr lang="en-US" dirty="0"/>
                  <a:t> </a:t>
                </a:r>
                <a:r>
                  <a:rPr lang="en-US" dirty="0" err="1"/>
                  <a:t>là</a:t>
                </a:r>
                <a:r>
                  <a:rPr lang="en-US" dirty="0"/>
                  <a:t> </a:t>
                </a:r>
                <a:r>
                  <a:rPr lang="en-US" dirty="0" err="1"/>
                  <a:t>hàm</a:t>
                </a:r>
                <a:r>
                  <a:rPr lang="en-US" dirty="0"/>
                  <a:t> </a:t>
                </a:r>
                <a:r>
                  <a:rPr lang="en-US" dirty="0" err="1"/>
                  <a:t>giới</a:t>
                </a:r>
                <a:r>
                  <a:rPr lang="en-US" dirty="0"/>
                  <a:t> </a:t>
                </a:r>
                <a:r>
                  <a:rPr lang="en-US" dirty="0" err="1"/>
                  <a:t>hạn</a:t>
                </a:r>
                <a:r>
                  <a:rPr lang="en-US" dirty="0"/>
                  <a:t> </a:t>
                </a:r>
                <a:r>
                  <a:rPr lang="en-US" dirty="0" err="1"/>
                  <a:t>cứng</a:t>
                </a:r>
                <a:r>
                  <a:rPr lang="en-US" dirty="0"/>
                  <a:t>, </a:t>
                </a:r>
                <a:r>
                  <a:rPr lang="en-US" dirty="0" err="1"/>
                  <a:t>tức</a:t>
                </a:r>
                <a:r>
                  <a:rPr lang="en-US" dirty="0"/>
                  <a:t> </a:t>
                </a:r>
                <a:r>
                  <a:rPr lang="en-US" dirty="0" err="1"/>
                  <a:t>là</a:t>
                </a:r>
                <a:r>
                  <a:rPr lang="en-US" dirty="0"/>
                  <a:t> </a:t>
                </a:r>
                <a:r>
                  <a:rPr lang="en-US" dirty="0" err="1"/>
                  <a:t>hàm</a:t>
                </a:r>
                <a:r>
                  <a:rPr lang="en-US" dirty="0"/>
                  <a:t> </a:t>
                </a:r>
                <a:r>
                  <a:rPr lang="en-US" dirty="0" err="1"/>
                  <a:t>dấu</a:t>
                </a:r>
                <a:r>
                  <a:rPr lang="en-US" dirty="0"/>
                  <a:t> Sign(x). </a:t>
                </a:r>
                <a:r>
                  <a:rPr lang="en-US" dirty="0" err="1"/>
                  <a:t>Nó</a:t>
                </a:r>
                <a:r>
                  <a:rPr lang="en-US" dirty="0"/>
                  <a:t> </a:t>
                </a:r>
                <a:r>
                  <a:rPr lang="en-US" dirty="0" err="1"/>
                  <a:t>nhận</a:t>
                </a:r>
                <a:r>
                  <a:rPr lang="en-US" dirty="0"/>
                  <a:t> </a:t>
                </a:r>
                <a:r>
                  <a:rPr lang="en-US" dirty="0" err="1"/>
                  <a:t>giá</a:t>
                </a:r>
                <a:r>
                  <a:rPr lang="en-US" dirty="0"/>
                  <a:t> </a:t>
                </a:r>
                <a:r>
                  <a:rPr lang="en-US" dirty="0" err="1"/>
                  <a:t>trị</a:t>
                </a:r>
                <a:r>
                  <a:rPr lang="en-US" dirty="0"/>
                  <a:t> =-1 </a:t>
                </a:r>
                <a:r>
                  <a:rPr lang="en-US" dirty="0" err="1"/>
                  <a:t>nếu</a:t>
                </a:r>
                <a:r>
                  <a:rPr lang="en-US" dirty="0"/>
                  <a:t> x </a:t>
                </a:r>
                <a:r>
                  <a:rPr lang="en-US" dirty="0" err="1"/>
                  <a:t>là</a:t>
                </a:r>
                <a:r>
                  <a:rPr lang="en-US" dirty="0"/>
                  <a:t> </a:t>
                </a:r>
                <a:r>
                  <a:rPr lang="en-US" dirty="0" err="1"/>
                  <a:t>âm</a:t>
                </a:r>
                <a:r>
                  <a:rPr lang="en-US" dirty="0"/>
                  <a:t> </a:t>
                </a:r>
                <a:r>
                  <a:rPr lang="en-US" dirty="0" err="1"/>
                  <a:t>và</a:t>
                </a:r>
                <a:r>
                  <a:rPr lang="en-US" dirty="0"/>
                  <a:t> 1 </a:t>
                </a:r>
                <a:r>
                  <a:rPr lang="en-US" dirty="0" err="1"/>
                  <a:t>nếu</a:t>
                </a:r>
                <a:r>
                  <a:rPr lang="en-US" dirty="0"/>
                  <a:t> x </a:t>
                </a:r>
                <a:r>
                  <a:rPr lang="en-US" dirty="0" err="1"/>
                  <a:t>dương</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tách</a:t>
                </a:r>
                <a:r>
                  <a:rPr lang="en-US" dirty="0"/>
                  <a:t> </a:t>
                </a:r>
                <a:r>
                  <a:rPr lang="en-US" dirty="0" err="1"/>
                  <a:t>tuyến</a:t>
                </a:r>
                <a:r>
                  <a:rPr lang="en-US" dirty="0"/>
                  <a:t> </a:t>
                </a:r>
                <a:r>
                  <a:rPr lang="en-US" dirty="0" err="1"/>
                  <a:t>tính</a:t>
                </a:r>
                <a:r>
                  <a:rPr lang="en-US" dirty="0"/>
                  <a:t> </a:t>
                </a:r>
                <a:r>
                  <a:rPr lang="en-US" dirty="0" err="1"/>
                  <a:t>nên</a:t>
                </a:r>
                <a:r>
                  <a:rPr lang="en-US" dirty="0"/>
                  <a:t> x </a:t>
                </a:r>
                <a:r>
                  <a:rPr lang="en-US" dirty="0" err="1"/>
                  <a:t>không</a:t>
                </a:r>
                <a:r>
                  <a:rPr lang="en-US" dirty="0"/>
                  <a:t> </a:t>
                </a:r>
                <a:r>
                  <a:rPr lang="en-US" dirty="0" err="1"/>
                  <a:t>nhận</a:t>
                </a:r>
                <a:r>
                  <a:rPr lang="en-US" dirty="0"/>
                  <a:t> </a:t>
                </a:r>
                <a:r>
                  <a:rPr lang="en-US" dirty="0" err="1"/>
                  <a:t>giá</a:t>
                </a:r>
                <a:r>
                  <a:rPr lang="en-US" dirty="0"/>
                  <a:t> </a:t>
                </a:r>
                <a:r>
                  <a:rPr lang="en-US" dirty="0" err="1"/>
                  <a:t>trị</a:t>
                </a:r>
                <a:r>
                  <a:rPr lang="en-US" dirty="0"/>
                  <a:t> 0. </a:t>
                </a:r>
                <a:r>
                  <a:rPr lang="en-US" dirty="0" err="1"/>
                  <a:t>Bài</a:t>
                </a:r>
                <a:r>
                  <a:rPr lang="en-US" dirty="0"/>
                  <a:t> </a:t>
                </a:r>
                <a:r>
                  <a:rPr lang="en-US" dirty="0" err="1"/>
                  <a:t>toán</a:t>
                </a:r>
                <a:r>
                  <a:rPr lang="en-US" dirty="0"/>
                  <a:t> </a:t>
                </a:r>
                <a:r>
                  <a:rPr lang="en-US" dirty="0" err="1"/>
                  <a:t>phân</a:t>
                </a:r>
                <a:r>
                  <a:rPr lang="en-US" dirty="0"/>
                  <a:t> </a:t>
                </a:r>
                <a:r>
                  <a:rPr lang="en-US" dirty="0" err="1"/>
                  <a:t>lớp</a:t>
                </a:r>
                <a:r>
                  <a:rPr lang="en-US" dirty="0"/>
                  <a:t> </a:t>
                </a:r>
                <a:r>
                  <a:rPr lang="en-US" dirty="0" err="1"/>
                  <a:t>là</a:t>
                </a:r>
                <a:r>
                  <a:rPr lang="en-US" dirty="0"/>
                  <a:t> </a:t>
                </a:r>
                <a:r>
                  <a:rPr lang="en-US" dirty="0" err="1"/>
                  <a:t>tìm</a:t>
                </a:r>
                <a:r>
                  <a:rPr lang="en-US" dirty="0"/>
                  <a:t> </a:t>
                </a:r>
                <a:r>
                  <a:rPr lang="en-US" dirty="0" err="1"/>
                  <a:t>lớp</a:t>
                </a:r>
                <a:r>
                  <a:rPr lang="en-US" dirty="0"/>
                  <a:t> c1 </a:t>
                </a:r>
                <a:r>
                  <a:rPr lang="en-US" dirty="0" err="1"/>
                  <a:t>hoặc</a:t>
                </a:r>
                <a:r>
                  <a:rPr lang="en-US" dirty="0"/>
                  <a:t> c2 </a:t>
                </a:r>
                <a:r>
                  <a:rPr lang="en-US" dirty="0" err="1"/>
                  <a:t>chính</a:t>
                </a:r>
                <a:r>
                  <a:rPr lang="en-US" dirty="0"/>
                  <a:t> </a:t>
                </a:r>
                <a:r>
                  <a:rPr lang="en-US" dirty="0" err="1"/>
                  <a:t>xác</a:t>
                </a:r>
                <a:r>
                  <a:rPr lang="en-US" dirty="0"/>
                  <a:t> </a:t>
                </a:r>
                <a:r>
                  <a:rPr lang="en-US" dirty="0" err="1"/>
                  <a:t>mà</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r>
                      <a:rPr lang="en-US" i="1">
                        <a:latin typeface="Cambria Math" panose="02040503050406030204" pitchFamily="18" charset="0"/>
                      </a:rPr>
                      <m:t> </m:t>
                    </m:r>
                  </m:oMath>
                </a14:m>
                <a:r>
                  <a:rPr lang="en-US" dirty="0" err="1"/>
                  <a:t>thuộc</a:t>
                </a:r>
                <a:r>
                  <a:rPr lang="en-US" dirty="0"/>
                  <a:t> </a:t>
                </a:r>
                <a:r>
                  <a:rPr lang="en-US" dirty="0" err="1"/>
                  <a:t>vào</a:t>
                </a:r>
                <a:r>
                  <a:rPr lang="en-US" dirty="0"/>
                  <a:t>.</a:t>
                </a:r>
                <a:endParaRPr lang="vi-VN" dirty="0"/>
              </a:p>
              <a:p>
                <a:r>
                  <a:rPr lang="en-US" dirty="0" err="1"/>
                  <a:t>Để</a:t>
                </a:r>
                <a:r>
                  <a:rPr lang="en-US" dirty="0"/>
                  <a:t> </a:t>
                </a:r>
                <a:r>
                  <a:rPr lang="en-US" dirty="0" err="1"/>
                  <a:t>phân</a:t>
                </a:r>
                <a:r>
                  <a:rPr lang="en-US" dirty="0"/>
                  <a:t> </a:t>
                </a:r>
                <a:r>
                  <a:rPr lang="en-US" dirty="0" err="1"/>
                  <a:t>lớp</a:t>
                </a:r>
                <a:r>
                  <a:rPr lang="en-US" dirty="0"/>
                  <a:t> </a:t>
                </a:r>
                <a:r>
                  <a:rPr lang="en-US" dirty="0" err="1"/>
                  <a:t>được</a:t>
                </a:r>
                <a:r>
                  <a:rPr lang="en-US" dirty="0"/>
                  <a:t> </a:t>
                </a:r>
                <a:r>
                  <a:rPr lang="en-US" dirty="0" err="1"/>
                  <a:t>chính</a:t>
                </a:r>
                <a:r>
                  <a:rPr lang="en-US" dirty="0"/>
                  <a:t> </a:t>
                </a:r>
                <a:r>
                  <a:rPr lang="en-US" dirty="0" err="1"/>
                  <a:t>xác</a:t>
                </a:r>
                <a:r>
                  <a:rPr lang="en-US" dirty="0"/>
                  <a:t>, </a:t>
                </a:r>
                <a:r>
                  <a:rPr lang="en-US" dirty="0" err="1"/>
                  <a:t>hai</a:t>
                </a:r>
                <a:r>
                  <a:rPr lang="en-US" dirty="0"/>
                  <a:t> </a:t>
                </a:r>
                <a:r>
                  <a:rPr lang="en-US" dirty="0" err="1"/>
                  <a:t>lớp</a:t>
                </a:r>
                <a:r>
                  <a:rPr lang="en-US" dirty="0"/>
                  <a:t> c1 </a:t>
                </a:r>
                <a:r>
                  <a:rPr lang="en-US" dirty="0" err="1"/>
                  <a:t>và</a:t>
                </a:r>
                <a:r>
                  <a:rPr lang="en-US" dirty="0"/>
                  <a:t> c2 </a:t>
                </a:r>
                <a:r>
                  <a:rPr lang="en-US" dirty="0" err="1"/>
                  <a:t>phải</a:t>
                </a:r>
                <a:r>
                  <a:rPr lang="en-US" dirty="0"/>
                  <a:t> </a:t>
                </a:r>
                <a:r>
                  <a:rPr lang="en-US" dirty="0" err="1"/>
                  <a:t>là</a:t>
                </a:r>
                <a:r>
                  <a:rPr lang="en-US" dirty="0"/>
                  <a:t> </a:t>
                </a:r>
                <a:r>
                  <a:rPr lang="en-US" b="1" dirty="0" err="1"/>
                  <a:t>tách</a:t>
                </a:r>
                <a:r>
                  <a:rPr lang="en-US" b="1" dirty="0"/>
                  <a:t> </a:t>
                </a:r>
                <a:r>
                  <a:rPr lang="en-US" b="1" dirty="0" err="1"/>
                  <a:t>tuyến</a:t>
                </a:r>
                <a:r>
                  <a:rPr lang="en-US" b="1" dirty="0"/>
                  <a:t> </a:t>
                </a:r>
                <a:r>
                  <a:rPr lang="en-US" b="1" dirty="0" err="1"/>
                  <a:t>tính</a:t>
                </a:r>
                <a:r>
                  <a:rPr lang="en-US" dirty="0"/>
                  <a:t>, </a:t>
                </a:r>
                <a:r>
                  <a:rPr lang="en-US" dirty="0" err="1"/>
                  <a:t>có</a:t>
                </a:r>
                <a:r>
                  <a:rPr lang="en-US" dirty="0"/>
                  <a:t> </a:t>
                </a:r>
                <a:r>
                  <a:rPr lang="en-US" dirty="0" err="1"/>
                  <a:t>nghĩa</a:t>
                </a:r>
                <a:r>
                  <a:rPr lang="en-US" dirty="0"/>
                  <a:t> </a:t>
                </a:r>
                <a:r>
                  <a:rPr lang="en-US" dirty="0" err="1"/>
                  <a:t>là</a:t>
                </a:r>
                <a:r>
                  <a:rPr lang="en-US" dirty="0"/>
                  <a:t> </a:t>
                </a:r>
                <a:r>
                  <a:rPr lang="en-US" dirty="0" err="1"/>
                  <a:t>tồn</a:t>
                </a:r>
                <a:r>
                  <a:rPr lang="en-US" dirty="0"/>
                  <a:t> </a:t>
                </a:r>
                <a:r>
                  <a:rPr lang="en-US" dirty="0" err="1"/>
                  <a:t>tại</a:t>
                </a:r>
                <a:r>
                  <a:rPr lang="en-US" b="1" dirty="0"/>
                  <a:t> </a:t>
                </a:r>
                <a:r>
                  <a:rPr lang="en-US" dirty="0" err="1"/>
                  <a:t>một</a:t>
                </a:r>
                <a:r>
                  <a:rPr lang="en-US" dirty="0"/>
                  <a:t> </a:t>
                </a:r>
                <a:r>
                  <a:rPr lang="en-US" dirty="0" err="1"/>
                  <a:t>siêu</a:t>
                </a:r>
                <a:r>
                  <a:rPr lang="en-US" dirty="0"/>
                  <a:t> </a:t>
                </a:r>
                <a:r>
                  <a:rPr lang="en-US" dirty="0" err="1"/>
                  <a:t>phảng</a:t>
                </a:r>
                <a:r>
                  <a:rPr lang="en-US" dirty="0"/>
                  <a:t> </a:t>
                </a:r>
                <a:r>
                  <a:rPr lang="en-US" dirty="0" err="1"/>
                  <a:t>tách</a:t>
                </a:r>
                <a:r>
                  <a:rPr lang="en-US" dirty="0"/>
                  <a:t> </a:t>
                </a:r>
                <a:r>
                  <a:rPr lang="en-US" dirty="0" err="1"/>
                  <a:t>hai</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Siêu</a:t>
                </a:r>
                <a:r>
                  <a:rPr lang="en-US" dirty="0"/>
                  <a:t> </a:t>
                </a:r>
                <a:r>
                  <a:rPr lang="en-US" dirty="0" err="1"/>
                  <a:t>phảng</a:t>
                </a:r>
                <a:r>
                  <a:rPr lang="en-US" dirty="0"/>
                  <a:t> </a:t>
                </a:r>
                <a:r>
                  <a:rPr lang="en-US" dirty="0" err="1"/>
                  <a:t>đó</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này</a:t>
                </a:r>
                <a:r>
                  <a:rPr lang="en-US" dirty="0"/>
                  <a:t> </a:t>
                </a:r>
                <a:r>
                  <a:rPr lang="en-US" dirty="0" err="1"/>
                  <a:t>có</a:t>
                </a:r>
                <a:r>
                  <a:rPr lang="en-US" dirty="0"/>
                  <a:t> </a:t>
                </a:r>
                <a:r>
                  <a:rPr lang="en-US" dirty="0" err="1"/>
                  <a:t>dạng</a:t>
                </a:r>
                <a:r>
                  <a:rPr lang="en-US" dirty="0"/>
                  <a:t>:</a:t>
                </a:r>
                <a:endParaRPr lang="vi-VN" dirty="0"/>
              </a:p>
              <a:p>
                <a:r>
                  <a:rPr lang="en-US" dirty="0"/>
                  <a:t>			</a:t>
                </a:r>
                <a:r>
                  <a:rPr lang="en-US" b="1" i="1" dirty="0" err="1"/>
                  <a:t>w</a:t>
                </a:r>
                <a:r>
                  <a:rPr lang="en-US" b="1" i="1" baseline="30000" dirty="0" err="1"/>
                  <a:t>T</a:t>
                </a:r>
                <a:r>
                  <a:rPr lang="en-US" b="1" i="1" dirty="0" err="1"/>
                  <a:t>x</a:t>
                </a:r>
                <a:r>
                  <a:rPr lang="en-US" b="1" i="1" dirty="0"/>
                  <a:t>=0</a:t>
                </a:r>
                <a:endParaRPr lang="vi-VN" dirty="0"/>
              </a:p>
              <a:p>
                <a:endParaRPr lang="en-US" dirty="0"/>
              </a:p>
              <a:p>
                <a:endParaRPr lang="en-US" dirty="0"/>
              </a:p>
              <a:p>
                <a:endParaRPr lang="en-US" dirty="0"/>
              </a:p>
              <a:p>
                <a:endParaRPr lang="en-US" dirty="0"/>
              </a:p>
              <a:p>
                <a:endParaRPr lang="en-US" dirty="0"/>
              </a:p>
              <a:p>
                <a:endParaRPr lang="en-US" dirty="0"/>
              </a:p>
              <a:p>
                <a:endParaRPr lang="en-US" dirty="0"/>
              </a:p>
              <a:p>
                <a:endParaRPr lang="en-US"/>
              </a:p>
              <a:p>
                <a:endParaRPr lang="en-US" dirty="0"/>
              </a:p>
              <a:p>
                <a:r>
                  <a:rPr lang="vi-VN" dirty="0"/>
                  <a:t>Trong hình vẽ trên, trường hợp a) là tách được tuyến tính, còn trường hợp b) là không tách được tuyến tính.</a:t>
                </a:r>
              </a:p>
              <a:p>
                <a:endParaRPr lang="en-US" dirty="0"/>
              </a:p>
              <a:p>
                <a:r>
                  <a:rPr lang="en-US" dirty="0"/>
                  <a:t>	</a:t>
                </a:r>
                <a:endParaRPr lang="vi-VN" dirty="0"/>
              </a:p>
            </p:txBody>
          </p:sp>
        </mc:Choice>
        <mc:Fallback xmlns="">
          <p:sp>
            <p:nvSpPr>
              <p:cNvPr id="3" name="Content Placeholder 2">
                <a:extLst>
                  <a:ext uri="{FF2B5EF4-FFF2-40B4-BE49-F238E27FC236}">
                    <a16:creationId xmlns:a16="http://schemas.microsoft.com/office/drawing/2014/main" id="{4741C308-BC9D-45BD-A112-48665F15D90E}"/>
                  </a:ext>
                </a:extLst>
              </p:cNvPr>
              <p:cNvSpPr>
                <a:spLocks noGrp="1" noRot="1" noChangeAspect="1" noMove="1" noResize="1" noEditPoints="1" noAdjustHandles="1" noChangeArrowheads="1" noChangeShapeType="1" noTextEdit="1"/>
              </p:cNvSpPr>
              <p:nvPr>
                <p:ph idx="1"/>
              </p:nvPr>
            </p:nvSpPr>
            <p:spPr>
              <a:blipFill>
                <a:blip r:embed="rId2"/>
                <a:stretch>
                  <a:fillRect l="-544" t="-1883" r="-489"/>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E8A2D337-9F79-43B2-8CDF-A8218897E2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62106" y="2890216"/>
            <a:ext cx="5429250" cy="2190750"/>
          </a:xfrm>
          <a:prstGeom prst="rect">
            <a:avLst/>
          </a:prstGeom>
          <a:noFill/>
          <a:ln>
            <a:noFill/>
          </a:ln>
        </p:spPr>
      </p:pic>
    </p:spTree>
    <p:extLst>
      <p:ext uri="{BB962C8B-B14F-4D97-AF65-F5344CB8AC3E}">
        <p14:creationId xmlns:p14="http://schemas.microsoft.com/office/powerpoint/2010/main" val="4241602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00000"/>
                  </a:lnSpc>
                  <a:buNone/>
                </a:pPr>
                <a:r>
                  <a:rPr lang="en-US" sz="2200" b="1" dirty="0">
                    <a:latin typeface="Arial" panose="020B0604020202020204" pitchFamily="34" charset="0"/>
                    <a:cs typeface="Arial" panose="020B0604020202020204" pitchFamily="34" charset="0"/>
                  </a:rPr>
                  <a:t>Thuật </a:t>
                </a:r>
                <a:r>
                  <a:rPr lang="en-US" sz="2200" b="1" dirty="0" err="1">
                    <a:latin typeface="Arial" panose="020B0604020202020204" pitchFamily="34" charset="0"/>
                    <a:cs typeface="Arial" panose="020B0604020202020204" pitchFamily="34" charset="0"/>
                  </a:rPr>
                  <a:t>toán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học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cho</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peceptron</a:t>
                </a:r>
                <a:endParaRPr lang="en-US" sz="2200" b="1" dirty="0">
                  <a:latin typeface="Arial" panose="020B0604020202020204" pitchFamily="34" charset="0"/>
                  <a:cs typeface="Arial" panose="020B0604020202020204" pitchFamily="34" charset="0"/>
                </a:endParaRPr>
              </a:p>
              <a:p>
                <a:pPr marL="0" indent="0" algn="just">
                  <a:lnSpc>
                    <a:spcPct val="100000"/>
                  </a:lnSpc>
                  <a:buNone/>
                </a:pPr>
                <a:r>
                  <a:rPr lang="en-US" sz="2200" dirty="0" err="1">
                    <a:latin typeface="Arial" panose="020B0604020202020204" pitchFamily="34" charset="0"/>
                    <a:cs typeface="Arial" panose="020B0604020202020204" pitchFamily="34" charset="0"/>
                  </a:rPr>
                  <a:t>Xét</a:t>
                </a:r>
                <a:r>
                  <a:rPr lang="en-US" sz="2200" dirty="0">
                    <a:latin typeface="Arial" panose="020B0604020202020204" pitchFamily="34" charset="0"/>
                    <a:cs typeface="Arial" panose="020B0604020202020204" pitchFamily="34" charset="0"/>
                  </a:rPr>
                  <a:t> đ</a:t>
                </a:r>
                <a:r>
                  <a:rPr lang="vi-VN" sz="2200" dirty="0">
                    <a:latin typeface="Arial" panose="020B0604020202020204" pitchFamily="34" charset="0"/>
                    <a:cs typeface="Arial" panose="020B0604020202020204" pitchFamily="34" charset="0"/>
                  </a:rPr>
                  <a:t>ơ</a:t>
                </a:r>
                <a:r>
                  <a:rPr lang="en-US" sz="2200" dirty="0">
                    <a:latin typeface="Arial" panose="020B0604020202020204" pitchFamily="34" charset="0"/>
                    <a:cs typeface="Arial" panose="020B0604020202020204" pitchFamily="34" charset="0"/>
                  </a:rPr>
                  <a:t>n </a:t>
                </a:r>
                <a:r>
                  <a:rPr lang="en-US" sz="2200" dirty="0" err="1">
                    <a:latin typeface="Arial" panose="020B0604020202020204" pitchFamily="34" charset="0"/>
                    <a:cs typeface="Arial" panose="020B0604020202020204" pitchFamily="34" charset="0"/>
                  </a:rPr>
                  <a:t>giản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chiều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l</a:t>
                </a:r>
                <a:r>
                  <a:rPr lang="vi-VN" sz="2200" dirty="0">
                    <a:latin typeface="Arial" panose="020B0604020202020204" pitchFamily="34" charset="0"/>
                    <a:cs typeface="Arial" panose="020B0604020202020204" pitchFamily="34" charset="0"/>
                  </a:rPr>
                  <a:t>ượng thuộc tính là 2).</a:t>
                </a:r>
              </a:p>
              <a:p>
                <a:pPr marL="0" indent="0" algn="just">
                  <a:lnSpc>
                    <a:spcPct val="100000"/>
                  </a:lnSpc>
                  <a:buNone/>
                </a:pPr>
                <a:r>
                  <a:rPr lang="vi-VN" sz="2200" dirty="0">
                    <a:latin typeface="Arial" panose="020B0604020202020204" pitchFamily="34" charset="0"/>
                    <a:cs typeface="Arial" panose="020B0604020202020204" pitchFamily="34" charset="0"/>
                  </a:rPr>
                  <a:t> </a:t>
                </a:r>
                <a:r>
                  <a:rPr lang="vi-VN" sz="2200" dirty="0"/>
                  <a:t>Giả sử đường thẳng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𝑤</m:t>
                        </m:r>
                      </m:e>
                      <m:sub>
                        <m:r>
                          <a:rPr lang="vi-VN" sz="2200" i="1">
                            <a:latin typeface="Cambria Math" panose="02040503050406030204" pitchFamily="18" charset="0"/>
                          </a:rPr>
                          <m:t>1</m:t>
                        </m:r>
                      </m:sub>
                    </m:sSub>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1</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𝑤</m:t>
                        </m:r>
                      </m:e>
                      <m:sub>
                        <m:r>
                          <a:rPr lang="vi-VN" sz="2200" i="1">
                            <a:latin typeface="Cambria Math" panose="02040503050406030204" pitchFamily="18" charset="0"/>
                          </a:rPr>
                          <m:t>2</m:t>
                        </m:r>
                      </m:sub>
                    </m:sSub>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2</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𝑤</m:t>
                        </m:r>
                      </m:e>
                      <m:sub>
                        <m:r>
                          <a:rPr lang="vi-VN" sz="2200" i="1">
                            <a:latin typeface="Cambria Math" panose="02040503050406030204" pitchFamily="18" charset="0"/>
                          </a:rPr>
                          <m:t>0</m:t>
                        </m:r>
                      </m:sub>
                    </m:sSub>
                    <m:r>
                      <a:rPr lang="vi-VN" sz="2200" i="1">
                        <a:latin typeface="Cambria Math" panose="02040503050406030204" pitchFamily="18" charset="0"/>
                      </a:rPr>
                      <m:t>=0</m:t>
                    </m:r>
                  </m:oMath>
                </a14:m>
                <a:r>
                  <a:rPr lang="vi-VN" sz="2200" dirty="0"/>
                  <a:t> là phân cách hai lớp.</a:t>
                </a:r>
              </a:p>
              <a:p>
                <a:pPr marL="0" indent="0" algn="just">
                  <a:lnSpc>
                    <a:spcPct val="100000"/>
                  </a:lnSpc>
                  <a:buNone/>
                </a:pPr>
                <a:r>
                  <a:rPr lang="vi-VN" sz="2200" dirty="0">
                    <a:latin typeface="Arial" panose="020B0604020202020204" pitchFamily="34" charset="0"/>
                    <a:cs typeface="Arial" panose="020B0604020202020204" pitchFamily="34" charset="0"/>
                  </a:rPr>
                  <a:t>Hàm sai số là số lượng đểm bị phân loại sai.</a:t>
                </a:r>
              </a:p>
              <a:p>
                <a:pPr marL="0" indent="0">
                  <a:buNone/>
                </a:pPr>
                <a:r>
                  <a:rPr lang="vi-VN" sz="2200" dirty="0"/>
                  <a:t>Xét một điểm </a:t>
                </a:r>
                <a14:m>
                  <m:oMath xmlns:m="http://schemas.openxmlformats.org/officeDocument/2006/math">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oMath>
                </a14:m>
                <a:r>
                  <a:rPr lang="vi-VN" sz="2200" b="1" dirty="0"/>
                  <a:t> </a:t>
                </a:r>
                <a:r>
                  <a:rPr lang="vi-VN" sz="2200" dirty="0"/>
                  <a:t>bất kì với nhãn</a:t>
                </a:r>
                <a:r>
                  <a:rPr lang="vi-VN" sz="2200" b="1" dirty="0"/>
                  <a:t> </a:t>
                </a:r>
                <a:r>
                  <a:rPr lang="vi-VN" sz="2200" dirty="0"/>
                  <a:t>là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oMath>
                </a14:m>
                <a:r>
                  <a:rPr lang="vi-VN" sz="2200" dirty="0"/>
                  <a:t>. Nếu nó bị phân lớp lỗi thì </a:t>
                </a:r>
                <a14:m>
                  <m:oMath xmlns:m="http://schemas.openxmlformats.org/officeDocument/2006/math">
                    <m:r>
                      <a:rPr lang="vi-VN" sz="2200" i="1">
                        <a:latin typeface="Cambria Math" panose="02040503050406030204" pitchFamily="18" charset="0"/>
                      </a:rPr>
                      <m:t>𝑠𝑖𝑔𝑛</m:t>
                    </m:r>
                    <m:r>
                      <a:rPr lang="vi-VN" sz="2200" i="1">
                        <a:latin typeface="Cambria Math" panose="02040503050406030204" pitchFamily="18" charset="0"/>
                      </a:rPr>
                      <m:t>(</m:t>
                    </m:r>
                    <m:sSup>
                      <m:sSupPr>
                        <m:ctrlPr>
                          <a:rPr lang="vi-VN" sz="2200" b="1" i="1">
                            <a:latin typeface="Cambria Math" panose="02040503050406030204" pitchFamily="18" charset="0"/>
                          </a:rPr>
                        </m:ctrlPr>
                      </m:sSupPr>
                      <m:e>
                        <m:r>
                          <a:rPr lang="vi-VN" sz="2200" b="1" i="1">
                            <a:latin typeface="Cambria Math" panose="02040503050406030204" pitchFamily="18" charset="0"/>
                          </a:rPr>
                          <m:t>𝑾</m:t>
                        </m:r>
                      </m:e>
                      <m:sup>
                        <m:r>
                          <a:rPr lang="vi-VN" sz="2200" b="1" i="1">
                            <a:latin typeface="Cambria Math" panose="02040503050406030204" pitchFamily="18" charset="0"/>
                          </a:rPr>
                          <m:t>𝑻</m:t>
                        </m:r>
                      </m:sup>
                    </m:sSup>
                    <m:r>
                      <a:rPr lang="vi-VN" sz="2200" b="1" i="1">
                        <a:latin typeface="Cambria Math" panose="02040503050406030204" pitchFamily="18" charset="0"/>
                      </a:rPr>
                      <m:t>𝑿</m:t>
                    </m:r>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oMath>
                </a14:m>
                <a:r>
                  <a:rPr lang="vi-VN" sz="2200" dirty="0"/>
                  <a:t> . Điều này có nghĩa là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r>
                      <a:rPr lang="vi-VN" sz="2200" i="1">
                        <a:latin typeface="Cambria Math" panose="02040503050406030204" pitchFamily="18" charset="0"/>
                      </a:rPr>
                      <m:t>𝑠𝑖𝑔𝑛</m:t>
                    </m:r>
                    <m:d>
                      <m:dPr>
                        <m:ctrlPr>
                          <a:rPr lang="vi-VN" sz="2200" i="1">
                            <a:latin typeface="Cambria Math" panose="02040503050406030204" pitchFamily="18" charset="0"/>
                          </a:rPr>
                        </m:ctrlPr>
                      </m:dPr>
                      <m:e>
                        <m:sSup>
                          <m:sSupPr>
                            <m:ctrlPr>
                              <a:rPr lang="vi-VN" sz="2200" b="1" i="1">
                                <a:latin typeface="Cambria Math" panose="02040503050406030204" pitchFamily="18" charset="0"/>
                              </a:rPr>
                            </m:ctrlPr>
                          </m:sSupPr>
                          <m:e>
                            <m:r>
                              <a:rPr lang="vi-VN" sz="2200" b="1" i="1">
                                <a:latin typeface="Cambria Math" panose="02040503050406030204" pitchFamily="18" charset="0"/>
                              </a:rPr>
                              <m:t>𝑾</m:t>
                            </m:r>
                          </m:e>
                          <m:sup>
                            <m:r>
                              <a:rPr lang="vi-VN" sz="2200" b="1" i="1">
                                <a:latin typeface="Cambria Math" panose="02040503050406030204" pitchFamily="18" charset="0"/>
                              </a:rPr>
                              <m:t>𝑻</m:t>
                            </m:r>
                          </m:sup>
                        </m:sSup>
                        <m:r>
                          <a:rPr lang="vi-VN" sz="2200" b="1" i="1">
                            <a:latin typeface="Cambria Math" panose="02040503050406030204" pitchFamily="18" charset="0"/>
                          </a:rPr>
                          <m:t>𝑿</m:t>
                        </m:r>
                      </m:e>
                    </m:d>
                    <m:r>
                      <a:rPr lang="vi-VN" sz="2200" i="1">
                        <a:latin typeface="Cambria Math" panose="02040503050406030204" pitchFamily="18" charset="0"/>
                      </a:rPr>
                      <m:t>=−1</m:t>
                    </m:r>
                  </m:oMath>
                </a14:m>
                <a:r>
                  <a:rPr lang="vi-VN" sz="2200" dirty="0"/>
                  <a:t> vì hai giá trị luôn trái dấu nhau. Do đó hàm sai số có thể được viết như sau:</a:t>
                </a:r>
              </a:p>
              <a:p>
                <a:pPr marL="0" indent="0">
                  <a:buNone/>
                </a:pPr>
                <a:r>
                  <a:rPr lang="vi-VN" sz="2200" dirty="0"/>
                  <a:t>		</a:t>
                </a:r>
                <a14:m>
                  <m:oMath xmlns:m="http://schemas.openxmlformats.org/officeDocument/2006/math">
                    <m:sSub>
                      <m:sSubPr>
                        <m:ctrlPr>
                          <a:rPr lang="vi-VN" sz="2200" i="1">
                            <a:latin typeface="Cambria Math" panose="02040503050406030204" pitchFamily="18" charset="0"/>
                          </a:rPr>
                        </m:ctrlPr>
                      </m:sSubPr>
                      <m:e>
                        <m:r>
                          <a:rPr lang="vi-VN" sz="2200" b="0" i="1" smtClean="0">
                            <a:latin typeface="Cambria Math" panose="02040503050406030204" pitchFamily="18" charset="0"/>
                          </a:rPr>
                          <m:t>                        </m:t>
                        </m:r>
                        <m:r>
                          <a:rPr lang="vi-VN" sz="2200" i="1">
                            <a:latin typeface="Cambria Math" panose="02040503050406030204" pitchFamily="18" charset="0"/>
                          </a:rPr>
                          <m:t>𝐽</m:t>
                        </m:r>
                      </m:e>
                      <m:sub>
                        <m:r>
                          <a:rPr lang="vi-VN" sz="2200" i="1">
                            <a:latin typeface="Cambria Math" panose="02040503050406030204" pitchFamily="18" charset="0"/>
                          </a:rPr>
                          <m:t>1</m:t>
                        </m:r>
                      </m:sub>
                    </m:sSub>
                    <m:d>
                      <m:dPr>
                        <m:ctrlPr>
                          <a:rPr lang="vi-VN" sz="2200" i="1">
                            <a:latin typeface="Cambria Math" panose="02040503050406030204" pitchFamily="18" charset="0"/>
                          </a:rPr>
                        </m:ctrlPr>
                      </m:dPr>
                      <m:e>
                        <m:r>
                          <a:rPr lang="vi-VN" sz="2200" i="1">
                            <a:latin typeface="Cambria Math" panose="02040503050406030204" pitchFamily="18" charset="0"/>
                          </a:rPr>
                          <m:t>𝑤</m:t>
                        </m:r>
                      </m:e>
                    </m:d>
                    <m:r>
                      <a:rPr lang="vi-VN" sz="2200" i="1">
                        <a:latin typeface="Cambria Math" panose="02040503050406030204" pitchFamily="18" charset="0"/>
                      </a:rPr>
                      <m:t>=</m:t>
                    </m:r>
                    <m:nary>
                      <m:naryPr>
                        <m:chr m:val="∑"/>
                        <m:limLoc m:val="undOvr"/>
                        <m:supHide m:val="on"/>
                        <m:ctrlPr>
                          <a:rPr lang="vi-VN" sz="2200" i="1">
                            <a:latin typeface="Cambria Math" panose="02040503050406030204" pitchFamily="18" charset="0"/>
                          </a:rPr>
                        </m:ctrlPr>
                      </m:naryPr>
                      <m:sub>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𝑖</m:t>
                            </m:r>
                            <m:r>
                              <a:rPr lang="vi-VN" sz="2200" i="1">
                                <a:latin typeface="Cambria Math" panose="02040503050406030204" pitchFamily="18" charset="0"/>
                              </a:rPr>
                              <m:t>𝜖</m:t>
                            </m:r>
                            <m:r>
                              <a:rPr lang="vi-VN" sz="2200" i="1">
                                <a:latin typeface="Cambria Math" panose="02040503050406030204" pitchFamily="18" charset="0"/>
                              </a:rPr>
                              <m:t>ϻ</m:t>
                            </m:r>
                          </m:sub>
                        </m:sSub>
                      </m:sub>
                      <m:sup/>
                      <m:e>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r>
                          <a:rPr lang="vi-VN" sz="2200" i="1">
                            <a:latin typeface="Cambria Math" panose="02040503050406030204" pitchFamily="18" charset="0"/>
                          </a:rPr>
                          <m:t>𝑠𝑖𝑔𝑛</m:t>
                        </m:r>
                        <m:d>
                          <m:dPr>
                            <m:ctrlPr>
                              <a:rPr lang="vi-VN" sz="2200" i="1">
                                <a:latin typeface="Cambria Math" panose="02040503050406030204" pitchFamily="18" charset="0"/>
                              </a:rPr>
                            </m:ctrlPr>
                          </m:dPr>
                          <m:e>
                            <m:sSup>
                              <m:sSupPr>
                                <m:ctrlPr>
                                  <a:rPr lang="vi-VN" sz="2200" b="1" i="1">
                                    <a:latin typeface="Cambria Math" panose="02040503050406030204" pitchFamily="18" charset="0"/>
                                  </a:rPr>
                                </m:ctrlPr>
                              </m:sSupPr>
                              <m:e>
                                <m:r>
                                  <a:rPr lang="vi-VN" sz="2200" b="1" i="1">
                                    <a:latin typeface="Cambria Math" panose="02040503050406030204" pitchFamily="18" charset="0"/>
                                  </a:rPr>
                                  <m:t>𝒘</m:t>
                                </m:r>
                              </m:e>
                              <m:sup>
                                <m:r>
                                  <a:rPr lang="vi-VN" sz="2200" b="1" i="1">
                                    <a:latin typeface="Cambria Math" panose="02040503050406030204" pitchFamily="18" charset="0"/>
                                  </a:rPr>
                                  <m:t>𝑻</m:t>
                                </m:r>
                              </m:sup>
                            </m:s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e>
                        </m:d>
                      </m:e>
                    </m:nary>
                  </m:oMath>
                </a14:m>
                <a:endParaRPr lang="vi-VN" sz="2200" dirty="0"/>
              </a:p>
              <a:p>
                <a:pPr marL="0" indent="0">
                  <a:buNone/>
                </a:pPr>
                <a:r>
                  <a:rPr lang="vi-VN" sz="2200" dirty="0"/>
                  <a:t>Hàm trên rời rạc nên khó xử lý. Xét hàm sai số sau:</a:t>
                </a:r>
              </a:p>
              <a:p>
                <a:pPr marL="0" indent="0">
                  <a:buNone/>
                </a:pPr>
                <a14:m>
                  <m:oMathPara xmlns:m="http://schemas.openxmlformats.org/officeDocument/2006/math">
                    <m:oMathParaPr>
                      <m:jc m:val="centerGroup"/>
                    </m:oMathParaPr>
                    <m:oMath xmlns:m="http://schemas.openxmlformats.org/officeDocument/2006/math">
                      <m:r>
                        <a:rPr lang="vi-VN" sz="2200" i="1">
                          <a:latin typeface="Cambria Math" panose="02040503050406030204" pitchFamily="18" charset="0"/>
                        </a:rPr>
                        <m:t>𝐽</m:t>
                      </m:r>
                      <m:d>
                        <m:dPr>
                          <m:ctrlPr>
                            <a:rPr lang="vi-VN" sz="2200" i="1">
                              <a:latin typeface="Cambria Math" panose="02040503050406030204" pitchFamily="18" charset="0"/>
                            </a:rPr>
                          </m:ctrlPr>
                        </m:dPr>
                        <m:e>
                          <m:r>
                            <a:rPr lang="vi-VN" sz="2200" b="1" i="1">
                              <a:latin typeface="Cambria Math" panose="02040503050406030204" pitchFamily="18" charset="0"/>
                            </a:rPr>
                            <m:t>𝒘</m:t>
                          </m:r>
                        </m:e>
                      </m:d>
                      <m:r>
                        <a:rPr lang="vi-VN" sz="2200" i="1">
                          <a:latin typeface="Cambria Math" panose="02040503050406030204" pitchFamily="18" charset="0"/>
                        </a:rPr>
                        <m:t>=</m:t>
                      </m:r>
                      <m:nary>
                        <m:naryPr>
                          <m:chr m:val="∑"/>
                          <m:limLoc m:val="undOvr"/>
                          <m:supHide m:val="on"/>
                          <m:ctrlPr>
                            <a:rPr lang="vi-VN" sz="2200" i="1">
                              <a:latin typeface="Cambria Math" panose="02040503050406030204" pitchFamily="18" charset="0"/>
                            </a:rPr>
                          </m:ctrlPr>
                        </m:naryPr>
                        <m:sub>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𝑖</m:t>
                              </m:r>
                              <m:r>
                                <a:rPr lang="vi-VN" sz="2200" i="1">
                                  <a:latin typeface="Cambria Math" panose="02040503050406030204" pitchFamily="18" charset="0"/>
                                </a:rPr>
                                <m:t>𝜖</m:t>
                              </m:r>
                              <m:r>
                                <a:rPr lang="vi-VN" sz="2200" i="1">
                                  <a:latin typeface="Cambria Math" panose="02040503050406030204" pitchFamily="18" charset="0"/>
                                </a:rPr>
                                <m:t>ϻ</m:t>
                              </m:r>
                            </m:sub>
                          </m:sSub>
                        </m:sub>
                        <m:sup/>
                        <m:e>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r>
                            <a:rPr lang="vi-VN" sz="2200" i="1">
                              <a:latin typeface="Cambria Math" panose="02040503050406030204" pitchFamily="18" charset="0"/>
                            </a:rPr>
                            <m:t>(</m:t>
                          </m:r>
                          <m:sSup>
                            <m:sSupPr>
                              <m:ctrlPr>
                                <a:rPr lang="vi-VN" sz="2200" b="1" i="1">
                                  <a:latin typeface="Cambria Math" panose="02040503050406030204" pitchFamily="18" charset="0"/>
                                </a:rPr>
                              </m:ctrlPr>
                            </m:sSupPr>
                            <m:e>
                              <m:r>
                                <a:rPr lang="vi-VN" sz="2200" b="1" i="1">
                                  <a:latin typeface="Cambria Math" panose="02040503050406030204" pitchFamily="18" charset="0"/>
                                </a:rPr>
                                <m:t>𝒘</m:t>
                              </m:r>
                            </m:e>
                            <m:sup>
                              <m:r>
                                <a:rPr lang="vi-VN" sz="2200" b="1" i="1">
                                  <a:latin typeface="Cambria Math" panose="02040503050406030204" pitchFamily="18" charset="0"/>
                                </a:rPr>
                                <m:t>𝑻</m:t>
                              </m:r>
                            </m:sup>
                          </m:s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i="1">
                              <a:latin typeface="Cambria Math" panose="02040503050406030204" pitchFamily="18" charset="0"/>
                            </a:rPr>
                            <m:t>)</m:t>
                          </m:r>
                        </m:e>
                      </m:nary>
                    </m:oMath>
                  </m:oMathPara>
                </a14:m>
                <a:endParaRPr lang="vi-VN" sz="2200" dirty="0"/>
              </a:p>
              <a:p>
                <a:pPr marL="0" indent="0" algn="just">
                  <a:lnSpc>
                    <a:spcPct val="100000"/>
                  </a:lnSpc>
                  <a:buNone/>
                </a:pPr>
                <a:r>
                  <a:rPr lang="vi-VN" sz="2200" dirty="0"/>
                  <a:t>Trong đó ϻ là tập các dữ liệu bị phân lỗi sai ứng với </a:t>
                </a:r>
                <a:r>
                  <a:rPr lang="vi-VN" sz="2200" b="1" dirty="0"/>
                  <a:t>w </a:t>
                </a:r>
                <a:r>
                  <a:rPr lang="vi-VN" b="1" dirty="0"/>
                  <a:t>. </a:t>
                </a:r>
              </a:p>
              <a:p>
                <a:pPr marL="0" indent="0" algn="just">
                  <a:lnSpc>
                    <a:spcPct val="100000"/>
                  </a:lnSpc>
                  <a:buNone/>
                </a:pPr>
                <a:r>
                  <a:rPr lang="vi-VN" sz="2200" dirty="0"/>
                  <a:t>Hàm </a:t>
                </a:r>
                <a14:m>
                  <m:oMath xmlns:m="http://schemas.openxmlformats.org/officeDocument/2006/math">
                    <m:r>
                      <a:rPr lang="vi-VN" sz="2200" i="1">
                        <a:latin typeface="Cambria Math" panose="02040503050406030204" pitchFamily="18" charset="0"/>
                      </a:rPr>
                      <m:t>𝐽</m:t>
                    </m:r>
                    <m:d>
                      <m:dPr>
                        <m:ctrlPr>
                          <a:rPr lang="vi-VN" sz="2200" i="1">
                            <a:latin typeface="Cambria Math" panose="02040503050406030204" pitchFamily="18" charset="0"/>
                          </a:rPr>
                        </m:ctrlPr>
                      </m:dPr>
                      <m:e>
                        <m:r>
                          <a:rPr lang="vi-VN" sz="2200" b="1" i="1">
                            <a:latin typeface="Cambria Math" panose="02040503050406030204" pitchFamily="18" charset="0"/>
                          </a:rPr>
                          <m:t>𝒘</m:t>
                        </m:r>
                      </m:e>
                    </m:d>
                    <m:r>
                      <a:rPr lang="vi-VN" sz="2200" i="1">
                        <a:latin typeface="Cambria Math" panose="02040503050406030204" pitchFamily="18" charset="0"/>
                      </a:rPr>
                      <m:t> </m:t>
                    </m:r>
                  </m:oMath>
                </a14:m>
                <a:r>
                  <a:rPr lang="vi-VN" sz="2200" dirty="0"/>
                  <a:t>khác với hàm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𝐽</m:t>
                        </m:r>
                      </m:e>
                      <m:sub>
                        <m:r>
                          <a:rPr lang="vi-VN" sz="2200" i="1">
                            <a:latin typeface="Cambria Math" panose="02040503050406030204" pitchFamily="18" charset="0"/>
                          </a:rPr>
                          <m:t>1</m:t>
                        </m:r>
                      </m:sub>
                    </m:sSub>
                    <m:d>
                      <m:dPr>
                        <m:ctrlPr>
                          <a:rPr lang="vi-VN" sz="2200" i="1">
                            <a:latin typeface="Cambria Math" panose="02040503050406030204" pitchFamily="18" charset="0"/>
                          </a:rPr>
                        </m:ctrlPr>
                      </m:dPr>
                      <m:e>
                        <m:r>
                          <a:rPr lang="vi-VN" sz="2200" i="1">
                            <a:latin typeface="Cambria Math" panose="02040503050406030204" pitchFamily="18" charset="0"/>
                          </a:rPr>
                          <m:t>𝑤</m:t>
                        </m:r>
                      </m:e>
                    </m:d>
                    <m:r>
                      <a:rPr lang="vi-VN" sz="2200" i="1">
                        <a:latin typeface="Cambria Math" panose="02040503050406030204" pitchFamily="18" charset="0"/>
                      </a:rPr>
                      <m:t>  </m:t>
                    </m:r>
                  </m:oMath>
                </a14:m>
                <a:r>
                  <a:rPr lang="vi-VN" sz="2200" dirty="0"/>
                  <a:t>ở chỗ nó không rời rạc. Ngoài ra, nếu điểm </a:t>
                </a:r>
                <a14:m>
                  <m:oMath xmlns:m="http://schemas.openxmlformats.org/officeDocument/2006/math">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oMath>
                </a14:m>
                <a:r>
                  <a:rPr lang="vi-VN" sz="2200" baseline="-25000" dirty="0"/>
                  <a:t> </a:t>
                </a:r>
                <a:r>
                  <a:rPr lang="vi-VN" sz="2200" dirty="0"/>
                  <a:t>bị phân loại lỗi thì giá trị </a:t>
                </a:r>
                <a14:m>
                  <m:oMath xmlns:m="http://schemas.openxmlformats.org/officeDocument/2006/math">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r>
                      <a:rPr lang="vi-VN" sz="2200" i="1">
                        <a:latin typeface="Cambria Math" panose="02040503050406030204" pitchFamily="18" charset="0"/>
                      </a:rPr>
                      <m:t>(</m:t>
                    </m:r>
                    <m:sSup>
                      <m:sSupPr>
                        <m:ctrlPr>
                          <a:rPr lang="vi-VN" sz="2200" b="1" i="1">
                            <a:latin typeface="Cambria Math" panose="02040503050406030204" pitchFamily="18" charset="0"/>
                          </a:rPr>
                        </m:ctrlPr>
                      </m:sSupPr>
                      <m:e>
                        <m:r>
                          <a:rPr lang="vi-VN" sz="2200" b="1" i="1">
                            <a:latin typeface="Cambria Math" panose="02040503050406030204" pitchFamily="18" charset="0"/>
                          </a:rPr>
                          <m:t>𝒘</m:t>
                        </m:r>
                      </m:e>
                      <m:sup>
                        <m:r>
                          <a:rPr lang="vi-VN" sz="2200" b="1" i="1">
                            <a:latin typeface="Cambria Math" panose="02040503050406030204" pitchFamily="18" charset="0"/>
                          </a:rPr>
                          <m:t>𝑻</m:t>
                        </m:r>
                      </m:sup>
                    </m:s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b="1" i="1">
                        <a:latin typeface="Cambria Math" panose="02040503050406030204" pitchFamily="18" charset="0"/>
                      </a:rPr>
                      <m:t>)</m:t>
                    </m:r>
                  </m:oMath>
                </a14:m>
                <a:r>
                  <a:rPr lang="vi-VN" sz="2200" b="1" dirty="0"/>
                  <a:t> </a:t>
                </a:r>
                <a:r>
                  <a:rPr lang="vi-VN" sz="2200" dirty="0"/>
                  <a:t>sẽ khá lớn chứ không là -1 như trước. Như vậy có sự phân biệt giữa các điểm dữ liệu bị phân loại nhầm gần hay xa biên giới phân chia.</a:t>
                </a:r>
              </a:p>
              <a:p>
                <a:pPr marL="0" indent="0" algn="just">
                  <a:lnSpc>
                    <a:spcPct val="100000"/>
                  </a:lnSpc>
                  <a:buNone/>
                </a:pPr>
                <a:endParaRPr lang="vi-VN" sz="22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568" r="-699"/>
                </a:stretch>
              </a:blipFill>
            </p:spPr>
            <p:txBody>
              <a:bodyPr/>
              <a:lstStyle/>
              <a:p>
                <a:r>
                  <a:rPr lang="vi-VN">
                    <a:noFill/>
                  </a:rPr>
                  <a:t> </a:t>
                </a:r>
              </a:p>
            </p:txBody>
          </p:sp>
        </mc:Fallback>
      </mc:AlternateContent>
    </p:spTree>
    <p:extLst>
      <p:ext uri="{BB962C8B-B14F-4D97-AF65-F5344CB8AC3E}">
        <p14:creationId xmlns:p14="http://schemas.microsoft.com/office/powerpoint/2010/main" val="1076774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buNone/>
                </a:pPr>
                <a:endParaRPr lang="vi-VN" sz="2200" dirty="0"/>
              </a:p>
              <a:p>
                <a:pPr marL="0" indent="0">
                  <a:buNone/>
                </a:pPr>
                <a:r>
                  <a:rPr lang="vi-VN" sz="2200" dirty="0"/>
                  <a:t>Hàm </a:t>
                </a:r>
                <a:r>
                  <a:rPr lang="vi-VN" sz="2200" b="1" i="1" dirty="0"/>
                  <a:t>J(w)</a:t>
                </a:r>
                <a:r>
                  <a:rPr lang="vi-VN" sz="2200" dirty="0"/>
                  <a:t> có đạo hàm tại các điểm dữ liệu nên ta có thể sử dụng cực tiểu phiếm hàm sai số để tìm các giá trị </a:t>
                </a:r>
                <a:r>
                  <a:rPr lang="vi-VN" sz="2200" b="1" i="1" dirty="0"/>
                  <a:t>w</a:t>
                </a:r>
                <a:r>
                  <a:rPr lang="vi-VN" sz="2200" dirty="0"/>
                  <a:t> . </a:t>
                </a:r>
              </a:p>
              <a:p>
                <a:pPr marL="0" indent="0">
                  <a:buNone/>
                </a:pPr>
                <a:r>
                  <a:rPr lang="vi-VN" sz="2200" dirty="0"/>
                  <a:t>Sử dụng phương pháp giảm gradient. Do vậy cần tìm đạo hàm của của hàm sai số tại một điểm dữ liệu </a:t>
                </a:r>
                <a14:m>
                  <m:oMath xmlns:m="http://schemas.openxmlformats.org/officeDocument/2006/math">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b="1" i="1">
                        <a:latin typeface="Cambria Math" panose="02040503050406030204" pitchFamily="18" charset="0"/>
                      </a:rPr>
                      <m:t>.</m:t>
                    </m:r>
                  </m:oMath>
                </a14:m>
                <a:r>
                  <a:rPr lang="vi-VN" sz="2200" dirty="0"/>
                  <a:t> Công thức như sau:</a:t>
                </a:r>
              </a:p>
              <a:p>
                <a:pPr marL="0" indent="0">
                  <a:buNone/>
                </a:pPr>
                <a:r>
                  <a:rPr lang="vi-VN" sz="2200" dirty="0"/>
                  <a:t>		</a:t>
                </a:r>
                <a14:m>
                  <m:oMath xmlns:m="http://schemas.openxmlformats.org/officeDocument/2006/math">
                    <m:r>
                      <a:rPr lang="vi-VN" sz="2200" i="1">
                        <a:latin typeface="Cambria Math" panose="02040503050406030204" pitchFamily="18" charset="0"/>
                      </a:rPr>
                      <m:t>𝐽</m:t>
                    </m:r>
                    <m:d>
                      <m:dPr>
                        <m:ctrlPr>
                          <a:rPr lang="vi-VN" sz="2200" i="1">
                            <a:latin typeface="Cambria Math" panose="02040503050406030204" pitchFamily="18" charset="0"/>
                          </a:rPr>
                        </m:ctrlPr>
                      </m:dPr>
                      <m:e>
                        <m:r>
                          <a:rPr lang="vi-VN" sz="2200" b="1" i="1">
                            <a:latin typeface="Cambria Math" panose="02040503050406030204" pitchFamily="18" charset="0"/>
                          </a:rPr>
                          <m:t>𝒘</m:t>
                        </m:r>
                        <m:r>
                          <a:rPr lang="vi-VN" sz="2200" b="1" i="1">
                            <a:latin typeface="Cambria Math" panose="02040503050406030204" pitchFamily="18" charset="0"/>
                          </a:rPr>
                          <m:t>;</m:t>
                        </m:r>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e>
                    </m:d>
                    <m:r>
                      <a:rPr lang="vi-VN" sz="2200" i="1">
                        <a:latin typeface="Cambria Math" panose="02040503050406030204" pitchFamily="18" charset="0"/>
                      </a:rPr>
                      <m:t>= −</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sSup>
                      <m:sSupPr>
                        <m:ctrlPr>
                          <a:rPr lang="vi-VN" sz="2200" b="1" i="1">
                            <a:latin typeface="Cambria Math" panose="02040503050406030204" pitchFamily="18" charset="0"/>
                          </a:rPr>
                        </m:ctrlPr>
                      </m:sSupPr>
                      <m:e>
                        <m:r>
                          <a:rPr lang="vi-VN" sz="2200" b="1" i="1">
                            <a:latin typeface="Cambria Math" panose="02040503050406030204" pitchFamily="18" charset="0"/>
                          </a:rPr>
                          <m:t>𝒘</m:t>
                        </m:r>
                      </m:e>
                      <m:sup>
                        <m:r>
                          <a:rPr lang="vi-VN" sz="2200" b="1" i="1">
                            <a:latin typeface="Cambria Math" panose="02040503050406030204" pitchFamily="18" charset="0"/>
                          </a:rPr>
                          <m:t>𝑻</m:t>
                        </m:r>
                      </m:sup>
                    </m:s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i="1">
                        <a:latin typeface="Cambria Math" panose="02040503050406030204" pitchFamily="18" charset="0"/>
                      </a:rPr>
                      <m:t> ; </m:t>
                    </m:r>
                    <m:sSub>
                      <m:sSubPr>
                        <m:ctrlPr>
                          <a:rPr lang="vi-VN" sz="2200" i="1">
                            <a:latin typeface="Cambria Math" panose="02040503050406030204" pitchFamily="18" charset="0"/>
                          </a:rPr>
                        </m:ctrlPr>
                      </m:sSubPr>
                      <m:e>
                        <m:r>
                          <m:rPr>
                            <m:sty m:val="p"/>
                          </m:rPr>
                          <a:rPr lang="vi-VN" sz="2200">
                            <a:latin typeface="Cambria Math" panose="02040503050406030204" pitchFamily="18" charset="0"/>
                          </a:rPr>
                          <m:t>∇</m:t>
                        </m:r>
                      </m:e>
                      <m:sub>
                        <m:r>
                          <a:rPr lang="vi-VN" sz="2200" i="1">
                            <a:latin typeface="Cambria Math" panose="02040503050406030204" pitchFamily="18" charset="0"/>
                          </a:rPr>
                          <m:t>𝑤</m:t>
                        </m:r>
                      </m:sub>
                    </m:sSub>
                    <m:r>
                      <a:rPr lang="vi-VN" sz="2200" i="1">
                        <a:latin typeface="Cambria Math" panose="02040503050406030204" pitchFamily="18" charset="0"/>
                      </a:rPr>
                      <m:t>𝐽</m:t>
                    </m:r>
                    <m:d>
                      <m:dPr>
                        <m:ctrlPr>
                          <a:rPr lang="vi-VN" sz="2200" i="1">
                            <a:latin typeface="Cambria Math" panose="02040503050406030204" pitchFamily="18" charset="0"/>
                          </a:rPr>
                        </m:ctrlPr>
                      </m:dPr>
                      <m:e>
                        <m:r>
                          <a:rPr lang="vi-VN" sz="2200" b="1" i="1">
                            <a:latin typeface="Cambria Math" panose="02040503050406030204" pitchFamily="18" charset="0"/>
                          </a:rPr>
                          <m:t>𝒘</m:t>
                        </m:r>
                        <m:r>
                          <a:rPr lang="vi-VN" sz="2200" b="1" i="1">
                            <a:latin typeface="Cambria Math" panose="02040503050406030204" pitchFamily="18" charset="0"/>
                          </a:rPr>
                          <m:t>;</m:t>
                        </m:r>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e>
                    </m:d>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i="1">
                        <a:latin typeface="Cambria Math" panose="02040503050406030204" pitchFamily="18" charset="0"/>
                      </a:rPr>
                      <m:t>      </m:t>
                    </m:r>
                  </m:oMath>
                </a14:m>
                <a:endParaRPr lang="vi-VN" sz="2200" dirty="0"/>
              </a:p>
              <a:p>
                <a:pPr marL="0" indent="0">
                  <a:buNone/>
                </a:pPr>
                <a:r>
                  <a:rPr lang="vi-VN" sz="2200" dirty="0"/>
                  <a:t>Với phiếm hàm này không thể cho đạo hàm phiếm hàm bằng không. Do đó tính </a:t>
                </a:r>
                <a:r>
                  <a:rPr lang="vi-VN" sz="2200" b="1" i="1" dirty="0"/>
                  <a:t>w</a:t>
                </a:r>
                <a:r>
                  <a:rPr lang="vi-VN" sz="2200" dirty="0"/>
                  <a:t> theo phương pháp cập nhật theo hướng ngược gradient </a:t>
                </a:r>
              </a:p>
              <a:p>
                <a:pPr marL="0" indent="0">
                  <a:buNone/>
                </a:pPr>
                <a:r>
                  <a:rPr lang="vi-VN" sz="2200" dirty="0"/>
                  <a:t>		</a:t>
                </a:r>
                <a14:m>
                  <m:oMath xmlns:m="http://schemas.openxmlformats.org/officeDocument/2006/math">
                    <m:r>
                      <a:rPr lang="vi-VN" sz="2200" b="1" i="1">
                        <a:latin typeface="Cambria Math" panose="02040503050406030204" pitchFamily="18" charset="0"/>
                      </a:rPr>
                      <m:t>𝒘</m:t>
                    </m:r>
                    <m:r>
                      <a:rPr lang="vi-VN" sz="2200" i="1">
                        <a:latin typeface="Cambria Math" panose="02040503050406030204" pitchFamily="18" charset="0"/>
                      </a:rPr>
                      <m:t>←</m:t>
                    </m:r>
                    <m:r>
                      <a:rPr lang="vi-VN" sz="2200" i="1">
                        <a:latin typeface="Cambria Math" panose="02040503050406030204" pitchFamily="18" charset="0"/>
                      </a:rPr>
                      <m:t>𝑤</m:t>
                    </m:r>
                    <m:r>
                      <a:rPr lang="vi-VN" sz="2200" i="1">
                        <a:latin typeface="Cambria Math" panose="02040503050406030204" pitchFamily="18" charset="0"/>
                      </a:rPr>
                      <m:t>−</m:t>
                    </m:r>
                    <m:r>
                      <a:rPr lang="vi-VN" sz="2200" i="1">
                        <a:latin typeface="Cambria Math" panose="02040503050406030204" pitchFamily="18" charset="0"/>
                      </a:rPr>
                      <m:t>𝜂</m:t>
                    </m:r>
                    <m:d>
                      <m:dPr>
                        <m:ctrlPr>
                          <a:rPr lang="vi-VN" sz="2200" i="1">
                            <a:latin typeface="Cambria Math" panose="02040503050406030204" pitchFamily="18" charset="0"/>
                          </a:rPr>
                        </m:ctrlPr>
                      </m:dPr>
                      <m:e>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𝑖</m:t>
                            </m:r>
                          </m:sub>
                        </m:sSub>
                      </m:e>
                    </m:d>
                    <m:r>
                      <a:rPr lang="vi-VN" sz="2200" i="1">
                        <a:latin typeface="Cambria Math" panose="02040503050406030204" pitchFamily="18" charset="0"/>
                      </a:rPr>
                      <m:t>=</m:t>
                    </m:r>
                    <m:r>
                      <a:rPr lang="vi-VN" sz="2200" b="1" i="1">
                        <a:latin typeface="Cambria Math" panose="02040503050406030204" pitchFamily="18" charset="0"/>
                      </a:rPr>
                      <m:t>𝒘</m:t>
                    </m:r>
                    <m:r>
                      <a:rPr lang="vi-VN" sz="2200" i="1">
                        <a:latin typeface="Cambria Math" panose="02040503050406030204" pitchFamily="18" charset="0"/>
                      </a:rPr>
                      <m:t>+</m:t>
                    </m:r>
                    <m:r>
                      <a:rPr lang="vi-VN" sz="2200" i="1">
                        <a:latin typeface="Cambria Math" panose="02040503050406030204" pitchFamily="18" charset="0"/>
                      </a:rPr>
                      <m:t>𝜂</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sSub>
                      <m:sSubPr>
                        <m:ctrlPr>
                          <a:rPr lang="vi-VN" sz="2200" i="1">
                            <a:latin typeface="Cambria Math" panose="02040503050406030204" pitchFamily="18" charset="0"/>
                          </a:rPr>
                        </m:ctrlPr>
                      </m:sSubPr>
                      <m:e>
                        <m:r>
                          <a:rPr lang="vi-VN" sz="2200" b="1" i="1">
                            <a:latin typeface="Cambria Math" panose="02040503050406030204" pitchFamily="18" charset="0"/>
                          </a:rPr>
                          <m:t>𝒙</m:t>
                        </m:r>
                      </m:e>
                      <m:sub>
                        <m:r>
                          <a:rPr lang="vi-VN" sz="2200" i="1">
                            <a:latin typeface="Cambria Math" panose="02040503050406030204" pitchFamily="18" charset="0"/>
                          </a:rPr>
                          <m:t>𝑖</m:t>
                        </m:r>
                      </m:sub>
                    </m:sSub>
                  </m:oMath>
                </a14:m>
                <a:endParaRPr lang="vi-VN" sz="2200" dirty="0"/>
              </a:p>
              <a:p>
                <a:pPr marL="0" indent="0">
                  <a:buNone/>
                </a:pPr>
                <a:r>
                  <a:rPr lang="vi-VN" sz="2200" dirty="0"/>
                  <a:t>Với </a:t>
                </a:r>
                <a14:m>
                  <m:oMath xmlns:m="http://schemas.openxmlformats.org/officeDocument/2006/math">
                    <m:r>
                      <a:rPr lang="vi-VN" sz="2200" i="1">
                        <a:latin typeface="Cambria Math" panose="02040503050406030204" pitchFamily="18" charset="0"/>
                      </a:rPr>
                      <m:t>𝜂</m:t>
                    </m:r>
                  </m:oMath>
                </a14:m>
                <a:r>
                  <a:rPr lang="vi-VN" sz="2200" dirty="0"/>
                  <a:t> là tốc độ học. Thông thường chọn </a:t>
                </a:r>
                <a14:m>
                  <m:oMath xmlns:m="http://schemas.openxmlformats.org/officeDocument/2006/math">
                    <m:r>
                      <a:rPr lang="vi-VN" sz="2200" i="1">
                        <a:latin typeface="Cambria Math" panose="02040503050406030204" pitchFamily="18" charset="0"/>
                      </a:rPr>
                      <m:t>𝜂</m:t>
                    </m:r>
                    <m:r>
                      <a:rPr lang="vi-VN" sz="2200" i="1">
                        <a:latin typeface="Cambria Math" panose="02040503050406030204" pitchFamily="18" charset="0"/>
                      </a:rPr>
                      <m:t>=1</m:t>
                    </m:r>
                  </m:oMath>
                </a14:m>
                <a:r>
                  <a:rPr lang="vi-VN" sz="2200" dirty="0"/>
                  <a:t>. Do vậy quy tắc cập nhật ngắn gọn:</a:t>
                </a:r>
              </a:p>
              <a:p>
                <a:pPr marL="0" indent="0">
                  <a:buNone/>
                </a:pPr>
                <a:r>
                  <a:rPr lang="vi-VN" sz="2200" dirty="0"/>
                  <a:t>			</a:t>
                </a:r>
                <a14:m>
                  <m:oMath xmlns:m="http://schemas.openxmlformats.org/officeDocument/2006/math">
                    <m:sSub>
                      <m:sSubPr>
                        <m:ctrlPr>
                          <a:rPr lang="vi-VN" sz="2200" i="1">
                            <a:latin typeface="Cambria Math" panose="02040503050406030204" pitchFamily="18" charset="0"/>
                          </a:rPr>
                        </m:ctrlPr>
                      </m:sSubPr>
                      <m:e>
                        <m:r>
                          <a:rPr lang="vi-VN" sz="2200" b="1" i="1">
                            <a:latin typeface="Cambria Math" panose="02040503050406030204" pitchFamily="18" charset="0"/>
                          </a:rPr>
                          <m:t>𝒘</m:t>
                        </m:r>
                      </m:e>
                      <m:sub>
                        <m:r>
                          <a:rPr lang="vi-VN" sz="2200" i="1">
                            <a:latin typeface="Cambria Math" panose="02040503050406030204" pitchFamily="18" charset="0"/>
                          </a:rPr>
                          <m:t>𝑡</m:t>
                        </m:r>
                        <m:r>
                          <a:rPr lang="vi-VN" sz="2200" i="1">
                            <a:latin typeface="Cambria Math" panose="02040503050406030204" pitchFamily="18" charset="0"/>
                          </a:rPr>
                          <m:t>+1</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b="1" i="1">
                            <a:latin typeface="Cambria Math" panose="02040503050406030204" pitchFamily="18" charset="0"/>
                          </a:rPr>
                          <m:t>𝒘</m:t>
                        </m:r>
                      </m:e>
                      <m:sub>
                        <m:r>
                          <a:rPr lang="vi-VN" sz="2200" i="1">
                            <a:latin typeface="Cambria Math" panose="02040503050406030204" pitchFamily="18" charset="0"/>
                          </a:rPr>
                          <m:t>𝑡</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oMath>
                </a14:m>
                <a:r>
                  <a:rPr lang="vi-VN" sz="2200" dirty="0"/>
                  <a:t> </a:t>
                </a:r>
              </a:p>
              <a:p>
                <a:pPr marL="0" indent="0">
                  <a:buNone/>
                </a:pPr>
                <a:r>
                  <a:rPr lang="vi-VN" sz="2200" dirty="0"/>
                  <a:t>Đây là thuật toán cập nhật </a:t>
                </a:r>
                <a:r>
                  <a:rPr lang="vi-VN" sz="2200" b="1" i="1" dirty="0"/>
                  <a:t>w</a:t>
                </a:r>
                <a:r>
                  <a:rPr lang="vi-VN" sz="2200" dirty="0"/>
                  <a:t> rất đơn giản</a:t>
                </a:r>
                <a:r>
                  <a:rPr lang="vi-VN" dirty="0"/>
                  <a:t>.</a:t>
                </a:r>
              </a:p>
              <a:p>
                <a:pPr marL="0" indent="0" algn="just">
                  <a:lnSpc>
                    <a:spcPct val="100000"/>
                  </a:lnSpc>
                  <a:buNone/>
                </a:pPr>
                <a:r>
                  <a:rPr lang="en-US" sz="2200" dirty="0"/>
                  <a:t> </a:t>
                </a:r>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r="-322"/>
                </a:stretch>
              </a:blipFill>
            </p:spPr>
            <p:txBody>
              <a:bodyPr/>
              <a:lstStyle/>
              <a:p>
                <a:r>
                  <a:rPr lang="vi-VN">
                    <a:noFill/>
                  </a:rPr>
                  <a:t> </a:t>
                </a:r>
              </a:p>
            </p:txBody>
          </p:sp>
        </mc:Fallback>
      </mc:AlternateContent>
    </p:spTree>
    <p:extLst>
      <p:ext uri="{BB962C8B-B14F-4D97-AF65-F5344CB8AC3E}">
        <p14:creationId xmlns:p14="http://schemas.microsoft.com/office/powerpoint/2010/main" val="3223947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fontScale="92500"/>
              </a:bodyPr>
              <a:lstStyle/>
              <a:p>
                <a:pPr marL="0" indent="0" algn="just">
                  <a:lnSpc>
                    <a:spcPct val="100000"/>
                  </a:lnSpc>
                  <a:buNone/>
                </a:pPr>
                <a:r>
                  <a:rPr lang="en-US" sz="2200" dirty="0">
                    <a:latin typeface="Arial" panose="020B0604020202020204" pitchFamily="34" charset="0"/>
                    <a:cs typeface="Arial" panose="020B0604020202020204" pitchFamily="34" charset="0"/>
                  </a:rPr>
                  <a:t>Thuật </a:t>
                </a:r>
                <a:r>
                  <a:rPr lang="en-US" sz="2200" dirty="0" err="1">
                    <a:latin typeface="Arial" panose="020B0604020202020204" pitchFamily="34" charset="0"/>
                    <a:cs typeface="Arial" panose="020B0604020202020204" pitchFamily="34" charset="0"/>
                  </a:rPr>
                  <a:t>toán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phân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loại</a:t>
                </a:r>
                <a:r>
                  <a:rPr lang="en-US" sz="2200" dirty="0">
                    <a:latin typeface="Arial" panose="020B0604020202020204" pitchFamily="34" charset="0"/>
                    <a:cs typeface="Arial" panose="020B0604020202020204" pitchFamily="34" charset="0"/>
                  </a:rPr>
                  <a:t> Perceptron</a:t>
                </a:r>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r>
                  <a:rPr lang="en-US" sz="2200" b="1" dirty="0" err="1">
                    <a:latin typeface="Arial" panose="020B0604020202020204" pitchFamily="34" charset="0"/>
                    <a:cs typeface="Arial" panose="020B0604020202020204" pitchFamily="34" charset="0"/>
                  </a:rPr>
                  <a:t>Hội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tụ</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của</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ph</a:t>
                </a:r>
                <a:r>
                  <a:rPr lang="vi-VN" sz="2200" b="1" dirty="0">
                    <a:cs typeface="Arial" panose="020B0604020202020204" pitchFamily="34" charset="0"/>
                  </a:rPr>
                  <a:t>ư</a:t>
                </a:r>
                <a:r>
                  <a:rPr lang="en-US" sz="2200" b="1" dirty="0" err="1">
                    <a:latin typeface="Arial" panose="020B0604020202020204" pitchFamily="34" charset="0"/>
                    <a:cs typeface="Arial" panose="020B0604020202020204" pitchFamily="34" charset="0"/>
                  </a:rPr>
                  <a:t>ơng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pháp</a:t>
                </a:r>
                <a:endParaRPr lang="en-US" sz="2200" b="1" dirty="0">
                  <a:latin typeface="Arial" panose="020B0604020202020204" pitchFamily="34" charset="0"/>
                  <a:cs typeface="Arial" panose="020B0604020202020204" pitchFamily="34" charset="0"/>
                </a:endParaRPr>
              </a:p>
              <a:p>
                <a:pPr marL="0" indent="0">
                  <a:buNone/>
                </a:pPr>
                <a:r>
                  <a:rPr lang="vi-VN" sz="2200" dirty="0">
                    <a:cs typeface="Arial" panose="020B0604020202020204" pitchFamily="34" charset="0"/>
                  </a:rPr>
                  <a:t>Có thể thấy Thuật toán này có xu hướng làm giảm hàm mất mát.</a:t>
                </a:r>
              </a:p>
              <a:p>
                <a:pPr marL="0" indent="0">
                  <a:buNone/>
                </a:pPr>
                <a:r>
                  <a:rPr lang="vi-VN" sz="2200" dirty="0">
                    <a:cs typeface="Arial" panose="020B0604020202020204" pitchFamily="34" charset="0"/>
                  </a:rPr>
                  <a:t>Thật vậy nhận thấy rằng:</a:t>
                </a:r>
              </a:p>
              <a:p>
                <a:pPr marL="0" indent="0">
                  <a:buNone/>
                </a:pPr>
                <a:r>
                  <a:rPr lang="vi-VN" sz="2200" dirty="0">
                    <a:cs typeface="Arial" panose="020B0604020202020204" pitchFamily="34" charset="0"/>
                  </a:rPr>
                  <a:t>		</a:t>
                </a:r>
                <a14:m>
                  <m:oMath xmlns:m="http://schemas.openxmlformats.org/officeDocument/2006/math">
                    <m:sSubSup>
                      <m:sSubSupPr>
                        <m:ctrlPr>
                          <a:rPr lang="vi-VN" sz="2200" b="1" i="1">
                            <a:latin typeface="Cambria Math" panose="02040503050406030204" pitchFamily="18" charset="0"/>
                          </a:rPr>
                        </m:ctrlPr>
                      </m:sSubSupPr>
                      <m:e>
                        <m:r>
                          <a:rPr lang="vi-VN" sz="2200" b="1" i="1">
                            <a:latin typeface="Cambria Math" panose="02040503050406030204" pitchFamily="18" charset="0"/>
                          </a:rPr>
                          <m:t>𝒘</m:t>
                        </m:r>
                      </m:e>
                      <m:sub>
                        <m:r>
                          <a:rPr lang="vi-VN" sz="2200" b="1" i="1">
                            <a:latin typeface="Cambria Math" panose="02040503050406030204" pitchFamily="18" charset="0"/>
                          </a:rPr>
                          <m:t>𝒕</m:t>
                        </m:r>
                        <m:r>
                          <a:rPr lang="vi-VN" sz="2200" b="1" i="1">
                            <a:latin typeface="Cambria Math" panose="02040503050406030204" pitchFamily="18" charset="0"/>
                          </a:rPr>
                          <m:t>+</m:t>
                        </m:r>
                        <m:r>
                          <a:rPr lang="vi-VN" sz="2200" b="1" i="1">
                            <a:latin typeface="Cambria Math" panose="02040503050406030204" pitchFamily="18" charset="0"/>
                          </a:rPr>
                          <m:t>𝟏</m:t>
                        </m:r>
                      </m:sub>
                      <m:sup>
                        <m:r>
                          <a:rPr lang="vi-VN" sz="2200" b="1" i="1">
                            <a:latin typeface="Cambria Math" panose="02040503050406030204" pitchFamily="18" charset="0"/>
                          </a:rPr>
                          <m:t>𝑻</m:t>
                        </m:r>
                      </m:sup>
                    </m:sSub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b="1" i="1">
                            <a:latin typeface="Cambria Math" panose="02040503050406030204" pitchFamily="18" charset="0"/>
                          </a:rPr>
                          <m:t>𝒘</m:t>
                        </m:r>
                      </m:e>
                      <m:sub>
                        <m:r>
                          <a:rPr lang="vi-VN" sz="2200" i="1">
                            <a:latin typeface="Cambria Math" panose="02040503050406030204" pitchFamily="18" charset="0"/>
                          </a:rPr>
                          <m:t>𝑡</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sSup>
                      <m:sSupPr>
                        <m:ctrlPr>
                          <a:rPr lang="vi-VN" sz="2200" b="1" i="1">
                            <a:latin typeface="Cambria Math" panose="02040503050406030204" pitchFamily="18" charset="0"/>
                          </a:rPr>
                        </m:ctrlPr>
                      </m:sSupPr>
                      <m:e>
                        <m:r>
                          <a:rPr lang="vi-VN" sz="2200" b="1" i="1">
                            <a:latin typeface="Cambria Math" panose="02040503050406030204" pitchFamily="18" charset="0"/>
                          </a:rPr>
                          <m:t>)</m:t>
                        </m:r>
                      </m:e>
                      <m:sup>
                        <m:r>
                          <a:rPr lang="vi-VN" sz="2200" b="1" i="1">
                            <a:latin typeface="Cambria Math" panose="02040503050406030204" pitchFamily="18" charset="0"/>
                          </a:rPr>
                          <m:t>𝑻</m:t>
                        </m:r>
                      </m:sup>
                    </m:s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b="1" i="1">
                        <a:latin typeface="Cambria Math" panose="02040503050406030204" pitchFamily="18" charset="0"/>
                      </a:rPr>
                      <m:t>=</m:t>
                    </m:r>
                    <m:sSubSup>
                      <m:sSubSupPr>
                        <m:ctrlPr>
                          <a:rPr lang="vi-VN" sz="2200" b="1" i="1">
                            <a:latin typeface="Cambria Math" panose="02040503050406030204" pitchFamily="18" charset="0"/>
                          </a:rPr>
                        </m:ctrlPr>
                      </m:sSubSupPr>
                      <m:e>
                        <m:r>
                          <a:rPr lang="vi-VN" sz="2200" b="1" i="1">
                            <a:latin typeface="Cambria Math" panose="02040503050406030204" pitchFamily="18" charset="0"/>
                          </a:rPr>
                          <m:t>𝒘</m:t>
                        </m:r>
                      </m:e>
                      <m:sub>
                        <m:r>
                          <a:rPr lang="vi-VN" sz="2200" b="1" i="1">
                            <a:latin typeface="Cambria Math" panose="02040503050406030204" pitchFamily="18" charset="0"/>
                          </a:rPr>
                          <m:t>𝒕</m:t>
                        </m:r>
                      </m:sub>
                      <m:sup>
                        <m:r>
                          <a:rPr lang="vi-VN" sz="2200" b="1" i="1">
                            <a:latin typeface="Cambria Math" panose="02040503050406030204" pitchFamily="18" charset="0"/>
                          </a:rPr>
                          <m:t>𝑻</m:t>
                        </m:r>
                      </m:sup>
                    </m:sSub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b="1"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sSubSup>
                      <m:sSubSupPr>
                        <m:ctrlPr>
                          <a:rPr lang="vi-VN" sz="2200" b="1" i="1">
                            <a:latin typeface="Cambria Math" panose="02040503050406030204" pitchFamily="18" charset="0"/>
                          </a:rPr>
                        </m:ctrlPr>
                      </m:sSubSupPr>
                      <m:e>
                        <m:r>
                          <a:rPr lang="vi-VN" sz="2200" b="1" i="1">
                            <a:latin typeface="Cambria Math" panose="02040503050406030204" pitchFamily="18" charset="0"/>
                          </a:rPr>
                          <m:t>𝒙</m:t>
                        </m:r>
                      </m:e>
                      <m:sub>
                        <m:r>
                          <a:rPr lang="vi-VN" sz="2200" b="1" i="1">
                            <a:latin typeface="Cambria Math" panose="02040503050406030204" pitchFamily="18" charset="0"/>
                          </a:rPr>
                          <m:t>𝒊</m:t>
                        </m:r>
                      </m:sub>
                      <m:sup>
                        <m:r>
                          <a:rPr lang="vi-VN" sz="2200" b="1" i="1">
                            <a:latin typeface="Cambria Math" panose="02040503050406030204" pitchFamily="18" charset="0"/>
                          </a:rPr>
                          <m:t>𝑻</m:t>
                        </m:r>
                      </m:sup>
                    </m:sSub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b="1" i="1">
                        <a:latin typeface="Cambria Math" panose="02040503050406030204" pitchFamily="18" charset="0"/>
                      </a:rPr>
                      <m:t>=</m:t>
                    </m:r>
                    <m:sSubSup>
                      <m:sSubSupPr>
                        <m:ctrlPr>
                          <a:rPr lang="vi-VN" sz="2200" b="1" i="1">
                            <a:latin typeface="Cambria Math" panose="02040503050406030204" pitchFamily="18" charset="0"/>
                          </a:rPr>
                        </m:ctrlPr>
                      </m:sSubSupPr>
                      <m:e>
                        <m:r>
                          <a:rPr lang="vi-VN" sz="2200" b="1" i="1">
                            <a:latin typeface="Cambria Math" panose="02040503050406030204" pitchFamily="18" charset="0"/>
                          </a:rPr>
                          <m:t>𝒘</m:t>
                        </m:r>
                      </m:e>
                      <m:sub>
                        <m:r>
                          <a:rPr lang="vi-VN" sz="2200" b="1" i="1">
                            <a:latin typeface="Cambria Math" panose="02040503050406030204" pitchFamily="18" charset="0"/>
                          </a:rPr>
                          <m:t>𝒕</m:t>
                        </m:r>
                      </m:sub>
                      <m:sup>
                        <m:r>
                          <a:rPr lang="vi-VN" sz="2200" b="1" i="1">
                            <a:latin typeface="Cambria Math" panose="02040503050406030204" pitchFamily="18" charset="0"/>
                          </a:rPr>
                          <m:t>𝑻</m:t>
                        </m:r>
                      </m:sup>
                    </m:sSub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b="1" i="1">
                        <a:latin typeface="Cambria Math" panose="02040503050406030204" pitchFamily="18" charset="0"/>
                      </a:rPr>
                      <m:t>+</m:t>
                    </m:r>
                    <m:sSub>
                      <m:sSubPr>
                        <m:ctrlPr>
                          <a:rPr lang="vi-VN" sz="2200" b="1" i="1">
                            <a:latin typeface="Cambria Math" panose="02040503050406030204" pitchFamily="18" charset="0"/>
                          </a:rPr>
                        </m:ctrlPr>
                      </m:sSubPr>
                      <m:e>
                        <m:r>
                          <a:rPr lang="vi-VN" sz="2200" i="1">
                            <a:latin typeface="Cambria Math" panose="02040503050406030204" pitchFamily="18" charset="0"/>
                          </a:rPr>
                          <m:t>𝑦</m:t>
                        </m:r>
                      </m:e>
                      <m:sub>
                        <m:r>
                          <a:rPr lang="vi-VN" sz="2200" b="1" i="1">
                            <a:latin typeface="Cambria Math" panose="02040503050406030204" pitchFamily="18" charset="0"/>
                          </a:rPr>
                          <m:t>𝒊</m:t>
                        </m:r>
                      </m:sub>
                    </m:sSub>
                    <m:sSubSup>
                      <m:sSubSupPr>
                        <m:ctrlPr>
                          <a:rPr lang="vi-VN" sz="2200" b="1" i="1">
                            <a:latin typeface="Cambria Math" panose="02040503050406030204" pitchFamily="18" charset="0"/>
                          </a:rPr>
                        </m:ctrlPr>
                      </m:sSubSupPr>
                      <m:e>
                        <m:d>
                          <m:dPr>
                            <m:begChr m:val="‖"/>
                            <m:endChr m:val="‖"/>
                            <m:ctrlPr>
                              <a:rPr lang="vi-VN" sz="2200" b="1" i="1">
                                <a:latin typeface="Cambria Math" panose="02040503050406030204" pitchFamily="18" charset="0"/>
                              </a:rPr>
                            </m:ctrlPr>
                          </m:dPr>
                          <m:e>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e>
                        </m:d>
                      </m:e>
                      <m:sub>
                        <m:r>
                          <a:rPr lang="vi-VN" sz="2200" b="1" i="1">
                            <a:latin typeface="Cambria Math" panose="02040503050406030204" pitchFamily="18" charset="0"/>
                          </a:rPr>
                          <m:t>𝟐</m:t>
                        </m:r>
                      </m:sub>
                      <m:sup>
                        <m:r>
                          <a:rPr lang="vi-VN" sz="2200" b="1" i="1">
                            <a:latin typeface="Cambria Math" panose="02040503050406030204" pitchFamily="18" charset="0"/>
                          </a:rPr>
                          <m:t>𝟐</m:t>
                        </m:r>
                      </m:sup>
                    </m:sSubSup>
                  </m:oMath>
                </a14:m>
                <a:endParaRPr lang="vi-VN" sz="2200" dirty="0">
                  <a:cs typeface="Arial" panose="020B0604020202020204" pitchFamily="34" charset="0"/>
                </a:endParaRPr>
              </a:p>
              <a:p>
                <a:r>
                  <a:rPr lang="vi-VN" sz="2200" dirty="0">
                    <a:cs typeface="Arial" panose="020B0604020202020204" pitchFamily="34" charset="0"/>
                  </a:rPr>
                  <a:t>với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r>
                      <a:rPr lang="vi-VN" sz="2200" i="1">
                        <a:latin typeface="Cambria Math" panose="02040503050406030204" pitchFamily="18" charset="0"/>
                      </a:rPr>
                      <m:t>=1</m:t>
                    </m:r>
                  </m:oMath>
                </a14:m>
                <a:r>
                  <a:rPr lang="vi-VN" sz="2200" dirty="0">
                    <a:cs typeface="Arial" panose="020B0604020202020204" pitchFamily="34" charset="0"/>
                  </a:rPr>
                  <a:t>, vì là phân lớp lỗi nên  </a:t>
                </a:r>
                <a14:m>
                  <m:oMath xmlns:m="http://schemas.openxmlformats.org/officeDocument/2006/math">
                    <m:sSubSup>
                      <m:sSubSupPr>
                        <m:ctrlPr>
                          <a:rPr lang="vi-VN" sz="2200" b="1" i="1">
                            <a:latin typeface="Cambria Math" panose="02040503050406030204" pitchFamily="18" charset="0"/>
                          </a:rPr>
                        </m:ctrlPr>
                      </m:sSubSupPr>
                      <m:e>
                        <m:r>
                          <a:rPr lang="vi-VN" sz="2200" b="1" i="1">
                            <a:latin typeface="Cambria Math" panose="02040503050406030204" pitchFamily="18" charset="0"/>
                          </a:rPr>
                          <m:t>𝒘</m:t>
                        </m:r>
                      </m:e>
                      <m:sub>
                        <m:r>
                          <a:rPr lang="vi-VN" sz="2200" b="1" i="1">
                            <a:latin typeface="Cambria Math" panose="02040503050406030204" pitchFamily="18" charset="0"/>
                          </a:rPr>
                          <m:t>𝒕</m:t>
                        </m:r>
                      </m:sub>
                      <m:sup>
                        <m:r>
                          <a:rPr lang="vi-VN" sz="2200" b="1" i="1">
                            <a:latin typeface="Cambria Math" panose="02040503050406030204" pitchFamily="18" charset="0"/>
                          </a:rPr>
                          <m:t>𝑻</m:t>
                        </m:r>
                      </m:sup>
                    </m:sSub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i="1">
                        <a:latin typeface="Cambria Math" panose="02040503050406030204" pitchFamily="18" charset="0"/>
                      </a:rPr>
                      <m:t>&lt;0</m:t>
                    </m:r>
                  </m:oMath>
                </a14:m>
                <a:r>
                  <a:rPr lang="vi-VN" sz="2200" dirty="0">
                    <a:cs typeface="Arial" panose="020B0604020202020204" pitchFamily="34" charset="0"/>
                  </a:rPr>
                  <a:t>  và </a:t>
                </a:r>
                <a14:m>
                  <m:oMath xmlns:m="http://schemas.openxmlformats.org/officeDocument/2006/math">
                    <m:sSub>
                      <m:sSubPr>
                        <m:ctrlPr>
                          <a:rPr lang="vi-VN" sz="2200" b="1" i="1">
                            <a:latin typeface="Cambria Math" panose="02040503050406030204" pitchFamily="18" charset="0"/>
                          </a:rPr>
                        </m:ctrlPr>
                      </m:sSubPr>
                      <m:e>
                        <m:r>
                          <a:rPr lang="vi-VN" sz="2200" i="1">
                            <a:latin typeface="Cambria Math" panose="02040503050406030204" pitchFamily="18" charset="0"/>
                          </a:rPr>
                          <m:t>𝑦</m:t>
                        </m:r>
                      </m:e>
                      <m:sub>
                        <m:r>
                          <a:rPr lang="vi-VN" sz="2200" b="1" i="1">
                            <a:latin typeface="Cambria Math" panose="02040503050406030204" pitchFamily="18" charset="0"/>
                          </a:rPr>
                          <m:t>𝒊</m:t>
                        </m:r>
                      </m:sub>
                    </m:sSub>
                    <m:sSubSup>
                      <m:sSubSupPr>
                        <m:ctrlPr>
                          <a:rPr lang="vi-VN" sz="2200" b="1" i="1">
                            <a:latin typeface="Cambria Math" panose="02040503050406030204" pitchFamily="18" charset="0"/>
                          </a:rPr>
                        </m:ctrlPr>
                      </m:sSubSupPr>
                      <m:e>
                        <m:d>
                          <m:dPr>
                            <m:begChr m:val="‖"/>
                            <m:endChr m:val="‖"/>
                            <m:ctrlPr>
                              <a:rPr lang="vi-VN" sz="2200" b="1" i="1">
                                <a:latin typeface="Cambria Math" panose="02040503050406030204" pitchFamily="18" charset="0"/>
                              </a:rPr>
                            </m:ctrlPr>
                          </m:dPr>
                          <m:e>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e>
                        </m:d>
                      </m:e>
                      <m:sub>
                        <m:r>
                          <a:rPr lang="vi-VN" sz="2200" b="1" i="1">
                            <a:latin typeface="Cambria Math" panose="02040503050406030204" pitchFamily="18" charset="0"/>
                          </a:rPr>
                          <m:t>𝟐</m:t>
                        </m:r>
                      </m:sub>
                      <m:sup>
                        <m:r>
                          <a:rPr lang="vi-VN" sz="2200" b="1" i="1">
                            <a:latin typeface="Cambria Math" panose="02040503050406030204" pitchFamily="18" charset="0"/>
                          </a:rPr>
                          <m:t>𝟐</m:t>
                        </m:r>
                      </m:sup>
                    </m:sSubSup>
                    <m:r>
                      <a:rPr lang="vi-VN" sz="2200" b="1" i="1">
                        <a:latin typeface="Cambria Math" panose="02040503050406030204" pitchFamily="18" charset="0"/>
                      </a:rPr>
                      <m:t>≥</m:t>
                    </m:r>
                    <m:r>
                      <a:rPr lang="vi-VN" sz="2200" b="0" i="1">
                        <a:latin typeface="Cambria Math" panose="02040503050406030204" pitchFamily="18" charset="0"/>
                      </a:rPr>
                      <m:t>1</m:t>
                    </m:r>
                  </m:oMath>
                </a14:m>
                <a:r>
                  <a:rPr lang="vi-VN" sz="2200" b="1" dirty="0">
                    <a:cs typeface="Arial" panose="020B0604020202020204" pitchFamily="34" charset="0"/>
                  </a:rPr>
                  <a:t>. </a:t>
                </a:r>
                <a:r>
                  <a:rPr lang="vi-VN" sz="2200" dirty="0">
                    <a:cs typeface="Arial" panose="020B0604020202020204" pitchFamily="34" charset="0"/>
                  </a:rPr>
                  <a:t>Chú ý </a:t>
                </a:r>
                <a14:m>
                  <m:oMath xmlns:m="http://schemas.openxmlformats.org/officeDocument/2006/math">
                    <m:sSub>
                      <m:sSubPr>
                        <m:ctrlPr>
                          <a:rPr lang="vi-VN" b="1" i="1">
                            <a:latin typeface="Cambria Math" panose="02040503050406030204" pitchFamily="18" charset="0"/>
                          </a:rPr>
                        </m:ctrlPr>
                      </m:sSubPr>
                      <m:e>
                        <m:r>
                          <a:rPr lang="vi-VN" b="1" i="1">
                            <a:latin typeface="Cambria Math" panose="02040503050406030204" pitchFamily="18" charset="0"/>
                          </a:rPr>
                          <m:t>𝒙</m:t>
                        </m:r>
                      </m:e>
                      <m:sub>
                        <m:r>
                          <a:rPr lang="vi-VN" b="1" i="1">
                            <a:latin typeface="Cambria Math" panose="02040503050406030204" pitchFamily="18" charset="0"/>
                          </a:rPr>
                          <m:t>𝒊</m:t>
                        </m:r>
                      </m:sub>
                    </m:sSub>
                    <m:r>
                      <a:rPr lang="vi-VN" b="1" i="1">
                        <a:latin typeface="Cambria Math" panose="02040503050406030204" pitchFamily="18" charset="0"/>
                      </a:rPr>
                      <m:t> </m:t>
                    </m:r>
                  </m:oMath>
                </a14:m>
                <a:r>
                  <a:rPr lang="vi-VN" sz="2200" dirty="0">
                    <a:cs typeface="Arial" panose="020B0604020202020204" pitchFamily="34" charset="0"/>
                  </a:rPr>
                  <a:t>là  vecto mở rộng có phần tử bias =1, do vậy </a:t>
                </a:r>
                <a14:m>
                  <m:oMath xmlns:m="http://schemas.openxmlformats.org/officeDocument/2006/math">
                    <m:sSubSup>
                      <m:sSubSupPr>
                        <m:ctrlPr>
                          <a:rPr lang="vi-VN" sz="2200" b="1" i="1">
                            <a:latin typeface="Cambria Math" panose="02040503050406030204" pitchFamily="18" charset="0"/>
                          </a:rPr>
                        </m:ctrlPr>
                      </m:sSubSupPr>
                      <m:e>
                        <m:r>
                          <a:rPr lang="vi-VN" sz="2200" b="1" i="1">
                            <a:latin typeface="Cambria Math" panose="02040503050406030204" pitchFamily="18" charset="0"/>
                          </a:rPr>
                          <m:t>𝒘</m:t>
                        </m:r>
                      </m:e>
                      <m:sub>
                        <m:r>
                          <a:rPr lang="vi-VN" sz="2200" b="1" i="1">
                            <a:latin typeface="Cambria Math" panose="02040503050406030204" pitchFamily="18" charset="0"/>
                          </a:rPr>
                          <m:t>𝒕</m:t>
                        </m:r>
                        <m:r>
                          <a:rPr lang="vi-VN" sz="2200" b="1" i="1">
                            <a:latin typeface="Cambria Math" panose="02040503050406030204" pitchFamily="18" charset="0"/>
                          </a:rPr>
                          <m:t>+</m:t>
                        </m:r>
                        <m:r>
                          <a:rPr lang="vi-VN" sz="2200" b="1" i="1">
                            <a:latin typeface="Cambria Math" panose="02040503050406030204" pitchFamily="18" charset="0"/>
                          </a:rPr>
                          <m:t>𝟏</m:t>
                        </m:r>
                      </m:sub>
                      <m:sup>
                        <m:r>
                          <a:rPr lang="vi-VN" sz="2200" b="1" i="1">
                            <a:latin typeface="Cambria Math" panose="02040503050406030204" pitchFamily="18" charset="0"/>
                          </a:rPr>
                          <m:t>𝑻</m:t>
                        </m:r>
                      </m:sup>
                    </m:sSub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b="1" i="1">
                        <a:latin typeface="Cambria Math" panose="02040503050406030204" pitchFamily="18" charset="0"/>
                      </a:rPr>
                      <m:t>&gt;</m:t>
                    </m:r>
                    <m:sSubSup>
                      <m:sSubSupPr>
                        <m:ctrlPr>
                          <a:rPr lang="vi-VN" sz="2200" b="1" i="1">
                            <a:latin typeface="Cambria Math" panose="02040503050406030204" pitchFamily="18" charset="0"/>
                          </a:rPr>
                        </m:ctrlPr>
                      </m:sSubSupPr>
                      <m:e>
                        <m:r>
                          <a:rPr lang="vi-VN" sz="2200" b="1" i="1">
                            <a:latin typeface="Cambria Math" panose="02040503050406030204" pitchFamily="18" charset="0"/>
                          </a:rPr>
                          <m:t>𝒘</m:t>
                        </m:r>
                      </m:e>
                      <m:sub>
                        <m:r>
                          <a:rPr lang="vi-VN" sz="2200" b="1" i="1">
                            <a:latin typeface="Cambria Math" panose="02040503050406030204" pitchFamily="18" charset="0"/>
                          </a:rPr>
                          <m:t>𝒕</m:t>
                        </m:r>
                      </m:sub>
                      <m:sup>
                        <m:r>
                          <a:rPr lang="vi-VN" sz="2200" b="1" i="1">
                            <a:latin typeface="Cambria Math" panose="02040503050406030204" pitchFamily="18" charset="0"/>
                          </a:rPr>
                          <m:t>𝑻</m:t>
                        </m:r>
                      </m:sup>
                    </m:sSub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oMath>
                </a14:m>
                <a:r>
                  <a:rPr lang="vi-VN" sz="2200" b="1" dirty="0">
                    <a:cs typeface="Arial" panose="020B0604020202020204" pitchFamily="34" charset="0"/>
                  </a:rPr>
                  <a:t> </a:t>
                </a:r>
                <a:r>
                  <a:rPr lang="vi-VN" sz="2200" dirty="0">
                    <a:cs typeface="Arial" panose="020B0604020202020204" pitchFamily="34" charset="0"/>
                  </a:rPr>
                  <a:t>hay</a:t>
                </a:r>
                <a:r>
                  <a:rPr lang="vi-VN" sz="2200" b="1" dirty="0">
                    <a:cs typeface="Arial" panose="020B0604020202020204" pitchFamily="34" charset="0"/>
                  </a:rPr>
                  <a:t> </a:t>
                </a:r>
                <a14:m>
                  <m:oMath xmlns:m="http://schemas.openxmlformats.org/officeDocument/2006/math">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r>
                      <a:rPr lang="vi-VN" sz="2200" i="1">
                        <a:latin typeface="Cambria Math" panose="02040503050406030204" pitchFamily="18" charset="0"/>
                      </a:rPr>
                      <m:t>(</m:t>
                    </m:r>
                    <m:sSubSup>
                      <m:sSubSupPr>
                        <m:ctrlPr>
                          <a:rPr lang="vi-VN" sz="2200" b="1" i="1">
                            <a:latin typeface="Cambria Math" panose="02040503050406030204" pitchFamily="18" charset="0"/>
                          </a:rPr>
                        </m:ctrlPr>
                      </m:sSubSupPr>
                      <m:e>
                        <m:r>
                          <a:rPr lang="vi-VN" sz="2200" b="1" i="1">
                            <a:latin typeface="Cambria Math" panose="02040503050406030204" pitchFamily="18" charset="0"/>
                          </a:rPr>
                          <m:t>𝒘</m:t>
                        </m:r>
                      </m:e>
                      <m:sub>
                        <m:r>
                          <a:rPr lang="vi-VN" sz="2200" b="1" i="1">
                            <a:latin typeface="Cambria Math" panose="02040503050406030204" pitchFamily="18" charset="0"/>
                          </a:rPr>
                          <m:t>𝒕</m:t>
                        </m:r>
                        <m:r>
                          <a:rPr lang="vi-VN" sz="2200" b="1" i="1">
                            <a:latin typeface="Cambria Math" panose="02040503050406030204" pitchFamily="18" charset="0"/>
                          </a:rPr>
                          <m:t>+</m:t>
                        </m:r>
                        <m:r>
                          <a:rPr lang="vi-VN" sz="2200" b="1" i="1">
                            <a:latin typeface="Cambria Math" panose="02040503050406030204" pitchFamily="18" charset="0"/>
                          </a:rPr>
                          <m:t>𝟏</m:t>
                        </m:r>
                      </m:sub>
                      <m:sup>
                        <m:r>
                          <a:rPr lang="vi-VN" sz="2200" b="1" i="1">
                            <a:latin typeface="Cambria Math" panose="02040503050406030204" pitchFamily="18" charset="0"/>
                          </a:rPr>
                          <m:t>𝑻</m:t>
                        </m:r>
                      </m:sup>
                    </m:sSub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r>
                      <a:rPr lang="vi-VN" sz="2200" b="1" i="1" smtClean="0">
                        <a:latin typeface="Cambria Math" panose="02040503050406030204" pitchFamily="18" charset="0"/>
                      </a:rPr>
                      <m:t>)</m:t>
                    </m:r>
                    <m:r>
                      <a:rPr lang="vi-VN" sz="2200" b="1" i="1">
                        <a:latin typeface="Cambria Math" panose="02040503050406030204" pitchFamily="18" charset="0"/>
                      </a:rPr>
                      <m:t>&lt;</m:t>
                    </m:r>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r>
                      <a:rPr lang="vi-VN" sz="2200" i="1">
                        <a:latin typeface="Cambria Math" panose="02040503050406030204" pitchFamily="18" charset="0"/>
                      </a:rPr>
                      <m:t>(</m:t>
                    </m:r>
                    <m:sSubSup>
                      <m:sSubSupPr>
                        <m:ctrlPr>
                          <a:rPr lang="vi-VN" sz="2200" b="1" i="1">
                            <a:latin typeface="Cambria Math" panose="02040503050406030204" pitchFamily="18" charset="0"/>
                          </a:rPr>
                        </m:ctrlPr>
                      </m:sSubSupPr>
                      <m:e>
                        <m:r>
                          <a:rPr lang="vi-VN" sz="2200" b="1" i="1">
                            <a:latin typeface="Cambria Math" panose="02040503050406030204" pitchFamily="18" charset="0"/>
                          </a:rPr>
                          <m:t>𝒘</m:t>
                        </m:r>
                      </m:e>
                      <m:sub>
                        <m:r>
                          <a:rPr lang="vi-VN" sz="2200" b="1" i="1">
                            <a:latin typeface="Cambria Math" panose="02040503050406030204" pitchFamily="18" charset="0"/>
                          </a:rPr>
                          <m:t>𝒕</m:t>
                        </m:r>
                      </m:sub>
                      <m:sup>
                        <m:r>
                          <a:rPr lang="vi-VN" sz="2200" b="1" i="1">
                            <a:latin typeface="Cambria Math" panose="02040503050406030204" pitchFamily="18" charset="0"/>
                          </a:rPr>
                          <m:t>𝑻</m:t>
                        </m:r>
                      </m:sup>
                    </m:sSubSup>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smtClean="0">
                            <a:latin typeface="Cambria Math" panose="02040503050406030204" pitchFamily="18" charset="0"/>
                          </a:rPr>
                          <m:t>𝒊</m:t>
                        </m:r>
                      </m:sub>
                    </m:sSub>
                    <m:r>
                      <a:rPr lang="vi-VN" sz="2200" b="1" i="1" smtClean="0">
                        <a:latin typeface="Cambria Math" panose="02040503050406030204" pitchFamily="18" charset="0"/>
                      </a:rPr>
                      <m:t>)</m:t>
                    </m:r>
                    <m:r>
                      <a:rPr lang="vi-VN" sz="2200" b="1" i="1">
                        <a:latin typeface="Cambria Math" panose="02040503050406030204" pitchFamily="18" charset="0"/>
                      </a:rPr>
                      <m:t>.</m:t>
                    </m:r>
                  </m:oMath>
                </a14:m>
                <a:r>
                  <a:rPr lang="vi-VN" sz="2200" b="1" dirty="0">
                    <a:cs typeface="Arial" panose="020B0604020202020204" pitchFamily="34" charset="0"/>
                  </a:rPr>
                  <a:t> </a:t>
                </a:r>
                <a:r>
                  <a:rPr lang="vi-VN" sz="2200" dirty="0">
                    <a:cs typeface="Arial" panose="020B0604020202020204" pitchFamily="34" charset="0"/>
                  </a:rPr>
                  <a:t>Tương tự xét trường hợp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r>
                      <a:rPr lang="vi-VN" sz="2200" i="1">
                        <a:latin typeface="Cambria Math" panose="02040503050406030204" pitchFamily="18" charset="0"/>
                      </a:rPr>
                      <m:t>=</m:t>
                    </m:r>
                    <m:r>
                      <a:rPr lang="vi-VN" sz="2200" b="0" i="1" smtClean="0">
                        <a:latin typeface="Cambria Math" panose="02040503050406030204" pitchFamily="18" charset="0"/>
                      </a:rPr>
                      <m:t>−</m:t>
                    </m:r>
                    <m:r>
                      <a:rPr lang="vi-VN" sz="2200" i="1">
                        <a:latin typeface="Cambria Math" panose="02040503050406030204" pitchFamily="18" charset="0"/>
                      </a:rPr>
                      <m:t>1</m:t>
                    </m:r>
                  </m:oMath>
                </a14:m>
                <a:r>
                  <a:rPr lang="vi-VN" sz="2200" dirty="0">
                    <a:cs typeface="Arial" panose="020B0604020202020204" pitchFamily="34" charset="0"/>
                  </a:rPr>
                  <a:t>,</a:t>
                </a:r>
              </a:p>
              <a:p>
                <a:pPr marL="0" indent="0">
                  <a:buNone/>
                </a:pPr>
                <a:r>
                  <a:rPr lang="vi-VN" sz="2200" dirty="0"/>
                  <a:t>Điều này chứng tỏ đường thẳng mô tả bởi </a:t>
                </a:r>
                <a:r>
                  <a:rPr lang="vi-VN" sz="2200" b="1" dirty="0"/>
                  <a:t> </a:t>
                </a:r>
                <a14:m>
                  <m:oMath xmlns:m="http://schemas.openxmlformats.org/officeDocument/2006/math">
                    <m:sSubSup>
                      <m:sSubSupPr>
                        <m:ctrlPr>
                          <a:rPr lang="vi-VN" sz="2200" b="1" i="1">
                            <a:latin typeface="Cambria Math" panose="02040503050406030204" pitchFamily="18" charset="0"/>
                          </a:rPr>
                        </m:ctrlPr>
                      </m:sSubSupPr>
                      <m:e>
                        <m:r>
                          <a:rPr lang="vi-VN" sz="2200" b="1" i="1">
                            <a:latin typeface="Cambria Math" panose="02040503050406030204" pitchFamily="18" charset="0"/>
                          </a:rPr>
                          <m:t>𝒘</m:t>
                        </m:r>
                      </m:e>
                      <m:sub>
                        <m:r>
                          <a:rPr lang="vi-VN" sz="2200" b="1" i="1">
                            <a:latin typeface="Cambria Math" panose="02040503050406030204" pitchFamily="18" charset="0"/>
                          </a:rPr>
                          <m:t>𝒕</m:t>
                        </m:r>
                        <m:r>
                          <a:rPr lang="vi-VN" sz="2200" b="1" i="1">
                            <a:latin typeface="Cambria Math" panose="02040503050406030204" pitchFamily="18" charset="0"/>
                          </a:rPr>
                          <m:t>+</m:t>
                        </m:r>
                        <m:r>
                          <a:rPr lang="vi-VN" sz="2200" b="1" i="1">
                            <a:latin typeface="Cambria Math" panose="02040503050406030204" pitchFamily="18" charset="0"/>
                          </a:rPr>
                          <m:t>𝟏</m:t>
                        </m:r>
                      </m:sub>
                      <m:sup>
                        <m:r>
                          <a:rPr lang="vi-VN" sz="2200" b="1" i="1">
                            <a:latin typeface="Cambria Math" panose="02040503050406030204" pitchFamily="18" charset="0"/>
                          </a:rPr>
                          <m:t>𝑻</m:t>
                        </m:r>
                      </m:sup>
                    </m:sSubSup>
                  </m:oMath>
                </a14:m>
                <a:r>
                  <a:rPr lang="vi-VN" sz="2200" b="1" dirty="0"/>
                  <a:t> </a:t>
                </a:r>
                <a:r>
                  <a:rPr lang="vi-VN" sz="2200" dirty="0"/>
                  <a:t>làm cho hàm sai số giảm đi tại điểm dữ liệu lỗi </a:t>
                </a:r>
                <a14:m>
                  <m:oMath xmlns:m="http://schemas.openxmlformats.org/officeDocument/2006/math">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r>
                          <a:rPr lang="vi-VN" sz="2200" b="1" i="1">
                            <a:latin typeface="Cambria Math" panose="02040503050406030204" pitchFamily="18" charset="0"/>
                          </a:rPr>
                          <m:t>  </m:t>
                        </m:r>
                      </m:sub>
                    </m:sSub>
                    <m:r>
                      <a:rPr lang="vi-VN" sz="2200" b="1" i="1">
                        <a:latin typeface="Cambria Math" panose="02040503050406030204" pitchFamily="18" charset="0"/>
                      </a:rPr>
                      <m:t>.</m:t>
                    </m:r>
                  </m:oMath>
                </a14:m>
                <a:endParaRPr lang="en-US" sz="2200" dirty="0">
                  <a:cs typeface="Arial" panose="020B0604020202020204" pitchFamily="34" charset="0"/>
                </a:endParaRPr>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537" t="-473"/>
                </a:stretch>
              </a:blipFill>
            </p:spPr>
            <p:txBody>
              <a:bodyPr/>
              <a:lstStyle/>
              <a:p>
                <a:r>
                  <a:rPr lang="vi-VN">
                    <a:noFill/>
                  </a:rPr>
                  <a:t> </a:t>
                </a:r>
              </a:p>
            </p:txBody>
          </p:sp>
        </mc:Fallback>
      </mc:AlternateContent>
      <p:pic>
        <p:nvPicPr>
          <p:cNvPr id="5" name="Picture 4">
            <a:extLst>
              <a:ext uri="{FF2B5EF4-FFF2-40B4-BE49-F238E27FC236}">
                <a16:creationId xmlns:a16="http://schemas.microsoft.com/office/drawing/2014/main" id="{C06DAAAD-985B-43CE-84BE-8E3B73BED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842963"/>
            <a:ext cx="10240617" cy="2736451"/>
          </a:xfrm>
          <a:prstGeom prst="rect">
            <a:avLst/>
          </a:prstGeom>
        </p:spPr>
      </p:pic>
    </p:spTree>
    <p:extLst>
      <p:ext uri="{BB962C8B-B14F-4D97-AF65-F5344CB8AC3E}">
        <p14:creationId xmlns:p14="http://schemas.microsoft.com/office/powerpoint/2010/main" val="2355110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00000"/>
                  </a:lnSpc>
                  <a:buNone/>
                </a:pPr>
                <a:r>
                  <a:rPr lang="en-US" sz="2200" dirty="0"/>
                  <a:t>Ta </a:t>
                </a:r>
                <a:r>
                  <a:rPr lang="en-US" sz="2200" dirty="0" err="1"/>
                  <a:t>chứng</a:t>
                </a:r>
                <a:r>
                  <a:rPr lang="en-US" sz="2200" dirty="0"/>
                  <a:t> </a:t>
                </a:r>
                <a:r>
                  <a:rPr lang="en-US" sz="2200" dirty="0" err="1"/>
                  <a:t>minh</a:t>
                </a:r>
                <a:r>
                  <a:rPr lang="en-US" sz="2200" dirty="0"/>
                  <a:t> </a:t>
                </a:r>
                <a:r>
                  <a:rPr lang="en-US" sz="2200" dirty="0" err="1"/>
                  <a:t>thuật</a:t>
                </a:r>
                <a:r>
                  <a:rPr lang="en-US" sz="2200" dirty="0"/>
                  <a:t> </a:t>
                </a:r>
                <a:r>
                  <a:rPr lang="en-US" sz="2200" dirty="0" err="1"/>
                  <a:t>toán</a:t>
                </a:r>
                <a:r>
                  <a:rPr lang="en-US" sz="2200" dirty="0"/>
                  <a:t> </a:t>
                </a:r>
                <a:r>
                  <a:rPr lang="en-US" sz="2200" dirty="0" err="1"/>
                  <a:t>hội</a:t>
                </a:r>
                <a:r>
                  <a:rPr lang="en-US" sz="2200" dirty="0"/>
                  <a:t> </a:t>
                </a:r>
                <a:r>
                  <a:rPr lang="en-US" sz="2200" dirty="0" err="1"/>
                  <a:t>tụ</a:t>
                </a:r>
                <a:r>
                  <a:rPr lang="en-US" sz="2200" dirty="0"/>
                  <a:t> </a:t>
                </a:r>
                <a:r>
                  <a:rPr lang="en-US" sz="2200" dirty="0" err="1"/>
                  <a:t>sau</a:t>
                </a:r>
                <a:r>
                  <a:rPr lang="en-US" sz="2200" dirty="0"/>
                  <a:t> </a:t>
                </a:r>
                <a:r>
                  <a:rPr lang="en-US" sz="2200" dirty="0" err="1"/>
                  <a:t>hữu</a:t>
                </a:r>
                <a:r>
                  <a:rPr lang="en-US" sz="2200" dirty="0"/>
                  <a:t> </a:t>
                </a:r>
                <a:r>
                  <a:rPr lang="en-US" sz="2200" dirty="0" err="1"/>
                  <a:t>hạn</a:t>
                </a:r>
                <a:r>
                  <a:rPr lang="en-US" sz="2200" dirty="0"/>
                  <a:t> b</a:t>
                </a:r>
                <a:r>
                  <a:rPr lang="vi-VN" sz="2200" dirty="0"/>
                  <a:t>ước.</a:t>
                </a:r>
              </a:p>
              <a:p>
                <a:pPr marL="0" indent="0">
                  <a:buNone/>
                </a:pPr>
                <a:r>
                  <a:rPr lang="vi-VN" sz="2200" dirty="0"/>
                  <a:t>Thật vậy, giả sử rằng quá trình không hội tụ, tức là tồn tại một giá trị w mà thuật toán cứ chạy mãi.  Giả sử ta có </a:t>
                </a:r>
                <a:r>
                  <a:rPr lang="vi-VN" sz="2200" i="1" dirty="0"/>
                  <a:t>α &gt;0</a:t>
                </a:r>
                <a:r>
                  <a:rPr lang="vi-VN" sz="2200" dirty="0"/>
                  <a:t> bất kỳ. Nếu </a:t>
                </a:r>
                <a:r>
                  <a:rPr lang="vi-VN" sz="2200" b="1" dirty="0"/>
                  <a:t>w</a:t>
                </a:r>
                <a:r>
                  <a:rPr lang="vi-VN" sz="2200" b="1" baseline="30000" dirty="0"/>
                  <a:t>*</a:t>
                </a:r>
                <a:r>
                  <a:rPr lang="vi-VN" sz="2200" baseline="30000" dirty="0"/>
                  <a:t> </a:t>
                </a:r>
                <a:r>
                  <a:rPr lang="vi-VN" sz="2200" dirty="0"/>
                  <a:t>là nghiệm thì </a:t>
                </a:r>
                <a:r>
                  <a:rPr lang="vi-VN" sz="2200" b="1" i="1" dirty="0"/>
                  <a:t>αw</a:t>
                </a:r>
                <a:r>
                  <a:rPr lang="vi-VN" sz="2200" b="1" i="1" baseline="30000" dirty="0"/>
                  <a:t>*</a:t>
                </a:r>
                <a:r>
                  <a:rPr lang="vi-VN" sz="2200" dirty="0"/>
                  <a:t> cũng là nghiệm.</a:t>
                </a:r>
              </a:p>
              <a:p>
                <a:pPr marL="0" indent="0">
                  <a:buNone/>
                </a:pPr>
                <a:r>
                  <a:rPr lang="vi-VN" sz="2200" dirty="0"/>
                  <a:t>Xét hàm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𝑢</m:t>
                        </m:r>
                      </m:e>
                      <m:sub>
                        <m:r>
                          <a:rPr lang="vi-VN" sz="2200" i="1">
                            <a:latin typeface="Cambria Math" panose="02040503050406030204" pitchFamily="18" charset="0"/>
                          </a:rPr>
                          <m:t>𝛼</m:t>
                        </m:r>
                      </m:sub>
                    </m:sSub>
                    <m:d>
                      <m:dPr>
                        <m:ctrlPr>
                          <a:rPr lang="vi-VN" sz="2200" i="1">
                            <a:latin typeface="Cambria Math" panose="02040503050406030204" pitchFamily="18" charset="0"/>
                          </a:rPr>
                        </m:ctrlPr>
                      </m:dPr>
                      <m:e>
                        <m:r>
                          <a:rPr lang="vi-VN" sz="2200" i="1">
                            <a:latin typeface="Cambria Math" panose="02040503050406030204" pitchFamily="18" charset="0"/>
                          </a:rPr>
                          <m:t>𝑡</m:t>
                        </m:r>
                      </m:e>
                    </m:d>
                    <m:r>
                      <a:rPr lang="vi-VN" sz="2200" i="1">
                        <a:latin typeface="Cambria Math" panose="02040503050406030204" pitchFamily="18" charset="0"/>
                      </a:rPr>
                      <m:t>=</m:t>
                    </m:r>
                    <m:sSubSup>
                      <m:sSubSupPr>
                        <m:ctrlPr>
                          <a:rPr lang="vi-VN" sz="2200" i="1">
                            <a:latin typeface="Cambria Math" panose="02040503050406030204" pitchFamily="18" charset="0"/>
                          </a:rPr>
                        </m:ctrlPr>
                      </m:sSubSupPr>
                      <m:e>
                        <m:d>
                          <m:dPr>
                            <m:begChr m:val="‖"/>
                            <m:endChr m:val="‖"/>
                            <m:ctrlPr>
                              <a:rPr lang="vi-VN" sz="2200" i="1">
                                <a:latin typeface="Cambria Math" panose="02040503050406030204" pitchFamily="18" charset="0"/>
                              </a:rPr>
                            </m:ctrlPr>
                          </m:dPr>
                          <m:e>
                            <m:sSub>
                              <m:sSubPr>
                                <m:ctrlPr>
                                  <a:rPr lang="vi-VN" sz="2200" b="1" i="1">
                                    <a:latin typeface="Cambria Math" panose="02040503050406030204" pitchFamily="18" charset="0"/>
                                  </a:rPr>
                                </m:ctrlPr>
                              </m:sSubPr>
                              <m:e>
                                <m:r>
                                  <a:rPr lang="vi-VN" sz="2200" b="1" i="1">
                                    <a:latin typeface="Cambria Math" panose="02040503050406030204" pitchFamily="18" charset="0"/>
                                  </a:rPr>
                                  <m:t>𝒘</m:t>
                                </m:r>
                              </m:e>
                              <m:sub>
                                <m:r>
                                  <a:rPr lang="vi-VN" sz="2200" b="1" i="1">
                                    <a:latin typeface="Cambria Math" panose="02040503050406030204" pitchFamily="18" charset="0"/>
                                  </a:rPr>
                                  <m:t>𝒕</m:t>
                                </m:r>
                              </m:sub>
                            </m:sSub>
                            <m:r>
                              <a:rPr lang="vi-VN" sz="2200" i="1">
                                <a:latin typeface="Cambria Math" panose="02040503050406030204" pitchFamily="18" charset="0"/>
                              </a:rPr>
                              <m:t>−</m:t>
                            </m:r>
                            <m:r>
                              <a:rPr lang="vi-VN" sz="2200" i="1">
                                <a:latin typeface="Cambria Math" panose="02040503050406030204" pitchFamily="18" charset="0"/>
                              </a:rPr>
                              <m:t>𝛼</m:t>
                            </m:r>
                            <m:sSup>
                              <m:sSupPr>
                                <m:ctrlPr>
                                  <a:rPr lang="vi-VN" sz="2200" b="1" i="1">
                                    <a:latin typeface="Cambria Math" panose="02040503050406030204" pitchFamily="18" charset="0"/>
                                  </a:rPr>
                                </m:ctrlPr>
                              </m:sSupPr>
                              <m:e>
                                <m:r>
                                  <a:rPr lang="vi-VN" sz="2200" b="1" i="1">
                                    <a:latin typeface="Cambria Math" panose="02040503050406030204" pitchFamily="18" charset="0"/>
                                  </a:rPr>
                                  <m:t>𝒘</m:t>
                                </m:r>
                              </m:e>
                              <m:sup>
                                <m:r>
                                  <a:rPr lang="vi-VN" sz="2200" b="1" i="1">
                                    <a:latin typeface="Cambria Math" panose="02040503050406030204" pitchFamily="18" charset="0"/>
                                  </a:rPr>
                                  <m:t>∗</m:t>
                                </m:r>
                              </m:sup>
                            </m:sSup>
                          </m:e>
                        </m:d>
                      </m:e>
                      <m:sub>
                        <m:r>
                          <a:rPr lang="vi-VN" sz="2200" i="1">
                            <a:latin typeface="Cambria Math" panose="02040503050406030204" pitchFamily="18" charset="0"/>
                          </a:rPr>
                          <m:t>2</m:t>
                        </m:r>
                      </m:sub>
                      <m:sup>
                        <m:r>
                          <a:rPr lang="vi-VN" sz="2200" i="1">
                            <a:latin typeface="Cambria Math" panose="02040503050406030204" pitchFamily="18" charset="0"/>
                          </a:rPr>
                          <m:t>2</m:t>
                        </m:r>
                      </m:sup>
                    </m:sSubSup>
                  </m:oMath>
                </a14:m>
                <a:r>
                  <a:rPr lang="vi-VN" sz="2200" dirty="0"/>
                  <a:t> . Theo giả thiết phản chứng tồn tại một điểm dữ liệu lỗi khi dùng nghiệm </a:t>
                </a:r>
                <a14:m>
                  <m:oMath xmlns:m="http://schemas.openxmlformats.org/officeDocument/2006/math">
                    <m:sSub>
                      <m:sSubPr>
                        <m:ctrlPr>
                          <a:rPr lang="vi-VN" sz="2200" b="1" i="1">
                            <a:latin typeface="Cambria Math" panose="02040503050406030204" pitchFamily="18" charset="0"/>
                          </a:rPr>
                        </m:ctrlPr>
                      </m:sSubPr>
                      <m:e>
                        <m:r>
                          <a:rPr lang="vi-VN" sz="2200" b="1" i="1">
                            <a:latin typeface="Cambria Math" panose="02040503050406030204" pitchFamily="18" charset="0"/>
                          </a:rPr>
                          <m:t>𝒘</m:t>
                        </m:r>
                      </m:e>
                      <m:sub>
                        <m:r>
                          <a:rPr lang="vi-VN" sz="2200" b="1" i="1">
                            <a:latin typeface="Cambria Math" panose="02040503050406030204" pitchFamily="18" charset="0"/>
                          </a:rPr>
                          <m:t>𝒕</m:t>
                        </m:r>
                      </m:sub>
                    </m:sSub>
                  </m:oMath>
                </a14:m>
                <a:r>
                  <a:rPr lang="vi-VN" sz="2200" dirty="0"/>
                  <a:t> . Giả sử điểm sai là </a:t>
                </a:r>
                <a14:m>
                  <m:oMath xmlns:m="http://schemas.openxmlformats.org/officeDocument/2006/math">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oMath>
                </a14:m>
                <a:r>
                  <a:rPr lang="vi-VN" sz="2200" dirty="0"/>
                  <a:t> và nhãn là </a:t>
                </a:r>
                <a14:m>
                  <m:oMath xmlns:m="http://schemas.openxmlformats.org/officeDocument/2006/math">
                    <m:sSub>
                      <m:sSubPr>
                        <m:ctrlPr>
                          <a:rPr lang="vi-VN" sz="2200" b="1" i="1">
                            <a:latin typeface="Cambria Math" panose="02040503050406030204" pitchFamily="18" charset="0"/>
                          </a:rPr>
                        </m:ctrlPr>
                      </m:sSubPr>
                      <m:e>
                        <m:r>
                          <a:rPr lang="vi-VN" sz="2200" i="1">
                            <a:latin typeface="Cambria Math" panose="02040503050406030204" pitchFamily="18" charset="0"/>
                          </a:rPr>
                          <m:t>𝑦</m:t>
                        </m:r>
                      </m:e>
                      <m:sub>
                        <m:r>
                          <a:rPr lang="vi-VN" sz="2200" b="1" i="1">
                            <a:latin typeface="Cambria Math" panose="02040503050406030204" pitchFamily="18" charset="0"/>
                          </a:rPr>
                          <m:t>𝒊</m:t>
                        </m:r>
                      </m:sub>
                    </m:sSub>
                  </m:oMath>
                </a14:m>
                <a:r>
                  <a:rPr lang="vi-VN" sz="2200" dirty="0"/>
                  <a:t>  Khi đó</a:t>
                </a:r>
              </a:p>
              <a:p>
                <a:pPr marL="0" indent="0">
                  <a:buNone/>
                </a:pPr>
                <a:r>
                  <a:rPr lang="vi-VN" sz="2200" dirty="0"/>
                  <a:t>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𝑢</m:t>
                        </m:r>
                      </m:e>
                      <m:sub>
                        <m:r>
                          <a:rPr lang="vi-VN" sz="2200" i="1">
                            <a:latin typeface="Cambria Math" panose="02040503050406030204" pitchFamily="18" charset="0"/>
                          </a:rPr>
                          <m:t>𝛼</m:t>
                        </m:r>
                      </m:sub>
                    </m:sSub>
                    <m:d>
                      <m:dPr>
                        <m:ctrlPr>
                          <a:rPr lang="vi-VN" sz="2200" i="1">
                            <a:latin typeface="Cambria Math" panose="02040503050406030204" pitchFamily="18" charset="0"/>
                          </a:rPr>
                        </m:ctrlPr>
                      </m:dPr>
                      <m:e>
                        <m:r>
                          <a:rPr lang="vi-VN" sz="2200" i="1">
                            <a:latin typeface="Cambria Math" panose="02040503050406030204" pitchFamily="18" charset="0"/>
                          </a:rPr>
                          <m:t>𝑡</m:t>
                        </m:r>
                        <m:r>
                          <a:rPr lang="vi-VN" sz="2200" i="1">
                            <a:latin typeface="Cambria Math" panose="02040503050406030204" pitchFamily="18" charset="0"/>
                          </a:rPr>
                          <m:t>+1</m:t>
                        </m:r>
                      </m:e>
                    </m:d>
                    <m:r>
                      <a:rPr lang="vi-VN" sz="2200" i="1">
                        <a:latin typeface="Cambria Math" panose="02040503050406030204" pitchFamily="18" charset="0"/>
                      </a:rPr>
                      <m:t>=</m:t>
                    </m:r>
                    <m:sSubSup>
                      <m:sSubSupPr>
                        <m:ctrlPr>
                          <a:rPr lang="vi-VN" sz="2200" i="1">
                            <a:latin typeface="Cambria Math" panose="02040503050406030204" pitchFamily="18" charset="0"/>
                          </a:rPr>
                        </m:ctrlPr>
                      </m:sSubSupPr>
                      <m:e>
                        <m:d>
                          <m:dPr>
                            <m:begChr m:val="‖"/>
                            <m:endChr m:val="‖"/>
                            <m:ctrlPr>
                              <a:rPr lang="vi-VN" sz="2200" i="1">
                                <a:latin typeface="Cambria Math" panose="02040503050406030204" pitchFamily="18" charset="0"/>
                              </a:rPr>
                            </m:ctrlPr>
                          </m:dPr>
                          <m:e>
                            <m:sSub>
                              <m:sSubPr>
                                <m:ctrlPr>
                                  <a:rPr lang="vi-VN" sz="2200" b="1" i="1">
                                    <a:latin typeface="Cambria Math" panose="02040503050406030204" pitchFamily="18" charset="0"/>
                                  </a:rPr>
                                </m:ctrlPr>
                              </m:sSubPr>
                              <m:e>
                                <m:r>
                                  <a:rPr lang="vi-VN" sz="2200" b="1" i="1">
                                    <a:latin typeface="Cambria Math" panose="02040503050406030204" pitchFamily="18" charset="0"/>
                                  </a:rPr>
                                  <m:t>𝒘</m:t>
                                </m:r>
                              </m:e>
                              <m:sub>
                                <m:r>
                                  <a:rPr lang="vi-VN" sz="2200" b="1" i="1">
                                    <a:latin typeface="Cambria Math" panose="02040503050406030204" pitchFamily="18" charset="0"/>
                                  </a:rPr>
                                  <m:t>𝒕</m:t>
                                </m:r>
                                <m:r>
                                  <a:rPr lang="vi-VN" sz="2200" b="1" i="1">
                                    <a:latin typeface="Cambria Math" panose="02040503050406030204" pitchFamily="18" charset="0"/>
                                  </a:rPr>
                                  <m:t>+</m:t>
                                </m:r>
                                <m:r>
                                  <a:rPr lang="vi-VN" sz="2200" b="1" i="1">
                                    <a:latin typeface="Cambria Math" panose="02040503050406030204" pitchFamily="18" charset="0"/>
                                  </a:rPr>
                                  <m:t>𝟏</m:t>
                                </m:r>
                              </m:sub>
                            </m:sSub>
                            <m:r>
                              <a:rPr lang="vi-VN" sz="2200" i="1">
                                <a:latin typeface="Cambria Math" panose="02040503050406030204" pitchFamily="18" charset="0"/>
                              </a:rPr>
                              <m:t>−</m:t>
                            </m:r>
                            <m:r>
                              <a:rPr lang="vi-VN" sz="2200" i="1">
                                <a:latin typeface="Cambria Math" panose="02040503050406030204" pitchFamily="18" charset="0"/>
                              </a:rPr>
                              <m:t>𝛼</m:t>
                            </m:r>
                            <m:sSup>
                              <m:sSupPr>
                                <m:ctrlPr>
                                  <a:rPr lang="vi-VN" sz="2200" b="1" i="1">
                                    <a:latin typeface="Cambria Math" panose="02040503050406030204" pitchFamily="18" charset="0"/>
                                  </a:rPr>
                                </m:ctrlPr>
                              </m:sSupPr>
                              <m:e>
                                <m:r>
                                  <a:rPr lang="vi-VN" sz="2200" b="1" i="1">
                                    <a:latin typeface="Cambria Math" panose="02040503050406030204" pitchFamily="18" charset="0"/>
                                  </a:rPr>
                                  <m:t>𝒘</m:t>
                                </m:r>
                              </m:e>
                              <m:sup>
                                <m:r>
                                  <a:rPr lang="vi-VN" sz="2200" b="1" i="1">
                                    <a:latin typeface="Cambria Math" panose="02040503050406030204" pitchFamily="18" charset="0"/>
                                  </a:rPr>
                                  <m:t>∗</m:t>
                                </m:r>
                              </m:sup>
                            </m:sSup>
                          </m:e>
                        </m:d>
                      </m:e>
                      <m:sub>
                        <m:r>
                          <a:rPr lang="vi-VN" sz="2200" i="1">
                            <a:latin typeface="Cambria Math" panose="02040503050406030204" pitchFamily="18" charset="0"/>
                          </a:rPr>
                          <m:t>2</m:t>
                        </m:r>
                      </m:sub>
                      <m:sup>
                        <m:r>
                          <a:rPr lang="vi-VN" sz="2200" i="1">
                            <a:latin typeface="Cambria Math" panose="02040503050406030204" pitchFamily="18" charset="0"/>
                          </a:rPr>
                          <m:t>2</m:t>
                        </m:r>
                      </m:sup>
                    </m:sSubSup>
                    <m:r>
                      <a:rPr lang="vi-VN" sz="2200" i="1">
                        <a:latin typeface="Cambria Math" panose="02040503050406030204" pitchFamily="18" charset="0"/>
                      </a:rPr>
                      <m:t>=</m:t>
                    </m:r>
                    <m:sSubSup>
                      <m:sSubSupPr>
                        <m:ctrlPr>
                          <a:rPr lang="vi-VN" sz="2200" i="1">
                            <a:latin typeface="Cambria Math" panose="02040503050406030204" pitchFamily="18" charset="0"/>
                          </a:rPr>
                        </m:ctrlPr>
                      </m:sSubSupPr>
                      <m:e>
                        <m:d>
                          <m:dPr>
                            <m:begChr m:val="‖"/>
                            <m:endChr m:val="‖"/>
                            <m:ctrlPr>
                              <a:rPr lang="vi-VN" sz="2200" i="1">
                                <a:latin typeface="Cambria Math" panose="02040503050406030204" pitchFamily="18" charset="0"/>
                              </a:rPr>
                            </m:ctrlPr>
                          </m:dPr>
                          <m:e>
                            <m:sSub>
                              <m:sSubPr>
                                <m:ctrlPr>
                                  <a:rPr lang="vi-VN" sz="2200" i="1">
                                    <a:latin typeface="Cambria Math" panose="02040503050406030204" pitchFamily="18" charset="0"/>
                                  </a:rPr>
                                </m:ctrlPr>
                              </m:sSubPr>
                              <m:e>
                                <m:r>
                                  <a:rPr lang="vi-VN" sz="2200" i="1">
                                    <a:latin typeface="Cambria Math" panose="02040503050406030204" pitchFamily="18" charset="0"/>
                                  </a:rPr>
                                  <m:t>𝑤</m:t>
                                </m:r>
                              </m:e>
                              <m:sub>
                                <m:r>
                                  <a:rPr lang="vi-VN" sz="2200" i="1">
                                    <a:latin typeface="Cambria Math" panose="02040503050406030204" pitchFamily="18" charset="0"/>
                                  </a:rPr>
                                  <m:t>𝑡</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𝑖</m:t>
                                </m:r>
                              </m:sub>
                            </m:sSub>
                            <m:r>
                              <a:rPr lang="vi-VN" sz="2200" i="1">
                                <a:latin typeface="Cambria Math" panose="02040503050406030204" pitchFamily="18" charset="0"/>
                              </a:rPr>
                              <m:t>−</m:t>
                            </m:r>
                            <m:r>
                              <a:rPr lang="vi-VN" sz="2200" i="1">
                                <a:latin typeface="Cambria Math" panose="02040503050406030204" pitchFamily="18" charset="0"/>
                              </a:rPr>
                              <m:t>𝛼</m:t>
                            </m:r>
                            <m:sSup>
                              <m:sSupPr>
                                <m:ctrlPr>
                                  <a:rPr lang="vi-VN" sz="2200" i="1">
                                    <a:latin typeface="Cambria Math" panose="02040503050406030204" pitchFamily="18" charset="0"/>
                                  </a:rPr>
                                </m:ctrlPr>
                              </m:sSupPr>
                              <m:e>
                                <m:r>
                                  <a:rPr lang="vi-VN" sz="2200" i="1">
                                    <a:latin typeface="Cambria Math" panose="02040503050406030204" pitchFamily="18" charset="0"/>
                                  </a:rPr>
                                  <m:t>𝑤</m:t>
                                </m:r>
                              </m:e>
                              <m:sup>
                                <m:r>
                                  <a:rPr lang="vi-VN" sz="2200" i="1">
                                    <a:latin typeface="Cambria Math" panose="02040503050406030204" pitchFamily="18" charset="0"/>
                                  </a:rPr>
                                  <m:t>∗</m:t>
                                </m:r>
                              </m:sup>
                            </m:sSup>
                          </m:e>
                        </m:d>
                      </m:e>
                      <m:sub>
                        <m:r>
                          <a:rPr lang="vi-VN" sz="2200" i="1">
                            <a:latin typeface="Cambria Math" panose="02040503050406030204" pitchFamily="18" charset="0"/>
                          </a:rPr>
                          <m:t>2</m:t>
                        </m:r>
                      </m:sub>
                      <m:sup>
                        <m:r>
                          <a:rPr lang="vi-VN" sz="2200" i="1">
                            <a:latin typeface="Cambria Math" panose="02040503050406030204" pitchFamily="18" charset="0"/>
                          </a:rPr>
                          <m:t>2</m:t>
                        </m:r>
                      </m:sup>
                    </m:sSubSup>
                  </m:oMath>
                </a14:m>
                <a:endParaRPr lang="vi-VN" sz="2200" dirty="0"/>
              </a:p>
              <a:p>
                <a:pPr marL="0" indent="0">
                  <a:buNone/>
                </a:pPr>
                <a:r>
                  <a:rPr lang="vi-VN" sz="2200" dirty="0"/>
                  <a:t>		                     </a:t>
                </a:r>
                <a14:m>
                  <m:oMath xmlns:m="http://schemas.openxmlformats.org/officeDocument/2006/math">
                    <m:r>
                      <a:rPr lang="vi-VN" sz="2200" i="1">
                        <a:latin typeface="Cambria Math" panose="02040503050406030204" pitchFamily="18" charset="0"/>
                      </a:rPr>
                      <m:t>=</m:t>
                    </m:r>
                    <m:sSubSup>
                      <m:sSubSupPr>
                        <m:ctrlPr>
                          <a:rPr lang="vi-VN" sz="2200" i="1">
                            <a:latin typeface="Cambria Math" panose="02040503050406030204" pitchFamily="18" charset="0"/>
                          </a:rPr>
                        </m:ctrlPr>
                      </m:sSubSupPr>
                      <m:e>
                        <m:d>
                          <m:dPr>
                            <m:begChr m:val="‖"/>
                            <m:endChr m:val="‖"/>
                            <m:ctrlPr>
                              <a:rPr lang="vi-VN" sz="2200" i="1">
                                <a:latin typeface="Cambria Math" panose="02040503050406030204" pitchFamily="18" charset="0"/>
                              </a:rPr>
                            </m:ctrlPr>
                          </m:dPr>
                          <m:e>
                            <m:sSub>
                              <m:sSubPr>
                                <m:ctrlPr>
                                  <a:rPr lang="vi-VN" sz="2200" b="1" i="1">
                                    <a:latin typeface="Cambria Math" panose="02040503050406030204" pitchFamily="18" charset="0"/>
                                  </a:rPr>
                                </m:ctrlPr>
                              </m:sSubPr>
                              <m:e>
                                <m:r>
                                  <a:rPr lang="vi-VN" sz="2200" b="1" i="1">
                                    <a:latin typeface="Cambria Math" panose="02040503050406030204" pitchFamily="18" charset="0"/>
                                  </a:rPr>
                                  <m:t>𝒘</m:t>
                                </m:r>
                              </m:e>
                              <m:sub>
                                <m:r>
                                  <a:rPr lang="vi-VN" sz="2200" b="1" i="1">
                                    <a:latin typeface="Cambria Math" panose="02040503050406030204" pitchFamily="18" charset="0"/>
                                  </a:rPr>
                                  <m:t>𝒕</m:t>
                                </m:r>
                              </m:sub>
                            </m:sSub>
                            <m:r>
                              <a:rPr lang="vi-VN" sz="2200" i="1">
                                <a:latin typeface="Cambria Math" panose="02040503050406030204" pitchFamily="18" charset="0"/>
                              </a:rPr>
                              <m:t>−</m:t>
                            </m:r>
                            <m:r>
                              <a:rPr lang="vi-VN" sz="2200" i="1">
                                <a:latin typeface="Cambria Math" panose="02040503050406030204" pitchFamily="18" charset="0"/>
                              </a:rPr>
                              <m:t>𝛼</m:t>
                            </m:r>
                            <m:sSup>
                              <m:sSupPr>
                                <m:ctrlPr>
                                  <a:rPr lang="vi-VN" sz="2200" b="1" i="1">
                                    <a:latin typeface="Cambria Math" panose="02040503050406030204" pitchFamily="18" charset="0"/>
                                  </a:rPr>
                                </m:ctrlPr>
                              </m:sSupPr>
                              <m:e>
                                <m:r>
                                  <a:rPr lang="vi-VN" sz="2200" b="1" i="1">
                                    <a:latin typeface="Cambria Math" panose="02040503050406030204" pitchFamily="18" charset="0"/>
                                  </a:rPr>
                                  <m:t>𝒘</m:t>
                                </m:r>
                              </m:e>
                              <m:sup>
                                <m:r>
                                  <a:rPr lang="vi-VN" sz="2200" b="1" i="1">
                                    <a:latin typeface="Cambria Math" panose="02040503050406030204" pitchFamily="18" charset="0"/>
                                  </a:rPr>
                                  <m:t>∗</m:t>
                                </m:r>
                              </m:sup>
                            </m:sSup>
                          </m:e>
                        </m:d>
                      </m:e>
                      <m:sub>
                        <m:r>
                          <a:rPr lang="vi-VN" sz="2200" i="1">
                            <a:latin typeface="Cambria Math" panose="02040503050406030204" pitchFamily="18" charset="0"/>
                          </a:rPr>
                          <m:t>2</m:t>
                        </m:r>
                      </m:sub>
                      <m:sup>
                        <m:r>
                          <a:rPr lang="vi-VN" sz="2200" i="1">
                            <a:latin typeface="Cambria Math" panose="02040503050406030204" pitchFamily="18" charset="0"/>
                          </a:rPr>
                          <m:t>2</m:t>
                        </m:r>
                      </m:sup>
                    </m:sSubSup>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𝑦</m:t>
                        </m:r>
                      </m:e>
                      <m:sub>
                        <m:r>
                          <a:rPr lang="vi-VN" sz="2200" i="1">
                            <a:latin typeface="Cambria Math" panose="02040503050406030204" pitchFamily="18" charset="0"/>
                          </a:rPr>
                          <m:t>𝑖</m:t>
                        </m:r>
                      </m:sub>
                      <m:sup>
                        <m:r>
                          <a:rPr lang="vi-VN" sz="2200" i="1">
                            <a:latin typeface="Cambria Math" panose="02040503050406030204" pitchFamily="18" charset="0"/>
                          </a:rPr>
                          <m:t>2</m:t>
                        </m:r>
                      </m:sup>
                    </m:sSubSup>
                    <m:sSubSup>
                      <m:sSubSupPr>
                        <m:ctrlPr>
                          <a:rPr lang="vi-VN" sz="2200" i="1">
                            <a:latin typeface="Cambria Math" panose="02040503050406030204" pitchFamily="18" charset="0"/>
                          </a:rPr>
                        </m:ctrlPr>
                      </m:sSubSupPr>
                      <m:e>
                        <m:d>
                          <m:dPr>
                            <m:begChr m:val="‖"/>
                            <m:endChr m:val="‖"/>
                            <m:ctrlPr>
                              <a:rPr lang="vi-VN" sz="2200" i="1">
                                <a:latin typeface="Cambria Math" panose="02040503050406030204" pitchFamily="18" charset="0"/>
                              </a:rPr>
                            </m:ctrlPr>
                          </m:dPr>
                          <m:e>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e>
                        </m:d>
                      </m:e>
                      <m:sub>
                        <m:r>
                          <a:rPr lang="vi-VN" sz="2200" i="1">
                            <a:latin typeface="Cambria Math" panose="02040503050406030204" pitchFamily="18" charset="0"/>
                          </a:rPr>
                          <m:t>2</m:t>
                        </m:r>
                      </m:sub>
                      <m:sup>
                        <m:r>
                          <a:rPr lang="vi-VN" sz="2200" i="1">
                            <a:latin typeface="Cambria Math" panose="02040503050406030204" pitchFamily="18" charset="0"/>
                          </a:rPr>
                          <m:t>2</m:t>
                        </m:r>
                      </m:sup>
                    </m:sSubSup>
                    <m:r>
                      <a:rPr lang="vi-VN" sz="2200" i="1">
                        <a:latin typeface="Cambria Math" panose="02040503050406030204" pitchFamily="18" charset="0"/>
                      </a:rPr>
                      <m:t>+2</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sSup>
                      <m:sSupPr>
                        <m:ctrlPr>
                          <a:rPr lang="vi-VN" sz="2200" b="1" i="1">
                            <a:latin typeface="Cambria Math" panose="02040503050406030204" pitchFamily="18" charset="0"/>
                          </a:rPr>
                        </m:ctrlPr>
                      </m:sSupPr>
                      <m:e>
                        <m:r>
                          <a:rPr lang="vi-VN" sz="2200" b="1" i="1">
                            <a:latin typeface="Cambria Math" panose="02040503050406030204" pitchFamily="18" charset="0"/>
                          </a:rPr>
                          <m:t>𝒙</m:t>
                        </m:r>
                      </m:e>
                      <m:sup>
                        <m:r>
                          <a:rPr lang="vi-VN" sz="2200" b="1" i="1">
                            <a:latin typeface="Cambria Math" panose="02040503050406030204" pitchFamily="18" charset="0"/>
                          </a:rPr>
                          <m:t>𝑻</m:t>
                        </m:r>
                      </m:sup>
                    </m:sSup>
                    <m:r>
                      <a:rPr lang="vi-VN" sz="2200" i="1">
                        <a:latin typeface="Cambria Math" panose="02040503050406030204" pitchFamily="18" charset="0"/>
                      </a:rPr>
                      <m:t>(</m:t>
                    </m:r>
                    <m:sSub>
                      <m:sSubPr>
                        <m:ctrlPr>
                          <a:rPr lang="vi-VN" sz="2200" b="1" i="1">
                            <a:latin typeface="Cambria Math" panose="02040503050406030204" pitchFamily="18" charset="0"/>
                          </a:rPr>
                        </m:ctrlPr>
                      </m:sSubPr>
                      <m:e>
                        <m:r>
                          <a:rPr lang="vi-VN" sz="2200" b="1" i="1">
                            <a:latin typeface="Cambria Math" panose="02040503050406030204" pitchFamily="18" charset="0"/>
                          </a:rPr>
                          <m:t>𝒘</m:t>
                        </m:r>
                      </m:e>
                      <m:sub>
                        <m:r>
                          <a:rPr lang="vi-VN" sz="2200" b="1" i="1">
                            <a:latin typeface="Cambria Math" panose="02040503050406030204" pitchFamily="18" charset="0"/>
                          </a:rPr>
                          <m:t>𝒕</m:t>
                        </m:r>
                      </m:sub>
                    </m:sSub>
                    <m:r>
                      <a:rPr lang="vi-VN" sz="2200" i="1">
                        <a:latin typeface="Cambria Math" panose="02040503050406030204" pitchFamily="18" charset="0"/>
                      </a:rPr>
                      <m:t>−</m:t>
                    </m:r>
                  </m:oMath>
                </a14:m>
                <a:r>
                  <a:rPr lang="vi-VN" sz="2200" dirty="0"/>
                  <a:t> </a:t>
                </a:r>
                <a14:m>
                  <m:oMath xmlns:m="http://schemas.openxmlformats.org/officeDocument/2006/math">
                    <m:r>
                      <a:rPr lang="vi-VN" sz="2200" i="1">
                        <a:latin typeface="Cambria Math" panose="02040503050406030204" pitchFamily="18" charset="0"/>
                      </a:rPr>
                      <m:t>𝛼</m:t>
                    </m:r>
                    <m:sSup>
                      <m:sSupPr>
                        <m:ctrlPr>
                          <a:rPr lang="vi-VN" sz="2200" i="1">
                            <a:latin typeface="Cambria Math" panose="02040503050406030204" pitchFamily="18" charset="0"/>
                          </a:rPr>
                        </m:ctrlPr>
                      </m:sSupPr>
                      <m:e>
                        <m:r>
                          <a:rPr lang="vi-VN" sz="2200" i="1">
                            <a:latin typeface="Cambria Math" panose="02040503050406030204" pitchFamily="18" charset="0"/>
                          </a:rPr>
                          <m:t>𝑤</m:t>
                        </m:r>
                      </m:e>
                      <m:sup>
                        <m:r>
                          <a:rPr lang="vi-VN" sz="2200" i="1">
                            <a:latin typeface="Cambria Math" panose="02040503050406030204" pitchFamily="18" charset="0"/>
                          </a:rPr>
                          <m:t>∗</m:t>
                        </m:r>
                      </m:sup>
                    </m:sSup>
                    <m:r>
                      <a:rPr lang="vi-VN" sz="2200" i="1">
                        <a:latin typeface="Cambria Math" panose="02040503050406030204" pitchFamily="18" charset="0"/>
                      </a:rPr>
                      <m:t>)</m:t>
                    </m:r>
                  </m:oMath>
                </a14:m>
                <a:r>
                  <a:rPr lang="vi-VN" sz="2200" dirty="0"/>
                  <a:t> </a:t>
                </a:r>
              </a:p>
              <a:p>
                <a:pPr marL="0" indent="0">
                  <a:buNone/>
                </a:pPr>
                <a:r>
                  <a:rPr lang="vi-VN" sz="2200" dirty="0"/>
                  <a:t>			        </a:t>
                </a:r>
                <a14:m>
                  <m:oMath xmlns:m="http://schemas.openxmlformats.org/officeDocument/2006/math">
                    <m:r>
                      <a:rPr lang="vi-VN" sz="2200" i="1">
                        <a:latin typeface="Cambria Math" panose="02040503050406030204" pitchFamily="18" charset="0"/>
                      </a:rPr>
                      <m:t>  &lt;</m:t>
                    </m:r>
                    <m:sSub>
                      <m:sSubPr>
                        <m:ctrlPr>
                          <a:rPr lang="vi-VN" sz="2200" i="1">
                            <a:latin typeface="Cambria Math" panose="02040503050406030204" pitchFamily="18" charset="0"/>
                          </a:rPr>
                        </m:ctrlPr>
                      </m:sSubPr>
                      <m:e>
                        <m:r>
                          <a:rPr lang="vi-VN" sz="2200" i="1">
                            <a:latin typeface="Cambria Math" panose="02040503050406030204" pitchFamily="18" charset="0"/>
                          </a:rPr>
                          <m:t>𝑢</m:t>
                        </m:r>
                      </m:e>
                      <m:sub>
                        <m:r>
                          <a:rPr lang="vi-VN" sz="2200" i="1">
                            <a:latin typeface="Cambria Math" panose="02040503050406030204" pitchFamily="18" charset="0"/>
                          </a:rPr>
                          <m:t>𝛼</m:t>
                        </m:r>
                      </m:sub>
                    </m:sSub>
                    <m:d>
                      <m:dPr>
                        <m:ctrlPr>
                          <a:rPr lang="vi-VN" sz="2200" i="1">
                            <a:latin typeface="Cambria Math" panose="02040503050406030204" pitchFamily="18" charset="0"/>
                          </a:rPr>
                        </m:ctrlPr>
                      </m:dPr>
                      <m:e>
                        <m:r>
                          <a:rPr lang="vi-VN" sz="2200" i="1">
                            <a:latin typeface="Cambria Math" panose="02040503050406030204" pitchFamily="18" charset="0"/>
                          </a:rPr>
                          <m:t>𝑡</m:t>
                        </m:r>
                      </m:e>
                    </m:d>
                    <m:r>
                      <a:rPr lang="vi-VN" sz="2200" i="1">
                        <a:latin typeface="Cambria Math" panose="02040503050406030204" pitchFamily="18" charset="0"/>
                      </a:rPr>
                      <m:t>+</m:t>
                    </m:r>
                    <m:sSubSup>
                      <m:sSubSupPr>
                        <m:ctrlPr>
                          <a:rPr lang="vi-VN" sz="2200" i="1">
                            <a:latin typeface="Cambria Math" panose="02040503050406030204" pitchFamily="18" charset="0"/>
                          </a:rPr>
                        </m:ctrlPr>
                      </m:sSubSupPr>
                      <m:e>
                        <m:d>
                          <m:dPr>
                            <m:begChr m:val="‖"/>
                            <m:endChr m:val="‖"/>
                            <m:ctrlPr>
                              <a:rPr lang="vi-VN" sz="2200" i="1">
                                <a:latin typeface="Cambria Math" panose="02040503050406030204" pitchFamily="18" charset="0"/>
                              </a:rPr>
                            </m:ctrlPr>
                          </m:dPr>
                          <m:e>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e>
                        </m:d>
                      </m:e>
                      <m:sub>
                        <m:r>
                          <a:rPr lang="vi-VN" sz="2200" i="1">
                            <a:latin typeface="Cambria Math" panose="02040503050406030204" pitchFamily="18" charset="0"/>
                          </a:rPr>
                          <m:t>2</m:t>
                        </m:r>
                      </m:sub>
                      <m:sup>
                        <m:r>
                          <a:rPr lang="vi-VN" sz="2200" i="1">
                            <a:latin typeface="Cambria Math" panose="02040503050406030204" pitchFamily="18" charset="0"/>
                          </a:rPr>
                          <m:t>2</m:t>
                        </m:r>
                      </m:sup>
                    </m:sSubSup>
                    <m:r>
                      <a:rPr lang="vi-VN" sz="2200" i="1">
                        <a:latin typeface="Cambria Math" panose="02040503050406030204" pitchFamily="18" charset="0"/>
                      </a:rPr>
                      <m:t>−2</m:t>
                    </m:r>
                    <m:r>
                      <a:rPr lang="vi-VN" sz="2200" i="1">
                        <a:latin typeface="Cambria Math" panose="02040503050406030204" pitchFamily="18" charset="0"/>
                      </a:rPr>
                      <m:t>𝛼</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sSup>
                      <m:sSupPr>
                        <m:ctrlPr>
                          <a:rPr lang="vi-VN" sz="2200" b="1" i="1">
                            <a:latin typeface="Cambria Math" panose="02040503050406030204" pitchFamily="18" charset="0"/>
                          </a:rPr>
                        </m:ctrlPr>
                      </m:sSupPr>
                      <m:e>
                        <m:r>
                          <a:rPr lang="vi-VN" sz="2200" b="1" i="1">
                            <a:latin typeface="Cambria Math" panose="02040503050406030204" pitchFamily="18" charset="0"/>
                          </a:rPr>
                          <m:t>𝒙</m:t>
                        </m:r>
                      </m:e>
                      <m:sup>
                        <m:r>
                          <a:rPr lang="vi-VN" sz="2200" b="1" i="1">
                            <a:latin typeface="Cambria Math" panose="02040503050406030204" pitchFamily="18" charset="0"/>
                          </a:rPr>
                          <m:t>𝑻</m:t>
                        </m:r>
                      </m:sup>
                    </m:sSup>
                    <m:sSup>
                      <m:sSupPr>
                        <m:ctrlPr>
                          <a:rPr lang="vi-VN" sz="2200" b="1" i="1">
                            <a:latin typeface="Cambria Math" panose="02040503050406030204" pitchFamily="18" charset="0"/>
                          </a:rPr>
                        </m:ctrlPr>
                      </m:sSupPr>
                      <m:e>
                        <m:r>
                          <a:rPr lang="vi-VN" sz="2200" b="1" i="1">
                            <a:latin typeface="Cambria Math" panose="02040503050406030204" pitchFamily="18" charset="0"/>
                          </a:rPr>
                          <m:t>𝒘</m:t>
                        </m:r>
                      </m:e>
                      <m:sup>
                        <m:r>
                          <a:rPr lang="vi-VN" sz="2200" b="1" i="1">
                            <a:latin typeface="Cambria Math" panose="02040503050406030204" pitchFamily="18" charset="0"/>
                          </a:rPr>
                          <m:t>∗</m:t>
                        </m:r>
                      </m:sup>
                    </m:sSup>
                  </m:oMath>
                </a14:m>
                <a:endParaRPr lang="vi-VN" sz="2200" dirty="0"/>
              </a:p>
              <a:p>
                <a:pPr marL="0" indent="0">
                  <a:buNone/>
                </a:pPr>
                <a:r>
                  <a:rPr lang="vi-VN" sz="2200" dirty="0"/>
                  <a:t>Có dấu nhỏ hơn vì </a:t>
                </a:r>
                <a14:m>
                  <m:oMath xmlns:m="http://schemas.openxmlformats.org/officeDocument/2006/math">
                    <m:sSubSup>
                      <m:sSubSupPr>
                        <m:ctrlPr>
                          <a:rPr lang="vi-VN" sz="2200" i="1">
                            <a:latin typeface="Cambria Math" panose="02040503050406030204" pitchFamily="18" charset="0"/>
                          </a:rPr>
                        </m:ctrlPr>
                      </m:sSubSupPr>
                      <m:e>
                        <m:r>
                          <a:rPr lang="vi-VN" sz="2200" i="1">
                            <a:latin typeface="Cambria Math" panose="02040503050406030204" pitchFamily="18" charset="0"/>
                          </a:rPr>
                          <m:t>𝑦</m:t>
                        </m:r>
                      </m:e>
                      <m:sub>
                        <m:r>
                          <a:rPr lang="vi-VN" sz="2200" i="1">
                            <a:latin typeface="Cambria Math" panose="02040503050406030204" pitchFamily="18" charset="0"/>
                          </a:rPr>
                          <m:t>𝑖</m:t>
                        </m:r>
                      </m:sub>
                      <m:sup>
                        <m:r>
                          <a:rPr lang="vi-VN" sz="2200" i="1">
                            <a:latin typeface="Cambria Math" panose="02040503050406030204" pitchFamily="18" charset="0"/>
                          </a:rPr>
                          <m:t>2</m:t>
                        </m:r>
                      </m:sup>
                    </m:sSubSup>
                    <m:r>
                      <a:rPr lang="vi-VN" sz="2200" i="1">
                        <a:latin typeface="Cambria Math" panose="02040503050406030204" pitchFamily="18" charset="0"/>
                      </a:rPr>
                      <m:t>=1</m:t>
                    </m:r>
                  </m:oMath>
                </a14:m>
                <a:r>
                  <a:rPr lang="vi-VN" sz="2200" dirty="0"/>
                  <a:t> và </a:t>
                </a:r>
                <a14:m>
                  <m:oMath xmlns:m="http://schemas.openxmlformats.org/officeDocument/2006/math">
                    <m:r>
                      <a:rPr lang="vi-VN" sz="2200" i="1">
                        <a:latin typeface="Cambria Math" panose="02040503050406030204" pitchFamily="18" charset="0"/>
                      </a:rPr>
                      <m:t>2</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sSup>
                      <m:sSupPr>
                        <m:ctrlPr>
                          <a:rPr lang="vi-VN" sz="2200" b="1" i="1">
                            <a:latin typeface="Cambria Math" panose="02040503050406030204" pitchFamily="18" charset="0"/>
                          </a:rPr>
                        </m:ctrlPr>
                      </m:sSupPr>
                      <m:e>
                        <m:r>
                          <a:rPr lang="vi-VN" sz="2200" b="1" i="1">
                            <a:latin typeface="Cambria Math" panose="02040503050406030204" pitchFamily="18" charset="0"/>
                          </a:rPr>
                          <m:t>𝒙</m:t>
                        </m:r>
                      </m:e>
                      <m:sup>
                        <m:r>
                          <a:rPr lang="vi-VN" sz="2200" b="1" i="1">
                            <a:latin typeface="Cambria Math" panose="02040503050406030204" pitchFamily="18" charset="0"/>
                          </a:rPr>
                          <m:t>𝑻</m:t>
                        </m:r>
                      </m:sup>
                    </m:sSup>
                    <m:sSub>
                      <m:sSubPr>
                        <m:ctrlPr>
                          <a:rPr lang="vi-VN" sz="2200" b="1" i="1">
                            <a:latin typeface="Cambria Math" panose="02040503050406030204" pitchFamily="18" charset="0"/>
                          </a:rPr>
                        </m:ctrlPr>
                      </m:sSubPr>
                      <m:e>
                        <m:r>
                          <a:rPr lang="vi-VN" sz="2200" b="1" i="1">
                            <a:latin typeface="Cambria Math" panose="02040503050406030204" pitchFamily="18" charset="0"/>
                          </a:rPr>
                          <m:t>𝒘</m:t>
                        </m:r>
                      </m:e>
                      <m:sub>
                        <m:r>
                          <a:rPr lang="vi-VN" sz="2200" b="1" i="1">
                            <a:latin typeface="Cambria Math" panose="02040503050406030204" pitchFamily="18" charset="0"/>
                          </a:rPr>
                          <m:t>𝒕</m:t>
                        </m:r>
                      </m:sub>
                    </m:sSub>
                    <m:r>
                      <a:rPr lang="vi-VN" sz="2200" b="1" i="1">
                        <a:latin typeface="Cambria Math" panose="02040503050406030204" pitchFamily="18" charset="0"/>
                      </a:rPr>
                      <m:t>&lt;</m:t>
                    </m:r>
                    <m:r>
                      <a:rPr lang="vi-VN" sz="2200" i="1">
                        <a:latin typeface="Cambria Math" panose="02040503050406030204" pitchFamily="18" charset="0"/>
                      </a:rPr>
                      <m:t>0. </m:t>
                    </m:r>
                    <m:r>
                      <a:rPr lang="vi-VN" sz="2200" b="1" i="1">
                        <a:latin typeface="Cambria Math" panose="02040503050406030204" pitchFamily="18" charset="0"/>
                      </a:rPr>
                      <m:t>   </m:t>
                    </m:r>
                  </m:oMath>
                </a14:m>
                <a:r>
                  <a:rPr lang="vi-VN" sz="2200" dirty="0"/>
                  <a:t>Đặt tiếp</a:t>
                </a:r>
              </a:p>
              <a:p>
                <a:pPr marL="0" indent="0">
                  <a:buNone/>
                </a:pPr>
                <a:r>
                  <a:rPr lang="vi-VN" sz="2200" b="1" dirty="0"/>
                  <a:t>			</a:t>
                </a:r>
                <a14:m>
                  <m:oMath xmlns:m="http://schemas.openxmlformats.org/officeDocument/2006/math">
                    <m:sSup>
                      <m:sSupPr>
                        <m:ctrlPr>
                          <a:rPr lang="vi-VN" sz="2200" i="1">
                            <a:latin typeface="Cambria Math" panose="02040503050406030204" pitchFamily="18" charset="0"/>
                          </a:rPr>
                        </m:ctrlPr>
                      </m:sSupPr>
                      <m:e>
                        <m:r>
                          <a:rPr lang="vi-VN" sz="2200" i="1">
                            <a:latin typeface="Cambria Math" panose="02040503050406030204" pitchFamily="18" charset="0"/>
                          </a:rPr>
                          <m:t>𝛽</m:t>
                        </m:r>
                      </m:e>
                      <m:sup>
                        <m:r>
                          <a:rPr lang="vi-VN" sz="2200" i="1">
                            <a:latin typeface="Cambria Math" panose="02040503050406030204" pitchFamily="18" charset="0"/>
                          </a:rPr>
                          <m:t>2</m:t>
                        </m:r>
                      </m:sup>
                    </m:sSup>
                    <m:r>
                      <a:rPr lang="vi-VN" sz="2200" i="1">
                        <a:latin typeface="Cambria Math" panose="02040503050406030204" pitchFamily="18" charset="0"/>
                      </a:rPr>
                      <m:t>=</m:t>
                    </m:r>
                    <m:func>
                      <m:funcPr>
                        <m:ctrlPr>
                          <a:rPr lang="vi-VN" sz="2200" i="1">
                            <a:latin typeface="Cambria Math" panose="02040503050406030204" pitchFamily="18" charset="0"/>
                          </a:rPr>
                        </m:ctrlPr>
                      </m:funcPr>
                      <m:fName>
                        <m:limLow>
                          <m:limLowPr>
                            <m:ctrlPr>
                              <a:rPr lang="vi-VN" sz="2200" i="1">
                                <a:latin typeface="Cambria Math" panose="02040503050406030204" pitchFamily="18" charset="0"/>
                              </a:rPr>
                            </m:ctrlPr>
                          </m:limLowPr>
                          <m:e>
                            <m:r>
                              <m:rPr>
                                <m:sty m:val="p"/>
                              </m:rPr>
                              <a:rPr lang="vi-VN" sz="2200">
                                <a:latin typeface="Cambria Math" panose="02040503050406030204" pitchFamily="18" charset="0"/>
                              </a:rPr>
                              <m:t>max</m:t>
                            </m:r>
                          </m:e>
                          <m:lim>
                            <m:r>
                              <a:rPr lang="vi-VN" sz="2200" i="1">
                                <a:latin typeface="Cambria Math" panose="02040503050406030204" pitchFamily="18" charset="0"/>
                              </a:rPr>
                              <m:t>𝑖</m:t>
                            </m:r>
                            <m:r>
                              <a:rPr lang="vi-VN" sz="2200" i="1">
                                <a:latin typeface="Cambria Math" panose="02040503050406030204" pitchFamily="18" charset="0"/>
                              </a:rPr>
                              <m:t>=1,2,..</m:t>
                            </m:r>
                            <m:r>
                              <a:rPr lang="vi-VN" sz="2200" i="1">
                                <a:latin typeface="Cambria Math" panose="02040503050406030204" pitchFamily="18" charset="0"/>
                              </a:rPr>
                              <m:t>𝑁</m:t>
                            </m:r>
                          </m:lim>
                        </m:limLow>
                      </m:fName>
                      <m:e>
                        <m:sSubSup>
                          <m:sSubSupPr>
                            <m:ctrlPr>
                              <a:rPr lang="vi-VN" sz="2200" i="1">
                                <a:latin typeface="Cambria Math" panose="02040503050406030204" pitchFamily="18" charset="0"/>
                              </a:rPr>
                            </m:ctrlPr>
                          </m:sSubSupPr>
                          <m:e>
                            <m:d>
                              <m:dPr>
                                <m:begChr m:val="‖"/>
                                <m:endChr m:val="‖"/>
                                <m:ctrlPr>
                                  <a:rPr lang="vi-VN" sz="2200" i="1">
                                    <a:latin typeface="Cambria Math" panose="02040503050406030204" pitchFamily="18" charset="0"/>
                                  </a:rPr>
                                </m:ctrlPr>
                              </m:dPr>
                              <m:e>
                                <m:sSub>
                                  <m:sSubPr>
                                    <m:ctrlPr>
                                      <a:rPr lang="vi-VN" sz="2200" b="1" i="1">
                                        <a:latin typeface="Cambria Math" panose="02040503050406030204" pitchFamily="18" charset="0"/>
                                      </a:rPr>
                                    </m:ctrlPr>
                                  </m:sSubPr>
                                  <m:e>
                                    <m:r>
                                      <a:rPr lang="vi-VN" sz="2200" b="1" i="1">
                                        <a:latin typeface="Cambria Math" panose="02040503050406030204" pitchFamily="18" charset="0"/>
                                      </a:rPr>
                                      <m:t>𝒙</m:t>
                                    </m:r>
                                  </m:e>
                                  <m:sub>
                                    <m:r>
                                      <a:rPr lang="vi-VN" sz="2200" b="1" i="1">
                                        <a:latin typeface="Cambria Math" panose="02040503050406030204" pitchFamily="18" charset="0"/>
                                      </a:rPr>
                                      <m:t>𝒊</m:t>
                                    </m:r>
                                  </m:sub>
                                </m:sSub>
                              </m:e>
                            </m:d>
                          </m:e>
                          <m:sub>
                            <m:r>
                              <a:rPr lang="vi-VN" sz="2200" i="1">
                                <a:latin typeface="Cambria Math" panose="02040503050406030204" pitchFamily="18" charset="0"/>
                              </a:rPr>
                              <m:t>2</m:t>
                            </m:r>
                          </m:sub>
                          <m:sup>
                            <m:r>
                              <a:rPr lang="vi-VN" sz="2200" i="1">
                                <a:latin typeface="Cambria Math" panose="02040503050406030204" pitchFamily="18" charset="0"/>
                              </a:rPr>
                              <m:t>2</m:t>
                            </m:r>
                          </m:sup>
                        </m:sSubSup>
                      </m:e>
                    </m:func>
                    <m:r>
                      <a:rPr lang="vi-VN" sz="2200" i="1">
                        <a:latin typeface="Cambria Math" panose="02040503050406030204" pitchFamily="18" charset="0"/>
                      </a:rPr>
                      <m:t>,    </m:t>
                    </m:r>
                    <m:r>
                      <a:rPr lang="vi-VN" sz="2200" i="1">
                        <a:latin typeface="Cambria Math" panose="02040503050406030204" pitchFamily="18" charset="0"/>
                      </a:rPr>
                      <m:t>𝛾</m:t>
                    </m:r>
                    <m:r>
                      <a:rPr lang="vi-VN" sz="2200" i="1">
                        <a:latin typeface="Cambria Math" panose="02040503050406030204" pitchFamily="18" charset="0"/>
                      </a:rPr>
                      <m:t>=</m:t>
                    </m:r>
                    <m:func>
                      <m:funcPr>
                        <m:ctrlPr>
                          <a:rPr lang="vi-VN" sz="2200" i="1">
                            <a:latin typeface="Cambria Math" panose="02040503050406030204" pitchFamily="18" charset="0"/>
                          </a:rPr>
                        </m:ctrlPr>
                      </m:funcPr>
                      <m:fName>
                        <m:limLow>
                          <m:limLowPr>
                            <m:ctrlPr>
                              <a:rPr lang="vi-VN" sz="2200" i="1">
                                <a:latin typeface="Cambria Math" panose="02040503050406030204" pitchFamily="18" charset="0"/>
                              </a:rPr>
                            </m:ctrlPr>
                          </m:limLowPr>
                          <m:e>
                            <m:r>
                              <m:rPr>
                                <m:sty m:val="p"/>
                              </m:rPr>
                              <a:rPr lang="vi-VN" sz="2200">
                                <a:latin typeface="Cambria Math" panose="02040503050406030204" pitchFamily="18" charset="0"/>
                              </a:rPr>
                              <m:t>min</m:t>
                            </m:r>
                          </m:e>
                          <m:lim>
                            <m:r>
                              <a:rPr lang="vi-VN" sz="2200" i="1">
                                <a:latin typeface="Cambria Math" panose="02040503050406030204" pitchFamily="18" charset="0"/>
                              </a:rPr>
                              <m:t>𝑖</m:t>
                            </m:r>
                            <m:r>
                              <a:rPr lang="vi-VN" sz="2200" i="1">
                                <a:latin typeface="Cambria Math" panose="02040503050406030204" pitchFamily="18" charset="0"/>
                              </a:rPr>
                              <m:t>=1,2,..</m:t>
                            </m:r>
                            <m:r>
                              <a:rPr lang="vi-VN" sz="2200" i="1">
                                <a:latin typeface="Cambria Math" panose="02040503050406030204" pitchFamily="18" charset="0"/>
                              </a:rPr>
                              <m:t>𝑁</m:t>
                            </m:r>
                          </m:lim>
                        </m:limLow>
                      </m:fName>
                      <m:e>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e>
                    </m:func>
                    <m:sSubSup>
                      <m:sSubSupPr>
                        <m:ctrlPr>
                          <a:rPr lang="vi-VN" sz="2200" b="1" i="1">
                            <a:latin typeface="Cambria Math" panose="02040503050406030204" pitchFamily="18" charset="0"/>
                          </a:rPr>
                        </m:ctrlPr>
                      </m:sSubSupPr>
                      <m:e>
                        <m:r>
                          <a:rPr lang="vi-VN" sz="2200" b="1" i="1">
                            <a:latin typeface="Cambria Math" panose="02040503050406030204" pitchFamily="18" charset="0"/>
                          </a:rPr>
                          <m:t>𝒙</m:t>
                        </m:r>
                      </m:e>
                      <m:sub>
                        <m:r>
                          <a:rPr lang="vi-VN" sz="2200" b="1" i="1">
                            <a:latin typeface="Cambria Math" panose="02040503050406030204" pitchFamily="18" charset="0"/>
                          </a:rPr>
                          <m:t>𝒕</m:t>
                        </m:r>
                      </m:sub>
                      <m:sup>
                        <m:r>
                          <a:rPr lang="vi-VN" sz="2200" b="1" i="1">
                            <a:latin typeface="Cambria Math" panose="02040503050406030204" pitchFamily="18" charset="0"/>
                          </a:rPr>
                          <m:t>𝑻</m:t>
                        </m:r>
                      </m:sup>
                    </m:sSubSup>
                    <m:sSup>
                      <m:sSupPr>
                        <m:ctrlPr>
                          <a:rPr lang="vi-VN" sz="2200" b="1" i="1">
                            <a:latin typeface="Cambria Math" panose="02040503050406030204" pitchFamily="18" charset="0"/>
                          </a:rPr>
                        </m:ctrlPr>
                      </m:sSupPr>
                      <m:e>
                        <m:r>
                          <a:rPr lang="vi-VN" sz="2200" b="1" i="1">
                            <a:latin typeface="Cambria Math" panose="02040503050406030204" pitchFamily="18" charset="0"/>
                          </a:rPr>
                          <m:t>𝒘</m:t>
                        </m:r>
                      </m:e>
                      <m:sup>
                        <m:r>
                          <a:rPr lang="vi-VN" sz="2200" b="1" i="1">
                            <a:latin typeface="Cambria Math" panose="02040503050406030204" pitchFamily="18" charset="0"/>
                          </a:rPr>
                          <m:t>∗</m:t>
                        </m:r>
                      </m:sup>
                    </m:sSup>
                  </m:oMath>
                </a14:m>
                <a:endParaRPr lang="vi-VN" sz="2200" dirty="0"/>
              </a:p>
              <a:p>
                <a:pPr marL="0" indent="0">
                  <a:buNone/>
                </a:pPr>
                <a:r>
                  <a:rPr lang="vi-VN" sz="2200" dirty="0"/>
                  <a:t>Nếu chọn </a:t>
                </a:r>
                <a14:m>
                  <m:oMath xmlns:m="http://schemas.openxmlformats.org/officeDocument/2006/math">
                    <m:r>
                      <a:rPr lang="vi-VN" sz="2200" i="1">
                        <a:latin typeface="Cambria Math" panose="02040503050406030204" pitchFamily="18" charset="0"/>
                      </a:rPr>
                      <m:t>𝛼</m:t>
                    </m:r>
                    <m:r>
                      <a:rPr lang="vi-VN" sz="2200" i="1">
                        <a:latin typeface="Cambria Math" panose="02040503050406030204" pitchFamily="18" charset="0"/>
                      </a:rPr>
                      <m:t>=</m:t>
                    </m:r>
                    <m:f>
                      <m:fPr>
                        <m:ctrlPr>
                          <a:rPr lang="vi-VN" sz="2200" i="1">
                            <a:latin typeface="Cambria Math" panose="02040503050406030204" pitchFamily="18" charset="0"/>
                          </a:rPr>
                        </m:ctrlPr>
                      </m:fPr>
                      <m:num>
                        <m:sSup>
                          <m:sSupPr>
                            <m:ctrlPr>
                              <a:rPr lang="vi-VN" sz="2200" i="1">
                                <a:latin typeface="Cambria Math" panose="02040503050406030204" pitchFamily="18" charset="0"/>
                              </a:rPr>
                            </m:ctrlPr>
                          </m:sSupPr>
                          <m:e>
                            <m:r>
                              <a:rPr lang="vi-VN" sz="2200" i="1">
                                <a:latin typeface="Cambria Math" panose="02040503050406030204" pitchFamily="18" charset="0"/>
                              </a:rPr>
                              <m:t>𝛽</m:t>
                            </m:r>
                          </m:e>
                          <m:sup>
                            <m:r>
                              <a:rPr lang="vi-VN" sz="2200" i="1">
                                <a:latin typeface="Cambria Math" panose="02040503050406030204" pitchFamily="18" charset="0"/>
                              </a:rPr>
                              <m:t>2</m:t>
                            </m:r>
                          </m:sup>
                        </m:sSup>
                      </m:num>
                      <m:den>
                        <m:r>
                          <a:rPr lang="vi-VN" sz="2200" i="1">
                            <a:latin typeface="Cambria Math" panose="02040503050406030204" pitchFamily="18" charset="0"/>
                          </a:rPr>
                          <m:t>𝛾</m:t>
                        </m:r>
                      </m:den>
                    </m:f>
                  </m:oMath>
                </a14:m>
                <a:r>
                  <a:rPr lang="vi-VN" sz="2200" dirty="0"/>
                  <a:t>, ta sẽ có </a:t>
                </a:r>
                <a14:m>
                  <m:oMath xmlns:m="http://schemas.openxmlformats.org/officeDocument/2006/math">
                    <m:r>
                      <a:rPr lang="vi-VN" sz="2200" i="1">
                        <a:latin typeface="Cambria Math" panose="02040503050406030204" pitchFamily="18" charset="0"/>
                      </a:rPr>
                      <m:t>0≤</m:t>
                    </m:r>
                    <m:sSub>
                      <m:sSubPr>
                        <m:ctrlPr>
                          <a:rPr lang="vi-VN" sz="2200" i="1">
                            <a:latin typeface="Cambria Math" panose="02040503050406030204" pitchFamily="18" charset="0"/>
                          </a:rPr>
                        </m:ctrlPr>
                      </m:sSubPr>
                      <m:e>
                        <m:r>
                          <a:rPr lang="vi-VN" sz="2200" i="1">
                            <a:latin typeface="Cambria Math" panose="02040503050406030204" pitchFamily="18" charset="0"/>
                          </a:rPr>
                          <m:t>𝑢</m:t>
                        </m:r>
                      </m:e>
                      <m:sub>
                        <m:r>
                          <a:rPr lang="vi-VN" sz="2200" i="1">
                            <a:latin typeface="Cambria Math" panose="02040503050406030204" pitchFamily="18" charset="0"/>
                          </a:rPr>
                          <m:t>𝛼</m:t>
                        </m:r>
                      </m:sub>
                    </m:sSub>
                    <m:d>
                      <m:dPr>
                        <m:ctrlPr>
                          <a:rPr lang="vi-VN" sz="2200" i="1">
                            <a:latin typeface="Cambria Math" panose="02040503050406030204" pitchFamily="18" charset="0"/>
                          </a:rPr>
                        </m:ctrlPr>
                      </m:dPr>
                      <m:e>
                        <m:r>
                          <a:rPr lang="vi-VN" sz="2200" i="1">
                            <a:latin typeface="Cambria Math" panose="02040503050406030204" pitchFamily="18" charset="0"/>
                          </a:rPr>
                          <m:t>𝑡</m:t>
                        </m:r>
                        <m:r>
                          <a:rPr lang="vi-VN" sz="2200" i="1">
                            <a:latin typeface="Cambria Math" panose="02040503050406030204" pitchFamily="18" charset="0"/>
                          </a:rPr>
                          <m:t>+1</m:t>
                        </m:r>
                      </m:e>
                    </m:d>
                    <m:r>
                      <a:rPr lang="vi-VN" sz="2200" i="1">
                        <a:latin typeface="Cambria Math" panose="02040503050406030204" pitchFamily="18" charset="0"/>
                      </a:rPr>
                      <m:t>&lt;</m:t>
                    </m:r>
                    <m:sSub>
                      <m:sSubPr>
                        <m:ctrlPr>
                          <a:rPr lang="vi-VN" sz="2200" i="1">
                            <a:latin typeface="Cambria Math" panose="02040503050406030204" pitchFamily="18" charset="0"/>
                          </a:rPr>
                        </m:ctrlPr>
                      </m:sSubPr>
                      <m:e>
                        <m:r>
                          <a:rPr lang="vi-VN" sz="2200" i="1">
                            <a:latin typeface="Cambria Math" panose="02040503050406030204" pitchFamily="18" charset="0"/>
                          </a:rPr>
                          <m:t>𝑢</m:t>
                        </m:r>
                      </m:e>
                      <m:sub>
                        <m:r>
                          <a:rPr lang="vi-VN" sz="2200" i="1">
                            <a:latin typeface="Cambria Math" panose="02040503050406030204" pitchFamily="18" charset="0"/>
                          </a:rPr>
                          <m:t>𝛼</m:t>
                        </m:r>
                      </m:sub>
                    </m:sSub>
                    <m:d>
                      <m:dPr>
                        <m:ctrlPr>
                          <a:rPr lang="vi-VN" sz="2200" i="1">
                            <a:latin typeface="Cambria Math" panose="02040503050406030204" pitchFamily="18" charset="0"/>
                          </a:rPr>
                        </m:ctrlPr>
                      </m:dPr>
                      <m:e>
                        <m:r>
                          <a:rPr lang="vi-VN" sz="2200" i="1">
                            <a:latin typeface="Cambria Math" panose="02040503050406030204" pitchFamily="18" charset="0"/>
                          </a:rPr>
                          <m:t>𝑡</m:t>
                        </m:r>
                      </m:e>
                    </m:d>
                    <m:r>
                      <a:rPr lang="vi-VN" sz="2200" i="1">
                        <a:latin typeface="Cambria Math" panose="02040503050406030204" pitchFamily="18" charset="0"/>
                      </a:rPr>
                      <m:t>+</m:t>
                    </m:r>
                    <m:sSup>
                      <m:sSupPr>
                        <m:ctrlPr>
                          <a:rPr lang="vi-VN" sz="2200" i="1">
                            <a:latin typeface="Cambria Math" panose="02040503050406030204" pitchFamily="18" charset="0"/>
                          </a:rPr>
                        </m:ctrlPr>
                      </m:sSupPr>
                      <m:e>
                        <m:r>
                          <a:rPr lang="vi-VN" sz="2200" i="1">
                            <a:latin typeface="Cambria Math" panose="02040503050406030204" pitchFamily="18" charset="0"/>
                          </a:rPr>
                          <m:t>𝛽</m:t>
                        </m:r>
                      </m:e>
                      <m:sup>
                        <m:r>
                          <a:rPr lang="vi-VN" sz="2200" i="1">
                            <a:latin typeface="Cambria Math" panose="02040503050406030204" pitchFamily="18" charset="0"/>
                          </a:rPr>
                          <m:t>2</m:t>
                        </m:r>
                      </m:sup>
                    </m:sSup>
                    <m:r>
                      <a:rPr lang="vi-VN" sz="2200" i="1">
                        <a:latin typeface="Cambria Math" panose="02040503050406030204" pitchFamily="18" charset="0"/>
                      </a:rPr>
                      <m:t>−2</m:t>
                    </m:r>
                    <m:r>
                      <a:rPr lang="vi-VN" sz="2200" i="1">
                        <a:latin typeface="Cambria Math" panose="02040503050406030204" pitchFamily="18" charset="0"/>
                      </a:rPr>
                      <m:t>𝛼𝛾</m:t>
                    </m:r>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𝑢</m:t>
                        </m:r>
                      </m:e>
                      <m:sub>
                        <m:r>
                          <a:rPr lang="vi-VN" sz="2200" i="1">
                            <a:latin typeface="Cambria Math" panose="02040503050406030204" pitchFamily="18" charset="0"/>
                          </a:rPr>
                          <m:t>𝛼</m:t>
                        </m:r>
                      </m:sub>
                    </m:sSub>
                    <m:d>
                      <m:dPr>
                        <m:ctrlPr>
                          <a:rPr lang="vi-VN" sz="2200" i="1">
                            <a:latin typeface="Cambria Math" panose="02040503050406030204" pitchFamily="18" charset="0"/>
                          </a:rPr>
                        </m:ctrlPr>
                      </m:dPr>
                      <m:e>
                        <m:r>
                          <a:rPr lang="vi-VN" sz="2200" i="1">
                            <a:latin typeface="Cambria Math" panose="02040503050406030204" pitchFamily="18" charset="0"/>
                          </a:rPr>
                          <m:t>𝑡</m:t>
                        </m:r>
                      </m:e>
                    </m:d>
                    <m:r>
                      <a:rPr lang="vi-VN" sz="2200" i="1">
                        <a:latin typeface="Cambria Math" panose="02040503050406030204" pitchFamily="18" charset="0"/>
                      </a:rPr>
                      <m:t>−</m:t>
                    </m:r>
                    <m:sSup>
                      <m:sSupPr>
                        <m:ctrlPr>
                          <a:rPr lang="vi-VN" sz="2200" i="1">
                            <a:latin typeface="Cambria Math" panose="02040503050406030204" pitchFamily="18" charset="0"/>
                          </a:rPr>
                        </m:ctrlPr>
                      </m:sSupPr>
                      <m:e>
                        <m:r>
                          <a:rPr lang="vi-VN" sz="2200" i="1">
                            <a:latin typeface="Cambria Math" panose="02040503050406030204" pitchFamily="18" charset="0"/>
                          </a:rPr>
                          <m:t>𝛽</m:t>
                        </m:r>
                      </m:e>
                      <m:sup>
                        <m:r>
                          <a:rPr lang="vi-VN" sz="2200" i="1">
                            <a:latin typeface="Cambria Math" panose="02040503050406030204" pitchFamily="18" charset="0"/>
                          </a:rPr>
                          <m:t>2</m:t>
                        </m:r>
                      </m:sup>
                    </m:sSup>
                  </m:oMath>
                </a14:m>
                <a:r>
                  <a:rPr lang="vi-VN" sz="2200" dirty="0"/>
                  <a:t>. </a:t>
                </a:r>
              </a:p>
              <a:p>
                <a:pPr marL="0" indent="0">
                  <a:buNone/>
                </a:pPr>
                <a:r>
                  <a:rPr lang="vi-VN" sz="2200" dirty="0"/>
                  <a:t>Điều này chỉ ra rằng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𝑢</m:t>
                        </m:r>
                      </m:e>
                      <m:sub>
                        <m:r>
                          <a:rPr lang="vi-VN" sz="2200" i="1">
                            <a:latin typeface="Cambria Math" panose="02040503050406030204" pitchFamily="18" charset="0"/>
                          </a:rPr>
                          <m:t>𝛼</m:t>
                        </m:r>
                      </m:sub>
                    </m:sSub>
                    <m:d>
                      <m:dPr>
                        <m:ctrlPr>
                          <a:rPr lang="vi-VN" sz="2200" i="1">
                            <a:latin typeface="Cambria Math" panose="02040503050406030204" pitchFamily="18" charset="0"/>
                          </a:rPr>
                        </m:ctrlPr>
                      </m:dPr>
                      <m:e>
                        <m:r>
                          <a:rPr lang="vi-VN" sz="2200" i="1">
                            <a:latin typeface="Cambria Math" panose="02040503050406030204" pitchFamily="18" charset="0"/>
                          </a:rPr>
                          <m:t>𝑡</m:t>
                        </m:r>
                      </m:e>
                    </m:d>
                  </m:oMath>
                </a14:m>
                <a:r>
                  <a:rPr lang="vi-VN" sz="2200" dirty="0"/>
                  <a:t> luôn là một dãy giảm và giảm một lượng </a:t>
                </a:r>
                <a14:m>
                  <m:oMath xmlns:m="http://schemas.openxmlformats.org/officeDocument/2006/math">
                    <m:sSup>
                      <m:sSupPr>
                        <m:ctrlPr>
                          <a:rPr lang="vi-VN" sz="2200" i="1">
                            <a:latin typeface="Cambria Math" panose="02040503050406030204" pitchFamily="18" charset="0"/>
                          </a:rPr>
                        </m:ctrlPr>
                      </m:sSupPr>
                      <m:e>
                        <m:r>
                          <a:rPr lang="vi-VN" sz="2200" i="1">
                            <a:latin typeface="Cambria Math" panose="02040503050406030204" pitchFamily="18" charset="0"/>
                          </a:rPr>
                          <m:t>𝛽</m:t>
                        </m:r>
                      </m:e>
                      <m:sup>
                        <m:r>
                          <a:rPr lang="vi-VN" sz="2200" i="1">
                            <a:latin typeface="Cambria Math" panose="02040503050406030204" pitchFamily="18" charset="0"/>
                          </a:rPr>
                          <m:t>2</m:t>
                        </m:r>
                      </m:sup>
                    </m:sSup>
                  </m:oMath>
                </a14:m>
                <a:r>
                  <a:rPr lang="vi-VN" sz="2200" dirty="0"/>
                  <a:t> và bị chặn dưới bởi 0.  Đây là điểm vô lý vì lúc đó nó không còn điểm phân lỗi. Chứng tỏ thuật toán Perceptron sẽ hội tụ sau một số hữu hạn bước.</a:t>
                </a:r>
              </a:p>
              <a:p>
                <a:pPr marL="0" indent="0">
                  <a:buNone/>
                </a:pPr>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568" r="-107"/>
                </a:stretch>
              </a:blipFill>
            </p:spPr>
            <p:txBody>
              <a:bodyPr/>
              <a:lstStyle/>
              <a:p>
                <a:r>
                  <a:rPr lang="vi-VN">
                    <a:noFill/>
                  </a:rPr>
                  <a:t> </a:t>
                </a:r>
              </a:p>
            </p:txBody>
          </p:sp>
        </mc:Fallback>
      </mc:AlternateContent>
    </p:spTree>
    <p:extLst>
      <p:ext uri="{BB962C8B-B14F-4D97-AF65-F5344CB8AC3E}">
        <p14:creationId xmlns:p14="http://schemas.microsoft.com/office/powerpoint/2010/main" val="3922670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515E-B95C-4FCE-90ED-0BA6ED065490}"/>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2B3CB7CE-988A-497E-B37A-862E322782B7}"/>
              </a:ext>
            </a:extLst>
          </p:cNvPr>
          <p:cNvSpPr>
            <a:spLocks noGrp="1"/>
          </p:cNvSpPr>
          <p:nvPr>
            <p:ph idx="1"/>
          </p:nvPr>
        </p:nvSpPr>
        <p:spPr/>
        <p:txBody>
          <a:bodyPr/>
          <a:lstStyle/>
          <a:p>
            <a:r>
              <a:rPr lang="en-US" sz="2000" dirty="0"/>
              <a:t>Minh </a:t>
            </a:r>
            <a:r>
              <a:rPr lang="en-US" sz="2000" dirty="0" err="1"/>
              <a:t>họa</a:t>
            </a:r>
            <a:r>
              <a:rPr lang="en-US" sz="2000" dirty="0"/>
              <a:t> </a:t>
            </a:r>
            <a:r>
              <a:rPr lang="en-US" sz="2000" dirty="0" err="1"/>
              <a:t>thuật</a:t>
            </a:r>
            <a:r>
              <a:rPr lang="en-US" sz="2000" dirty="0"/>
              <a:t> </a:t>
            </a:r>
            <a:r>
              <a:rPr lang="en-US" sz="2000" dirty="0" err="1"/>
              <a:t>toán</a:t>
            </a:r>
            <a:r>
              <a:rPr lang="en-US" sz="2000" dirty="0"/>
              <a:t> </a:t>
            </a:r>
            <a:r>
              <a:rPr lang="en-US" sz="2000" dirty="0" err="1"/>
              <a:t>học</a:t>
            </a:r>
            <a:r>
              <a:rPr lang="en-US" sz="2000" dirty="0"/>
              <a:t> perceptron</a:t>
            </a:r>
          </a:p>
          <a:p>
            <a:r>
              <a:rPr lang="en-US" sz="2000" dirty="0" err="1"/>
              <a:t>Có</a:t>
            </a:r>
            <a:r>
              <a:rPr lang="en-US" sz="2000" dirty="0"/>
              <a:t> </a:t>
            </a:r>
            <a:r>
              <a:rPr lang="en-US" sz="2000" dirty="0" err="1"/>
              <a:t>hai</a:t>
            </a:r>
            <a:r>
              <a:rPr lang="en-US" sz="2000" dirty="0"/>
              <a:t> </a:t>
            </a:r>
            <a:r>
              <a:rPr lang="en-US" sz="2000" dirty="0" err="1"/>
              <a:t>lớp</a:t>
            </a:r>
            <a:r>
              <a:rPr lang="en-US" sz="2000" dirty="0"/>
              <a:t> </a:t>
            </a:r>
            <a:r>
              <a:rPr lang="en-US" sz="2000" dirty="0" err="1"/>
              <a:t>dữ</a:t>
            </a:r>
            <a:r>
              <a:rPr lang="en-US" sz="2000" dirty="0"/>
              <a:t> </a:t>
            </a:r>
            <a:r>
              <a:rPr lang="en-US" sz="2000" dirty="0" err="1"/>
              <a:t>liệu</a:t>
            </a:r>
            <a:r>
              <a:rPr lang="en-US" sz="2000" dirty="0"/>
              <a:t> </a:t>
            </a:r>
            <a:r>
              <a:rPr lang="en-US" sz="2000" dirty="0" err="1"/>
              <a:t>là</a:t>
            </a:r>
            <a:r>
              <a:rPr lang="en-US" sz="2000" dirty="0"/>
              <a:t> </a:t>
            </a:r>
            <a:r>
              <a:rPr lang="en-US" sz="2000" dirty="0" err="1"/>
              <a:t>các</a:t>
            </a:r>
            <a:r>
              <a:rPr lang="en-US" sz="2000" dirty="0"/>
              <a:t> </a:t>
            </a:r>
            <a:r>
              <a:rPr lang="en-US" sz="2000" dirty="0" err="1"/>
              <a:t>điểm</a:t>
            </a:r>
            <a:r>
              <a:rPr lang="en-US" sz="2000" dirty="0"/>
              <a:t> </a:t>
            </a:r>
            <a:r>
              <a:rPr lang="en-US" sz="2000" dirty="0" err="1"/>
              <a:t>xanh</a:t>
            </a:r>
            <a:r>
              <a:rPr lang="en-US" sz="2000" dirty="0"/>
              <a:t> </a:t>
            </a:r>
            <a:r>
              <a:rPr lang="en-US" sz="2000" dirty="0" err="1"/>
              <a:t>và</a:t>
            </a:r>
            <a:r>
              <a:rPr lang="en-US" sz="2000" dirty="0"/>
              <a:t> </a:t>
            </a:r>
            <a:r>
              <a:rPr lang="en-US" sz="2000" dirty="0" err="1"/>
              <a:t>đỏ</a:t>
            </a:r>
            <a:r>
              <a:rPr lang="en-US" sz="2000" dirty="0"/>
              <a:t>. Đ</a:t>
            </a:r>
            <a:r>
              <a:rPr lang="vi-VN" sz="2000" dirty="0"/>
              <a:t>ường thẳng đen là ranh giới. Véc tơ mầu xanh lá cây là vec tơ trọng tại lần lặp t. Điểm khoanh tròn là điểm dữ liệu bị lỗi. Vec to mầu cam là vecto dữ liệu x</a:t>
            </a:r>
            <a:r>
              <a:rPr lang="vi-VN" sz="2000" baseline="-25000" dirty="0"/>
              <a:t>i</a:t>
            </a:r>
            <a:r>
              <a:rPr lang="vi-VN" sz="2000" dirty="0"/>
              <a:t> còn vecto trọng cập nhật lần lặp t+1 là vec tơ mầu đỏ là tổng hai vecto nếu yi =1 và là hiệu hai vec tơ trường hợp ngược lai.</a:t>
            </a:r>
            <a:endParaRPr lang="vi-VN" dirty="0"/>
          </a:p>
        </p:txBody>
      </p:sp>
      <p:pic>
        <p:nvPicPr>
          <p:cNvPr id="4" name="Picture 3">
            <a:extLst>
              <a:ext uri="{FF2B5EF4-FFF2-40B4-BE49-F238E27FC236}">
                <a16:creationId xmlns:a16="http://schemas.microsoft.com/office/drawing/2014/main" id="{2550FC6F-1DBB-4C6F-92E7-C7C3F1E868BF}"/>
              </a:ext>
            </a:extLst>
          </p:cNvPr>
          <p:cNvPicPr>
            <a:picLocks noChangeAspect="1"/>
          </p:cNvPicPr>
          <p:nvPr/>
        </p:nvPicPr>
        <p:blipFill>
          <a:blip r:embed="rId2"/>
          <a:stretch>
            <a:fillRect/>
          </a:stretch>
        </p:blipFill>
        <p:spPr>
          <a:xfrm>
            <a:off x="1877510" y="2054088"/>
            <a:ext cx="7615345" cy="4516528"/>
          </a:xfrm>
          <a:prstGeom prst="rect">
            <a:avLst/>
          </a:prstGeom>
        </p:spPr>
      </p:pic>
    </p:spTree>
    <p:extLst>
      <p:ext uri="{BB962C8B-B14F-4D97-AF65-F5344CB8AC3E}">
        <p14:creationId xmlns:p14="http://schemas.microsoft.com/office/powerpoint/2010/main" val="278144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00000"/>
              </a:lnSpc>
              <a:buNone/>
            </a:pPr>
            <a:r>
              <a:rPr lang="vi-VN" sz="2000" b="1" dirty="0"/>
              <a:t>Nơ ron sinh học</a:t>
            </a:r>
          </a:p>
          <a:p>
            <a:pPr marL="0" indent="0" algn="just">
              <a:lnSpc>
                <a:spcPct val="100000"/>
              </a:lnSpc>
              <a:buNone/>
            </a:pPr>
            <a:endParaRPr lang="vi-VN" sz="2000" b="1" dirty="0"/>
          </a:p>
          <a:p>
            <a:pPr marL="0" indent="0" algn="just">
              <a:lnSpc>
                <a:spcPct val="100000"/>
              </a:lnSpc>
              <a:buNone/>
            </a:pPr>
            <a:endParaRPr lang="vi-VN" sz="2000" b="1" dirty="0"/>
          </a:p>
          <a:p>
            <a:pPr marL="0" indent="0" algn="just">
              <a:lnSpc>
                <a:spcPct val="100000"/>
              </a:lnSpc>
              <a:buNone/>
            </a:pPr>
            <a:endParaRPr lang="vi-VN" sz="2000" b="1" dirty="0"/>
          </a:p>
          <a:p>
            <a:pPr marL="0" indent="0" algn="just">
              <a:lnSpc>
                <a:spcPct val="100000"/>
              </a:lnSpc>
              <a:buNone/>
            </a:pPr>
            <a:endParaRPr lang="vi-VN" sz="2000" b="1" dirty="0"/>
          </a:p>
          <a:p>
            <a:pPr marL="0" indent="0" algn="just">
              <a:lnSpc>
                <a:spcPct val="100000"/>
              </a:lnSpc>
              <a:buNone/>
            </a:pPr>
            <a:endParaRPr lang="vi-VN" sz="2000" b="1" dirty="0"/>
          </a:p>
          <a:p>
            <a:pPr marL="0" indent="0" algn="just">
              <a:lnSpc>
                <a:spcPct val="100000"/>
              </a:lnSpc>
              <a:buNone/>
            </a:pPr>
            <a:endParaRPr lang="vi-VN" sz="2000" b="1" dirty="0"/>
          </a:p>
          <a:p>
            <a:pPr marL="0" indent="0" algn="just">
              <a:lnSpc>
                <a:spcPct val="100000"/>
              </a:lnSpc>
              <a:buNone/>
            </a:pPr>
            <a:endParaRPr lang="vi-VN" sz="2000" b="1" dirty="0"/>
          </a:p>
          <a:p>
            <a:pPr marL="0" indent="0" algn="just">
              <a:lnSpc>
                <a:spcPct val="100000"/>
              </a:lnSpc>
              <a:buNone/>
            </a:pPr>
            <a:endParaRPr lang="vi-VN" sz="2000" b="1" dirty="0"/>
          </a:p>
          <a:p>
            <a:pPr marL="0" indent="0" algn="just">
              <a:lnSpc>
                <a:spcPct val="100000"/>
              </a:lnSpc>
              <a:buNone/>
            </a:pPr>
            <a:r>
              <a:rPr lang="vi-VN" sz="2000" dirty="0"/>
              <a:t>Các thành phần:</a:t>
            </a:r>
          </a:p>
          <a:p>
            <a:pPr algn="just">
              <a:lnSpc>
                <a:spcPct val="100000"/>
              </a:lnSpc>
            </a:pPr>
            <a:r>
              <a:rPr lang="vi-VN" sz="2000" dirty="0"/>
              <a:t>Nhánh tế bào – nơi tiếp nhận thông tin qua quá trình sinh hóa</a:t>
            </a:r>
          </a:p>
          <a:p>
            <a:pPr algn="just">
              <a:lnSpc>
                <a:spcPct val="100000"/>
              </a:lnSpc>
            </a:pPr>
            <a:r>
              <a:rPr lang="vi-VN" sz="2000" dirty="0"/>
              <a:t>Thân tế bào: tiếp nhận thông tin và tích lũy đến ngưỡng. Kích hoạt và truyền thông tin </a:t>
            </a:r>
          </a:p>
          <a:p>
            <a:pPr algn="just">
              <a:lnSpc>
                <a:spcPct val="100000"/>
              </a:lnSpc>
            </a:pPr>
            <a:r>
              <a:rPr lang="vi-VN" sz="2000" dirty="0"/>
              <a:t>Trục: thông tin được truyền đi thông qua quá trình điện hóa </a:t>
            </a:r>
          </a:p>
          <a:p>
            <a:pPr algn="just">
              <a:lnSpc>
                <a:spcPct val="100000"/>
              </a:lnSpc>
            </a:pPr>
            <a:r>
              <a:rPr lang="vi-VN" sz="2000" dirty="0"/>
              <a:t>Khớp tế bào; là một khoảng trống trước khi thông tin truyền đi.</a:t>
            </a:r>
          </a:p>
          <a:p>
            <a:pPr marL="0" indent="0" algn="just">
              <a:lnSpc>
                <a:spcPct val="100000"/>
              </a:lnSpc>
              <a:buNone/>
            </a:pPr>
            <a:endParaRPr lang="vi-VN" sz="2000" dirty="0"/>
          </a:p>
        </p:txBody>
      </p:sp>
      <p:pic>
        <p:nvPicPr>
          <p:cNvPr id="4" name="Picture 3">
            <a:extLst>
              <a:ext uri="{FF2B5EF4-FFF2-40B4-BE49-F238E27FC236}">
                <a16:creationId xmlns:a16="http://schemas.microsoft.com/office/drawing/2014/main" id="{DB65270D-1CE6-4CF2-8A06-5A05E40062F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4722" y="958394"/>
            <a:ext cx="5457825" cy="2953385"/>
          </a:xfrm>
          <a:prstGeom prst="rect">
            <a:avLst/>
          </a:prstGeom>
          <a:noFill/>
          <a:ln>
            <a:noFill/>
          </a:ln>
        </p:spPr>
      </p:pic>
    </p:spTree>
    <p:extLst>
      <p:ext uri="{BB962C8B-B14F-4D97-AF65-F5344CB8AC3E}">
        <p14:creationId xmlns:p14="http://schemas.microsoft.com/office/powerpoint/2010/main" val="291582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00000"/>
                  </a:lnSpc>
                  <a:spcBef>
                    <a:spcPts val="600"/>
                  </a:spcBef>
                  <a:buNone/>
                </a:pPr>
                <a:r>
                  <a:rPr lang="vi-VN" sz="2200" b="1" dirty="0"/>
                  <a:t>Thuật toán học Rosenblatt.</a:t>
                </a:r>
              </a:p>
              <a:p>
                <a:pPr marL="0" indent="0" algn="just">
                  <a:lnSpc>
                    <a:spcPct val="150000"/>
                  </a:lnSpc>
                  <a:spcBef>
                    <a:spcPts val="0"/>
                  </a:spcBef>
                  <a:buNone/>
                </a:pPr>
                <a:r>
                  <a:rPr lang="vi-VN" sz="2000" dirty="0"/>
                  <a:t>Trong trường hợp mạng peceptron m</a:t>
                </a:r>
                <a:r>
                  <a:rPr lang="en-US" sz="2000" dirty="0"/>
                  <a:t>ô </a:t>
                </a:r>
                <a:r>
                  <a:rPr lang="en-US" sz="2000" dirty="0" err="1"/>
                  <a:t>tả</a:t>
                </a:r>
                <a:r>
                  <a:rPr lang="en-US" sz="2000" dirty="0"/>
                  <a:t>  </a:t>
                </a:r>
                <a:r>
                  <a:rPr lang="en-US" sz="2400" i="1" dirty="0"/>
                  <a:t>y = </a:t>
                </a:r>
                <a:r>
                  <a:rPr lang="en-US" sz="2400" b="1" i="1" dirty="0" err="1"/>
                  <a:t>w</a:t>
                </a:r>
                <a:r>
                  <a:rPr lang="en-US" sz="2400" b="1" i="1" baseline="30000" dirty="0" err="1"/>
                  <a:t>T</a:t>
                </a:r>
                <a:r>
                  <a:rPr lang="en-US" sz="2400" b="1" i="1" dirty="0" err="1"/>
                  <a:t>x</a:t>
                </a:r>
                <a:r>
                  <a:rPr lang="en-US" sz="2400" b="1" i="1" dirty="0"/>
                  <a:t>  </a:t>
                </a:r>
                <a:r>
                  <a:rPr lang="en-US" sz="2200" dirty="0" err="1">
                    <a:latin typeface="Arial" panose="020B0604020202020204" pitchFamily="34" charset="0"/>
                    <a:cs typeface="Arial" panose="020B0604020202020204" pitchFamily="34" charset="0"/>
                  </a:rPr>
                  <a:t>và</a:t>
                </a:r>
                <a:r>
                  <a:rPr lang="en-US" sz="2200" b="1" i="1"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p>
              <a:p>
                <a:pPr marL="0" indent="0" algn="just">
                  <a:lnSpc>
                    <a:spcPct val="100000"/>
                  </a:lnSpc>
                  <a:buNone/>
                </a:pPr>
                <a:r>
                  <a:rPr lang="en-US" sz="2200" dirty="0">
                    <a:latin typeface="Arial" panose="020B0604020202020204" pitchFamily="34" charset="0"/>
                    <a:cs typeface="Arial" panose="020B0604020202020204" pitchFamily="34" charset="0"/>
                  </a:rPr>
                  <a:t>		</a:t>
                </a:r>
                <a14:m>
                  <m:oMath xmlns:m="http://schemas.openxmlformats.org/officeDocument/2006/math">
                    <m:r>
                      <a:rPr lang="en-US" sz="2200" b="0" i="1" smtClean="0">
                        <a:latin typeface="Cambria Math" panose="02040503050406030204" pitchFamily="18" charset="0"/>
                        <a:cs typeface="Arial" panose="020B0604020202020204" pitchFamily="34" charset="0"/>
                      </a:rPr>
                      <m:t>𝐽</m:t>
                    </m:r>
                    <m:r>
                      <a:rPr lang="en-US" sz="2200" b="0" i="1" smtClean="0">
                        <a:latin typeface="Cambria Math" panose="02040503050406030204" pitchFamily="18" charset="0"/>
                        <a:cs typeface="Arial" panose="020B0604020202020204" pitchFamily="34" charset="0"/>
                      </a:rPr>
                      <m:t>=</m:t>
                    </m:r>
                    <m:nary>
                      <m:naryPr>
                        <m:chr m:val="∑"/>
                        <m:ctrlPr>
                          <a:rPr lang="en-US" sz="2200" b="0" i="1" smtClean="0">
                            <a:latin typeface="Cambria Math" panose="02040503050406030204" pitchFamily="18" charset="0"/>
                            <a:cs typeface="Arial" panose="020B0604020202020204" pitchFamily="34" charset="0"/>
                          </a:rPr>
                        </m:ctrlPr>
                      </m:naryPr>
                      <m:sub>
                        <m:r>
                          <m:rPr>
                            <m:brk m:alnAt="23"/>
                          </m:rPr>
                          <a:rPr lang="en-US" sz="2200" b="0" i="1" smtClean="0">
                            <a:latin typeface="Cambria Math" panose="02040503050406030204" pitchFamily="18" charset="0"/>
                            <a:cs typeface="Arial" panose="020B0604020202020204" pitchFamily="34" charset="0"/>
                          </a:rPr>
                          <m:t>𝑖</m:t>
                        </m:r>
                        <m:r>
                          <a:rPr lang="en-US" sz="2200" b="0" i="1" smtClean="0">
                            <a:latin typeface="Cambria Math" panose="02040503050406030204" pitchFamily="18" charset="0"/>
                            <a:cs typeface="Arial" panose="020B0604020202020204" pitchFamily="34" charset="0"/>
                          </a:rPr>
                          <m:t>=1</m:t>
                        </m:r>
                      </m:sub>
                      <m:sup>
                        <m:r>
                          <a:rPr lang="en-US" sz="2200" b="0" i="1" smtClean="0">
                            <a:latin typeface="Cambria Math" panose="02040503050406030204" pitchFamily="18" charset="0"/>
                            <a:cs typeface="Arial" panose="020B0604020202020204" pitchFamily="34" charset="0"/>
                          </a:rPr>
                          <m:t>𝑁</m:t>
                        </m:r>
                      </m:sup>
                      <m:e>
                        <m:r>
                          <a:rPr lang="en-US" sz="2200" b="0" i="1" smtClean="0">
                            <a:latin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cs typeface="Arial" panose="020B0604020202020204" pitchFamily="34" charset="0"/>
                              </a:rPr>
                            </m:ctrlPr>
                          </m:sSubPr>
                          <m:e>
                            <m:r>
                              <a:rPr lang="en-US" sz="2200" b="1" i="1" smtClean="0">
                                <a:latin typeface="Cambria Math" panose="02040503050406030204" pitchFamily="18" charset="0"/>
                                <a:cs typeface="Arial" panose="020B0604020202020204" pitchFamily="34" charset="0"/>
                              </a:rPr>
                              <m:t>𝒚</m:t>
                            </m:r>
                          </m:e>
                          <m:sub>
                            <m:r>
                              <a:rPr lang="en-US" sz="2200" b="0" i="1" smtClean="0">
                                <a:latin typeface="Cambria Math" panose="02040503050406030204" pitchFamily="18" charset="0"/>
                                <a:cs typeface="Arial" panose="020B0604020202020204" pitchFamily="34" charset="0"/>
                              </a:rPr>
                              <m:t>𝑖</m:t>
                            </m:r>
                          </m:sub>
                        </m:sSub>
                        <m:r>
                          <a:rPr lang="en-US" sz="2200" b="0" i="1" smtClean="0">
                            <a:latin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cs typeface="Arial" panose="020B0604020202020204" pitchFamily="34" charset="0"/>
                              </a:rPr>
                            </m:ctrlPr>
                          </m:sSubPr>
                          <m:e>
                            <m:acc>
                              <m:accPr>
                                <m:chr m:val="̂"/>
                                <m:ctrlPr>
                                  <a:rPr lang="en-US" sz="2200" b="0" i="1" smtClean="0">
                                    <a:latin typeface="Cambria Math" panose="02040503050406030204" pitchFamily="18" charset="0"/>
                                    <a:cs typeface="Arial" panose="020B0604020202020204" pitchFamily="34" charset="0"/>
                                  </a:rPr>
                                </m:ctrlPr>
                              </m:accPr>
                              <m:e>
                                <m:r>
                                  <a:rPr lang="en-US" sz="2200" b="0" i="1" smtClean="0">
                                    <a:latin typeface="Cambria Math" panose="02040503050406030204" pitchFamily="18" charset="0"/>
                                    <a:cs typeface="Arial" panose="020B0604020202020204" pitchFamily="34" charset="0"/>
                                  </a:rPr>
                                  <m:t>𝑦</m:t>
                                </m:r>
                              </m:e>
                            </m:acc>
                          </m:e>
                          <m:sub>
                            <m:r>
                              <a:rPr lang="en-US" sz="2200" b="0" i="1" smtClean="0">
                                <a:latin typeface="Cambria Math" panose="02040503050406030204" pitchFamily="18" charset="0"/>
                                <a:cs typeface="Arial" panose="020B0604020202020204" pitchFamily="34" charset="0"/>
                              </a:rPr>
                              <m:t>𝑖</m:t>
                            </m:r>
                          </m:sub>
                        </m:sSub>
                        <m:sSup>
                          <m:sSupPr>
                            <m:ctrlPr>
                              <a:rPr lang="en-US" sz="2200" b="0" i="1" smtClean="0">
                                <a:latin typeface="Cambria Math" panose="02040503050406030204" pitchFamily="18" charset="0"/>
                                <a:cs typeface="Arial" panose="020B0604020202020204" pitchFamily="34" charset="0"/>
                              </a:rPr>
                            </m:ctrlPr>
                          </m:sSupPr>
                          <m:e>
                            <m:r>
                              <a:rPr lang="en-US" sz="2200" b="0" i="1" smtClean="0">
                                <a:latin typeface="Cambria Math" panose="02040503050406030204" pitchFamily="18" charset="0"/>
                                <a:cs typeface="Arial" panose="020B0604020202020204" pitchFamily="34" charset="0"/>
                              </a:rPr>
                              <m:t>)</m:t>
                            </m:r>
                          </m:e>
                          <m:sup>
                            <m:r>
                              <a:rPr lang="en-US" sz="2200" b="0" i="1" smtClean="0">
                                <a:latin typeface="Cambria Math" panose="02040503050406030204" pitchFamily="18" charset="0"/>
                                <a:cs typeface="Arial" panose="020B0604020202020204" pitchFamily="34" charset="0"/>
                              </a:rPr>
                              <m:t>2</m:t>
                            </m:r>
                          </m:sup>
                        </m:sSup>
                      </m:e>
                    </m:nary>
                  </m:oMath>
                </a14:m>
                <a:endParaRPr lang="en-US" sz="2400" dirty="0"/>
              </a:p>
              <a:p>
                <a:pPr marL="0" indent="0" algn="just">
                  <a:lnSpc>
                    <a:spcPct val="100000"/>
                  </a:lnSpc>
                  <a:buNone/>
                </a:pPr>
                <a:r>
                  <a:rPr lang="en-US" sz="2000" dirty="0" err="1"/>
                  <a:t>Thì</a:t>
                </a:r>
                <a:r>
                  <a:rPr lang="en-US" sz="2000" dirty="0"/>
                  <a:t> </a:t>
                </a:r>
                <a:r>
                  <a:rPr lang="en-US" sz="2000" dirty="0" err="1"/>
                  <a:t>thuật</a:t>
                </a:r>
                <a:r>
                  <a:rPr lang="en-US" sz="2000" dirty="0"/>
                  <a:t> </a:t>
                </a:r>
                <a:r>
                  <a:rPr lang="en-US" sz="2000" dirty="0" err="1"/>
                  <a:t>toán</a:t>
                </a:r>
                <a:r>
                  <a:rPr lang="en-US" sz="2000" dirty="0"/>
                  <a:t> </a:t>
                </a:r>
                <a:r>
                  <a:rPr lang="en-US" sz="2000" dirty="0" err="1"/>
                  <a:t>học</a:t>
                </a:r>
                <a:r>
                  <a:rPr lang="en-US" sz="2000" dirty="0"/>
                  <a:t>  </a:t>
                </a:r>
                <a:r>
                  <a:rPr lang="en-US" sz="2000" dirty="0" err="1"/>
                  <a:t>tổng</a:t>
                </a:r>
                <a:r>
                  <a:rPr lang="en-US" sz="2000" dirty="0"/>
                  <a:t> </a:t>
                </a:r>
                <a:r>
                  <a:rPr lang="en-US" sz="2000" dirty="0" err="1"/>
                  <a:t>quát</a:t>
                </a:r>
                <a:r>
                  <a:rPr lang="en-US" sz="2000" dirty="0"/>
                  <a:t> </a:t>
                </a:r>
                <a:r>
                  <a:rPr lang="en-US" sz="2000" dirty="0" err="1"/>
                  <a:t>nh</a:t>
                </a:r>
                <a:r>
                  <a:rPr lang="vi-VN" sz="2000" dirty="0"/>
                  <a:t>ư</a:t>
                </a:r>
                <a:r>
                  <a:rPr lang="en-US" sz="2000" dirty="0"/>
                  <a:t> </a:t>
                </a:r>
                <a:r>
                  <a:rPr lang="en-US" sz="2000" dirty="0" err="1"/>
                  <a:t>sau</a:t>
                </a:r>
                <a:r>
                  <a:rPr lang="en-US" sz="2000" dirty="0"/>
                  <a:t>:</a:t>
                </a:r>
              </a:p>
              <a:p>
                <a:r>
                  <a:rPr lang="vi-VN" sz="2200" dirty="0"/>
                  <a:t>1. Gán cho các trọng w bằng không hoặc một giá trị ngẫu nhiên nhỏ</a:t>
                </a:r>
              </a:p>
              <a:p>
                <a:r>
                  <a:rPr lang="vi-VN" sz="2200" dirty="0"/>
                  <a:t>2. Cho mỗi thí dụ huấn luyện:</a:t>
                </a:r>
              </a:p>
              <a:p>
                <a:pPr marL="800100" lvl="1" indent="-342900">
                  <a:buFont typeface="Arial" panose="020B0604020202020204" pitchFamily="34" charset="0"/>
                  <a:buChar char="•"/>
                </a:pPr>
                <a:r>
                  <a:rPr lang="en-US" sz="2200" dirty="0" err="1"/>
                  <a:t>Tính</a:t>
                </a:r>
                <a:r>
                  <a:rPr lang="en-US" sz="2200" dirty="0"/>
                  <a:t> </a:t>
                </a:r>
                <a:r>
                  <a:rPr lang="en-US" sz="2200" dirty="0" err="1"/>
                  <a:t>giá</a:t>
                </a:r>
                <a:r>
                  <a:rPr lang="en-US" sz="2200" dirty="0"/>
                  <a:t> </a:t>
                </a:r>
                <a:r>
                  <a:rPr lang="en-US" sz="2200" dirty="0" err="1"/>
                  <a:t>trị</a:t>
                </a:r>
                <a:r>
                  <a:rPr lang="en-US" sz="2200" dirty="0"/>
                  <a:t> </a:t>
                </a:r>
                <a14:m>
                  <m:oMath xmlns:m="http://schemas.openxmlformats.org/officeDocument/2006/math">
                    <m:sSub>
                      <m:sSubPr>
                        <m:ctrlPr>
                          <a:rPr lang="en-US" sz="2200" i="1">
                            <a:latin typeface="Cambria Math" panose="02040503050406030204" pitchFamily="18" charset="0"/>
                            <a:cs typeface="Arial" panose="020B0604020202020204" pitchFamily="34" charset="0"/>
                          </a:rPr>
                        </m:ctrlPr>
                      </m:sSubPr>
                      <m:e>
                        <m:acc>
                          <m:accPr>
                            <m:chr m:val="̂"/>
                            <m:ctrlPr>
                              <a:rPr lang="en-US" sz="2200" i="1">
                                <a:latin typeface="Cambria Math" panose="02040503050406030204" pitchFamily="18" charset="0"/>
                                <a:cs typeface="Arial" panose="020B0604020202020204" pitchFamily="34" charset="0"/>
                              </a:rPr>
                            </m:ctrlPr>
                          </m:accPr>
                          <m:e>
                            <m:r>
                              <a:rPr lang="en-US" sz="2200" i="1">
                                <a:latin typeface="Cambria Math" panose="02040503050406030204" pitchFamily="18" charset="0"/>
                                <a:cs typeface="Arial" panose="020B0604020202020204" pitchFamily="34" charset="0"/>
                              </a:rPr>
                              <m:t>𝑦</m:t>
                            </m:r>
                          </m:e>
                        </m:acc>
                      </m:e>
                      <m:sub>
                        <m:r>
                          <a:rPr lang="en-US" sz="2200" i="1">
                            <a:latin typeface="Cambria Math" panose="02040503050406030204" pitchFamily="18" charset="0"/>
                            <a:cs typeface="Arial" panose="020B0604020202020204" pitchFamily="34" charset="0"/>
                          </a:rPr>
                          <m:t>𝑖</m:t>
                        </m:r>
                      </m:sub>
                    </m:sSub>
                  </m:oMath>
                </a14:m>
                <a:endParaRPr lang="vi-VN" sz="2200" dirty="0"/>
              </a:p>
              <a:p>
                <a:pPr marL="800100" lvl="1" indent="-342900">
                  <a:buFont typeface="Arial" panose="020B0604020202020204" pitchFamily="34" charset="0"/>
                  <a:buChar char="•"/>
                </a:pPr>
                <a:r>
                  <a:rPr lang="en-US" sz="2200" dirty="0" err="1"/>
                  <a:t>Cập</a:t>
                </a:r>
                <a:r>
                  <a:rPr lang="en-US" sz="2200" dirty="0"/>
                  <a:t> </a:t>
                </a:r>
                <a:r>
                  <a:rPr lang="en-US" sz="2200" dirty="0" err="1"/>
                  <a:t>nhật</a:t>
                </a:r>
                <a:r>
                  <a:rPr lang="en-US" sz="2200" dirty="0"/>
                  <a:t> </a:t>
                </a:r>
                <a:r>
                  <a:rPr lang="en-US" sz="2200" dirty="0" err="1"/>
                  <a:t>các</a:t>
                </a:r>
                <a:r>
                  <a:rPr lang="en-US" sz="2200" dirty="0"/>
                  <a:t> </a:t>
                </a:r>
                <a:r>
                  <a:rPr lang="en-US" sz="2200" dirty="0" err="1"/>
                  <a:t>trọng</a:t>
                </a:r>
                <a:r>
                  <a:rPr lang="en-US" sz="2200" dirty="0"/>
                  <a:t>. </a:t>
                </a:r>
                <a:endParaRPr lang="vi-VN" sz="2200" dirty="0"/>
              </a:p>
              <a:p>
                <a:r>
                  <a:rPr lang="en-US" sz="2200" dirty="0"/>
                  <a:t>	</a:t>
                </a:r>
                <a:r>
                  <a:rPr lang="en-US" sz="2200" dirty="0" err="1"/>
                  <a:t>Cập</a:t>
                </a:r>
                <a:r>
                  <a:rPr lang="en-US" sz="2200" dirty="0"/>
                  <a:t> </a:t>
                </a:r>
                <a:r>
                  <a:rPr lang="en-US" sz="2200" dirty="0" err="1"/>
                  <a:t>nhật</a:t>
                </a:r>
                <a:r>
                  <a:rPr lang="en-US" sz="2200" dirty="0"/>
                  <a:t> </a:t>
                </a:r>
                <a:r>
                  <a:rPr lang="en-US" sz="2200" dirty="0" err="1"/>
                  <a:t>cho</a:t>
                </a:r>
                <a:r>
                  <a:rPr lang="en-US" sz="2200" dirty="0"/>
                  <a:t> </a:t>
                </a:r>
                <a:r>
                  <a:rPr lang="en-US" sz="2200" dirty="0" err="1"/>
                  <a:t>mỗi</a:t>
                </a:r>
                <a:r>
                  <a:rPr lang="en-US" sz="2200" dirty="0"/>
                  <a:t> </a:t>
                </a:r>
                <a:r>
                  <a:rPr lang="en-US" sz="2200" dirty="0" err="1"/>
                  <a:t>trọng</a:t>
                </a:r>
                <a:r>
                  <a:rPr lang="en-US" sz="2200" dirty="0"/>
                  <a:t> </a:t>
                </a:r>
                <a:r>
                  <a:rPr lang="en-US" sz="2200" dirty="0" err="1"/>
                  <a:t>thứ</a:t>
                </a:r>
                <a:r>
                  <a:rPr lang="en-US" sz="2200" dirty="0"/>
                  <a:t> j </a:t>
                </a:r>
                <a:r>
                  <a:rPr lang="en-US" sz="2200" dirty="0" err="1"/>
                  <a:t>theo</a:t>
                </a:r>
                <a:r>
                  <a:rPr lang="en-US" sz="2200" dirty="0"/>
                  <a:t> </a:t>
                </a:r>
                <a:r>
                  <a:rPr lang="en-US" sz="2200" dirty="0" err="1"/>
                  <a:t>công</a:t>
                </a:r>
                <a:r>
                  <a:rPr lang="en-US" sz="2200" dirty="0"/>
                  <a:t> </a:t>
                </a:r>
                <a:r>
                  <a:rPr lang="en-US" sz="2200" dirty="0" err="1"/>
                  <a:t>thức</a:t>
                </a:r>
                <a:r>
                  <a:rPr lang="en-US" sz="2200" dirty="0"/>
                  <a:t> </a:t>
                </a:r>
                <a:r>
                  <a:rPr lang="en-US" sz="2200" dirty="0" err="1"/>
                  <a:t>sau</a:t>
                </a:r>
                <a:r>
                  <a:rPr lang="en-US" sz="2200" dirty="0"/>
                  <a:t>:</a:t>
                </a:r>
                <a:endParaRPr lang="vi-VN" sz="2200" dirty="0"/>
              </a:p>
              <a:p>
                <a:pPr marL="0" indent="0">
                  <a:buNone/>
                </a:pPr>
                <a:r>
                  <a:rPr lang="en-US" sz="2200" dirty="0"/>
                  <a:t>		</a:t>
                </a:r>
                <a14:m>
                  <m:oMath xmlns:m="http://schemas.openxmlformats.org/officeDocument/2006/math">
                    <m:sSub>
                      <m:sSubPr>
                        <m:ctrlPr>
                          <a:rPr lang="vi-VN"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𝑗</m:t>
                        </m:r>
                      </m:sub>
                    </m:sSub>
                    <m:r>
                      <a:rPr lang="en-US" sz="2200" i="1">
                        <a:latin typeface="Cambria Math" panose="02040503050406030204" pitchFamily="18" charset="0"/>
                      </a:rPr>
                      <m:t> :=</m:t>
                    </m:r>
                    <m:sSub>
                      <m:sSubPr>
                        <m:ctrlPr>
                          <a:rPr lang="vi-VN"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𝑗</m:t>
                        </m:r>
                      </m:sub>
                    </m:sSub>
                  </m:oMath>
                </a14:m>
                <a:endParaRPr lang="vi-VN" sz="2200" dirty="0"/>
              </a:p>
              <a:p>
                <a:pPr marL="0" indent="0">
                  <a:buNone/>
                </a:pPr>
                <a:r>
                  <a:rPr lang="en-US" sz="2200" dirty="0"/>
                  <a:t>            </a:t>
                </a:r>
                <a:r>
                  <a:rPr lang="en-US" sz="2200" dirty="0" err="1"/>
                  <a:t>Giá</a:t>
                </a:r>
                <a:r>
                  <a:rPr lang="en-US" sz="2200" dirty="0"/>
                  <a:t> </a:t>
                </a:r>
                <a:r>
                  <a:rPr lang="en-US" sz="2200" dirty="0" err="1"/>
                  <a:t>trị</a:t>
                </a:r>
                <a:r>
                  <a:rPr lang="en-US" sz="2200" dirty="0"/>
                  <a:t> </a:t>
                </a:r>
                <a14:m>
                  <m:oMath xmlns:m="http://schemas.openxmlformats.org/officeDocument/2006/math">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𝑗</m:t>
                        </m:r>
                      </m:sub>
                    </m:sSub>
                  </m:oMath>
                </a14:m>
                <a:r>
                  <a:rPr lang="en-US" sz="2200" dirty="0"/>
                  <a:t> </a:t>
                </a:r>
                <a:r>
                  <a:rPr lang="en-US" sz="2200" dirty="0" err="1"/>
                  <a:t>được</a:t>
                </a:r>
                <a:r>
                  <a:rPr lang="en-US" sz="2200" dirty="0"/>
                  <a:t> </a:t>
                </a:r>
                <a:r>
                  <a:rPr lang="en-US" sz="2200" dirty="0" err="1"/>
                  <a:t>sử</a:t>
                </a:r>
                <a:r>
                  <a:rPr lang="en-US" sz="2200" dirty="0"/>
                  <a:t> </a:t>
                </a:r>
                <a:r>
                  <a:rPr lang="en-US" sz="2200" dirty="0" err="1"/>
                  <a:t>dụng</a:t>
                </a:r>
                <a:r>
                  <a:rPr lang="en-US" sz="2200" dirty="0"/>
                  <a:t> </a:t>
                </a:r>
                <a:r>
                  <a:rPr lang="en-US" sz="2200" dirty="0" err="1"/>
                  <a:t>để</a:t>
                </a:r>
                <a:r>
                  <a:rPr lang="en-US" sz="2200" dirty="0"/>
                  <a:t> </a:t>
                </a:r>
                <a:r>
                  <a:rPr lang="en-US" sz="2200" dirty="0" err="1"/>
                  <a:t>cập</a:t>
                </a:r>
                <a:r>
                  <a:rPr lang="en-US" sz="2200" dirty="0"/>
                  <a:t> </a:t>
                </a:r>
                <a:r>
                  <a:rPr lang="en-US" sz="2200" dirty="0" err="1"/>
                  <a:t>nhật</a:t>
                </a:r>
                <a:r>
                  <a:rPr lang="en-US" sz="2200" dirty="0"/>
                  <a:t> </a:t>
                </a:r>
                <a:r>
                  <a:rPr lang="en-US" sz="2200" dirty="0" err="1"/>
                  <a:t>trọng</a:t>
                </a:r>
                <a:r>
                  <a:rPr lang="en-US" sz="2200" dirty="0"/>
                  <a:t> </a:t>
                </a:r>
                <a:r>
                  <a:rPr lang="en-US" sz="2200" dirty="0" err="1"/>
                  <a:t>theo</a:t>
                </a:r>
                <a:r>
                  <a:rPr lang="en-US" sz="2200" dirty="0"/>
                  <a:t> </a:t>
                </a:r>
                <a:r>
                  <a:rPr lang="en-US" sz="2200" dirty="0" err="1"/>
                  <a:t>công</a:t>
                </a:r>
                <a:r>
                  <a:rPr lang="en-US" sz="2200" dirty="0"/>
                  <a:t> </a:t>
                </a:r>
                <a:r>
                  <a:rPr lang="en-US" sz="2200" dirty="0" err="1"/>
                  <a:t>thức</a:t>
                </a:r>
                <a:r>
                  <a:rPr lang="en-US" sz="2200" dirty="0"/>
                  <a:t> </a:t>
                </a:r>
                <a:r>
                  <a:rPr lang="en-US" sz="2200" dirty="0" err="1"/>
                  <a:t>sau</a:t>
                </a:r>
                <a:r>
                  <a:rPr lang="en-US" sz="2200" dirty="0"/>
                  <a:t>:</a:t>
                </a:r>
                <a:endParaRPr lang="vi-VN" sz="2200" dirty="0"/>
              </a:p>
              <a:p>
                <a:pPr marL="0" indent="0">
                  <a:buNone/>
                </a:pPr>
                <a:r>
                  <a:rPr lang="en-US" sz="2200" dirty="0"/>
                  <a:t>		</a:t>
                </a:r>
                <a14:m>
                  <m:oMath xmlns:m="http://schemas.openxmlformats.org/officeDocument/2006/math">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𝑗</m:t>
                        </m:r>
                      </m:sub>
                    </m:sSub>
                    <m:r>
                      <a:rPr lang="en-US" sz="2200" i="1">
                        <a:latin typeface="Cambria Math" panose="02040503050406030204" pitchFamily="18" charset="0"/>
                      </a:rPr>
                      <m:t>=</m:t>
                    </m:r>
                    <m:r>
                      <a:rPr lang="en-US" sz="2200" i="1">
                        <a:latin typeface="Cambria Math" panose="02040503050406030204" pitchFamily="18" charset="0"/>
                      </a:rPr>
                      <m:t>𝜂</m:t>
                    </m:r>
                    <m:r>
                      <a:rPr lang="en-US" sz="2200" i="1">
                        <a:latin typeface="Cambria Math" panose="02040503050406030204" pitchFamily="18" charset="0"/>
                      </a:rPr>
                      <m:t>(</m:t>
                    </m:r>
                    <m:sSup>
                      <m:sSupPr>
                        <m:ctrlPr>
                          <a:rPr lang="vi-VN"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r>
                          <a:rPr lang="en-US" sz="2200" i="1">
                            <a:latin typeface="Cambria Math" panose="02040503050406030204" pitchFamily="18" charset="0"/>
                          </a:rPr>
                          <m:t>𝑖</m:t>
                        </m:r>
                        <m:r>
                          <a:rPr lang="en-US" sz="2200" i="1">
                            <a:latin typeface="Cambria Math" panose="02040503050406030204" pitchFamily="18" charset="0"/>
                          </a:rPr>
                          <m:t>)</m:t>
                        </m:r>
                      </m:sup>
                    </m:sSup>
                    <m:r>
                      <a:rPr lang="en-US" sz="2200" i="1">
                        <a:latin typeface="Cambria Math" panose="02040503050406030204" pitchFamily="18" charset="0"/>
                      </a:rPr>
                      <m:t>−</m:t>
                    </m:r>
                    <m:sSup>
                      <m:sSupPr>
                        <m:ctrlPr>
                          <a:rPr lang="vi-VN" sz="2200" i="1">
                            <a:latin typeface="Cambria Math" panose="02040503050406030204" pitchFamily="18" charset="0"/>
                          </a:rPr>
                        </m:ctrlPr>
                      </m:sSupPr>
                      <m:e>
                        <m:acc>
                          <m:accPr>
                            <m:chr m:val="̂"/>
                            <m:ctrlPr>
                              <a:rPr lang="vi-VN" sz="2200" i="1">
                                <a:latin typeface="Cambria Math" panose="02040503050406030204" pitchFamily="18" charset="0"/>
                              </a:rPr>
                            </m:ctrlPr>
                          </m:accPr>
                          <m:e>
                            <m:r>
                              <a:rPr lang="en-US" sz="2200" i="1">
                                <a:latin typeface="Cambria Math" panose="02040503050406030204" pitchFamily="18" charset="0"/>
                              </a:rPr>
                              <m:t>𝑦</m:t>
                            </m:r>
                          </m:e>
                        </m:acc>
                      </m:e>
                      <m:sup>
                        <m:r>
                          <a:rPr lang="en-US" sz="2200" i="1">
                            <a:latin typeface="Cambria Math" panose="02040503050406030204" pitchFamily="18" charset="0"/>
                          </a:rPr>
                          <m:t>(</m:t>
                        </m:r>
                        <m:r>
                          <a:rPr lang="en-US" sz="2200" i="1">
                            <a:latin typeface="Cambria Math" panose="02040503050406030204" pitchFamily="18" charset="0"/>
                          </a:rPr>
                          <m:t>𝑖</m:t>
                        </m:r>
                        <m:r>
                          <a:rPr lang="en-US" sz="2200" i="1">
                            <a:latin typeface="Cambria Math" panose="02040503050406030204" pitchFamily="18" charset="0"/>
                          </a:rPr>
                          <m:t>)</m:t>
                        </m:r>
                      </m:sup>
                    </m:sSup>
                    <m:r>
                      <a:rPr lang="en-US" sz="2200" i="1">
                        <a:latin typeface="Cambria Math" panose="02040503050406030204" pitchFamily="18" charset="0"/>
                      </a:rPr>
                      <m:t>)</m:t>
                    </m:r>
                    <m:sSubSup>
                      <m:sSubSupPr>
                        <m:ctrlPr>
                          <a:rPr lang="vi-VN" sz="2200" i="1">
                            <a:latin typeface="Cambria Math" panose="02040503050406030204" pitchFamily="18" charset="0"/>
                          </a:rPr>
                        </m:ctrlPr>
                      </m:sSubSupPr>
                      <m:e>
                        <m:r>
                          <a:rPr lang="en-US" sz="2200" i="1">
                            <a:latin typeface="Cambria Math" panose="02040503050406030204" pitchFamily="18" charset="0"/>
                          </a:rPr>
                          <m:t>𝑥</m:t>
                        </m:r>
                      </m:e>
                      <m:sub>
                        <m:r>
                          <a:rPr lang="en-US" sz="2200" i="1">
                            <a:latin typeface="Cambria Math" panose="02040503050406030204" pitchFamily="18" charset="0"/>
                          </a:rPr>
                          <m:t>𝑗</m:t>
                        </m:r>
                      </m:sub>
                      <m:sup>
                        <m:r>
                          <a:rPr lang="en-US" sz="2200" i="1">
                            <a:latin typeface="Cambria Math" panose="02040503050406030204" pitchFamily="18" charset="0"/>
                          </a:rPr>
                          <m:t>(</m:t>
                        </m:r>
                        <m:r>
                          <a:rPr lang="en-US" sz="2200" i="1">
                            <a:latin typeface="Cambria Math" panose="02040503050406030204" pitchFamily="18" charset="0"/>
                          </a:rPr>
                          <m:t>𝑖</m:t>
                        </m:r>
                        <m:r>
                          <a:rPr lang="en-US" sz="2200" i="1">
                            <a:latin typeface="Cambria Math" panose="02040503050406030204" pitchFamily="18" charset="0"/>
                          </a:rPr>
                          <m:t>)</m:t>
                        </m:r>
                      </m:sup>
                    </m:sSubSup>
                  </m:oMath>
                </a14:m>
                <a:endParaRPr lang="vi-VN" sz="2200" dirty="0"/>
              </a:p>
              <a:p>
                <a:pPr marL="0" indent="0">
                  <a:buNone/>
                </a:pPr>
                <a:r>
                  <a:rPr lang="en-US" sz="2200" dirty="0"/>
                  <a:t>            η </a:t>
                </a:r>
                <a:r>
                  <a:rPr lang="en-US" sz="2200" dirty="0" err="1"/>
                  <a:t>là</a:t>
                </a:r>
                <a:r>
                  <a:rPr lang="en-US" sz="2200" dirty="0"/>
                  <a:t> </a:t>
                </a:r>
                <a:r>
                  <a:rPr lang="en-US" sz="2200" dirty="0" err="1"/>
                  <a:t>tốc</a:t>
                </a:r>
                <a:r>
                  <a:rPr lang="en-US" sz="2200" dirty="0"/>
                  <a:t> </a:t>
                </a:r>
                <a:r>
                  <a:rPr lang="en-US" sz="2200" dirty="0" err="1"/>
                  <a:t>độ</a:t>
                </a:r>
                <a:r>
                  <a:rPr lang="en-US" sz="2200" dirty="0"/>
                  <a:t> </a:t>
                </a:r>
                <a:r>
                  <a:rPr lang="en-US" sz="2200" dirty="0" err="1"/>
                  <a:t>học</a:t>
                </a:r>
                <a:r>
                  <a:rPr lang="en-US" sz="2200" dirty="0"/>
                  <a:t> </a:t>
                </a:r>
                <a:r>
                  <a:rPr lang="en-US" sz="2200" dirty="0" err="1"/>
                  <a:t>thuộc</a:t>
                </a:r>
                <a:r>
                  <a:rPr lang="en-US" sz="2200" dirty="0"/>
                  <a:t> (0,1). y </a:t>
                </a:r>
                <a:r>
                  <a:rPr lang="en-US" sz="2200" dirty="0" err="1"/>
                  <a:t>là</a:t>
                </a:r>
                <a:r>
                  <a:rPr lang="en-US" sz="2200" dirty="0"/>
                  <a:t> </a:t>
                </a:r>
                <a:r>
                  <a:rPr lang="en-US" sz="2200" dirty="0" err="1"/>
                  <a:t>nhãn</a:t>
                </a:r>
                <a:r>
                  <a:rPr lang="en-US" sz="2200" dirty="0"/>
                  <a:t> </a:t>
                </a:r>
                <a:r>
                  <a:rPr lang="en-US" sz="2200" dirty="0" err="1"/>
                  <a:t>trong</a:t>
                </a:r>
                <a:r>
                  <a:rPr lang="en-US" sz="2200" dirty="0"/>
                  <a:t> </a:t>
                </a:r>
                <a:r>
                  <a:rPr lang="en-US" sz="2200" dirty="0" err="1"/>
                  <a:t>tập</a:t>
                </a:r>
                <a:r>
                  <a:rPr lang="en-US" sz="2200" dirty="0"/>
                  <a:t> </a:t>
                </a:r>
                <a:r>
                  <a:rPr lang="en-US" sz="2200" dirty="0" err="1"/>
                  <a:t>huấn</a:t>
                </a:r>
                <a:r>
                  <a:rPr lang="en-US" sz="2200" dirty="0"/>
                  <a:t> </a:t>
                </a:r>
                <a:r>
                  <a:rPr lang="en-US" sz="2200" dirty="0" err="1"/>
                  <a:t>luyện</a:t>
                </a:r>
                <a:r>
                  <a:rPr lang="en-US" sz="2200" dirty="0"/>
                  <a:t> </a:t>
                </a:r>
                <a:r>
                  <a:rPr lang="en-US" sz="2200" dirty="0" err="1"/>
                  <a:t>còn</a:t>
                </a:r>
                <a:r>
                  <a:rPr lang="en-US" sz="2200" dirty="0"/>
                  <a:t> </a:t>
                </a:r>
                <a14:m>
                  <m:oMath xmlns:m="http://schemas.openxmlformats.org/officeDocument/2006/math">
                    <m:acc>
                      <m:accPr>
                        <m:chr m:val="̂"/>
                        <m:ctrlPr>
                          <a:rPr lang="vi-VN" sz="2200" i="1">
                            <a:latin typeface="Cambria Math" panose="02040503050406030204" pitchFamily="18" charset="0"/>
                          </a:rPr>
                        </m:ctrlPr>
                      </m:accPr>
                      <m:e>
                        <m:r>
                          <a:rPr lang="en-US" sz="2200" i="1">
                            <a:latin typeface="Cambria Math" panose="02040503050406030204" pitchFamily="18" charset="0"/>
                          </a:rPr>
                          <m:t>𝑦</m:t>
                        </m:r>
                      </m:e>
                    </m:acc>
                  </m:oMath>
                </a14:m>
                <a:r>
                  <a:rPr lang="en-US" sz="2200" dirty="0"/>
                  <a:t> </a:t>
                </a:r>
                <a:r>
                  <a:rPr lang="en-US" sz="2200" dirty="0" err="1"/>
                  <a:t>là</a:t>
                </a:r>
                <a:r>
                  <a:rPr lang="en-US" sz="2200" dirty="0"/>
                  <a:t> </a:t>
                </a:r>
                <a:r>
                  <a:rPr lang="en-US" sz="2200" dirty="0" err="1"/>
                  <a:t>nhãn</a:t>
                </a:r>
                <a:r>
                  <a:rPr lang="en-US" sz="2200" dirty="0"/>
                  <a:t> </a:t>
                </a:r>
                <a:r>
                  <a:rPr lang="en-US" sz="2200" dirty="0" err="1"/>
                  <a:t>dự</a:t>
                </a:r>
                <a:r>
                  <a:rPr lang="en-US" sz="2200" dirty="0"/>
                  <a:t> </a:t>
                </a:r>
                <a:r>
                  <a:rPr lang="en-US" sz="2200" dirty="0" err="1"/>
                  <a:t>báo</a:t>
                </a:r>
                <a:r>
                  <a:rPr lang="en-US" sz="2200" dirty="0"/>
                  <a:t>.</a:t>
                </a:r>
                <a:endParaRPr lang="vi-VN" sz="2200" dirty="0"/>
              </a:p>
              <a:p>
                <a:pPr marL="0" indent="0" algn="just">
                  <a:lnSpc>
                    <a:spcPct val="100000"/>
                  </a:lnSpc>
                  <a:buNone/>
                </a:pPr>
                <a:r>
                  <a:rPr lang="en-US" sz="2000" dirty="0"/>
                  <a:t>3. </a:t>
                </a:r>
                <a:r>
                  <a:rPr lang="en-US" sz="2000" dirty="0" err="1"/>
                  <a:t>Nếu</a:t>
                </a:r>
                <a:r>
                  <a:rPr lang="en-US" sz="2000" dirty="0"/>
                  <a:t> </a:t>
                </a:r>
                <a:r>
                  <a:rPr lang="en-US" sz="2000" dirty="0" err="1"/>
                  <a:t>mọi</a:t>
                </a:r>
                <a:r>
                  <a:rPr lang="en-US" sz="2000" dirty="0"/>
                  <a:t> </a:t>
                </a:r>
                <a:r>
                  <a:rPr lang="en-US" sz="2000" dirty="0" err="1"/>
                  <a:t>dữ</a:t>
                </a:r>
                <a:r>
                  <a:rPr lang="en-US" sz="2000" dirty="0"/>
                  <a:t> </a:t>
                </a:r>
                <a:r>
                  <a:rPr lang="en-US" sz="2000" dirty="0" err="1"/>
                  <a:t>liệu</a:t>
                </a:r>
                <a:r>
                  <a:rPr lang="en-US" sz="2000" dirty="0"/>
                  <a:t> </a:t>
                </a:r>
                <a:r>
                  <a:rPr lang="en-US" sz="2000" dirty="0" err="1"/>
                  <a:t>phân</a:t>
                </a:r>
                <a:r>
                  <a:rPr lang="en-US" sz="2000" dirty="0"/>
                  <a:t> </a:t>
                </a:r>
                <a:r>
                  <a:rPr lang="en-US" sz="2000" dirty="0" err="1"/>
                  <a:t>đúng</a:t>
                </a:r>
                <a:r>
                  <a:rPr lang="en-US" sz="2000" dirty="0"/>
                  <a:t> </a:t>
                </a:r>
                <a:r>
                  <a:rPr lang="en-US" sz="2000" dirty="0" err="1"/>
                  <a:t>thì</a:t>
                </a:r>
                <a:r>
                  <a:rPr lang="en-US" sz="2000" dirty="0"/>
                  <a:t> </a:t>
                </a:r>
                <a:r>
                  <a:rPr lang="en-US" sz="2000" dirty="0" err="1"/>
                  <a:t>dừng</a:t>
                </a:r>
                <a:r>
                  <a:rPr lang="en-US" sz="2000" dirty="0"/>
                  <a:t> </a:t>
                </a:r>
                <a:r>
                  <a:rPr lang="en-US" sz="2000" dirty="0" err="1"/>
                  <a:t>lại</a:t>
                </a:r>
                <a:r>
                  <a:rPr lang="en-US" sz="2000" dirty="0"/>
                  <a:t> , </a:t>
                </a:r>
                <a:r>
                  <a:rPr lang="en-US" sz="2000" dirty="0" err="1"/>
                  <a:t>nếu</a:t>
                </a:r>
                <a:r>
                  <a:rPr lang="en-US" sz="2000" dirty="0"/>
                  <a:t> </a:t>
                </a:r>
                <a:r>
                  <a:rPr lang="en-US" sz="2000" dirty="0" err="1"/>
                  <a:t>không</a:t>
                </a:r>
                <a:r>
                  <a:rPr lang="en-US" sz="2000" dirty="0"/>
                  <a:t> quay </a:t>
                </a:r>
                <a:r>
                  <a:rPr lang="en-US" sz="2000" dirty="0" err="1"/>
                  <a:t>lại</a:t>
                </a:r>
                <a:r>
                  <a:rPr lang="en-US" sz="2000" dirty="0"/>
                  <a:t> b</a:t>
                </a:r>
                <a:r>
                  <a:rPr lang="vi-VN" sz="2000" dirty="0"/>
                  <a:t>ước 2.</a:t>
                </a:r>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568"/>
                </a:stretch>
              </a:blipFill>
            </p:spPr>
            <p:txBody>
              <a:bodyPr/>
              <a:lstStyle/>
              <a:p>
                <a:r>
                  <a:rPr lang="vi-VN">
                    <a:noFill/>
                  </a:rPr>
                  <a:t> </a:t>
                </a:r>
              </a:p>
            </p:txBody>
          </p:sp>
        </mc:Fallback>
      </mc:AlternateContent>
    </p:spTree>
    <p:extLst>
      <p:ext uri="{BB962C8B-B14F-4D97-AF65-F5344CB8AC3E}">
        <p14:creationId xmlns:p14="http://schemas.microsoft.com/office/powerpoint/2010/main" val="2295020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D143-9935-4B8F-82B6-3C6F0808E2F8}"/>
              </a:ext>
            </a:extLst>
          </p:cNvPr>
          <p:cNvSpPr>
            <a:spLocks noGrp="1"/>
          </p:cNvSpPr>
          <p:nvPr>
            <p:ph type="title"/>
          </p:nvPr>
        </p:nvSpPr>
        <p:spPr>
          <a:xfrm>
            <a:off x="838200" y="36512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C94A39-4B83-4C66-8AC8-5917429BDEC8}"/>
                  </a:ext>
                </a:extLst>
              </p:cNvPr>
              <p:cNvSpPr>
                <a:spLocks noGrp="1"/>
              </p:cNvSpPr>
              <p:nvPr>
                <p:ph idx="1"/>
              </p:nvPr>
            </p:nvSpPr>
            <p:spPr>
              <a:xfrm>
                <a:off x="649357" y="702365"/>
                <a:ext cx="10866782" cy="5917759"/>
              </a:xfrm>
            </p:spPr>
            <p:txBody>
              <a:bodyPr>
                <a:normAutofit/>
              </a:bodyPr>
              <a:lstStyle/>
              <a:p>
                <a:pPr marL="0" indent="0">
                  <a:buNone/>
                </a:pPr>
                <a:r>
                  <a:rPr lang="en-US" sz="2200" dirty="0">
                    <a:latin typeface="Arial" panose="020B0604020202020204" pitchFamily="34" charset="0"/>
                    <a:cs typeface="Arial" panose="020B0604020202020204" pitchFamily="34" charset="0"/>
                  </a:rPr>
                  <a:t>Thông </a:t>
                </a:r>
                <a:r>
                  <a:rPr lang="en-US" sz="2200" dirty="0" err="1">
                    <a:latin typeface="Arial" panose="020B0604020202020204" pitchFamily="34" charset="0"/>
                    <a:cs typeface="Arial" panose="020B0604020202020204" pitchFamily="34" charset="0"/>
                  </a:rPr>
                  <a:t>thường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trọng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W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bias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b</a:t>
                </a:r>
              </a:p>
              <a:p>
                <a:pPr marL="0" indent="0">
                  <a:buNone/>
                </a:pPr>
                <a:r>
                  <a:rPr lang="en-US" sz="2200" b="1" dirty="0" err="1">
                    <a:latin typeface="Arial" panose="020B0604020202020204" pitchFamily="34" charset="0"/>
                    <a:cs typeface="Arial" panose="020B0604020202020204" pitchFamily="34" charset="0"/>
                  </a:rPr>
                  <a:t>Hàm</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kích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hoạt</a:t>
                </a:r>
                <a:endParaRPr lang="en-US" sz="2200" b="1" dirty="0">
                  <a:latin typeface="Arial" panose="020B0604020202020204" pitchFamily="34" charset="0"/>
                  <a:cs typeface="Arial" panose="020B0604020202020204" pitchFamily="34" charset="0"/>
                </a:endParaRPr>
              </a:p>
              <a:p>
                <a:pPr marL="0" indent="0">
                  <a:buNone/>
                </a:pPr>
                <a:r>
                  <a:rPr lang="en-US" sz="2200" dirty="0" err="1">
                    <a:latin typeface="Arial" panose="020B0604020202020204" pitchFamily="34" charset="0"/>
                    <a:cs typeface="Arial" panose="020B0604020202020204" pitchFamily="34" charset="0"/>
                  </a:rPr>
                  <a:t>Mỗi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đầu</a:t>
                </a:r>
                <a:r>
                  <a:rPr lang="en-US" sz="2200" dirty="0">
                    <a:latin typeface="Arial" panose="020B0604020202020204" pitchFamily="34" charset="0"/>
                    <a:cs typeface="Arial" panose="020B0604020202020204" pitchFamily="34" charset="0"/>
                  </a:rPr>
                  <a:t> ra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input)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theo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thức</a:t>
                </a:r>
                <a:endParaRPr lang="vi-VN"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a:t>
                </a:r>
                <a14:m>
                  <m:oMath xmlns:m="http://schemas.openxmlformats.org/officeDocument/2006/math">
                    <m:sSup>
                      <m:sSupPr>
                        <m:ctrlPr>
                          <a:rPr lang="vi-VN" sz="2200" i="1">
                            <a:latin typeface="Cambria Math" panose="02040503050406030204" pitchFamily="18" charset="0"/>
                          </a:rPr>
                        </m:ctrlPr>
                      </m:sSupPr>
                      <m:e>
                        <m:r>
                          <a:rPr lang="en-US" sz="2200" b="1" i="1">
                            <a:latin typeface="Cambria Math" panose="02040503050406030204" pitchFamily="18" charset="0"/>
                          </a:rPr>
                          <m:t>𝒂</m:t>
                        </m:r>
                      </m:e>
                      <m:sup>
                        <m:r>
                          <a:rPr lang="en-US" sz="2200" i="1">
                            <a:latin typeface="Cambria Math" panose="02040503050406030204" pitchFamily="18" charset="0"/>
                          </a:rPr>
                          <m:t>(</m:t>
                        </m:r>
                        <m:r>
                          <a:rPr lang="en-US" sz="2200" i="1">
                            <a:latin typeface="Cambria Math" panose="02040503050406030204" pitchFamily="18" charset="0"/>
                          </a:rPr>
                          <m:t>𝑙</m:t>
                        </m:r>
                        <m:r>
                          <a:rPr lang="en-US" sz="2200" i="1">
                            <a:latin typeface="Cambria Math" panose="02040503050406030204" pitchFamily="18" charset="0"/>
                          </a:rPr>
                          <m:t>)</m:t>
                        </m:r>
                      </m:sup>
                    </m:sSup>
                    <m:r>
                      <a:rPr lang="en-US" sz="2200" i="1">
                        <a:latin typeface="Cambria Math" panose="02040503050406030204" pitchFamily="18" charset="0"/>
                      </a:rPr>
                      <m:t>=</m:t>
                    </m:r>
                    <m:sSup>
                      <m:sSupPr>
                        <m:ctrlPr>
                          <a:rPr lang="vi-VN" sz="2200" i="1">
                            <a:latin typeface="Cambria Math" panose="02040503050406030204" pitchFamily="18" charset="0"/>
                          </a:rPr>
                        </m:ctrlPr>
                      </m:sSupPr>
                      <m:e>
                        <m:r>
                          <a:rPr lang="en-US" sz="2200" i="1">
                            <a:latin typeface="Cambria Math" panose="02040503050406030204" pitchFamily="18" charset="0"/>
                          </a:rPr>
                          <m:t>𝑓</m:t>
                        </m:r>
                      </m:e>
                      <m:sup>
                        <m:r>
                          <a:rPr lang="en-US" sz="2200" i="1">
                            <a:latin typeface="Cambria Math" panose="02040503050406030204" pitchFamily="18" charset="0"/>
                          </a:rPr>
                          <m:t>(</m:t>
                        </m:r>
                        <m:r>
                          <a:rPr lang="en-US" sz="2200" i="1">
                            <a:latin typeface="Cambria Math" panose="02040503050406030204" pitchFamily="18" charset="0"/>
                          </a:rPr>
                          <m:t>𝑙</m:t>
                        </m:r>
                        <m:r>
                          <a:rPr lang="en-US" sz="2200" i="1">
                            <a:latin typeface="Cambria Math" panose="02040503050406030204" pitchFamily="18" charset="0"/>
                          </a:rPr>
                          <m:t>)</m:t>
                        </m:r>
                      </m:sup>
                    </m:sSup>
                    <m:r>
                      <a:rPr lang="en-US" sz="2200" i="1">
                        <a:latin typeface="Cambria Math" panose="02040503050406030204" pitchFamily="18" charset="0"/>
                      </a:rPr>
                      <m:t>(</m:t>
                    </m:r>
                    <m:sSup>
                      <m:sSupPr>
                        <m:ctrlPr>
                          <a:rPr lang="vi-VN" sz="2200" i="1">
                            <a:latin typeface="Cambria Math" panose="02040503050406030204" pitchFamily="18" charset="0"/>
                          </a:rPr>
                        </m:ctrlPr>
                      </m:sSupPr>
                      <m:e>
                        <m:r>
                          <a:rPr lang="en-US" sz="2200" b="1" i="1">
                            <a:latin typeface="Cambria Math" panose="02040503050406030204" pitchFamily="18" charset="0"/>
                          </a:rPr>
                          <m:t>𝑾</m:t>
                        </m:r>
                      </m:e>
                      <m:sup>
                        <m:d>
                          <m:dPr>
                            <m:ctrlPr>
                              <a:rPr lang="vi-VN" sz="2200" i="1">
                                <a:latin typeface="Cambria Math" panose="02040503050406030204" pitchFamily="18" charset="0"/>
                              </a:rPr>
                            </m:ctrlPr>
                          </m:dPr>
                          <m:e>
                            <m:r>
                              <a:rPr lang="en-US" sz="2200" i="1">
                                <a:latin typeface="Cambria Math" panose="02040503050406030204" pitchFamily="18" charset="0"/>
                              </a:rPr>
                              <m:t>𝑙</m:t>
                            </m:r>
                          </m:e>
                        </m:d>
                        <m:r>
                          <a:rPr lang="en-US" sz="2200" i="1">
                            <a:latin typeface="Cambria Math" panose="02040503050406030204" pitchFamily="18" charset="0"/>
                          </a:rPr>
                          <m:t>𝑇</m:t>
                        </m:r>
                      </m:sup>
                    </m:sSup>
                    <m:sSup>
                      <m:sSupPr>
                        <m:ctrlPr>
                          <a:rPr lang="vi-VN" sz="2200" i="1">
                            <a:latin typeface="Cambria Math" panose="02040503050406030204" pitchFamily="18" charset="0"/>
                          </a:rPr>
                        </m:ctrlPr>
                      </m:sSupPr>
                      <m:e>
                        <m:r>
                          <a:rPr lang="en-US" sz="2200" b="1" i="1">
                            <a:latin typeface="Cambria Math" panose="02040503050406030204" pitchFamily="18" charset="0"/>
                          </a:rPr>
                          <m:t>𝒂</m:t>
                        </m:r>
                      </m:e>
                      <m:sup>
                        <m:r>
                          <a:rPr lang="en-US" sz="2200" i="1">
                            <a:latin typeface="Cambria Math" panose="02040503050406030204" pitchFamily="18" charset="0"/>
                          </a:rPr>
                          <m:t>(</m:t>
                        </m:r>
                        <m:r>
                          <a:rPr lang="en-US" sz="2200" i="1">
                            <a:latin typeface="Cambria Math" panose="02040503050406030204" pitchFamily="18" charset="0"/>
                          </a:rPr>
                          <m:t>𝑙</m:t>
                        </m:r>
                        <m:r>
                          <a:rPr lang="en-US" sz="2200" i="1">
                            <a:latin typeface="Cambria Math" panose="02040503050406030204" pitchFamily="18" charset="0"/>
                          </a:rPr>
                          <m:t>−1)</m:t>
                        </m:r>
                      </m:sup>
                    </m:sSup>
                    <m:r>
                      <a:rPr lang="en-US" sz="2200" i="1">
                        <a:latin typeface="Cambria Math" panose="02040503050406030204" pitchFamily="18" charset="0"/>
                      </a:rPr>
                      <m:t>+</m:t>
                    </m:r>
                    <m:sSup>
                      <m:sSupPr>
                        <m:ctrlPr>
                          <a:rPr lang="vi-VN" sz="2200" i="1">
                            <a:latin typeface="Cambria Math" panose="02040503050406030204" pitchFamily="18" charset="0"/>
                          </a:rPr>
                        </m:ctrlPr>
                      </m:sSupPr>
                      <m:e>
                        <m:r>
                          <a:rPr lang="en-US" sz="2200" b="1" i="1">
                            <a:latin typeface="Cambria Math" panose="02040503050406030204" pitchFamily="18" charset="0"/>
                          </a:rPr>
                          <m:t>𝒃</m:t>
                        </m:r>
                      </m:e>
                      <m:sup>
                        <m:r>
                          <a:rPr lang="en-US" sz="2200" i="1">
                            <a:latin typeface="Cambria Math" panose="02040503050406030204" pitchFamily="18" charset="0"/>
                          </a:rPr>
                          <m:t>(</m:t>
                        </m:r>
                        <m:r>
                          <a:rPr lang="en-US" sz="2200" i="1">
                            <a:latin typeface="Cambria Math" panose="02040503050406030204" pitchFamily="18" charset="0"/>
                          </a:rPr>
                          <m:t>𝑙</m:t>
                        </m:r>
                        <m:r>
                          <a:rPr lang="en-US" sz="2200" i="1">
                            <a:latin typeface="Cambria Math" panose="02040503050406030204" pitchFamily="18" charset="0"/>
                          </a:rPr>
                          <m:t>)</m:t>
                        </m:r>
                      </m:sup>
                    </m:sSup>
                    <m:r>
                      <a:rPr lang="en-US" sz="2200" i="1">
                        <a:latin typeface="Cambria Math" panose="02040503050406030204" pitchFamily="18" charset="0"/>
                      </a:rPr>
                      <m:t>)</m:t>
                    </m:r>
                  </m:oMath>
                </a14:m>
                <a:r>
                  <a:rPr lang="en-US" sz="2200"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a:p>
                <a:pPr marL="0" indent="0">
                  <a:buNone/>
                </a:pP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14:m>
                  <m:oMath xmlns:m="http://schemas.openxmlformats.org/officeDocument/2006/math">
                    <m:sSup>
                      <m:sSupPr>
                        <m:ctrlPr>
                          <a:rPr lang="vi-VN" sz="2200" i="1">
                            <a:latin typeface="Cambria Math" panose="02040503050406030204" pitchFamily="18" charset="0"/>
                          </a:rPr>
                        </m:ctrlPr>
                      </m:sSupPr>
                      <m:e>
                        <m:r>
                          <a:rPr lang="en-US" sz="2200" i="1">
                            <a:latin typeface="Cambria Math" panose="02040503050406030204" pitchFamily="18" charset="0"/>
                          </a:rPr>
                          <m:t>𝑓</m:t>
                        </m:r>
                      </m:e>
                      <m:sup>
                        <m:r>
                          <a:rPr lang="en-US" sz="2200" i="1">
                            <a:latin typeface="Cambria Math" panose="02040503050406030204" pitchFamily="18" charset="0"/>
                          </a:rPr>
                          <m:t>(</m:t>
                        </m:r>
                        <m:r>
                          <a:rPr lang="en-US" sz="2200" i="1">
                            <a:latin typeface="Cambria Math" panose="02040503050406030204" pitchFamily="18" charset="0"/>
                          </a:rPr>
                          <m:t>𝑙</m:t>
                        </m:r>
                        <m:r>
                          <a:rPr lang="en-US" sz="2200" i="1">
                            <a:latin typeface="Cambria Math" panose="02040503050406030204" pitchFamily="18" charset="0"/>
                          </a:rPr>
                          <m:t>)</m:t>
                        </m:r>
                      </m:sup>
                    </m:sSup>
                  </m:oMath>
                </a14:m>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kích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hoạt</a:t>
                </a:r>
                <a:r>
                  <a:rPr lang="en-US" sz="2200" dirty="0">
                    <a:latin typeface="Arial" panose="020B0604020202020204" pitchFamily="34" charset="0"/>
                    <a:cs typeface="Arial" panose="020B0604020202020204" pitchFamily="34" charset="0"/>
                  </a:rPr>
                  <a:t> phi </a:t>
                </a:r>
                <a:r>
                  <a:rPr lang="en-US" sz="2200" dirty="0" err="1">
                    <a:latin typeface="Arial" panose="020B0604020202020204" pitchFamily="34" charset="0"/>
                    <a:cs typeface="Arial" panose="020B0604020202020204" pitchFamily="34" charset="0"/>
                  </a:rPr>
                  <a:t>tuyến</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marL="0" indent="0">
                  <a:buNone/>
                </a:pP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chọn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kích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dấu</a:t>
                </a:r>
                <a:r>
                  <a:rPr lang="en-US" sz="2200" dirty="0">
                    <a:latin typeface="Arial" panose="020B0604020202020204" pitchFamily="34" charset="0"/>
                    <a:cs typeface="Arial" panose="020B0604020202020204" pitchFamily="34" charset="0"/>
                  </a:rPr>
                  <a:t> (sign).</a:t>
                </a:r>
              </a:p>
              <a:p>
                <a:pPr marL="0" indent="0">
                  <a:buNone/>
                </a:pPr>
                <a:r>
                  <a:rPr lang="en-US" sz="2200" dirty="0">
                    <a:latin typeface="Arial" panose="020B0604020202020204" pitchFamily="34" charset="0"/>
                    <a:cs typeface="Arial" panose="020B0604020202020204" pitchFamily="34" charset="0"/>
                  </a:rPr>
                  <a:t>Do </a:t>
                </a:r>
                <a:r>
                  <a:rPr lang="en-US" sz="2200" dirty="0" err="1">
                    <a:latin typeface="Arial" panose="020B0604020202020204" pitchFamily="34" charset="0"/>
                    <a:cs typeface="Arial" panose="020B0604020202020204" pitchFamily="34" charset="0"/>
                  </a:rPr>
                  <a:t>đó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kích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dạng</a:t>
                </a:r>
                <a:r>
                  <a:rPr lang="en-US" sz="2200" dirty="0">
                    <a:latin typeface="Arial" panose="020B0604020202020204" pitchFamily="34" charset="0"/>
                    <a:cs typeface="Arial" panose="020B0604020202020204" pitchFamily="34" charset="0"/>
                  </a:rPr>
                  <a:t> Sign(x)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ở x=0 </a:t>
                </a:r>
                <a:r>
                  <a:rPr lang="en-US" sz="2200" dirty="0" err="1">
                    <a:latin typeface="Arial" panose="020B0604020202020204" pitchFamily="34" charset="0"/>
                    <a:cs typeface="Arial" panose="020B0604020202020204" pitchFamily="34" charset="0"/>
                  </a:rPr>
                  <a:t>nên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thường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người</a:t>
                </a:r>
                <a:r>
                  <a:rPr lang="en-US" sz="2200" dirty="0">
                    <a:latin typeface="Arial" panose="020B0604020202020204" pitchFamily="34" charset="0"/>
                    <a:cs typeface="Arial" panose="020B0604020202020204" pitchFamily="34" charset="0"/>
                  </a:rPr>
                  <a:t> ta </a:t>
                </a:r>
                <a:r>
                  <a:rPr lang="en-US" sz="2200" dirty="0" err="1">
                    <a:latin typeface="Arial" panose="020B0604020202020204" pitchFamily="34" charset="0"/>
                    <a:cs typeface="Arial" panose="020B0604020202020204" pitchFamily="34" charset="0"/>
                  </a:rPr>
                  <a:t>chọn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kích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sigmoid(x)  hay Tanh(x).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sigmoid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sau</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a:t>
                </a:r>
                <a14:m>
                  <m:oMath xmlns:m="http://schemas.openxmlformats.org/officeDocument/2006/math">
                    <m:r>
                      <a:rPr lang="en-US" sz="2200" i="1">
                        <a:latin typeface="Cambria Math" panose="02040503050406030204" pitchFamily="18" charset="0"/>
                      </a:rPr>
                      <m:t>𝑠𝑖𝑔𝑚𝑜𝑖𝑑</m:t>
                    </m:r>
                    <m:d>
                      <m:dPr>
                        <m:ctrlPr>
                          <a:rPr lang="vi-VN"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m:t>
                    </m:r>
                    <m:f>
                      <m:fPr>
                        <m:ctrlPr>
                          <a:rPr lang="vi-VN"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(1+</m:t>
                        </m:r>
                        <m:r>
                          <m:rPr>
                            <m:sty m:val="p"/>
                          </m:rPr>
                          <a:rPr lang="en-US" sz="2200">
                            <a:latin typeface="Cambria Math" panose="02040503050406030204" pitchFamily="18" charset="0"/>
                          </a:rPr>
                          <m:t>ex</m:t>
                        </m:r>
                        <m:r>
                          <m:rPr>
                            <m:sty m:val="p"/>
                          </m:rPr>
                          <a:rPr lang="en-US" sz="2200" b="0" i="0" smtClean="0">
                            <a:latin typeface="Cambria Math" panose="02040503050406030204" pitchFamily="18" charset="0"/>
                          </a:rPr>
                          <m:t>p</m:t>
                        </m:r>
                        <m:r>
                          <a:rPr lang="en-US" sz="2200" i="1">
                            <a:latin typeface="Cambria Math" panose="02040503050406030204" pitchFamily="18" charset="0"/>
                          </a:rPr>
                          <m:t>(−</m:t>
                        </m:r>
                        <m:r>
                          <a:rPr lang="en-US" sz="2200" i="1">
                            <a:latin typeface="Cambria Math" panose="02040503050406030204" pitchFamily="18" charset="0"/>
                          </a:rPr>
                          <m:t>𝑥</m:t>
                        </m:r>
                        <m:r>
                          <a:rPr lang="en-US" sz="2200" i="1">
                            <a:latin typeface="Cambria Math" panose="02040503050406030204" pitchFamily="18" charset="0"/>
                          </a:rPr>
                          <m:t>)</m:t>
                        </m:r>
                      </m:den>
                    </m:f>
                  </m:oMath>
                </a14:m>
                <a:endParaRPr lang="vi-VN" sz="2200" dirty="0">
                  <a:latin typeface="Arial" panose="020B0604020202020204" pitchFamily="34" charset="0"/>
                  <a:cs typeface="Arial" panose="020B0604020202020204" pitchFamily="34" charset="0"/>
                </a:endParaRPr>
              </a:p>
              <a:p>
                <a:pPr marL="0" indent="0">
                  <a:buNone/>
                </a:pP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Sigmoid </a:t>
                </a:r>
                <a:r>
                  <a:rPr lang="en-US" sz="2200" dirty="0" err="1">
                    <a:latin typeface="Arial" panose="020B0604020202020204" pitchFamily="34" charset="0"/>
                    <a:cs typeface="Arial" panose="020B0604020202020204" pitchFamily="34" charset="0"/>
                  </a:rPr>
                  <a:t>lấy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0 </a:t>
                </a:r>
                <a:r>
                  <a:rPr lang="en-US" sz="2200" dirty="0" err="1">
                    <a:latin typeface="Arial" panose="020B0604020202020204" pitchFamily="34" charset="0"/>
                    <a:cs typeface="Arial" panose="020B0604020202020204" pitchFamily="34" charset="0"/>
                  </a:rPr>
                  <a:t>đến</a:t>
                </a:r>
                <a:r>
                  <a:rPr lang="en-US" sz="2200" dirty="0">
                    <a:latin typeface="Arial" panose="020B0604020202020204" pitchFamily="34" charset="0"/>
                    <a:cs typeface="Arial" panose="020B0604020202020204" pitchFamily="34" charset="0"/>
                  </a:rPr>
                  <a:t> 1.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tanh(x)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sau</a:t>
                </a:r>
                <a:r>
                  <a:rPr lang="en-US" sz="2200"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a:t>
                </a:r>
                <a14:m>
                  <m:oMath xmlns:m="http://schemas.openxmlformats.org/officeDocument/2006/math">
                    <m:func>
                      <m:funcPr>
                        <m:ctrlPr>
                          <a:rPr lang="vi-VN" sz="2200" i="1">
                            <a:latin typeface="Cambria Math" panose="02040503050406030204" pitchFamily="18" charset="0"/>
                          </a:rPr>
                        </m:ctrlPr>
                      </m:funcPr>
                      <m:fName>
                        <m:r>
                          <m:rPr>
                            <m:sty m:val="p"/>
                          </m:rPr>
                          <a:rPr lang="en-US" sz="2200">
                            <a:latin typeface="Cambria Math" panose="02040503050406030204" pitchFamily="18" charset="0"/>
                          </a:rPr>
                          <m:t>tanh</m:t>
                        </m:r>
                      </m:fName>
                      <m:e>
                        <m:d>
                          <m:dPr>
                            <m:ctrlPr>
                              <a:rPr lang="vi-VN" sz="2200" i="1">
                                <a:latin typeface="Cambria Math" panose="02040503050406030204" pitchFamily="18" charset="0"/>
                              </a:rPr>
                            </m:ctrlPr>
                          </m:dPr>
                          <m:e>
                            <m:r>
                              <a:rPr lang="fr-FR" sz="2200" i="1">
                                <a:latin typeface="Cambria Math" panose="02040503050406030204" pitchFamily="18" charset="0"/>
                              </a:rPr>
                              <m:t>𝑥</m:t>
                            </m:r>
                          </m:e>
                        </m:d>
                      </m:e>
                    </m:func>
                    <m:r>
                      <a:rPr lang="en-US" sz="2200" i="1">
                        <a:latin typeface="Cambria Math" panose="02040503050406030204" pitchFamily="18" charset="0"/>
                      </a:rPr>
                      <m:t>=</m:t>
                    </m:r>
                    <m:f>
                      <m:fPr>
                        <m:ctrlPr>
                          <a:rPr lang="vi-VN" sz="2200" i="1">
                            <a:latin typeface="Cambria Math" panose="02040503050406030204" pitchFamily="18" charset="0"/>
                          </a:rPr>
                        </m:ctrlPr>
                      </m:fPr>
                      <m:num>
                        <m:func>
                          <m:funcPr>
                            <m:ctrlPr>
                              <a:rPr lang="vi-VN" sz="2200" i="1">
                                <a:latin typeface="Cambria Math" panose="02040503050406030204" pitchFamily="18" charset="0"/>
                              </a:rPr>
                            </m:ctrlPr>
                          </m:funcPr>
                          <m:fName>
                            <m:r>
                              <m:rPr>
                                <m:sty m:val="p"/>
                              </m:rPr>
                              <a:rPr lang="en-US" sz="2200">
                                <a:latin typeface="Cambria Math" panose="02040503050406030204" pitchFamily="18" charset="0"/>
                              </a:rPr>
                              <m:t>exp</m:t>
                            </m:r>
                          </m:fName>
                          <m:e>
                            <m:d>
                              <m:dPr>
                                <m:ctrlPr>
                                  <a:rPr lang="vi-VN" sz="2200" i="1">
                                    <a:latin typeface="Cambria Math" panose="02040503050406030204" pitchFamily="18" charset="0"/>
                                  </a:rPr>
                                </m:ctrlPr>
                              </m:dPr>
                              <m:e>
                                <m:r>
                                  <a:rPr lang="fr-FR" sz="2200" i="1">
                                    <a:latin typeface="Cambria Math" panose="02040503050406030204" pitchFamily="18" charset="0"/>
                                  </a:rPr>
                                  <m:t>𝑥</m:t>
                                </m:r>
                              </m:e>
                            </m:d>
                          </m:e>
                        </m:func>
                        <m:r>
                          <a:rPr lang="en-US" sz="2200" i="1">
                            <a:latin typeface="Cambria Math" panose="02040503050406030204" pitchFamily="18" charset="0"/>
                          </a:rPr>
                          <m:t>−</m:t>
                        </m:r>
                        <m:r>
                          <m:rPr>
                            <m:sty m:val="p"/>
                          </m:rPr>
                          <a:rPr lang="en-US" sz="2200">
                            <a:latin typeface="Cambria Math" panose="02040503050406030204" pitchFamily="18" charset="0"/>
                          </a:rPr>
                          <m:t>exp</m:t>
                        </m:r>
                        <m:r>
                          <a:rPr lang="en-US" sz="2200" b="0" i="1" smtClean="0">
                            <a:latin typeface="Cambria Math" panose="02040503050406030204" pitchFamily="18" charset="0"/>
                          </a:rPr>
                          <m:t>(</m:t>
                        </m:r>
                        <m:r>
                          <a:rPr lang="en-US" sz="2200" i="1">
                            <a:latin typeface="Cambria Math" panose="02040503050406030204" pitchFamily="18" charset="0"/>
                          </a:rPr>
                          <m:t>−</m:t>
                        </m:r>
                        <m:r>
                          <a:rPr lang="fr-FR" sz="2200" i="1">
                            <a:latin typeface="Cambria Math" panose="02040503050406030204" pitchFamily="18" charset="0"/>
                          </a:rPr>
                          <m:t>𝑥</m:t>
                        </m:r>
                        <m:r>
                          <a:rPr lang="en-US" sz="2200" i="1">
                            <a:latin typeface="Cambria Math" panose="02040503050406030204" pitchFamily="18" charset="0"/>
                          </a:rPr>
                          <m:t>)</m:t>
                        </m:r>
                      </m:num>
                      <m:den>
                        <m:func>
                          <m:funcPr>
                            <m:ctrlPr>
                              <a:rPr lang="vi-VN" sz="2200" i="1">
                                <a:latin typeface="Cambria Math" panose="02040503050406030204" pitchFamily="18" charset="0"/>
                              </a:rPr>
                            </m:ctrlPr>
                          </m:funcPr>
                          <m:fName>
                            <m:r>
                              <m:rPr>
                                <m:sty m:val="p"/>
                              </m:rPr>
                              <a:rPr lang="en-US" sz="2200">
                                <a:latin typeface="Cambria Math" panose="02040503050406030204" pitchFamily="18" charset="0"/>
                              </a:rPr>
                              <m:t>exp</m:t>
                            </m:r>
                          </m:fName>
                          <m:e>
                            <m:d>
                              <m:dPr>
                                <m:ctrlPr>
                                  <a:rPr lang="vi-VN" sz="2200" i="1">
                                    <a:latin typeface="Cambria Math" panose="02040503050406030204" pitchFamily="18" charset="0"/>
                                  </a:rPr>
                                </m:ctrlPr>
                              </m:dPr>
                              <m:e>
                                <m:r>
                                  <a:rPr lang="fr-FR" sz="2200" i="1">
                                    <a:latin typeface="Cambria Math" panose="02040503050406030204" pitchFamily="18" charset="0"/>
                                  </a:rPr>
                                  <m:t>𝑥</m:t>
                                </m:r>
                              </m:e>
                            </m:d>
                          </m:e>
                        </m:func>
                        <m:r>
                          <a:rPr lang="en-US" sz="2200" i="1">
                            <a:latin typeface="Cambria Math" panose="02040503050406030204" pitchFamily="18" charset="0"/>
                          </a:rPr>
                          <m:t>+</m:t>
                        </m:r>
                        <m:r>
                          <m:rPr>
                            <m:sty m:val="p"/>
                          </m:rPr>
                          <a:rPr lang="en-US" sz="2200">
                            <a:latin typeface="Cambria Math" panose="02040503050406030204" pitchFamily="18" charset="0"/>
                          </a:rPr>
                          <m:t>exp</m:t>
                        </m:r>
                        <m:r>
                          <a:rPr lang="en-US" sz="2200" i="1">
                            <a:latin typeface="Cambria Math" panose="02040503050406030204" pitchFamily="18" charset="0"/>
                          </a:rPr>
                          <m:t>(−</m:t>
                        </m:r>
                        <m:r>
                          <a:rPr lang="fr-FR" sz="2200" i="1">
                            <a:latin typeface="Cambria Math" panose="02040503050406030204" pitchFamily="18" charset="0"/>
                          </a:rPr>
                          <m:t>𝑥</m:t>
                        </m:r>
                        <m:r>
                          <a:rPr lang="en-US" sz="2200" i="1">
                            <a:latin typeface="Cambria Math" panose="02040503050406030204" pitchFamily="18" charset="0"/>
                          </a:rPr>
                          <m:t>)</m:t>
                        </m:r>
                      </m:den>
                    </m:f>
                  </m:oMath>
                </a14:m>
                <a:r>
                  <a:rPr lang="en-US" sz="2200"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7BC94A39-4B83-4C66-8AC8-5917429BDEC8}"/>
                  </a:ext>
                </a:extLst>
              </p:cNvPr>
              <p:cNvSpPr>
                <a:spLocks noGrp="1" noRot="1" noChangeAspect="1" noMove="1" noResize="1" noEditPoints="1" noAdjustHandles="1" noChangeArrowheads="1" noChangeShapeType="1" noTextEdit="1"/>
              </p:cNvSpPr>
              <p:nvPr>
                <p:ph idx="1"/>
              </p:nvPr>
            </p:nvSpPr>
            <p:spPr>
              <a:xfrm>
                <a:off x="649357" y="702365"/>
                <a:ext cx="10866782" cy="5917759"/>
              </a:xfrm>
              <a:blipFill>
                <a:blip r:embed="rId2"/>
                <a:stretch>
                  <a:fillRect l="-730" t="-1236" r="-617"/>
                </a:stretch>
              </a:blipFill>
            </p:spPr>
            <p:txBody>
              <a:bodyPr/>
              <a:lstStyle/>
              <a:p>
                <a:r>
                  <a:rPr lang="vi-VN">
                    <a:noFill/>
                  </a:rPr>
                  <a:t> </a:t>
                </a:r>
              </a:p>
            </p:txBody>
          </p:sp>
        </mc:Fallback>
      </mc:AlternateContent>
    </p:spTree>
    <p:extLst>
      <p:ext uri="{BB962C8B-B14F-4D97-AF65-F5344CB8AC3E}">
        <p14:creationId xmlns:p14="http://schemas.microsoft.com/office/powerpoint/2010/main" val="162026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175D-83B2-46A8-94CF-398A5E3C0D67}"/>
              </a:ext>
            </a:extLst>
          </p:cNvPr>
          <p:cNvSpPr>
            <a:spLocks noGrp="1"/>
          </p:cNvSpPr>
          <p:nvPr>
            <p:ph type="title"/>
          </p:nvPr>
        </p:nvSpPr>
        <p:spPr>
          <a:xfrm>
            <a:off x="838200" y="365126"/>
            <a:ext cx="10515600" cy="204718"/>
          </a:xfrm>
        </p:spPr>
        <p:txBody>
          <a:bodyPr>
            <a:normAutofit fontScale="90000"/>
          </a:bodyPr>
          <a:lstStyle/>
          <a:p>
            <a:pPr algn="ctr"/>
            <a:endParaRPr lang="vi-VN" dirty="0"/>
          </a:p>
        </p:txBody>
      </p:sp>
      <p:sp>
        <p:nvSpPr>
          <p:cNvPr id="6" name="Content Placeholder 5">
            <a:extLst>
              <a:ext uri="{FF2B5EF4-FFF2-40B4-BE49-F238E27FC236}">
                <a16:creationId xmlns:a16="http://schemas.microsoft.com/office/drawing/2014/main" id="{0102C226-D03B-4035-B0EA-118351E14FBA}"/>
              </a:ext>
            </a:extLst>
          </p:cNvPr>
          <p:cNvSpPr>
            <a:spLocks noGrp="1"/>
          </p:cNvSpPr>
          <p:nvPr>
            <p:ph idx="1"/>
          </p:nvPr>
        </p:nvSpPr>
        <p:spPr>
          <a:xfrm>
            <a:off x="642938" y="365126"/>
            <a:ext cx="11287125" cy="6264274"/>
          </a:xfrm>
        </p:spPr>
        <p:txBody>
          <a:bodyPr>
            <a:normAutofit/>
          </a:bodyPr>
          <a:lstStyle/>
          <a:p>
            <a:endParaRPr lang="en-US" sz="2200" dirty="0"/>
          </a:p>
          <a:p>
            <a:r>
              <a:rPr lang="en-US" sz="2200" dirty="0" err="1"/>
              <a:t>Đồ</a:t>
            </a:r>
            <a:r>
              <a:rPr lang="en-US" sz="2200" dirty="0"/>
              <a:t> </a:t>
            </a:r>
            <a:r>
              <a:rPr lang="en-US" sz="2200" dirty="0" err="1"/>
              <a:t>thị</a:t>
            </a:r>
            <a:r>
              <a:rPr lang="en-US" sz="2200" dirty="0"/>
              <a:t> </a:t>
            </a:r>
            <a:r>
              <a:rPr lang="en-US" sz="2200" dirty="0" err="1"/>
              <a:t>của</a:t>
            </a:r>
            <a:r>
              <a:rPr lang="en-US" sz="2200" dirty="0"/>
              <a:t> </a:t>
            </a:r>
            <a:r>
              <a:rPr lang="en-US" sz="2200" dirty="0" err="1"/>
              <a:t>hai</a:t>
            </a:r>
            <a:r>
              <a:rPr lang="en-US" sz="2200" dirty="0"/>
              <a:t> </a:t>
            </a:r>
            <a:r>
              <a:rPr lang="en-US" sz="2200" dirty="0" err="1"/>
              <a:t>hàm</a:t>
            </a:r>
            <a:r>
              <a:rPr lang="en-US" sz="2200" dirty="0"/>
              <a:t> </a:t>
            </a:r>
            <a:r>
              <a:rPr lang="en-US" sz="2200" dirty="0" err="1"/>
              <a:t>trên</a:t>
            </a:r>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pPr marL="0" indent="0">
              <a:buNone/>
            </a:pPr>
            <a:r>
              <a:rPr lang="vi-VN" sz="2200" dirty="0"/>
              <a:t>Hai hàm này có một số tính chất quan trọng: hàm bị chặn trong khoảng (0;1) và(-1;1), Chúng liên tục và có đạo hàm khá đơn giản:</a:t>
            </a:r>
          </a:p>
          <a:p>
            <a:pPr marL="0" indent="0">
              <a:buNone/>
            </a:pPr>
            <a:endParaRPr lang="en-US" sz="2200" dirty="0"/>
          </a:p>
          <a:p>
            <a:pPr marL="0" indent="0">
              <a:buNone/>
            </a:pPr>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vi-VN" sz="2200" dirty="0"/>
          </a:p>
        </p:txBody>
      </p:sp>
      <p:pic>
        <p:nvPicPr>
          <p:cNvPr id="7" name="Picture 6">
            <a:extLst>
              <a:ext uri="{FF2B5EF4-FFF2-40B4-BE49-F238E27FC236}">
                <a16:creationId xmlns:a16="http://schemas.microsoft.com/office/drawing/2014/main" id="{3EF9FC56-0809-4D4A-9F1F-E014E793D8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14463" y="1243013"/>
            <a:ext cx="8143875" cy="3400425"/>
          </a:xfrm>
          <a:prstGeom prst="rect">
            <a:avLst/>
          </a:prstGeom>
          <a:noFill/>
          <a:ln>
            <a:noFill/>
          </a:ln>
        </p:spPr>
      </p:pic>
    </p:spTree>
    <p:extLst>
      <p:ext uri="{BB962C8B-B14F-4D97-AF65-F5344CB8AC3E}">
        <p14:creationId xmlns:p14="http://schemas.microsoft.com/office/powerpoint/2010/main" val="200706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99B5-FA95-44DD-A54A-B5728FC39795}"/>
              </a:ext>
            </a:extLst>
          </p:cNvPr>
          <p:cNvSpPr>
            <a:spLocks noGrp="1"/>
          </p:cNvSpPr>
          <p:nvPr>
            <p:ph type="title"/>
          </p:nvPr>
        </p:nvSpPr>
        <p:spPr>
          <a:xfrm>
            <a:off x="838200" y="365125"/>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F6BA61-BA5A-46AA-874A-16797702BAFB}"/>
                  </a:ext>
                </a:extLst>
              </p:cNvPr>
              <p:cNvSpPr>
                <a:spLocks noGrp="1"/>
              </p:cNvSpPr>
              <p:nvPr>
                <p:ph idx="1"/>
              </p:nvPr>
            </p:nvSpPr>
            <p:spPr>
              <a:xfrm>
                <a:off x="500063" y="365125"/>
                <a:ext cx="11315700" cy="6350000"/>
              </a:xfrm>
            </p:spPr>
            <p:txBody>
              <a:bodyPr>
                <a:normAutofit/>
              </a:bodyPr>
              <a:lstStyle/>
              <a:p>
                <a:pPr marL="0" indent="0">
                  <a:buNone/>
                </a:pPr>
                <a:r>
                  <a:rPr lang="vi-VN" sz="2200" dirty="0"/>
                  <a:t>Hàm sigmoid :</a:t>
                </a:r>
              </a:p>
              <a:p>
                <a:pPr marL="0" indent="0">
                  <a:buNone/>
                </a:pPr>
                <a14:m>
                  <m:oMathPara xmlns:m="http://schemas.openxmlformats.org/officeDocument/2006/math">
                    <m:oMathParaPr>
                      <m:jc m:val="centerGroup"/>
                    </m:oMathParaPr>
                    <m:oMath xmlns:m="http://schemas.openxmlformats.org/officeDocument/2006/math">
                      <m:r>
                        <a:rPr lang="vi-VN" sz="2200" i="1">
                          <a:latin typeface="Cambria Math" panose="02040503050406030204" pitchFamily="18" charset="0"/>
                        </a:rPr>
                        <m:t>𝑠𝑖𝑔𝑚𝑜𝑖𝑑</m:t>
                      </m:r>
                      <m:d>
                        <m:dPr>
                          <m:ctrlPr>
                            <a:rPr lang="vi-VN" sz="2200" i="1">
                              <a:latin typeface="Cambria Math" panose="02040503050406030204" pitchFamily="18" charset="0"/>
                            </a:rPr>
                          </m:ctrlPr>
                        </m:dPr>
                        <m:e>
                          <m:r>
                            <a:rPr lang="vi-VN" sz="2200" i="1">
                              <a:latin typeface="Cambria Math" panose="02040503050406030204" pitchFamily="18" charset="0"/>
                            </a:rPr>
                            <m:t>𝑥</m:t>
                          </m:r>
                        </m:e>
                      </m:d>
                      <m:r>
                        <a:rPr lang="vi-VN" sz="2200" i="1">
                          <a:latin typeface="Cambria Math" panose="02040503050406030204" pitchFamily="18" charset="0"/>
                        </a:rPr>
                        <m:t>≡</m:t>
                      </m:r>
                      <m:r>
                        <a:rPr lang="vi-VN" sz="2200" i="1">
                          <a:latin typeface="Cambria Math" panose="02040503050406030204" pitchFamily="18" charset="0"/>
                        </a:rPr>
                        <m:t>𝜎</m:t>
                      </m:r>
                      <m:d>
                        <m:dPr>
                          <m:ctrlPr>
                            <a:rPr lang="vi-VN" sz="2200" i="1">
                              <a:latin typeface="Cambria Math" panose="02040503050406030204" pitchFamily="18" charset="0"/>
                            </a:rPr>
                          </m:ctrlPr>
                        </m:dPr>
                        <m:e>
                          <m:r>
                            <a:rPr lang="vi-VN" sz="2200" i="1">
                              <a:latin typeface="Cambria Math" panose="02040503050406030204" pitchFamily="18" charset="0"/>
                            </a:rPr>
                            <m:t>𝑥</m:t>
                          </m:r>
                        </m:e>
                      </m:d>
                      <m:r>
                        <a:rPr lang="vi-VN" sz="2200" i="1">
                          <a:latin typeface="Cambria Math" panose="02040503050406030204" pitchFamily="18" charset="0"/>
                        </a:rPr>
                        <m:t>=</m:t>
                      </m:r>
                      <m:f>
                        <m:fPr>
                          <m:ctrlPr>
                            <a:rPr lang="vi-VN" sz="2200" i="1">
                              <a:latin typeface="Cambria Math" panose="02040503050406030204" pitchFamily="18" charset="0"/>
                            </a:rPr>
                          </m:ctrlPr>
                        </m:fPr>
                        <m:num>
                          <m:r>
                            <a:rPr lang="vi-VN" sz="2200" i="1">
                              <a:latin typeface="Cambria Math" panose="02040503050406030204" pitchFamily="18" charset="0"/>
                            </a:rPr>
                            <m:t>1</m:t>
                          </m:r>
                        </m:num>
                        <m:den>
                          <m:r>
                            <a:rPr lang="vi-VN" sz="2200" i="1">
                              <a:latin typeface="Cambria Math" panose="02040503050406030204" pitchFamily="18" charset="0"/>
                            </a:rPr>
                            <m:t>1+</m:t>
                          </m:r>
                          <m:sSup>
                            <m:sSupPr>
                              <m:ctrlPr>
                                <a:rPr lang="vi-VN" sz="2200" i="1">
                                  <a:latin typeface="Cambria Math" panose="02040503050406030204" pitchFamily="18" charset="0"/>
                                </a:rPr>
                              </m:ctrlPr>
                            </m:sSupPr>
                            <m:e>
                              <m:r>
                                <a:rPr lang="vi-VN" sz="2200" i="1">
                                  <a:latin typeface="Cambria Math" panose="02040503050406030204" pitchFamily="18" charset="0"/>
                                </a:rPr>
                                <m:t>𝑒</m:t>
                              </m:r>
                            </m:e>
                            <m:sup>
                              <m:r>
                                <a:rPr lang="vi-VN" sz="2200" i="1">
                                  <a:latin typeface="Cambria Math" panose="02040503050406030204" pitchFamily="18" charset="0"/>
                                </a:rPr>
                                <m:t>−</m:t>
                              </m:r>
                              <m:r>
                                <a:rPr lang="vi-VN" sz="2200" i="1">
                                  <a:latin typeface="Cambria Math" panose="02040503050406030204" pitchFamily="18" charset="0"/>
                                </a:rPr>
                                <m:t>𝑥</m:t>
                              </m:r>
                            </m:sup>
                          </m:sSup>
                        </m:den>
                      </m:f>
                    </m:oMath>
                  </m:oMathPara>
                </a14:m>
                <a:endParaRPr lang="vi-VN" sz="2200" dirty="0"/>
              </a:p>
              <a:p>
                <a:pPr marL="0" indent="0">
                  <a:buNone/>
                </a:pPr>
                <a:r>
                  <a:rPr lang="vi-VN" sz="2200" dirty="0"/>
                  <a:t>Có đạo hàm;</a:t>
                </a:r>
              </a:p>
              <a:p>
                <a:pPr marL="0" indent="0">
                  <a:buNone/>
                </a:pPr>
                <a14:m>
                  <m:oMathPara xmlns:m="http://schemas.openxmlformats.org/officeDocument/2006/math">
                    <m:oMathParaPr>
                      <m:jc m:val="centerGroup"/>
                    </m:oMathParaPr>
                    <m:oMath xmlns:m="http://schemas.openxmlformats.org/officeDocument/2006/math">
                      <m:sSup>
                        <m:sSupPr>
                          <m:ctrlPr>
                            <a:rPr lang="vi-VN" sz="2200" i="1">
                              <a:latin typeface="Cambria Math" panose="02040503050406030204" pitchFamily="18" charset="0"/>
                            </a:rPr>
                          </m:ctrlPr>
                        </m:sSupPr>
                        <m:e>
                          <m:r>
                            <a:rPr lang="vi-VN" sz="2200" i="1">
                              <a:latin typeface="Cambria Math" panose="02040503050406030204" pitchFamily="18" charset="0"/>
                            </a:rPr>
                            <m:t>𝜎</m:t>
                          </m:r>
                        </m:e>
                        <m:sup>
                          <m:r>
                            <a:rPr lang="vi-VN" sz="2200" i="1">
                              <a:latin typeface="Cambria Math" panose="02040503050406030204" pitchFamily="18" charset="0"/>
                            </a:rPr>
                            <m:t>′</m:t>
                          </m:r>
                        </m:sup>
                      </m:sSup>
                      <m:d>
                        <m:dPr>
                          <m:ctrlPr>
                            <a:rPr lang="vi-VN" sz="2200" i="1">
                              <a:latin typeface="Cambria Math" panose="02040503050406030204" pitchFamily="18" charset="0"/>
                            </a:rPr>
                          </m:ctrlPr>
                        </m:dPr>
                        <m:e>
                          <m:r>
                            <a:rPr lang="vi-VN" sz="2200" i="1">
                              <a:latin typeface="Cambria Math" panose="02040503050406030204" pitchFamily="18" charset="0"/>
                            </a:rPr>
                            <m:t>𝑥</m:t>
                          </m:r>
                        </m:e>
                      </m:d>
                      <m:r>
                        <a:rPr lang="vi-VN" sz="2200" i="1">
                          <a:latin typeface="Cambria Math" panose="02040503050406030204" pitchFamily="18" charset="0"/>
                        </a:rPr>
                        <m:t>=</m:t>
                      </m:r>
                      <m:f>
                        <m:fPr>
                          <m:ctrlPr>
                            <a:rPr lang="vi-VN" sz="2200" i="1">
                              <a:latin typeface="Cambria Math" panose="02040503050406030204" pitchFamily="18" charset="0"/>
                            </a:rPr>
                          </m:ctrlPr>
                        </m:fPr>
                        <m:num>
                          <m:sSup>
                            <m:sSupPr>
                              <m:ctrlPr>
                                <a:rPr lang="vi-VN" sz="2200" i="1">
                                  <a:latin typeface="Cambria Math" panose="02040503050406030204" pitchFamily="18" charset="0"/>
                                </a:rPr>
                              </m:ctrlPr>
                            </m:sSupPr>
                            <m:e>
                              <m:r>
                                <a:rPr lang="vi-VN" sz="2200" i="1">
                                  <a:latin typeface="Cambria Math" panose="02040503050406030204" pitchFamily="18" charset="0"/>
                                </a:rPr>
                                <m:t>𝑒</m:t>
                              </m:r>
                            </m:e>
                            <m:sup>
                              <m:r>
                                <a:rPr lang="vi-VN" sz="2200" i="1">
                                  <a:latin typeface="Cambria Math" panose="02040503050406030204" pitchFamily="18" charset="0"/>
                                </a:rPr>
                                <m:t>−</m:t>
                              </m:r>
                              <m:r>
                                <a:rPr lang="vi-VN" sz="2200" i="1">
                                  <a:latin typeface="Cambria Math" panose="02040503050406030204" pitchFamily="18" charset="0"/>
                                </a:rPr>
                                <m:t>𝑥</m:t>
                              </m:r>
                            </m:sup>
                          </m:sSup>
                        </m:num>
                        <m:den>
                          <m:sSup>
                            <m:sSupPr>
                              <m:ctrlPr>
                                <a:rPr lang="vi-VN" sz="2200" i="1">
                                  <a:latin typeface="Cambria Math" panose="02040503050406030204" pitchFamily="18" charset="0"/>
                                </a:rPr>
                              </m:ctrlPr>
                            </m:sSupPr>
                            <m:e>
                              <m:r>
                                <a:rPr lang="vi-VN" sz="2200" i="1">
                                  <a:latin typeface="Cambria Math" panose="02040503050406030204" pitchFamily="18" charset="0"/>
                                </a:rPr>
                                <m:t>(</m:t>
                              </m:r>
                              <m:sSup>
                                <m:sSupPr>
                                  <m:ctrlPr>
                                    <a:rPr lang="vi-VN" sz="2200" i="1">
                                      <a:latin typeface="Cambria Math" panose="02040503050406030204" pitchFamily="18" charset="0"/>
                                    </a:rPr>
                                  </m:ctrlPr>
                                </m:sSupPr>
                                <m:e>
                                  <m:r>
                                    <a:rPr lang="vi-VN" sz="2200" i="1">
                                      <a:latin typeface="Cambria Math" panose="02040503050406030204" pitchFamily="18" charset="0"/>
                                    </a:rPr>
                                    <m:t>1+</m:t>
                                  </m:r>
                                  <m:r>
                                    <a:rPr lang="vi-VN" sz="2200" i="1">
                                      <a:latin typeface="Cambria Math" panose="02040503050406030204" pitchFamily="18" charset="0"/>
                                    </a:rPr>
                                    <m:t>𝑒</m:t>
                                  </m:r>
                                </m:e>
                                <m:sup>
                                  <m:r>
                                    <a:rPr lang="vi-VN" sz="2200" i="1">
                                      <a:latin typeface="Cambria Math" panose="02040503050406030204" pitchFamily="18" charset="0"/>
                                    </a:rPr>
                                    <m:t>−</m:t>
                                  </m:r>
                                  <m:r>
                                    <a:rPr lang="vi-VN" sz="2200" i="1">
                                      <a:latin typeface="Cambria Math" panose="02040503050406030204" pitchFamily="18" charset="0"/>
                                    </a:rPr>
                                    <m:t>𝑥</m:t>
                                  </m:r>
                                </m:sup>
                              </m:sSup>
                              <m:r>
                                <a:rPr lang="vi-VN" sz="2200" i="1">
                                  <a:latin typeface="Cambria Math" panose="02040503050406030204" pitchFamily="18" charset="0"/>
                                </a:rPr>
                                <m:t>)</m:t>
                              </m:r>
                            </m:e>
                            <m:sup>
                              <m:r>
                                <a:rPr lang="vi-VN" sz="2200" i="1">
                                  <a:latin typeface="Cambria Math" panose="02040503050406030204" pitchFamily="18" charset="0"/>
                                </a:rPr>
                                <m:t>2</m:t>
                              </m:r>
                            </m:sup>
                          </m:sSup>
                        </m:den>
                      </m:f>
                      <m:r>
                        <a:rPr lang="vi-VN" sz="2200" i="1">
                          <a:latin typeface="Cambria Math" panose="02040503050406030204" pitchFamily="18" charset="0"/>
                        </a:rPr>
                        <m:t>=</m:t>
                      </m:r>
                      <m:f>
                        <m:fPr>
                          <m:ctrlPr>
                            <a:rPr lang="vi-VN" sz="2200" i="1">
                              <a:latin typeface="Cambria Math" panose="02040503050406030204" pitchFamily="18" charset="0"/>
                            </a:rPr>
                          </m:ctrlPr>
                        </m:fPr>
                        <m:num>
                          <m:r>
                            <a:rPr lang="vi-VN" sz="2200" i="1">
                              <a:latin typeface="Cambria Math" panose="02040503050406030204" pitchFamily="18" charset="0"/>
                            </a:rPr>
                            <m:t>1</m:t>
                          </m:r>
                        </m:num>
                        <m:den>
                          <m:r>
                            <a:rPr lang="vi-VN" sz="2200" i="1">
                              <a:latin typeface="Cambria Math" panose="02040503050406030204" pitchFamily="18" charset="0"/>
                            </a:rPr>
                            <m:t>1+</m:t>
                          </m:r>
                          <m:sSup>
                            <m:sSupPr>
                              <m:ctrlPr>
                                <a:rPr lang="vi-VN" sz="2200" i="1">
                                  <a:latin typeface="Cambria Math" panose="02040503050406030204" pitchFamily="18" charset="0"/>
                                </a:rPr>
                              </m:ctrlPr>
                            </m:sSupPr>
                            <m:e>
                              <m:r>
                                <a:rPr lang="vi-VN" sz="2200" i="1">
                                  <a:latin typeface="Cambria Math" panose="02040503050406030204" pitchFamily="18" charset="0"/>
                                </a:rPr>
                                <m:t>𝑒</m:t>
                              </m:r>
                            </m:e>
                            <m:sup>
                              <m:r>
                                <a:rPr lang="vi-VN" sz="2200" i="1">
                                  <a:latin typeface="Cambria Math" panose="02040503050406030204" pitchFamily="18" charset="0"/>
                                </a:rPr>
                                <m:t>−</m:t>
                              </m:r>
                              <m:r>
                                <a:rPr lang="vi-VN" sz="2200" i="1">
                                  <a:latin typeface="Cambria Math" panose="02040503050406030204" pitchFamily="18" charset="0"/>
                                </a:rPr>
                                <m:t>𝑥</m:t>
                              </m:r>
                            </m:sup>
                          </m:sSup>
                        </m:den>
                      </m:f>
                      <m:f>
                        <m:fPr>
                          <m:ctrlPr>
                            <a:rPr lang="vi-VN" sz="2200" i="1">
                              <a:latin typeface="Cambria Math" panose="02040503050406030204" pitchFamily="18" charset="0"/>
                            </a:rPr>
                          </m:ctrlPr>
                        </m:fPr>
                        <m:num>
                          <m:sSup>
                            <m:sSupPr>
                              <m:ctrlPr>
                                <a:rPr lang="vi-VN" sz="2200" i="1">
                                  <a:latin typeface="Cambria Math" panose="02040503050406030204" pitchFamily="18" charset="0"/>
                                </a:rPr>
                              </m:ctrlPr>
                            </m:sSupPr>
                            <m:e>
                              <m:r>
                                <a:rPr lang="vi-VN" sz="2200" i="1">
                                  <a:latin typeface="Cambria Math" panose="02040503050406030204" pitchFamily="18" charset="0"/>
                                </a:rPr>
                                <m:t>𝑒</m:t>
                              </m:r>
                            </m:e>
                            <m:sup>
                              <m:r>
                                <a:rPr lang="vi-VN" sz="2200" i="1">
                                  <a:latin typeface="Cambria Math" panose="02040503050406030204" pitchFamily="18" charset="0"/>
                                </a:rPr>
                                <m:t>−</m:t>
                              </m:r>
                              <m:r>
                                <a:rPr lang="vi-VN" sz="2200" i="1">
                                  <a:latin typeface="Cambria Math" panose="02040503050406030204" pitchFamily="18" charset="0"/>
                                </a:rPr>
                                <m:t>𝑥</m:t>
                              </m:r>
                            </m:sup>
                          </m:sSup>
                        </m:num>
                        <m:den>
                          <m:r>
                            <a:rPr lang="vi-VN" sz="2200" i="1">
                              <a:latin typeface="Cambria Math" panose="02040503050406030204" pitchFamily="18" charset="0"/>
                            </a:rPr>
                            <m:t>1+</m:t>
                          </m:r>
                          <m:sSup>
                            <m:sSupPr>
                              <m:ctrlPr>
                                <a:rPr lang="vi-VN" sz="2200" i="1">
                                  <a:latin typeface="Cambria Math" panose="02040503050406030204" pitchFamily="18" charset="0"/>
                                </a:rPr>
                              </m:ctrlPr>
                            </m:sSupPr>
                            <m:e>
                              <m:r>
                                <a:rPr lang="vi-VN" sz="2200" i="1">
                                  <a:latin typeface="Cambria Math" panose="02040503050406030204" pitchFamily="18" charset="0"/>
                                </a:rPr>
                                <m:t>𝑒</m:t>
                              </m:r>
                            </m:e>
                            <m:sup>
                              <m:r>
                                <a:rPr lang="vi-VN" sz="2200" i="1">
                                  <a:latin typeface="Cambria Math" panose="02040503050406030204" pitchFamily="18" charset="0"/>
                                </a:rPr>
                                <m:t>−</m:t>
                              </m:r>
                              <m:r>
                                <a:rPr lang="vi-VN" sz="2200" i="1">
                                  <a:latin typeface="Cambria Math" panose="02040503050406030204" pitchFamily="18" charset="0"/>
                                </a:rPr>
                                <m:t>𝑥</m:t>
                              </m:r>
                            </m:sup>
                          </m:sSup>
                        </m:den>
                      </m:f>
                      <m:r>
                        <a:rPr lang="vi-VN" sz="2200" i="1">
                          <a:latin typeface="Cambria Math" panose="02040503050406030204" pitchFamily="18" charset="0"/>
                        </a:rPr>
                        <m:t>=</m:t>
                      </m:r>
                      <m:r>
                        <a:rPr lang="vi-VN" sz="2200" i="1">
                          <a:latin typeface="Cambria Math" panose="02040503050406030204" pitchFamily="18" charset="0"/>
                        </a:rPr>
                        <m:t>𝜎</m:t>
                      </m:r>
                      <m:d>
                        <m:dPr>
                          <m:ctrlPr>
                            <a:rPr lang="vi-VN" sz="2200" i="1">
                              <a:latin typeface="Cambria Math" panose="02040503050406030204" pitchFamily="18" charset="0"/>
                            </a:rPr>
                          </m:ctrlPr>
                        </m:dPr>
                        <m:e>
                          <m:r>
                            <a:rPr lang="vi-VN" sz="2200" i="1">
                              <a:latin typeface="Cambria Math" panose="02040503050406030204" pitchFamily="18" charset="0"/>
                            </a:rPr>
                            <m:t>𝑥</m:t>
                          </m:r>
                        </m:e>
                      </m:d>
                      <m:r>
                        <a:rPr lang="vi-VN" sz="2200" i="1">
                          <a:latin typeface="Cambria Math" panose="02040503050406030204" pitchFamily="18" charset="0"/>
                        </a:rPr>
                        <m:t>(1−</m:t>
                      </m:r>
                      <m:r>
                        <a:rPr lang="vi-VN" sz="2200" i="1">
                          <a:latin typeface="Cambria Math" panose="02040503050406030204" pitchFamily="18" charset="0"/>
                        </a:rPr>
                        <m:t>𝜎</m:t>
                      </m:r>
                      <m:d>
                        <m:dPr>
                          <m:ctrlPr>
                            <a:rPr lang="vi-VN" sz="2200" i="1">
                              <a:latin typeface="Cambria Math" panose="02040503050406030204" pitchFamily="18" charset="0"/>
                            </a:rPr>
                          </m:ctrlPr>
                        </m:dPr>
                        <m:e>
                          <m:r>
                            <a:rPr lang="vi-VN" sz="2200" i="1">
                              <a:latin typeface="Cambria Math" panose="02040503050406030204" pitchFamily="18" charset="0"/>
                            </a:rPr>
                            <m:t>𝑥</m:t>
                          </m:r>
                        </m:e>
                      </m:d>
                      <m:r>
                        <a:rPr lang="vi-VN" sz="2200" i="1">
                          <a:latin typeface="Cambria Math" panose="02040503050406030204" pitchFamily="18" charset="0"/>
                        </a:rPr>
                        <m:t>)</m:t>
                      </m:r>
                    </m:oMath>
                  </m:oMathPara>
                </a14:m>
                <a:endParaRPr lang="vi-VN" sz="2200" dirty="0"/>
              </a:p>
              <a:p>
                <a:pPr marL="0" indent="0">
                  <a:buNone/>
                </a:pPr>
                <a:r>
                  <a:rPr lang="vi-VN" sz="2200" dirty="0"/>
                  <a:t>Còn hàm tanh(x) có thể biểu diễn qua hàm sigmoid như sau:</a:t>
                </a:r>
              </a:p>
              <a:p>
                <a:pPr marL="0" indent="0">
                  <a:buNone/>
                </a:pPr>
                <a:r>
                  <a:rPr lang="vi-VN" sz="2200" dirty="0"/>
                  <a:t>			</a:t>
                </a:r>
                <a14:m>
                  <m:oMath xmlns:m="http://schemas.openxmlformats.org/officeDocument/2006/math">
                    <m:func>
                      <m:funcPr>
                        <m:ctrlPr>
                          <a:rPr lang="vi-VN" sz="2200" i="1">
                            <a:latin typeface="Cambria Math" panose="02040503050406030204" pitchFamily="18" charset="0"/>
                          </a:rPr>
                        </m:ctrlPr>
                      </m:funcPr>
                      <m:fName>
                        <m:r>
                          <a:rPr lang="vi-VN" sz="2200" i="1">
                            <a:latin typeface="Cambria Math" panose="02040503050406030204" pitchFamily="18" charset="0"/>
                          </a:rPr>
                          <m:t>𝑡𝑎𝑛h</m:t>
                        </m:r>
                      </m:fName>
                      <m:e>
                        <m:d>
                          <m:dPr>
                            <m:ctrlPr>
                              <a:rPr lang="vi-VN" sz="2200" i="1">
                                <a:latin typeface="Cambria Math" panose="02040503050406030204" pitchFamily="18" charset="0"/>
                              </a:rPr>
                            </m:ctrlPr>
                          </m:dPr>
                          <m:e>
                            <m:r>
                              <a:rPr lang="vi-VN" sz="2200" i="1">
                                <a:latin typeface="Cambria Math" panose="02040503050406030204" pitchFamily="18" charset="0"/>
                              </a:rPr>
                              <m:t>𝑥</m:t>
                            </m:r>
                          </m:e>
                        </m:d>
                      </m:e>
                    </m:func>
                    <m:r>
                      <a:rPr lang="vi-VN" sz="2200" i="1">
                        <a:latin typeface="Cambria Math" panose="02040503050406030204" pitchFamily="18" charset="0"/>
                      </a:rPr>
                      <m:t>=</m:t>
                    </m:r>
                    <m:f>
                      <m:fPr>
                        <m:ctrlPr>
                          <a:rPr lang="vi-VN" sz="2200" i="1">
                            <a:latin typeface="Cambria Math" panose="02040503050406030204" pitchFamily="18" charset="0"/>
                          </a:rPr>
                        </m:ctrlPr>
                      </m:fPr>
                      <m:num>
                        <m:sSup>
                          <m:sSupPr>
                            <m:ctrlPr>
                              <a:rPr lang="vi-VN" sz="2200" i="1">
                                <a:latin typeface="Cambria Math" panose="02040503050406030204" pitchFamily="18" charset="0"/>
                              </a:rPr>
                            </m:ctrlPr>
                          </m:sSupPr>
                          <m:e>
                            <m:r>
                              <a:rPr lang="vi-VN" sz="2200" i="1">
                                <a:latin typeface="Cambria Math" panose="02040503050406030204" pitchFamily="18" charset="0"/>
                              </a:rPr>
                              <m:t>𝑒</m:t>
                            </m:r>
                          </m:e>
                          <m:sup>
                            <m:r>
                              <a:rPr lang="vi-VN" sz="2200" i="1">
                                <a:latin typeface="Cambria Math" panose="02040503050406030204" pitchFamily="18" charset="0"/>
                              </a:rPr>
                              <m:t>𝑥</m:t>
                            </m:r>
                          </m:sup>
                        </m:sSup>
                        <m:r>
                          <a:rPr lang="vi-VN" sz="2200" i="1">
                            <a:latin typeface="Cambria Math" panose="02040503050406030204" pitchFamily="18" charset="0"/>
                          </a:rPr>
                          <m:t>−</m:t>
                        </m:r>
                        <m:sSup>
                          <m:sSupPr>
                            <m:ctrlPr>
                              <a:rPr lang="vi-VN" sz="2200" i="1">
                                <a:latin typeface="Cambria Math" panose="02040503050406030204" pitchFamily="18" charset="0"/>
                              </a:rPr>
                            </m:ctrlPr>
                          </m:sSupPr>
                          <m:e>
                            <m:r>
                              <a:rPr lang="vi-VN" sz="2200" i="1">
                                <a:latin typeface="Cambria Math" panose="02040503050406030204" pitchFamily="18" charset="0"/>
                              </a:rPr>
                              <m:t>𝑒</m:t>
                            </m:r>
                          </m:e>
                          <m:sup>
                            <m:r>
                              <a:rPr lang="vi-VN" sz="2200" i="1">
                                <a:latin typeface="Cambria Math" panose="02040503050406030204" pitchFamily="18" charset="0"/>
                              </a:rPr>
                              <m:t>−</m:t>
                            </m:r>
                            <m:r>
                              <a:rPr lang="vi-VN" sz="2200" i="1">
                                <a:latin typeface="Cambria Math" panose="02040503050406030204" pitchFamily="18" charset="0"/>
                              </a:rPr>
                              <m:t>𝑥</m:t>
                            </m:r>
                          </m:sup>
                        </m:sSup>
                      </m:num>
                      <m:den>
                        <m:sSup>
                          <m:sSupPr>
                            <m:ctrlPr>
                              <a:rPr lang="vi-VN" sz="2200" i="1">
                                <a:latin typeface="Cambria Math" panose="02040503050406030204" pitchFamily="18" charset="0"/>
                              </a:rPr>
                            </m:ctrlPr>
                          </m:sSupPr>
                          <m:e>
                            <m:r>
                              <a:rPr lang="vi-VN" sz="2200" i="1">
                                <a:latin typeface="Cambria Math" panose="02040503050406030204" pitchFamily="18" charset="0"/>
                              </a:rPr>
                              <m:t>𝑒</m:t>
                            </m:r>
                          </m:e>
                          <m:sup>
                            <m:r>
                              <a:rPr lang="vi-VN" sz="2200" i="1">
                                <a:latin typeface="Cambria Math" panose="02040503050406030204" pitchFamily="18" charset="0"/>
                              </a:rPr>
                              <m:t>𝑥</m:t>
                            </m:r>
                          </m:sup>
                        </m:sSup>
                        <m:r>
                          <a:rPr lang="vi-VN" sz="2200" i="1">
                            <a:latin typeface="Cambria Math" panose="02040503050406030204" pitchFamily="18" charset="0"/>
                          </a:rPr>
                          <m:t>+</m:t>
                        </m:r>
                        <m:sSup>
                          <m:sSupPr>
                            <m:ctrlPr>
                              <a:rPr lang="vi-VN" sz="2200" i="1">
                                <a:latin typeface="Cambria Math" panose="02040503050406030204" pitchFamily="18" charset="0"/>
                              </a:rPr>
                            </m:ctrlPr>
                          </m:sSupPr>
                          <m:e>
                            <m:r>
                              <a:rPr lang="vi-VN" sz="2200" i="1">
                                <a:latin typeface="Cambria Math" panose="02040503050406030204" pitchFamily="18" charset="0"/>
                              </a:rPr>
                              <m:t>𝑒</m:t>
                            </m:r>
                          </m:e>
                          <m:sup>
                            <m:r>
                              <a:rPr lang="vi-VN" sz="2200" i="1">
                                <a:latin typeface="Cambria Math" panose="02040503050406030204" pitchFamily="18" charset="0"/>
                              </a:rPr>
                              <m:t>−</m:t>
                            </m:r>
                            <m:r>
                              <a:rPr lang="vi-VN" sz="2200" i="1">
                                <a:latin typeface="Cambria Math" panose="02040503050406030204" pitchFamily="18" charset="0"/>
                              </a:rPr>
                              <m:t>𝑥</m:t>
                            </m:r>
                          </m:sup>
                        </m:sSup>
                      </m:den>
                    </m:f>
                    <m:r>
                      <a:rPr lang="vi-VN" sz="2200" i="1">
                        <a:latin typeface="Cambria Math" panose="02040503050406030204" pitchFamily="18" charset="0"/>
                      </a:rPr>
                      <m:t>=2</m:t>
                    </m:r>
                    <m:r>
                      <a:rPr lang="vi-VN" sz="2200" i="1">
                        <a:latin typeface="Cambria Math" panose="02040503050406030204" pitchFamily="18" charset="0"/>
                      </a:rPr>
                      <m:t>𝜎</m:t>
                    </m:r>
                    <m:d>
                      <m:dPr>
                        <m:ctrlPr>
                          <a:rPr lang="vi-VN" sz="2200" i="1">
                            <a:latin typeface="Cambria Math" panose="02040503050406030204" pitchFamily="18" charset="0"/>
                          </a:rPr>
                        </m:ctrlPr>
                      </m:dPr>
                      <m:e>
                        <m:r>
                          <a:rPr lang="vi-VN" sz="2200" i="1">
                            <a:latin typeface="Cambria Math" panose="02040503050406030204" pitchFamily="18" charset="0"/>
                          </a:rPr>
                          <m:t>2</m:t>
                        </m:r>
                        <m:r>
                          <a:rPr lang="vi-VN" sz="2200" i="1">
                            <a:latin typeface="Cambria Math" panose="02040503050406030204" pitchFamily="18" charset="0"/>
                          </a:rPr>
                          <m:t>𝑥</m:t>
                        </m:r>
                      </m:e>
                    </m:d>
                    <m:r>
                      <a:rPr lang="vi-VN" sz="2200" i="1">
                        <a:latin typeface="Cambria Math" panose="02040503050406030204" pitchFamily="18" charset="0"/>
                      </a:rPr>
                      <m:t>−1</m:t>
                    </m:r>
                  </m:oMath>
                </a14:m>
                <a:endParaRPr lang="vi-VN" sz="2200" dirty="0"/>
              </a:p>
              <a:p>
                <a:pPr marL="0" indent="0">
                  <a:buNone/>
                </a:pPr>
                <a:r>
                  <a:rPr lang="vi-VN" sz="2200" b="1" dirty="0"/>
                  <a:t>Phương pháp giảm gradient     </a:t>
                </a:r>
              </a:p>
              <a:p>
                <a:pPr marL="0" indent="0">
                  <a:lnSpc>
                    <a:spcPct val="100000"/>
                  </a:lnSpc>
                  <a:buNone/>
                </a:pPr>
                <a:r>
                  <a:rPr lang="vi-VN" dirty="0"/>
                  <a:t>Để tính điểm cực tiểu của một  hàm số, ta sử dụng phương pháp xuống núi hay giảm gradient. </a:t>
                </a:r>
                <a:r>
                  <a:rPr lang="vi-VN" sz="2200" dirty="0"/>
                  <a:t>Nếu là hàm một chiều thì phương pháp giảm gradient được tính như sau :</a:t>
                </a:r>
              </a:p>
              <a:p>
                <a:pPr marL="0" indent="0">
                  <a:lnSpc>
                    <a:spcPct val="100000"/>
                  </a:lnSpc>
                  <a:buNone/>
                </a:pPr>
                <a:r>
                  <a:rPr lang="vi-VN" sz="2200" dirty="0"/>
                  <a:t>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𝑡</m:t>
                        </m:r>
                        <m:r>
                          <a:rPr lang="vi-VN" sz="2200" i="1">
                            <a:latin typeface="Cambria Math" panose="02040503050406030204" pitchFamily="18" charset="0"/>
                          </a:rPr>
                          <m:t>+1</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𝑡</m:t>
                        </m:r>
                      </m:sub>
                    </m:sSub>
                    <m:r>
                      <a:rPr lang="vi-VN" sz="2200" i="1">
                        <a:latin typeface="Cambria Math" panose="02040503050406030204" pitchFamily="18" charset="0"/>
                      </a:rPr>
                      <m:t>−</m:t>
                    </m:r>
                    <m:r>
                      <a:rPr lang="vi-VN" sz="2200" i="1">
                        <a:latin typeface="Cambria Math" panose="02040503050406030204" pitchFamily="18" charset="0"/>
                      </a:rPr>
                      <m:t>𝜂</m:t>
                    </m:r>
                    <m:sSup>
                      <m:sSupPr>
                        <m:ctrlPr>
                          <a:rPr lang="vi-VN" sz="2200" i="1">
                            <a:latin typeface="Cambria Math" panose="02040503050406030204" pitchFamily="18" charset="0"/>
                          </a:rPr>
                        </m:ctrlPr>
                      </m:sSupPr>
                      <m:e>
                        <m:r>
                          <a:rPr lang="vi-VN" sz="2200" i="1">
                            <a:latin typeface="Cambria Math" panose="02040503050406030204" pitchFamily="18" charset="0"/>
                          </a:rPr>
                          <m:t>𝑓</m:t>
                        </m:r>
                      </m:e>
                      <m:sup>
                        <m:r>
                          <a:rPr lang="vi-VN" sz="2200" i="1">
                            <a:latin typeface="Cambria Math" panose="02040503050406030204" pitchFamily="18" charset="0"/>
                          </a:rPr>
                          <m:t>′</m:t>
                        </m:r>
                      </m:sup>
                    </m:sSup>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𝑡</m:t>
                        </m:r>
                      </m:sub>
                    </m:sSub>
                    <m:r>
                      <a:rPr lang="vi-VN" sz="2200" i="1">
                        <a:latin typeface="Cambria Math" panose="02040503050406030204" pitchFamily="18" charset="0"/>
                      </a:rPr>
                      <m:t>)</m:t>
                    </m:r>
                  </m:oMath>
                </a14:m>
                <a:r>
                  <a:rPr lang="vi-VN" sz="2200" dirty="0"/>
                  <a:t>  </a:t>
                </a:r>
              </a:p>
              <a:p>
                <a:pPr marL="0" indent="0">
                  <a:lnSpc>
                    <a:spcPct val="100000"/>
                  </a:lnSpc>
                  <a:buNone/>
                </a:pPr>
                <a:r>
                  <a:rPr lang="vi-VN" sz="2200" dirty="0"/>
                  <a:t>Tức là ta chọn một điểm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𝑡</m:t>
                        </m:r>
                      </m:sub>
                    </m:sSub>
                  </m:oMath>
                </a14:m>
                <a:r>
                  <a:rPr lang="vi-VN" sz="2200" dirty="0"/>
                  <a:t>  và di chuyển một đoạn ngược hướng đạo hàm một đoạn để tìm đến giá trị mới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𝑡</m:t>
                        </m:r>
                        <m:r>
                          <a:rPr lang="vi-VN" sz="2200" i="1">
                            <a:latin typeface="Cambria Math" panose="02040503050406030204" pitchFamily="18" charset="0"/>
                          </a:rPr>
                          <m:t>+1</m:t>
                        </m:r>
                      </m:sub>
                    </m:sSub>
                  </m:oMath>
                </a14:m>
                <a:r>
                  <a:rPr lang="vi-VN" sz="2200" dirty="0"/>
                  <a:t> và điểm này gần với giá trị làm cực tiểu của hàm </a:t>
                </a:r>
                <a14:m>
                  <m:oMath xmlns:m="http://schemas.openxmlformats.org/officeDocument/2006/math">
                    <m:r>
                      <a:rPr lang="vi-VN" sz="2200" i="1">
                        <a:latin typeface="Cambria Math" panose="02040503050406030204" pitchFamily="18" charset="0"/>
                      </a:rPr>
                      <m:t>𝑓</m:t>
                    </m:r>
                    <m:d>
                      <m:dPr>
                        <m:ctrlPr>
                          <a:rPr lang="vi-VN" sz="2200" i="1">
                            <a:latin typeface="Cambria Math" panose="02040503050406030204" pitchFamily="18" charset="0"/>
                          </a:rPr>
                        </m:ctrlPr>
                      </m:dPr>
                      <m:e>
                        <m:r>
                          <a:rPr lang="vi-VN" sz="2200" i="1">
                            <a:latin typeface="Cambria Math" panose="02040503050406030204" pitchFamily="18" charset="0"/>
                          </a:rPr>
                          <m:t>𝑥</m:t>
                        </m:r>
                      </m:e>
                    </m:d>
                    <m:r>
                      <a:rPr lang="vi-VN" sz="2200" i="1">
                        <a:latin typeface="Cambria Math" panose="02040503050406030204" pitchFamily="18" charset="0"/>
                      </a:rPr>
                      <m:t>.</m:t>
                    </m:r>
                  </m:oMath>
                </a14:m>
                <a:r>
                  <a:rPr lang="vi-VN" sz="2200" dirty="0"/>
                  <a:t>    Giá trị  được gọi là tốc độ học.</a:t>
                </a:r>
              </a:p>
              <a:p>
                <a:pPr marL="0" indent="0">
                  <a:buNone/>
                </a:pPr>
                <a:r>
                  <a:rPr lang="vi-VN" sz="2200" b="1" dirty="0"/>
                  <a:t>  </a:t>
                </a:r>
                <a:endParaRPr lang="vi-VN" sz="2200" dirty="0"/>
              </a:p>
              <a:p>
                <a:pPr marL="0" indent="0">
                  <a:buNone/>
                </a:pPr>
                <a:endParaRPr lang="vi-VN" dirty="0"/>
              </a:p>
            </p:txBody>
          </p:sp>
        </mc:Choice>
        <mc:Fallback xmlns="">
          <p:sp>
            <p:nvSpPr>
              <p:cNvPr id="3" name="Content Placeholder 2">
                <a:extLst>
                  <a:ext uri="{FF2B5EF4-FFF2-40B4-BE49-F238E27FC236}">
                    <a16:creationId xmlns:a16="http://schemas.microsoft.com/office/drawing/2014/main" id="{2DF6BA61-BA5A-46AA-874A-16797702BAFB}"/>
                  </a:ext>
                </a:extLst>
              </p:cNvPr>
              <p:cNvSpPr>
                <a:spLocks noGrp="1" noRot="1" noChangeAspect="1" noMove="1" noResize="1" noEditPoints="1" noAdjustHandles="1" noChangeArrowheads="1" noChangeShapeType="1" noTextEdit="1"/>
              </p:cNvSpPr>
              <p:nvPr>
                <p:ph idx="1"/>
              </p:nvPr>
            </p:nvSpPr>
            <p:spPr>
              <a:xfrm>
                <a:off x="500063" y="365125"/>
                <a:ext cx="11315700" cy="6350000"/>
              </a:xfrm>
              <a:blipFill>
                <a:blip r:embed="rId2"/>
                <a:stretch>
                  <a:fillRect l="-700" t="-1152"/>
                </a:stretch>
              </a:blipFill>
            </p:spPr>
            <p:txBody>
              <a:bodyPr/>
              <a:lstStyle/>
              <a:p>
                <a:r>
                  <a:rPr lang="vi-VN">
                    <a:noFill/>
                  </a:rPr>
                  <a:t> </a:t>
                </a:r>
              </a:p>
            </p:txBody>
          </p:sp>
        </mc:Fallback>
      </mc:AlternateContent>
    </p:spTree>
    <p:extLst>
      <p:ext uri="{BB962C8B-B14F-4D97-AF65-F5344CB8AC3E}">
        <p14:creationId xmlns:p14="http://schemas.microsoft.com/office/powerpoint/2010/main" val="3240646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9991-E5D3-4F9F-B496-AB068F2CFFB9}"/>
              </a:ext>
            </a:extLst>
          </p:cNvPr>
          <p:cNvSpPr>
            <a:spLocks noGrp="1"/>
          </p:cNvSpPr>
          <p:nvPr>
            <p:ph type="title"/>
          </p:nvPr>
        </p:nvSpPr>
        <p:spPr>
          <a:xfrm>
            <a:off x="838200" y="36512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BDF29E-17C8-4ED0-BF6E-91604A873838}"/>
                  </a:ext>
                </a:extLst>
              </p:cNvPr>
              <p:cNvSpPr>
                <a:spLocks noGrp="1"/>
              </p:cNvSpPr>
              <p:nvPr>
                <p:ph idx="1"/>
              </p:nvPr>
            </p:nvSpPr>
            <p:spPr>
              <a:xfrm>
                <a:off x="609600" y="556591"/>
                <a:ext cx="10744200" cy="6150459"/>
              </a:xfrm>
            </p:spPr>
            <p:txBody>
              <a:bodyPr>
                <a:normAutofit lnSpcReduction="10000"/>
              </a:bodyPr>
              <a:lstStyle/>
              <a:p>
                <a:pPr marL="0" indent="0">
                  <a:lnSpc>
                    <a:spcPct val="150000"/>
                  </a:lnSpc>
                  <a:buNone/>
                </a:pPr>
                <a:r>
                  <a:rPr lang="vi-VN" sz="2200" dirty="0"/>
                  <a:t>	</a:t>
                </a:r>
              </a:p>
              <a:p>
                <a:pPr marL="0" indent="0">
                  <a:lnSpc>
                    <a:spcPct val="150000"/>
                  </a:lnSpc>
                  <a:buNone/>
                </a:pPr>
                <a:endParaRPr lang="vi-VN" sz="2200" dirty="0"/>
              </a:p>
              <a:p>
                <a:pPr marL="0" indent="0">
                  <a:lnSpc>
                    <a:spcPct val="150000"/>
                  </a:lnSpc>
                  <a:buNone/>
                </a:pPr>
                <a:endParaRPr lang="vi-VN" sz="2200" dirty="0"/>
              </a:p>
              <a:p>
                <a:pPr marL="0" indent="0">
                  <a:lnSpc>
                    <a:spcPct val="150000"/>
                  </a:lnSpc>
                  <a:buNone/>
                </a:pPr>
                <a:endParaRPr lang="vi-VN" sz="2200" dirty="0"/>
              </a:p>
              <a:p>
                <a:pPr marL="0" indent="0">
                  <a:lnSpc>
                    <a:spcPct val="150000"/>
                  </a:lnSpc>
                  <a:buNone/>
                </a:pPr>
                <a:endParaRPr lang="vi-VN" sz="2200" dirty="0"/>
              </a:p>
              <a:p>
                <a:pPr>
                  <a:lnSpc>
                    <a:spcPct val="120000"/>
                  </a:lnSpc>
                </a:pPr>
                <a:r>
                  <a:rPr lang="vi-VN" dirty="0"/>
                  <a:t>Thí dụ số: Dùng phương pháp giảm gradient để tìm cực tiểu hàm: </a:t>
                </a:r>
                <a14:m>
                  <m:oMath xmlns:m="http://schemas.openxmlformats.org/officeDocument/2006/math">
                    <m:r>
                      <a:rPr lang="vi-VN" i="1">
                        <a:latin typeface="Cambria Math" panose="02040503050406030204" pitchFamily="18" charset="0"/>
                      </a:rPr>
                      <m:t>𝑓</m:t>
                    </m:r>
                    <m:d>
                      <m:dPr>
                        <m:ctrlPr>
                          <a:rPr lang="vi-VN" i="1">
                            <a:latin typeface="Cambria Math" panose="02040503050406030204" pitchFamily="18" charset="0"/>
                          </a:rPr>
                        </m:ctrlPr>
                      </m:dPr>
                      <m:e>
                        <m:r>
                          <a:rPr lang="vi-VN" i="1">
                            <a:latin typeface="Cambria Math" panose="02040503050406030204" pitchFamily="18" charset="0"/>
                          </a:rPr>
                          <m:t>𝑥</m:t>
                        </m:r>
                      </m:e>
                    </m:d>
                    <m:r>
                      <a:rPr lang="vi-VN" i="1">
                        <a:latin typeface="Cambria Math" panose="02040503050406030204" pitchFamily="18" charset="0"/>
                      </a:rPr>
                      <m:t>=</m:t>
                    </m:r>
                    <m:sSup>
                      <m:sSupPr>
                        <m:ctrlPr>
                          <a:rPr lang="vi-VN" i="1">
                            <a:latin typeface="Cambria Math" panose="02040503050406030204" pitchFamily="18" charset="0"/>
                          </a:rPr>
                        </m:ctrlPr>
                      </m:sSupPr>
                      <m:e>
                        <m:r>
                          <a:rPr lang="vi-VN" i="1">
                            <a:latin typeface="Cambria Math" panose="02040503050406030204" pitchFamily="18" charset="0"/>
                          </a:rPr>
                          <m:t>𝑥</m:t>
                        </m:r>
                      </m:e>
                      <m:sup>
                        <m:r>
                          <a:rPr lang="vi-VN" i="1">
                            <a:latin typeface="Cambria Math" panose="02040503050406030204" pitchFamily="18" charset="0"/>
                          </a:rPr>
                          <m:t>4</m:t>
                        </m:r>
                      </m:sup>
                    </m:sSup>
                    <m:r>
                      <a:rPr lang="vi-VN" i="1">
                        <a:latin typeface="Cambria Math" panose="02040503050406030204" pitchFamily="18" charset="0"/>
                      </a:rPr>
                      <m:t>−3</m:t>
                    </m:r>
                    <m:sSup>
                      <m:sSupPr>
                        <m:ctrlPr>
                          <a:rPr lang="vi-VN" i="1">
                            <a:latin typeface="Cambria Math" panose="02040503050406030204" pitchFamily="18" charset="0"/>
                          </a:rPr>
                        </m:ctrlPr>
                      </m:sSupPr>
                      <m:e>
                        <m:r>
                          <a:rPr lang="vi-VN" i="1">
                            <a:latin typeface="Cambria Math" panose="02040503050406030204" pitchFamily="18" charset="0"/>
                          </a:rPr>
                          <m:t>𝑥</m:t>
                        </m:r>
                      </m:e>
                      <m:sup>
                        <m:r>
                          <a:rPr lang="vi-VN" i="1">
                            <a:latin typeface="Cambria Math" panose="02040503050406030204" pitchFamily="18" charset="0"/>
                          </a:rPr>
                          <m:t>2</m:t>
                        </m:r>
                      </m:sup>
                    </m:sSup>
                    <m:r>
                      <a:rPr lang="vi-VN" i="1">
                        <a:latin typeface="Cambria Math" panose="02040503050406030204" pitchFamily="18" charset="0"/>
                      </a:rPr>
                      <m:t>+2 </m:t>
                    </m:r>
                  </m:oMath>
                </a14:m>
                <a:r>
                  <a:rPr lang="vi-VN" dirty="0"/>
                  <a:t>. </a:t>
                </a:r>
                <a:r>
                  <a:rPr lang="en-US" dirty="0" err="1"/>
                  <a:t>Đạt</a:t>
                </a:r>
                <a:r>
                  <a:rPr lang="en-US" dirty="0"/>
                  <a:t> min </a:t>
                </a:r>
                <a:r>
                  <a:rPr lang="en-US" dirty="0" err="1"/>
                  <a:t>tại</a:t>
                </a:r>
                <a:r>
                  <a:rPr lang="en-US" dirty="0"/>
                  <a:t> x=2.25. </a:t>
                </a:r>
                <a:r>
                  <a:rPr lang="en-US" dirty="0" err="1"/>
                  <a:t>chọn</a:t>
                </a:r>
                <a:r>
                  <a:rPr lang="en-US" dirty="0"/>
                  <a:t> </a:t>
                </a:r>
                <a14:m>
                  <m:oMath xmlns:m="http://schemas.openxmlformats.org/officeDocument/2006/math">
                    <m:r>
                      <a:rPr lang="vi-VN" i="1">
                        <a:latin typeface="Cambria Math" panose="02040503050406030204" pitchFamily="18" charset="0"/>
                      </a:rPr>
                      <m:t>𝜂</m:t>
                    </m:r>
                    <m:r>
                      <a:rPr lang="vi-VN" i="1">
                        <a:latin typeface="Cambria Math" panose="02040503050406030204" pitchFamily="18" charset="0"/>
                      </a:rPr>
                      <m:t>=0.01−0.1</m:t>
                    </m:r>
                  </m:oMath>
                </a14:m>
                <a:r>
                  <a:rPr lang="en-US" dirty="0"/>
                  <a:t>.</a:t>
                </a:r>
                <a:endParaRPr lang="vi-VN" dirty="0"/>
              </a:p>
              <a:p>
                <a:pPr marL="0" indent="0">
                  <a:lnSpc>
                    <a:spcPct val="120000"/>
                  </a:lnSpc>
                  <a:buNone/>
                </a:pPr>
                <a:r>
                  <a:rPr lang="vi-VN" sz="2200" dirty="0"/>
                  <a:t>Trường hợp hàm nhiều biến </a:t>
                </a:r>
                <a14:m>
                  <m:oMath xmlns:m="http://schemas.openxmlformats.org/officeDocument/2006/math">
                    <m:r>
                      <a:rPr lang="vi-VN" sz="2200" i="1">
                        <a:latin typeface="Cambria Math" panose="02040503050406030204" pitchFamily="18" charset="0"/>
                      </a:rPr>
                      <m:t>𝑓</m:t>
                    </m:r>
                    <m:d>
                      <m:dPr>
                        <m:ctrlPr>
                          <a:rPr lang="vi-VN" sz="2200" i="1">
                            <a:latin typeface="Cambria Math" panose="02040503050406030204" pitchFamily="18" charset="0"/>
                          </a:rPr>
                        </m:ctrlPr>
                      </m:dPr>
                      <m:e>
                        <m:r>
                          <a:rPr lang="vi-VN" sz="2200" b="1" i="1">
                            <a:latin typeface="Cambria Math" panose="02040503050406030204" pitchFamily="18" charset="0"/>
                          </a:rPr>
                          <m:t>𝜽</m:t>
                        </m:r>
                      </m:e>
                    </m:d>
                  </m:oMath>
                </a14:m>
                <a:r>
                  <a:rPr lang="vi-VN" sz="2200" dirty="0"/>
                  <a:t>,    </a:t>
                </a:r>
                <a14:m>
                  <m:oMath xmlns:m="http://schemas.openxmlformats.org/officeDocument/2006/math">
                    <m:r>
                      <a:rPr lang="vi-VN" sz="2200" b="1" i="1">
                        <a:latin typeface="Cambria Math" panose="02040503050406030204" pitchFamily="18" charset="0"/>
                      </a:rPr>
                      <m:t>𝜽</m:t>
                    </m:r>
                  </m:oMath>
                </a14:m>
                <a:r>
                  <a:rPr lang="vi-VN" sz="2200" dirty="0"/>
                  <a:t>  là tập hợp một số tham số thì đạo hàm của hàm này được ký hiệu là </a:t>
                </a:r>
                <a14:m>
                  <m:oMath xmlns:m="http://schemas.openxmlformats.org/officeDocument/2006/math">
                    <m:sSub>
                      <m:sSubPr>
                        <m:ctrlPr>
                          <a:rPr lang="vi-VN" sz="2200" i="1">
                            <a:latin typeface="Cambria Math" panose="02040503050406030204" pitchFamily="18" charset="0"/>
                          </a:rPr>
                        </m:ctrlPr>
                      </m:sSubPr>
                      <m:e>
                        <m:r>
                          <m:rPr>
                            <m:sty m:val="p"/>
                          </m:rPr>
                          <a:rPr lang="vi-VN" sz="2200">
                            <a:latin typeface="Cambria Math" panose="02040503050406030204" pitchFamily="18" charset="0"/>
                          </a:rPr>
                          <m:t>∇</m:t>
                        </m:r>
                      </m:e>
                      <m:sub>
                        <m:r>
                          <a:rPr lang="vi-VN" sz="2200" i="1">
                            <a:latin typeface="Cambria Math" panose="02040503050406030204" pitchFamily="18" charset="0"/>
                          </a:rPr>
                          <m:t>𝜃</m:t>
                        </m:r>
                      </m:sub>
                    </m:sSub>
                    <m:r>
                      <a:rPr lang="vi-VN" sz="2200" i="1">
                        <a:latin typeface="Cambria Math" panose="02040503050406030204" pitchFamily="18" charset="0"/>
                      </a:rPr>
                      <m:t>𝑓</m:t>
                    </m:r>
                    <m:r>
                      <a:rPr lang="vi-VN" sz="2200" i="1">
                        <a:latin typeface="Cambria Math" panose="02040503050406030204" pitchFamily="18" charset="0"/>
                      </a:rPr>
                      <m:t>(</m:t>
                    </m:r>
                    <m:r>
                      <a:rPr lang="vi-VN" sz="2200" b="1" i="1">
                        <a:latin typeface="Cambria Math" panose="02040503050406030204" pitchFamily="18" charset="0"/>
                      </a:rPr>
                      <m:t>𝜽</m:t>
                    </m:r>
                    <m:r>
                      <a:rPr lang="vi-VN" sz="2200" i="1">
                        <a:latin typeface="Cambria Math" panose="02040503050406030204" pitchFamily="18" charset="0"/>
                      </a:rPr>
                      <m:t>)</m:t>
                    </m:r>
                  </m:oMath>
                </a14:m>
                <a:r>
                  <a:rPr lang="vi-VN" sz="2200" dirty="0"/>
                  <a:t>. Tương tự như hàm một biến, thuật toán giảm gradient được viết dưới dạng :</a:t>
                </a:r>
              </a:p>
              <a:p>
                <a:pPr marL="0" indent="0">
                  <a:lnSpc>
                    <a:spcPct val="150000"/>
                  </a:lnSpc>
                  <a:buNone/>
                </a:pPr>
                <a:r>
                  <a:rPr lang="vi-VN" sz="2200" dirty="0"/>
                  <a:t>				</a:t>
                </a:r>
                <a14:m>
                  <m:oMath xmlns:m="http://schemas.openxmlformats.org/officeDocument/2006/math">
                    <m:sSub>
                      <m:sSubPr>
                        <m:ctrlPr>
                          <a:rPr lang="vi-VN" sz="2200" b="1" i="1">
                            <a:latin typeface="Cambria Math" panose="02040503050406030204" pitchFamily="18" charset="0"/>
                          </a:rPr>
                        </m:ctrlPr>
                      </m:sSubPr>
                      <m:e>
                        <m:r>
                          <a:rPr lang="vi-VN" sz="2200" b="1" i="1">
                            <a:latin typeface="Cambria Math" panose="02040503050406030204" pitchFamily="18" charset="0"/>
                          </a:rPr>
                          <m:t>𝜽</m:t>
                        </m:r>
                      </m:e>
                      <m:sub>
                        <m:r>
                          <a:rPr lang="vi-VN" sz="2200" b="1" i="1">
                            <a:latin typeface="Cambria Math" panose="02040503050406030204" pitchFamily="18" charset="0"/>
                          </a:rPr>
                          <m:t>𝒕</m:t>
                        </m:r>
                        <m:r>
                          <a:rPr lang="vi-VN" sz="2200" b="1" i="1">
                            <a:latin typeface="Cambria Math" panose="02040503050406030204" pitchFamily="18" charset="0"/>
                          </a:rPr>
                          <m:t>+</m:t>
                        </m:r>
                        <m:r>
                          <a:rPr lang="vi-VN" sz="2200" b="1" i="1">
                            <a:latin typeface="Cambria Math" panose="02040503050406030204" pitchFamily="18" charset="0"/>
                          </a:rPr>
                          <m:t>𝟏</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b="1" i="1">
                            <a:latin typeface="Cambria Math" panose="02040503050406030204" pitchFamily="18" charset="0"/>
                          </a:rPr>
                          <m:t>𝜽</m:t>
                        </m:r>
                      </m:e>
                      <m:sub>
                        <m:r>
                          <a:rPr lang="vi-VN" sz="2200" i="1">
                            <a:latin typeface="Cambria Math" panose="02040503050406030204" pitchFamily="18" charset="0"/>
                          </a:rPr>
                          <m:t>𝑡</m:t>
                        </m:r>
                      </m:sub>
                    </m:sSub>
                    <m:r>
                      <a:rPr lang="vi-VN" sz="2200" i="1">
                        <a:latin typeface="Cambria Math" panose="02040503050406030204" pitchFamily="18" charset="0"/>
                      </a:rPr>
                      <m:t>− </m:t>
                    </m:r>
                    <m:r>
                      <a:rPr lang="vi-VN" sz="2200" i="1">
                        <a:latin typeface="Cambria Math" panose="02040503050406030204" pitchFamily="18" charset="0"/>
                      </a:rPr>
                      <m:t>𝜂</m:t>
                    </m:r>
                    <m:sSub>
                      <m:sSubPr>
                        <m:ctrlPr>
                          <a:rPr lang="vi-VN" sz="2200" i="1">
                            <a:latin typeface="Cambria Math" panose="02040503050406030204" pitchFamily="18" charset="0"/>
                          </a:rPr>
                        </m:ctrlPr>
                      </m:sSubPr>
                      <m:e>
                        <m:r>
                          <m:rPr>
                            <m:sty m:val="p"/>
                          </m:rPr>
                          <a:rPr lang="vi-VN" sz="2200">
                            <a:latin typeface="Cambria Math" panose="02040503050406030204" pitchFamily="18" charset="0"/>
                          </a:rPr>
                          <m:t>∇</m:t>
                        </m:r>
                      </m:e>
                      <m:sub>
                        <m:r>
                          <a:rPr lang="vi-VN" sz="2200" i="1">
                            <a:latin typeface="Cambria Math" panose="02040503050406030204" pitchFamily="18" charset="0"/>
                          </a:rPr>
                          <m:t>𝜃</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b="0" i="1">
                            <a:latin typeface="Cambria Math" panose="02040503050406030204" pitchFamily="18" charset="0"/>
                          </a:rPr>
                          <m:t>𝜃</m:t>
                        </m:r>
                      </m:e>
                      <m:sub>
                        <m:r>
                          <a:rPr lang="vi-VN" sz="2200" b="0" i="1">
                            <a:latin typeface="Cambria Math" panose="02040503050406030204" pitchFamily="18" charset="0"/>
                          </a:rPr>
                          <m:t>𝑡</m:t>
                        </m:r>
                      </m:sub>
                    </m:sSub>
                    <m:r>
                      <a:rPr lang="vi-VN" sz="2200" i="1">
                        <a:latin typeface="Cambria Math" panose="02040503050406030204" pitchFamily="18" charset="0"/>
                      </a:rPr>
                      <m:t>)</m:t>
                    </m:r>
                  </m:oMath>
                </a14:m>
                <a:r>
                  <a:rPr lang="vi-VN" sz="2200" dirty="0"/>
                  <a:t> </a:t>
                </a:r>
              </a:p>
              <a:p>
                <a:pPr marL="0" indent="0">
                  <a:lnSpc>
                    <a:spcPct val="110000"/>
                  </a:lnSpc>
                  <a:buNone/>
                </a:pPr>
                <a:r>
                  <a:rPr lang="vi-VN" sz="2200" dirty="0"/>
                  <a:t>Hay đơn giản hơn :     </a:t>
                </a:r>
                <a14:m>
                  <m:oMath xmlns:m="http://schemas.openxmlformats.org/officeDocument/2006/math">
                    <m:r>
                      <a:rPr lang="vi-VN" sz="2200" b="1" i="1">
                        <a:latin typeface="Cambria Math" panose="02040503050406030204" pitchFamily="18" charset="0"/>
                      </a:rPr>
                      <m:t>𝜽</m:t>
                    </m:r>
                    <m:r>
                      <a:rPr lang="vi-VN" sz="2200" i="1">
                        <a:latin typeface="Cambria Math" panose="02040503050406030204" pitchFamily="18" charset="0"/>
                      </a:rPr>
                      <m:t>←</m:t>
                    </m:r>
                    <m:r>
                      <a:rPr lang="vi-VN" sz="2200" b="1" i="1">
                        <a:latin typeface="Cambria Math" panose="02040503050406030204" pitchFamily="18" charset="0"/>
                      </a:rPr>
                      <m:t>𝜽</m:t>
                    </m:r>
                    <m:r>
                      <a:rPr lang="vi-VN" sz="2200" i="1">
                        <a:latin typeface="Cambria Math" panose="02040503050406030204" pitchFamily="18" charset="0"/>
                      </a:rPr>
                      <m:t>− </m:t>
                    </m:r>
                    <m:r>
                      <a:rPr lang="vi-VN" sz="2200" i="1">
                        <a:latin typeface="Cambria Math" panose="02040503050406030204" pitchFamily="18" charset="0"/>
                      </a:rPr>
                      <m:t>𝜂</m:t>
                    </m:r>
                    <m:sSub>
                      <m:sSubPr>
                        <m:ctrlPr>
                          <a:rPr lang="vi-VN" sz="2200" i="1">
                            <a:latin typeface="Cambria Math" panose="02040503050406030204" pitchFamily="18" charset="0"/>
                          </a:rPr>
                        </m:ctrlPr>
                      </m:sSubPr>
                      <m:e>
                        <m:r>
                          <m:rPr>
                            <m:sty m:val="p"/>
                          </m:rPr>
                          <a:rPr lang="vi-VN" sz="2200">
                            <a:latin typeface="Cambria Math" panose="02040503050406030204" pitchFamily="18" charset="0"/>
                          </a:rPr>
                          <m:t>∇</m:t>
                        </m:r>
                      </m:e>
                      <m:sub>
                        <m:r>
                          <a:rPr lang="vi-VN" sz="2200" i="1">
                            <a:latin typeface="Cambria Math" panose="02040503050406030204" pitchFamily="18" charset="0"/>
                          </a:rPr>
                          <m:t>𝜃</m:t>
                        </m:r>
                      </m:sub>
                    </m:sSub>
                    <m:d>
                      <m:dPr>
                        <m:ctrlPr>
                          <a:rPr lang="vi-VN" sz="2200" i="1">
                            <a:latin typeface="Cambria Math" panose="02040503050406030204" pitchFamily="18" charset="0"/>
                          </a:rPr>
                        </m:ctrlPr>
                      </m:dPr>
                      <m:e>
                        <m:r>
                          <a:rPr lang="vi-VN" sz="2200" b="1" i="1">
                            <a:latin typeface="Cambria Math" panose="02040503050406030204" pitchFamily="18" charset="0"/>
                          </a:rPr>
                          <m:t>𝜽</m:t>
                        </m:r>
                      </m:e>
                    </m:d>
                  </m:oMath>
                </a14:m>
                <a:r>
                  <a:rPr lang="vi-VN" sz="2200" dirty="0"/>
                  <a:t>  </a:t>
                </a:r>
              </a:p>
              <a:p>
                <a:pPr marL="0" indent="0">
                  <a:lnSpc>
                    <a:spcPct val="150000"/>
                  </a:lnSpc>
                  <a:buNone/>
                </a:pPr>
                <a:endParaRPr lang="vi-VN" sz="2200" dirty="0"/>
              </a:p>
              <a:p>
                <a:pPr marL="0" indent="0">
                  <a:buNone/>
                </a:pPr>
                <a:endParaRPr lang="vi-VN" dirty="0"/>
              </a:p>
            </p:txBody>
          </p:sp>
        </mc:Choice>
        <mc:Fallback xmlns="">
          <p:sp>
            <p:nvSpPr>
              <p:cNvPr id="3" name="Content Placeholder 2">
                <a:extLst>
                  <a:ext uri="{FF2B5EF4-FFF2-40B4-BE49-F238E27FC236}">
                    <a16:creationId xmlns:a16="http://schemas.microsoft.com/office/drawing/2014/main" id="{72BDF29E-17C8-4ED0-BF6E-91604A873838}"/>
                  </a:ext>
                </a:extLst>
              </p:cNvPr>
              <p:cNvSpPr>
                <a:spLocks noGrp="1" noRot="1" noChangeAspect="1" noMove="1" noResize="1" noEditPoints="1" noAdjustHandles="1" noChangeArrowheads="1" noChangeShapeType="1" noTextEdit="1"/>
              </p:cNvSpPr>
              <p:nvPr>
                <p:ph idx="1"/>
              </p:nvPr>
            </p:nvSpPr>
            <p:spPr>
              <a:xfrm>
                <a:off x="609600" y="556591"/>
                <a:ext cx="10744200" cy="6150459"/>
              </a:xfrm>
              <a:blipFill>
                <a:blip r:embed="rId2"/>
                <a:stretch>
                  <a:fillRect l="-737" b="-1388"/>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90D583C5-5EEB-4702-926D-A3188FC8C7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20279" y="848139"/>
            <a:ext cx="4267200" cy="2690191"/>
          </a:xfrm>
          <a:prstGeom prst="rect">
            <a:avLst/>
          </a:prstGeom>
          <a:noFill/>
          <a:ln>
            <a:noFill/>
          </a:ln>
        </p:spPr>
      </p:pic>
    </p:spTree>
    <p:extLst>
      <p:ext uri="{BB962C8B-B14F-4D97-AF65-F5344CB8AC3E}">
        <p14:creationId xmlns:p14="http://schemas.microsoft.com/office/powerpoint/2010/main" val="3631901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0FCC-B6A3-40B8-BEFC-0D6C661BDAEE}"/>
              </a:ext>
            </a:extLst>
          </p:cNvPr>
          <p:cNvSpPr>
            <a:spLocks noGrp="1"/>
          </p:cNvSpPr>
          <p:nvPr>
            <p:ph type="title"/>
          </p:nvPr>
        </p:nvSpPr>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CA91A3-60C2-463E-BDF9-FA27B5DE0B52}"/>
                  </a:ext>
                </a:extLst>
              </p:cNvPr>
              <p:cNvSpPr>
                <a:spLocks noGrp="1"/>
              </p:cNvSpPr>
              <p:nvPr>
                <p:ph idx="1"/>
              </p:nvPr>
            </p:nvSpPr>
            <p:spPr>
              <a:xfrm>
                <a:off x="622852" y="496389"/>
                <a:ext cx="11146782" cy="6147344"/>
              </a:xfrm>
            </p:spPr>
            <p:txBody>
              <a:bodyPr>
                <a:normAutofit fontScale="92500" lnSpcReduction="10000"/>
              </a:bodyPr>
              <a:lstStyle/>
              <a:p>
                <a:r>
                  <a:rPr lang="en-US" dirty="0" err="1"/>
                  <a:t>Trong</a:t>
                </a:r>
                <a:r>
                  <a:rPr lang="en-US" dirty="0"/>
                  <a:t> tr</a:t>
                </a:r>
                <a:r>
                  <a:rPr lang="vi-VN" dirty="0"/>
                  <a:t>ường hợp hai chiều, phương pháp giảm gradient có thể mô tả qua hình vẽ sau:</a:t>
                </a:r>
              </a:p>
              <a:p>
                <a:endParaRPr lang="vi-VN" dirty="0"/>
              </a:p>
              <a:p>
                <a:endParaRPr lang="vi-VN" dirty="0"/>
              </a:p>
              <a:p>
                <a:endParaRPr lang="vi-VN" dirty="0"/>
              </a:p>
              <a:p>
                <a:endParaRPr lang="vi-VN" dirty="0"/>
              </a:p>
              <a:p>
                <a:endParaRPr lang="vi-VN" dirty="0"/>
              </a:p>
              <a:p>
                <a:endParaRPr lang="vi-VN" dirty="0"/>
              </a:p>
              <a:p>
                <a:endParaRPr lang="vi-VN" dirty="0"/>
              </a:p>
              <a:p>
                <a:endParaRPr lang="vi-VN" dirty="0"/>
              </a:p>
              <a:p>
                <a:endParaRPr lang="vi-VN" dirty="0"/>
              </a:p>
              <a:p>
                <a:endParaRPr lang="en-US" dirty="0"/>
              </a:p>
              <a:p>
                <a:endParaRPr lang="en-US" dirty="0"/>
              </a:p>
              <a:p>
                <a:r>
                  <a:rPr lang="en-US" dirty="0" err="1"/>
                  <a:t>Các</a:t>
                </a:r>
                <a:r>
                  <a:rPr lang="en-US" dirty="0"/>
                  <a:t> </a:t>
                </a:r>
                <a:r>
                  <a:rPr lang="en-US" dirty="0" err="1"/>
                  <a:t>vòng</a:t>
                </a:r>
                <a:r>
                  <a:rPr lang="en-US" dirty="0"/>
                  <a:t> </a:t>
                </a:r>
                <a:r>
                  <a:rPr lang="en-US" dirty="0" err="1"/>
                  <a:t>tròn</a:t>
                </a:r>
                <a:r>
                  <a:rPr lang="en-US" dirty="0"/>
                  <a:t> </a:t>
                </a:r>
                <a:r>
                  <a:rPr lang="en-US" dirty="0" err="1"/>
                  <a:t>là</a:t>
                </a:r>
                <a:r>
                  <a:rPr lang="en-US" dirty="0"/>
                  <a:t> contour </a:t>
                </a:r>
                <a:r>
                  <a:rPr lang="en-US" dirty="0" err="1"/>
                  <a:t>của</a:t>
                </a:r>
                <a:r>
                  <a:rPr lang="en-US" dirty="0"/>
                  <a:t> </a:t>
                </a:r>
                <a:r>
                  <a:rPr lang="en-US" dirty="0" err="1"/>
                  <a:t>hàm</a:t>
                </a:r>
                <a:r>
                  <a:rPr lang="en-US" dirty="0"/>
                  <a:t> </a:t>
                </a:r>
                <a:r>
                  <a:rPr lang="en-US" dirty="0" err="1"/>
                  <a:t>đánh</a:t>
                </a:r>
                <a:r>
                  <a:rPr lang="en-US" dirty="0"/>
                  <a:t> </a:t>
                </a:r>
                <a:r>
                  <a:rPr lang="en-US" dirty="0" err="1"/>
                  <a:t>giá</a:t>
                </a:r>
                <a:r>
                  <a:rPr lang="en-US" dirty="0"/>
                  <a:t> </a:t>
                </a:r>
                <a:r>
                  <a:rPr lang="en-US" dirty="0" err="1"/>
                  <a:t>và</a:t>
                </a:r>
                <a:r>
                  <a:rPr lang="en-US" dirty="0"/>
                  <a:t> </a:t>
                </a:r>
                <a:r>
                  <a:rPr lang="en-US" dirty="0" err="1"/>
                  <a:t>các</a:t>
                </a:r>
                <a:r>
                  <a:rPr lang="en-US" dirty="0"/>
                  <a:t> </a:t>
                </a:r>
                <a:r>
                  <a:rPr lang="en-US" dirty="0" err="1"/>
                  <a:t>vecto</a:t>
                </a:r>
                <a:r>
                  <a:rPr lang="en-US" dirty="0"/>
                  <a:t> </a:t>
                </a:r>
                <a14:m>
                  <m:oMath xmlns:m="http://schemas.openxmlformats.org/officeDocument/2006/math">
                    <m:sSup>
                      <m:sSupPr>
                        <m:ctrlPr>
                          <a:rPr lang="vi-VN"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1</m:t>
                        </m:r>
                      </m:sup>
                    </m:sSup>
                    <m:r>
                      <a:rPr lang="en-US" i="1">
                        <a:latin typeface="Cambria Math" panose="02040503050406030204" pitchFamily="18" charset="0"/>
                      </a:rPr>
                      <m:t>→</m:t>
                    </m:r>
                    <m:sSup>
                      <m:sSupPr>
                        <m:ctrlPr>
                          <a:rPr lang="vi-VN"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2</m:t>
                        </m:r>
                      </m:sup>
                    </m:sSup>
                    <m:r>
                      <a:rPr lang="en-US" i="1">
                        <a:latin typeface="Cambria Math" panose="02040503050406030204" pitchFamily="18" charset="0"/>
                      </a:rPr>
                      <m:t>→</m:t>
                    </m:r>
                    <m:sSup>
                      <m:sSupPr>
                        <m:ctrlPr>
                          <a:rPr lang="vi-VN"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3</m:t>
                        </m:r>
                      </m:sup>
                    </m:sSup>
                    <m:r>
                      <a:rPr lang="en-US" i="1">
                        <a:latin typeface="Cambria Math" panose="02040503050406030204" pitchFamily="18" charset="0"/>
                      </a:rPr>
                      <m:t>→</m:t>
                    </m:r>
                  </m:oMath>
                </a14:m>
                <a:r>
                  <a:rPr lang="en-US" dirty="0"/>
                  <a:t>… </a:t>
                </a:r>
                <a:r>
                  <a:rPr lang="en-US" dirty="0" err="1"/>
                  <a:t>là</a:t>
                </a:r>
                <a:r>
                  <a:rPr lang="en-US" dirty="0"/>
                  <a:t> </a:t>
                </a:r>
                <a:r>
                  <a:rPr lang="en-US" dirty="0" err="1"/>
                  <a:t>các</a:t>
                </a:r>
                <a:r>
                  <a:rPr lang="en-US" dirty="0"/>
                  <a:t> gradient </a:t>
                </a:r>
                <a:r>
                  <a:rPr lang="en-US" dirty="0" err="1"/>
                  <a:t>của</a:t>
                </a:r>
                <a:r>
                  <a:rPr lang="en-US" dirty="0"/>
                  <a:t> </a:t>
                </a:r>
                <a:r>
                  <a:rPr lang="en-US" dirty="0" err="1"/>
                  <a:t>hàm</a:t>
                </a:r>
                <a:r>
                  <a:rPr lang="en-US" dirty="0"/>
                  <a:t> </a:t>
                </a:r>
                <a:r>
                  <a:rPr lang="en-US" dirty="0" err="1"/>
                  <a:t>đánh</a:t>
                </a:r>
                <a:r>
                  <a:rPr lang="en-US" dirty="0"/>
                  <a:t> </a:t>
                </a:r>
                <a:r>
                  <a:rPr lang="en-US" dirty="0" err="1"/>
                  <a:t>giá</a:t>
                </a:r>
                <a:r>
                  <a:rPr lang="en-US" dirty="0"/>
                  <a:t> </a:t>
                </a:r>
                <a:r>
                  <a:rPr lang="en-US" dirty="0" err="1"/>
                  <a:t>tiến</a:t>
                </a:r>
                <a:r>
                  <a:rPr lang="en-US" dirty="0"/>
                  <a:t> </a:t>
                </a:r>
                <a:r>
                  <a:rPr lang="en-US" dirty="0" err="1"/>
                  <a:t>dần</a:t>
                </a:r>
                <a:r>
                  <a:rPr lang="en-US" dirty="0"/>
                  <a:t> </a:t>
                </a:r>
                <a:r>
                  <a:rPr lang="en-US" dirty="0" err="1"/>
                  <a:t>đến</a:t>
                </a:r>
                <a:r>
                  <a:rPr lang="en-US" dirty="0"/>
                  <a:t> </a:t>
                </a:r>
                <a:r>
                  <a:rPr lang="en-US" dirty="0" err="1"/>
                  <a:t>điểm</a:t>
                </a:r>
                <a:r>
                  <a:rPr lang="en-US" dirty="0"/>
                  <a:t> </a:t>
                </a:r>
                <a:r>
                  <a:rPr lang="en-US" dirty="0" err="1"/>
                  <a:t>cực</a:t>
                </a:r>
                <a:r>
                  <a:rPr lang="en-US" dirty="0"/>
                  <a:t> </a:t>
                </a:r>
                <a:r>
                  <a:rPr lang="en-US" dirty="0" err="1"/>
                  <a:t>tiểu</a:t>
                </a:r>
                <a:r>
                  <a:rPr lang="en-US" dirty="0"/>
                  <a:t>.</a:t>
                </a:r>
                <a:endParaRPr lang="vi-VN" dirty="0"/>
              </a:p>
              <a:p>
                <a:r>
                  <a:rPr lang="vi-VN" dirty="0"/>
                  <a:t>Tốc độ học </a:t>
                </a:r>
                <a:r>
                  <a:rPr lang="en-US" dirty="0"/>
                  <a:t>η</a:t>
                </a:r>
                <a:r>
                  <a:rPr lang="vi-VN" dirty="0"/>
                  <a:t> có ảnh hưởng tới sự hội tụ của phương pháp. Nếu  tốc độ </a:t>
                </a:r>
                <a:r>
                  <a:rPr lang="en-US" dirty="0"/>
                  <a:t>η</a:t>
                </a:r>
                <a:r>
                  <a:rPr lang="vi-VN" dirty="0"/>
                  <a:t>=0.01 nhỏ thì  phương pháp hội tụ rất chậm. Với </a:t>
                </a:r>
                <a:r>
                  <a:rPr lang="en-US" dirty="0"/>
                  <a:t>η</a:t>
                </a:r>
                <a:r>
                  <a:rPr lang="vi-VN" dirty="0"/>
                  <a:t> khá lớn </a:t>
                </a:r>
                <a:r>
                  <a:rPr lang="en-US" dirty="0"/>
                  <a:t>η</a:t>
                </a:r>
                <a:r>
                  <a:rPr lang="vi-VN" dirty="0"/>
                  <a:t>=0.5 thì thuật toán tiến nhanh đến đích tuy nhiên lại không hội tụ được vì nó cứ luẩn quẩn gần điểm tối ưu mà không thể tiến tới điểm tối ưu. Do vậy cần phải chọn </a:t>
                </a:r>
                <a:r>
                  <a:rPr lang="en-US" dirty="0"/>
                  <a:t>η</a:t>
                </a:r>
                <a:r>
                  <a:rPr lang="vi-VN" dirty="0"/>
                  <a:t> thậm chí cho từng vòng lặp, thường là giảm dần.</a:t>
                </a:r>
              </a:p>
              <a:p>
                <a:endParaRPr lang="vi-VN" dirty="0"/>
              </a:p>
            </p:txBody>
          </p:sp>
        </mc:Choice>
        <mc:Fallback xmlns="">
          <p:sp>
            <p:nvSpPr>
              <p:cNvPr id="3" name="Content Placeholder 2">
                <a:extLst>
                  <a:ext uri="{FF2B5EF4-FFF2-40B4-BE49-F238E27FC236}">
                    <a16:creationId xmlns:a16="http://schemas.microsoft.com/office/drawing/2014/main" id="{3FCA91A3-60C2-463E-BDF9-FA27B5DE0B52}"/>
                  </a:ext>
                </a:extLst>
              </p:cNvPr>
              <p:cNvSpPr>
                <a:spLocks noGrp="1" noRot="1" noChangeAspect="1" noMove="1" noResize="1" noEditPoints="1" noAdjustHandles="1" noChangeArrowheads="1" noChangeShapeType="1" noTextEdit="1"/>
              </p:cNvSpPr>
              <p:nvPr>
                <p:ph idx="1"/>
              </p:nvPr>
            </p:nvSpPr>
            <p:spPr>
              <a:xfrm>
                <a:off x="622852" y="496389"/>
                <a:ext cx="11146782" cy="6147344"/>
              </a:xfrm>
              <a:blipFill>
                <a:blip r:embed="rId2"/>
                <a:stretch>
                  <a:fillRect l="-547" t="-1388" b="-1586"/>
                </a:stretch>
              </a:blipFill>
            </p:spPr>
            <p:txBody>
              <a:bodyPr/>
              <a:lstStyle/>
              <a:p>
                <a:r>
                  <a:rPr lang="vi-VN">
                    <a:noFill/>
                  </a:rPr>
                  <a:t> </a:t>
                </a:r>
              </a:p>
            </p:txBody>
          </p:sp>
        </mc:Fallback>
      </mc:AlternateContent>
      <p:pic>
        <p:nvPicPr>
          <p:cNvPr id="5" name="Picture 4">
            <a:extLst>
              <a:ext uri="{FF2B5EF4-FFF2-40B4-BE49-F238E27FC236}">
                <a16:creationId xmlns:a16="http://schemas.microsoft.com/office/drawing/2014/main" id="{FBCAA346-0369-40A1-9E1E-588411C682F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18452" y="927652"/>
            <a:ext cx="5155096" cy="3352800"/>
          </a:xfrm>
          <a:prstGeom prst="rect">
            <a:avLst/>
          </a:prstGeom>
          <a:noFill/>
          <a:ln>
            <a:noFill/>
          </a:ln>
        </p:spPr>
      </p:pic>
    </p:spTree>
    <p:extLst>
      <p:ext uri="{BB962C8B-B14F-4D97-AF65-F5344CB8AC3E}">
        <p14:creationId xmlns:p14="http://schemas.microsoft.com/office/powerpoint/2010/main" val="3750956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F456-0553-43D0-8313-F1741A050DBA}"/>
              </a:ext>
            </a:extLst>
          </p:cNvPr>
          <p:cNvSpPr>
            <a:spLocks noGrp="1"/>
          </p:cNvSpPr>
          <p:nvPr>
            <p:ph type="title"/>
          </p:nvPr>
        </p:nvSpPr>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249952-14C0-4304-8551-36142786EB30}"/>
                  </a:ext>
                </a:extLst>
              </p:cNvPr>
              <p:cNvSpPr>
                <a:spLocks noGrp="1"/>
              </p:cNvSpPr>
              <p:nvPr>
                <p:ph idx="1"/>
              </p:nvPr>
            </p:nvSpPr>
            <p:spPr/>
            <p:txBody>
              <a:bodyPr/>
              <a:lstStyle/>
              <a:p>
                <a:r>
                  <a:rPr lang="vi-VN" b="1" dirty="0"/>
                  <a:t>Phương pháp giảm gradient cho hàm đánh giá </a:t>
                </a:r>
                <a:endParaRPr lang="vi-VN" dirty="0"/>
              </a:p>
              <a:p>
                <a:r>
                  <a:rPr lang="vi-VN" dirty="0"/>
                  <a:t>Trong huấn luyện mạng nơ ron, vấn đề cần là làm cực tiểu hàm sai số cho mỗi cặp dữ liệu huấn luyện </a:t>
                </a:r>
                <a14:m>
                  <m:oMath xmlns:m="http://schemas.openxmlformats.org/officeDocument/2006/math">
                    <m:d>
                      <m:dPr>
                        <m:ctrlPr>
                          <a:rPr lang="vi-VN" i="1">
                            <a:latin typeface="Cambria Math" panose="02040503050406030204" pitchFamily="18" charset="0"/>
                          </a:rPr>
                        </m:ctrlPr>
                      </m:dPr>
                      <m:e>
                        <m:sSub>
                          <m:sSubPr>
                            <m:ctrlPr>
                              <a:rPr lang="vi-VN" b="1" i="1">
                                <a:latin typeface="Cambria Math" panose="02040503050406030204" pitchFamily="18" charset="0"/>
                              </a:rPr>
                            </m:ctrlPr>
                          </m:sSubPr>
                          <m:e>
                            <m:r>
                              <a:rPr lang="vi-VN" b="1" i="1">
                                <a:latin typeface="Cambria Math" panose="02040503050406030204" pitchFamily="18" charset="0"/>
                              </a:rPr>
                              <m:t>𝒙</m:t>
                            </m:r>
                          </m:e>
                          <m:sub>
                            <m:r>
                              <a:rPr lang="vi-VN" b="1" i="1">
                                <a:latin typeface="Cambria Math" panose="02040503050406030204" pitchFamily="18" charset="0"/>
                              </a:rPr>
                              <m:t>𝒊</m:t>
                            </m:r>
                          </m:sub>
                        </m:sSub>
                        <m:sSub>
                          <m:sSubPr>
                            <m:ctrlPr>
                              <a:rPr lang="vi-VN" i="1">
                                <a:latin typeface="Cambria Math" panose="02040503050406030204" pitchFamily="18" charset="0"/>
                              </a:rPr>
                            </m:ctrlPr>
                          </m:sSubPr>
                          <m:e>
                            <m:r>
                              <a:rPr lang="vi-VN" i="1">
                                <a:latin typeface="Cambria Math" panose="02040503050406030204" pitchFamily="18" charset="0"/>
                              </a:rPr>
                              <m:t>,</m:t>
                            </m:r>
                            <m:r>
                              <a:rPr lang="vi-VN" b="1" i="1">
                                <a:latin typeface="Cambria Math" panose="02040503050406030204" pitchFamily="18" charset="0"/>
                              </a:rPr>
                              <m:t>𝒚</m:t>
                            </m:r>
                          </m:e>
                          <m:sub>
                            <m:r>
                              <a:rPr lang="vi-VN" i="1">
                                <a:latin typeface="Cambria Math" panose="02040503050406030204" pitchFamily="18" charset="0"/>
                              </a:rPr>
                              <m:t>𝑖</m:t>
                            </m:r>
                          </m:sub>
                        </m:sSub>
                      </m:e>
                    </m:d>
                    <m:r>
                      <a:rPr lang="vi-VN" i="1">
                        <a:latin typeface="Cambria Math" panose="02040503050406030204" pitchFamily="18" charset="0"/>
                      </a:rPr>
                      <m:t>;</m:t>
                    </m:r>
                    <m:r>
                      <a:rPr lang="vi-VN" i="1">
                        <a:latin typeface="Cambria Math" panose="02040503050406030204" pitchFamily="18" charset="0"/>
                      </a:rPr>
                      <m:t>𝑖</m:t>
                    </m:r>
                    <m:r>
                      <a:rPr lang="vi-VN" i="1">
                        <a:latin typeface="Cambria Math" panose="02040503050406030204" pitchFamily="18" charset="0"/>
                      </a:rPr>
                      <m:t>=1,…,</m:t>
                    </m:r>
                    <m:r>
                      <a:rPr lang="vi-VN" i="1">
                        <a:latin typeface="Cambria Math" panose="02040503050406030204" pitchFamily="18" charset="0"/>
                      </a:rPr>
                      <m:t>𝑁</m:t>
                    </m:r>
                    <m:r>
                      <a:rPr lang="vi-VN" i="1">
                        <a:latin typeface="Cambria Math" panose="02040503050406030204" pitchFamily="18" charset="0"/>
                      </a:rPr>
                      <m:t>. </m:t>
                    </m:r>
                  </m:oMath>
                </a14:m>
                <a:r>
                  <a:rPr lang="vi-VN" dirty="0"/>
                  <a:t>Đối với mỗi cặp dữ liệu này ta cần tìm  các trọng số </a:t>
                </a:r>
                <a14:m>
                  <m:oMath xmlns:m="http://schemas.openxmlformats.org/officeDocument/2006/math">
                    <m:r>
                      <a:rPr lang="vi-VN" i="1">
                        <a:latin typeface="Cambria Math" panose="02040503050406030204" pitchFamily="18" charset="0"/>
                      </a:rPr>
                      <m:t>𝜃</m:t>
                    </m:r>
                  </m:oMath>
                </a14:m>
                <a:r>
                  <a:rPr lang="vi-VN" dirty="0"/>
                  <a:t> sao cho cực tiểu hàm:</a:t>
                </a:r>
              </a:p>
              <a:p>
                <a:r>
                  <a:rPr lang="vi-VN" dirty="0"/>
                  <a:t>		</a:t>
                </a:r>
                <a14:m>
                  <m:oMath xmlns:m="http://schemas.openxmlformats.org/officeDocument/2006/math">
                    <m:r>
                      <a:rPr lang="vi-VN" i="1">
                        <a:latin typeface="Cambria Math" panose="02040503050406030204" pitchFamily="18" charset="0"/>
                      </a:rPr>
                      <m:t>𝐽</m:t>
                    </m:r>
                    <m:d>
                      <m:dPr>
                        <m:ctrlPr>
                          <a:rPr lang="vi-VN" i="1">
                            <a:latin typeface="Cambria Math" panose="02040503050406030204" pitchFamily="18" charset="0"/>
                          </a:rPr>
                        </m:ctrlPr>
                      </m:dPr>
                      <m:e>
                        <m:r>
                          <a:rPr lang="vi-VN" b="1" i="1">
                            <a:latin typeface="Cambria Math" panose="02040503050406030204" pitchFamily="18" charset="0"/>
                          </a:rPr>
                          <m:t>𝒘</m:t>
                        </m:r>
                        <m:r>
                          <a:rPr lang="vi-VN" i="1">
                            <a:latin typeface="Cambria Math" panose="02040503050406030204" pitchFamily="18" charset="0"/>
                          </a:rPr>
                          <m:t>;</m:t>
                        </m:r>
                        <m:sSub>
                          <m:sSubPr>
                            <m:ctrlPr>
                              <a:rPr lang="vi-VN" b="1" i="1">
                                <a:latin typeface="Cambria Math" panose="02040503050406030204" pitchFamily="18" charset="0"/>
                              </a:rPr>
                            </m:ctrlPr>
                          </m:sSubPr>
                          <m:e>
                            <m:r>
                              <a:rPr lang="vi-VN" b="1" i="1">
                                <a:latin typeface="Cambria Math" panose="02040503050406030204" pitchFamily="18" charset="0"/>
                              </a:rPr>
                              <m:t>𝒙</m:t>
                            </m:r>
                          </m:e>
                          <m:sub>
                            <m:r>
                              <a:rPr lang="vi-VN" b="1" i="1">
                                <a:latin typeface="Cambria Math" panose="02040503050406030204" pitchFamily="18" charset="0"/>
                              </a:rPr>
                              <m:t>𝒊</m:t>
                            </m:r>
                          </m:sub>
                        </m:sSub>
                        <m:sSub>
                          <m:sSubPr>
                            <m:ctrlPr>
                              <a:rPr lang="vi-VN" i="1">
                                <a:latin typeface="Cambria Math" panose="02040503050406030204" pitchFamily="18" charset="0"/>
                              </a:rPr>
                            </m:ctrlPr>
                          </m:sSubPr>
                          <m:e>
                            <m:r>
                              <a:rPr lang="vi-VN" i="1">
                                <a:latin typeface="Cambria Math" panose="02040503050406030204" pitchFamily="18" charset="0"/>
                              </a:rPr>
                              <m:t>,</m:t>
                            </m:r>
                            <m:r>
                              <a:rPr lang="vi-VN" b="1" i="1">
                                <a:latin typeface="Cambria Math" panose="02040503050406030204" pitchFamily="18" charset="0"/>
                              </a:rPr>
                              <m:t>𝒚</m:t>
                            </m:r>
                          </m:e>
                          <m:sub>
                            <m:r>
                              <a:rPr lang="vi-VN" i="1">
                                <a:latin typeface="Cambria Math" panose="02040503050406030204" pitchFamily="18" charset="0"/>
                              </a:rPr>
                              <m:t>𝑖</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vi-VN" i="1">
                            <a:latin typeface="Cambria Math" panose="02040503050406030204" pitchFamily="18" charset="0"/>
                          </a:rPr>
                        </m:ctrlPr>
                      </m:sSupPr>
                      <m:e>
                        <m:d>
                          <m:dPr>
                            <m:begChr m:val="‖"/>
                            <m:endChr m:val="‖"/>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b="1" i="1">
                                    <a:latin typeface="Cambria Math" panose="02040503050406030204" pitchFamily="18" charset="0"/>
                                  </a:rPr>
                                  <m:t>𝒚</m:t>
                                </m:r>
                              </m:e>
                              <m:sub>
                                <m:r>
                                  <a:rPr lang="vi-VN" i="1">
                                    <a:latin typeface="Cambria Math" panose="02040503050406030204" pitchFamily="18" charset="0"/>
                                  </a:rPr>
                                  <m:t>𝑖</m:t>
                                </m:r>
                              </m:sub>
                            </m:sSub>
                            <m:r>
                              <a:rPr lang="vi-VN" i="1">
                                <a:latin typeface="Cambria Math" panose="02040503050406030204" pitchFamily="18" charset="0"/>
                              </a:rPr>
                              <m:t>−</m:t>
                            </m:r>
                            <m:sSub>
                              <m:sSubPr>
                                <m:ctrlPr>
                                  <a:rPr lang="vi-VN" i="1">
                                    <a:latin typeface="Cambria Math" panose="02040503050406030204" pitchFamily="18" charset="0"/>
                                  </a:rPr>
                                </m:ctrlPr>
                              </m:sSubPr>
                              <m:e>
                                <m:acc>
                                  <m:accPr>
                                    <m:chr m:val="̂"/>
                                    <m:ctrlPr>
                                      <a:rPr lang="vi-VN" b="1" i="1">
                                        <a:latin typeface="Cambria Math" panose="02040503050406030204" pitchFamily="18" charset="0"/>
                                      </a:rPr>
                                    </m:ctrlPr>
                                  </m:accPr>
                                  <m:e>
                                    <m:r>
                                      <a:rPr lang="vi-VN" b="1" i="1">
                                        <a:latin typeface="Cambria Math" panose="02040503050406030204" pitchFamily="18" charset="0"/>
                                      </a:rPr>
                                      <m:t>𝒚</m:t>
                                    </m:r>
                                  </m:e>
                                </m:acc>
                              </m:e>
                              <m:sub>
                                <m:r>
                                  <a:rPr lang="vi-VN" i="1">
                                    <a:latin typeface="Cambria Math" panose="02040503050406030204" pitchFamily="18" charset="0"/>
                                  </a:rPr>
                                  <m:t>𝑖</m:t>
                                </m:r>
                              </m:sub>
                            </m:sSub>
                          </m:e>
                        </m:d>
                      </m:e>
                      <m:sup>
                        <m:r>
                          <a:rPr lang="vi-VN" i="1">
                            <a:latin typeface="Cambria Math" panose="02040503050406030204" pitchFamily="18" charset="0"/>
                          </a:rPr>
                          <m:t>2</m:t>
                        </m:r>
                      </m:sup>
                    </m:sSup>
                  </m:oMath>
                </a14:m>
                <a:endParaRPr lang="vi-VN" dirty="0"/>
              </a:p>
              <a:p>
                <a:r>
                  <a:rPr lang="vi-VN" dirty="0"/>
                  <a:t>Và đối với toàn bộ tập huấn luyện ta muốn phiếm hàm đánh giá là trung bình bình phương sai số của các bộ dữ liệu sau:</a:t>
                </a:r>
              </a:p>
              <a:p>
                <a:r>
                  <a:rPr lang="vi-VN" dirty="0"/>
                  <a:t>		</a:t>
                </a:r>
                <a14:m>
                  <m:oMath xmlns:m="http://schemas.openxmlformats.org/officeDocument/2006/math">
                    <m:r>
                      <a:rPr lang="vi-VN" i="1">
                        <a:latin typeface="Cambria Math" panose="02040503050406030204" pitchFamily="18" charset="0"/>
                      </a:rPr>
                      <m:t>𝐽</m:t>
                    </m:r>
                    <m:d>
                      <m:dPr>
                        <m:ctrlPr>
                          <a:rPr lang="vi-VN" i="1">
                            <a:latin typeface="Cambria Math" panose="02040503050406030204" pitchFamily="18" charset="0"/>
                          </a:rPr>
                        </m:ctrlPr>
                      </m:dPr>
                      <m:e>
                        <m:r>
                          <a:rPr lang="vi-VN" b="1" i="1">
                            <a:latin typeface="Cambria Math" panose="02040503050406030204" pitchFamily="18" charset="0"/>
                          </a:rPr>
                          <m:t>𝒘</m:t>
                        </m:r>
                        <m:r>
                          <a:rPr lang="vi-VN" i="1">
                            <a:latin typeface="Cambria Math" panose="02040503050406030204" pitchFamily="18" charset="0"/>
                          </a:rPr>
                          <m:t>;</m:t>
                        </m:r>
                        <m:r>
                          <a:rPr lang="vi-VN" b="1" i="1">
                            <a:latin typeface="Cambria Math" panose="02040503050406030204" pitchFamily="18" charset="0"/>
                          </a:rPr>
                          <m:t>𝒙</m:t>
                        </m:r>
                        <m:r>
                          <a:rPr lang="vi-VN" b="1" i="1">
                            <a:latin typeface="Cambria Math" panose="02040503050406030204" pitchFamily="18" charset="0"/>
                          </a:rPr>
                          <m:t>,</m:t>
                        </m:r>
                        <m:r>
                          <a:rPr lang="vi-VN" b="1" i="1">
                            <a:latin typeface="Cambria Math" panose="02040503050406030204" pitchFamily="18" charset="0"/>
                          </a:rPr>
                          <m:t>𝒚</m:t>
                        </m:r>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𝑁</m:t>
                        </m:r>
                      </m:den>
                    </m:f>
                    <m:nary>
                      <m:naryPr>
                        <m:chr m:val="∑"/>
                        <m:limLoc m:val="subSup"/>
                        <m:ctrlPr>
                          <a:rPr lang="vi-VN" i="1">
                            <a:latin typeface="Cambria Math" panose="02040503050406030204" pitchFamily="18" charset="0"/>
                          </a:rPr>
                        </m:ctrlPr>
                      </m:naryPr>
                      <m:sub>
                        <m:r>
                          <a:rPr lang="vi-VN" i="1">
                            <a:latin typeface="Cambria Math" panose="02040503050406030204" pitchFamily="18" charset="0"/>
                          </a:rPr>
                          <m:t>𝑖</m:t>
                        </m:r>
                        <m:r>
                          <a:rPr lang="vi-VN" i="1">
                            <a:latin typeface="Cambria Math" panose="02040503050406030204" pitchFamily="18" charset="0"/>
                          </a:rPr>
                          <m:t>=1</m:t>
                        </m:r>
                      </m:sub>
                      <m:sup>
                        <m:r>
                          <a:rPr lang="vi-VN" i="1">
                            <a:latin typeface="Cambria Math" panose="02040503050406030204" pitchFamily="18" charset="0"/>
                          </a:rPr>
                          <m:t>𝑁</m:t>
                        </m:r>
                      </m:sup>
                      <m:e>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vi-VN" i="1">
                                <a:latin typeface="Cambria Math" panose="02040503050406030204" pitchFamily="18" charset="0"/>
                              </a:rPr>
                            </m:ctrlPr>
                          </m:sSupPr>
                          <m:e>
                            <m:d>
                              <m:dPr>
                                <m:begChr m:val="‖"/>
                                <m:endChr m:val="‖"/>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b="1" i="1">
                                        <a:latin typeface="Cambria Math" panose="02040503050406030204" pitchFamily="18" charset="0"/>
                                      </a:rPr>
                                      <m:t>𝒚</m:t>
                                    </m:r>
                                  </m:e>
                                  <m:sub>
                                    <m:r>
                                      <a:rPr lang="vi-VN" i="1">
                                        <a:latin typeface="Cambria Math" panose="02040503050406030204" pitchFamily="18" charset="0"/>
                                      </a:rPr>
                                      <m:t>𝑖</m:t>
                                    </m:r>
                                  </m:sub>
                                </m:sSub>
                                <m:r>
                                  <a:rPr lang="vi-VN" i="1">
                                    <a:latin typeface="Cambria Math" panose="02040503050406030204" pitchFamily="18" charset="0"/>
                                  </a:rPr>
                                  <m:t>−</m:t>
                                </m:r>
                                <m:sSub>
                                  <m:sSubPr>
                                    <m:ctrlPr>
                                      <a:rPr lang="vi-VN" i="1">
                                        <a:latin typeface="Cambria Math" panose="02040503050406030204" pitchFamily="18" charset="0"/>
                                      </a:rPr>
                                    </m:ctrlPr>
                                  </m:sSubPr>
                                  <m:e>
                                    <m:acc>
                                      <m:accPr>
                                        <m:chr m:val="̂"/>
                                        <m:ctrlPr>
                                          <a:rPr lang="vi-VN" b="1" i="1">
                                            <a:latin typeface="Cambria Math" panose="02040503050406030204" pitchFamily="18" charset="0"/>
                                          </a:rPr>
                                        </m:ctrlPr>
                                      </m:accPr>
                                      <m:e>
                                        <m:r>
                                          <a:rPr lang="vi-VN" b="1" i="1">
                                            <a:latin typeface="Cambria Math" panose="02040503050406030204" pitchFamily="18" charset="0"/>
                                          </a:rPr>
                                          <m:t>𝒚</m:t>
                                        </m:r>
                                      </m:e>
                                    </m:acc>
                                  </m:e>
                                  <m:sub>
                                    <m:r>
                                      <a:rPr lang="vi-VN" i="1">
                                        <a:latin typeface="Cambria Math" panose="02040503050406030204" pitchFamily="18" charset="0"/>
                                      </a:rPr>
                                      <m:t>𝑖</m:t>
                                    </m:r>
                                  </m:sub>
                                </m:sSub>
                              </m:e>
                            </m:d>
                          </m:e>
                          <m:sup>
                            <m:r>
                              <a:rPr lang="vi-VN" i="1">
                                <a:latin typeface="Cambria Math" panose="02040503050406030204" pitchFamily="18" charset="0"/>
                              </a:rPr>
                              <m:t>2</m:t>
                            </m:r>
                          </m:sup>
                        </m:sSup>
                      </m:e>
                    </m:nary>
                  </m:oMath>
                </a14:m>
                <a:r>
                  <a:rPr lang="vi-VN" dirty="0"/>
                  <a:t>	</a:t>
                </a:r>
              </a:p>
              <a:p>
                <a:r>
                  <a:rPr lang="vi-VN" dirty="0"/>
                  <a:t>Phương pháp giảm gradient để đánh giá trọng số như sau:</a:t>
                </a:r>
              </a:p>
              <a:p>
                <a:r>
                  <a:rPr lang="vi-VN" dirty="0"/>
                  <a:t>				</a:t>
                </a:r>
                <a14:m>
                  <m:oMath xmlns:m="http://schemas.openxmlformats.org/officeDocument/2006/math">
                    <m:sSub>
                      <m:sSubPr>
                        <m:ctrlPr>
                          <a:rPr lang="vi-VN" b="1" i="1">
                            <a:latin typeface="Cambria Math" panose="02040503050406030204" pitchFamily="18" charset="0"/>
                          </a:rPr>
                        </m:ctrlPr>
                      </m:sSubPr>
                      <m:e>
                        <m:r>
                          <a:rPr lang="vi-VN" b="1" i="1">
                            <a:latin typeface="Cambria Math" panose="02040503050406030204" pitchFamily="18" charset="0"/>
                          </a:rPr>
                          <m:t>𝒘</m:t>
                        </m:r>
                      </m:e>
                      <m:sub>
                        <m:r>
                          <a:rPr lang="vi-VN" b="1" i="1">
                            <a:latin typeface="Cambria Math" panose="02040503050406030204" pitchFamily="18" charset="0"/>
                          </a:rPr>
                          <m:t>𝒕</m:t>
                        </m:r>
                        <m:r>
                          <a:rPr lang="vi-VN" b="1" i="1">
                            <a:latin typeface="Cambria Math" panose="02040503050406030204" pitchFamily="18" charset="0"/>
                          </a:rPr>
                          <m:t>+</m:t>
                        </m:r>
                        <m:r>
                          <a:rPr lang="vi-VN" b="1" i="1">
                            <a:latin typeface="Cambria Math" panose="02040503050406030204" pitchFamily="18" charset="0"/>
                          </a:rPr>
                          <m:t>𝟏</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b="1" i="1">
                            <a:latin typeface="Cambria Math" panose="02040503050406030204" pitchFamily="18" charset="0"/>
                          </a:rPr>
                          <m:t>𝒘</m:t>
                        </m:r>
                      </m:e>
                      <m:sub>
                        <m:r>
                          <a:rPr lang="vi-VN" i="1">
                            <a:latin typeface="Cambria Math" panose="02040503050406030204" pitchFamily="18" charset="0"/>
                          </a:rPr>
                          <m:t>𝑡</m:t>
                        </m:r>
                      </m:sub>
                    </m:sSub>
                    <m:r>
                      <a:rPr lang="vi-VN" i="1">
                        <a:latin typeface="Cambria Math" panose="02040503050406030204" pitchFamily="18" charset="0"/>
                      </a:rPr>
                      <m:t>− </m:t>
                    </m:r>
                    <m:r>
                      <a:rPr lang="vi-VN" i="1">
                        <a:latin typeface="Cambria Math" panose="02040503050406030204" pitchFamily="18" charset="0"/>
                      </a:rPr>
                      <m:t>𝜂</m:t>
                    </m:r>
                    <m:sSub>
                      <m:sSubPr>
                        <m:ctrlPr>
                          <a:rPr lang="vi-VN" i="1">
                            <a:latin typeface="Cambria Math" panose="02040503050406030204" pitchFamily="18" charset="0"/>
                          </a:rPr>
                        </m:ctrlPr>
                      </m:sSubPr>
                      <m:e>
                        <m:r>
                          <m:rPr>
                            <m:sty m:val="p"/>
                          </m:rPr>
                          <a:rPr lang="vi-VN">
                            <a:latin typeface="Cambria Math" panose="02040503050406030204" pitchFamily="18" charset="0"/>
                          </a:rPr>
                          <m:t>∇</m:t>
                        </m:r>
                      </m:e>
                      <m:sub>
                        <m:r>
                          <a:rPr lang="vi-VN" i="1">
                            <a:latin typeface="Cambria Math" panose="02040503050406030204" pitchFamily="18" charset="0"/>
                          </a:rPr>
                          <m:t>𝑤</m:t>
                        </m:r>
                      </m:sub>
                    </m:sSub>
                    <m:r>
                      <a:rPr lang="vi-VN" i="1">
                        <a:latin typeface="Cambria Math" panose="02040503050406030204" pitchFamily="18" charset="0"/>
                      </a:rPr>
                      <m:t>𝐽</m:t>
                    </m:r>
                    <m:r>
                      <a:rPr lang="vi-VN" i="1">
                        <a:latin typeface="Cambria Math" panose="02040503050406030204" pitchFamily="18" charset="0"/>
                      </a:rPr>
                      <m:t>(</m:t>
                    </m:r>
                    <m:sSub>
                      <m:sSubPr>
                        <m:ctrlPr>
                          <a:rPr lang="vi-VN" b="1" i="1">
                            <a:latin typeface="Cambria Math" panose="02040503050406030204" pitchFamily="18" charset="0"/>
                          </a:rPr>
                        </m:ctrlPr>
                      </m:sSubPr>
                      <m:e>
                        <m:r>
                          <a:rPr lang="vi-VN" b="1" i="1">
                            <a:latin typeface="Cambria Math" panose="02040503050406030204" pitchFamily="18" charset="0"/>
                          </a:rPr>
                          <m:t>𝒘</m:t>
                        </m:r>
                      </m:e>
                      <m:sub>
                        <m:r>
                          <a:rPr lang="vi-VN" b="1" i="1">
                            <a:latin typeface="Cambria Math" panose="02040503050406030204" pitchFamily="18" charset="0"/>
                          </a:rPr>
                          <m:t>𝒕</m:t>
                        </m:r>
                      </m:sub>
                    </m:sSub>
                    <m:r>
                      <a:rPr lang="vi-VN" b="1" i="1">
                        <a:latin typeface="Cambria Math" panose="02040503050406030204" pitchFamily="18" charset="0"/>
                      </a:rPr>
                      <m:t>;</m:t>
                    </m:r>
                    <m:r>
                      <a:rPr lang="vi-VN" b="1" i="1">
                        <a:latin typeface="Cambria Math" panose="02040503050406030204" pitchFamily="18" charset="0"/>
                      </a:rPr>
                      <m:t>𝒙</m:t>
                    </m:r>
                    <m:r>
                      <a:rPr lang="vi-VN" b="1" i="1">
                        <a:latin typeface="Cambria Math" panose="02040503050406030204" pitchFamily="18" charset="0"/>
                      </a:rPr>
                      <m:t>,</m:t>
                    </m:r>
                    <m:r>
                      <a:rPr lang="vi-VN" b="1" i="1">
                        <a:latin typeface="Cambria Math" panose="02040503050406030204" pitchFamily="18" charset="0"/>
                      </a:rPr>
                      <m:t>𝒚</m:t>
                    </m:r>
                    <m:r>
                      <a:rPr lang="vi-VN" i="1">
                        <a:latin typeface="Cambria Math" panose="02040503050406030204" pitchFamily="18" charset="0"/>
                      </a:rPr>
                      <m:t>)</m:t>
                    </m:r>
                  </m:oMath>
                </a14:m>
                <a:r>
                  <a:rPr lang="vi-VN" dirty="0"/>
                  <a:t>	</a:t>
                </a:r>
              </a:p>
              <a:p>
                <a:r>
                  <a:rPr lang="vi-VN" dirty="0"/>
                  <a:t>Và gradient của hàm sai số được tính như sau:</a:t>
                </a:r>
              </a:p>
              <a:p>
                <a:r>
                  <a:rPr lang="vi-VN" dirty="0"/>
                  <a:t>				</a:t>
                </a:r>
                <a14:m>
                  <m:oMath xmlns:m="http://schemas.openxmlformats.org/officeDocument/2006/math">
                    <m:sSub>
                      <m:sSubPr>
                        <m:ctrlPr>
                          <a:rPr lang="vi-VN" i="1">
                            <a:latin typeface="Cambria Math" panose="02040503050406030204" pitchFamily="18" charset="0"/>
                          </a:rPr>
                        </m:ctrlPr>
                      </m:sSubPr>
                      <m:e>
                        <m:r>
                          <m:rPr>
                            <m:sty m:val="p"/>
                          </m:rPr>
                          <a:rPr lang="vi-VN">
                            <a:latin typeface="Cambria Math" panose="02040503050406030204" pitchFamily="18" charset="0"/>
                          </a:rPr>
                          <m:t>∇</m:t>
                        </m:r>
                      </m:e>
                      <m:sub>
                        <m:r>
                          <a:rPr lang="vi-VN" i="1">
                            <a:latin typeface="Cambria Math" panose="02040503050406030204" pitchFamily="18" charset="0"/>
                          </a:rPr>
                          <m:t>𝑤</m:t>
                        </m:r>
                      </m:sub>
                    </m:sSub>
                    <m:r>
                      <a:rPr lang="vi-VN" i="1">
                        <a:latin typeface="Cambria Math" panose="02040503050406030204" pitchFamily="18" charset="0"/>
                      </a:rPr>
                      <m:t>𝐽</m:t>
                    </m:r>
                    <m:d>
                      <m:dPr>
                        <m:ctrlPr>
                          <a:rPr lang="vi-VN" i="1">
                            <a:latin typeface="Cambria Math" panose="02040503050406030204" pitchFamily="18" charset="0"/>
                          </a:rPr>
                        </m:ctrlPr>
                      </m:dPr>
                      <m:e>
                        <m:sSub>
                          <m:sSubPr>
                            <m:ctrlPr>
                              <a:rPr lang="vi-VN" b="1" i="1">
                                <a:latin typeface="Cambria Math" panose="02040503050406030204" pitchFamily="18" charset="0"/>
                              </a:rPr>
                            </m:ctrlPr>
                          </m:sSubPr>
                          <m:e>
                            <m:r>
                              <a:rPr lang="vi-VN" b="1" i="1">
                                <a:latin typeface="Cambria Math" panose="02040503050406030204" pitchFamily="18" charset="0"/>
                              </a:rPr>
                              <m:t>𝒘</m:t>
                            </m:r>
                          </m:e>
                          <m:sub>
                            <m:r>
                              <a:rPr lang="vi-VN" b="1" i="1">
                                <a:latin typeface="Cambria Math" panose="02040503050406030204" pitchFamily="18" charset="0"/>
                              </a:rPr>
                              <m:t>𝒕</m:t>
                            </m:r>
                          </m:sub>
                        </m:sSub>
                        <m:r>
                          <a:rPr lang="vi-VN" b="1" i="1">
                            <a:latin typeface="Cambria Math" panose="02040503050406030204" pitchFamily="18" charset="0"/>
                          </a:rPr>
                          <m:t>;</m:t>
                        </m:r>
                        <m:r>
                          <a:rPr lang="vi-VN" b="1" i="1">
                            <a:latin typeface="Cambria Math" panose="02040503050406030204" pitchFamily="18" charset="0"/>
                          </a:rPr>
                          <m:t>𝒙</m:t>
                        </m:r>
                        <m:r>
                          <a:rPr lang="vi-VN" b="1" i="1">
                            <a:latin typeface="Cambria Math" panose="02040503050406030204" pitchFamily="18" charset="0"/>
                          </a:rPr>
                          <m:t>,</m:t>
                        </m:r>
                        <m:r>
                          <a:rPr lang="vi-VN" b="1" i="1">
                            <a:latin typeface="Cambria Math" panose="02040503050406030204" pitchFamily="18" charset="0"/>
                          </a:rPr>
                          <m:t>𝒚</m:t>
                        </m:r>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𝑁</m:t>
                        </m:r>
                      </m:den>
                    </m:f>
                    <m:nary>
                      <m:naryPr>
                        <m:chr m:val="∑"/>
                        <m:limLoc m:val="subSup"/>
                        <m:ctrlPr>
                          <a:rPr lang="vi-VN" i="1">
                            <a:latin typeface="Cambria Math" panose="02040503050406030204" pitchFamily="18" charset="0"/>
                          </a:rPr>
                        </m:ctrlPr>
                      </m:naryPr>
                      <m:sub>
                        <m:r>
                          <a:rPr lang="vi-VN" i="1">
                            <a:latin typeface="Cambria Math" panose="02040503050406030204" pitchFamily="18" charset="0"/>
                          </a:rPr>
                          <m:t>𝑖</m:t>
                        </m:r>
                        <m:r>
                          <a:rPr lang="vi-VN" i="1">
                            <a:latin typeface="Cambria Math" panose="02040503050406030204" pitchFamily="18" charset="0"/>
                          </a:rPr>
                          <m:t>=1</m:t>
                        </m:r>
                      </m:sub>
                      <m:sup>
                        <m:r>
                          <a:rPr lang="vi-VN" i="1">
                            <a:latin typeface="Cambria Math" panose="02040503050406030204" pitchFamily="18" charset="0"/>
                          </a:rPr>
                          <m:t>𝑁</m:t>
                        </m:r>
                      </m:sup>
                      <m:e>
                        <m:r>
                          <a:rPr lang="vi-VN" i="1">
                            <a:latin typeface="Cambria Math" panose="02040503050406030204" pitchFamily="18" charset="0"/>
                          </a:rPr>
                          <m:t>(</m:t>
                        </m:r>
                        <m:sSub>
                          <m:sSubPr>
                            <m:ctrlPr>
                              <a:rPr lang="vi-VN" i="1">
                                <a:latin typeface="Cambria Math" panose="02040503050406030204" pitchFamily="18" charset="0"/>
                              </a:rPr>
                            </m:ctrlPr>
                          </m:sSubPr>
                          <m:e>
                            <m:r>
                              <a:rPr lang="vi-VN" b="1" i="1">
                                <a:latin typeface="Cambria Math" panose="02040503050406030204" pitchFamily="18" charset="0"/>
                              </a:rPr>
                              <m:t>𝒚</m:t>
                            </m:r>
                          </m:e>
                          <m:sub>
                            <m:r>
                              <a:rPr lang="vi-VN" i="1">
                                <a:latin typeface="Cambria Math" panose="02040503050406030204" pitchFamily="18" charset="0"/>
                              </a:rPr>
                              <m:t>𝑖</m:t>
                            </m:r>
                          </m:sub>
                        </m:sSub>
                        <m:r>
                          <a:rPr lang="vi-VN" i="1">
                            <a:latin typeface="Cambria Math" panose="02040503050406030204" pitchFamily="18" charset="0"/>
                          </a:rPr>
                          <m:t>−</m:t>
                        </m:r>
                        <m:sSub>
                          <m:sSubPr>
                            <m:ctrlPr>
                              <a:rPr lang="vi-VN" i="1">
                                <a:latin typeface="Cambria Math" panose="02040503050406030204" pitchFamily="18" charset="0"/>
                              </a:rPr>
                            </m:ctrlPr>
                          </m:sSubPr>
                          <m:e>
                            <m:acc>
                              <m:accPr>
                                <m:chr m:val="̂"/>
                                <m:ctrlPr>
                                  <a:rPr lang="vi-VN" b="1" i="1">
                                    <a:latin typeface="Cambria Math" panose="02040503050406030204" pitchFamily="18" charset="0"/>
                                  </a:rPr>
                                </m:ctrlPr>
                              </m:accPr>
                              <m:e>
                                <m:r>
                                  <a:rPr lang="vi-VN" b="1" i="1">
                                    <a:latin typeface="Cambria Math" panose="02040503050406030204" pitchFamily="18" charset="0"/>
                                  </a:rPr>
                                  <m:t>𝒚</m:t>
                                </m:r>
                              </m:e>
                            </m:acc>
                          </m:e>
                          <m:sub>
                            <m:r>
                              <a:rPr lang="vi-VN" i="1">
                                <a:latin typeface="Cambria Math" panose="02040503050406030204" pitchFamily="18" charset="0"/>
                              </a:rPr>
                              <m:t>𝑖</m:t>
                            </m:r>
                          </m:sub>
                        </m:sSub>
                        <m:r>
                          <a:rPr lang="vi-VN" i="1">
                            <a:latin typeface="Cambria Math" panose="02040503050406030204" pitchFamily="18" charset="0"/>
                          </a:rPr>
                          <m:t>)</m:t>
                        </m:r>
                      </m:e>
                    </m:nary>
                  </m:oMath>
                </a14:m>
                <a:endParaRPr lang="vi-VN" dirty="0"/>
              </a:p>
              <a:p>
                <a:r>
                  <a:rPr lang="vi-VN" dirty="0"/>
                  <a:t>Đây là phương pháp giảm gradient theo lô, tức là phải tính toàn bộ sai số của các bộ dữ liệu huấn luyện.</a:t>
                </a:r>
              </a:p>
              <a:p>
                <a:endParaRPr lang="vi-VN" dirty="0"/>
              </a:p>
            </p:txBody>
          </p:sp>
        </mc:Choice>
        <mc:Fallback xmlns="">
          <p:sp>
            <p:nvSpPr>
              <p:cNvPr id="3" name="Content Placeholder 2">
                <a:extLst>
                  <a:ext uri="{FF2B5EF4-FFF2-40B4-BE49-F238E27FC236}">
                    <a16:creationId xmlns:a16="http://schemas.microsoft.com/office/drawing/2014/main" id="{C6249952-14C0-4304-8551-36142786EB30}"/>
                  </a:ext>
                </a:extLst>
              </p:cNvPr>
              <p:cNvSpPr>
                <a:spLocks noGrp="1" noRot="1" noChangeAspect="1" noMove="1" noResize="1" noEditPoints="1" noAdjustHandles="1" noChangeArrowheads="1" noChangeShapeType="1" noTextEdit="1"/>
              </p:cNvSpPr>
              <p:nvPr>
                <p:ph idx="1"/>
              </p:nvPr>
            </p:nvSpPr>
            <p:spPr>
              <a:blipFill>
                <a:blip r:embed="rId2"/>
                <a:stretch>
                  <a:fillRect l="-707" t="-1090" r="-544"/>
                </a:stretch>
              </a:blipFill>
            </p:spPr>
            <p:txBody>
              <a:bodyPr/>
              <a:lstStyle/>
              <a:p>
                <a:r>
                  <a:rPr lang="vi-VN">
                    <a:noFill/>
                  </a:rPr>
                  <a:t> </a:t>
                </a:r>
              </a:p>
            </p:txBody>
          </p:sp>
        </mc:Fallback>
      </mc:AlternateContent>
    </p:spTree>
    <p:extLst>
      <p:ext uri="{BB962C8B-B14F-4D97-AF65-F5344CB8AC3E}">
        <p14:creationId xmlns:p14="http://schemas.microsoft.com/office/powerpoint/2010/main" val="683170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959D-C4C2-46DD-9EFB-B26323C99D47}"/>
              </a:ext>
            </a:extLst>
          </p:cNvPr>
          <p:cNvSpPr>
            <a:spLocks noGrp="1"/>
          </p:cNvSpPr>
          <p:nvPr>
            <p:ph type="title"/>
          </p:nvPr>
        </p:nvSpPr>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68C863-39A2-40BC-A509-94C145E0E39F}"/>
                  </a:ext>
                </a:extLst>
              </p:cNvPr>
              <p:cNvSpPr>
                <a:spLocks noGrp="1"/>
              </p:cNvSpPr>
              <p:nvPr>
                <p:ph idx="1"/>
              </p:nvPr>
            </p:nvSpPr>
            <p:spPr/>
            <p:txBody>
              <a:bodyPr/>
              <a:lstStyle/>
              <a:p>
                <a:r>
                  <a:rPr lang="vi-VN" b="1" dirty="0"/>
                  <a:t>Phương pháp giảm gradient theo lô </a:t>
                </a:r>
                <a:r>
                  <a:rPr lang="vi-VN" dirty="0"/>
                  <a:t>(batch gradient descent)</a:t>
                </a:r>
              </a:p>
              <a:p>
                <a:r>
                  <a:rPr lang="vi-VN" sz="2000" dirty="0"/>
                  <a:t>Ta kí hiệu sai số của một noron j của một dữ liệu  x(n),y(n) là:</a:t>
                </a:r>
              </a:p>
              <a:p>
                <a:r>
                  <a:rPr lang="vi-VN" sz="2000" dirty="0"/>
                  <a:t>		</a:t>
                </a:r>
                <a14:m>
                  <m:oMath xmlns:m="http://schemas.openxmlformats.org/officeDocument/2006/math">
                    <m:sSub>
                      <m:sSubPr>
                        <m:ctrlPr>
                          <a:rPr lang="vi-VN" sz="2000" i="1" smtClean="0">
                            <a:latin typeface="Cambria Math" panose="02040503050406030204" pitchFamily="18" charset="0"/>
                          </a:rPr>
                        </m:ctrlPr>
                      </m:sSubPr>
                      <m:e>
                        <m:r>
                          <a:rPr lang="vi-VN" sz="2000" b="0" i="1" smtClean="0">
                            <a:latin typeface="Cambria Math" panose="02040503050406030204" pitchFamily="18" charset="0"/>
                          </a:rPr>
                          <m:t>𝑒</m:t>
                        </m:r>
                      </m:e>
                      <m:sub>
                        <m:r>
                          <a:rPr lang="vi-VN" sz="2000" b="0" i="1" smtClean="0">
                            <a:latin typeface="Cambria Math" panose="02040503050406030204" pitchFamily="18" charset="0"/>
                          </a:rPr>
                          <m:t>𝑗</m:t>
                        </m:r>
                      </m:sub>
                    </m:sSub>
                    <m:r>
                      <a:rPr lang="vi-VN" sz="2000" b="0" i="1" smtClean="0">
                        <a:latin typeface="Cambria Math" panose="02040503050406030204" pitchFamily="18" charset="0"/>
                      </a:rPr>
                      <m:t>(</m:t>
                    </m:r>
                    <m:r>
                      <a:rPr lang="vi-VN" sz="2000" b="0" i="1" smtClean="0">
                        <a:latin typeface="Cambria Math" panose="02040503050406030204" pitchFamily="18" charset="0"/>
                      </a:rPr>
                      <m:t>𝑛</m:t>
                    </m:r>
                    <m:r>
                      <a:rPr lang="vi-VN" sz="2000" b="0" i="1" smtClean="0">
                        <a:latin typeface="Cambria Math" panose="02040503050406030204" pitchFamily="18" charset="0"/>
                      </a:rPr>
                      <m:t>)=</m:t>
                    </m:r>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𝑦</m:t>
                        </m:r>
                      </m:e>
                      <m:sub>
                        <m:r>
                          <a:rPr lang="vi-VN" sz="2000" b="0" i="1" smtClean="0">
                            <a:latin typeface="Cambria Math" panose="02040503050406030204" pitchFamily="18" charset="0"/>
                          </a:rPr>
                          <m:t>𝑗</m:t>
                        </m:r>
                      </m:sub>
                    </m:sSub>
                    <m:r>
                      <a:rPr lang="vi-VN" sz="2000" b="0" i="1" smtClean="0">
                        <a:latin typeface="Cambria Math" panose="02040503050406030204" pitchFamily="18" charset="0"/>
                      </a:rPr>
                      <m:t>(</m:t>
                    </m:r>
                    <m:r>
                      <a:rPr lang="vi-VN" sz="2000" b="0" i="1" smtClean="0">
                        <a:latin typeface="Cambria Math" panose="02040503050406030204" pitchFamily="18" charset="0"/>
                      </a:rPr>
                      <m:t>𝑛</m:t>
                    </m:r>
                    <m:r>
                      <a:rPr lang="vi-VN" sz="2000" b="0" i="1" smtClean="0">
                        <a:latin typeface="Cambria Math" panose="02040503050406030204" pitchFamily="18" charset="0"/>
                      </a:rPr>
                      <m:t>)−</m:t>
                    </m:r>
                    <m:sSub>
                      <m:sSubPr>
                        <m:ctrlPr>
                          <a:rPr lang="vi-VN" sz="2000" b="0" i="1" smtClean="0">
                            <a:latin typeface="Cambria Math" panose="02040503050406030204" pitchFamily="18" charset="0"/>
                          </a:rPr>
                        </m:ctrlPr>
                      </m:sSubPr>
                      <m:e>
                        <m:acc>
                          <m:accPr>
                            <m:chr m:val="̂"/>
                            <m:ctrlPr>
                              <a:rPr lang="vi-VN" sz="2000" b="0" i="1" smtClean="0">
                                <a:latin typeface="Cambria Math" panose="02040503050406030204" pitchFamily="18" charset="0"/>
                              </a:rPr>
                            </m:ctrlPr>
                          </m:accPr>
                          <m:e>
                            <m:r>
                              <a:rPr lang="vi-VN" sz="2000" b="0" i="1" smtClean="0">
                                <a:latin typeface="Cambria Math" panose="02040503050406030204" pitchFamily="18" charset="0"/>
                              </a:rPr>
                              <m:t>𝑦</m:t>
                            </m:r>
                          </m:e>
                        </m:acc>
                      </m:e>
                      <m:sub>
                        <m:r>
                          <a:rPr lang="vi-VN" sz="2000" b="0" i="1" smtClean="0">
                            <a:latin typeface="Cambria Math" panose="02040503050406030204" pitchFamily="18" charset="0"/>
                          </a:rPr>
                          <m:t>𝑗</m:t>
                        </m:r>
                      </m:sub>
                    </m:sSub>
                  </m:oMath>
                </a14:m>
                <a:endParaRPr lang="vi-VN" sz="2000" dirty="0"/>
              </a:p>
              <a:p>
                <a:r>
                  <a:rPr lang="vi-VN" sz="2000" dirty="0"/>
                  <a:t> Nếu sử dụng hàm mất mát là hàm trung bình bình phương thì </a:t>
                </a:r>
                <a:r>
                  <a:rPr lang="vi-VN" sz="2000" i="1" dirty="0"/>
                  <a:t>sai số tức thời </a:t>
                </a:r>
                <a:r>
                  <a:rPr lang="vi-VN" sz="2000" dirty="0"/>
                  <a:t>của noron j là 		</a:t>
                </a:r>
                <a14:m>
                  <m:oMath xmlns:m="http://schemas.openxmlformats.org/officeDocument/2006/math">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𝐽</m:t>
                        </m:r>
                      </m:e>
                      <m:sub>
                        <m:r>
                          <a:rPr lang="vi-VN" sz="2000" b="0" i="1" smtClean="0">
                            <a:latin typeface="Cambria Math" panose="02040503050406030204" pitchFamily="18" charset="0"/>
                          </a:rPr>
                          <m:t>𝑗</m:t>
                        </m:r>
                      </m:sub>
                    </m:sSub>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𝑛</m:t>
                        </m:r>
                        <m:r>
                          <a:rPr lang="vi-VN" sz="2000" b="0" i="1" smtClean="0">
                            <a:latin typeface="Cambria Math" panose="02040503050406030204" pitchFamily="18" charset="0"/>
                          </a:rPr>
                          <m:t>,</m:t>
                        </m:r>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𝑥</m:t>
                            </m:r>
                          </m:e>
                          <m:sub>
                            <m:r>
                              <a:rPr lang="vi-VN" sz="2000" b="0" i="1" smtClean="0">
                                <a:latin typeface="Cambria Math" panose="02040503050406030204" pitchFamily="18" charset="0"/>
                              </a:rPr>
                              <m:t>𝑗</m:t>
                            </m:r>
                          </m:sub>
                        </m:sSub>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m:t>
                            </m:r>
                            <m:r>
                              <a:rPr lang="vi-VN" sz="2000" b="0" i="1" smtClean="0">
                                <a:latin typeface="Cambria Math" panose="02040503050406030204" pitchFamily="18" charset="0"/>
                              </a:rPr>
                              <m:t>𝑦</m:t>
                            </m:r>
                          </m:e>
                          <m:sub>
                            <m:r>
                              <a:rPr lang="vi-VN" sz="2000" b="0" i="1" smtClean="0">
                                <a:latin typeface="Cambria Math" panose="02040503050406030204" pitchFamily="18" charset="0"/>
                              </a:rPr>
                              <m:t>𝑗</m:t>
                            </m:r>
                          </m:sub>
                        </m:sSub>
                      </m:e>
                    </m:d>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1</m:t>
                        </m:r>
                      </m:num>
                      <m:den>
                        <m:r>
                          <a:rPr lang="vi-VN" sz="2000" b="0" i="1" smtClean="0">
                            <a:latin typeface="Cambria Math" panose="02040503050406030204" pitchFamily="18" charset="0"/>
                          </a:rPr>
                          <m:t>2</m:t>
                        </m:r>
                      </m:den>
                    </m:f>
                    <m:sSubSup>
                      <m:sSubSupPr>
                        <m:ctrlPr>
                          <a:rPr lang="vi-VN" sz="2000" b="0" i="1" smtClean="0">
                            <a:latin typeface="Cambria Math" panose="02040503050406030204" pitchFamily="18" charset="0"/>
                          </a:rPr>
                        </m:ctrlPr>
                      </m:sSubSupPr>
                      <m:e>
                        <m:r>
                          <a:rPr lang="vi-VN" sz="2000" b="0" i="1" smtClean="0">
                            <a:latin typeface="Cambria Math" panose="02040503050406030204" pitchFamily="18" charset="0"/>
                          </a:rPr>
                          <m:t>𝑒</m:t>
                        </m:r>
                      </m:e>
                      <m:sub>
                        <m:r>
                          <a:rPr lang="vi-VN" sz="2000" b="0" i="1" smtClean="0">
                            <a:latin typeface="Cambria Math" panose="02040503050406030204" pitchFamily="18" charset="0"/>
                          </a:rPr>
                          <m:t>𝑗</m:t>
                        </m:r>
                      </m:sub>
                      <m:sup>
                        <m:r>
                          <a:rPr lang="vi-VN" sz="2000" b="0" i="1" smtClean="0">
                            <a:latin typeface="Cambria Math" panose="02040503050406030204" pitchFamily="18" charset="0"/>
                          </a:rPr>
                          <m:t>2</m:t>
                        </m:r>
                      </m:sup>
                    </m:sSubSup>
                    <m:r>
                      <a:rPr lang="vi-VN" sz="2000" b="0" i="1" smtClean="0">
                        <a:latin typeface="Cambria Math" panose="02040503050406030204" pitchFamily="18" charset="0"/>
                      </a:rPr>
                      <m:t>(</m:t>
                    </m:r>
                    <m:r>
                      <a:rPr lang="vi-VN" sz="2000" b="0" i="1" smtClean="0">
                        <a:latin typeface="Cambria Math" panose="02040503050406030204" pitchFamily="18" charset="0"/>
                      </a:rPr>
                      <m:t>𝑛</m:t>
                    </m:r>
                    <m:r>
                      <a:rPr lang="vi-VN" sz="2000" b="0" i="1" smtClean="0">
                        <a:latin typeface="Cambria Math" panose="02040503050406030204" pitchFamily="18" charset="0"/>
                      </a:rPr>
                      <m:t>)</m:t>
                    </m:r>
                  </m:oMath>
                </a14:m>
                <a:endParaRPr lang="vi-VN" sz="2000" dirty="0"/>
              </a:p>
              <a:p>
                <a:r>
                  <a:rPr lang="vi-VN" sz="2000" dirty="0"/>
                  <a:t>Và </a:t>
                </a:r>
                <a:r>
                  <a:rPr lang="vi-VN" sz="2000" i="1" dirty="0"/>
                  <a:t>tổng sai số tức thời </a:t>
                </a:r>
                <a:r>
                  <a:rPr lang="vi-VN" sz="2000" dirty="0"/>
                  <a:t>của mạng là với C là tổng số noron ở lớp đầu ra:</a:t>
                </a:r>
              </a:p>
              <a:p>
                <a:r>
                  <a:rPr lang="vi-VN" sz="2000" dirty="0"/>
                  <a:t>		</a:t>
                </a:r>
                <a14:m>
                  <m:oMath xmlns:m="http://schemas.openxmlformats.org/officeDocument/2006/math">
                    <m:r>
                      <a:rPr lang="vi-VN" sz="2000" b="0" i="1" smtClean="0">
                        <a:latin typeface="Cambria Math" panose="02040503050406030204" pitchFamily="18" charset="0"/>
                      </a:rPr>
                      <m:t>𝐽</m:t>
                    </m:r>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𝑛</m:t>
                        </m:r>
                      </m:e>
                    </m:d>
                    <m:r>
                      <a:rPr lang="vi-VN" sz="2000" b="0" i="1" smtClean="0">
                        <a:latin typeface="Cambria Math" panose="02040503050406030204" pitchFamily="18" charset="0"/>
                      </a:rPr>
                      <m:t>=</m:t>
                    </m:r>
                    <m:nary>
                      <m:naryPr>
                        <m:chr m:val="∑"/>
                        <m:limLoc m:val="subSup"/>
                        <m:ctrlPr>
                          <a:rPr lang="vi-VN" sz="2000" b="0" i="1" smtClean="0">
                            <a:latin typeface="Cambria Math" panose="02040503050406030204" pitchFamily="18" charset="0"/>
                          </a:rPr>
                        </m:ctrlPr>
                      </m:naryPr>
                      <m:sub>
                        <m:r>
                          <m:rPr>
                            <m:brk m:alnAt="25"/>
                          </m:rPr>
                          <a:rPr lang="vi-VN" sz="2000" b="0" i="1" smtClean="0">
                            <a:latin typeface="Cambria Math" panose="02040503050406030204" pitchFamily="18" charset="0"/>
                          </a:rPr>
                          <m:t>𝑗</m:t>
                        </m:r>
                        <m:r>
                          <a:rPr lang="vi-VN" sz="2000" b="0" i="1" smtClean="0">
                            <a:latin typeface="Cambria Math" panose="02040503050406030204" pitchFamily="18" charset="0"/>
                          </a:rPr>
                          <m:t>=</m:t>
                        </m:r>
                        <m:r>
                          <m:rPr>
                            <m:brk m:alnAt="25"/>
                          </m:rPr>
                          <a:rPr lang="vi-VN" sz="2000" b="0" i="1" smtClean="0">
                            <a:latin typeface="Cambria Math" panose="02040503050406030204" pitchFamily="18" charset="0"/>
                          </a:rPr>
                          <m:t>1</m:t>
                        </m:r>
                      </m:sub>
                      <m:sup>
                        <m:r>
                          <a:rPr lang="vi-VN" sz="2000" b="0" i="1" smtClean="0">
                            <a:latin typeface="Cambria Math" panose="02040503050406030204" pitchFamily="18" charset="0"/>
                          </a:rPr>
                          <m:t>𝐶</m:t>
                        </m:r>
                      </m:sup>
                      <m:e>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𝐽</m:t>
                            </m:r>
                          </m:e>
                          <m:sub>
                            <m:r>
                              <a:rPr lang="vi-VN" sz="2000" b="0" i="1" smtClean="0">
                                <a:latin typeface="Cambria Math" panose="02040503050406030204" pitchFamily="18" charset="0"/>
                              </a:rPr>
                              <m:t>𝑗</m:t>
                            </m:r>
                          </m:sub>
                        </m:sSub>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𝑛</m:t>
                            </m:r>
                          </m:e>
                        </m:d>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1</m:t>
                            </m:r>
                          </m:num>
                          <m:den>
                            <m:r>
                              <a:rPr lang="vi-VN" sz="2000" b="0" i="1" smtClean="0">
                                <a:latin typeface="Cambria Math" panose="02040503050406030204" pitchFamily="18" charset="0"/>
                              </a:rPr>
                              <m:t>2</m:t>
                            </m:r>
                          </m:den>
                        </m:f>
                        <m:nary>
                          <m:naryPr>
                            <m:chr m:val="∑"/>
                            <m:limLoc m:val="subSup"/>
                            <m:ctrlPr>
                              <a:rPr lang="vi-VN" sz="2000" b="0" i="1" smtClean="0">
                                <a:latin typeface="Cambria Math" panose="02040503050406030204" pitchFamily="18" charset="0"/>
                              </a:rPr>
                            </m:ctrlPr>
                          </m:naryPr>
                          <m:sub>
                            <m:r>
                              <m:rPr>
                                <m:brk m:alnAt="25"/>
                              </m:rPr>
                              <a:rPr lang="vi-VN" sz="2000" b="0" i="1" smtClean="0">
                                <a:latin typeface="Cambria Math" panose="02040503050406030204" pitchFamily="18" charset="0"/>
                              </a:rPr>
                              <m:t>𝑗</m:t>
                            </m:r>
                            <m:r>
                              <a:rPr lang="vi-VN" sz="2000" b="0" i="1" smtClean="0">
                                <a:latin typeface="Cambria Math" panose="02040503050406030204" pitchFamily="18" charset="0"/>
                              </a:rPr>
                              <m:t>=</m:t>
                            </m:r>
                            <m:r>
                              <m:rPr>
                                <m:brk m:alnAt="25"/>
                              </m:rPr>
                              <a:rPr lang="vi-VN" sz="2000" b="0" i="1" smtClean="0">
                                <a:latin typeface="Cambria Math" panose="02040503050406030204" pitchFamily="18" charset="0"/>
                              </a:rPr>
                              <m:t>1</m:t>
                            </m:r>
                          </m:sub>
                          <m:sup>
                            <m:r>
                              <a:rPr lang="vi-VN" sz="2000" b="0" i="1" smtClean="0">
                                <a:latin typeface="Cambria Math" panose="02040503050406030204" pitchFamily="18" charset="0"/>
                              </a:rPr>
                              <m:t>𝐶</m:t>
                            </m:r>
                          </m:sup>
                          <m:e>
                            <m:sSubSup>
                              <m:sSubSupPr>
                                <m:ctrlPr>
                                  <a:rPr lang="vi-VN" sz="2000" b="0" i="1" smtClean="0">
                                    <a:latin typeface="Cambria Math" panose="02040503050406030204" pitchFamily="18" charset="0"/>
                                  </a:rPr>
                                </m:ctrlPr>
                              </m:sSubSupPr>
                              <m:e>
                                <m:r>
                                  <a:rPr lang="vi-VN" sz="2000" b="0" i="1" smtClean="0">
                                    <a:latin typeface="Cambria Math" panose="02040503050406030204" pitchFamily="18" charset="0"/>
                                  </a:rPr>
                                  <m:t>𝑒</m:t>
                                </m:r>
                              </m:e>
                              <m:sub>
                                <m:r>
                                  <a:rPr lang="vi-VN" sz="2000" b="0" i="1" smtClean="0">
                                    <a:latin typeface="Cambria Math" panose="02040503050406030204" pitchFamily="18" charset="0"/>
                                  </a:rPr>
                                  <m:t>𝑗</m:t>
                                </m:r>
                              </m:sub>
                              <m:sup>
                                <m:r>
                                  <a:rPr lang="vi-VN" sz="2000" b="0" i="1" smtClean="0">
                                    <a:latin typeface="Cambria Math" panose="02040503050406030204" pitchFamily="18" charset="0"/>
                                  </a:rPr>
                                  <m:t>2</m:t>
                                </m:r>
                              </m:sup>
                            </m:sSubSup>
                            <m:r>
                              <a:rPr lang="vi-VN" sz="2000" b="0" i="1" smtClean="0">
                                <a:latin typeface="Cambria Math" panose="02040503050406030204" pitchFamily="18" charset="0"/>
                              </a:rPr>
                              <m:t>(</m:t>
                            </m:r>
                            <m:r>
                              <a:rPr lang="vi-VN" sz="2000" b="0" i="1" smtClean="0">
                                <a:latin typeface="Cambria Math" panose="02040503050406030204" pitchFamily="18" charset="0"/>
                              </a:rPr>
                              <m:t>𝑛</m:t>
                            </m:r>
                            <m:r>
                              <a:rPr lang="vi-VN" sz="2000" b="0" i="1" smtClean="0">
                                <a:latin typeface="Cambria Math" panose="02040503050406030204" pitchFamily="18" charset="0"/>
                              </a:rPr>
                              <m:t>)</m:t>
                            </m:r>
                          </m:e>
                        </m:nary>
                      </m:e>
                    </m:nary>
                  </m:oMath>
                </a14:m>
                <a:r>
                  <a:rPr lang="vi-VN" sz="2000" dirty="0"/>
                  <a:t>		 </a:t>
                </a:r>
              </a:p>
              <a:p>
                <a:r>
                  <a:rPr lang="vi-VN" sz="2000" dirty="0"/>
                  <a:t>Trung bình bình phương của toàn bôi tập huấn luyện là:</a:t>
                </a:r>
              </a:p>
              <a:p>
                <a:r>
                  <a:rPr lang="vi-VN" sz="2000" dirty="0"/>
                  <a:t>		</a:t>
                </a:r>
                <a14:m>
                  <m:oMath xmlns:m="http://schemas.openxmlformats.org/officeDocument/2006/math">
                    <m:sSub>
                      <m:sSubPr>
                        <m:ctrlPr>
                          <a:rPr lang="vi-VN" sz="2000" i="1" smtClean="0">
                            <a:latin typeface="Cambria Math" panose="02040503050406030204" pitchFamily="18" charset="0"/>
                          </a:rPr>
                        </m:ctrlPr>
                      </m:sSubPr>
                      <m:e>
                        <m:r>
                          <a:rPr lang="vi-VN" sz="2000" b="0" i="1" smtClean="0">
                            <a:latin typeface="Cambria Math" panose="02040503050406030204" pitchFamily="18" charset="0"/>
                          </a:rPr>
                          <m:t>𝐽</m:t>
                        </m:r>
                      </m:e>
                      <m:sub>
                        <m:r>
                          <a:rPr lang="vi-VN" sz="2000" b="0" i="1" smtClean="0">
                            <a:latin typeface="Cambria Math" panose="02040503050406030204" pitchFamily="18" charset="0"/>
                          </a:rPr>
                          <m:t>𝑎𝑣</m:t>
                        </m:r>
                      </m:sub>
                    </m:sSub>
                    <m:d>
                      <m:dPr>
                        <m:ctrlPr>
                          <a:rPr lang="vi-VN" sz="2000" b="0" i="1" smtClean="0">
                            <a:latin typeface="Cambria Math" panose="02040503050406030204" pitchFamily="18" charset="0"/>
                          </a:rPr>
                        </m:ctrlPr>
                      </m:dPr>
                      <m:e>
                        <m:r>
                          <a:rPr lang="vi-VN" sz="2000" b="0" i="1" smtClean="0">
                            <a:latin typeface="Cambria Math" panose="02040503050406030204" pitchFamily="18" charset="0"/>
                          </a:rPr>
                          <m:t>𝑁</m:t>
                        </m:r>
                      </m:e>
                    </m:d>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1</m:t>
                        </m:r>
                      </m:num>
                      <m:den>
                        <m:r>
                          <a:rPr lang="vi-VN" sz="2000" b="0" i="1" smtClean="0">
                            <a:latin typeface="Cambria Math" panose="02040503050406030204" pitchFamily="18" charset="0"/>
                          </a:rPr>
                          <m:t>𝑁</m:t>
                        </m:r>
                      </m:den>
                    </m:f>
                    <m:nary>
                      <m:naryPr>
                        <m:chr m:val="∑"/>
                        <m:limLoc m:val="subSup"/>
                        <m:ctrlPr>
                          <a:rPr lang="vi-VN" sz="2000" b="0" i="1" smtClean="0">
                            <a:latin typeface="Cambria Math" panose="02040503050406030204" pitchFamily="18" charset="0"/>
                          </a:rPr>
                        </m:ctrlPr>
                      </m:naryPr>
                      <m:sub>
                        <m:r>
                          <m:rPr>
                            <m:brk m:alnAt="25"/>
                          </m:rPr>
                          <a:rPr lang="vi-VN" sz="2000" b="0" i="1" smtClean="0">
                            <a:latin typeface="Cambria Math" panose="02040503050406030204" pitchFamily="18" charset="0"/>
                          </a:rPr>
                          <m:t>𝑛</m:t>
                        </m:r>
                        <m:r>
                          <a:rPr lang="vi-VN" sz="2000" b="0" i="1" smtClean="0">
                            <a:latin typeface="Cambria Math" panose="02040503050406030204" pitchFamily="18" charset="0"/>
                          </a:rPr>
                          <m:t>=</m:t>
                        </m:r>
                        <m:r>
                          <m:rPr>
                            <m:brk m:alnAt="25"/>
                          </m:rPr>
                          <a:rPr lang="vi-VN" sz="2000" b="0" i="1" smtClean="0">
                            <a:latin typeface="Cambria Math" panose="02040503050406030204" pitchFamily="18" charset="0"/>
                          </a:rPr>
                          <m:t>1</m:t>
                        </m:r>
                      </m:sub>
                      <m:sup>
                        <m:r>
                          <a:rPr lang="vi-VN" sz="2000" b="0" i="1" smtClean="0">
                            <a:latin typeface="Cambria Math" panose="02040503050406030204" pitchFamily="18" charset="0"/>
                          </a:rPr>
                          <m:t>𝑁</m:t>
                        </m:r>
                      </m:sup>
                      <m:e>
                        <m:r>
                          <a:rPr lang="vi-VN" sz="2000" b="0" i="1" smtClean="0">
                            <a:latin typeface="Cambria Math" panose="02040503050406030204" pitchFamily="18" charset="0"/>
                          </a:rPr>
                          <m:t>𝐽</m:t>
                        </m:r>
                        <m:r>
                          <a:rPr lang="vi-VN" sz="2000" b="0" i="1" smtClean="0">
                            <a:latin typeface="Cambria Math" panose="02040503050406030204" pitchFamily="18" charset="0"/>
                          </a:rPr>
                          <m:t>(</m:t>
                        </m:r>
                        <m:r>
                          <a:rPr lang="vi-VN" sz="2000" b="0" i="1" smtClean="0">
                            <a:latin typeface="Cambria Math" panose="02040503050406030204" pitchFamily="18" charset="0"/>
                          </a:rPr>
                          <m:t>𝑛</m:t>
                        </m:r>
                        <m:r>
                          <a:rPr lang="vi-VN" sz="2000" b="0" i="1" smtClean="0">
                            <a:latin typeface="Cambria Math" panose="02040503050406030204" pitchFamily="18" charset="0"/>
                          </a:rPr>
                          <m:t>)</m:t>
                        </m:r>
                      </m:e>
                    </m:nary>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1</m:t>
                        </m:r>
                      </m:num>
                      <m:den>
                        <m:r>
                          <a:rPr lang="vi-VN" sz="2000" b="0" i="1" smtClean="0">
                            <a:latin typeface="Cambria Math" panose="02040503050406030204" pitchFamily="18" charset="0"/>
                          </a:rPr>
                          <m:t>2</m:t>
                        </m:r>
                        <m:r>
                          <a:rPr lang="vi-VN" sz="2000" b="0" i="1" smtClean="0">
                            <a:latin typeface="Cambria Math" panose="02040503050406030204" pitchFamily="18" charset="0"/>
                          </a:rPr>
                          <m:t>𝑁</m:t>
                        </m:r>
                      </m:den>
                    </m:f>
                    <m:nary>
                      <m:naryPr>
                        <m:chr m:val="∑"/>
                        <m:limLoc m:val="subSup"/>
                        <m:ctrlPr>
                          <a:rPr lang="vi-VN" sz="2000" b="0" i="1" smtClean="0">
                            <a:latin typeface="Cambria Math" panose="02040503050406030204" pitchFamily="18" charset="0"/>
                          </a:rPr>
                        </m:ctrlPr>
                      </m:naryPr>
                      <m:sub>
                        <m:r>
                          <m:rPr>
                            <m:brk m:alnAt="25"/>
                          </m:rPr>
                          <a:rPr lang="vi-VN" sz="2000" b="0" i="1" smtClean="0">
                            <a:latin typeface="Cambria Math" panose="02040503050406030204" pitchFamily="18" charset="0"/>
                          </a:rPr>
                          <m:t>𝑛</m:t>
                        </m:r>
                        <m:r>
                          <a:rPr lang="vi-VN" sz="2000" b="0" i="1" smtClean="0">
                            <a:latin typeface="Cambria Math" panose="02040503050406030204" pitchFamily="18" charset="0"/>
                          </a:rPr>
                          <m:t>=</m:t>
                        </m:r>
                        <m:r>
                          <m:rPr>
                            <m:brk m:alnAt="25"/>
                          </m:rPr>
                          <a:rPr lang="vi-VN" sz="2000" b="0" i="1" smtClean="0">
                            <a:latin typeface="Cambria Math" panose="02040503050406030204" pitchFamily="18" charset="0"/>
                          </a:rPr>
                          <m:t>1</m:t>
                        </m:r>
                      </m:sub>
                      <m:sup>
                        <m:r>
                          <a:rPr lang="vi-VN" sz="2000" b="0" i="1" smtClean="0">
                            <a:latin typeface="Cambria Math" panose="02040503050406030204" pitchFamily="18" charset="0"/>
                          </a:rPr>
                          <m:t>𝑁</m:t>
                        </m:r>
                      </m:sup>
                      <m:e>
                        <m:nary>
                          <m:naryPr>
                            <m:chr m:val="∑"/>
                            <m:limLoc m:val="subSup"/>
                            <m:ctrlPr>
                              <a:rPr lang="vi-VN" sz="2000" b="0" i="1" smtClean="0">
                                <a:latin typeface="Cambria Math" panose="02040503050406030204" pitchFamily="18" charset="0"/>
                              </a:rPr>
                            </m:ctrlPr>
                          </m:naryPr>
                          <m:sub>
                            <m:r>
                              <m:rPr>
                                <m:brk m:alnAt="25"/>
                              </m:rPr>
                              <a:rPr lang="vi-VN" sz="2000" b="0" i="1" smtClean="0">
                                <a:latin typeface="Cambria Math" panose="02040503050406030204" pitchFamily="18" charset="0"/>
                              </a:rPr>
                              <m:t>𝑗</m:t>
                            </m:r>
                            <m:r>
                              <a:rPr lang="vi-VN" sz="2000" b="0" i="1" smtClean="0">
                                <a:latin typeface="Cambria Math" panose="02040503050406030204" pitchFamily="18" charset="0"/>
                              </a:rPr>
                              <m:t>=</m:t>
                            </m:r>
                            <m:r>
                              <m:rPr>
                                <m:brk m:alnAt="25"/>
                              </m:rPr>
                              <a:rPr lang="vi-VN" sz="2000" b="0" i="1" smtClean="0">
                                <a:latin typeface="Cambria Math" panose="02040503050406030204" pitchFamily="18" charset="0"/>
                              </a:rPr>
                              <m:t>1</m:t>
                            </m:r>
                          </m:sub>
                          <m:sup>
                            <m:r>
                              <a:rPr lang="vi-VN" sz="2000" b="0" i="1" smtClean="0">
                                <a:latin typeface="Cambria Math" panose="02040503050406030204" pitchFamily="18" charset="0"/>
                              </a:rPr>
                              <m:t>𝐶</m:t>
                            </m:r>
                          </m:sup>
                          <m:e>
                            <m:sSubSup>
                              <m:sSubSupPr>
                                <m:ctrlPr>
                                  <a:rPr lang="vi-VN" sz="2000" b="0" i="1" smtClean="0">
                                    <a:latin typeface="Cambria Math" panose="02040503050406030204" pitchFamily="18" charset="0"/>
                                  </a:rPr>
                                </m:ctrlPr>
                              </m:sSubSupPr>
                              <m:e>
                                <m:r>
                                  <a:rPr lang="vi-VN" sz="2000" b="0" i="1" smtClean="0">
                                    <a:latin typeface="Cambria Math" panose="02040503050406030204" pitchFamily="18" charset="0"/>
                                  </a:rPr>
                                  <m:t>𝑒</m:t>
                                </m:r>
                              </m:e>
                              <m:sub>
                                <m:r>
                                  <a:rPr lang="vi-VN" sz="2000" b="0" i="1" smtClean="0">
                                    <a:latin typeface="Cambria Math" panose="02040503050406030204" pitchFamily="18" charset="0"/>
                                  </a:rPr>
                                  <m:t>𝑗</m:t>
                                </m:r>
                              </m:sub>
                              <m:sup>
                                <m:r>
                                  <a:rPr lang="vi-VN" sz="2000" b="0" i="1" smtClean="0">
                                    <a:latin typeface="Cambria Math" panose="02040503050406030204" pitchFamily="18" charset="0"/>
                                  </a:rPr>
                                  <m:t>2</m:t>
                                </m:r>
                              </m:sup>
                            </m:sSubSup>
                            <m:r>
                              <a:rPr lang="vi-VN" sz="2000" b="0" i="1" smtClean="0">
                                <a:latin typeface="Cambria Math" panose="02040503050406030204" pitchFamily="18" charset="0"/>
                              </a:rPr>
                              <m:t>(</m:t>
                            </m:r>
                            <m:r>
                              <a:rPr lang="vi-VN" sz="2000" b="0" i="1" smtClean="0">
                                <a:latin typeface="Cambria Math" panose="02040503050406030204" pitchFamily="18" charset="0"/>
                              </a:rPr>
                              <m:t>𝑛</m:t>
                            </m:r>
                            <m:r>
                              <a:rPr lang="vi-VN" sz="2000" b="0" i="1" smtClean="0">
                                <a:latin typeface="Cambria Math" panose="02040503050406030204" pitchFamily="18" charset="0"/>
                              </a:rPr>
                              <m:t>)</m:t>
                            </m:r>
                          </m:e>
                        </m:nary>
                      </m:e>
                    </m:nary>
                  </m:oMath>
                </a14:m>
                <a:r>
                  <a:rPr lang="vi-VN" sz="2000" dirty="0"/>
                  <a:t> </a:t>
                </a:r>
              </a:p>
              <a:p>
                <a:r>
                  <a:rPr lang="vi-VN" sz="2000" dirty="0"/>
                  <a:t>Đạo hàm của hàm sai số này cần tính cho toàn bộ dữ liệu của tập huấn luyện, lần lượt từng thí dụ cho đến hết tập huấn luyện sau đó mới cập nhật trọng số của mạng. Hoàn thành một lần cập nhật trọng tạo thành một thế hệ. Và phương pháp lặp cập nhật trọng theo các thế hệ gọi là cập nhật trên cơ sở lần lượt theo thế hệ.</a:t>
                </a:r>
              </a:p>
              <a:p>
                <a:r>
                  <a:rPr lang="vi-VN" sz="2000" dirty="0"/>
                  <a:t>Ưu điểm của giảm theo lô là tăng độ chính xác của vecto gradient và có thể thực hiện song song hóa. </a:t>
                </a:r>
              </a:p>
            </p:txBody>
          </p:sp>
        </mc:Choice>
        <mc:Fallback xmlns="">
          <p:sp>
            <p:nvSpPr>
              <p:cNvPr id="3" name="Content Placeholder 2">
                <a:extLst>
                  <a:ext uri="{FF2B5EF4-FFF2-40B4-BE49-F238E27FC236}">
                    <a16:creationId xmlns:a16="http://schemas.microsoft.com/office/drawing/2014/main" id="{E468C863-39A2-40BC-A509-94C145E0E39F}"/>
                  </a:ext>
                </a:extLst>
              </p:cNvPr>
              <p:cNvSpPr>
                <a:spLocks noGrp="1" noRot="1" noChangeAspect="1" noMove="1" noResize="1" noEditPoints="1" noAdjustHandles="1" noChangeArrowheads="1" noChangeShapeType="1" noTextEdit="1"/>
              </p:cNvSpPr>
              <p:nvPr>
                <p:ph idx="1"/>
              </p:nvPr>
            </p:nvSpPr>
            <p:spPr>
              <a:blipFill>
                <a:blip r:embed="rId2"/>
                <a:stretch>
                  <a:fillRect l="-707" t="-1090" r="-1196"/>
                </a:stretch>
              </a:blipFill>
            </p:spPr>
            <p:txBody>
              <a:bodyPr/>
              <a:lstStyle/>
              <a:p>
                <a:r>
                  <a:rPr lang="vi-VN">
                    <a:noFill/>
                  </a:rPr>
                  <a:t> </a:t>
                </a:r>
              </a:p>
            </p:txBody>
          </p:sp>
        </mc:Fallback>
      </mc:AlternateContent>
    </p:spTree>
    <p:extLst>
      <p:ext uri="{BB962C8B-B14F-4D97-AF65-F5344CB8AC3E}">
        <p14:creationId xmlns:p14="http://schemas.microsoft.com/office/powerpoint/2010/main" val="2044633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731AB-3ADF-44E1-9D35-A9B42D116FED}"/>
              </a:ext>
            </a:extLst>
          </p:cNvPr>
          <p:cNvSpPr>
            <a:spLocks noGrp="1"/>
          </p:cNvSpPr>
          <p:nvPr>
            <p:ph type="title"/>
          </p:nvPr>
        </p:nvSpPr>
        <p:spPr>
          <a:xfrm flipV="1">
            <a:off x="838200" y="251792"/>
            <a:ext cx="10515600" cy="113334"/>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7C092B-3D1D-470A-BEDF-4D34CBCCC8D2}"/>
                  </a:ext>
                </a:extLst>
              </p:cNvPr>
              <p:cNvSpPr>
                <a:spLocks noGrp="1"/>
              </p:cNvSpPr>
              <p:nvPr>
                <p:ph idx="1"/>
              </p:nvPr>
            </p:nvSpPr>
            <p:spPr>
              <a:xfrm>
                <a:off x="609601" y="365126"/>
                <a:ext cx="11078816" cy="6366978"/>
              </a:xfrm>
            </p:spPr>
            <p:txBody>
              <a:bodyPr>
                <a:normAutofit/>
              </a:bodyPr>
              <a:lstStyle/>
              <a:p>
                <a:pPr marL="0" indent="0">
                  <a:buNone/>
                </a:pPr>
                <a:r>
                  <a:rPr lang="en-US" sz="2200" b="1" dirty="0" err="1"/>
                  <a:t>Phương</a:t>
                </a:r>
                <a:r>
                  <a:rPr lang="en-US" sz="2200" b="1" dirty="0"/>
                  <a:t> </a:t>
                </a:r>
                <a:r>
                  <a:rPr lang="en-US" sz="2200" b="1" dirty="0" err="1"/>
                  <a:t>pháp</a:t>
                </a:r>
                <a:r>
                  <a:rPr lang="en-US" sz="2200" b="1" dirty="0"/>
                  <a:t> </a:t>
                </a:r>
                <a:r>
                  <a:rPr lang="en-US" sz="2200" b="1" dirty="0" err="1"/>
                  <a:t>giảm</a:t>
                </a:r>
                <a:r>
                  <a:rPr lang="en-US" sz="2200" b="1" dirty="0"/>
                  <a:t> gradient </a:t>
                </a:r>
                <a:r>
                  <a:rPr lang="en-US" sz="2200" b="1" dirty="0" err="1"/>
                  <a:t>ngẫu</a:t>
                </a:r>
                <a:r>
                  <a:rPr lang="en-US" sz="2200" b="1" dirty="0"/>
                  <a:t> </a:t>
                </a:r>
                <a:r>
                  <a:rPr lang="en-US" sz="2200" b="1" dirty="0" err="1"/>
                  <a:t>nhiên</a:t>
                </a:r>
                <a:r>
                  <a:rPr lang="en-US" sz="2200" b="1" dirty="0"/>
                  <a:t> (stochastic SGD) </a:t>
                </a:r>
                <a:endParaRPr lang="vi-VN" sz="2200" dirty="0"/>
              </a:p>
              <a:p>
                <a:pPr marL="0" indent="0">
                  <a:buNone/>
                </a:pPr>
                <a:r>
                  <a:rPr lang="en-US" sz="2200" dirty="0" err="1"/>
                  <a:t>Những</a:t>
                </a:r>
                <a:r>
                  <a:rPr lang="en-US" sz="2200" dirty="0"/>
                  <a:t> </a:t>
                </a:r>
                <a:r>
                  <a:rPr lang="en-US" sz="2200" dirty="0" err="1"/>
                  <a:t>phương</a:t>
                </a:r>
                <a:r>
                  <a:rPr lang="en-US" sz="2200" dirty="0"/>
                  <a:t> </a:t>
                </a:r>
                <a:r>
                  <a:rPr lang="en-US" sz="2200" dirty="0" err="1"/>
                  <a:t>pháp</a:t>
                </a:r>
                <a:r>
                  <a:rPr lang="en-US" sz="2200" dirty="0"/>
                  <a:t> </a:t>
                </a:r>
                <a:r>
                  <a:rPr lang="en-US" sz="2200" dirty="0" err="1"/>
                  <a:t>giảm</a:t>
                </a:r>
                <a:r>
                  <a:rPr lang="en-US" sz="2200" dirty="0"/>
                  <a:t> gradient </a:t>
                </a:r>
                <a:r>
                  <a:rPr lang="en-US" sz="2200" dirty="0" err="1"/>
                  <a:t>trên</a:t>
                </a:r>
                <a:r>
                  <a:rPr lang="en-US" sz="2200" dirty="0"/>
                  <a:t> </a:t>
                </a:r>
                <a:r>
                  <a:rPr lang="en-US" sz="2200" dirty="0" err="1"/>
                  <a:t>thông</a:t>
                </a:r>
                <a:r>
                  <a:rPr lang="en-US" sz="2200" dirty="0"/>
                  <a:t> </a:t>
                </a:r>
                <a:r>
                  <a:rPr lang="en-US" sz="2200" dirty="0" err="1"/>
                  <a:t>thường</a:t>
                </a:r>
                <a:r>
                  <a:rPr lang="en-US" sz="2200" dirty="0"/>
                  <a:t> </a:t>
                </a:r>
                <a:r>
                  <a:rPr lang="en-US" sz="2200" dirty="0" err="1"/>
                  <a:t>được</a:t>
                </a:r>
                <a:r>
                  <a:rPr lang="en-US" sz="2200" dirty="0"/>
                  <a:t> </a:t>
                </a:r>
                <a:r>
                  <a:rPr lang="en-US" sz="2200" dirty="0" err="1"/>
                  <a:t>hiểu</a:t>
                </a:r>
                <a:r>
                  <a:rPr lang="en-US" sz="2200" dirty="0"/>
                  <a:t> </a:t>
                </a:r>
                <a:r>
                  <a:rPr lang="en-US" sz="2200" dirty="0" err="1"/>
                  <a:t>là</a:t>
                </a:r>
                <a:r>
                  <a:rPr lang="en-US" sz="2200" dirty="0"/>
                  <a:t> batch GD, </a:t>
                </a:r>
                <a:r>
                  <a:rPr lang="en-US" sz="2200" dirty="0" err="1"/>
                  <a:t>tức</a:t>
                </a:r>
                <a:r>
                  <a:rPr lang="en-US" sz="2200" dirty="0"/>
                  <a:t> </a:t>
                </a:r>
                <a:r>
                  <a:rPr lang="en-US" sz="2200" dirty="0" err="1"/>
                  <a:t>là</a:t>
                </a:r>
                <a:r>
                  <a:rPr lang="en-US" sz="2200" dirty="0"/>
                  <a:t> </a:t>
                </a:r>
                <a:r>
                  <a:rPr lang="en-US" sz="2200" dirty="0" err="1"/>
                  <a:t>chúng</a:t>
                </a:r>
                <a:r>
                  <a:rPr lang="en-US" sz="2200" dirty="0"/>
                  <a:t> ta </a:t>
                </a:r>
                <a:r>
                  <a:rPr lang="en-US" sz="2200" dirty="0" err="1"/>
                  <a:t>sử</a:t>
                </a:r>
                <a:r>
                  <a:rPr lang="en-US" sz="2200" dirty="0"/>
                  <a:t> </a:t>
                </a:r>
                <a:r>
                  <a:rPr lang="en-US" sz="2200" dirty="0" err="1"/>
                  <a:t>dụng</a:t>
                </a:r>
                <a:r>
                  <a:rPr lang="en-US" sz="2200" dirty="0"/>
                  <a:t> </a:t>
                </a:r>
                <a:r>
                  <a:rPr lang="en-US" sz="2200" dirty="0" err="1"/>
                  <a:t>đồng</a:t>
                </a:r>
                <a:r>
                  <a:rPr lang="en-US" sz="2200" dirty="0"/>
                  <a:t> </a:t>
                </a:r>
                <a:r>
                  <a:rPr lang="en-US" sz="2200" dirty="0" err="1"/>
                  <a:t>thời</a:t>
                </a:r>
                <a:r>
                  <a:rPr lang="en-US" sz="2200" dirty="0"/>
                  <a:t> </a:t>
                </a:r>
                <a:r>
                  <a:rPr lang="en-US" sz="2200" dirty="0" err="1"/>
                  <a:t>tất</a:t>
                </a:r>
                <a:r>
                  <a:rPr lang="en-US" sz="2200" dirty="0"/>
                  <a:t> </a:t>
                </a:r>
                <a:r>
                  <a:rPr lang="en-US" sz="2200" dirty="0" err="1"/>
                  <a:t>cả</a:t>
                </a:r>
                <a:r>
                  <a:rPr lang="en-US" sz="2200" dirty="0"/>
                  <a:t> </a:t>
                </a:r>
                <a:r>
                  <a:rPr lang="en-US" sz="2200" dirty="0" err="1"/>
                  <a:t>các</a:t>
                </a:r>
                <a:r>
                  <a:rPr lang="en-US" sz="2200" dirty="0"/>
                  <a:t> </a:t>
                </a:r>
                <a:r>
                  <a:rPr lang="en-US" sz="2200" dirty="0" err="1"/>
                  <a:t>dữ</a:t>
                </a:r>
                <a:r>
                  <a:rPr lang="en-US" sz="2200" dirty="0"/>
                  <a:t> </a:t>
                </a:r>
                <a:r>
                  <a:rPr lang="en-US" sz="2200" dirty="0" err="1"/>
                  <a:t>liệu</a:t>
                </a:r>
                <a:r>
                  <a:rPr lang="en-US" sz="2200" dirty="0"/>
                  <a:t> </a:t>
                </a:r>
                <a:r>
                  <a:rPr lang="en-US" sz="2200" dirty="0" err="1"/>
                  <a:t>huấn</a:t>
                </a:r>
                <a:r>
                  <a:rPr lang="en-US" sz="2200" dirty="0"/>
                  <a:t> </a:t>
                </a:r>
                <a:r>
                  <a:rPr lang="en-US" sz="2200" dirty="0" err="1"/>
                  <a:t>luyện</a:t>
                </a:r>
                <a:r>
                  <a:rPr lang="en-US" sz="2200" dirty="0"/>
                  <a:t> X </a:t>
                </a:r>
                <a:r>
                  <a:rPr lang="en-US" sz="2200" dirty="0" err="1"/>
                  <a:t>để</a:t>
                </a:r>
                <a:r>
                  <a:rPr lang="en-US" sz="2200" dirty="0"/>
                  <a:t> </a:t>
                </a:r>
                <a:r>
                  <a:rPr lang="en-US" sz="2200" dirty="0" err="1"/>
                  <a:t>cập</a:t>
                </a:r>
                <a:r>
                  <a:rPr lang="en-US" sz="2200" dirty="0"/>
                  <a:t> </a:t>
                </a:r>
                <a:r>
                  <a:rPr lang="en-US" sz="2200" dirty="0" err="1"/>
                  <a:t>nhật</a:t>
                </a:r>
                <a:r>
                  <a:rPr lang="en-US" sz="2200" dirty="0"/>
                  <a:t> </a:t>
                </a:r>
                <a:r>
                  <a:rPr lang="en-US" sz="2200" dirty="0" err="1"/>
                  <a:t>dữ</a:t>
                </a:r>
                <a:r>
                  <a:rPr lang="en-US" sz="2200" dirty="0"/>
                  <a:t> </a:t>
                </a:r>
                <a:r>
                  <a:rPr lang="en-US" sz="2200" dirty="0" err="1"/>
                  <a:t>liệu</a:t>
                </a:r>
                <a:r>
                  <a:rPr lang="en-US" sz="2200" dirty="0"/>
                  <a:t>. Do </a:t>
                </a:r>
                <a:r>
                  <a:rPr lang="en-US" sz="2200" dirty="0" err="1"/>
                  <a:t>vậy</a:t>
                </a:r>
                <a:r>
                  <a:rPr lang="en-US" sz="2200" dirty="0"/>
                  <a:t> </a:t>
                </a:r>
                <a:r>
                  <a:rPr lang="en-US" sz="2200" dirty="0" err="1"/>
                  <a:t>nếu</a:t>
                </a:r>
                <a:r>
                  <a:rPr lang="en-US" sz="2200" dirty="0"/>
                  <a:t> </a:t>
                </a:r>
                <a:r>
                  <a:rPr lang="en-US" sz="2200" dirty="0" err="1"/>
                  <a:t>tập</a:t>
                </a:r>
                <a:r>
                  <a:rPr lang="en-US" sz="2200" dirty="0"/>
                  <a:t> </a:t>
                </a:r>
                <a:r>
                  <a:rPr lang="en-US" sz="2200" dirty="0" err="1"/>
                  <a:t>huấn</a:t>
                </a:r>
                <a:r>
                  <a:rPr lang="en-US" sz="2200" dirty="0"/>
                  <a:t> </a:t>
                </a:r>
                <a:r>
                  <a:rPr lang="en-US" sz="2200" dirty="0" err="1"/>
                  <a:t>luyện</a:t>
                </a:r>
                <a:r>
                  <a:rPr lang="en-US" sz="2200" dirty="0"/>
                  <a:t> </a:t>
                </a:r>
                <a:r>
                  <a:rPr lang="en-US" sz="2200" dirty="0" err="1"/>
                  <a:t>là</a:t>
                </a:r>
                <a:r>
                  <a:rPr lang="en-US" sz="2200" dirty="0"/>
                  <a:t> </a:t>
                </a:r>
                <a:r>
                  <a:rPr lang="en-US" sz="2200" dirty="0" err="1"/>
                  <a:t>lớn</a:t>
                </a:r>
                <a:r>
                  <a:rPr lang="en-US" sz="2200" dirty="0"/>
                  <a:t> </a:t>
                </a:r>
                <a:r>
                  <a:rPr lang="en-US" sz="2200" dirty="0" err="1"/>
                  <a:t>thì</a:t>
                </a:r>
                <a:r>
                  <a:rPr lang="en-US" sz="2200" dirty="0"/>
                  <a:t> </a:t>
                </a:r>
                <a:r>
                  <a:rPr lang="en-US" sz="2200" dirty="0" err="1"/>
                  <a:t>việc</a:t>
                </a:r>
                <a:r>
                  <a:rPr lang="en-US" sz="2200" dirty="0"/>
                  <a:t> </a:t>
                </a:r>
                <a:r>
                  <a:rPr lang="en-US" sz="2200" dirty="0" err="1"/>
                  <a:t>tính</a:t>
                </a:r>
                <a:r>
                  <a:rPr lang="en-US" sz="2200" dirty="0"/>
                  <a:t> </a:t>
                </a:r>
                <a:r>
                  <a:rPr lang="en-US" sz="2200" dirty="0" err="1"/>
                  <a:t>toán</a:t>
                </a:r>
                <a:r>
                  <a:rPr lang="en-US" sz="2200" dirty="0"/>
                  <a:t> </a:t>
                </a:r>
                <a:r>
                  <a:rPr lang="en-US" sz="2200" dirty="0" err="1"/>
                  <a:t>đạo</a:t>
                </a:r>
                <a:r>
                  <a:rPr lang="en-US" sz="2200" dirty="0"/>
                  <a:t> </a:t>
                </a:r>
                <a:r>
                  <a:rPr lang="en-US" sz="2200" dirty="0" err="1"/>
                  <a:t>hàm</a:t>
                </a:r>
                <a:r>
                  <a:rPr lang="en-US" sz="2200" dirty="0"/>
                  <a:t> </a:t>
                </a:r>
                <a:r>
                  <a:rPr lang="en-US" sz="2200" dirty="0" err="1"/>
                  <a:t>trên</a:t>
                </a:r>
                <a:r>
                  <a:rPr lang="en-US" sz="2200" dirty="0"/>
                  <a:t> </a:t>
                </a:r>
                <a:r>
                  <a:rPr lang="en-US" sz="2200" dirty="0" err="1"/>
                  <a:t>toàn</a:t>
                </a:r>
                <a:r>
                  <a:rPr lang="en-US" sz="2200" dirty="0"/>
                  <a:t> </a:t>
                </a:r>
                <a:r>
                  <a:rPr lang="en-US" sz="2200" dirty="0" err="1"/>
                  <a:t>bộ</a:t>
                </a:r>
                <a:r>
                  <a:rPr lang="en-US" sz="2200" dirty="0"/>
                  <a:t> </a:t>
                </a:r>
                <a:r>
                  <a:rPr lang="en-US" sz="2200" dirty="0" err="1"/>
                  <a:t>dữ</a:t>
                </a:r>
                <a:r>
                  <a:rPr lang="en-US" sz="2200" dirty="0"/>
                  <a:t> </a:t>
                </a:r>
                <a:r>
                  <a:rPr lang="en-US" sz="2200" dirty="0" err="1"/>
                  <a:t>liệu</a:t>
                </a:r>
                <a:r>
                  <a:rPr lang="en-US" sz="2200" dirty="0"/>
                  <a:t> </a:t>
                </a:r>
                <a:r>
                  <a:rPr lang="en-US" sz="2200" dirty="0" err="1"/>
                  <a:t>là</a:t>
                </a:r>
                <a:r>
                  <a:rPr lang="en-US" sz="2200" dirty="0"/>
                  <a:t> </a:t>
                </a:r>
                <a:r>
                  <a:rPr lang="en-US" sz="2200" dirty="0" err="1"/>
                  <a:t>một</a:t>
                </a:r>
                <a:r>
                  <a:rPr lang="en-US" sz="2200" dirty="0"/>
                  <a:t> </a:t>
                </a:r>
                <a:r>
                  <a:rPr lang="en-US" sz="2200" dirty="0" err="1"/>
                  <a:t>công</a:t>
                </a:r>
                <a:r>
                  <a:rPr lang="en-US" sz="2200" dirty="0"/>
                  <a:t> </a:t>
                </a:r>
                <a:r>
                  <a:rPr lang="en-US" sz="2200" dirty="0" err="1"/>
                  <a:t>việc</a:t>
                </a:r>
                <a:r>
                  <a:rPr lang="en-US" sz="2200" dirty="0"/>
                  <a:t> </a:t>
                </a:r>
                <a:r>
                  <a:rPr lang="en-US" sz="2200" dirty="0" err="1"/>
                  <a:t>đòi</a:t>
                </a:r>
                <a:r>
                  <a:rPr lang="en-US" sz="2200" dirty="0"/>
                  <a:t> </a:t>
                </a:r>
                <a:r>
                  <a:rPr lang="en-US" sz="2200" dirty="0" err="1"/>
                  <a:t>hỏi</a:t>
                </a:r>
                <a:r>
                  <a:rPr lang="en-US" sz="2200" dirty="0"/>
                  <a:t> </a:t>
                </a:r>
                <a:r>
                  <a:rPr lang="en-US" sz="2200" dirty="0" err="1"/>
                  <a:t>nhiều</a:t>
                </a:r>
                <a:r>
                  <a:rPr lang="en-US" sz="2200" dirty="0"/>
                  <a:t> </a:t>
                </a:r>
                <a:r>
                  <a:rPr lang="en-US" sz="2200" dirty="0" err="1"/>
                  <a:t>công</a:t>
                </a:r>
                <a:r>
                  <a:rPr lang="en-US" sz="2200" dirty="0"/>
                  <a:t> </a:t>
                </a:r>
                <a:r>
                  <a:rPr lang="en-US" sz="2200" dirty="0" err="1"/>
                  <a:t>sức</a:t>
                </a:r>
                <a:r>
                  <a:rPr lang="en-US" sz="2200" dirty="0"/>
                  <a:t> </a:t>
                </a:r>
                <a:r>
                  <a:rPr lang="en-US" sz="2200" dirty="0" err="1"/>
                  <a:t>tính</a:t>
                </a:r>
                <a:r>
                  <a:rPr lang="en-US" sz="2200" dirty="0"/>
                  <a:t> </a:t>
                </a:r>
                <a:r>
                  <a:rPr lang="en-US" sz="2200" dirty="0" err="1"/>
                  <a:t>toán</a:t>
                </a:r>
                <a:r>
                  <a:rPr lang="en-US" sz="2200" dirty="0"/>
                  <a:t>, </a:t>
                </a:r>
                <a:r>
                  <a:rPr lang="en-US" sz="2200" dirty="0" err="1"/>
                  <a:t>nhất</a:t>
                </a:r>
                <a:r>
                  <a:rPr lang="en-US" sz="2200" dirty="0"/>
                  <a:t> </a:t>
                </a:r>
                <a:r>
                  <a:rPr lang="en-US" sz="2200" dirty="0" err="1"/>
                  <a:t>là</a:t>
                </a:r>
                <a:r>
                  <a:rPr lang="en-US" sz="2200" dirty="0"/>
                  <a:t> </a:t>
                </a:r>
                <a:r>
                  <a:rPr lang="en-US" sz="2200" dirty="0" err="1"/>
                  <a:t>khi</a:t>
                </a:r>
                <a:r>
                  <a:rPr lang="en-US" sz="2200" dirty="0"/>
                  <a:t> </a:t>
                </a:r>
                <a:r>
                  <a:rPr lang="en-US" sz="2200" dirty="0" err="1"/>
                  <a:t>học</a:t>
                </a:r>
                <a:r>
                  <a:rPr lang="en-US" sz="2200" dirty="0"/>
                  <a:t> </a:t>
                </a:r>
                <a:r>
                  <a:rPr lang="en-US" sz="2200" dirty="0" err="1"/>
                  <a:t>trực</a:t>
                </a:r>
                <a:r>
                  <a:rPr lang="en-US" sz="2200" dirty="0"/>
                  <a:t> </a:t>
                </a:r>
                <a:r>
                  <a:rPr lang="en-US" sz="2200" dirty="0" err="1"/>
                  <a:t>tuyến</a:t>
                </a:r>
                <a:r>
                  <a:rPr lang="en-US" sz="2200" dirty="0"/>
                  <a:t> (online learning) </a:t>
                </a:r>
                <a:r>
                  <a:rPr lang="en-US" sz="2200" dirty="0" err="1"/>
                  <a:t>với</a:t>
                </a:r>
                <a:r>
                  <a:rPr lang="en-US" sz="2200" dirty="0"/>
                  <a:t> </a:t>
                </a:r>
                <a:r>
                  <a:rPr lang="en-US" sz="2200" dirty="0" err="1"/>
                  <a:t>dữ</a:t>
                </a:r>
                <a:r>
                  <a:rPr lang="en-US" sz="2200" dirty="0"/>
                  <a:t> </a:t>
                </a:r>
                <a:r>
                  <a:rPr lang="en-US" sz="2200" dirty="0" err="1"/>
                  <a:t>liệu</a:t>
                </a:r>
                <a:r>
                  <a:rPr lang="en-US" sz="2200" dirty="0"/>
                  <a:t> </a:t>
                </a:r>
                <a:r>
                  <a:rPr lang="en-US" sz="2200" dirty="0" err="1"/>
                  <a:t>mới</a:t>
                </a:r>
                <a:r>
                  <a:rPr lang="en-US" sz="2200" dirty="0"/>
                  <a:t> </a:t>
                </a:r>
                <a:r>
                  <a:rPr lang="en-US" sz="2200" dirty="0" err="1"/>
                  <a:t>được</a:t>
                </a:r>
                <a:r>
                  <a:rPr lang="en-US" sz="2200" dirty="0"/>
                  <a:t> </a:t>
                </a:r>
                <a:r>
                  <a:rPr lang="en-US" sz="2200" dirty="0" err="1"/>
                  <a:t>cập</a:t>
                </a:r>
                <a:r>
                  <a:rPr lang="en-US" sz="2200" dirty="0"/>
                  <a:t> </a:t>
                </a:r>
                <a:r>
                  <a:rPr lang="en-US" sz="2200" dirty="0" err="1"/>
                  <a:t>nhật</a:t>
                </a:r>
                <a:r>
                  <a:rPr lang="en-US" sz="2200" dirty="0"/>
                  <a:t> </a:t>
                </a:r>
                <a:r>
                  <a:rPr lang="en-US" sz="2200" dirty="0" err="1"/>
                  <a:t>liên</a:t>
                </a:r>
                <a:r>
                  <a:rPr lang="en-US" sz="2200" dirty="0"/>
                  <a:t> </a:t>
                </a:r>
                <a:r>
                  <a:rPr lang="en-US" sz="2200" dirty="0" err="1"/>
                  <a:t>tục</a:t>
                </a:r>
                <a:r>
                  <a:rPr lang="en-US" sz="2200" dirty="0"/>
                  <a:t>.</a:t>
                </a:r>
                <a:endParaRPr lang="vi-VN" sz="2200" dirty="0"/>
              </a:p>
              <a:p>
                <a:pPr marL="0" indent="0">
                  <a:lnSpc>
                    <a:spcPct val="100000"/>
                  </a:lnSpc>
                  <a:buNone/>
                </a:pPr>
                <a:r>
                  <a:rPr lang="en-US" sz="2200" dirty="0" err="1"/>
                  <a:t>Trong</a:t>
                </a:r>
                <a:r>
                  <a:rPr lang="en-US" sz="2200" dirty="0"/>
                  <a:t> </a:t>
                </a:r>
                <a:r>
                  <a:rPr lang="en-US" sz="2200" dirty="0" err="1"/>
                  <a:t>phương</a:t>
                </a:r>
                <a:r>
                  <a:rPr lang="en-US" sz="2200" dirty="0"/>
                  <a:t> </a:t>
                </a:r>
                <a:r>
                  <a:rPr lang="en-US" sz="2200" dirty="0" err="1"/>
                  <a:t>pháp</a:t>
                </a:r>
                <a:r>
                  <a:rPr lang="en-US" sz="2200" dirty="0"/>
                  <a:t> SGD </a:t>
                </a:r>
                <a:r>
                  <a:rPr lang="en-US" sz="2200" dirty="0" err="1"/>
                  <a:t>trong</a:t>
                </a:r>
                <a:r>
                  <a:rPr lang="en-US" sz="2200" dirty="0"/>
                  <a:t> </a:t>
                </a:r>
                <a:r>
                  <a:rPr lang="en-US" sz="2200" dirty="0" err="1"/>
                  <a:t>mỗi</a:t>
                </a:r>
                <a:r>
                  <a:rPr lang="en-US" sz="2200" dirty="0"/>
                  <a:t> </a:t>
                </a:r>
                <a:r>
                  <a:rPr lang="en-US" sz="2200" dirty="0" err="1"/>
                  <a:t>vòng</a:t>
                </a:r>
                <a:r>
                  <a:rPr lang="en-US" sz="2200" dirty="0"/>
                  <a:t> </a:t>
                </a:r>
                <a:r>
                  <a:rPr lang="en-US" sz="2200" dirty="0" err="1"/>
                  <a:t>lặp</a:t>
                </a:r>
                <a:r>
                  <a:rPr lang="en-US" sz="2200" dirty="0"/>
                  <a:t>, </a:t>
                </a:r>
                <a:r>
                  <a:rPr lang="en-US" sz="2200" dirty="0" err="1"/>
                  <a:t>đạo</a:t>
                </a:r>
                <a:r>
                  <a:rPr lang="en-US" sz="2200" dirty="0"/>
                  <a:t> </a:t>
                </a:r>
                <a:r>
                  <a:rPr lang="en-US" sz="2200" dirty="0" err="1"/>
                  <a:t>hàm</a:t>
                </a:r>
                <a:r>
                  <a:rPr lang="en-US" sz="2200" dirty="0"/>
                  <a:t> </a:t>
                </a:r>
                <a:r>
                  <a:rPr lang="en-US" sz="2200" dirty="0" err="1"/>
                  <a:t>của</a:t>
                </a:r>
                <a:r>
                  <a:rPr lang="en-US" sz="2200" dirty="0"/>
                  <a:t> </a:t>
                </a:r>
                <a:r>
                  <a:rPr lang="en-US" sz="2200" dirty="0" err="1"/>
                  <a:t>hàm</a:t>
                </a:r>
                <a:r>
                  <a:rPr lang="en-US" sz="2200" dirty="0"/>
                  <a:t> </a:t>
                </a:r>
                <a:r>
                  <a:rPr lang="en-US" sz="2200" dirty="0" err="1"/>
                  <a:t>sai</a:t>
                </a:r>
                <a:r>
                  <a:rPr lang="en-US" sz="2200" dirty="0"/>
                  <a:t> </a:t>
                </a:r>
                <a:r>
                  <a:rPr lang="en-US" sz="2200" dirty="0" err="1"/>
                  <a:t>số</a:t>
                </a:r>
                <a:r>
                  <a:rPr lang="en-US" sz="2200" dirty="0"/>
                  <a:t> </a:t>
                </a:r>
                <a:r>
                  <a:rPr lang="en-US" sz="2200" dirty="0" err="1"/>
                  <a:t>được</a:t>
                </a:r>
                <a:r>
                  <a:rPr lang="en-US" sz="2200" dirty="0"/>
                  <a:t> </a:t>
                </a:r>
                <a:r>
                  <a:rPr lang="en-US" sz="2200" dirty="0" err="1"/>
                  <a:t>tính</a:t>
                </a:r>
                <a:r>
                  <a:rPr lang="en-US" sz="2200" dirty="0"/>
                  <a:t> </a:t>
                </a:r>
                <a:r>
                  <a:rPr lang="en-US" sz="2200" dirty="0" err="1"/>
                  <a:t>chỉ</a:t>
                </a:r>
                <a:r>
                  <a:rPr lang="en-US" sz="2200" dirty="0"/>
                  <a:t> </a:t>
                </a:r>
                <a:r>
                  <a:rPr lang="en-US" sz="2200" dirty="0" err="1"/>
                  <a:t>mỗi</a:t>
                </a:r>
                <a:r>
                  <a:rPr lang="en-US" sz="2200" dirty="0"/>
                  <a:t> </a:t>
                </a:r>
                <a:r>
                  <a:rPr lang="en-US" sz="2200" dirty="0" err="1"/>
                  <a:t>một</a:t>
                </a:r>
                <a:r>
                  <a:rPr lang="en-US" sz="2200" dirty="0"/>
                  <a:t> </a:t>
                </a:r>
                <a:r>
                  <a:rPr lang="en-US" sz="2200" dirty="0" err="1"/>
                  <a:t>điểm</a:t>
                </a:r>
                <a:r>
                  <a:rPr lang="en-US" sz="2200" dirty="0"/>
                  <a:t>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𝑖</m:t>
                        </m:r>
                      </m:sub>
                    </m:sSub>
                  </m:oMath>
                </a14:m>
                <a:r>
                  <a:rPr lang="en-US" sz="2200" dirty="0"/>
                  <a:t> </a:t>
                </a:r>
                <a:r>
                  <a:rPr lang="en-US" sz="2200" dirty="0" err="1"/>
                  <a:t>và</a:t>
                </a:r>
                <a:r>
                  <a:rPr lang="en-US" sz="2200" dirty="0"/>
                  <a:t> </a:t>
                </a:r>
                <a:r>
                  <a:rPr lang="en-US" sz="2200" dirty="0" err="1"/>
                  <a:t>cập</a:t>
                </a:r>
                <a:r>
                  <a:rPr lang="en-US" sz="2200" dirty="0"/>
                  <a:t> </a:t>
                </a:r>
                <a:r>
                  <a:rPr lang="en-US" sz="2200" dirty="0" err="1"/>
                  <a:t>nhật</a:t>
                </a:r>
                <a:r>
                  <a:rPr lang="en-US" sz="2200" dirty="0"/>
                  <a:t> </a:t>
                </a:r>
                <a:r>
                  <a:rPr lang="en-US" sz="2200" dirty="0" err="1"/>
                  <a:t>tham</a:t>
                </a:r>
                <a:r>
                  <a:rPr lang="en-US" sz="2200" dirty="0"/>
                  <a:t> </a:t>
                </a:r>
                <a:r>
                  <a:rPr lang="en-US" sz="2200" dirty="0" err="1"/>
                  <a:t>số</a:t>
                </a:r>
                <a:r>
                  <a:rPr lang="en-US" sz="2200" dirty="0"/>
                  <a:t> </a:t>
                </a:r>
                <a14:m>
                  <m:oMath xmlns:m="http://schemas.openxmlformats.org/officeDocument/2006/math">
                    <m:r>
                      <a:rPr lang="vi-VN" sz="2200" i="1">
                        <a:latin typeface="Cambria Math" panose="02040503050406030204" pitchFamily="18" charset="0"/>
                      </a:rPr>
                      <m:t>𝜃</m:t>
                    </m:r>
                  </m:oMath>
                </a14:m>
                <a:r>
                  <a:rPr lang="vi-VN" sz="2200" dirty="0"/>
                  <a:t> </a:t>
                </a:r>
                <a:r>
                  <a:rPr lang="en-US" sz="2200" dirty="0" err="1"/>
                  <a:t>dựa</a:t>
                </a:r>
                <a:r>
                  <a:rPr lang="en-US" sz="2200" dirty="0"/>
                  <a:t> </a:t>
                </a:r>
                <a:r>
                  <a:rPr lang="en-US" sz="2200" dirty="0" err="1"/>
                  <a:t>trên</a:t>
                </a:r>
                <a:r>
                  <a:rPr lang="en-US" sz="2200" dirty="0"/>
                  <a:t> </a:t>
                </a:r>
                <a:r>
                  <a:rPr lang="en-US" sz="2200" dirty="0" err="1"/>
                  <a:t>đạo</a:t>
                </a:r>
                <a:r>
                  <a:rPr lang="en-US" sz="2200" dirty="0"/>
                  <a:t> </a:t>
                </a:r>
                <a:r>
                  <a:rPr lang="en-US" sz="2200" dirty="0" err="1"/>
                  <a:t>hàm</a:t>
                </a:r>
                <a:r>
                  <a:rPr lang="en-US" sz="2200" dirty="0"/>
                  <a:t> </a:t>
                </a:r>
                <a:r>
                  <a:rPr lang="en-US" sz="2200" dirty="0" err="1"/>
                  <a:t>này</a:t>
                </a:r>
                <a:r>
                  <a:rPr lang="en-US" sz="2200" dirty="0"/>
                  <a:t>. </a:t>
                </a:r>
              </a:p>
              <a:p>
                <a:pPr marL="0" indent="0">
                  <a:buNone/>
                </a:pPr>
                <a:r>
                  <a:rPr lang="en-US" sz="2200" dirty="0" err="1"/>
                  <a:t>Mỗi</a:t>
                </a:r>
                <a:r>
                  <a:rPr lang="en-US" sz="2200" dirty="0"/>
                  <a:t> </a:t>
                </a:r>
                <a:r>
                  <a:rPr lang="en-US" sz="2200" dirty="0" err="1"/>
                  <a:t>lần</a:t>
                </a:r>
                <a:r>
                  <a:rPr lang="en-US" sz="2200" dirty="0"/>
                  <a:t> </a:t>
                </a:r>
                <a:r>
                  <a:rPr lang="en-US" sz="2200" dirty="0" err="1"/>
                  <a:t>duyệt</a:t>
                </a:r>
                <a:r>
                  <a:rPr lang="en-US" sz="2200" dirty="0"/>
                  <a:t> qua </a:t>
                </a:r>
                <a:r>
                  <a:rPr lang="en-US" sz="2200" dirty="0" err="1"/>
                  <a:t>toàn</a:t>
                </a:r>
                <a:r>
                  <a:rPr lang="en-US" sz="2200" dirty="0"/>
                  <a:t> </a:t>
                </a:r>
                <a:r>
                  <a:rPr lang="en-US" sz="2200" dirty="0" err="1"/>
                  <a:t>bộ</a:t>
                </a:r>
                <a:r>
                  <a:rPr lang="en-US" sz="2200" dirty="0"/>
                  <a:t> </a:t>
                </a:r>
                <a:r>
                  <a:rPr lang="en-US" sz="2200" dirty="0" err="1"/>
                  <a:t>dữ</a:t>
                </a:r>
                <a:r>
                  <a:rPr lang="en-US" sz="2200" dirty="0"/>
                  <a:t> </a:t>
                </a:r>
                <a:r>
                  <a:rPr lang="en-US" sz="2200" dirty="0" err="1"/>
                  <a:t>liệu</a:t>
                </a:r>
                <a:r>
                  <a:rPr lang="en-US" sz="2200" dirty="0"/>
                  <a:t> </a:t>
                </a:r>
                <a:r>
                  <a:rPr lang="en-US" sz="2200" dirty="0" err="1"/>
                  <a:t>được</a:t>
                </a:r>
                <a:r>
                  <a:rPr lang="en-US" sz="2200" dirty="0"/>
                  <a:t> </a:t>
                </a:r>
                <a:r>
                  <a:rPr lang="en-US" sz="2200" dirty="0" err="1"/>
                  <a:t>gọi</a:t>
                </a:r>
                <a:r>
                  <a:rPr lang="en-US" sz="2200" dirty="0"/>
                  <a:t> </a:t>
                </a:r>
                <a:r>
                  <a:rPr lang="en-US" sz="2200" dirty="0" err="1"/>
                  <a:t>là</a:t>
                </a:r>
                <a:r>
                  <a:rPr lang="en-US" sz="2200" dirty="0"/>
                  <a:t> </a:t>
                </a:r>
                <a:r>
                  <a:rPr lang="en-US" sz="2200" dirty="0" err="1"/>
                  <a:t>một</a:t>
                </a:r>
                <a:r>
                  <a:rPr lang="en-US" sz="2200" dirty="0"/>
                  <a:t> </a:t>
                </a:r>
                <a:r>
                  <a:rPr lang="en-US" sz="2200" i="1" dirty="0"/>
                  <a:t>epoch</a:t>
                </a:r>
                <a:r>
                  <a:rPr lang="en-US" sz="2200" dirty="0"/>
                  <a:t> (</a:t>
                </a:r>
                <a:r>
                  <a:rPr lang="en-US" sz="2200" dirty="0" err="1"/>
                  <a:t>thế</a:t>
                </a:r>
                <a:r>
                  <a:rPr lang="en-US" sz="2200" dirty="0"/>
                  <a:t> </a:t>
                </a:r>
                <a:r>
                  <a:rPr lang="en-US" sz="2200" dirty="0" err="1"/>
                  <a:t>hệ</a:t>
                </a:r>
                <a:r>
                  <a:rPr lang="en-US" sz="2200" dirty="0"/>
                  <a:t>). </a:t>
                </a:r>
                <a:r>
                  <a:rPr lang="en-US" sz="2200" dirty="0" err="1"/>
                  <a:t>Đối</a:t>
                </a:r>
                <a:r>
                  <a:rPr lang="en-US" sz="2200" dirty="0"/>
                  <a:t> </a:t>
                </a:r>
                <a:r>
                  <a:rPr lang="en-US" sz="2200" dirty="0" err="1"/>
                  <a:t>với</a:t>
                </a:r>
                <a:r>
                  <a:rPr lang="en-US" sz="2200" dirty="0"/>
                  <a:t> GD </a:t>
                </a:r>
                <a:r>
                  <a:rPr lang="en-US" sz="2200" dirty="0" err="1"/>
                  <a:t>thông</a:t>
                </a:r>
                <a:r>
                  <a:rPr lang="en-US" sz="2200" dirty="0"/>
                  <a:t> </a:t>
                </a:r>
                <a:r>
                  <a:rPr lang="en-US" sz="2200" dirty="0" err="1"/>
                  <a:t>thường</a:t>
                </a:r>
                <a:r>
                  <a:rPr lang="en-US" sz="2200" dirty="0"/>
                  <a:t>, </a:t>
                </a:r>
                <a:r>
                  <a:rPr lang="en-US" sz="2200" dirty="0" err="1"/>
                  <a:t>mỗi</a:t>
                </a:r>
                <a:r>
                  <a:rPr lang="en-US" sz="2200" dirty="0"/>
                  <a:t> </a:t>
                </a:r>
                <a:r>
                  <a:rPr lang="en-US" sz="2200" dirty="0" err="1"/>
                  <a:t>thế</a:t>
                </a:r>
                <a:r>
                  <a:rPr lang="en-US" sz="2200" dirty="0"/>
                  <a:t> </a:t>
                </a:r>
                <a:r>
                  <a:rPr lang="en-US" sz="2200" dirty="0" err="1"/>
                  <a:t>hệ</a:t>
                </a:r>
                <a:r>
                  <a:rPr lang="en-US" sz="2200" dirty="0"/>
                  <a:t> </a:t>
                </a:r>
                <a:r>
                  <a:rPr lang="en-US" sz="2200" dirty="0" err="1"/>
                  <a:t>cập</a:t>
                </a:r>
                <a:r>
                  <a:rPr lang="en-US" sz="2200" dirty="0"/>
                  <a:t> </a:t>
                </a:r>
                <a:r>
                  <a:rPr lang="en-US" sz="2200" dirty="0" err="1"/>
                  <a:t>nhật</a:t>
                </a:r>
                <a:r>
                  <a:rPr lang="en-US" sz="2200" dirty="0"/>
                  <a:t> </a:t>
                </a:r>
                <a:r>
                  <a:rPr lang="en-US" sz="2200" dirty="0" err="1"/>
                  <a:t>tham</a:t>
                </a:r>
                <a:r>
                  <a:rPr lang="en-US" sz="2200" dirty="0"/>
                  <a:t> </a:t>
                </a:r>
                <a:r>
                  <a:rPr lang="en-US" sz="2200" dirty="0" err="1"/>
                  <a:t>số</a:t>
                </a:r>
                <a:r>
                  <a:rPr lang="en-US" sz="2200" dirty="0"/>
                  <a:t> </a:t>
                </a:r>
                <a:r>
                  <a:rPr lang="en-US" sz="2200" dirty="0" err="1"/>
                  <a:t>một</a:t>
                </a:r>
                <a:r>
                  <a:rPr lang="en-US" sz="2200" dirty="0"/>
                  <a:t> </a:t>
                </a:r>
                <a:r>
                  <a:rPr lang="en-US" sz="2200" dirty="0" err="1"/>
                  <a:t>lần</a:t>
                </a:r>
                <a:r>
                  <a:rPr lang="en-US" sz="2200" dirty="0"/>
                  <a:t>, </a:t>
                </a:r>
                <a:r>
                  <a:rPr lang="en-US" sz="2200" dirty="0" err="1"/>
                  <a:t>nhưng</a:t>
                </a:r>
                <a:r>
                  <a:rPr lang="en-US" sz="2200" dirty="0"/>
                  <a:t> </a:t>
                </a:r>
                <a:r>
                  <a:rPr lang="en-US" sz="2200" dirty="0" err="1"/>
                  <a:t>đối</a:t>
                </a:r>
                <a:r>
                  <a:rPr lang="en-US" sz="2200" dirty="0"/>
                  <a:t> </a:t>
                </a:r>
                <a:r>
                  <a:rPr lang="en-US" sz="2200" dirty="0" err="1"/>
                  <a:t>với</a:t>
                </a:r>
                <a:r>
                  <a:rPr lang="en-US" sz="2200" dirty="0"/>
                  <a:t> SGD </a:t>
                </a:r>
                <a:r>
                  <a:rPr lang="en-US" sz="2200" dirty="0" err="1"/>
                  <a:t>thì</a:t>
                </a:r>
                <a:r>
                  <a:rPr lang="en-US" sz="2200" dirty="0"/>
                  <a:t> </a:t>
                </a:r>
                <a:r>
                  <a:rPr lang="en-US" sz="2200" dirty="0" err="1"/>
                  <a:t>cần</a:t>
                </a:r>
                <a:r>
                  <a:rPr lang="en-US" sz="2200" dirty="0"/>
                  <a:t> </a:t>
                </a:r>
                <a:r>
                  <a:rPr lang="en-US" sz="2200" dirty="0" err="1"/>
                  <a:t>cập</a:t>
                </a:r>
                <a:r>
                  <a:rPr lang="en-US" sz="2200" dirty="0"/>
                  <a:t> </a:t>
                </a:r>
                <a:r>
                  <a:rPr lang="en-US" sz="2200" dirty="0" err="1"/>
                  <a:t>nhật</a:t>
                </a:r>
                <a:r>
                  <a:rPr lang="en-US" sz="2200" dirty="0"/>
                  <a:t> N </a:t>
                </a:r>
                <a:r>
                  <a:rPr lang="en-US" sz="2200" dirty="0" err="1"/>
                  <a:t>tham</a:t>
                </a:r>
                <a:r>
                  <a:rPr lang="en-US" sz="2200" dirty="0"/>
                  <a:t> </a:t>
                </a:r>
                <a:r>
                  <a:rPr lang="en-US" sz="2200" dirty="0" err="1"/>
                  <a:t>số</a:t>
                </a:r>
                <a:r>
                  <a:rPr lang="en-US" sz="2200" dirty="0"/>
                  <a:t> </a:t>
                </a:r>
                <a:r>
                  <a:rPr lang="en-US" sz="2200" dirty="0" err="1"/>
                  <a:t>ứng</a:t>
                </a:r>
                <a:r>
                  <a:rPr lang="en-US" sz="2200" dirty="0"/>
                  <a:t> </a:t>
                </a:r>
                <a:r>
                  <a:rPr lang="en-US" sz="2200" dirty="0" err="1"/>
                  <a:t>với</a:t>
                </a:r>
                <a:r>
                  <a:rPr lang="en-US" sz="2200" dirty="0"/>
                  <a:t> </a:t>
                </a:r>
                <a:r>
                  <a:rPr lang="en-US" sz="2200" dirty="0" err="1"/>
                  <a:t>mỗi</a:t>
                </a:r>
                <a:r>
                  <a:rPr lang="en-US" sz="2200" dirty="0"/>
                  <a:t> </a:t>
                </a:r>
                <a:r>
                  <a:rPr lang="en-US" sz="2200" dirty="0" err="1"/>
                  <a:t>số</a:t>
                </a:r>
                <a:r>
                  <a:rPr lang="en-US" sz="2200" dirty="0"/>
                  <a:t> </a:t>
                </a:r>
                <a:r>
                  <a:rPr lang="en-US" sz="2200" dirty="0" err="1"/>
                  <a:t>liệu</a:t>
                </a:r>
                <a:r>
                  <a:rPr lang="en-US" sz="2200" dirty="0"/>
                  <a:t>. </a:t>
                </a:r>
                <a:r>
                  <a:rPr lang="en-US" sz="2200" dirty="0" err="1"/>
                  <a:t>Tưởng</a:t>
                </a:r>
                <a:r>
                  <a:rPr lang="en-US" sz="2200" dirty="0"/>
                  <a:t> </a:t>
                </a:r>
                <a:r>
                  <a:rPr lang="en-US" sz="2200" dirty="0" err="1"/>
                  <a:t>như</a:t>
                </a:r>
                <a:r>
                  <a:rPr lang="en-US" sz="2200" dirty="0"/>
                  <a:t> </a:t>
                </a:r>
                <a:r>
                  <a:rPr lang="en-US" sz="2200" dirty="0" err="1"/>
                  <a:t>thế</a:t>
                </a:r>
                <a:r>
                  <a:rPr lang="en-US" sz="2200" dirty="0"/>
                  <a:t> </a:t>
                </a:r>
                <a:r>
                  <a:rPr lang="en-US" sz="2200" dirty="0" err="1"/>
                  <a:t>sẽ</a:t>
                </a:r>
                <a:r>
                  <a:rPr lang="en-US" sz="2200" dirty="0"/>
                  <a:t> </a:t>
                </a:r>
                <a:r>
                  <a:rPr lang="en-US" sz="2200" dirty="0" err="1"/>
                  <a:t>mất</a:t>
                </a:r>
                <a:r>
                  <a:rPr lang="en-US" sz="2200" dirty="0"/>
                  <a:t> </a:t>
                </a:r>
                <a:r>
                  <a:rPr lang="en-US" sz="2200" dirty="0" err="1"/>
                  <a:t>nhiều</a:t>
                </a:r>
                <a:r>
                  <a:rPr lang="en-US" sz="2200" dirty="0"/>
                  <a:t> </a:t>
                </a:r>
                <a:r>
                  <a:rPr lang="en-US" sz="2200" dirty="0" err="1"/>
                  <a:t>công</a:t>
                </a:r>
                <a:r>
                  <a:rPr lang="en-US" sz="2200" dirty="0"/>
                  <a:t> </a:t>
                </a:r>
                <a:r>
                  <a:rPr lang="en-US" sz="2200" dirty="0" err="1"/>
                  <a:t>sức</a:t>
                </a:r>
                <a:r>
                  <a:rPr lang="en-US" sz="2200" dirty="0"/>
                  <a:t> </a:t>
                </a:r>
                <a:r>
                  <a:rPr lang="en-US" sz="2200" dirty="0" err="1"/>
                  <a:t>nhưng</a:t>
                </a:r>
                <a:r>
                  <a:rPr lang="en-US" sz="2200" dirty="0"/>
                  <a:t> </a:t>
                </a:r>
                <a:r>
                  <a:rPr lang="en-US" sz="2200" dirty="0" err="1"/>
                  <a:t>thực</a:t>
                </a:r>
                <a:r>
                  <a:rPr lang="en-US" sz="2200" dirty="0"/>
                  <a:t> </a:t>
                </a:r>
                <a:r>
                  <a:rPr lang="en-US" sz="2200" dirty="0" err="1"/>
                  <a:t>tế</a:t>
                </a:r>
                <a:r>
                  <a:rPr lang="en-US" sz="2200" dirty="0"/>
                  <a:t> SGD </a:t>
                </a:r>
                <a:r>
                  <a:rPr lang="en-US" sz="2200" dirty="0" err="1"/>
                  <a:t>chỉ</a:t>
                </a:r>
                <a:r>
                  <a:rPr lang="en-US" sz="2200" dirty="0"/>
                  <a:t> </a:t>
                </a:r>
                <a:r>
                  <a:rPr lang="en-US" sz="2200" dirty="0" err="1"/>
                  <a:t>hội</a:t>
                </a:r>
                <a:r>
                  <a:rPr lang="en-US" sz="2200" dirty="0"/>
                  <a:t> </a:t>
                </a:r>
                <a:r>
                  <a:rPr lang="en-US" sz="2200" dirty="0" err="1"/>
                  <a:t>tụ</a:t>
                </a:r>
                <a:r>
                  <a:rPr lang="en-US" sz="2200" dirty="0"/>
                  <a:t> </a:t>
                </a:r>
                <a:r>
                  <a:rPr lang="en-US" sz="2200" dirty="0" err="1"/>
                  <a:t>sau</a:t>
                </a:r>
                <a:r>
                  <a:rPr lang="en-US" sz="2200" dirty="0"/>
                  <a:t> </a:t>
                </a:r>
                <a:r>
                  <a:rPr lang="en-US" sz="2200" dirty="0" err="1"/>
                  <a:t>một</a:t>
                </a:r>
                <a:r>
                  <a:rPr lang="en-US" sz="2200" dirty="0"/>
                  <a:t> </a:t>
                </a:r>
                <a:r>
                  <a:rPr lang="en-US" sz="2200" dirty="0" err="1"/>
                  <a:t>vài</a:t>
                </a:r>
                <a:r>
                  <a:rPr lang="en-US" sz="2200" dirty="0"/>
                  <a:t> </a:t>
                </a:r>
                <a:r>
                  <a:rPr lang="en-US" sz="2200" dirty="0" err="1"/>
                  <a:t>thế</a:t>
                </a:r>
                <a:r>
                  <a:rPr lang="en-US" sz="2200" dirty="0"/>
                  <a:t> </a:t>
                </a:r>
                <a:r>
                  <a:rPr lang="en-US" sz="2200" dirty="0" err="1"/>
                  <a:t>hệ</a:t>
                </a:r>
                <a:r>
                  <a:rPr lang="en-US" sz="2200" dirty="0"/>
                  <a:t>.</a:t>
                </a:r>
                <a:endParaRPr lang="vi-VN" sz="2200" dirty="0"/>
              </a:p>
              <a:p>
                <a:pPr marL="0" indent="0">
                  <a:buNone/>
                </a:pPr>
                <a:r>
                  <a:rPr lang="en-US" sz="2200" dirty="0" err="1"/>
                  <a:t>Một</a:t>
                </a:r>
                <a:r>
                  <a:rPr lang="en-US" sz="2200" dirty="0"/>
                  <a:t> </a:t>
                </a:r>
                <a:r>
                  <a:rPr lang="en-US" sz="2200" dirty="0" err="1"/>
                  <a:t>điểm</a:t>
                </a:r>
                <a:r>
                  <a:rPr lang="en-US" sz="2200" dirty="0"/>
                  <a:t> </a:t>
                </a:r>
                <a:r>
                  <a:rPr lang="en-US" sz="2200" dirty="0" err="1"/>
                  <a:t>cần</a:t>
                </a:r>
                <a:r>
                  <a:rPr lang="en-US" sz="2200" dirty="0"/>
                  <a:t> </a:t>
                </a:r>
                <a:r>
                  <a:rPr lang="en-US" sz="2200" dirty="0" err="1"/>
                  <a:t>chú</a:t>
                </a:r>
                <a:r>
                  <a:rPr lang="en-US" sz="2200" dirty="0"/>
                  <a:t> ý </a:t>
                </a:r>
                <a:r>
                  <a:rPr lang="en-US" sz="2200" dirty="0" err="1"/>
                  <a:t>là</a:t>
                </a:r>
                <a:r>
                  <a:rPr lang="en-US" sz="2200" dirty="0"/>
                  <a:t> ta </a:t>
                </a:r>
                <a:r>
                  <a:rPr lang="en-US" sz="2200" dirty="0" err="1"/>
                  <a:t>cần</a:t>
                </a:r>
                <a:r>
                  <a:rPr lang="en-US" sz="2200" dirty="0"/>
                  <a:t> </a:t>
                </a:r>
                <a:r>
                  <a:rPr lang="en-US" sz="2200" dirty="0" err="1"/>
                  <a:t>thay</a:t>
                </a:r>
                <a:r>
                  <a:rPr lang="en-US" sz="2200" dirty="0"/>
                  <a:t> </a:t>
                </a:r>
                <a:r>
                  <a:rPr lang="en-US" sz="2200" dirty="0" err="1"/>
                  <a:t>đổi</a:t>
                </a:r>
                <a:r>
                  <a:rPr lang="en-US" sz="2200" dirty="0"/>
                  <a:t> </a:t>
                </a:r>
                <a:r>
                  <a:rPr lang="en-US" sz="2200" dirty="0" err="1"/>
                  <a:t>dữ</a:t>
                </a:r>
                <a:r>
                  <a:rPr lang="en-US" sz="2200" dirty="0"/>
                  <a:t> </a:t>
                </a:r>
                <a:r>
                  <a:rPr lang="en-US" sz="2200" dirty="0" err="1"/>
                  <a:t>liệu</a:t>
                </a:r>
                <a:r>
                  <a:rPr lang="en-US" sz="2200" dirty="0"/>
                  <a:t> </a:t>
                </a:r>
                <a:r>
                  <a:rPr lang="en-US" sz="2200" dirty="0" err="1"/>
                  <a:t>theo</a:t>
                </a:r>
                <a:r>
                  <a:rPr lang="en-US" sz="2200" dirty="0"/>
                  <a:t> </a:t>
                </a:r>
                <a:r>
                  <a:rPr lang="en-US" sz="2200" dirty="0" err="1"/>
                  <a:t>thứ</a:t>
                </a:r>
                <a:r>
                  <a:rPr lang="en-US" sz="2200" dirty="0"/>
                  <a:t> </a:t>
                </a:r>
                <a:r>
                  <a:rPr lang="en-US" sz="2200" dirty="0" err="1"/>
                  <a:t>tự</a:t>
                </a:r>
                <a:r>
                  <a:rPr lang="en-US" sz="2200" dirty="0"/>
                  <a:t> </a:t>
                </a:r>
                <a:r>
                  <a:rPr lang="en-US" sz="2200" dirty="0" err="1"/>
                  <a:t>ngẫu</a:t>
                </a:r>
                <a:r>
                  <a:rPr lang="en-US" sz="2200" dirty="0"/>
                  <a:t> </a:t>
                </a:r>
                <a:r>
                  <a:rPr lang="en-US" sz="2200" dirty="0" err="1"/>
                  <a:t>nhiên</a:t>
                </a:r>
                <a:r>
                  <a:rPr lang="en-US" sz="2200" dirty="0"/>
                  <a:t> </a:t>
                </a:r>
                <a:r>
                  <a:rPr lang="en-US" sz="2200" dirty="0" err="1"/>
                  <a:t>để</a:t>
                </a:r>
                <a:r>
                  <a:rPr lang="en-US" sz="2200" dirty="0"/>
                  <a:t> </a:t>
                </a:r>
                <a:r>
                  <a:rPr lang="en-US" sz="2200" dirty="0" err="1"/>
                  <a:t>đạt</a:t>
                </a:r>
                <a:r>
                  <a:rPr lang="en-US" sz="2200" dirty="0"/>
                  <a:t> </a:t>
                </a:r>
                <a:r>
                  <a:rPr lang="en-US" sz="2200" dirty="0" err="1"/>
                  <a:t>được</a:t>
                </a:r>
                <a:r>
                  <a:rPr lang="en-US" sz="2200" dirty="0"/>
                  <a:t> </a:t>
                </a:r>
                <a:r>
                  <a:rPr lang="en-US" sz="2200" dirty="0" err="1"/>
                  <a:t>sự</a:t>
                </a:r>
                <a:r>
                  <a:rPr lang="en-US" sz="2200" dirty="0"/>
                  <a:t> </a:t>
                </a:r>
                <a:r>
                  <a:rPr lang="en-US" sz="2200" dirty="0" err="1"/>
                  <a:t>ngẫu</a:t>
                </a:r>
                <a:r>
                  <a:rPr lang="en-US" sz="2200" dirty="0"/>
                  <a:t> </a:t>
                </a:r>
                <a:r>
                  <a:rPr lang="en-US" sz="2200" dirty="0" err="1"/>
                  <a:t>nhiên</a:t>
                </a:r>
                <a:r>
                  <a:rPr lang="en-US" sz="2200" dirty="0"/>
                  <a:t> </a:t>
                </a:r>
                <a:r>
                  <a:rPr lang="en-US" sz="2200" dirty="0" err="1"/>
                  <a:t>của</a:t>
                </a:r>
                <a:r>
                  <a:rPr lang="en-US" sz="2200" dirty="0"/>
                  <a:t> </a:t>
                </a:r>
                <a:r>
                  <a:rPr lang="en-US" sz="2200" dirty="0" err="1"/>
                  <a:t>tính</a:t>
                </a:r>
                <a:r>
                  <a:rPr lang="en-US" sz="2200" dirty="0"/>
                  <a:t> </a:t>
                </a:r>
                <a:r>
                  <a:rPr lang="en-US" sz="2200" dirty="0" err="1"/>
                  <a:t>toán</a:t>
                </a:r>
                <a:r>
                  <a:rPr lang="en-US" sz="2200" dirty="0"/>
                  <a:t>.</a:t>
                </a:r>
                <a:endParaRPr lang="vi-VN" sz="2200" dirty="0"/>
              </a:p>
              <a:p>
                <a:pPr marL="0" indent="0">
                  <a:buNone/>
                </a:pPr>
                <a:r>
                  <a:rPr lang="en-US" sz="2200" dirty="0" err="1"/>
                  <a:t>Quy</a:t>
                </a:r>
                <a:r>
                  <a:rPr lang="en-US" sz="2200" dirty="0"/>
                  <a:t> </a:t>
                </a:r>
                <a:r>
                  <a:rPr lang="en-US" sz="2200" dirty="0" err="1"/>
                  <a:t>tắc</a:t>
                </a:r>
                <a:r>
                  <a:rPr lang="en-US" sz="2200" dirty="0"/>
                  <a:t> </a:t>
                </a:r>
                <a:r>
                  <a:rPr lang="en-US" sz="2200" dirty="0" err="1"/>
                  <a:t>cập</a:t>
                </a:r>
                <a:r>
                  <a:rPr lang="en-US" sz="2200" dirty="0"/>
                  <a:t> </a:t>
                </a:r>
                <a:r>
                  <a:rPr lang="en-US" sz="2200" dirty="0" err="1"/>
                  <a:t>nhật</a:t>
                </a:r>
                <a:r>
                  <a:rPr lang="en-US" sz="2200" dirty="0"/>
                  <a:t> </a:t>
                </a:r>
                <a:r>
                  <a:rPr lang="en-US" sz="2200" dirty="0" err="1"/>
                  <a:t>của</a:t>
                </a:r>
                <a:r>
                  <a:rPr lang="en-US" sz="2200" dirty="0"/>
                  <a:t> SGD </a:t>
                </a:r>
                <a:r>
                  <a:rPr lang="en-US" sz="2200" dirty="0" err="1"/>
                  <a:t>là</a:t>
                </a:r>
                <a:r>
                  <a:rPr lang="en-US" sz="2200" dirty="0"/>
                  <a:t>:</a:t>
                </a:r>
                <a:endParaRPr lang="vi-VN" sz="2200" dirty="0"/>
              </a:p>
              <a:p>
                <a:pPr marL="0" indent="0">
                  <a:buNone/>
                </a:pPr>
                <a:r>
                  <a:rPr lang="en-US" sz="2200" dirty="0"/>
                  <a:t>			</a:t>
                </a:r>
                <a14:m>
                  <m:oMath xmlns:m="http://schemas.openxmlformats.org/officeDocument/2006/math">
                    <m:r>
                      <a:rPr lang="vi-VN" sz="2200" i="1">
                        <a:latin typeface="Cambria Math" panose="02040503050406030204" pitchFamily="18" charset="0"/>
                      </a:rPr>
                      <m:t>𝜃</m:t>
                    </m:r>
                    <m:r>
                      <a:rPr lang="vi-VN" sz="2200" i="1">
                        <a:latin typeface="Cambria Math" panose="02040503050406030204" pitchFamily="18" charset="0"/>
                      </a:rPr>
                      <m:t>←</m:t>
                    </m:r>
                    <m:r>
                      <a:rPr lang="vi-VN" sz="2200" i="1">
                        <a:latin typeface="Cambria Math" panose="02040503050406030204" pitchFamily="18" charset="0"/>
                      </a:rPr>
                      <m:t>𝜃</m:t>
                    </m:r>
                    <m:r>
                      <a:rPr lang="vi-VN" sz="2200" i="1">
                        <a:latin typeface="Cambria Math" panose="02040503050406030204" pitchFamily="18" charset="0"/>
                      </a:rPr>
                      <m:t>− </m:t>
                    </m:r>
                    <m:r>
                      <a:rPr lang="vi-VN" sz="2200" i="1">
                        <a:latin typeface="Cambria Math" panose="02040503050406030204" pitchFamily="18" charset="0"/>
                      </a:rPr>
                      <m:t>𝜂</m:t>
                    </m:r>
                    <m:sSub>
                      <m:sSubPr>
                        <m:ctrlPr>
                          <a:rPr lang="vi-VN" sz="2200" i="1">
                            <a:latin typeface="Cambria Math" panose="02040503050406030204" pitchFamily="18" charset="0"/>
                          </a:rPr>
                        </m:ctrlPr>
                      </m:sSubPr>
                      <m:e>
                        <m:r>
                          <m:rPr>
                            <m:sty m:val="p"/>
                          </m:rPr>
                          <a:rPr lang="vi-VN" sz="2200">
                            <a:latin typeface="Cambria Math" panose="02040503050406030204" pitchFamily="18" charset="0"/>
                          </a:rPr>
                          <m:t>∇</m:t>
                        </m:r>
                      </m:e>
                      <m:sub>
                        <m:r>
                          <a:rPr lang="vi-VN" sz="2200" i="1">
                            <a:latin typeface="Cambria Math" panose="02040503050406030204" pitchFamily="18" charset="0"/>
                          </a:rPr>
                          <m:t>𝜃</m:t>
                        </m:r>
                      </m:sub>
                    </m:sSub>
                    <m:r>
                      <a:rPr lang="fr-FR" sz="2200" i="1">
                        <a:latin typeface="Cambria Math" panose="02040503050406030204" pitchFamily="18" charset="0"/>
                      </a:rPr>
                      <m:t>𝐽</m:t>
                    </m:r>
                    <m:d>
                      <m:dPr>
                        <m:ctrlPr>
                          <a:rPr lang="vi-VN" sz="2200" i="1">
                            <a:latin typeface="Cambria Math" panose="02040503050406030204" pitchFamily="18" charset="0"/>
                          </a:rPr>
                        </m:ctrlPr>
                      </m:dPr>
                      <m:e>
                        <m:r>
                          <a:rPr lang="vi-VN" sz="2200" i="1">
                            <a:latin typeface="Cambria Math" panose="02040503050406030204" pitchFamily="18" charset="0"/>
                          </a:rPr>
                          <m:t>𝜃</m:t>
                        </m:r>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𝑖</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e>
                    </m:d>
                  </m:oMath>
                </a14:m>
                <a:r>
                  <a:rPr lang="fr-FR" sz="2200" dirty="0"/>
                  <a:t> </a:t>
                </a:r>
                <a:endParaRPr lang="vi-VN" sz="2200" dirty="0"/>
              </a:p>
              <a:p>
                <a:pPr marL="0" indent="0">
                  <a:buNone/>
                </a:pPr>
                <a:r>
                  <a:rPr lang="en-US" sz="2200" dirty="0" err="1"/>
                  <a:t>Trong</a:t>
                </a:r>
                <a:r>
                  <a:rPr lang="en-US" sz="2200" dirty="0"/>
                  <a:t> </a:t>
                </a:r>
                <a:r>
                  <a:rPr lang="en-US" sz="2200" dirty="0" err="1"/>
                  <a:t>đó</a:t>
                </a:r>
                <a:r>
                  <a:rPr lang="en-US" sz="2200" dirty="0"/>
                  <a:t> </a:t>
                </a:r>
                <a14:m>
                  <m:oMath xmlns:m="http://schemas.openxmlformats.org/officeDocument/2006/math">
                    <m:r>
                      <a:rPr lang="fr-FR" sz="2200" i="1">
                        <a:latin typeface="Cambria Math" panose="02040503050406030204" pitchFamily="18" charset="0"/>
                      </a:rPr>
                      <m:t>𝐽</m:t>
                    </m:r>
                    <m:d>
                      <m:dPr>
                        <m:ctrlPr>
                          <a:rPr lang="vi-VN" sz="2200" i="1">
                            <a:latin typeface="Cambria Math" panose="02040503050406030204" pitchFamily="18" charset="0"/>
                          </a:rPr>
                        </m:ctrlPr>
                      </m:dPr>
                      <m:e>
                        <m:r>
                          <a:rPr lang="vi-VN" sz="2200" i="1">
                            <a:latin typeface="Cambria Math" panose="02040503050406030204" pitchFamily="18" charset="0"/>
                          </a:rPr>
                          <m:t>𝜃</m:t>
                        </m:r>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𝑖</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e>
                    </m:d>
                    <m:r>
                      <a:rPr lang="en-US" sz="2200" i="1">
                        <a:latin typeface="Cambria Math" panose="02040503050406030204" pitchFamily="18" charset="0"/>
                      </a:rPr>
                      <m:t>≜</m:t>
                    </m:r>
                    <m:sSub>
                      <m:sSubPr>
                        <m:ctrlPr>
                          <a:rPr lang="vi-VN" sz="2200" i="1">
                            <a:latin typeface="Cambria Math" panose="02040503050406030204" pitchFamily="18" charset="0"/>
                          </a:rPr>
                        </m:ctrlPr>
                      </m:sSubPr>
                      <m:e>
                        <m:r>
                          <a:rPr lang="fr-FR" sz="2200" i="1">
                            <a:latin typeface="Cambria Math" panose="02040503050406030204" pitchFamily="18" charset="0"/>
                          </a:rPr>
                          <m:t>𝐽</m:t>
                        </m:r>
                      </m:e>
                      <m:sub>
                        <m:r>
                          <a:rPr lang="fr-FR" sz="2200" i="1">
                            <a:latin typeface="Cambria Math" panose="02040503050406030204" pitchFamily="18" charset="0"/>
                          </a:rPr>
                          <m:t>𝑖</m:t>
                        </m:r>
                      </m:sub>
                    </m:sSub>
                    <m:r>
                      <a:rPr lang="en-US" sz="2200" i="1">
                        <a:latin typeface="Cambria Math" panose="02040503050406030204" pitchFamily="18" charset="0"/>
                      </a:rPr>
                      <m:t>(</m:t>
                    </m:r>
                    <m:r>
                      <a:rPr lang="fr-FR" sz="2200" i="1">
                        <a:latin typeface="Cambria Math" panose="02040503050406030204" pitchFamily="18" charset="0"/>
                      </a:rPr>
                      <m:t>𝜃</m:t>
                    </m:r>
                    <m:r>
                      <a:rPr lang="en-US" sz="2200" i="1">
                        <a:latin typeface="Cambria Math" panose="02040503050406030204" pitchFamily="18" charset="0"/>
                      </a:rPr>
                      <m:t>)</m:t>
                    </m:r>
                  </m:oMath>
                </a14:m>
                <a:r>
                  <a:rPr lang="en-US" sz="2200" dirty="0"/>
                  <a:t> </a:t>
                </a:r>
                <a:r>
                  <a:rPr lang="en-US" sz="2200" dirty="0" err="1"/>
                  <a:t>là</a:t>
                </a:r>
                <a:r>
                  <a:rPr lang="en-US" sz="2200" dirty="0"/>
                  <a:t> </a:t>
                </a:r>
                <a:r>
                  <a:rPr lang="en-US" sz="2200" dirty="0" err="1"/>
                  <a:t>hàm</a:t>
                </a:r>
                <a:r>
                  <a:rPr lang="en-US" sz="2200" dirty="0"/>
                  <a:t> </a:t>
                </a:r>
                <a:r>
                  <a:rPr lang="en-US" sz="2200" dirty="0" err="1"/>
                  <a:t>sai</a:t>
                </a:r>
                <a:r>
                  <a:rPr lang="en-US" sz="2200" dirty="0"/>
                  <a:t> </a:t>
                </a:r>
                <a:r>
                  <a:rPr lang="en-US" sz="2200" dirty="0" err="1"/>
                  <a:t>số</a:t>
                </a:r>
                <a:r>
                  <a:rPr lang="en-US" sz="2200" dirty="0"/>
                  <a:t> </a:t>
                </a:r>
                <a:r>
                  <a:rPr lang="en-US" sz="2200" dirty="0" err="1"/>
                  <a:t>với</a:t>
                </a:r>
                <a:r>
                  <a:rPr lang="en-US" sz="2200" dirty="0"/>
                  <a:t> </a:t>
                </a:r>
                <a:r>
                  <a:rPr lang="en-US" sz="2200" dirty="0" err="1"/>
                  <a:t>chỉ</a:t>
                </a:r>
                <a:r>
                  <a:rPr lang="en-US" sz="2200" dirty="0"/>
                  <a:t> </a:t>
                </a:r>
                <a:r>
                  <a:rPr lang="en-US" sz="2200" dirty="0" err="1"/>
                  <a:t>tại</a:t>
                </a:r>
                <a:r>
                  <a:rPr lang="en-US" sz="2200" dirty="0"/>
                  <a:t> </a:t>
                </a:r>
                <a:r>
                  <a:rPr lang="en-US" sz="2200" dirty="0" err="1"/>
                  <a:t>một</a:t>
                </a:r>
                <a:r>
                  <a:rPr lang="en-US" sz="2200" dirty="0"/>
                  <a:t> </a:t>
                </a:r>
                <a:r>
                  <a:rPr lang="en-US" sz="2200" dirty="0" err="1"/>
                  <a:t>điểm</a:t>
                </a:r>
                <a:r>
                  <a:rPr lang="en-US" sz="2200" dirty="0"/>
                  <a:t> </a:t>
                </a:r>
                <a:r>
                  <a:rPr lang="en-US" sz="2200" dirty="0" err="1"/>
                  <a:t>dữ</a:t>
                </a:r>
                <a:r>
                  <a:rPr lang="en-US" sz="2200" dirty="0"/>
                  <a:t> </a:t>
                </a:r>
                <a:r>
                  <a:rPr lang="en-US" sz="2200" dirty="0" err="1"/>
                  <a:t>liệu</a:t>
                </a:r>
                <a:r>
                  <a:rPr lang="en-US" sz="2200" dirty="0"/>
                  <a:t> </a:t>
                </a:r>
                <a:r>
                  <a:rPr lang="en-US" sz="2200" dirty="0" err="1"/>
                  <a:t>thứ</a:t>
                </a:r>
                <a:r>
                  <a:rPr lang="en-US" sz="2200" dirty="0"/>
                  <a:t> </a:t>
                </a:r>
                <a:r>
                  <a:rPr lang="en-US" sz="2200" dirty="0" err="1"/>
                  <a:t>i</a:t>
                </a:r>
                <a:r>
                  <a:rPr lang="en-US" sz="2200" dirty="0"/>
                  <a:t>.</a:t>
                </a:r>
                <a:endParaRPr lang="vi-VN" sz="2200" dirty="0"/>
              </a:p>
              <a:p>
                <a:pPr marL="0" indent="0">
                  <a:lnSpc>
                    <a:spcPct val="100000"/>
                  </a:lnSpc>
                  <a:buNone/>
                </a:pPr>
                <a:endParaRPr lang="vi-VN" sz="2000" dirty="0"/>
              </a:p>
            </p:txBody>
          </p:sp>
        </mc:Choice>
        <mc:Fallback xmlns="">
          <p:sp>
            <p:nvSpPr>
              <p:cNvPr id="3" name="Content Placeholder 2">
                <a:extLst>
                  <a:ext uri="{FF2B5EF4-FFF2-40B4-BE49-F238E27FC236}">
                    <a16:creationId xmlns:a16="http://schemas.microsoft.com/office/drawing/2014/main" id="{C77C092B-3D1D-470A-BEDF-4D34CBCCC8D2}"/>
                  </a:ext>
                </a:extLst>
              </p:cNvPr>
              <p:cNvSpPr>
                <a:spLocks noGrp="1" noRot="1" noChangeAspect="1" noMove="1" noResize="1" noEditPoints="1" noAdjustHandles="1" noChangeArrowheads="1" noChangeShapeType="1" noTextEdit="1"/>
              </p:cNvSpPr>
              <p:nvPr>
                <p:ph idx="1"/>
              </p:nvPr>
            </p:nvSpPr>
            <p:spPr>
              <a:xfrm>
                <a:off x="609601" y="365126"/>
                <a:ext cx="11078816" cy="6366978"/>
              </a:xfrm>
              <a:blipFill>
                <a:blip r:embed="rId2"/>
                <a:stretch>
                  <a:fillRect l="-715" t="-1149"/>
                </a:stretch>
              </a:blipFill>
            </p:spPr>
            <p:txBody>
              <a:bodyPr/>
              <a:lstStyle/>
              <a:p>
                <a:r>
                  <a:rPr lang="vi-VN">
                    <a:noFill/>
                  </a:rPr>
                  <a:t> </a:t>
                </a:r>
              </a:p>
            </p:txBody>
          </p:sp>
        </mc:Fallback>
      </mc:AlternateContent>
    </p:spTree>
    <p:extLst>
      <p:ext uri="{BB962C8B-B14F-4D97-AF65-F5344CB8AC3E}">
        <p14:creationId xmlns:p14="http://schemas.microsoft.com/office/powerpoint/2010/main" val="3990411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0E88-7341-4675-9D3A-EF240489EB42}"/>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D66DAB51-781D-425A-9F96-D0A04D8288BF}"/>
              </a:ext>
            </a:extLst>
          </p:cNvPr>
          <p:cNvSpPr>
            <a:spLocks noGrp="1"/>
          </p:cNvSpPr>
          <p:nvPr>
            <p:ph idx="1"/>
          </p:nvPr>
        </p:nvSpPr>
        <p:spPr/>
        <p:txBody>
          <a:bodyPr/>
          <a:lstStyle/>
          <a:p>
            <a:r>
              <a:rPr lang="vi-VN" b="1" dirty="0"/>
              <a:t>Phương pháp giảm gradient theo mini-batch</a:t>
            </a:r>
          </a:p>
          <a:p>
            <a:r>
              <a:rPr lang="vi-VN" dirty="0"/>
              <a:t>Khác với phương pháp batch descent khi sử dụng toàn bộ N dữ liệu huấn luyện để tính toán hàm sai số, phương pháp mini batch sử dụng k dữ liệu để cập nhật trọng số trong mỗi lần lặp. Số lượng k nhỏ hơn N nhiều. Giống như phương pháp giảm ngẫu nhiên SGD, đầu tiên xáo trộn tập huấn luyện và chia toàn bộ lô dữ liệu thành nhiều phần con, mỗi phần có k dữ liệu. Tại mỗi vòng lặp lấy k dữ liệu để tính gradient và cập nhật trọng số. Một thế hệ (epoch) được tính sau khi toàn bộ các lô con dữ liệu được sử dụng để cập nhật trọng số. Như vậy mỗi epoch cần N/k lần lặp. Số k được gọi là batch size, thường từ vài chục đến hàng trăm số liệu. Phương pháp này sử dụng khá nhiều trong học máy, đặc biệt trong học sâu.   </a:t>
            </a:r>
          </a:p>
          <a:p>
            <a:pPr>
              <a:lnSpc>
                <a:spcPct val="100000"/>
              </a:lnSpc>
              <a:spcBef>
                <a:spcPts val="0"/>
              </a:spcBef>
            </a:pPr>
            <a:endParaRPr lang="vi-VN" sz="1800" dirty="0"/>
          </a:p>
          <a:p>
            <a:pPr>
              <a:lnSpc>
                <a:spcPct val="100000"/>
              </a:lnSpc>
              <a:spcBef>
                <a:spcPts val="0"/>
              </a:spcBef>
            </a:pPr>
            <a:r>
              <a:rPr lang="vi-VN" sz="1800" i="1" dirty="0"/>
              <a:t>Hình bên mô tả sự giảm dần của hàm sai số theo số </a:t>
            </a:r>
          </a:p>
          <a:p>
            <a:pPr>
              <a:lnSpc>
                <a:spcPct val="100000"/>
              </a:lnSpc>
              <a:spcBef>
                <a:spcPts val="0"/>
              </a:spcBef>
            </a:pPr>
            <a:r>
              <a:rPr lang="vi-VN" sz="1800" i="1" dirty="0"/>
              <a:t>bước lặp khi sử dụng phương pháp giảm gradient theo </a:t>
            </a:r>
          </a:p>
          <a:p>
            <a:pPr>
              <a:lnSpc>
                <a:spcPct val="100000"/>
              </a:lnSpc>
              <a:spcBef>
                <a:spcPts val="0"/>
              </a:spcBef>
            </a:pPr>
            <a:r>
              <a:rPr lang="vi-VN" sz="1800" i="1" dirty="0"/>
              <a:t>Mini-batch. Mạc dù sự giảm có dao động nhưng nhìn</a:t>
            </a:r>
          </a:p>
          <a:p>
            <a:pPr>
              <a:lnSpc>
                <a:spcPct val="100000"/>
              </a:lnSpc>
              <a:spcBef>
                <a:spcPts val="0"/>
              </a:spcBef>
            </a:pPr>
            <a:r>
              <a:rPr lang="vi-VN" sz="1800" i="1" dirty="0"/>
              <a:t>chung có xu thế giảm và tiến dến hội tụ.</a:t>
            </a:r>
          </a:p>
          <a:p>
            <a:pPr>
              <a:lnSpc>
                <a:spcPct val="100000"/>
              </a:lnSpc>
              <a:spcBef>
                <a:spcPts val="0"/>
              </a:spcBef>
            </a:pPr>
            <a:endParaRPr lang="vi-VN" sz="1800" dirty="0"/>
          </a:p>
          <a:p>
            <a:pPr>
              <a:lnSpc>
                <a:spcPct val="100000"/>
              </a:lnSpc>
              <a:spcBef>
                <a:spcPts val="0"/>
              </a:spcBef>
            </a:pPr>
            <a:endParaRPr lang="vi-VN" sz="1800" dirty="0"/>
          </a:p>
          <a:p>
            <a:pPr>
              <a:lnSpc>
                <a:spcPct val="100000"/>
              </a:lnSpc>
              <a:spcBef>
                <a:spcPts val="0"/>
              </a:spcBef>
            </a:pPr>
            <a:r>
              <a:rPr lang="vi-VN" sz="1800" dirty="0"/>
              <a:t>   </a:t>
            </a:r>
          </a:p>
        </p:txBody>
      </p:sp>
      <p:pic>
        <p:nvPicPr>
          <p:cNvPr id="4" name="Picture 3">
            <a:extLst>
              <a:ext uri="{FF2B5EF4-FFF2-40B4-BE49-F238E27FC236}">
                <a16:creationId xmlns:a16="http://schemas.microsoft.com/office/drawing/2014/main" id="{C6B5E139-9473-408E-997E-EB4B032F97F1}"/>
              </a:ext>
            </a:extLst>
          </p:cNvPr>
          <p:cNvPicPr>
            <a:picLocks noChangeAspect="1"/>
          </p:cNvPicPr>
          <p:nvPr/>
        </p:nvPicPr>
        <p:blipFill>
          <a:blip r:embed="rId2"/>
          <a:stretch>
            <a:fillRect/>
          </a:stretch>
        </p:blipFill>
        <p:spPr>
          <a:xfrm>
            <a:off x="6583874" y="3429000"/>
            <a:ext cx="4351626" cy="3141616"/>
          </a:xfrm>
          <a:prstGeom prst="rect">
            <a:avLst/>
          </a:prstGeom>
        </p:spPr>
      </p:pic>
    </p:spTree>
    <p:extLst>
      <p:ext uri="{BB962C8B-B14F-4D97-AF65-F5344CB8AC3E}">
        <p14:creationId xmlns:p14="http://schemas.microsoft.com/office/powerpoint/2010/main" val="79458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vi-VN" sz="2000" b="1" dirty="0"/>
              <a:t>Mô hình nơ ron nhân tạo</a:t>
            </a:r>
          </a:p>
          <a:p>
            <a:pPr marL="0" indent="0" algn="just">
              <a:lnSpc>
                <a:spcPct val="100000"/>
              </a:lnSpc>
              <a:buNone/>
            </a:pPr>
            <a:r>
              <a:rPr lang="vi-VN" sz="2200" dirty="0"/>
              <a:t>sơ đồ mạng định hướng xác định mối quan hệ giữa các tín hiệu đầu vào (các biến x) do các nhánh nơron nhận được và tín hiệu đầu ra (biến y). </a:t>
            </a:r>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00000"/>
              </a:lnSpc>
              <a:buNone/>
            </a:pPr>
            <a:r>
              <a:rPr lang="vi-VN" sz="2200" dirty="0"/>
              <a:t>Có n đầu vào và mỗi đầu vào có trọng w để xét đến sự đóng góp của tín hiệu.</a:t>
            </a:r>
          </a:p>
          <a:p>
            <a:pPr marL="0" indent="0" algn="just">
              <a:lnSpc>
                <a:spcPct val="100000"/>
              </a:lnSpc>
              <a:buNone/>
            </a:pPr>
            <a:r>
              <a:rPr lang="vi-VN" sz="2200" dirty="0"/>
              <a:t>Thân tế bào( đơn vị xử lý) tổng hợp các tín hiệu và xử lý qua hàm kích hoạt (truyền) để trở thành đầu ra.</a:t>
            </a:r>
          </a:p>
          <a:p>
            <a:pPr marL="0" indent="0" algn="just">
              <a:lnSpc>
                <a:spcPct val="100000"/>
              </a:lnSpc>
              <a:buNone/>
            </a:pPr>
            <a:r>
              <a:rPr lang="vi-VN" sz="2200" dirty="0"/>
              <a:t> </a:t>
            </a:r>
          </a:p>
          <a:p>
            <a:pPr marL="0" indent="0" algn="just">
              <a:lnSpc>
                <a:spcPct val="100000"/>
              </a:lnSpc>
              <a:buNone/>
            </a:pPr>
            <a:endParaRPr lang="vi-VN" sz="2200" dirty="0"/>
          </a:p>
          <a:p>
            <a:pPr marL="0" indent="0" algn="just">
              <a:lnSpc>
                <a:spcPct val="100000"/>
              </a:lnSpc>
              <a:buNone/>
            </a:pPr>
            <a:endParaRPr lang="vi-VN" sz="2200" dirty="0"/>
          </a:p>
        </p:txBody>
      </p:sp>
      <p:pic>
        <p:nvPicPr>
          <p:cNvPr id="4" name="Picture 3">
            <a:extLst>
              <a:ext uri="{FF2B5EF4-FFF2-40B4-BE49-F238E27FC236}">
                <a16:creationId xmlns:a16="http://schemas.microsoft.com/office/drawing/2014/main" id="{DB99CBB8-8079-4285-86DD-A0FA74B2C12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3313" y="2016869"/>
            <a:ext cx="3757612" cy="2769444"/>
          </a:xfrm>
          <a:prstGeom prst="rect">
            <a:avLst/>
          </a:prstGeom>
          <a:noFill/>
          <a:ln>
            <a:noFill/>
          </a:ln>
        </p:spPr>
      </p:pic>
    </p:spTree>
    <p:extLst>
      <p:ext uri="{BB962C8B-B14F-4D97-AF65-F5344CB8AC3E}">
        <p14:creationId xmlns:p14="http://schemas.microsoft.com/office/powerpoint/2010/main" val="2785400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en-US" sz="2200" dirty="0">
                    <a:latin typeface="Arial" panose="020B0604020202020204" pitchFamily="34" charset="0"/>
                    <a:cs typeface="Arial" panose="020B0604020202020204" pitchFamily="34" charset="0"/>
                  </a:rPr>
                  <a:t>4. </a:t>
                </a:r>
                <a:r>
                  <a:rPr lang="en-US" sz="2200" b="1" dirty="0">
                    <a:latin typeface="Arial" panose="020B0604020202020204" pitchFamily="34" charset="0"/>
                    <a:cs typeface="Arial" panose="020B0604020202020204" pitchFamily="34" charset="0"/>
                  </a:rPr>
                  <a:t>Multilayer perceptron</a:t>
                </a:r>
              </a:p>
              <a:p>
                <a:pPr marL="0" indent="0" algn="just">
                  <a:lnSpc>
                    <a:spcPct val="100000"/>
                  </a:lnSpc>
                  <a:buNone/>
                </a:pPr>
                <a:r>
                  <a:rPr lang="en-US" sz="2200" dirty="0" err="1">
                    <a:latin typeface="Arial" panose="020B0604020202020204" pitchFamily="34" charset="0"/>
                    <a:cs typeface="Arial" panose="020B0604020202020204" pitchFamily="34" charset="0"/>
                  </a:rPr>
                  <a:t>Mạng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noron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ngoài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đầu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đầu</a:t>
                </a:r>
                <a:r>
                  <a:rPr lang="en-US" sz="2200" dirty="0">
                    <a:latin typeface="Arial" panose="020B0604020202020204" pitchFamily="34" charset="0"/>
                    <a:cs typeface="Arial" panose="020B0604020202020204" pitchFamily="34" charset="0"/>
                  </a:rPr>
                  <a:t> ra </a:t>
                </a:r>
                <a:r>
                  <a:rPr lang="en-US" sz="2200" dirty="0" err="1">
                    <a:latin typeface="Arial" panose="020B0604020202020204" pitchFamily="34" charset="0"/>
                    <a:cs typeface="Arial" panose="020B0604020202020204" pitchFamily="34" charset="0"/>
                  </a:rPr>
                  <a:t>còn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ẩn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khác</a:t>
                </a:r>
                <a:r>
                  <a:rPr lang="en-US" sz="2200" dirty="0">
                    <a:latin typeface="Arial" panose="020B0604020202020204" pitchFamily="34" charset="0"/>
                    <a:cs typeface="Arial" panose="020B0604020202020204" pitchFamily="34" charset="0"/>
                  </a:rPr>
                  <a:t>.</a:t>
                </a: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buNone/>
                </a:pPr>
                <a:r>
                  <a:rPr lang="en-US" sz="2200" b="1" dirty="0" err="1">
                    <a:latin typeface="Arial" panose="020B0604020202020204" pitchFamily="34" charset="0"/>
                    <a:cs typeface="Arial" panose="020B0604020202020204" pitchFamily="34" charset="0"/>
                  </a:rPr>
                  <a:t>Một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số</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kí</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hiệu</a:t>
                </a:r>
                <a:endParaRPr lang="vi-VN" sz="2200" dirty="0">
                  <a:latin typeface="Arial" panose="020B0604020202020204" pitchFamily="34" charset="0"/>
                  <a:cs typeface="Arial" panose="020B0604020202020204" pitchFamily="34" charset="0"/>
                </a:endParaRPr>
              </a:p>
              <a:p>
                <a:pPr marL="0" indent="0">
                  <a:buNone/>
                </a:pP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lượng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(layer)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L </a:t>
                </a:r>
                <a:r>
                  <a:rPr lang="en-US" sz="2200" dirty="0" err="1">
                    <a:latin typeface="Arial" panose="020B0604020202020204" pitchFamily="34" charset="0"/>
                    <a:cs typeface="Arial" panose="020B0604020202020204" pitchFamily="34" charset="0"/>
                  </a:rPr>
                  <a:t>bằng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lượng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ẩn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cộng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thêm</a:t>
                </a:r>
                <a:r>
                  <a:rPr lang="en-US" sz="2200" dirty="0">
                    <a:latin typeface="Arial" panose="020B0604020202020204" pitchFamily="34" charset="0"/>
                    <a:cs typeface="Arial" panose="020B0604020202020204" pitchFamily="34" charset="0"/>
                  </a:rPr>
                  <a:t> 1.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lượng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nút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a:t>
                </a:r>
                <a:r>
                  <a:rPr lang="en-US" sz="2200" dirty="0">
                    <a:latin typeface="Arial" panose="020B0604020202020204" pitchFamily="34" charset="0"/>
                    <a:cs typeface="Arial" panose="020B0604020202020204" pitchFamily="34" charset="0"/>
                  </a:rPr>
                  <a:t> </a:t>
                </a:r>
                <a:r>
                  <a:rPr lang="en-US" dirty="0"/>
                  <a:t>(</a:t>
                </a:r>
                <a:r>
                  <a:rPr lang="en-US" dirty="0">
                    <a:latin typeface="Times New Roman" panose="02020603050405020304" pitchFamily="18" charset="0"/>
                    <a:cs typeface="Times New Roman" panose="02020603050405020304" pitchFamily="18" charset="0"/>
                  </a:rPr>
                  <a:t>l</a:t>
                </a:r>
                <a:r>
                  <a:rPr lang="en-US" dirty="0"/>
                  <a: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14:m>
                  <m:oMath xmlns:m="http://schemas.openxmlformats.org/officeDocument/2006/math">
                    <m:sSup>
                      <m:sSupPr>
                        <m:ctrlPr>
                          <a:rPr lang="vi-VN" sz="2200" i="1">
                            <a:latin typeface="Cambria Math" panose="02040503050406030204" pitchFamily="18" charset="0"/>
                          </a:rPr>
                        </m:ctrlPr>
                      </m:sSupPr>
                      <m:e>
                        <m:r>
                          <a:rPr lang="en-US" sz="2200" i="1">
                            <a:latin typeface="Cambria Math" panose="02040503050406030204" pitchFamily="18" charset="0"/>
                          </a:rPr>
                          <m:t>𝑑</m:t>
                        </m:r>
                      </m:e>
                      <m:sup>
                        <m:r>
                          <a:rPr lang="en-US" sz="2200" i="1">
                            <a:latin typeface="Cambria Math" panose="02040503050406030204" pitchFamily="18" charset="0"/>
                          </a:rPr>
                          <m:t>(</m:t>
                        </m:r>
                        <m:r>
                          <a:rPr lang="en-US" sz="2200" i="1">
                            <a:latin typeface="Cambria Math" panose="02040503050406030204" pitchFamily="18" charset="0"/>
                          </a:rPr>
                          <m:t>𝑙</m:t>
                        </m:r>
                        <m:r>
                          <a:rPr lang="en-US" sz="2200" i="1">
                            <a:latin typeface="Cambria Math" panose="02040503050406030204" pitchFamily="18" charset="0"/>
                          </a:rPr>
                          <m:t>)</m:t>
                        </m:r>
                      </m:sup>
                    </m:sSup>
                  </m:oMath>
                </a14:m>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marL="0" indent="0">
                  <a:buNone/>
                </a:pP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nút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gọi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vị</a:t>
                </a:r>
                <a:r>
                  <a:rPr lang="en-US" sz="2200" dirty="0">
                    <a:latin typeface="Arial" panose="020B0604020202020204" pitchFamily="34" charset="0"/>
                    <a:cs typeface="Arial" panose="020B0604020202020204" pitchFamily="34" charset="0"/>
                  </a:rPr>
                  <a:t> (unit). Do </a:t>
                </a:r>
                <a:r>
                  <a:rPr lang="en-US" sz="2200" dirty="0" err="1">
                    <a:latin typeface="Arial" panose="020B0604020202020204" pitchFamily="34" charset="0"/>
                    <a:cs typeface="Arial" panose="020B0604020202020204" pitchFamily="34" charset="0"/>
                  </a:rPr>
                  <a:t>vậy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đầu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vào</a:t>
                </a:r>
                <a:r>
                  <a:rPr lang="en-US" sz="2200" dirty="0">
                    <a:latin typeface="Arial" panose="020B0604020202020204" pitchFamily="34" charset="0"/>
                    <a:cs typeface="Arial" panose="020B0604020202020204" pitchFamily="34" charset="0"/>
                  </a:rPr>
                  <a:t> (input unit), </a:t>
                </a:r>
                <a:r>
                  <a:rPr lang="en-US" sz="2200" dirty="0" err="1">
                    <a:latin typeface="Arial" panose="020B0604020202020204" pitchFamily="34" charset="0"/>
                    <a:cs typeface="Arial" panose="020B0604020202020204" pitchFamily="34" charset="0"/>
                  </a:rPr>
                  <a:t>đơn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đầu</a:t>
                </a:r>
                <a:r>
                  <a:rPr lang="en-US" sz="2200" dirty="0">
                    <a:latin typeface="Arial" panose="020B0604020202020204" pitchFamily="34" charset="0"/>
                    <a:cs typeface="Arial" panose="020B0604020202020204" pitchFamily="34" charset="0"/>
                  </a:rPr>
                  <a:t> ra (output unit)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ẩn</a:t>
                </a:r>
                <a:r>
                  <a:rPr lang="en-US" sz="2200" dirty="0">
                    <a:latin typeface="Arial" panose="020B0604020202020204" pitchFamily="34" charset="0"/>
                    <a:cs typeface="Arial" panose="020B0604020202020204" pitchFamily="34" charset="0"/>
                  </a:rPr>
                  <a:t> (hidden unit). </a:t>
                </a:r>
                <a:endParaRPr lang="vi-VN"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vi-VN" sz="22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r="-322"/>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6B79E4F2-1C54-4B1B-A095-1A70248318BF}"/>
              </a:ext>
            </a:extLst>
          </p:cNvPr>
          <p:cNvPicPr/>
          <p:nvPr/>
        </p:nvPicPr>
        <p:blipFill>
          <a:blip r:embed="rId3" cstate="print"/>
          <a:srcRect/>
          <a:stretch>
            <a:fillRect/>
          </a:stretch>
        </p:blipFill>
        <p:spPr bwMode="auto">
          <a:xfrm>
            <a:off x="3977929" y="1650103"/>
            <a:ext cx="3838575" cy="2524125"/>
          </a:xfrm>
          <a:prstGeom prst="rect">
            <a:avLst/>
          </a:prstGeom>
          <a:noFill/>
          <a:ln w="9525">
            <a:noFill/>
            <a:miter lim="800000"/>
            <a:headEnd/>
            <a:tailEnd/>
          </a:ln>
        </p:spPr>
      </p:pic>
    </p:spTree>
    <p:extLst>
      <p:ext uri="{BB962C8B-B14F-4D97-AF65-F5344CB8AC3E}">
        <p14:creationId xmlns:p14="http://schemas.microsoft.com/office/powerpoint/2010/main" val="246725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63CD-F9AD-41FE-B623-F089B5EB1A2A}"/>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729C3-8E72-4253-B771-C133C6E72F51}"/>
                  </a:ext>
                </a:extLst>
              </p:cNvPr>
              <p:cNvSpPr>
                <a:spLocks noGrp="1"/>
              </p:cNvSpPr>
              <p:nvPr>
                <p:ph idx="1"/>
              </p:nvPr>
            </p:nvSpPr>
            <p:spPr>
              <a:xfrm>
                <a:off x="838200" y="365124"/>
                <a:ext cx="10515600" cy="6492876"/>
              </a:xfrm>
            </p:spPr>
            <p:txBody>
              <a:bodyPr>
                <a:normAutofit lnSpcReduction="10000"/>
              </a:bodyPr>
              <a:lstStyle/>
              <a:p>
                <a:pPr algn="just">
                  <a:lnSpc>
                    <a:spcPct val="100000"/>
                  </a:lnSpc>
                </a:pPr>
                <a:r>
                  <a:rPr lang="en-US" sz="2200" dirty="0" err="1">
                    <a:latin typeface="Arial" panose="020B0604020202020204" pitchFamily="34" charset="0"/>
                    <a:cs typeface="Arial" panose="020B0604020202020204" pitchFamily="34" charset="0"/>
                  </a:rPr>
                  <a:t>Đầu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ẩn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a:t>
                </a:r>
                <a:r>
                  <a:rPr lang="en-US" sz="2200" dirty="0">
                    <a:latin typeface="Arial" panose="020B0604020202020204" pitchFamily="34" charset="0"/>
                    <a:cs typeface="Arial" panose="020B0604020202020204" pitchFamily="34" charset="0"/>
                  </a:rPr>
                  <a:t> </a:t>
                </a:r>
                <a14:m>
                  <m:oMath xmlns:m="http://schemas.openxmlformats.org/officeDocument/2006/math">
                    <m:r>
                      <a:rPr lang="en-US" i="1">
                        <a:latin typeface="Cambria Math" panose="02040503050406030204" pitchFamily="18" charset="0"/>
                      </a:rPr>
                      <m:t>𝑙</m:t>
                    </m:r>
                  </m:oMath>
                </a14:m>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14:m>
                  <m:oMath xmlns:m="http://schemas.openxmlformats.org/officeDocument/2006/math">
                    <m:sSup>
                      <m:sSupPr>
                        <m:ctrlPr>
                          <a:rPr lang="vi-VN" sz="2200" i="1">
                            <a:latin typeface="Cambria Math" panose="02040503050406030204" pitchFamily="18" charset="0"/>
                          </a:rPr>
                        </m:ctrlPr>
                      </m:sSupPr>
                      <m:e>
                        <m:r>
                          <a:rPr lang="en-US" sz="2200" b="1" i="1">
                            <a:latin typeface="Cambria Math" panose="02040503050406030204" pitchFamily="18" charset="0"/>
                          </a:rPr>
                          <m:t>𝒛</m:t>
                        </m:r>
                      </m:e>
                      <m:sup>
                        <m:r>
                          <a:rPr lang="en-US" sz="2200" i="1">
                            <a:latin typeface="Cambria Math" panose="02040503050406030204" pitchFamily="18" charset="0"/>
                          </a:rPr>
                          <m:t>(</m:t>
                        </m:r>
                        <m:r>
                          <a:rPr lang="en-US" sz="2200" i="1">
                            <a:latin typeface="Cambria Math" panose="02040503050406030204" pitchFamily="18" charset="0"/>
                          </a:rPr>
                          <m:t>𝑙</m:t>
                        </m:r>
                        <m:r>
                          <a:rPr lang="en-US" sz="2200" i="1">
                            <a:latin typeface="Cambria Math" panose="02040503050406030204" pitchFamily="18" charset="0"/>
                          </a:rPr>
                          <m:t>)</m:t>
                        </m:r>
                      </m:sup>
                    </m:sSup>
                  </m:oMath>
                </a14:m>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đầu</a:t>
                </a:r>
                <a:r>
                  <a:rPr lang="en-US" sz="2200" dirty="0">
                    <a:latin typeface="Arial" panose="020B0604020202020204" pitchFamily="34" charset="0"/>
                    <a:cs typeface="Arial" panose="020B0604020202020204" pitchFamily="34" charset="0"/>
                  </a:rPr>
                  <a:t> ra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nút</a:t>
                </a:r>
                <a:r>
                  <a:rPr lang="en-US" sz="2200" dirty="0">
                    <a:latin typeface="Arial" panose="020B0604020202020204" pitchFamily="34" charset="0"/>
                    <a:cs typeface="Arial" panose="020B0604020202020204" pitchFamily="34" charset="0"/>
                  </a:rPr>
                  <a:t> (unit)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14:m>
                  <m:oMath xmlns:m="http://schemas.openxmlformats.org/officeDocument/2006/math">
                    <m:sSup>
                      <m:sSupPr>
                        <m:ctrlPr>
                          <a:rPr lang="vi-VN" sz="2200" i="1">
                            <a:latin typeface="Cambria Math" panose="02040503050406030204" pitchFamily="18" charset="0"/>
                          </a:rPr>
                        </m:ctrlPr>
                      </m:sSupPr>
                      <m:e>
                        <m:r>
                          <a:rPr lang="en-US" sz="2200" b="1" i="1">
                            <a:latin typeface="Cambria Math" panose="02040503050406030204" pitchFamily="18" charset="0"/>
                          </a:rPr>
                          <m:t>𝒂</m:t>
                        </m:r>
                      </m:e>
                      <m:sup>
                        <m:r>
                          <a:rPr lang="en-US" sz="2200" i="1">
                            <a:latin typeface="Cambria Math" panose="02040503050406030204" pitchFamily="18" charset="0"/>
                          </a:rPr>
                          <m:t>(</m:t>
                        </m:r>
                        <m:r>
                          <a:rPr lang="en-US" sz="2200" i="1">
                            <a:latin typeface="Cambria Math" panose="02040503050406030204" pitchFamily="18" charset="0"/>
                          </a:rPr>
                          <m:t>𝑙</m:t>
                        </m:r>
                        <m:r>
                          <a:rPr lang="en-US" sz="2200" i="1">
                            <a:latin typeface="Cambria Math" panose="02040503050406030204" pitchFamily="18" charset="0"/>
                          </a:rPr>
                          <m:t>)</m:t>
                        </m:r>
                      </m:sup>
                    </m:sSup>
                  </m:oMath>
                </a14:m>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còn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unit </a:t>
                </a:r>
                <a:r>
                  <a:rPr lang="en-US" sz="2200" dirty="0" err="1">
                    <a:latin typeface="Arial" panose="020B0604020202020204" pitchFamily="34" charset="0"/>
                    <a:cs typeface="Arial" panose="020B0604020202020204" pitchFamily="34" charset="0"/>
                  </a:rPr>
                  <a:t>thứ</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14:m>
                  <m:oMath xmlns:m="http://schemas.openxmlformats.org/officeDocument/2006/math">
                    <m:sSubSup>
                      <m:sSubSupPr>
                        <m:ctrlPr>
                          <a:rPr lang="vi-VN"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𝑖</m:t>
                        </m:r>
                      </m:sub>
                      <m:sup>
                        <m:r>
                          <a:rPr lang="en-US" sz="2200" i="1">
                            <a:latin typeface="Cambria Math" panose="02040503050406030204" pitchFamily="18" charset="0"/>
                          </a:rPr>
                          <m:t>(</m:t>
                        </m:r>
                        <m:r>
                          <a:rPr lang="en-US" sz="2200" i="1">
                            <a:latin typeface="Cambria Math" panose="02040503050406030204" pitchFamily="18" charset="0"/>
                          </a:rPr>
                          <m:t>𝑙</m:t>
                        </m:r>
                        <m:r>
                          <a:rPr lang="en-US" sz="2200" i="1">
                            <a:latin typeface="Cambria Math" panose="02040503050406030204" pitchFamily="18" charset="0"/>
                          </a:rPr>
                          <m:t>)</m:t>
                        </m:r>
                      </m:sup>
                    </m:sSubSup>
                  </m:oMath>
                </a14:m>
                <a:r>
                  <a:rPr lang="en-US" sz="2200"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a:p>
                <a:pPr algn="just">
                  <a:lnSpc>
                    <a:spcPct val="100000"/>
                  </a:lnSpc>
                </a:pPr>
                <a:r>
                  <a:rPr lang="en-US" sz="2200" dirty="0" err="1">
                    <a:latin typeface="Arial" panose="020B0604020202020204" pitchFamily="34" charset="0"/>
                  </a:rPr>
                  <a:t>Có</a:t>
                </a:r>
                <a:r>
                  <a:rPr lang="en-US" sz="2200" dirty="0">
                    <a:latin typeface="Arial" panose="020B0604020202020204" pitchFamily="34" charset="0"/>
                  </a:rPr>
                  <a:t> L ma </a:t>
                </a:r>
                <a:r>
                  <a:rPr lang="en-US" sz="2200" dirty="0" err="1">
                    <a:latin typeface="Arial" panose="020B0604020202020204" pitchFamily="34" charset="0"/>
                  </a:rPr>
                  <a:t>trận</a:t>
                </a:r>
                <a:r>
                  <a:rPr lang="en-US" sz="2200" dirty="0">
                    <a:latin typeface="Arial" panose="020B0604020202020204" pitchFamily="34" charset="0"/>
                  </a:rPr>
                  <a:t> </a:t>
                </a:r>
                <a:r>
                  <a:rPr lang="en-US" sz="2200" dirty="0" err="1">
                    <a:latin typeface="Arial" panose="020B0604020202020204" pitchFamily="34" charset="0"/>
                  </a:rPr>
                  <a:t>trọng</a:t>
                </a:r>
                <a:r>
                  <a:rPr lang="en-US" sz="2200" dirty="0">
                    <a:latin typeface="Arial" panose="020B0604020202020204" pitchFamily="34" charset="0"/>
                  </a:rPr>
                  <a:t> </a:t>
                </a:r>
                <a:r>
                  <a:rPr lang="en-US" sz="2200" dirty="0" err="1">
                    <a:latin typeface="Arial" panose="020B0604020202020204" pitchFamily="34" charset="0"/>
                  </a:rPr>
                  <a:t>số</a:t>
                </a:r>
                <a:r>
                  <a:rPr lang="en-US" sz="2200" dirty="0">
                    <a:latin typeface="Arial" panose="020B0604020202020204" pitchFamily="34" charset="0"/>
                  </a:rPr>
                  <a:t>. </a:t>
                </a:r>
                <a:r>
                  <a:rPr lang="en-US" sz="2200" dirty="0" err="1">
                    <a:latin typeface="Arial" panose="020B0604020202020204" pitchFamily="34" charset="0"/>
                    <a:cs typeface="Arial" panose="020B0604020202020204" pitchFamily="34" charset="0"/>
                  </a:rPr>
                  <a:t>Ký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14:m>
                  <m:oMath xmlns:m="http://schemas.openxmlformats.org/officeDocument/2006/math">
                    <m:sSup>
                      <m:sSupPr>
                        <m:ctrlPr>
                          <a:rPr lang="vi-VN" sz="2200" i="1">
                            <a:latin typeface="Cambria Math" panose="02040503050406030204" pitchFamily="18" charset="0"/>
                          </a:rPr>
                        </m:ctrlPr>
                      </m:sSupPr>
                      <m:e>
                        <m:r>
                          <a:rPr lang="en-US" sz="2200" b="1" i="1">
                            <a:latin typeface="Cambria Math" panose="02040503050406030204" pitchFamily="18" charset="0"/>
                          </a:rPr>
                          <m:t>𝑾</m:t>
                        </m:r>
                      </m:e>
                      <m:sup>
                        <m:r>
                          <a:rPr lang="en-US" sz="2200" i="1">
                            <a:latin typeface="Cambria Math" panose="02040503050406030204" pitchFamily="18" charset="0"/>
                          </a:rPr>
                          <m:t>(</m:t>
                        </m:r>
                        <m:r>
                          <a:rPr lang="en-US" sz="2200" i="1">
                            <a:latin typeface="Cambria Math" panose="02040503050406030204" pitchFamily="18" charset="0"/>
                          </a:rPr>
                          <m:t>𝑙</m:t>
                        </m:r>
                        <m:r>
                          <a:rPr lang="en-US" sz="2200" i="1">
                            <a:latin typeface="Cambria Math" panose="02040503050406030204" pitchFamily="18" charset="0"/>
                          </a:rPr>
                          <m:t>)</m:t>
                        </m:r>
                      </m:sup>
                    </m:sSup>
                  </m:oMath>
                </a14:m>
                <a:r>
                  <a:rPr lang="en-US" dirty="0"/>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trọng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a:t>
                </a:r>
                <a:r>
                  <a:rPr lang="en-US" sz="2200" dirty="0">
                    <a:latin typeface="Arial" panose="020B0604020202020204" pitchFamily="34" charset="0"/>
                    <a:cs typeface="Arial" panose="020B0604020202020204" pitchFamily="34" charset="0"/>
                  </a:rPr>
                  <a:t> (</a:t>
                </a:r>
                <a14:m>
                  <m:oMath xmlns:m="http://schemas.openxmlformats.org/officeDocument/2006/math">
                    <m:r>
                      <a:rPr lang="en-US" i="1">
                        <a:latin typeface="Cambria Math" panose="02040503050406030204" pitchFamily="18" charset="0"/>
                      </a:rPr>
                      <m:t>𝑙</m:t>
                    </m:r>
                    <m:r>
                      <a:rPr lang="en-US" i="1">
                        <a:latin typeface="Cambria Math" panose="02040503050406030204" pitchFamily="18" charset="0"/>
                      </a:rPr>
                      <m:t> </m:t>
                    </m:r>
                  </m:oMath>
                </a14:m>
                <a:r>
                  <a:rPr lang="en-US" sz="2200" dirty="0">
                    <a:latin typeface="Arial" panose="020B0604020202020204" pitchFamily="34" charset="0"/>
                    <a:cs typeface="Arial" panose="020B0604020202020204" pitchFamily="34" charset="0"/>
                  </a:rPr>
                  <a:t>-1) </a:t>
                </a:r>
                <a:r>
                  <a:rPr lang="en-US" sz="2200" dirty="0" err="1">
                    <a:latin typeface="Arial" panose="020B0604020202020204" pitchFamily="34" charset="0"/>
                    <a:cs typeface="Arial" panose="020B0604020202020204" pitchFamily="34" charset="0"/>
                  </a:rPr>
                  <a:t>đến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a:t>
                </a:r>
                <a:r>
                  <a:rPr lang="en-US" sz="2200" dirty="0">
                    <a:latin typeface="Arial" panose="020B0604020202020204" pitchFamily="34" charset="0"/>
                    <a:cs typeface="Arial" panose="020B0604020202020204" pitchFamily="34" charset="0"/>
                  </a:rPr>
                  <a:t> </a:t>
                </a:r>
                <a14:m>
                  <m:oMath xmlns:m="http://schemas.openxmlformats.org/officeDocument/2006/math">
                    <m:r>
                      <a:rPr lang="en-US" i="1">
                        <a:latin typeface="Cambria Math" panose="02040503050406030204" pitchFamily="18" charset="0"/>
                      </a:rPr>
                      <m:t>𝑙</m:t>
                    </m:r>
                  </m:oMath>
                </a14:m>
                <a:r>
                  <a:rPr lang="en-US" sz="2200" dirty="0">
                    <a:latin typeface="Arial" panose="020B0604020202020204" pitchFamily="34" charset="0"/>
                    <a:cs typeface="Arial" panose="020B0604020202020204" pitchFamily="34" charset="0"/>
                  </a:rPr>
                  <a:t>. </a:t>
                </a: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algn="just">
                  <a:lnSpc>
                    <a:spcPct val="100000"/>
                  </a:lnSpc>
                </a:pPr>
                <a:r>
                  <a:rPr lang="en-US" sz="2200" dirty="0" err="1">
                    <a:latin typeface="Arial" panose="020B0604020202020204" pitchFamily="34" charset="0"/>
                    <a:cs typeface="Arial" panose="020B0604020202020204" pitchFamily="34" charset="0"/>
                  </a:rPr>
                  <a:t>Cụ</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tử</a:t>
                </a:r>
                <a:r>
                  <a:rPr lang="en-US" sz="2200" dirty="0">
                    <a:latin typeface="Arial" panose="020B0604020202020204" pitchFamily="34" charset="0"/>
                    <a:cs typeface="Arial" panose="020B0604020202020204" pitchFamily="34" charset="0"/>
                  </a:rPr>
                  <a:t> </a:t>
                </a:r>
                <a14:m>
                  <m:oMath xmlns:m="http://schemas.openxmlformats.org/officeDocument/2006/math">
                    <m:sSubSup>
                      <m:sSubSupPr>
                        <m:ctrlPr>
                          <a:rPr lang="vi-VN" sz="2200" i="1">
                            <a:latin typeface="Cambria Math" panose="02040503050406030204" pitchFamily="18" charset="0"/>
                          </a:rPr>
                        </m:ctrlPr>
                      </m:sSubSupPr>
                      <m:e>
                        <m:r>
                          <a:rPr lang="en-US" sz="2200" i="1">
                            <a:latin typeface="Cambria Math" panose="02040503050406030204" pitchFamily="18" charset="0"/>
                          </a:rPr>
                          <m:t>𝑤</m:t>
                        </m:r>
                      </m:e>
                      <m:sub>
                        <m:r>
                          <a:rPr lang="en-US" sz="2200" i="1">
                            <a:latin typeface="Cambria Math" panose="02040503050406030204" pitchFamily="18" charset="0"/>
                          </a:rPr>
                          <m:t>𝑖𝑗</m:t>
                        </m:r>
                      </m:sub>
                      <m:sup>
                        <m:r>
                          <a:rPr lang="en-US" sz="2200" i="1">
                            <a:latin typeface="Cambria Math" panose="02040503050406030204" pitchFamily="18" charset="0"/>
                          </a:rPr>
                          <m:t>(</m:t>
                        </m:r>
                        <m:r>
                          <a:rPr lang="en-US" sz="2200" i="1">
                            <a:latin typeface="Cambria Math" panose="02040503050406030204" pitchFamily="18" charset="0"/>
                          </a:rPr>
                          <m:t>𝑙</m:t>
                        </m:r>
                        <m:r>
                          <a:rPr lang="en-US" sz="2200" i="1">
                            <a:latin typeface="Cambria Math" panose="02040503050406030204" pitchFamily="18" charset="0"/>
                          </a:rPr>
                          <m:t>)</m:t>
                        </m:r>
                      </m:sup>
                    </m:sSubSup>
                  </m:oMath>
                </a14:m>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trọng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nút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14:m>
                  <m:oMath xmlns:m="http://schemas.openxmlformats.org/officeDocument/2006/math">
                    <m:r>
                      <a:rPr lang="en-US" i="1">
                        <a:latin typeface="Cambria Math" panose="02040503050406030204" pitchFamily="18" charset="0"/>
                      </a:rPr>
                      <m:t>𝑙</m:t>
                    </m:r>
                    <m:r>
                      <a:rPr lang="en-US" i="1">
                        <a:latin typeface="Cambria Math" panose="02040503050406030204" pitchFamily="18" charset="0"/>
                      </a:rPr>
                      <m:t> </m:t>
                    </m:r>
                  </m:oMath>
                </a14:m>
                <a:r>
                  <a:rPr lang="en-US" sz="2200" dirty="0">
                    <a:latin typeface="Arial" panose="020B0604020202020204" pitchFamily="34" charset="0"/>
                    <a:cs typeface="Arial" panose="020B0604020202020204" pitchFamily="34" charset="0"/>
                  </a:rPr>
                  <a:t>-1) </a:t>
                </a:r>
                <a:r>
                  <a:rPr lang="en-US" sz="2200" dirty="0" err="1">
                    <a:latin typeface="Arial" panose="020B0604020202020204" pitchFamily="34" charset="0"/>
                    <a:cs typeface="Arial" panose="020B0604020202020204" pitchFamily="34" charset="0"/>
                  </a:rPr>
                  <a:t>đến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nút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a:t>
                </a:r>
                <a:r>
                  <a:rPr lang="en-US" sz="2200" dirty="0">
                    <a:latin typeface="Arial" panose="020B0604020202020204" pitchFamily="34" charset="0"/>
                    <a:cs typeface="Arial" panose="020B0604020202020204" pitchFamily="34" charset="0"/>
                  </a:rPr>
                  <a:t> j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a:t>
                </a:r>
                <a:r>
                  <a:rPr lang="en-US" sz="2200" dirty="0">
                    <a:latin typeface="Arial" panose="020B0604020202020204" pitchFamily="34" charset="0"/>
                    <a:cs typeface="Arial" panose="020B0604020202020204" pitchFamily="34" charset="0"/>
                  </a:rPr>
                  <a:t> (</a:t>
                </a:r>
                <a14:m>
                  <m:oMath xmlns:m="http://schemas.openxmlformats.org/officeDocument/2006/math">
                    <m:r>
                      <a:rPr lang="en-US" i="1">
                        <a:latin typeface="Cambria Math" panose="02040503050406030204" pitchFamily="18" charset="0"/>
                      </a:rPr>
                      <m:t>𝑙</m:t>
                    </m:r>
                  </m:oMath>
                </a14:m>
                <a:r>
                  <a:rPr lang="en-US" sz="2200" dirty="0">
                    <a:latin typeface="Arial" panose="020B0604020202020204" pitchFamily="34" charset="0"/>
                    <a:cs typeface="Arial" panose="020B0604020202020204" pitchFamily="34" charset="0"/>
                  </a:rPr>
                  <a:t>). </a:t>
                </a: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endParaRPr lang="vi-VN" sz="22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FB4729C3-8E72-4253-B771-C133C6E72F51}"/>
                  </a:ext>
                </a:extLst>
              </p:cNvPr>
              <p:cNvSpPr>
                <a:spLocks noGrp="1" noRot="1" noChangeAspect="1" noMove="1" noResize="1" noEditPoints="1" noAdjustHandles="1" noChangeArrowheads="1" noChangeShapeType="1" noTextEdit="1"/>
              </p:cNvSpPr>
              <p:nvPr>
                <p:ph idx="1"/>
              </p:nvPr>
            </p:nvSpPr>
            <p:spPr>
              <a:xfrm>
                <a:off x="838200" y="365124"/>
                <a:ext cx="10515600" cy="6492876"/>
              </a:xfrm>
              <a:blipFill>
                <a:blip r:embed="rId2"/>
                <a:stretch>
                  <a:fillRect l="-754" t="-939" r="-696"/>
                </a:stretch>
              </a:blipFill>
            </p:spPr>
            <p:txBody>
              <a:bodyPr/>
              <a:lstStyle/>
              <a:p>
                <a:r>
                  <a:rPr lang="vi-VN">
                    <a:noFill/>
                  </a:rPr>
                  <a:t> </a:t>
                </a:r>
              </a:p>
            </p:txBody>
          </p:sp>
        </mc:Fallback>
      </mc:AlternateContent>
      <p:pic>
        <p:nvPicPr>
          <p:cNvPr id="5" name="Picture 4" descr="https://machinelearningcoban.com/assets/14_mlp/mlp_notation.png">
            <a:extLst>
              <a:ext uri="{FF2B5EF4-FFF2-40B4-BE49-F238E27FC236}">
                <a16:creationId xmlns:a16="http://schemas.microsoft.com/office/drawing/2014/main" id="{75120664-4E1B-4725-B203-FE7DCC73029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1010" y="1761211"/>
            <a:ext cx="5791200" cy="3957765"/>
          </a:xfrm>
          <a:prstGeom prst="rect">
            <a:avLst/>
          </a:prstGeom>
          <a:noFill/>
          <a:ln>
            <a:noFill/>
          </a:ln>
        </p:spPr>
      </p:pic>
    </p:spTree>
    <p:extLst>
      <p:ext uri="{BB962C8B-B14F-4D97-AF65-F5344CB8AC3E}">
        <p14:creationId xmlns:p14="http://schemas.microsoft.com/office/powerpoint/2010/main" val="1936296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299C-A209-40C2-A54C-F517644E2928}"/>
              </a:ext>
            </a:extLst>
          </p:cNvPr>
          <p:cNvSpPr>
            <a:spLocks noGrp="1"/>
          </p:cNvSpPr>
          <p:nvPr>
            <p:ph type="title"/>
          </p:nvPr>
        </p:nvSpPr>
        <p:spPr>
          <a:xfrm flipV="1">
            <a:off x="838200" y="318052"/>
            <a:ext cx="10515600" cy="47073"/>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F39965-5272-4E9C-BB23-D2FDCF44A4BB}"/>
                  </a:ext>
                </a:extLst>
              </p:cNvPr>
              <p:cNvSpPr>
                <a:spLocks noGrp="1"/>
              </p:cNvSpPr>
              <p:nvPr>
                <p:ph idx="1"/>
              </p:nvPr>
            </p:nvSpPr>
            <p:spPr>
              <a:xfrm>
                <a:off x="644386" y="318052"/>
                <a:ext cx="10903227" cy="6300718"/>
              </a:xfrm>
            </p:spPr>
            <p:txBody>
              <a:bodyPr>
                <a:noAutofit/>
              </a:bodyPr>
              <a:lstStyle/>
              <a:p>
                <a:pPr marL="0" indent="0">
                  <a:lnSpc>
                    <a:spcPct val="100000"/>
                  </a:lnSpc>
                  <a:buNone/>
                </a:pPr>
                <a:r>
                  <a:rPr lang="vi-VN" sz="2200" b="1" dirty="0"/>
                  <a:t>Lan truyền ngược</a:t>
                </a:r>
              </a:p>
              <a:p>
                <a:pPr marL="0" indent="0">
                  <a:lnSpc>
                    <a:spcPct val="100000"/>
                  </a:lnSpc>
                  <a:buNone/>
                </a:pPr>
                <a:r>
                  <a:rPr lang="vi-VN" sz="2200" dirty="0"/>
                  <a:t>Đây là phương pháp hiệu quả </a:t>
                </a:r>
                <a:r>
                  <a:rPr lang="vi-VN" sz="2200"/>
                  <a:t>nhất </a:t>
                </a:r>
                <a:r>
                  <a:rPr lang="vi-VN"/>
                  <a:t>để cập nhật trọng số của các lớp của mạng </a:t>
                </a:r>
                <a:r>
                  <a:rPr lang="vi-VN" sz="2200"/>
                  <a:t>cho </a:t>
                </a:r>
                <a:r>
                  <a:rPr lang="vi-VN" sz="2200" dirty="0"/>
                  <a:t>quá trình học của mạng perceptron đa lớp.</a:t>
                </a:r>
              </a:p>
              <a:p>
                <a:pPr marL="0" indent="0">
                  <a:lnSpc>
                    <a:spcPct val="100000"/>
                  </a:lnSpc>
                  <a:buNone/>
                </a:pPr>
                <a:r>
                  <a:rPr lang="vi-VN" sz="2200" dirty="0"/>
                  <a:t>Quá trình lan truyền thẳng: các giá trị thuộc tính của dữ liệu được tính lần lượt từ đầu vào đến đầu ra.</a:t>
                </a:r>
              </a:p>
              <a:p>
                <a:pPr marL="0" indent="0">
                  <a:buNone/>
                </a:pPr>
                <a:r>
                  <a:rPr lang="vi-VN" sz="2200" dirty="0"/>
                  <a:t> </a:t>
                </a:r>
                <a14:m>
                  <m:oMath xmlns:m="http://schemas.openxmlformats.org/officeDocument/2006/math">
                    <m:sSup>
                      <m:sSupPr>
                        <m:ctrlPr>
                          <a:rPr lang="vi-VN" sz="2200" i="1">
                            <a:latin typeface="Cambria Math" panose="02040503050406030204" pitchFamily="18" charset="0"/>
                          </a:rPr>
                        </m:ctrlPr>
                      </m:sSupPr>
                      <m:e>
                        <m:r>
                          <a:rPr lang="vi-VN" sz="2200" b="1" i="1" smtClean="0">
                            <a:latin typeface="Cambria Math" panose="02040503050406030204" pitchFamily="18" charset="0"/>
                          </a:rPr>
                          <m:t>                                                  </m:t>
                        </m:r>
                        <m:r>
                          <a:rPr lang="vi-VN" sz="2200" b="1" i="1">
                            <a:latin typeface="Cambria Math" panose="02040503050406030204" pitchFamily="18" charset="0"/>
                          </a:rPr>
                          <m:t>𝒂</m:t>
                        </m:r>
                      </m:e>
                      <m:sup>
                        <m:r>
                          <a:rPr lang="vi-VN" sz="2200" i="1">
                            <a:latin typeface="Cambria Math" panose="02040503050406030204" pitchFamily="18" charset="0"/>
                          </a:rPr>
                          <m:t>(0)</m:t>
                        </m:r>
                      </m:sup>
                    </m:sSup>
                    <m:r>
                      <a:rPr lang="vi-VN" sz="2200" i="1">
                        <a:latin typeface="Cambria Math" panose="02040503050406030204" pitchFamily="18" charset="0"/>
                      </a:rPr>
                      <m:t>=</m:t>
                    </m:r>
                    <m:r>
                      <a:rPr lang="vi-VN" sz="2200" b="1" i="1">
                        <a:latin typeface="Cambria Math" panose="02040503050406030204" pitchFamily="18" charset="0"/>
                      </a:rPr>
                      <m:t>𝑿</m:t>
                    </m:r>
                  </m:oMath>
                </a14:m>
                <a:endParaRPr lang="vi-VN" sz="2200" dirty="0"/>
              </a:p>
              <a:p>
                <a:pPr marL="0" indent="0">
                  <a:buNone/>
                </a:pPr>
                <a:r>
                  <a:rPr lang="vi-VN" sz="2200" i="1" dirty="0"/>
                  <a:t>		  	   </a:t>
                </a:r>
                <a14:m>
                  <m:oMath xmlns:m="http://schemas.openxmlformats.org/officeDocument/2006/math">
                    <m:sSup>
                      <m:sSupPr>
                        <m:ctrlPr>
                          <a:rPr lang="vi-VN" sz="2200" i="1">
                            <a:latin typeface="Cambria Math" panose="02040503050406030204" pitchFamily="18" charset="0"/>
                          </a:rPr>
                        </m:ctrlPr>
                      </m:sSupPr>
                      <m:e>
                        <m:r>
                          <a:rPr lang="vi-VN" sz="2200" b="1" i="1">
                            <a:latin typeface="Cambria Math" panose="02040503050406030204" pitchFamily="18" charset="0"/>
                          </a:rPr>
                          <m:t>𝒛</m:t>
                        </m:r>
                      </m:e>
                      <m:sup>
                        <m:d>
                          <m:dPr>
                            <m:ctrlPr>
                              <a:rPr lang="vi-VN" sz="2200" i="1">
                                <a:latin typeface="Cambria Math" panose="02040503050406030204" pitchFamily="18" charset="0"/>
                              </a:rPr>
                            </m:ctrlPr>
                          </m:dPr>
                          <m:e>
                            <m:r>
                              <a:rPr lang="vi-VN" sz="2200" i="1">
                                <a:latin typeface="Cambria Math" panose="02040503050406030204" pitchFamily="18" charset="0"/>
                              </a:rPr>
                              <m:t>𝑙</m:t>
                            </m:r>
                          </m:e>
                        </m:d>
                      </m:sup>
                    </m:sSup>
                    <m:r>
                      <a:rPr lang="vi-VN" sz="2200" i="1">
                        <a:latin typeface="Cambria Math" panose="02040503050406030204" pitchFamily="18" charset="0"/>
                      </a:rPr>
                      <m:t>=</m:t>
                    </m:r>
                    <m:sSup>
                      <m:sSupPr>
                        <m:ctrlPr>
                          <a:rPr lang="vi-VN" sz="2200" i="1">
                            <a:latin typeface="Cambria Math" panose="02040503050406030204" pitchFamily="18" charset="0"/>
                          </a:rPr>
                        </m:ctrlPr>
                      </m:sSupPr>
                      <m:e>
                        <m:r>
                          <a:rPr lang="vi-VN" sz="2200" b="1" i="1">
                            <a:latin typeface="Cambria Math" panose="02040503050406030204" pitchFamily="18" charset="0"/>
                          </a:rPr>
                          <m:t>𝑾</m:t>
                        </m:r>
                      </m:e>
                      <m:sup>
                        <m:d>
                          <m:dPr>
                            <m:ctrlPr>
                              <a:rPr lang="vi-VN" sz="2200" i="1">
                                <a:latin typeface="Cambria Math" panose="02040503050406030204" pitchFamily="18" charset="0"/>
                              </a:rPr>
                            </m:ctrlPr>
                          </m:dPr>
                          <m:e>
                            <m:r>
                              <a:rPr lang="vi-VN" sz="2200" i="1">
                                <a:latin typeface="Cambria Math" panose="02040503050406030204" pitchFamily="18" charset="0"/>
                              </a:rPr>
                              <m:t>𝑙</m:t>
                            </m:r>
                          </m:e>
                        </m:d>
                        <m:r>
                          <a:rPr lang="vi-VN" sz="2200" i="1">
                            <a:latin typeface="Cambria Math" panose="02040503050406030204" pitchFamily="18" charset="0"/>
                          </a:rPr>
                          <m:t>𝑇</m:t>
                        </m:r>
                      </m:sup>
                    </m:sSup>
                    <m:sSup>
                      <m:sSupPr>
                        <m:ctrlPr>
                          <a:rPr lang="vi-VN" sz="2200" i="1">
                            <a:latin typeface="Cambria Math" panose="02040503050406030204" pitchFamily="18" charset="0"/>
                          </a:rPr>
                        </m:ctrlPr>
                      </m:sSupPr>
                      <m:e>
                        <m:r>
                          <a:rPr lang="vi-VN" sz="2200" b="1" i="1">
                            <a:latin typeface="Cambria Math" panose="02040503050406030204" pitchFamily="18" charset="0"/>
                          </a:rPr>
                          <m:t>𝒂</m:t>
                        </m:r>
                      </m:e>
                      <m:sup>
                        <m:d>
                          <m:dPr>
                            <m:ctrlPr>
                              <a:rPr lang="vi-VN" sz="2200" i="1">
                                <a:latin typeface="Cambria Math" panose="02040503050406030204" pitchFamily="18" charset="0"/>
                              </a:rPr>
                            </m:ctrlPr>
                          </m:dPr>
                          <m:e>
                            <m:r>
                              <a:rPr lang="vi-VN" sz="2200" i="1">
                                <a:latin typeface="Cambria Math" panose="02040503050406030204" pitchFamily="18" charset="0"/>
                              </a:rPr>
                              <m:t>𝑙</m:t>
                            </m:r>
                            <m:r>
                              <a:rPr lang="vi-VN" sz="2200" i="1">
                                <a:latin typeface="Cambria Math" panose="02040503050406030204" pitchFamily="18" charset="0"/>
                              </a:rPr>
                              <m:t>−1</m:t>
                            </m:r>
                          </m:e>
                        </m:d>
                      </m:sup>
                    </m:sSup>
                    <m:r>
                      <a:rPr lang="vi-VN" sz="2200" i="1">
                        <a:latin typeface="Cambria Math" panose="02040503050406030204" pitchFamily="18" charset="0"/>
                      </a:rPr>
                      <m:t>+</m:t>
                    </m:r>
                    <m:sSup>
                      <m:sSupPr>
                        <m:ctrlPr>
                          <a:rPr lang="vi-VN" sz="2200" i="1">
                            <a:latin typeface="Cambria Math" panose="02040503050406030204" pitchFamily="18" charset="0"/>
                          </a:rPr>
                        </m:ctrlPr>
                      </m:sSupPr>
                      <m:e>
                        <m:r>
                          <a:rPr lang="vi-VN" sz="2200" b="1" i="1">
                            <a:latin typeface="Cambria Math" panose="02040503050406030204" pitchFamily="18" charset="0"/>
                          </a:rPr>
                          <m:t>𝒃</m:t>
                        </m:r>
                      </m:e>
                      <m:sup>
                        <m:d>
                          <m:dPr>
                            <m:ctrlPr>
                              <a:rPr lang="vi-VN" sz="2200" i="1">
                                <a:latin typeface="Cambria Math" panose="02040503050406030204" pitchFamily="18" charset="0"/>
                              </a:rPr>
                            </m:ctrlPr>
                          </m:dPr>
                          <m:e>
                            <m:r>
                              <a:rPr lang="vi-VN" sz="2200" i="1">
                                <a:latin typeface="Cambria Math" panose="02040503050406030204" pitchFamily="18" charset="0"/>
                              </a:rPr>
                              <m:t>𝑙</m:t>
                            </m:r>
                          </m:e>
                        </m:d>
                      </m:sup>
                    </m:sSup>
                    <m:r>
                      <a:rPr lang="vi-VN" sz="2200" i="1">
                        <a:latin typeface="Cambria Math" panose="02040503050406030204" pitchFamily="18" charset="0"/>
                      </a:rPr>
                      <m:t>,  </m:t>
                    </m:r>
                    <m:r>
                      <a:rPr lang="vi-VN" sz="2200" i="1">
                        <a:latin typeface="Cambria Math" panose="02040503050406030204" pitchFamily="18" charset="0"/>
                      </a:rPr>
                      <m:t>𝑙</m:t>
                    </m:r>
                    <m:r>
                      <a:rPr lang="vi-VN" sz="2200" i="1">
                        <a:latin typeface="Cambria Math" panose="02040503050406030204" pitchFamily="18" charset="0"/>
                      </a:rPr>
                      <m:t>=1,2,…, </m:t>
                    </m:r>
                    <m:r>
                      <a:rPr lang="vi-VN" sz="2200" i="1">
                        <a:latin typeface="Cambria Math" panose="02040503050406030204" pitchFamily="18" charset="0"/>
                      </a:rPr>
                      <m:t>𝐿</m:t>
                    </m:r>
                  </m:oMath>
                </a14:m>
                <a:r>
                  <a:rPr lang="vi-VN" sz="2200" i="1" dirty="0"/>
                  <a:t>                                       </a:t>
                </a:r>
                <a14:m>
                  <m:oMath xmlns:m="http://schemas.openxmlformats.org/officeDocument/2006/math">
                    <m:sSup>
                      <m:sSupPr>
                        <m:ctrlPr>
                          <a:rPr lang="vi-VN" sz="2200" i="1">
                            <a:latin typeface="Cambria Math" panose="02040503050406030204" pitchFamily="18" charset="0"/>
                          </a:rPr>
                        </m:ctrlPr>
                      </m:sSupPr>
                      <m:e>
                        <m:r>
                          <a:rPr lang="vi-VN" sz="2200" b="1" i="1" smtClean="0">
                            <a:latin typeface="Cambria Math" panose="02040503050406030204" pitchFamily="18" charset="0"/>
                          </a:rPr>
                          <m:t>                                                    </m:t>
                        </m:r>
                        <m:r>
                          <a:rPr lang="vi-VN" sz="2200" b="1" i="1">
                            <a:latin typeface="Cambria Math" panose="02040503050406030204" pitchFamily="18" charset="0"/>
                          </a:rPr>
                          <m:t>𝒂</m:t>
                        </m:r>
                      </m:e>
                      <m:sup>
                        <m:d>
                          <m:dPr>
                            <m:ctrlPr>
                              <a:rPr lang="vi-VN" sz="2200" i="1">
                                <a:latin typeface="Cambria Math" panose="02040503050406030204" pitchFamily="18" charset="0"/>
                              </a:rPr>
                            </m:ctrlPr>
                          </m:dPr>
                          <m:e>
                            <m:r>
                              <a:rPr lang="vi-VN" sz="2200" i="1">
                                <a:latin typeface="Cambria Math" panose="02040503050406030204" pitchFamily="18" charset="0"/>
                              </a:rPr>
                              <m:t>𝑙</m:t>
                            </m:r>
                          </m:e>
                        </m:d>
                      </m:sup>
                    </m:sSup>
                    <m:r>
                      <a:rPr lang="vi-VN" sz="2200" i="1">
                        <a:latin typeface="Cambria Math" panose="02040503050406030204" pitchFamily="18" charset="0"/>
                      </a:rPr>
                      <m:t>=</m:t>
                    </m:r>
                    <m:sSup>
                      <m:sSupPr>
                        <m:ctrlPr>
                          <a:rPr lang="vi-VN" sz="2200" i="1">
                            <a:latin typeface="Cambria Math" panose="02040503050406030204" pitchFamily="18" charset="0"/>
                          </a:rPr>
                        </m:ctrlPr>
                      </m:sSupPr>
                      <m:e>
                        <m:r>
                          <a:rPr lang="vi-VN" sz="2200" i="1">
                            <a:latin typeface="Cambria Math" panose="02040503050406030204" pitchFamily="18" charset="0"/>
                          </a:rPr>
                          <m:t>𝑓</m:t>
                        </m:r>
                      </m:e>
                      <m:sup>
                        <m:d>
                          <m:dPr>
                            <m:ctrlPr>
                              <a:rPr lang="vi-VN" sz="2200" i="1">
                                <a:latin typeface="Cambria Math" panose="02040503050406030204" pitchFamily="18" charset="0"/>
                              </a:rPr>
                            </m:ctrlPr>
                          </m:dPr>
                          <m:e>
                            <m:r>
                              <a:rPr lang="vi-VN" sz="2200" i="1">
                                <a:latin typeface="Cambria Math" panose="02040503050406030204" pitchFamily="18" charset="0"/>
                              </a:rPr>
                              <m:t>𝑙</m:t>
                            </m:r>
                          </m:e>
                        </m:d>
                      </m:sup>
                    </m:sSup>
                    <m:d>
                      <m:dPr>
                        <m:ctrlPr>
                          <a:rPr lang="vi-VN" sz="2200" i="1">
                            <a:latin typeface="Cambria Math" panose="02040503050406030204" pitchFamily="18" charset="0"/>
                          </a:rPr>
                        </m:ctrlPr>
                      </m:dPr>
                      <m:e>
                        <m:sSup>
                          <m:sSupPr>
                            <m:ctrlPr>
                              <a:rPr lang="vi-VN" sz="2200" i="1">
                                <a:latin typeface="Cambria Math" panose="02040503050406030204" pitchFamily="18" charset="0"/>
                              </a:rPr>
                            </m:ctrlPr>
                          </m:sSupPr>
                          <m:e>
                            <m:r>
                              <a:rPr lang="vi-VN" sz="2200" i="1">
                                <a:latin typeface="Cambria Math" panose="02040503050406030204" pitchFamily="18" charset="0"/>
                              </a:rPr>
                              <m:t>𝑧</m:t>
                            </m:r>
                          </m:e>
                          <m:sup>
                            <m:d>
                              <m:dPr>
                                <m:ctrlPr>
                                  <a:rPr lang="vi-VN" sz="2200" i="1">
                                    <a:latin typeface="Cambria Math" panose="02040503050406030204" pitchFamily="18" charset="0"/>
                                  </a:rPr>
                                </m:ctrlPr>
                              </m:dPr>
                              <m:e>
                                <m:r>
                                  <a:rPr lang="vi-VN" sz="2200" i="1">
                                    <a:latin typeface="Cambria Math" panose="02040503050406030204" pitchFamily="18" charset="0"/>
                                  </a:rPr>
                                  <m:t>𝑙</m:t>
                                </m:r>
                              </m:e>
                            </m:d>
                          </m:sup>
                        </m:sSup>
                      </m:e>
                    </m:d>
                    <m:r>
                      <a:rPr lang="vi-VN" sz="2200" i="1">
                        <a:latin typeface="Cambria Math" panose="02040503050406030204" pitchFamily="18" charset="0"/>
                      </a:rPr>
                      <m:t>,   </m:t>
                    </m:r>
                    <m:r>
                      <a:rPr lang="vi-VN" sz="2200" i="1">
                        <a:latin typeface="Cambria Math" panose="02040503050406030204" pitchFamily="18" charset="0"/>
                      </a:rPr>
                      <m:t>𝑙</m:t>
                    </m:r>
                    <m:r>
                      <a:rPr lang="vi-VN" sz="2200" i="1">
                        <a:latin typeface="Cambria Math" panose="02040503050406030204" pitchFamily="18" charset="0"/>
                      </a:rPr>
                      <m:t>=1,2,..,</m:t>
                    </m:r>
                    <m:r>
                      <a:rPr lang="vi-VN" sz="2200" i="1">
                        <a:latin typeface="Cambria Math" panose="02040503050406030204" pitchFamily="18" charset="0"/>
                      </a:rPr>
                      <m:t>𝐿</m:t>
                    </m:r>
                    <m:r>
                      <a:rPr lang="vi-VN" sz="2200" i="1">
                        <a:latin typeface="Cambria Math" panose="02040503050406030204" pitchFamily="18" charset="0"/>
                      </a:rPr>
                      <m:t>)</m:t>
                    </m:r>
                  </m:oMath>
                </a14:m>
                <a:r>
                  <a:rPr lang="vi-VN" sz="2200" i="1" dirty="0"/>
                  <a:t>     </a:t>
                </a:r>
                <a:endParaRPr lang="vi-VN" sz="2200" dirty="0"/>
              </a:p>
              <a:p>
                <a:pPr marL="0" indent="0">
                  <a:buNone/>
                </a:pPr>
                <a:r>
                  <a:rPr lang="vi-VN" sz="2200" i="1" dirty="0"/>
                  <a:t>                                        </a:t>
                </a:r>
                <a14:m>
                  <m:oMath xmlns:m="http://schemas.openxmlformats.org/officeDocument/2006/math">
                    <m:acc>
                      <m:accPr>
                        <m:chr m:val="̂"/>
                        <m:ctrlPr>
                          <a:rPr lang="vi-VN" sz="2200" i="1">
                            <a:latin typeface="Cambria Math" panose="02040503050406030204" pitchFamily="18" charset="0"/>
                          </a:rPr>
                        </m:ctrlPr>
                      </m:accPr>
                      <m:e>
                        <m:r>
                          <a:rPr lang="vi-VN" sz="2200" b="1" i="1">
                            <a:latin typeface="Cambria Math" panose="02040503050406030204" pitchFamily="18" charset="0"/>
                          </a:rPr>
                          <m:t>𝒚</m:t>
                        </m:r>
                      </m:e>
                    </m:acc>
                    <m:r>
                      <a:rPr lang="vi-VN" sz="2200" i="1">
                        <a:latin typeface="Cambria Math" panose="02040503050406030204" pitchFamily="18" charset="0"/>
                      </a:rPr>
                      <m:t>=</m:t>
                    </m:r>
                    <m:sSup>
                      <m:sSupPr>
                        <m:ctrlPr>
                          <a:rPr lang="vi-VN" sz="2200" i="1" smtClean="0">
                            <a:latin typeface="Cambria Math" panose="02040503050406030204" pitchFamily="18" charset="0"/>
                          </a:rPr>
                        </m:ctrlPr>
                      </m:sSupPr>
                      <m:e>
                        <m:r>
                          <a:rPr lang="vi-VN" sz="2200" b="1" i="1" smtClean="0">
                            <a:latin typeface="Cambria Math" panose="02040503050406030204" pitchFamily="18" charset="0"/>
                          </a:rPr>
                          <m:t>𝒂</m:t>
                        </m:r>
                      </m:e>
                      <m:sup>
                        <m:r>
                          <a:rPr lang="vi-VN" sz="2200" b="0" i="1" smtClean="0">
                            <a:latin typeface="Cambria Math" panose="02040503050406030204" pitchFamily="18" charset="0"/>
                          </a:rPr>
                          <m:t>(</m:t>
                        </m:r>
                        <m:r>
                          <a:rPr lang="vi-VN" sz="2200" b="0" i="1" smtClean="0">
                            <a:latin typeface="Cambria Math" panose="02040503050406030204" pitchFamily="18" charset="0"/>
                          </a:rPr>
                          <m:t>𝐿</m:t>
                        </m:r>
                        <m:r>
                          <a:rPr lang="vi-VN" sz="2200" b="0" i="1" smtClean="0">
                            <a:latin typeface="Cambria Math" panose="02040503050406030204" pitchFamily="18" charset="0"/>
                          </a:rPr>
                          <m:t>)</m:t>
                        </m:r>
                      </m:sup>
                    </m:sSup>
                  </m:oMath>
                </a14:m>
                <a:endParaRPr lang="vi-VN" sz="2200" dirty="0"/>
              </a:p>
              <a:p>
                <a:pPr marL="0" indent="0">
                  <a:buNone/>
                </a:pPr>
                <a:r>
                  <a:rPr lang="vi-VN" sz="2200" dirty="0"/>
                  <a:t>Hàm sai số có thể lấy là MSE – Mean Sq</a:t>
                </a:r>
                <a:r>
                  <a:rPr lang="en-US" sz="2200" dirty="0" err="1"/>
                  <a:t>uare</a:t>
                </a:r>
                <a:r>
                  <a:rPr lang="en-US" sz="2200" dirty="0"/>
                  <a:t> Error</a:t>
                </a:r>
              </a:p>
              <a:p>
                <a:pPr marL="0" indent="0">
                  <a:buNone/>
                </a:pPr>
                <a:r>
                  <a:rPr lang="en-US" sz="2200" dirty="0"/>
                  <a:t>		</a:t>
                </a:r>
                <a14:m>
                  <m:oMath xmlns:m="http://schemas.openxmlformats.org/officeDocument/2006/math">
                    <m:r>
                      <a:rPr lang="en-US" sz="2200" i="1">
                        <a:latin typeface="Cambria Math" panose="02040503050406030204" pitchFamily="18" charset="0"/>
                      </a:rPr>
                      <m:t>𝐽</m:t>
                    </m:r>
                    <m:d>
                      <m:dPr>
                        <m:ctrlPr>
                          <a:rPr lang="vi-VN" sz="2200" i="1">
                            <a:latin typeface="Cambria Math" panose="02040503050406030204" pitchFamily="18" charset="0"/>
                          </a:rPr>
                        </m:ctrlPr>
                      </m:dPr>
                      <m:e>
                        <m:r>
                          <a:rPr lang="en-US" sz="2200" b="1" i="1">
                            <a:latin typeface="Cambria Math" panose="02040503050406030204" pitchFamily="18" charset="0"/>
                          </a:rPr>
                          <m:t>𝑾</m:t>
                        </m:r>
                        <m:r>
                          <a:rPr lang="en-US" sz="2200" b="1" i="1">
                            <a:latin typeface="Cambria Math" panose="02040503050406030204" pitchFamily="18" charset="0"/>
                          </a:rPr>
                          <m:t>,</m:t>
                        </m:r>
                        <m:r>
                          <a:rPr lang="en-US" sz="2200" b="1" i="1">
                            <a:latin typeface="Cambria Math" panose="02040503050406030204" pitchFamily="18" charset="0"/>
                          </a:rPr>
                          <m:t>𝒃</m:t>
                        </m:r>
                        <m:r>
                          <a:rPr lang="en-US" sz="2200" b="1" i="1">
                            <a:latin typeface="Cambria Math" panose="02040503050406030204" pitchFamily="18" charset="0"/>
                          </a:rPr>
                          <m:t>,</m:t>
                        </m:r>
                        <m:r>
                          <a:rPr lang="en-US" sz="2200" b="1" i="1">
                            <a:latin typeface="Cambria Math" panose="02040503050406030204" pitchFamily="18" charset="0"/>
                          </a:rPr>
                          <m:t>𝑿</m:t>
                        </m:r>
                        <m:r>
                          <a:rPr lang="en-US" sz="2200" b="1" i="1">
                            <a:latin typeface="Cambria Math" panose="02040503050406030204" pitchFamily="18" charset="0"/>
                          </a:rPr>
                          <m:t>,</m:t>
                        </m:r>
                        <m:r>
                          <a:rPr lang="en-US" sz="2200" b="1" i="1">
                            <a:latin typeface="Cambria Math" panose="02040503050406030204" pitchFamily="18" charset="0"/>
                          </a:rPr>
                          <m:t>𝒀</m:t>
                        </m:r>
                      </m:e>
                    </m:d>
                    <m:r>
                      <a:rPr lang="en-US" sz="2200" i="1">
                        <a:latin typeface="Cambria Math" panose="02040503050406030204" pitchFamily="18" charset="0"/>
                      </a:rPr>
                      <m:t>=</m:t>
                    </m:r>
                    <m:f>
                      <m:fPr>
                        <m:ctrlPr>
                          <a:rPr lang="vi-VN"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𝑁</m:t>
                        </m:r>
                      </m:den>
                    </m:f>
                    <m:nary>
                      <m:naryPr>
                        <m:chr m:val="∑"/>
                        <m:limLoc m:val="subSup"/>
                        <m:ctrlPr>
                          <a:rPr lang="vi-VN" sz="2200" i="1">
                            <a:latin typeface="Cambria Math" panose="02040503050406030204" pitchFamily="18" charset="0"/>
                          </a:rPr>
                        </m:ctrlPr>
                      </m:naryPr>
                      <m:sub>
                        <m:r>
                          <a:rPr lang="en-US" sz="2200" i="1">
                            <a:latin typeface="Cambria Math" panose="02040503050406030204" pitchFamily="18" charset="0"/>
                          </a:rPr>
                          <m:t>𝑛</m:t>
                        </m:r>
                        <m:r>
                          <a:rPr lang="en-US" sz="2200" i="1">
                            <a:latin typeface="Cambria Math" panose="02040503050406030204" pitchFamily="18" charset="0"/>
                          </a:rPr>
                          <m:t>=1</m:t>
                        </m:r>
                      </m:sub>
                      <m:sup>
                        <m:r>
                          <a:rPr lang="en-US" sz="2200" i="1">
                            <a:latin typeface="Cambria Math" panose="02040503050406030204" pitchFamily="18" charset="0"/>
                          </a:rPr>
                          <m:t>𝑁</m:t>
                        </m:r>
                      </m:sup>
                      <m:e>
                        <m:sSubSup>
                          <m:sSubSupPr>
                            <m:ctrlPr>
                              <a:rPr lang="vi-VN" sz="2200" i="1">
                                <a:latin typeface="Cambria Math" panose="02040503050406030204" pitchFamily="18" charset="0"/>
                              </a:rPr>
                            </m:ctrlPr>
                          </m:sSubSupPr>
                          <m:e>
                            <m:d>
                              <m:dPr>
                                <m:begChr m:val="‖"/>
                                <m:endChr m:val="‖"/>
                                <m:ctrlPr>
                                  <a:rPr lang="vi-VN" sz="2200" i="1">
                                    <a:latin typeface="Cambria Math" panose="02040503050406030204" pitchFamily="18" charset="0"/>
                                  </a:rPr>
                                </m:ctrlPr>
                              </m:dPr>
                              <m:e>
                                <m:sSub>
                                  <m:sSubPr>
                                    <m:ctrlPr>
                                      <a:rPr lang="vi-VN" sz="2200" i="1">
                                        <a:latin typeface="Cambria Math" panose="02040503050406030204" pitchFamily="18" charset="0"/>
                                      </a:rPr>
                                    </m:ctrlPr>
                                  </m:sSubPr>
                                  <m:e>
                                    <m:r>
                                      <a:rPr lang="en-US" sz="2200" b="1" i="1">
                                        <a:latin typeface="Cambria Math" panose="02040503050406030204" pitchFamily="18" charset="0"/>
                                      </a:rPr>
                                      <m:t>𝒚</m:t>
                                    </m:r>
                                  </m:e>
                                  <m:sub>
                                    <m:r>
                                      <a:rPr lang="en-US" sz="2200" i="1">
                                        <a:latin typeface="Cambria Math" panose="02040503050406030204" pitchFamily="18" charset="0"/>
                                      </a:rPr>
                                      <m:t>𝑛</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acc>
                                      <m:accPr>
                                        <m:chr m:val="̂"/>
                                        <m:ctrlPr>
                                          <a:rPr lang="vi-VN" sz="2200" i="1">
                                            <a:latin typeface="Cambria Math" panose="02040503050406030204" pitchFamily="18" charset="0"/>
                                          </a:rPr>
                                        </m:ctrlPr>
                                      </m:accPr>
                                      <m:e>
                                        <m:r>
                                          <a:rPr lang="en-US" sz="2200" b="1" i="1">
                                            <a:latin typeface="Cambria Math" panose="02040503050406030204" pitchFamily="18" charset="0"/>
                                          </a:rPr>
                                          <m:t>𝒚</m:t>
                                        </m:r>
                                      </m:e>
                                    </m:acc>
                                  </m:e>
                                  <m:sub>
                                    <m:r>
                                      <a:rPr lang="en-US" sz="2200" i="1">
                                        <a:latin typeface="Cambria Math" panose="02040503050406030204" pitchFamily="18" charset="0"/>
                                      </a:rPr>
                                      <m:t>𝑛</m:t>
                                    </m:r>
                                  </m:sub>
                                </m:sSub>
                              </m:e>
                            </m:d>
                          </m:e>
                          <m:sub>
                            <m:r>
                              <a:rPr lang="en-US" sz="2200" i="1">
                                <a:latin typeface="Cambria Math" panose="02040503050406030204" pitchFamily="18" charset="0"/>
                              </a:rPr>
                              <m:t>2</m:t>
                            </m:r>
                          </m:sub>
                          <m:sup>
                            <m:r>
                              <a:rPr lang="en-US" sz="2200" i="1">
                                <a:latin typeface="Cambria Math" panose="02040503050406030204" pitchFamily="18" charset="0"/>
                              </a:rPr>
                              <m:t>2</m:t>
                            </m:r>
                          </m:sup>
                        </m:sSubSup>
                        <m:r>
                          <a:rPr lang="en-US" sz="2200" i="1">
                            <a:latin typeface="Cambria Math" panose="02040503050406030204" pitchFamily="18" charset="0"/>
                          </a:rPr>
                          <m:t>=</m:t>
                        </m:r>
                        <m:f>
                          <m:fPr>
                            <m:ctrlPr>
                              <a:rPr lang="vi-VN"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𝑁</m:t>
                            </m:r>
                          </m:den>
                        </m:f>
                        <m:nary>
                          <m:naryPr>
                            <m:chr m:val="∑"/>
                            <m:limLoc m:val="subSup"/>
                            <m:ctrlPr>
                              <a:rPr lang="vi-VN" sz="2200" i="1">
                                <a:latin typeface="Cambria Math" panose="02040503050406030204" pitchFamily="18" charset="0"/>
                              </a:rPr>
                            </m:ctrlPr>
                          </m:naryPr>
                          <m:sub>
                            <m:r>
                              <a:rPr lang="en-US" sz="2200" i="1">
                                <a:latin typeface="Cambria Math" panose="02040503050406030204" pitchFamily="18" charset="0"/>
                              </a:rPr>
                              <m:t>𝑛</m:t>
                            </m:r>
                            <m:r>
                              <a:rPr lang="en-US" sz="2200" i="1">
                                <a:latin typeface="Cambria Math" panose="02040503050406030204" pitchFamily="18" charset="0"/>
                              </a:rPr>
                              <m:t>=1</m:t>
                            </m:r>
                          </m:sub>
                          <m:sup>
                            <m:r>
                              <a:rPr lang="en-US" sz="2200" i="1">
                                <a:latin typeface="Cambria Math" panose="02040503050406030204" pitchFamily="18" charset="0"/>
                              </a:rPr>
                              <m:t>𝑁</m:t>
                            </m:r>
                          </m:sup>
                          <m:e>
                            <m:sSubSup>
                              <m:sSubSupPr>
                                <m:ctrlPr>
                                  <a:rPr lang="vi-VN" sz="2200" i="1">
                                    <a:latin typeface="Cambria Math" panose="02040503050406030204" pitchFamily="18" charset="0"/>
                                  </a:rPr>
                                </m:ctrlPr>
                              </m:sSubSupPr>
                              <m:e>
                                <m:d>
                                  <m:dPr>
                                    <m:begChr m:val="‖"/>
                                    <m:endChr m:val="‖"/>
                                    <m:ctrlPr>
                                      <a:rPr lang="vi-VN" sz="2200" i="1">
                                        <a:latin typeface="Cambria Math" panose="02040503050406030204" pitchFamily="18" charset="0"/>
                                      </a:rPr>
                                    </m:ctrlPr>
                                  </m:dPr>
                                  <m:e>
                                    <m:sSub>
                                      <m:sSubPr>
                                        <m:ctrlPr>
                                          <a:rPr lang="vi-VN" sz="2200" i="1">
                                            <a:latin typeface="Cambria Math" panose="02040503050406030204" pitchFamily="18" charset="0"/>
                                          </a:rPr>
                                        </m:ctrlPr>
                                      </m:sSubPr>
                                      <m:e>
                                        <m:r>
                                          <a:rPr lang="en-US" sz="2200" b="1" i="1">
                                            <a:latin typeface="Cambria Math" panose="02040503050406030204" pitchFamily="18" charset="0"/>
                                          </a:rPr>
                                          <m:t>𝒚</m:t>
                                        </m:r>
                                      </m:e>
                                      <m:sub>
                                        <m:r>
                                          <a:rPr lang="en-US" sz="2200" i="1">
                                            <a:latin typeface="Cambria Math" panose="02040503050406030204" pitchFamily="18" charset="0"/>
                                          </a:rPr>
                                          <m:t>𝑛</m:t>
                                        </m:r>
                                      </m:sub>
                                    </m:sSub>
                                    <m:r>
                                      <a:rPr lang="en-US" sz="2200" i="1">
                                        <a:latin typeface="Cambria Math" panose="02040503050406030204" pitchFamily="18" charset="0"/>
                                      </a:rPr>
                                      <m:t>−</m:t>
                                    </m:r>
                                    <m:sSubSup>
                                      <m:sSubSupPr>
                                        <m:ctrlPr>
                                          <a:rPr lang="vi-VN" sz="2200" i="1">
                                            <a:latin typeface="Cambria Math" panose="02040503050406030204" pitchFamily="18" charset="0"/>
                                          </a:rPr>
                                        </m:ctrlPr>
                                      </m:sSubSupPr>
                                      <m:e>
                                        <m:r>
                                          <a:rPr lang="en-US" sz="2200" b="1" i="1">
                                            <a:latin typeface="Cambria Math" panose="02040503050406030204" pitchFamily="18" charset="0"/>
                                          </a:rPr>
                                          <m:t>𝒂</m:t>
                                        </m:r>
                                      </m:e>
                                      <m:sub>
                                        <m:r>
                                          <a:rPr lang="en-US" sz="2200" i="1">
                                            <a:latin typeface="Cambria Math" panose="02040503050406030204" pitchFamily="18" charset="0"/>
                                          </a:rPr>
                                          <m:t>𝑛</m:t>
                                        </m:r>
                                      </m:sub>
                                      <m:sup>
                                        <m:r>
                                          <a:rPr lang="en-US" sz="2200" i="1">
                                            <a:latin typeface="Cambria Math" panose="02040503050406030204" pitchFamily="18" charset="0"/>
                                          </a:rPr>
                                          <m:t>(</m:t>
                                        </m:r>
                                        <m:r>
                                          <a:rPr lang="en-US" sz="2200" i="1">
                                            <a:latin typeface="Cambria Math" panose="02040503050406030204" pitchFamily="18" charset="0"/>
                                          </a:rPr>
                                          <m:t>𝐿</m:t>
                                        </m:r>
                                        <m:r>
                                          <a:rPr lang="en-US" sz="2200" i="1">
                                            <a:latin typeface="Cambria Math" panose="02040503050406030204" pitchFamily="18" charset="0"/>
                                          </a:rPr>
                                          <m:t>)</m:t>
                                        </m:r>
                                      </m:sup>
                                    </m:sSubSup>
                                  </m:e>
                                </m:d>
                              </m:e>
                              <m:sub>
                                <m:r>
                                  <a:rPr lang="en-US" sz="2200" i="1">
                                    <a:latin typeface="Cambria Math" panose="02040503050406030204" pitchFamily="18" charset="0"/>
                                  </a:rPr>
                                  <m:t>2</m:t>
                                </m:r>
                              </m:sub>
                              <m:sup>
                                <m:r>
                                  <a:rPr lang="en-US" sz="2200" i="1">
                                    <a:latin typeface="Cambria Math" panose="02040503050406030204" pitchFamily="18" charset="0"/>
                                  </a:rPr>
                                  <m:t>2</m:t>
                                </m:r>
                              </m:sup>
                            </m:sSubSup>
                          </m:e>
                        </m:nary>
                      </m:e>
                    </m:nary>
                  </m:oMath>
                </a14:m>
                <a:endParaRPr lang="vi-VN" sz="2200" dirty="0"/>
              </a:p>
              <a:p>
                <a:pPr marL="0" indent="0">
                  <a:buNone/>
                </a:pPr>
                <a:r>
                  <a:rPr lang="en-US" sz="2200" dirty="0"/>
                  <a:t>N </a:t>
                </a:r>
                <a:r>
                  <a:rPr lang="en-US" sz="2200" dirty="0" err="1">
                    <a:latin typeface="Arial" panose="020B0604020202020204" pitchFamily="34" charset="0"/>
                    <a:cs typeface="Arial" panose="020B0604020202020204" pitchFamily="34" charset="0"/>
                  </a:rPr>
                  <a:t>là</a:t>
                </a:r>
                <a:r>
                  <a:rPr lang="en-US" sz="2200" dirty="0"/>
                  <a:t> </a:t>
                </a:r>
                <a:r>
                  <a:rPr lang="en-US" sz="2200" dirty="0" err="1"/>
                  <a:t>số</a:t>
                </a:r>
                <a:r>
                  <a:rPr lang="en-US" sz="2200" dirty="0"/>
                  <a:t> </a:t>
                </a:r>
                <a:r>
                  <a:rPr lang="en-US" sz="2200" dirty="0" err="1"/>
                  <a:t>lượng</a:t>
                </a:r>
                <a:r>
                  <a:rPr lang="en-US" sz="2200" dirty="0"/>
                  <a:t> </a:t>
                </a:r>
                <a:r>
                  <a:rPr lang="en-US" sz="2200" dirty="0" err="1"/>
                  <a:t>cặp</a:t>
                </a:r>
                <a:r>
                  <a:rPr lang="en-US" sz="2200" dirty="0"/>
                  <a:t> </a:t>
                </a:r>
                <a:r>
                  <a:rPr lang="en-US" sz="2200" dirty="0" err="1"/>
                  <a:t>dữ</a:t>
                </a:r>
                <a:r>
                  <a:rPr lang="en-US" sz="2200" dirty="0"/>
                  <a:t> </a:t>
                </a:r>
                <a:r>
                  <a:rPr lang="en-US" sz="2200" dirty="0" err="1"/>
                  <a:t>liệu</a:t>
                </a:r>
                <a:r>
                  <a:rPr lang="en-US" sz="2200" dirty="0"/>
                  <a:t> (</a:t>
                </a:r>
                <a:r>
                  <a:rPr lang="en-US" sz="2200" dirty="0" err="1"/>
                  <a:t>x,y</a:t>
                </a:r>
                <a:r>
                  <a:rPr lang="en-US" sz="2200" dirty="0"/>
                  <a:t>) </a:t>
                </a:r>
                <a:r>
                  <a:rPr lang="en-US" sz="2200" dirty="0" err="1"/>
                  <a:t>huấn</a:t>
                </a:r>
                <a:r>
                  <a:rPr lang="en-US" sz="2200" dirty="0"/>
                  <a:t> </a:t>
                </a:r>
                <a:r>
                  <a:rPr lang="en-US" sz="2200" dirty="0" err="1"/>
                  <a:t>luyện</a:t>
                </a:r>
                <a:endParaRPr lang="en-US" sz="2200" dirty="0"/>
              </a:p>
              <a:p>
                <a:pPr marL="0" indent="0">
                  <a:buNone/>
                </a:pPr>
                <a:r>
                  <a:rPr lang="en-US" sz="2200" dirty="0" err="1"/>
                  <a:t>Tìm</a:t>
                </a:r>
                <a:r>
                  <a:rPr lang="en-US" sz="2200" dirty="0"/>
                  <a:t> </a:t>
                </a:r>
                <a:r>
                  <a:rPr lang="en-US" sz="2200" dirty="0" err="1"/>
                  <a:t>cặp</a:t>
                </a:r>
                <a:r>
                  <a:rPr lang="en-US" sz="2200" dirty="0"/>
                  <a:t> </a:t>
                </a:r>
                <a:r>
                  <a:rPr lang="en-US" sz="2200" b="1" dirty="0"/>
                  <a:t>(</a:t>
                </a:r>
                <a:r>
                  <a:rPr lang="en-US" sz="2200" b="1" dirty="0" err="1"/>
                  <a:t>W,b</a:t>
                </a:r>
                <a:r>
                  <a:rPr lang="en-US" sz="2200" b="1" dirty="0"/>
                  <a: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tiểu</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S</a:t>
                </a:r>
                <a:r>
                  <a:rPr lang="en-US" sz="2200" dirty="0">
                    <a:latin typeface="Arial" panose="020B0604020202020204" pitchFamily="34" charset="0"/>
                    <a:cs typeface="Arial" panose="020B0604020202020204" pitchFamily="34" charset="0"/>
                  </a:rPr>
                  <a:t>ử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a:t>
                </a:r>
                <a:r>
                  <a:rPr lang="vi-VN" sz="2200" dirty="0">
                    <a:latin typeface="Arial" panose="020B0604020202020204" pitchFamily="34" charset="0"/>
                    <a:cs typeface="Arial" panose="020B0604020202020204" pitchFamily="34" charset="0"/>
                  </a:rPr>
                  <a:t>ư</a:t>
                </a:r>
                <a:r>
                  <a:rPr lang="en-US" sz="2200" dirty="0" err="1">
                    <a:latin typeface="Arial" panose="020B0604020202020204" pitchFamily="34" charset="0"/>
                    <a:cs typeface="Arial" panose="020B0604020202020204" pitchFamily="34" charset="0"/>
                  </a:rPr>
                  <a:t>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pháp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giảm</a:t>
                </a:r>
                <a:r>
                  <a:rPr lang="en-US" sz="2200" dirty="0">
                    <a:latin typeface="Arial" panose="020B0604020202020204" pitchFamily="34" charset="0"/>
                    <a:cs typeface="Arial" panose="020B0604020202020204" pitchFamily="34" charset="0"/>
                  </a:rPr>
                  <a:t> Gradient.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phức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tạp</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S</a:t>
                </a:r>
                <a:r>
                  <a:rPr lang="en-US" sz="2200" dirty="0">
                    <a:latin typeface="Arial" panose="020B0604020202020204" pitchFamily="34" charset="0"/>
                    <a:cs typeface="Arial" panose="020B0604020202020204" pitchFamily="34" charset="0"/>
                  </a:rPr>
                  <a:t>ử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pháp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truyền</a:t>
                </a:r>
                <a:r>
                  <a:rPr lang="en-US" sz="2200" dirty="0">
                    <a:latin typeface="Arial" panose="020B0604020202020204" pitchFamily="34" charset="0"/>
                    <a:cs typeface="Arial" panose="020B0604020202020204" pitchFamily="34" charset="0"/>
                  </a:rPr>
                  <a:t> ng</a:t>
                </a:r>
                <a:r>
                  <a:rPr lang="vi-VN" sz="2200" dirty="0">
                    <a:latin typeface="Arial" panose="020B0604020202020204" pitchFamily="34" charset="0"/>
                    <a:cs typeface="Arial" panose="020B0604020202020204" pitchFamily="34" charset="0"/>
                  </a:rPr>
                  <a:t>ược để lần lượt tính đạo hàm tại các lớp.</a:t>
                </a:r>
              </a:p>
            </p:txBody>
          </p:sp>
        </mc:Choice>
        <mc:Fallback xmlns="">
          <p:sp>
            <p:nvSpPr>
              <p:cNvPr id="3" name="Content Placeholder 2">
                <a:extLst>
                  <a:ext uri="{FF2B5EF4-FFF2-40B4-BE49-F238E27FC236}">
                    <a16:creationId xmlns:a16="http://schemas.microsoft.com/office/drawing/2014/main" id="{A4F39965-5272-4E9C-BB23-D2FDCF44A4BB}"/>
                  </a:ext>
                </a:extLst>
              </p:cNvPr>
              <p:cNvSpPr>
                <a:spLocks noGrp="1" noRot="1" noChangeAspect="1" noMove="1" noResize="1" noEditPoints="1" noAdjustHandles="1" noChangeArrowheads="1" noChangeShapeType="1" noTextEdit="1"/>
              </p:cNvSpPr>
              <p:nvPr>
                <p:ph idx="1"/>
              </p:nvPr>
            </p:nvSpPr>
            <p:spPr>
              <a:xfrm>
                <a:off x="644386" y="318052"/>
                <a:ext cx="10903227" cy="6300718"/>
              </a:xfrm>
              <a:blipFill>
                <a:blip r:embed="rId2"/>
                <a:stretch>
                  <a:fillRect l="-727" t="-580" r="-224" b="-1451"/>
                </a:stretch>
              </a:blipFill>
            </p:spPr>
            <p:txBody>
              <a:bodyPr/>
              <a:lstStyle/>
              <a:p>
                <a:r>
                  <a:rPr lang="vi-VN">
                    <a:noFill/>
                  </a:rPr>
                  <a:t> </a:t>
                </a:r>
              </a:p>
            </p:txBody>
          </p:sp>
        </mc:Fallback>
      </mc:AlternateContent>
    </p:spTree>
    <p:extLst>
      <p:ext uri="{BB962C8B-B14F-4D97-AF65-F5344CB8AC3E}">
        <p14:creationId xmlns:p14="http://schemas.microsoft.com/office/powerpoint/2010/main" val="4264153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DCD0-524B-4F2B-BFC5-765A72406798}"/>
              </a:ext>
            </a:extLst>
          </p:cNvPr>
          <p:cNvSpPr>
            <a:spLocks noGrp="1"/>
          </p:cNvSpPr>
          <p:nvPr>
            <p:ph type="title"/>
          </p:nvPr>
        </p:nvSpPr>
        <p:spPr/>
        <p:txBody>
          <a:bodyPr>
            <a:normAutofit fontScale="90000"/>
          </a:bodyPr>
          <a:lstStyle/>
          <a:p>
            <a:endParaRPr lang="vi-VN"/>
          </a:p>
        </p:txBody>
      </p:sp>
      <p:pic>
        <p:nvPicPr>
          <p:cNvPr id="4" name="Content Placeholder 3" descr="https://machinelearningcoban.com/assets/14_mlp/backpropagation.png">
            <a:extLst>
              <a:ext uri="{FF2B5EF4-FFF2-40B4-BE49-F238E27FC236}">
                <a16:creationId xmlns:a16="http://schemas.microsoft.com/office/drawing/2014/main" id="{CF5B7B4F-7B25-411F-A431-24403C09E52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793361"/>
            <a:ext cx="9843052" cy="5527926"/>
          </a:xfrm>
          <a:prstGeom prst="rect">
            <a:avLst/>
          </a:prstGeom>
          <a:noFill/>
          <a:ln>
            <a:noFill/>
          </a:ln>
        </p:spPr>
      </p:pic>
    </p:spTree>
    <p:extLst>
      <p:ext uri="{BB962C8B-B14F-4D97-AF65-F5344CB8AC3E}">
        <p14:creationId xmlns:p14="http://schemas.microsoft.com/office/powerpoint/2010/main" val="2107918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299C-A209-40C2-A54C-F517644E2928}"/>
              </a:ext>
            </a:extLst>
          </p:cNvPr>
          <p:cNvSpPr>
            <a:spLocks noGrp="1"/>
          </p:cNvSpPr>
          <p:nvPr>
            <p:ph type="title"/>
          </p:nvPr>
        </p:nvSpPr>
        <p:spPr>
          <a:xfrm flipV="1">
            <a:off x="838200" y="318052"/>
            <a:ext cx="10515600" cy="47073"/>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F39965-5272-4E9C-BB23-D2FDCF44A4BB}"/>
                  </a:ext>
                </a:extLst>
              </p:cNvPr>
              <p:cNvSpPr>
                <a:spLocks noGrp="1"/>
              </p:cNvSpPr>
              <p:nvPr>
                <p:ph idx="1"/>
              </p:nvPr>
            </p:nvSpPr>
            <p:spPr>
              <a:xfrm>
                <a:off x="652668" y="341588"/>
                <a:ext cx="10903227" cy="6300718"/>
              </a:xfrm>
            </p:spPr>
            <p:txBody>
              <a:bodyPr>
                <a:normAutofit/>
              </a:bodyPr>
              <a:lstStyle/>
              <a:p>
                <a:pPr marL="0" indent="0">
                  <a:lnSpc>
                    <a:spcPct val="100000"/>
                  </a:lnSpc>
                  <a:buNone/>
                </a:pPr>
                <a:r>
                  <a:rPr lang="fr-FR" sz="2200" dirty="0">
                    <a:latin typeface="Arial" panose="020B0604020202020204" pitchFamily="34" charset="0"/>
                    <a:cs typeface="Arial" panose="020B0604020202020204" pitchFamily="34" charset="0"/>
                  </a:rPr>
                  <a:t>Phương </a:t>
                </a:r>
                <a:r>
                  <a:rPr lang="fr-FR" sz="2200" dirty="0" err="1">
                    <a:latin typeface="Arial" panose="020B0604020202020204" pitchFamily="34" charset="0"/>
                    <a:cs typeface="Arial" panose="020B0604020202020204" pitchFamily="34" charset="0"/>
                  </a:rPr>
                  <a:t>pháp</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giảm</a:t>
                </a:r>
                <a:r>
                  <a:rPr lang="fr-FR" sz="2200" dirty="0">
                    <a:latin typeface="Arial" panose="020B0604020202020204" pitchFamily="34" charset="0"/>
                    <a:cs typeface="Arial" panose="020B0604020202020204" pitchFamily="34" charset="0"/>
                  </a:rPr>
                  <a:t> gradient </a:t>
                </a:r>
                <a:r>
                  <a:rPr lang="fr-FR" sz="2200" dirty="0" err="1">
                    <a:latin typeface="Arial" panose="020B0604020202020204" pitchFamily="34" charset="0"/>
                    <a:cs typeface="Arial" panose="020B0604020202020204" pitchFamily="34" charset="0"/>
                  </a:rPr>
                  <a:t>stochastic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được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sử</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dụng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để</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cập</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nhật</a:t>
                </a:r>
                <a:r>
                  <a:rPr lang="fr-FR" sz="2200" dirty="0">
                    <a:latin typeface="Arial" panose="020B0604020202020204" pitchFamily="34" charset="0"/>
                    <a:cs typeface="Arial" panose="020B0604020202020204" pitchFamily="34" charset="0"/>
                  </a:rPr>
                  <a:t> ma </a:t>
                </a:r>
                <a:r>
                  <a:rPr lang="fr-FR" sz="2200" dirty="0" err="1">
                    <a:latin typeface="Arial" panose="020B0604020202020204" pitchFamily="34" charset="0"/>
                    <a:cs typeface="Arial" panose="020B0604020202020204" pitchFamily="34" charset="0"/>
                  </a:rPr>
                  <a:t>trận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trọng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số</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và</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thành</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phần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bias</a:t>
                </a:r>
                <a:r>
                  <a:rPr lang="fr-FR" sz="2200" dirty="0">
                    <a:latin typeface="Arial" panose="020B0604020202020204" pitchFamily="34" charset="0"/>
                    <a:cs typeface="Arial" panose="020B0604020202020204" pitchFamily="34" charset="0"/>
                  </a:rPr>
                  <a:t>. Quan </a:t>
                </a:r>
                <a:r>
                  <a:rPr lang="fr-FR" sz="2200" dirty="0" err="1">
                    <a:latin typeface="Arial" panose="020B0604020202020204" pitchFamily="34" charset="0"/>
                    <a:cs typeface="Arial" panose="020B0604020202020204" pitchFamily="34" charset="0"/>
                  </a:rPr>
                  <a:t>trọng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nhất</a:t>
                </a:r>
                <a:r>
                  <a:rPr lang="fr-FR" sz="2200" dirty="0">
                    <a:latin typeface="Arial" panose="020B0604020202020204" pitchFamily="34" charset="0"/>
                    <a:cs typeface="Arial" panose="020B0604020202020204" pitchFamily="34" charset="0"/>
                  </a:rPr>
                  <a:t> là </a:t>
                </a:r>
                <a:r>
                  <a:rPr lang="fr-FR" sz="2200" dirty="0" err="1">
                    <a:latin typeface="Arial" panose="020B0604020202020204" pitchFamily="34" charset="0"/>
                    <a:cs typeface="Arial" panose="020B0604020202020204" pitchFamily="34" charset="0"/>
                  </a:rPr>
                  <a:t>phải</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tính</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được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đạo</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hàm</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hàm</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sai</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số</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dựa</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trên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một</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cặp</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điểm</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của</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tập</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huấn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luyện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x,y</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Đạo</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hàm</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của</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hàm</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sai</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số</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theo</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một</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phần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tử</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của</a:t>
                </a:r>
                <a:r>
                  <a:rPr lang="fr-FR" sz="2200" dirty="0">
                    <a:latin typeface="Arial" panose="020B0604020202020204" pitchFamily="34" charset="0"/>
                    <a:cs typeface="Arial" panose="020B0604020202020204" pitchFamily="34" charset="0"/>
                  </a:rPr>
                  <a:t> ma </a:t>
                </a:r>
                <a:r>
                  <a:rPr lang="fr-FR" sz="2200" dirty="0" err="1">
                    <a:latin typeface="Arial" panose="020B0604020202020204" pitchFamily="34" charset="0"/>
                    <a:cs typeface="Arial" panose="020B0604020202020204" pitchFamily="34" charset="0"/>
                  </a:rPr>
                  <a:t>trận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trọng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số</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được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tính</a:t>
                </a:r>
                <a:r>
                  <a:rPr lang="fr-FR" sz="2200" dirty="0">
                    <a:latin typeface="Arial" panose="020B0604020202020204" pitchFamily="34" charset="0"/>
                    <a:cs typeface="Arial" panose="020B0604020202020204" pitchFamily="34" charset="0"/>
                  </a:rPr>
                  <a:t> ở </a:t>
                </a:r>
                <a:r>
                  <a:rPr lang="fr-FR" sz="2200" dirty="0" err="1">
                    <a:latin typeface="Arial" panose="020B0604020202020204" pitchFamily="34" charset="0"/>
                    <a:cs typeface="Arial" panose="020B0604020202020204" pitchFamily="34" charset="0"/>
                  </a:rPr>
                  <a:t>lớp</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cuối</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như</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sau</a:t>
                </a:r>
                <a:r>
                  <a:rPr lang="vi-VN" sz="2200" dirty="0">
                    <a:latin typeface="Arial" panose="020B0604020202020204" pitchFamily="34" charset="0"/>
                    <a:cs typeface="Arial" panose="020B0604020202020204" pitchFamily="34" charset="0"/>
                  </a:rPr>
                  <a:t>:</a:t>
                </a:r>
              </a:p>
              <a:p>
                <a:pPr marL="0" indent="0">
                  <a:lnSpc>
                    <a:spcPct val="100000"/>
                  </a:lnSpc>
                  <a:buNone/>
                </a:pPr>
                <a:r>
                  <a:rPr lang="vi-VN" sz="2200" dirty="0">
                    <a:latin typeface="Arial" panose="020B0604020202020204" pitchFamily="34" charset="0"/>
                    <a:cs typeface="Arial" panose="020B0604020202020204" pitchFamily="34" charset="0"/>
                  </a:rPr>
                  <a:t>		</a:t>
                </a:r>
                <a14:m>
                  <m:oMath xmlns:m="http://schemas.openxmlformats.org/officeDocument/2006/math">
                    <m:f>
                      <m:fPr>
                        <m:ctrlPr>
                          <a:rPr lang="vi-VN" sz="2600" i="1">
                            <a:latin typeface="Cambria Math" panose="02040503050406030204" pitchFamily="18" charset="0"/>
                          </a:rPr>
                        </m:ctrlPr>
                      </m:fPr>
                      <m:num>
                        <m:r>
                          <a:rPr lang="fr-FR" sz="2600" i="1">
                            <a:latin typeface="Cambria Math" panose="02040503050406030204" pitchFamily="18" charset="0"/>
                          </a:rPr>
                          <m:t>𝜕</m:t>
                        </m:r>
                        <m:r>
                          <a:rPr lang="fr-FR" sz="2600" i="1">
                            <a:latin typeface="Cambria Math" panose="02040503050406030204" pitchFamily="18" charset="0"/>
                          </a:rPr>
                          <m:t>𝐽</m:t>
                        </m:r>
                      </m:num>
                      <m:den>
                        <m:r>
                          <a:rPr lang="fr-FR" sz="2600" i="1">
                            <a:latin typeface="Cambria Math" panose="02040503050406030204" pitchFamily="18" charset="0"/>
                          </a:rPr>
                          <m:t>𝜕</m:t>
                        </m:r>
                        <m:sSubSup>
                          <m:sSubSupPr>
                            <m:ctrlPr>
                              <a:rPr lang="vi-VN" sz="2600" i="1">
                                <a:latin typeface="Cambria Math" panose="02040503050406030204" pitchFamily="18" charset="0"/>
                              </a:rPr>
                            </m:ctrlPr>
                          </m:sSubSupPr>
                          <m:e>
                            <m:r>
                              <a:rPr lang="fr-FR" sz="2600" i="1">
                                <a:latin typeface="Cambria Math" panose="02040503050406030204" pitchFamily="18" charset="0"/>
                              </a:rPr>
                              <m:t>𝑤</m:t>
                            </m:r>
                          </m:e>
                          <m:sub>
                            <m:r>
                              <a:rPr lang="fr-FR" sz="2600" i="1">
                                <a:latin typeface="Cambria Math" panose="02040503050406030204" pitchFamily="18" charset="0"/>
                              </a:rPr>
                              <m:t>𝑖</m:t>
                            </m:r>
                            <m:r>
                              <a:rPr lang="fr-FR" sz="2600" i="1">
                                <a:latin typeface="Cambria Math" panose="02040503050406030204" pitchFamily="18" charset="0"/>
                              </a:rPr>
                              <m:t> </m:t>
                            </m:r>
                            <m:r>
                              <a:rPr lang="fr-FR" sz="2600" i="1">
                                <a:latin typeface="Cambria Math" panose="02040503050406030204" pitchFamily="18" charset="0"/>
                              </a:rPr>
                              <m:t>𝑗</m:t>
                            </m:r>
                          </m:sub>
                          <m:sup>
                            <m:r>
                              <a:rPr lang="fr-FR" sz="2600" i="1">
                                <a:latin typeface="Cambria Math" panose="02040503050406030204" pitchFamily="18" charset="0"/>
                              </a:rPr>
                              <m:t>(</m:t>
                            </m:r>
                            <m:r>
                              <a:rPr lang="fr-FR" sz="2600" i="1">
                                <a:latin typeface="Cambria Math" panose="02040503050406030204" pitchFamily="18" charset="0"/>
                              </a:rPr>
                              <m:t>𝐿</m:t>
                            </m:r>
                            <m:r>
                              <a:rPr lang="fr-FR" sz="2600" i="1">
                                <a:latin typeface="Cambria Math" panose="02040503050406030204" pitchFamily="18" charset="0"/>
                              </a:rPr>
                              <m:t>)</m:t>
                            </m:r>
                          </m:sup>
                        </m:sSubSup>
                      </m:den>
                    </m:f>
                    <m:r>
                      <a:rPr lang="fr-FR" sz="2600" i="1">
                        <a:latin typeface="Cambria Math" panose="02040503050406030204" pitchFamily="18" charset="0"/>
                      </a:rPr>
                      <m:t>=</m:t>
                    </m:r>
                    <m:f>
                      <m:fPr>
                        <m:ctrlPr>
                          <a:rPr lang="vi-VN" sz="2600" i="1">
                            <a:latin typeface="Cambria Math" panose="02040503050406030204" pitchFamily="18" charset="0"/>
                          </a:rPr>
                        </m:ctrlPr>
                      </m:fPr>
                      <m:num>
                        <m:r>
                          <a:rPr lang="fr-FR" sz="2600" i="1">
                            <a:latin typeface="Cambria Math" panose="02040503050406030204" pitchFamily="18" charset="0"/>
                          </a:rPr>
                          <m:t>𝜕</m:t>
                        </m:r>
                        <m:r>
                          <a:rPr lang="fr-FR" sz="2600" i="1">
                            <a:latin typeface="Cambria Math" panose="02040503050406030204" pitchFamily="18" charset="0"/>
                          </a:rPr>
                          <m:t>𝐽</m:t>
                        </m:r>
                      </m:num>
                      <m:den>
                        <m:r>
                          <a:rPr lang="fr-FR" sz="2600" i="1">
                            <a:latin typeface="Cambria Math" panose="02040503050406030204" pitchFamily="18" charset="0"/>
                          </a:rPr>
                          <m:t>𝜕</m:t>
                        </m:r>
                        <m:sSubSup>
                          <m:sSubSupPr>
                            <m:ctrlPr>
                              <a:rPr lang="vi-VN" sz="2600" i="1">
                                <a:latin typeface="Cambria Math" panose="02040503050406030204" pitchFamily="18" charset="0"/>
                              </a:rPr>
                            </m:ctrlPr>
                          </m:sSubSupPr>
                          <m:e>
                            <m:r>
                              <a:rPr lang="fr-FR" sz="2600" i="1">
                                <a:latin typeface="Cambria Math" panose="02040503050406030204" pitchFamily="18" charset="0"/>
                              </a:rPr>
                              <m:t>𝑧</m:t>
                            </m:r>
                          </m:e>
                          <m:sub>
                            <m:r>
                              <a:rPr lang="fr-FR" sz="2600" i="1">
                                <a:latin typeface="Cambria Math" panose="02040503050406030204" pitchFamily="18" charset="0"/>
                              </a:rPr>
                              <m:t>𝑖</m:t>
                            </m:r>
                          </m:sub>
                          <m:sup>
                            <m:r>
                              <a:rPr lang="fr-FR" sz="2600" i="1">
                                <a:latin typeface="Cambria Math" panose="02040503050406030204" pitchFamily="18" charset="0"/>
                              </a:rPr>
                              <m:t>(</m:t>
                            </m:r>
                            <m:r>
                              <a:rPr lang="fr-FR" sz="2600" i="1">
                                <a:latin typeface="Cambria Math" panose="02040503050406030204" pitchFamily="18" charset="0"/>
                              </a:rPr>
                              <m:t>𝐿</m:t>
                            </m:r>
                            <m:r>
                              <a:rPr lang="fr-FR" sz="2600" i="1">
                                <a:latin typeface="Cambria Math" panose="02040503050406030204" pitchFamily="18" charset="0"/>
                              </a:rPr>
                              <m:t>)</m:t>
                            </m:r>
                          </m:sup>
                        </m:sSubSup>
                      </m:den>
                    </m:f>
                    <m:f>
                      <m:fPr>
                        <m:ctrlPr>
                          <a:rPr lang="vi-VN" sz="2600" i="1">
                            <a:latin typeface="Cambria Math" panose="02040503050406030204" pitchFamily="18" charset="0"/>
                          </a:rPr>
                        </m:ctrlPr>
                      </m:fPr>
                      <m:num>
                        <m:r>
                          <a:rPr lang="fr-FR" sz="2600" i="1">
                            <a:latin typeface="Cambria Math" panose="02040503050406030204" pitchFamily="18" charset="0"/>
                          </a:rPr>
                          <m:t>𝜕</m:t>
                        </m:r>
                        <m:sSubSup>
                          <m:sSubSupPr>
                            <m:ctrlPr>
                              <a:rPr lang="vi-VN" sz="2600" i="1">
                                <a:latin typeface="Cambria Math" panose="02040503050406030204" pitchFamily="18" charset="0"/>
                              </a:rPr>
                            </m:ctrlPr>
                          </m:sSubSupPr>
                          <m:e>
                            <m:r>
                              <a:rPr lang="fr-FR" sz="2600" i="1">
                                <a:latin typeface="Cambria Math" panose="02040503050406030204" pitchFamily="18" charset="0"/>
                              </a:rPr>
                              <m:t>𝑧</m:t>
                            </m:r>
                          </m:e>
                          <m:sub>
                            <m:r>
                              <a:rPr lang="fr-FR" sz="2600" i="1">
                                <a:latin typeface="Cambria Math" panose="02040503050406030204" pitchFamily="18" charset="0"/>
                              </a:rPr>
                              <m:t>𝑖</m:t>
                            </m:r>
                          </m:sub>
                          <m:sup>
                            <m:r>
                              <a:rPr lang="fr-FR" sz="2600" i="1">
                                <a:latin typeface="Cambria Math" panose="02040503050406030204" pitchFamily="18" charset="0"/>
                              </a:rPr>
                              <m:t>(</m:t>
                            </m:r>
                            <m:r>
                              <a:rPr lang="fr-FR" sz="2600" i="1">
                                <a:latin typeface="Cambria Math" panose="02040503050406030204" pitchFamily="18" charset="0"/>
                              </a:rPr>
                              <m:t>𝐿</m:t>
                            </m:r>
                            <m:r>
                              <a:rPr lang="fr-FR" sz="2600" i="1">
                                <a:latin typeface="Cambria Math" panose="02040503050406030204" pitchFamily="18" charset="0"/>
                              </a:rPr>
                              <m:t>)</m:t>
                            </m:r>
                          </m:sup>
                        </m:sSubSup>
                      </m:num>
                      <m:den>
                        <m:r>
                          <a:rPr lang="fr-FR" sz="2600" i="1">
                            <a:latin typeface="Cambria Math" panose="02040503050406030204" pitchFamily="18" charset="0"/>
                          </a:rPr>
                          <m:t>𝜕</m:t>
                        </m:r>
                        <m:sSubSup>
                          <m:sSubSupPr>
                            <m:ctrlPr>
                              <a:rPr lang="vi-VN" sz="2600" i="1">
                                <a:latin typeface="Cambria Math" panose="02040503050406030204" pitchFamily="18" charset="0"/>
                              </a:rPr>
                            </m:ctrlPr>
                          </m:sSubSupPr>
                          <m:e>
                            <m:r>
                              <a:rPr lang="fr-FR" sz="2600" i="1">
                                <a:latin typeface="Cambria Math" panose="02040503050406030204" pitchFamily="18" charset="0"/>
                              </a:rPr>
                              <m:t>𝑤</m:t>
                            </m:r>
                          </m:e>
                          <m:sub>
                            <m:r>
                              <a:rPr lang="fr-FR" sz="2600" i="1">
                                <a:latin typeface="Cambria Math" panose="02040503050406030204" pitchFamily="18" charset="0"/>
                              </a:rPr>
                              <m:t>𝑖𝑗</m:t>
                            </m:r>
                          </m:sub>
                          <m:sup>
                            <m:r>
                              <a:rPr lang="fr-FR" sz="2600" i="1">
                                <a:latin typeface="Cambria Math" panose="02040503050406030204" pitchFamily="18" charset="0"/>
                              </a:rPr>
                              <m:t>(</m:t>
                            </m:r>
                            <m:r>
                              <a:rPr lang="fr-FR" sz="2600" i="1">
                                <a:latin typeface="Cambria Math" panose="02040503050406030204" pitchFamily="18" charset="0"/>
                              </a:rPr>
                              <m:t>𝐿</m:t>
                            </m:r>
                            <m:r>
                              <a:rPr lang="fr-FR" sz="2600" i="1">
                                <a:latin typeface="Cambria Math" panose="02040503050406030204" pitchFamily="18" charset="0"/>
                              </a:rPr>
                              <m:t>)</m:t>
                            </m:r>
                          </m:sup>
                        </m:sSubSup>
                      </m:den>
                    </m:f>
                    <m:r>
                      <a:rPr lang="fr-FR" sz="2600" i="1">
                        <a:latin typeface="Cambria Math" panose="02040503050406030204" pitchFamily="18" charset="0"/>
                      </a:rPr>
                      <m:t>=</m:t>
                    </m:r>
                    <m:sSubSup>
                      <m:sSubSupPr>
                        <m:ctrlPr>
                          <a:rPr lang="vi-VN" sz="2600" i="1">
                            <a:latin typeface="Cambria Math" panose="02040503050406030204" pitchFamily="18" charset="0"/>
                          </a:rPr>
                        </m:ctrlPr>
                      </m:sSubSupPr>
                      <m:e>
                        <m:r>
                          <a:rPr lang="fr-FR" sz="2600" i="1">
                            <a:latin typeface="Cambria Math" panose="02040503050406030204" pitchFamily="18" charset="0"/>
                          </a:rPr>
                          <m:t>𝑒</m:t>
                        </m:r>
                      </m:e>
                      <m:sub>
                        <m:r>
                          <a:rPr lang="fr-FR" sz="2600" i="1">
                            <a:latin typeface="Cambria Math" panose="02040503050406030204" pitchFamily="18" charset="0"/>
                          </a:rPr>
                          <m:t>𝑗</m:t>
                        </m:r>
                      </m:sub>
                      <m:sup>
                        <m:r>
                          <a:rPr lang="fr-FR" sz="2600" i="1">
                            <a:latin typeface="Cambria Math" panose="02040503050406030204" pitchFamily="18" charset="0"/>
                          </a:rPr>
                          <m:t>(</m:t>
                        </m:r>
                        <m:r>
                          <a:rPr lang="fr-FR" sz="2600" i="1">
                            <a:latin typeface="Cambria Math" panose="02040503050406030204" pitchFamily="18" charset="0"/>
                          </a:rPr>
                          <m:t>𝐿</m:t>
                        </m:r>
                        <m:r>
                          <a:rPr lang="fr-FR" sz="2600" i="1">
                            <a:latin typeface="Cambria Math" panose="02040503050406030204" pitchFamily="18" charset="0"/>
                          </a:rPr>
                          <m:t>)</m:t>
                        </m:r>
                      </m:sup>
                    </m:sSubSup>
                    <m:sSubSup>
                      <m:sSubSupPr>
                        <m:ctrlPr>
                          <a:rPr lang="vi-VN" sz="2600" i="1">
                            <a:latin typeface="Cambria Math" panose="02040503050406030204" pitchFamily="18" charset="0"/>
                          </a:rPr>
                        </m:ctrlPr>
                      </m:sSubSupPr>
                      <m:e>
                        <m:r>
                          <a:rPr lang="fr-FR" sz="2600" i="1">
                            <a:latin typeface="Cambria Math" panose="02040503050406030204" pitchFamily="18" charset="0"/>
                          </a:rPr>
                          <m:t>𝑎</m:t>
                        </m:r>
                      </m:e>
                      <m:sub>
                        <m:r>
                          <a:rPr lang="fr-FR" sz="2600" i="1">
                            <a:latin typeface="Cambria Math" panose="02040503050406030204" pitchFamily="18" charset="0"/>
                          </a:rPr>
                          <m:t>𝑖</m:t>
                        </m:r>
                      </m:sub>
                      <m:sup>
                        <m:r>
                          <a:rPr lang="fr-FR" sz="2600" i="1">
                            <a:latin typeface="Cambria Math" panose="02040503050406030204" pitchFamily="18" charset="0"/>
                          </a:rPr>
                          <m:t>(</m:t>
                        </m:r>
                        <m:r>
                          <a:rPr lang="fr-FR" sz="2600" i="1">
                            <a:latin typeface="Cambria Math" panose="02040503050406030204" pitchFamily="18" charset="0"/>
                          </a:rPr>
                          <m:t>𝐿</m:t>
                        </m:r>
                        <m:r>
                          <a:rPr lang="fr-FR" sz="2600" i="1">
                            <a:latin typeface="Cambria Math" panose="02040503050406030204" pitchFamily="18" charset="0"/>
                          </a:rPr>
                          <m:t>−1)</m:t>
                        </m:r>
                      </m:sup>
                    </m:sSubSup>
                  </m:oMath>
                </a14:m>
                <a:r>
                  <a:rPr lang="fr-FR" sz="2200"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a:p>
                <a:pPr marL="0" indent="0">
                  <a:lnSpc>
                    <a:spcPct val="100000"/>
                  </a:lnSpc>
                  <a:buNone/>
                </a:pPr>
                <a14:m>
                  <m:oMath xmlns:m="http://schemas.openxmlformats.org/officeDocument/2006/math">
                    <m:sSubSup>
                      <m:sSubSupPr>
                        <m:ctrlPr>
                          <a:rPr lang="vi-VN" sz="2400" i="1">
                            <a:latin typeface="Cambria Math" panose="02040503050406030204" pitchFamily="18" charset="0"/>
                          </a:rPr>
                        </m:ctrlPr>
                      </m:sSubSupPr>
                      <m:e>
                        <m:r>
                          <a:rPr lang="fr-FR" sz="2400" i="1">
                            <a:latin typeface="Cambria Math" panose="02040503050406030204" pitchFamily="18" charset="0"/>
                          </a:rPr>
                          <m:t>𝑒</m:t>
                        </m:r>
                      </m:e>
                      <m:sub>
                        <m:r>
                          <a:rPr lang="fr-FR" sz="2400" i="1">
                            <a:latin typeface="Cambria Math" panose="02040503050406030204" pitchFamily="18" charset="0"/>
                          </a:rPr>
                          <m:t>𝑗</m:t>
                        </m:r>
                      </m:sub>
                      <m:sup>
                        <m:d>
                          <m:dPr>
                            <m:ctrlPr>
                              <a:rPr lang="vi-VN" sz="2400" i="1">
                                <a:latin typeface="Cambria Math" panose="02040503050406030204" pitchFamily="18" charset="0"/>
                              </a:rPr>
                            </m:ctrlPr>
                          </m:dPr>
                          <m:e>
                            <m:r>
                              <a:rPr lang="fr-FR" sz="2400" i="1">
                                <a:latin typeface="Cambria Math" panose="02040503050406030204" pitchFamily="18" charset="0"/>
                              </a:rPr>
                              <m:t>𝐿</m:t>
                            </m:r>
                          </m:e>
                        </m:d>
                      </m:sup>
                    </m:sSubSup>
                    <m:r>
                      <a:rPr lang="fr-FR" sz="2400" i="1">
                        <a:latin typeface="Cambria Math" panose="02040503050406030204" pitchFamily="18" charset="0"/>
                      </a:rPr>
                      <m:t>=</m:t>
                    </m:r>
                    <m:f>
                      <m:fPr>
                        <m:ctrlPr>
                          <a:rPr lang="vi-VN" sz="2400" i="1">
                            <a:latin typeface="Cambria Math" panose="02040503050406030204" pitchFamily="18" charset="0"/>
                          </a:rPr>
                        </m:ctrlPr>
                      </m:fPr>
                      <m:num>
                        <m:r>
                          <a:rPr lang="fr-FR" sz="2400" i="1">
                            <a:latin typeface="Cambria Math" panose="02040503050406030204" pitchFamily="18" charset="0"/>
                          </a:rPr>
                          <m:t>𝜕</m:t>
                        </m:r>
                        <m:r>
                          <a:rPr lang="fr-FR" sz="2400" i="1">
                            <a:latin typeface="Cambria Math" panose="02040503050406030204" pitchFamily="18" charset="0"/>
                          </a:rPr>
                          <m:t>𝐽</m:t>
                        </m:r>
                      </m:num>
                      <m:den>
                        <m:r>
                          <a:rPr lang="fr-FR"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𝑧</m:t>
                            </m:r>
                          </m:e>
                          <m:sub>
                            <m:r>
                              <a:rPr lang="fr-FR" sz="2400" i="1">
                                <a:latin typeface="Cambria Math" panose="02040503050406030204" pitchFamily="18" charset="0"/>
                              </a:rPr>
                              <m:t>𝑖</m:t>
                            </m:r>
                          </m:sub>
                          <m:sup>
                            <m:d>
                              <m:dPr>
                                <m:ctrlPr>
                                  <a:rPr lang="vi-VN" sz="2400" i="1">
                                    <a:latin typeface="Cambria Math" panose="02040503050406030204" pitchFamily="18" charset="0"/>
                                  </a:rPr>
                                </m:ctrlPr>
                              </m:dPr>
                              <m:e>
                                <m:r>
                                  <a:rPr lang="fr-FR" sz="2400" i="1">
                                    <a:latin typeface="Cambria Math" panose="02040503050406030204" pitchFamily="18" charset="0"/>
                                  </a:rPr>
                                  <m:t>𝐿</m:t>
                                </m:r>
                              </m:e>
                            </m:d>
                          </m:sup>
                        </m:sSubSup>
                      </m:den>
                    </m:f>
                  </m:oMath>
                </a14:m>
                <a:r>
                  <a:rPr lang="fr-FR" sz="2400" dirty="0"/>
                  <a:t>  </a:t>
                </a:r>
                <a:r>
                  <a:rPr lang="fr-FR" dirty="0" err="1"/>
                  <a:t>một</a:t>
                </a:r>
                <a:r>
                  <a:rPr lang="fr-FR" dirty="0"/>
                  <a:t> </a:t>
                </a:r>
                <a:r>
                  <a:rPr lang="fr-FR" dirty="0" err="1"/>
                  <a:t>đại</a:t>
                </a:r>
                <a:r>
                  <a:rPr lang="fr-FR" dirty="0"/>
                  <a:t> </a:t>
                </a:r>
                <a:r>
                  <a:rPr lang="fr-FR" dirty="0" err="1"/>
                  <a:t>lượng</a:t>
                </a:r>
                <a:r>
                  <a:rPr lang="fr-FR" dirty="0"/>
                  <a:t> </a:t>
                </a:r>
                <a:r>
                  <a:rPr lang="fr-FR" dirty="0" err="1"/>
                  <a:t>dễ</a:t>
                </a:r>
                <a:r>
                  <a:rPr lang="fr-FR" dirty="0"/>
                  <a:t> </a:t>
                </a:r>
                <a:r>
                  <a:rPr lang="fr-FR" dirty="0" err="1"/>
                  <a:t>tính</a:t>
                </a:r>
                <a:r>
                  <a:rPr lang="fr-FR" dirty="0"/>
                  <a:t> </a:t>
                </a:r>
                <a:r>
                  <a:rPr lang="fr-FR" dirty="0" err="1"/>
                  <a:t>toán</a:t>
                </a:r>
                <a:r>
                  <a:rPr lang="fr-FR" dirty="0"/>
                  <a:t> </a:t>
                </a:r>
                <a:r>
                  <a:rPr lang="fr-FR" dirty="0" err="1"/>
                  <a:t>và</a:t>
                </a:r>
                <a:r>
                  <a:rPr lang="fr-FR" sz="2400" dirty="0"/>
                  <a:t>  </a:t>
                </a:r>
                <a14:m>
                  <m:oMath xmlns:m="http://schemas.openxmlformats.org/officeDocument/2006/math">
                    <m:f>
                      <m:fPr>
                        <m:ctrlPr>
                          <a:rPr lang="vi-VN" sz="2400" i="1">
                            <a:latin typeface="Cambria Math" panose="02040503050406030204" pitchFamily="18" charset="0"/>
                          </a:rPr>
                        </m:ctrlPr>
                      </m:fPr>
                      <m:num>
                        <m:r>
                          <a:rPr lang="fr-FR"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𝑧</m:t>
                            </m:r>
                          </m:e>
                          <m:sub>
                            <m:r>
                              <a:rPr lang="fr-FR" sz="2400" i="1">
                                <a:latin typeface="Cambria Math" panose="02040503050406030204" pitchFamily="18" charset="0"/>
                              </a:rPr>
                              <m:t>𝑖</m:t>
                            </m:r>
                          </m:sub>
                          <m:sup>
                            <m:d>
                              <m:dPr>
                                <m:ctrlPr>
                                  <a:rPr lang="vi-VN" sz="2400" i="1">
                                    <a:latin typeface="Cambria Math" panose="02040503050406030204" pitchFamily="18" charset="0"/>
                                  </a:rPr>
                                </m:ctrlPr>
                              </m:dPr>
                              <m:e>
                                <m:r>
                                  <a:rPr lang="fr-FR" sz="2400" i="1">
                                    <a:latin typeface="Cambria Math" panose="02040503050406030204" pitchFamily="18" charset="0"/>
                                  </a:rPr>
                                  <m:t>𝐿</m:t>
                                </m:r>
                              </m:e>
                            </m:d>
                          </m:sup>
                        </m:sSubSup>
                      </m:num>
                      <m:den>
                        <m:r>
                          <a:rPr lang="fr-FR"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𝑤</m:t>
                            </m:r>
                          </m:e>
                          <m:sub>
                            <m:r>
                              <a:rPr lang="fr-FR" sz="2400" i="1">
                                <a:latin typeface="Cambria Math" panose="02040503050406030204" pitchFamily="18" charset="0"/>
                              </a:rPr>
                              <m:t>𝑖𝑗</m:t>
                            </m:r>
                          </m:sub>
                          <m:sup>
                            <m:d>
                              <m:dPr>
                                <m:ctrlPr>
                                  <a:rPr lang="vi-VN" sz="2400" i="1">
                                    <a:latin typeface="Cambria Math" panose="02040503050406030204" pitchFamily="18" charset="0"/>
                                  </a:rPr>
                                </m:ctrlPr>
                              </m:dPr>
                              <m:e>
                                <m:r>
                                  <a:rPr lang="fr-FR" sz="2400" i="1">
                                    <a:latin typeface="Cambria Math" panose="02040503050406030204" pitchFamily="18" charset="0"/>
                                  </a:rPr>
                                  <m:t>𝐿</m:t>
                                </m:r>
                              </m:e>
                            </m:d>
                          </m:sup>
                        </m:sSubSup>
                      </m:den>
                    </m:f>
                    <m:r>
                      <a:rPr lang="fr-FR"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𝑎</m:t>
                        </m:r>
                      </m:e>
                      <m:sub>
                        <m:r>
                          <a:rPr lang="fr-FR" sz="2400" i="1">
                            <a:latin typeface="Cambria Math" panose="02040503050406030204" pitchFamily="18" charset="0"/>
                          </a:rPr>
                          <m:t>𝑖</m:t>
                        </m:r>
                      </m:sub>
                      <m:sup>
                        <m:d>
                          <m:dPr>
                            <m:ctrlPr>
                              <a:rPr lang="vi-VN" sz="2400" i="1">
                                <a:latin typeface="Cambria Math" panose="02040503050406030204" pitchFamily="18" charset="0"/>
                              </a:rPr>
                            </m:ctrlPr>
                          </m:dPr>
                          <m:e>
                            <m:r>
                              <a:rPr lang="fr-FR" sz="2400" i="1">
                                <a:latin typeface="Cambria Math" panose="02040503050406030204" pitchFamily="18" charset="0"/>
                              </a:rPr>
                              <m:t>𝐿</m:t>
                            </m:r>
                            <m:r>
                              <a:rPr lang="fr-FR" sz="2400" i="1">
                                <a:latin typeface="Cambria Math" panose="02040503050406030204" pitchFamily="18" charset="0"/>
                              </a:rPr>
                              <m:t>−1</m:t>
                            </m:r>
                          </m:e>
                        </m:d>
                      </m:sup>
                    </m:sSubSup>
                  </m:oMath>
                </a14:m>
                <a:r>
                  <a:rPr lang="fr-FR" sz="2400" dirty="0"/>
                  <a:t> </a:t>
                </a:r>
                <a:r>
                  <a:rPr lang="fr-FR" dirty="0"/>
                  <a:t>vì</a:t>
                </a:r>
                <a:r>
                  <a:rPr lang="vi-VN" sz="2400" dirty="0"/>
                  <a:t> </a:t>
                </a:r>
                <a14:m>
                  <m:oMath xmlns:m="http://schemas.openxmlformats.org/officeDocument/2006/math">
                    <m:sSubSup>
                      <m:sSubSupPr>
                        <m:ctrlPr>
                          <a:rPr lang="vi-VN" sz="2200" i="1">
                            <a:latin typeface="Cambria Math" panose="02040503050406030204" pitchFamily="18" charset="0"/>
                          </a:rPr>
                        </m:ctrlPr>
                      </m:sSubSupPr>
                      <m:e>
                        <m:r>
                          <a:rPr lang="fr-FR" sz="2200" i="1">
                            <a:latin typeface="Cambria Math" panose="02040503050406030204" pitchFamily="18" charset="0"/>
                          </a:rPr>
                          <m:t>𝑧</m:t>
                        </m:r>
                      </m:e>
                      <m:sub>
                        <m:r>
                          <a:rPr lang="fr-FR" sz="2200" i="1">
                            <a:latin typeface="Cambria Math" panose="02040503050406030204" pitchFamily="18" charset="0"/>
                          </a:rPr>
                          <m:t>𝑗</m:t>
                        </m:r>
                      </m:sub>
                      <m:sup>
                        <m:r>
                          <a:rPr lang="fr-FR" sz="2200" i="1">
                            <a:latin typeface="Cambria Math" panose="02040503050406030204" pitchFamily="18" charset="0"/>
                          </a:rPr>
                          <m:t>(</m:t>
                        </m:r>
                        <m:r>
                          <a:rPr lang="fr-FR" sz="2200" i="1">
                            <a:latin typeface="Cambria Math" panose="02040503050406030204" pitchFamily="18" charset="0"/>
                          </a:rPr>
                          <m:t>𝐿</m:t>
                        </m:r>
                        <m:r>
                          <a:rPr lang="fr-FR" sz="2200" i="1">
                            <a:latin typeface="Cambria Math" panose="02040503050406030204" pitchFamily="18" charset="0"/>
                          </a:rPr>
                          <m:t>)</m:t>
                        </m:r>
                      </m:sup>
                    </m:sSubSup>
                    <m:r>
                      <a:rPr lang="fr-FR" sz="2200" i="1">
                        <a:latin typeface="Cambria Math" panose="02040503050406030204" pitchFamily="18" charset="0"/>
                      </a:rPr>
                      <m:t>=</m:t>
                    </m:r>
                    <m:sSubSup>
                      <m:sSubSupPr>
                        <m:ctrlPr>
                          <a:rPr lang="vi-VN" sz="2200" i="1">
                            <a:latin typeface="Cambria Math" panose="02040503050406030204" pitchFamily="18" charset="0"/>
                          </a:rPr>
                        </m:ctrlPr>
                      </m:sSubSupPr>
                      <m:e>
                        <m:r>
                          <a:rPr lang="fr-FR" sz="2200" i="1">
                            <a:latin typeface="Cambria Math" panose="02040503050406030204" pitchFamily="18" charset="0"/>
                          </a:rPr>
                          <m:t>𝑊</m:t>
                        </m:r>
                      </m:e>
                      <m:sub>
                        <m:r>
                          <a:rPr lang="fr-FR" sz="2200" i="1">
                            <a:latin typeface="Cambria Math" panose="02040503050406030204" pitchFamily="18" charset="0"/>
                          </a:rPr>
                          <m:t>𝑗</m:t>
                        </m:r>
                      </m:sub>
                      <m:sup>
                        <m:d>
                          <m:dPr>
                            <m:ctrlPr>
                              <a:rPr lang="vi-VN" sz="2200" i="1">
                                <a:latin typeface="Cambria Math" panose="02040503050406030204" pitchFamily="18" charset="0"/>
                              </a:rPr>
                            </m:ctrlPr>
                          </m:dPr>
                          <m:e>
                            <m:r>
                              <a:rPr lang="fr-FR" sz="2200" i="1">
                                <a:latin typeface="Cambria Math" panose="02040503050406030204" pitchFamily="18" charset="0"/>
                              </a:rPr>
                              <m:t>𝐿</m:t>
                            </m:r>
                          </m:e>
                        </m:d>
                        <m:r>
                          <a:rPr lang="fr-FR" sz="2200" i="1">
                            <a:latin typeface="Cambria Math" panose="02040503050406030204" pitchFamily="18" charset="0"/>
                          </a:rPr>
                          <m:t>𝑇</m:t>
                        </m:r>
                      </m:sup>
                    </m:sSubSup>
                    <m:sSup>
                      <m:sSupPr>
                        <m:ctrlPr>
                          <a:rPr lang="fr-FR" sz="2200" i="1" smtClean="0">
                            <a:latin typeface="Cambria Math" panose="02040503050406030204" pitchFamily="18" charset="0"/>
                          </a:rPr>
                        </m:ctrlPr>
                      </m:sSupPr>
                      <m:e>
                        <m:r>
                          <a:rPr lang="vi-VN" sz="2200" b="1" i="1" smtClean="0">
                            <a:latin typeface="Cambria Math" panose="02040503050406030204" pitchFamily="18" charset="0"/>
                          </a:rPr>
                          <m:t>𝒂</m:t>
                        </m:r>
                      </m:e>
                      <m:sup>
                        <m:r>
                          <a:rPr lang="vi-VN" sz="2200" b="0" i="1" smtClean="0">
                            <a:latin typeface="Cambria Math" panose="02040503050406030204" pitchFamily="18" charset="0"/>
                          </a:rPr>
                          <m:t>(</m:t>
                        </m:r>
                        <m:r>
                          <a:rPr lang="vi-VN" sz="2200" b="0" i="1" smtClean="0">
                            <a:latin typeface="Cambria Math" panose="02040503050406030204" pitchFamily="18" charset="0"/>
                          </a:rPr>
                          <m:t>𝐿</m:t>
                        </m:r>
                        <m:r>
                          <a:rPr lang="vi-VN" sz="2200" b="0" i="1" smtClean="0">
                            <a:latin typeface="Cambria Math" panose="02040503050406030204" pitchFamily="18" charset="0"/>
                          </a:rPr>
                          <m:t>−1)</m:t>
                        </m:r>
                      </m:sup>
                    </m:sSup>
                    <m:r>
                      <a:rPr lang="fr-FR" sz="2200" i="1">
                        <a:latin typeface="Cambria Math" panose="02040503050406030204" pitchFamily="18" charset="0"/>
                      </a:rPr>
                      <m:t>+</m:t>
                    </m:r>
                    <m:sSubSup>
                      <m:sSubSupPr>
                        <m:ctrlPr>
                          <a:rPr lang="vi-VN" sz="2200" i="1">
                            <a:latin typeface="Cambria Math" panose="02040503050406030204" pitchFamily="18" charset="0"/>
                          </a:rPr>
                        </m:ctrlPr>
                      </m:sSubSupPr>
                      <m:e>
                        <m:r>
                          <a:rPr lang="fr-FR" sz="2200" i="1">
                            <a:latin typeface="Cambria Math" panose="02040503050406030204" pitchFamily="18" charset="0"/>
                          </a:rPr>
                          <m:t>𝑏</m:t>
                        </m:r>
                      </m:e>
                      <m:sub>
                        <m:r>
                          <a:rPr lang="fr-FR" sz="2200" i="1">
                            <a:latin typeface="Cambria Math" panose="02040503050406030204" pitchFamily="18" charset="0"/>
                          </a:rPr>
                          <m:t>𝑗</m:t>
                        </m:r>
                      </m:sub>
                      <m:sup>
                        <m:r>
                          <a:rPr lang="fr-FR" sz="2200" i="1">
                            <a:latin typeface="Cambria Math" panose="02040503050406030204" pitchFamily="18" charset="0"/>
                          </a:rPr>
                          <m:t>(</m:t>
                        </m:r>
                        <m:r>
                          <a:rPr lang="fr-FR" sz="2200" i="1">
                            <a:latin typeface="Cambria Math" panose="02040503050406030204" pitchFamily="18" charset="0"/>
                          </a:rPr>
                          <m:t>𝐿</m:t>
                        </m:r>
                        <m:r>
                          <a:rPr lang="fr-FR" sz="2200" i="1">
                            <a:latin typeface="Cambria Math" panose="02040503050406030204" pitchFamily="18" charset="0"/>
                          </a:rPr>
                          <m:t>)</m:t>
                        </m:r>
                      </m:sup>
                    </m:sSubSup>
                  </m:oMath>
                </a14:m>
                <a:endParaRPr lang="vi-VN" sz="2200" dirty="0">
                  <a:latin typeface="Arial" panose="020B0604020202020204" pitchFamily="34" charset="0"/>
                  <a:cs typeface="Arial" panose="020B0604020202020204" pitchFamily="34" charset="0"/>
                </a:endParaRPr>
              </a:p>
              <a:p>
                <a:pPr marL="0" indent="0">
                  <a:lnSpc>
                    <a:spcPct val="100000"/>
                  </a:lnSpc>
                  <a:buNone/>
                </a:pPr>
                <a:r>
                  <a:rPr lang="vi-VN" sz="2200" dirty="0">
                    <a:latin typeface="Arial" panose="020B0604020202020204" pitchFamily="34" charset="0"/>
                    <a:cs typeface="Arial" panose="020B0604020202020204" pitchFamily="34" charset="0"/>
                  </a:rPr>
                  <a:t>Tương tự như đạo hàm của hàm sai số theo độ lệch </a:t>
                </a:r>
              </a:p>
              <a:p>
                <a:pPr marL="0" indent="0">
                  <a:lnSpc>
                    <a:spcPct val="100000"/>
                  </a:lnSpc>
                  <a:buNone/>
                </a:pPr>
                <a:r>
                  <a:rPr lang="vi-VN" sz="2200" dirty="0">
                    <a:latin typeface="Arial" panose="020B0604020202020204" pitchFamily="34" charset="0"/>
                    <a:cs typeface="Arial" panose="020B0604020202020204" pitchFamily="34" charset="0"/>
                  </a:rPr>
                  <a:t>		</a:t>
                </a:r>
                <a14:m>
                  <m:oMath xmlns:m="http://schemas.openxmlformats.org/officeDocument/2006/math">
                    <m:f>
                      <m:fPr>
                        <m:ctrlPr>
                          <a:rPr lang="vi-VN"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𝐽</m:t>
                        </m:r>
                      </m:num>
                      <m:den>
                        <m:r>
                          <a:rPr lang="fr-FR" i="1">
                            <a:latin typeface="Cambria Math" panose="02040503050406030204" pitchFamily="18" charset="0"/>
                          </a:rPr>
                          <m:t>𝜕</m:t>
                        </m:r>
                        <m:sSubSup>
                          <m:sSubSupPr>
                            <m:ctrlPr>
                              <a:rPr lang="vi-VN"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𝑗</m:t>
                            </m:r>
                          </m:sub>
                          <m:sup>
                            <m:r>
                              <a:rPr lang="fr-FR" i="1">
                                <a:latin typeface="Cambria Math" panose="02040503050406030204" pitchFamily="18" charset="0"/>
                              </a:rPr>
                              <m:t>(</m:t>
                            </m:r>
                            <m:r>
                              <a:rPr lang="fr-FR" i="1">
                                <a:latin typeface="Cambria Math" panose="02040503050406030204" pitchFamily="18" charset="0"/>
                              </a:rPr>
                              <m:t>𝐿</m:t>
                            </m:r>
                            <m:r>
                              <a:rPr lang="fr-FR" i="1">
                                <a:latin typeface="Cambria Math" panose="02040503050406030204" pitchFamily="18" charset="0"/>
                              </a:rPr>
                              <m:t>)</m:t>
                            </m:r>
                          </m:sup>
                        </m:sSubSup>
                      </m:den>
                    </m:f>
                    <m:r>
                      <a:rPr lang="fr-FR" i="1">
                        <a:latin typeface="Cambria Math" panose="02040503050406030204" pitchFamily="18" charset="0"/>
                      </a:rPr>
                      <m:t>=</m:t>
                    </m:r>
                    <m:f>
                      <m:fPr>
                        <m:ctrlPr>
                          <a:rPr lang="vi-VN"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𝐽</m:t>
                        </m:r>
                      </m:num>
                      <m:den>
                        <m:r>
                          <a:rPr lang="fr-FR" i="1">
                            <a:latin typeface="Cambria Math" panose="02040503050406030204" pitchFamily="18" charset="0"/>
                          </a:rPr>
                          <m:t>𝜕</m:t>
                        </m:r>
                        <m:sSubSup>
                          <m:sSubSupPr>
                            <m:ctrlPr>
                              <a:rPr lang="vi-VN" i="1">
                                <a:latin typeface="Cambria Math" panose="02040503050406030204" pitchFamily="18" charset="0"/>
                              </a:rPr>
                            </m:ctrlPr>
                          </m:sSubSupPr>
                          <m:e>
                            <m:r>
                              <a:rPr lang="fr-FR" i="1">
                                <a:latin typeface="Cambria Math" panose="02040503050406030204" pitchFamily="18" charset="0"/>
                              </a:rPr>
                              <m:t>𝑧</m:t>
                            </m:r>
                          </m:e>
                          <m:sub>
                            <m:r>
                              <a:rPr lang="fr-FR" i="1">
                                <a:latin typeface="Cambria Math" panose="02040503050406030204" pitchFamily="18" charset="0"/>
                              </a:rPr>
                              <m:t>𝑖</m:t>
                            </m:r>
                          </m:sub>
                          <m:sup>
                            <m:r>
                              <a:rPr lang="fr-FR" i="1">
                                <a:latin typeface="Cambria Math" panose="02040503050406030204" pitchFamily="18" charset="0"/>
                              </a:rPr>
                              <m:t>(</m:t>
                            </m:r>
                            <m:r>
                              <a:rPr lang="fr-FR" i="1">
                                <a:latin typeface="Cambria Math" panose="02040503050406030204" pitchFamily="18" charset="0"/>
                              </a:rPr>
                              <m:t>𝐿</m:t>
                            </m:r>
                            <m:r>
                              <a:rPr lang="fr-FR" i="1">
                                <a:latin typeface="Cambria Math" panose="02040503050406030204" pitchFamily="18" charset="0"/>
                              </a:rPr>
                              <m:t>)</m:t>
                            </m:r>
                          </m:sup>
                        </m:sSubSup>
                      </m:den>
                    </m:f>
                    <m:f>
                      <m:fPr>
                        <m:ctrlPr>
                          <a:rPr lang="vi-VN" i="1">
                            <a:latin typeface="Cambria Math" panose="02040503050406030204" pitchFamily="18" charset="0"/>
                          </a:rPr>
                        </m:ctrlPr>
                      </m:fPr>
                      <m:num>
                        <m:r>
                          <a:rPr lang="fr-FR" i="1">
                            <a:latin typeface="Cambria Math" panose="02040503050406030204" pitchFamily="18" charset="0"/>
                          </a:rPr>
                          <m:t>𝜕</m:t>
                        </m:r>
                        <m:sSubSup>
                          <m:sSubSupPr>
                            <m:ctrlPr>
                              <a:rPr lang="vi-VN" i="1">
                                <a:latin typeface="Cambria Math" panose="02040503050406030204" pitchFamily="18" charset="0"/>
                              </a:rPr>
                            </m:ctrlPr>
                          </m:sSubSupPr>
                          <m:e>
                            <m:r>
                              <a:rPr lang="fr-FR" i="1">
                                <a:latin typeface="Cambria Math" panose="02040503050406030204" pitchFamily="18" charset="0"/>
                              </a:rPr>
                              <m:t>𝑧</m:t>
                            </m:r>
                          </m:e>
                          <m:sub>
                            <m:r>
                              <a:rPr lang="fr-FR" i="1">
                                <a:latin typeface="Cambria Math" panose="02040503050406030204" pitchFamily="18" charset="0"/>
                              </a:rPr>
                              <m:t>𝑖</m:t>
                            </m:r>
                          </m:sub>
                          <m:sup>
                            <m:r>
                              <a:rPr lang="fr-FR" i="1">
                                <a:latin typeface="Cambria Math" panose="02040503050406030204" pitchFamily="18" charset="0"/>
                              </a:rPr>
                              <m:t>(</m:t>
                            </m:r>
                            <m:r>
                              <a:rPr lang="fr-FR" i="1">
                                <a:latin typeface="Cambria Math" panose="02040503050406030204" pitchFamily="18" charset="0"/>
                              </a:rPr>
                              <m:t>𝐿</m:t>
                            </m:r>
                            <m:r>
                              <a:rPr lang="fr-FR" i="1">
                                <a:latin typeface="Cambria Math" panose="02040503050406030204" pitchFamily="18" charset="0"/>
                              </a:rPr>
                              <m:t>)</m:t>
                            </m:r>
                          </m:sup>
                        </m:sSubSup>
                      </m:num>
                      <m:den>
                        <m:r>
                          <a:rPr lang="fr-FR" i="1">
                            <a:latin typeface="Cambria Math" panose="02040503050406030204" pitchFamily="18" charset="0"/>
                          </a:rPr>
                          <m:t>𝜕</m:t>
                        </m:r>
                        <m:sSubSup>
                          <m:sSubSupPr>
                            <m:ctrlPr>
                              <a:rPr lang="vi-VN" i="1">
                                <a:latin typeface="Cambria Math" panose="02040503050406030204" pitchFamily="18" charset="0"/>
                              </a:rPr>
                            </m:ctrlPr>
                          </m:sSubSupPr>
                          <m:e>
                            <m:r>
                              <a:rPr lang="fr-FR" i="1">
                                <a:latin typeface="Cambria Math" panose="02040503050406030204" pitchFamily="18" charset="0"/>
                              </a:rPr>
                              <m:t>𝑏</m:t>
                            </m:r>
                          </m:e>
                          <m:sub>
                            <m:r>
                              <a:rPr lang="fr-FR" i="1">
                                <a:latin typeface="Cambria Math" panose="02040503050406030204" pitchFamily="18" charset="0"/>
                              </a:rPr>
                              <m:t>𝑗</m:t>
                            </m:r>
                          </m:sub>
                          <m:sup>
                            <m:r>
                              <a:rPr lang="fr-FR" i="1">
                                <a:latin typeface="Cambria Math" panose="02040503050406030204" pitchFamily="18" charset="0"/>
                              </a:rPr>
                              <m:t>(</m:t>
                            </m:r>
                            <m:r>
                              <a:rPr lang="fr-FR" i="1">
                                <a:latin typeface="Cambria Math" panose="02040503050406030204" pitchFamily="18" charset="0"/>
                              </a:rPr>
                              <m:t>𝐿</m:t>
                            </m:r>
                            <m:r>
                              <a:rPr lang="fr-FR" i="1">
                                <a:latin typeface="Cambria Math" panose="02040503050406030204" pitchFamily="18" charset="0"/>
                              </a:rPr>
                              <m:t>)</m:t>
                            </m:r>
                          </m:sup>
                        </m:sSubSup>
                      </m:den>
                    </m:f>
                    <m:r>
                      <a:rPr lang="fr-FR" i="1">
                        <a:latin typeface="Cambria Math" panose="02040503050406030204" pitchFamily="18" charset="0"/>
                      </a:rPr>
                      <m:t>=</m:t>
                    </m:r>
                    <m:sSubSup>
                      <m:sSubSupPr>
                        <m:ctrlPr>
                          <a:rPr lang="vi-VN" i="1">
                            <a:latin typeface="Cambria Math" panose="02040503050406030204" pitchFamily="18" charset="0"/>
                          </a:rPr>
                        </m:ctrlPr>
                      </m:sSubSupPr>
                      <m:e>
                        <m:r>
                          <a:rPr lang="vi-VN" b="0" i="1" smtClean="0">
                            <a:latin typeface="Cambria Math" panose="02040503050406030204" pitchFamily="18" charset="0"/>
                          </a:rPr>
                          <m:t>𝑒</m:t>
                        </m:r>
                      </m:e>
                      <m:sub>
                        <m:r>
                          <a:rPr lang="fr-FR" i="1">
                            <a:latin typeface="Cambria Math" panose="02040503050406030204" pitchFamily="18" charset="0"/>
                          </a:rPr>
                          <m:t>𝑗</m:t>
                        </m:r>
                      </m:sub>
                      <m:sup>
                        <m:r>
                          <a:rPr lang="fr-FR" i="1">
                            <a:latin typeface="Cambria Math" panose="02040503050406030204" pitchFamily="18" charset="0"/>
                          </a:rPr>
                          <m:t>(</m:t>
                        </m:r>
                        <m:r>
                          <a:rPr lang="fr-FR" i="1">
                            <a:latin typeface="Cambria Math" panose="02040503050406030204" pitchFamily="18" charset="0"/>
                          </a:rPr>
                          <m:t>𝐿</m:t>
                        </m:r>
                        <m:r>
                          <a:rPr lang="fr-FR" i="1">
                            <a:latin typeface="Cambria Math" panose="02040503050406030204" pitchFamily="18" charset="0"/>
                          </a:rPr>
                          <m:t>)</m:t>
                        </m:r>
                      </m:sup>
                    </m:sSubSup>
                  </m:oMath>
                </a14:m>
                <a:endParaRPr lang="vi-VN" dirty="0"/>
              </a:p>
              <a:p>
                <a:pPr>
                  <a:lnSpc>
                    <a:spcPct val="100000"/>
                  </a:lnSpc>
                </a:pPr>
                <a:r>
                  <a:rPr lang="vi-VN" dirty="0"/>
                  <a:t>Đ</a:t>
                </a:r>
                <a:r>
                  <a:rPr lang="vi-VN" sz="2200" dirty="0">
                    <a:latin typeface="Arial" panose="020B0604020202020204" pitchFamily="34" charset="0"/>
                    <a:cs typeface="Arial" panose="020B0604020202020204" pitchFamily="34" charset="0"/>
                  </a:rPr>
                  <a:t>ạo hàm ở lớp </a:t>
                </a:r>
                <a14:m>
                  <m:oMath xmlns:m="http://schemas.openxmlformats.org/officeDocument/2006/math">
                    <m:r>
                      <a:rPr lang="en-US" i="1">
                        <a:latin typeface="Cambria Math" panose="02040503050406030204" pitchFamily="18" charset="0"/>
                      </a:rPr>
                      <m:t>𝑙</m:t>
                    </m:r>
                  </m:oMath>
                </a14:m>
                <a:r>
                  <a:rPr lang="vi-VN" sz="2200" dirty="0">
                    <a:latin typeface="Arial" panose="020B0604020202020204" pitchFamily="34" charset="0"/>
                    <a:cs typeface="Arial" panose="020B0604020202020204" pitchFamily="34" charset="0"/>
                  </a:rPr>
                  <a:t> thấp hơn L được tính như sau quy nạp ngược từ cuối (xem hình):</a:t>
                </a:r>
              </a:p>
              <a:p>
                <a:pPr marL="0" indent="0">
                  <a:lnSpc>
                    <a:spcPct val="100000"/>
                  </a:lnSpc>
                  <a:buNone/>
                </a:pPr>
                <a:r>
                  <a:rPr lang="vi-VN" sz="2200" dirty="0">
                    <a:latin typeface="Arial" panose="020B0604020202020204" pitchFamily="34" charset="0"/>
                    <a:cs typeface="Arial" panose="020B0604020202020204" pitchFamily="34" charset="0"/>
                  </a:rPr>
                  <a:t>		</a:t>
                </a:r>
                <a14:m>
                  <m:oMath xmlns:m="http://schemas.openxmlformats.org/officeDocument/2006/math">
                    <m:f>
                      <m:fPr>
                        <m:ctrlPr>
                          <a:rPr lang="vi-VN"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𝐽</m:t>
                        </m:r>
                      </m:num>
                      <m:den>
                        <m:r>
                          <a:rPr lang="fr-FR" i="1">
                            <a:latin typeface="Cambria Math" panose="02040503050406030204" pitchFamily="18" charset="0"/>
                          </a:rPr>
                          <m:t>𝜕</m:t>
                        </m:r>
                        <m:sSubSup>
                          <m:sSubSupPr>
                            <m:ctrlPr>
                              <a:rPr lang="vi-VN" i="1">
                                <a:latin typeface="Cambria Math" panose="02040503050406030204" pitchFamily="18" charset="0"/>
                              </a:rPr>
                            </m:ctrlPr>
                          </m:sSubSupPr>
                          <m:e>
                            <m:r>
                              <a:rPr lang="fr-FR" i="1">
                                <a:latin typeface="Cambria Math" panose="02040503050406030204" pitchFamily="18" charset="0"/>
                              </a:rPr>
                              <m:t>𝑤</m:t>
                            </m:r>
                          </m:e>
                          <m:sub>
                            <m:r>
                              <a:rPr lang="fr-FR" i="1">
                                <a:latin typeface="Cambria Math" panose="02040503050406030204" pitchFamily="18" charset="0"/>
                              </a:rPr>
                              <m:t>𝑖</m:t>
                            </m:r>
                            <m:r>
                              <a:rPr lang="fr-FR" i="1">
                                <a:latin typeface="Cambria Math" panose="02040503050406030204" pitchFamily="18" charset="0"/>
                              </a:rPr>
                              <m:t> </m:t>
                            </m:r>
                            <m:r>
                              <a:rPr lang="fr-FR" i="1">
                                <a:latin typeface="Cambria Math" panose="02040503050406030204" pitchFamily="18" charset="0"/>
                              </a:rPr>
                              <m:t>𝑗</m:t>
                            </m:r>
                          </m:sub>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p>
                        </m:sSubSup>
                      </m:den>
                    </m:f>
                    <m:r>
                      <a:rPr lang="fr-FR" i="1">
                        <a:latin typeface="Cambria Math" panose="02040503050406030204" pitchFamily="18" charset="0"/>
                      </a:rPr>
                      <m:t>=</m:t>
                    </m:r>
                    <m:f>
                      <m:fPr>
                        <m:ctrlPr>
                          <a:rPr lang="vi-VN"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𝐽</m:t>
                        </m:r>
                      </m:num>
                      <m:den>
                        <m:r>
                          <a:rPr lang="fr-FR" i="1">
                            <a:latin typeface="Cambria Math" panose="02040503050406030204" pitchFamily="18" charset="0"/>
                          </a:rPr>
                          <m:t>𝜕</m:t>
                        </m:r>
                        <m:sSubSup>
                          <m:sSubSupPr>
                            <m:ctrlPr>
                              <a:rPr lang="vi-VN" i="1">
                                <a:latin typeface="Cambria Math" panose="02040503050406030204" pitchFamily="18" charset="0"/>
                              </a:rPr>
                            </m:ctrlPr>
                          </m:sSubSupPr>
                          <m:e>
                            <m:r>
                              <a:rPr lang="fr-FR" i="1">
                                <a:latin typeface="Cambria Math" panose="02040503050406030204" pitchFamily="18" charset="0"/>
                              </a:rPr>
                              <m:t>𝑧</m:t>
                            </m:r>
                          </m:e>
                          <m:sub>
                            <m:r>
                              <a:rPr lang="fr-FR" i="1">
                                <a:latin typeface="Cambria Math" panose="02040503050406030204" pitchFamily="18" charset="0"/>
                              </a:rPr>
                              <m:t>𝑖</m:t>
                            </m:r>
                          </m:sub>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p>
                        </m:sSubSup>
                      </m:den>
                    </m:f>
                    <m:f>
                      <m:fPr>
                        <m:ctrlPr>
                          <a:rPr lang="vi-VN" i="1">
                            <a:latin typeface="Cambria Math" panose="02040503050406030204" pitchFamily="18" charset="0"/>
                          </a:rPr>
                        </m:ctrlPr>
                      </m:fPr>
                      <m:num>
                        <m:r>
                          <a:rPr lang="fr-FR" i="1">
                            <a:latin typeface="Cambria Math" panose="02040503050406030204" pitchFamily="18" charset="0"/>
                          </a:rPr>
                          <m:t>𝜕</m:t>
                        </m:r>
                        <m:sSubSup>
                          <m:sSubSupPr>
                            <m:ctrlPr>
                              <a:rPr lang="vi-VN" i="1">
                                <a:latin typeface="Cambria Math" panose="02040503050406030204" pitchFamily="18" charset="0"/>
                              </a:rPr>
                            </m:ctrlPr>
                          </m:sSubSupPr>
                          <m:e>
                            <m:r>
                              <a:rPr lang="fr-FR" i="1">
                                <a:latin typeface="Cambria Math" panose="02040503050406030204" pitchFamily="18" charset="0"/>
                              </a:rPr>
                              <m:t>𝑧</m:t>
                            </m:r>
                          </m:e>
                          <m:sub>
                            <m:r>
                              <a:rPr lang="fr-FR" i="1">
                                <a:latin typeface="Cambria Math" panose="02040503050406030204" pitchFamily="18" charset="0"/>
                              </a:rPr>
                              <m:t>𝑖</m:t>
                            </m:r>
                          </m:sub>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p>
                        </m:sSubSup>
                      </m:num>
                      <m:den>
                        <m:r>
                          <a:rPr lang="fr-FR" i="1">
                            <a:latin typeface="Cambria Math" panose="02040503050406030204" pitchFamily="18" charset="0"/>
                          </a:rPr>
                          <m:t>𝜕</m:t>
                        </m:r>
                        <m:sSubSup>
                          <m:sSubSupPr>
                            <m:ctrlPr>
                              <a:rPr lang="vi-VN" i="1">
                                <a:latin typeface="Cambria Math" panose="02040503050406030204" pitchFamily="18" charset="0"/>
                              </a:rPr>
                            </m:ctrlPr>
                          </m:sSubSupPr>
                          <m:e>
                            <m:r>
                              <a:rPr lang="fr-FR" i="1">
                                <a:latin typeface="Cambria Math" panose="02040503050406030204" pitchFamily="18" charset="0"/>
                              </a:rPr>
                              <m:t>𝑤</m:t>
                            </m:r>
                          </m:e>
                          <m:sub>
                            <m:r>
                              <a:rPr lang="fr-FR" i="1">
                                <a:latin typeface="Cambria Math" panose="02040503050406030204" pitchFamily="18" charset="0"/>
                              </a:rPr>
                              <m:t>𝑖𝑗</m:t>
                            </m:r>
                          </m:sub>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p>
                        </m:sSubSup>
                      </m:den>
                    </m:f>
                    <m:r>
                      <a:rPr lang="fr-FR" i="1">
                        <a:latin typeface="Cambria Math" panose="02040503050406030204" pitchFamily="18" charset="0"/>
                      </a:rPr>
                      <m:t>=</m:t>
                    </m:r>
                    <m:sSubSup>
                      <m:sSubSupPr>
                        <m:ctrlPr>
                          <a:rPr lang="vi-VN" i="1">
                            <a:latin typeface="Cambria Math" panose="02040503050406030204" pitchFamily="18" charset="0"/>
                          </a:rPr>
                        </m:ctrlPr>
                      </m:sSubSupPr>
                      <m:e>
                        <m:r>
                          <a:rPr lang="fr-FR" i="1">
                            <a:latin typeface="Cambria Math" panose="02040503050406030204" pitchFamily="18" charset="0"/>
                          </a:rPr>
                          <m:t>𝑒</m:t>
                        </m:r>
                      </m:e>
                      <m:sub>
                        <m:r>
                          <a:rPr lang="fr-FR" i="1">
                            <a:latin typeface="Cambria Math" panose="02040503050406030204" pitchFamily="18" charset="0"/>
                          </a:rPr>
                          <m:t>𝑗</m:t>
                        </m:r>
                      </m:sub>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m:t>
                        </m:r>
                      </m:sup>
                    </m:sSubSup>
                    <m:sSubSup>
                      <m:sSubSupPr>
                        <m:ctrlPr>
                          <a:rPr lang="vi-VN" i="1">
                            <a:latin typeface="Cambria Math" panose="02040503050406030204" pitchFamily="18" charset="0"/>
                          </a:rPr>
                        </m:ctrlPr>
                      </m:sSubSupPr>
                      <m:e>
                        <m:r>
                          <a:rPr lang="fr-FR" i="1">
                            <a:latin typeface="Cambria Math" panose="02040503050406030204" pitchFamily="18" charset="0"/>
                          </a:rPr>
                          <m:t>𝑎</m:t>
                        </m:r>
                      </m:e>
                      <m:sub>
                        <m:r>
                          <a:rPr lang="fr-FR" i="1">
                            <a:latin typeface="Cambria Math" panose="02040503050406030204" pitchFamily="18" charset="0"/>
                          </a:rPr>
                          <m:t>𝑖</m:t>
                        </m:r>
                      </m:sub>
                      <m:sup>
                        <m:r>
                          <a:rPr lang="fr-FR" i="1">
                            <a:latin typeface="Cambria Math" panose="02040503050406030204" pitchFamily="18" charset="0"/>
                          </a:rPr>
                          <m:t>(</m:t>
                        </m:r>
                        <m:r>
                          <a:rPr lang="fr-FR" i="1">
                            <a:latin typeface="Cambria Math" panose="02040503050406030204" pitchFamily="18" charset="0"/>
                          </a:rPr>
                          <m:t>𝑙</m:t>
                        </m:r>
                        <m:r>
                          <a:rPr lang="fr-FR" i="1">
                            <a:latin typeface="Cambria Math" panose="02040503050406030204" pitchFamily="18" charset="0"/>
                          </a:rPr>
                          <m:t>−1)</m:t>
                        </m:r>
                      </m:sup>
                    </m:sSubSup>
                  </m:oMath>
                </a14:m>
                <a:endParaRPr lang="vi-VN" sz="22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4F39965-5272-4E9C-BB23-D2FDCF44A4BB}"/>
                  </a:ext>
                </a:extLst>
              </p:cNvPr>
              <p:cNvSpPr>
                <a:spLocks noGrp="1" noRot="1" noChangeAspect="1" noMove="1" noResize="1" noEditPoints="1" noAdjustHandles="1" noChangeArrowheads="1" noChangeShapeType="1" noTextEdit="1"/>
              </p:cNvSpPr>
              <p:nvPr>
                <p:ph idx="1"/>
              </p:nvPr>
            </p:nvSpPr>
            <p:spPr>
              <a:xfrm>
                <a:off x="652668" y="341588"/>
                <a:ext cx="10903227" cy="6300718"/>
              </a:xfrm>
              <a:blipFill>
                <a:blip r:embed="rId2"/>
                <a:stretch>
                  <a:fillRect l="-727" t="-580" r="-783"/>
                </a:stretch>
              </a:blipFill>
            </p:spPr>
            <p:txBody>
              <a:bodyPr/>
              <a:lstStyle/>
              <a:p>
                <a:r>
                  <a:rPr lang="vi-VN">
                    <a:noFill/>
                  </a:rPr>
                  <a:t> </a:t>
                </a:r>
              </a:p>
            </p:txBody>
          </p:sp>
        </mc:Fallback>
      </mc:AlternateContent>
    </p:spTree>
    <p:extLst>
      <p:ext uri="{BB962C8B-B14F-4D97-AF65-F5344CB8AC3E}">
        <p14:creationId xmlns:p14="http://schemas.microsoft.com/office/powerpoint/2010/main" val="886379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299C-A209-40C2-A54C-F517644E2928}"/>
              </a:ext>
            </a:extLst>
          </p:cNvPr>
          <p:cNvSpPr>
            <a:spLocks noGrp="1"/>
          </p:cNvSpPr>
          <p:nvPr>
            <p:ph type="title"/>
          </p:nvPr>
        </p:nvSpPr>
        <p:spPr>
          <a:xfrm flipV="1">
            <a:off x="838200" y="318052"/>
            <a:ext cx="10515600" cy="47073"/>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F39965-5272-4E9C-BB23-D2FDCF44A4BB}"/>
                  </a:ext>
                </a:extLst>
              </p:cNvPr>
              <p:cNvSpPr>
                <a:spLocks noGrp="1"/>
              </p:cNvSpPr>
              <p:nvPr>
                <p:ph idx="1"/>
              </p:nvPr>
            </p:nvSpPr>
            <p:spPr>
              <a:xfrm>
                <a:off x="652668" y="341588"/>
                <a:ext cx="10903227" cy="6300718"/>
              </a:xfrm>
            </p:spPr>
            <p:txBody>
              <a:bodyPr>
                <a:normAutofit lnSpcReduction="10000"/>
              </a:bodyPr>
              <a:lstStyle/>
              <a:p>
                <a:pPr marL="0" indent="0">
                  <a:lnSpc>
                    <a:spcPct val="100000"/>
                  </a:lnSpc>
                  <a:buNone/>
                </a:pPr>
                <a:r>
                  <a:rPr lang="vi-VN" sz="2200" dirty="0"/>
                  <a:t>Với </a:t>
                </a:r>
              </a:p>
              <a:p>
                <a:pPr marL="0" indent="0">
                  <a:lnSpc>
                    <a:spcPct val="100000"/>
                  </a:lnSpc>
                  <a:buNone/>
                </a:pPr>
                <a:r>
                  <a:rPr lang="vi-VN" sz="2200" dirty="0"/>
                  <a:t>	</a:t>
                </a:r>
                <a:r>
                  <a:rPr lang="vi-VN" dirty="0"/>
                  <a:t> </a:t>
                </a:r>
                <a14:m>
                  <m:oMath xmlns:m="http://schemas.openxmlformats.org/officeDocument/2006/math">
                    <m:sSubSup>
                      <m:sSubSupPr>
                        <m:ctrlPr>
                          <a:rPr lang="vi-VN" sz="2400" i="1">
                            <a:latin typeface="Cambria Math" panose="02040503050406030204" pitchFamily="18" charset="0"/>
                          </a:rPr>
                        </m:ctrlPr>
                      </m:sSubSupPr>
                      <m:e>
                        <m:r>
                          <a:rPr lang="fr-FR" sz="2400" i="1">
                            <a:latin typeface="Cambria Math" panose="02040503050406030204" pitchFamily="18" charset="0"/>
                          </a:rPr>
                          <m:t>𝑒</m:t>
                        </m:r>
                      </m:e>
                      <m:sub>
                        <m:r>
                          <a:rPr lang="fr-FR" sz="2400" i="1">
                            <a:latin typeface="Cambria Math" panose="02040503050406030204" pitchFamily="18" charset="0"/>
                          </a:rPr>
                          <m:t>𝑗</m:t>
                        </m:r>
                      </m:sub>
                      <m:sup>
                        <m:d>
                          <m:dPr>
                            <m:ctrlPr>
                              <a:rPr lang="vi-VN" sz="2400" i="1">
                                <a:latin typeface="Cambria Math" panose="02040503050406030204" pitchFamily="18" charset="0"/>
                              </a:rPr>
                            </m:ctrlPr>
                          </m:dPr>
                          <m:e>
                            <m:r>
                              <a:rPr lang="fr-FR" sz="2400" i="1">
                                <a:latin typeface="Cambria Math" panose="02040503050406030204" pitchFamily="18" charset="0"/>
                              </a:rPr>
                              <m:t>𝑙</m:t>
                            </m:r>
                          </m:e>
                        </m:d>
                      </m:sup>
                    </m:sSubSup>
                    <m:r>
                      <a:rPr lang="fr-FR" sz="2400" i="1">
                        <a:latin typeface="Cambria Math" panose="02040503050406030204" pitchFamily="18" charset="0"/>
                      </a:rPr>
                      <m:t>=</m:t>
                    </m:r>
                    <m:f>
                      <m:fPr>
                        <m:ctrlPr>
                          <a:rPr lang="vi-VN" sz="2400" i="1">
                            <a:latin typeface="Cambria Math" panose="02040503050406030204" pitchFamily="18" charset="0"/>
                          </a:rPr>
                        </m:ctrlPr>
                      </m:fPr>
                      <m:num>
                        <m:r>
                          <a:rPr lang="fr-FR" sz="2400" i="1">
                            <a:latin typeface="Cambria Math" panose="02040503050406030204" pitchFamily="18" charset="0"/>
                          </a:rPr>
                          <m:t>𝜕</m:t>
                        </m:r>
                        <m:r>
                          <a:rPr lang="fr-FR" sz="2400" i="1">
                            <a:latin typeface="Cambria Math" panose="02040503050406030204" pitchFamily="18" charset="0"/>
                          </a:rPr>
                          <m:t>𝐽</m:t>
                        </m:r>
                      </m:num>
                      <m:den>
                        <m:r>
                          <a:rPr lang="fr-FR"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𝑧</m:t>
                            </m:r>
                          </m:e>
                          <m:sub>
                            <m:r>
                              <a:rPr lang="fr-FR" sz="2400" i="1">
                                <a:latin typeface="Cambria Math" panose="02040503050406030204" pitchFamily="18" charset="0"/>
                              </a:rPr>
                              <m:t>𝑗</m:t>
                            </m:r>
                          </m:sub>
                          <m:sup>
                            <m:d>
                              <m:dPr>
                                <m:ctrlPr>
                                  <a:rPr lang="vi-VN" sz="2400" i="1">
                                    <a:latin typeface="Cambria Math" panose="02040503050406030204" pitchFamily="18" charset="0"/>
                                  </a:rPr>
                                </m:ctrlPr>
                              </m:dPr>
                              <m:e>
                                <m:r>
                                  <a:rPr lang="fr-FR" sz="2400" i="1">
                                    <a:latin typeface="Cambria Math" panose="02040503050406030204" pitchFamily="18" charset="0"/>
                                  </a:rPr>
                                  <m:t>𝑙</m:t>
                                </m:r>
                              </m:e>
                            </m:d>
                          </m:sup>
                        </m:sSubSup>
                      </m:den>
                    </m:f>
                    <m:r>
                      <a:rPr lang="fr-FR" sz="2400" i="1">
                        <a:latin typeface="Cambria Math" panose="02040503050406030204" pitchFamily="18" charset="0"/>
                      </a:rPr>
                      <m:t>=</m:t>
                    </m:r>
                    <m:f>
                      <m:fPr>
                        <m:ctrlPr>
                          <a:rPr lang="vi-VN" sz="2400" i="1">
                            <a:latin typeface="Cambria Math" panose="02040503050406030204" pitchFamily="18" charset="0"/>
                          </a:rPr>
                        </m:ctrlPr>
                      </m:fPr>
                      <m:num>
                        <m:r>
                          <a:rPr lang="fr-FR" sz="2400" i="1">
                            <a:latin typeface="Cambria Math" panose="02040503050406030204" pitchFamily="18" charset="0"/>
                          </a:rPr>
                          <m:t>𝜕</m:t>
                        </m:r>
                        <m:r>
                          <a:rPr lang="fr-FR" sz="2400" i="1">
                            <a:latin typeface="Cambria Math" panose="02040503050406030204" pitchFamily="18" charset="0"/>
                          </a:rPr>
                          <m:t>𝐽</m:t>
                        </m:r>
                      </m:num>
                      <m:den>
                        <m:r>
                          <a:rPr lang="fr-FR"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𝑎</m:t>
                            </m:r>
                          </m:e>
                          <m:sub>
                            <m:r>
                              <a:rPr lang="fr-FR" sz="2400" i="1">
                                <a:latin typeface="Cambria Math" panose="02040503050406030204" pitchFamily="18" charset="0"/>
                              </a:rPr>
                              <m:t>𝑗</m:t>
                            </m:r>
                          </m:sub>
                          <m:sup>
                            <m:d>
                              <m:dPr>
                                <m:ctrlPr>
                                  <a:rPr lang="vi-VN" sz="2400" i="1">
                                    <a:latin typeface="Cambria Math" panose="02040503050406030204" pitchFamily="18" charset="0"/>
                                  </a:rPr>
                                </m:ctrlPr>
                              </m:dPr>
                              <m:e>
                                <m:r>
                                  <a:rPr lang="fr-FR" sz="2400" i="1">
                                    <a:latin typeface="Cambria Math" panose="02040503050406030204" pitchFamily="18" charset="0"/>
                                  </a:rPr>
                                  <m:t>𝑙</m:t>
                                </m:r>
                              </m:e>
                            </m:d>
                          </m:sup>
                        </m:sSubSup>
                      </m:den>
                    </m:f>
                    <m:f>
                      <m:fPr>
                        <m:ctrlPr>
                          <a:rPr lang="vi-VN" sz="2400" i="1">
                            <a:latin typeface="Cambria Math" panose="02040503050406030204" pitchFamily="18" charset="0"/>
                          </a:rPr>
                        </m:ctrlPr>
                      </m:fPr>
                      <m:num>
                        <m:r>
                          <a:rPr lang="fr-FR"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𝑎</m:t>
                            </m:r>
                          </m:e>
                          <m:sub>
                            <m:r>
                              <a:rPr lang="fr-FR" sz="2400" i="1">
                                <a:latin typeface="Cambria Math" panose="02040503050406030204" pitchFamily="18" charset="0"/>
                              </a:rPr>
                              <m:t>𝑗</m:t>
                            </m:r>
                          </m:sub>
                          <m:sup>
                            <m:d>
                              <m:dPr>
                                <m:ctrlPr>
                                  <a:rPr lang="vi-VN" sz="2400" i="1">
                                    <a:latin typeface="Cambria Math" panose="02040503050406030204" pitchFamily="18" charset="0"/>
                                  </a:rPr>
                                </m:ctrlPr>
                              </m:dPr>
                              <m:e>
                                <m:r>
                                  <a:rPr lang="fr-FR" sz="2400" i="1">
                                    <a:latin typeface="Cambria Math" panose="02040503050406030204" pitchFamily="18" charset="0"/>
                                  </a:rPr>
                                  <m:t>𝑙</m:t>
                                </m:r>
                              </m:e>
                            </m:d>
                          </m:sup>
                        </m:sSubSup>
                      </m:num>
                      <m:den>
                        <m:r>
                          <a:rPr lang="fr-FR"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𝑧</m:t>
                            </m:r>
                          </m:e>
                          <m:sub>
                            <m:r>
                              <a:rPr lang="fr-FR" sz="2400" i="1">
                                <a:latin typeface="Cambria Math" panose="02040503050406030204" pitchFamily="18" charset="0"/>
                              </a:rPr>
                              <m:t>𝑗</m:t>
                            </m:r>
                          </m:sub>
                          <m:sup>
                            <m:d>
                              <m:dPr>
                                <m:ctrlPr>
                                  <a:rPr lang="vi-VN" sz="2400" i="1">
                                    <a:latin typeface="Cambria Math" panose="02040503050406030204" pitchFamily="18" charset="0"/>
                                  </a:rPr>
                                </m:ctrlPr>
                              </m:dPr>
                              <m:e>
                                <m:r>
                                  <a:rPr lang="fr-FR" sz="2400" i="1">
                                    <a:latin typeface="Cambria Math" panose="02040503050406030204" pitchFamily="18" charset="0"/>
                                  </a:rPr>
                                  <m:t>𝑙</m:t>
                                </m:r>
                              </m:e>
                            </m:d>
                          </m:sup>
                        </m:sSubSup>
                      </m:den>
                    </m:f>
                    <m:r>
                      <a:rPr lang="fr-FR" sz="2400" i="1">
                        <a:latin typeface="Cambria Math" panose="02040503050406030204" pitchFamily="18" charset="0"/>
                      </a:rPr>
                      <m:t>=</m:t>
                    </m:r>
                    <m:d>
                      <m:dPr>
                        <m:ctrlPr>
                          <a:rPr lang="vi-VN" sz="2400" i="1">
                            <a:latin typeface="Cambria Math" panose="02040503050406030204" pitchFamily="18" charset="0"/>
                          </a:rPr>
                        </m:ctrlPr>
                      </m:dPr>
                      <m:e>
                        <m:nary>
                          <m:naryPr>
                            <m:chr m:val="∑"/>
                            <m:limLoc m:val="undOvr"/>
                            <m:ctrlPr>
                              <a:rPr lang="vi-VN" sz="2400" i="1">
                                <a:latin typeface="Cambria Math" panose="02040503050406030204" pitchFamily="18" charset="0"/>
                              </a:rPr>
                            </m:ctrlPr>
                          </m:naryPr>
                          <m:sub>
                            <m:r>
                              <a:rPr lang="fr-FR" sz="2400" i="1">
                                <a:latin typeface="Cambria Math" panose="02040503050406030204" pitchFamily="18" charset="0"/>
                              </a:rPr>
                              <m:t>𝑘</m:t>
                            </m:r>
                            <m:r>
                              <a:rPr lang="fr-FR" sz="2400" i="1">
                                <a:latin typeface="Cambria Math" panose="02040503050406030204" pitchFamily="18" charset="0"/>
                              </a:rPr>
                              <m:t>=1</m:t>
                            </m:r>
                          </m:sub>
                          <m:sup>
                            <m:sSup>
                              <m:sSupPr>
                                <m:ctrlPr>
                                  <a:rPr lang="vi-VN" sz="2400" i="1">
                                    <a:latin typeface="Cambria Math" panose="02040503050406030204" pitchFamily="18" charset="0"/>
                                  </a:rPr>
                                </m:ctrlPr>
                              </m:sSupPr>
                              <m:e>
                                <m:r>
                                  <a:rPr lang="fr-FR" sz="2400" i="1">
                                    <a:latin typeface="Cambria Math" panose="02040503050406030204" pitchFamily="18" charset="0"/>
                                  </a:rPr>
                                  <m:t>𝑑</m:t>
                                </m:r>
                              </m:e>
                              <m:sup>
                                <m:d>
                                  <m:dPr>
                                    <m:ctrlPr>
                                      <a:rPr lang="vi-VN" sz="2400" i="1">
                                        <a:latin typeface="Cambria Math" panose="02040503050406030204" pitchFamily="18" charset="0"/>
                                      </a:rPr>
                                    </m:ctrlPr>
                                  </m:dPr>
                                  <m:e>
                                    <m:r>
                                      <a:rPr lang="fr-FR" sz="2400" i="1">
                                        <a:latin typeface="Cambria Math" panose="02040503050406030204" pitchFamily="18" charset="0"/>
                                      </a:rPr>
                                      <m:t>𝑙</m:t>
                                    </m:r>
                                    <m:r>
                                      <a:rPr lang="fr-FR" sz="2400" i="1">
                                        <a:latin typeface="Cambria Math" panose="02040503050406030204" pitchFamily="18" charset="0"/>
                                      </a:rPr>
                                      <m:t>+1</m:t>
                                    </m:r>
                                  </m:e>
                                </m:d>
                              </m:sup>
                            </m:sSup>
                          </m:sup>
                          <m:e>
                            <m:f>
                              <m:fPr>
                                <m:ctrlPr>
                                  <a:rPr lang="vi-VN" sz="2400" i="1">
                                    <a:latin typeface="Cambria Math" panose="02040503050406030204" pitchFamily="18" charset="0"/>
                                  </a:rPr>
                                </m:ctrlPr>
                              </m:fPr>
                              <m:num>
                                <m:r>
                                  <a:rPr lang="fr-FR" sz="2400" i="1">
                                    <a:latin typeface="Cambria Math" panose="02040503050406030204" pitchFamily="18" charset="0"/>
                                  </a:rPr>
                                  <m:t>𝜕</m:t>
                                </m:r>
                                <m:r>
                                  <a:rPr lang="fr-FR" sz="2400" i="1">
                                    <a:latin typeface="Cambria Math" panose="02040503050406030204" pitchFamily="18" charset="0"/>
                                  </a:rPr>
                                  <m:t>𝐽</m:t>
                                </m:r>
                              </m:num>
                              <m:den>
                                <m:r>
                                  <a:rPr lang="fr-FR"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𝑧</m:t>
                                    </m:r>
                                  </m:e>
                                  <m:sub>
                                    <m:r>
                                      <a:rPr lang="fr-FR" sz="2400" i="1">
                                        <a:latin typeface="Cambria Math" panose="02040503050406030204" pitchFamily="18" charset="0"/>
                                      </a:rPr>
                                      <m:t>𝑘</m:t>
                                    </m:r>
                                  </m:sub>
                                  <m:sup>
                                    <m:d>
                                      <m:dPr>
                                        <m:ctrlPr>
                                          <a:rPr lang="vi-VN" sz="2400" i="1">
                                            <a:latin typeface="Cambria Math" panose="02040503050406030204" pitchFamily="18" charset="0"/>
                                          </a:rPr>
                                        </m:ctrlPr>
                                      </m:dPr>
                                      <m:e>
                                        <m:r>
                                          <a:rPr lang="fr-FR" sz="2400" i="1">
                                            <a:latin typeface="Cambria Math" panose="02040503050406030204" pitchFamily="18" charset="0"/>
                                          </a:rPr>
                                          <m:t>𝑙</m:t>
                                        </m:r>
                                        <m:r>
                                          <a:rPr lang="fr-FR" sz="2400" i="1">
                                            <a:latin typeface="Cambria Math" panose="02040503050406030204" pitchFamily="18" charset="0"/>
                                          </a:rPr>
                                          <m:t>+1</m:t>
                                        </m:r>
                                      </m:e>
                                    </m:d>
                                  </m:sup>
                                </m:sSubSup>
                              </m:den>
                            </m:f>
                            <m:f>
                              <m:fPr>
                                <m:ctrlPr>
                                  <a:rPr lang="vi-VN" sz="2400" i="1">
                                    <a:latin typeface="Cambria Math" panose="02040503050406030204" pitchFamily="18" charset="0"/>
                                  </a:rPr>
                                </m:ctrlPr>
                              </m:fPr>
                              <m:num>
                                <m:r>
                                  <a:rPr lang="fr-FR"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𝑧</m:t>
                                    </m:r>
                                  </m:e>
                                  <m:sub>
                                    <m:r>
                                      <a:rPr lang="fr-FR" sz="2400" i="1">
                                        <a:latin typeface="Cambria Math" panose="02040503050406030204" pitchFamily="18" charset="0"/>
                                      </a:rPr>
                                      <m:t>𝑘</m:t>
                                    </m:r>
                                  </m:sub>
                                  <m:sup>
                                    <m:d>
                                      <m:dPr>
                                        <m:ctrlPr>
                                          <a:rPr lang="vi-VN" sz="2400" i="1">
                                            <a:latin typeface="Cambria Math" panose="02040503050406030204" pitchFamily="18" charset="0"/>
                                          </a:rPr>
                                        </m:ctrlPr>
                                      </m:dPr>
                                      <m:e>
                                        <m:r>
                                          <a:rPr lang="fr-FR" sz="2400" i="1">
                                            <a:latin typeface="Cambria Math" panose="02040503050406030204" pitchFamily="18" charset="0"/>
                                          </a:rPr>
                                          <m:t>𝑙</m:t>
                                        </m:r>
                                        <m:r>
                                          <a:rPr lang="fr-FR" sz="2400" i="1">
                                            <a:latin typeface="Cambria Math" panose="02040503050406030204" pitchFamily="18" charset="0"/>
                                          </a:rPr>
                                          <m:t>+1</m:t>
                                        </m:r>
                                      </m:e>
                                    </m:d>
                                  </m:sup>
                                </m:sSubSup>
                              </m:num>
                              <m:den>
                                <m:r>
                                  <a:rPr lang="fr-FR"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𝑎</m:t>
                                    </m:r>
                                  </m:e>
                                  <m:sub>
                                    <m:r>
                                      <a:rPr lang="fr-FR" sz="2400" i="1">
                                        <a:latin typeface="Cambria Math" panose="02040503050406030204" pitchFamily="18" charset="0"/>
                                      </a:rPr>
                                      <m:t>𝑗</m:t>
                                    </m:r>
                                  </m:sub>
                                  <m:sup>
                                    <m:d>
                                      <m:dPr>
                                        <m:ctrlPr>
                                          <a:rPr lang="vi-VN" sz="2400" i="1">
                                            <a:latin typeface="Cambria Math" panose="02040503050406030204" pitchFamily="18" charset="0"/>
                                          </a:rPr>
                                        </m:ctrlPr>
                                      </m:dPr>
                                      <m:e>
                                        <m:r>
                                          <a:rPr lang="fr-FR" sz="2400" i="1">
                                            <a:latin typeface="Cambria Math" panose="02040503050406030204" pitchFamily="18" charset="0"/>
                                          </a:rPr>
                                          <m:t>𝑙</m:t>
                                        </m:r>
                                      </m:e>
                                    </m:d>
                                  </m:sup>
                                </m:sSubSup>
                              </m:den>
                            </m:f>
                          </m:e>
                        </m:nary>
                      </m:e>
                    </m:d>
                    <m:sSup>
                      <m:sSupPr>
                        <m:ctrlPr>
                          <a:rPr lang="vi-VN" sz="2400" i="1">
                            <a:latin typeface="Cambria Math" panose="02040503050406030204" pitchFamily="18" charset="0"/>
                          </a:rPr>
                        </m:ctrlPr>
                      </m:sSupPr>
                      <m:e>
                        <m:r>
                          <a:rPr lang="fr-FR" sz="2400" i="1">
                            <a:latin typeface="Cambria Math" panose="02040503050406030204" pitchFamily="18" charset="0"/>
                          </a:rPr>
                          <m:t>𝑓</m:t>
                        </m:r>
                      </m:e>
                      <m:sup>
                        <m:sSup>
                          <m:sSupPr>
                            <m:ctrlPr>
                              <a:rPr lang="vi-VN" sz="2400" i="1">
                                <a:latin typeface="Cambria Math" panose="02040503050406030204" pitchFamily="18" charset="0"/>
                              </a:rPr>
                            </m:ctrlPr>
                          </m:sSupPr>
                          <m:e>
                            <m:d>
                              <m:dPr>
                                <m:ctrlPr>
                                  <a:rPr lang="vi-VN" sz="2400" i="1">
                                    <a:latin typeface="Cambria Math" panose="02040503050406030204" pitchFamily="18" charset="0"/>
                                  </a:rPr>
                                </m:ctrlPr>
                              </m:dPr>
                              <m:e>
                                <m:r>
                                  <a:rPr lang="fr-FR" sz="2400" i="1">
                                    <a:latin typeface="Cambria Math" panose="02040503050406030204" pitchFamily="18" charset="0"/>
                                  </a:rPr>
                                  <m:t>𝑙</m:t>
                                </m:r>
                              </m:e>
                            </m:d>
                          </m:e>
                          <m:sup>
                            <m:r>
                              <a:rPr lang="fr-FR" sz="2400" i="1">
                                <a:latin typeface="Cambria Math" panose="02040503050406030204" pitchFamily="18" charset="0"/>
                              </a:rPr>
                              <m:t>′</m:t>
                            </m:r>
                          </m:sup>
                        </m:sSup>
                      </m:sup>
                    </m:sSup>
                    <m:d>
                      <m:dPr>
                        <m:ctrlPr>
                          <a:rPr lang="vi-VN" sz="2400" i="1">
                            <a:latin typeface="Cambria Math" panose="02040503050406030204" pitchFamily="18" charset="0"/>
                          </a:rPr>
                        </m:ctrlPr>
                      </m:dPr>
                      <m:e>
                        <m:sSubSup>
                          <m:sSubSupPr>
                            <m:ctrlPr>
                              <a:rPr lang="vi-VN" sz="2400" i="1">
                                <a:latin typeface="Cambria Math" panose="02040503050406030204" pitchFamily="18" charset="0"/>
                              </a:rPr>
                            </m:ctrlPr>
                          </m:sSubSupPr>
                          <m:e>
                            <m:r>
                              <a:rPr lang="fr-FR" sz="2400" i="1">
                                <a:latin typeface="Cambria Math" panose="02040503050406030204" pitchFamily="18" charset="0"/>
                              </a:rPr>
                              <m:t>𝑧</m:t>
                            </m:r>
                          </m:e>
                          <m:sub>
                            <m:r>
                              <a:rPr lang="fr-FR" sz="2400" i="1">
                                <a:latin typeface="Cambria Math" panose="02040503050406030204" pitchFamily="18" charset="0"/>
                              </a:rPr>
                              <m:t>𝑗</m:t>
                            </m:r>
                          </m:sub>
                          <m:sup>
                            <m:d>
                              <m:dPr>
                                <m:ctrlPr>
                                  <a:rPr lang="vi-VN" sz="2400" i="1">
                                    <a:latin typeface="Cambria Math" panose="02040503050406030204" pitchFamily="18" charset="0"/>
                                  </a:rPr>
                                </m:ctrlPr>
                              </m:dPr>
                              <m:e>
                                <m:r>
                                  <a:rPr lang="fr-FR" sz="2400" i="1">
                                    <a:latin typeface="Cambria Math" panose="02040503050406030204" pitchFamily="18" charset="0"/>
                                  </a:rPr>
                                  <m:t>𝑙</m:t>
                                </m:r>
                              </m:e>
                            </m:d>
                          </m:sup>
                        </m:sSubSup>
                      </m:e>
                    </m:d>
                    <m:r>
                      <a:rPr lang="fr-FR" sz="2400" i="1">
                        <a:latin typeface="Cambria Math" panose="02040503050406030204" pitchFamily="18" charset="0"/>
                      </a:rPr>
                      <m:t>=</m:t>
                    </m:r>
                  </m:oMath>
                </a14:m>
                <a:br>
                  <a:rPr lang="vi-VN" sz="2400" dirty="0"/>
                </a:br>
                <a14:m>
                  <m:oMathPara xmlns:m="http://schemas.openxmlformats.org/officeDocument/2006/math">
                    <m:oMathParaPr>
                      <m:jc m:val="centerGroup"/>
                    </m:oMathParaPr>
                    <m:oMath xmlns:m="http://schemas.openxmlformats.org/officeDocument/2006/math">
                      <m:r>
                        <a:rPr lang="fr-FR" sz="2400" i="1">
                          <a:latin typeface="Cambria Math" panose="02040503050406030204" pitchFamily="18" charset="0"/>
                        </a:rPr>
                        <m:t>=(</m:t>
                      </m:r>
                      <m:nary>
                        <m:naryPr>
                          <m:chr m:val="∑"/>
                          <m:limLoc m:val="subSup"/>
                          <m:ctrlPr>
                            <a:rPr lang="vi-VN" sz="2400" i="1">
                              <a:latin typeface="Cambria Math" panose="02040503050406030204" pitchFamily="18" charset="0"/>
                            </a:rPr>
                          </m:ctrlPr>
                        </m:naryPr>
                        <m:sub>
                          <m:r>
                            <a:rPr lang="fr-FR" sz="2400" i="1">
                              <a:latin typeface="Cambria Math" panose="02040503050406030204" pitchFamily="18" charset="0"/>
                            </a:rPr>
                            <m:t>𝑘</m:t>
                          </m:r>
                          <m:r>
                            <a:rPr lang="fr-FR" sz="2400" i="1">
                              <a:latin typeface="Cambria Math" panose="02040503050406030204" pitchFamily="18" charset="0"/>
                            </a:rPr>
                            <m:t>=1</m:t>
                          </m:r>
                        </m:sub>
                        <m:sup>
                          <m:sSup>
                            <m:sSupPr>
                              <m:ctrlPr>
                                <a:rPr lang="vi-VN" sz="2400" i="1">
                                  <a:latin typeface="Cambria Math" panose="02040503050406030204" pitchFamily="18" charset="0"/>
                                </a:rPr>
                              </m:ctrlPr>
                            </m:sSupPr>
                            <m:e>
                              <m:r>
                                <a:rPr lang="fr-FR" sz="2400" i="1">
                                  <a:latin typeface="Cambria Math" panose="02040503050406030204" pitchFamily="18" charset="0"/>
                                </a:rPr>
                                <m:t>𝑑</m:t>
                              </m:r>
                            </m:e>
                            <m:sup>
                              <m:d>
                                <m:dPr>
                                  <m:ctrlPr>
                                    <a:rPr lang="vi-VN" sz="2400" i="1">
                                      <a:latin typeface="Cambria Math" panose="02040503050406030204" pitchFamily="18" charset="0"/>
                                    </a:rPr>
                                  </m:ctrlPr>
                                </m:dPr>
                                <m:e>
                                  <m:r>
                                    <a:rPr lang="fr-FR" sz="2400" i="1">
                                      <a:latin typeface="Cambria Math" panose="02040503050406030204" pitchFamily="18" charset="0"/>
                                    </a:rPr>
                                    <m:t>𝑙</m:t>
                                  </m:r>
                                  <m:r>
                                    <a:rPr lang="fr-FR" sz="2400" i="1">
                                      <a:latin typeface="Cambria Math" panose="02040503050406030204" pitchFamily="18" charset="0"/>
                                    </a:rPr>
                                    <m:t>+1</m:t>
                                  </m:r>
                                </m:e>
                              </m:d>
                            </m:sup>
                          </m:sSup>
                        </m:sup>
                        <m:e>
                          <m:sSubSup>
                            <m:sSubSupPr>
                              <m:ctrlPr>
                                <a:rPr lang="vi-VN" sz="2400" i="1">
                                  <a:latin typeface="Cambria Math" panose="02040503050406030204" pitchFamily="18" charset="0"/>
                                </a:rPr>
                              </m:ctrlPr>
                            </m:sSubSupPr>
                            <m:e>
                              <m:r>
                                <a:rPr lang="fr-FR" sz="2400" i="1">
                                  <a:latin typeface="Cambria Math" panose="02040503050406030204" pitchFamily="18" charset="0"/>
                                </a:rPr>
                                <m:t>𝑒</m:t>
                              </m:r>
                            </m:e>
                            <m:sub>
                              <m:r>
                                <a:rPr lang="fr-FR" sz="2400" i="1">
                                  <a:latin typeface="Cambria Math" panose="02040503050406030204" pitchFamily="18" charset="0"/>
                                </a:rPr>
                                <m:t>𝑘</m:t>
                              </m:r>
                            </m:sub>
                            <m:sup>
                              <m:d>
                                <m:dPr>
                                  <m:ctrlPr>
                                    <a:rPr lang="vi-VN" sz="2400" i="1">
                                      <a:latin typeface="Cambria Math" panose="02040503050406030204" pitchFamily="18" charset="0"/>
                                    </a:rPr>
                                  </m:ctrlPr>
                                </m:dPr>
                                <m:e>
                                  <m:r>
                                    <a:rPr lang="fr-FR" sz="2400" i="1">
                                      <a:latin typeface="Cambria Math" panose="02040503050406030204" pitchFamily="18" charset="0"/>
                                    </a:rPr>
                                    <m:t>𝑙</m:t>
                                  </m:r>
                                  <m:r>
                                    <a:rPr lang="fr-FR" sz="2400" i="1">
                                      <a:latin typeface="Cambria Math" panose="02040503050406030204" pitchFamily="18" charset="0"/>
                                    </a:rPr>
                                    <m:t>+1</m:t>
                                  </m:r>
                                </m:e>
                              </m:d>
                            </m:sup>
                          </m:sSubSup>
                          <m:sSubSup>
                            <m:sSubSupPr>
                              <m:ctrlPr>
                                <a:rPr lang="vi-VN" sz="2400" i="1">
                                  <a:latin typeface="Cambria Math" panose="02040503050406030204" pitchFamily="18" charset="0"/>
                                </a:rPr>
                              </m:ctrlPr>
                            </m:sSubSupPr>
                            <m:e>
                              <m:r>
                                <a:rPr lang="fr-FR" sz="2400" i="1">
                                  <a:latin typeface="Cambria Math" panose="02040503050406030204" pitchFamily="18" charset="0"/>
                                </a:rPr>
                                <m:t>𝑤</m:t>
                              </m:r>
                            </m:e>
                            <m:sub>
                              <m:r>
                                <a:rPr lang="fr-FR" sz="2400" i="1">
                                  <a:latin typeface="Cambria Math" panose="02040503050406030204" pitchFamily="18" charset="0"/>
                                </a:rPr>
                                <m:t>𝑗𝑘</m:t>
                              </m:r>
                            </m:sub>
                            <m:sup>
                              <m:d>
                                <m:dPr>
                                  <m:ctrlPr>
                                    <a:rPr lang="vi-VN" sz="2400" i="1">
                                      <a:latin typeface="Cambria Math" panose="02040503050406030204" pitchFamily="18" charset="0"/>
                                    </a:rPr>
                                  </m:ctrlPr>
                                </m:dPr>
                                <m:e>
                                  <m:r>
                                    <a:rPr lang="fr-FR" sz="2400" i="1">
                                      <a:latin typeface="Cambria Math" panose="02040503050406030204" pitchFamily="18" charset="0"/>
                                    </a:rPr>
                                    <m:t>𝑙</m:t>
                                  </m:r>
                                  <m:r>
                                    <a:rPr lang="fr-FR" sz="2400" i="1">
                                      <a:latin typeface="Cambria Math" panose="02040503050406030204" pitchFamily="18" charset="0"/>
                                    </a:rPr>
                                    <m:t>+1</m:t>
                                  </m:r>
                                </m:e>
                              </m:d>
                            </m:sup>
                          </m:sSubSup>
                        </m:e>
                      </m:nary>
                      <m:r>
                        <a:rPr lang="fr-FR" sz="2400" i="1">
                          <a:latin typeface="Cambria Math" panose="02040503050406030204" pitchFamily="18" charset="0"/>
                        </a:rPr>
                        <m:t>)</m:t>
                      </m:r>
                      <m:sSup>
                        <m:sSupPr>
                          <m:ctrlPr>
                            <a:rPr lang="vi-VN" sz="2400" i="1">
                              <a:latin typeface="Cambria Math" panose="02040503050406030204" pitchFamily="18" charset="0"/>
                            </a:rPr>
                          </m:ctrlPr>
                        </m:sSupPr>
                        <m:e>
                          <m:r>
                            <a:rPr lang="fr-FR" sz="2400" i="1">
                              <a:latin typeface="Cambria Math" panose="02040503050406030204" pitchFamily="18" charset="0"/>
                            </a:rPr>
                            <m:t>𝑓</m:t>
                          </m:r>
                        </m:e>
                        <m:sup>
                          <m:sSup>
                            <m:sSupPr>
                              <m:ctrlPr>
                                <a:rPr lang="vi-VN" sz="2400" i="1">
                                  <a:latin typeface="Cambria Math" panose="02040503050406030204" pitchFamily="18" charset="0"/>
                                </a:rPr>
                              </m:ctrlPr>
                            </m:sSupPr>
                            <m:e>
                              <m:d>
                                <m:dPr>
                                  <m:ctrlPr>
                                    <a:rPr lang="vi-VN" sz="2400" i="1">
                                      <a:latin typeface="Cambria Math" panose="02040503050406030204" pitchFamily="18" charset="0"/>
                                    </a:rPr>
                                  </m:ctrlPr>
                                </m:dPr>
                                <m:e>
                                  <m:r>
                                    <a:rPr lang="fr-FR" sz="2400" i="1">
                                      <a:latin typeface="Cambria Math" panose="02040503050406030204" pitchFamily="18" charset="0"/>
                                    </a:rPr>
                                    <m:t>𝑙</m:t>
                                  </m:r>
                                </m:e>
                              </m:d>
                            </m:e>
                            <m:sup>
                              <m:r>
                                <a:rPr lang="fr-FR" sz="2400" i="1">
                                  <a:latin typeface="Cambria Math" panose="02040503050406030204" pitchFamily="18" charset="0"/>
                                </a:rPr>
                                <m:t>′</m:t>
                              </m:r>
                            </m:sup>
                          </m:sSup>
                        </m:sup>
                      </m:sSup>
                      <m:d>
                        <m:dPr>
                          <m:ctrlPr>
                            <a:rPr lang="vi-VN" sz="2400" i="1">
                              <a:latin typeface="Cambria Math" panose="02040503050406030204" pitchFamily="18" charset="0"/>
                            </a:rPr>
                          </m:ctrlPr>
                        </m:dPr>
                        <m:e>
                          <m:sSubSup>
                            <m:sSubSupPr>
                              <m:ctrlPr>
                                <a:rPr lang="vi-VN" sz="2400" i="1">
                                  <a:latin typeface="Cambria Math" panose="02040503050406030204" pitchFamily="18" charset="0"/>
                                </a:rPr>
                              </m:ctrlPr>
                            </m:sSubSupPr>
                            <m:e>
                              <m:r>
                                <a:rPr lang="fr-FR" sz="2400" i="1">
                                  <a:latin typeface="Cambria Math" panose="02040503050406030204" pitchFamily="18" charset="0"/>
                                </a:rPr>
                                <m:t>𝑧</m:t>
                              </m:r>
                            </m:e>
                            <m:sub>
                              <m:r>
                                <a:rPr lang="fr-FR" sz="2400" i="1">
                                  <a:latin typeface="Cambria Math" panose="02040503050406030204" pitchFamily="18" charset="0"/>
                                </a:rPr>
                                <m:t>𝑗</m:t>
                              </m:r>
                            </m:sub>
                            <m:sup>
                              <m:d>
                                <m:dPr>
                                  <m:ctrlPr>
                                    <a:rPr lang="vi-VN" sz="2400" i="1">
                                      <a:latin typeface="Cambria Math" panose="02040503050406030204" pitchFamily="18" charset="0"/>
                                    </a:rPr>
                                  </m:ctrlPr>
                                </m:dPr>
                                <m:e>
                                  <m:r>
                                    <a:rPr lang="fr-FR" sz="2400" i="1">
                                      <a:latin typeface="Cambria Math" panose="02040503050406030204" pitchFamily="18" charset="0"/>
                                    </a:rPr>
                                    <m:t>𝑙</m:t>
                                  </m:r>
                                </m:e>
                              </m:d>
                            </m:sup>
                          </m:sSubSup>
                        </m:e>
                      </m:d>
                    </m:oMath>
                  </m:oMathPara>
                </a14:m>
                <a:endParaRPr lang="vi-VN" sz="2400" dirty="0"/>
              </a:p>
              <a:p>
                <a:pPr marL="0" indent="0">
                  <a:lnSpc>
                    <a:spcPct val="100000"/>
                  </a:lnSpc>
                  <a:buNone/>
                </a:pPr>
                <a:r>
                  <a:rPr lang="en-US" sz="2400" dirty="0" err="1"/>
                  <a:t>Trong</a:t>
                </a:r>
                <a:r>
                  <a:rPr lang="en-US" sz="2400" dirty="0"/>
                  <a:t> </a:t>
                </a:r>
                <a:r>
                  <a:rPr lang="en-US" sz="2400" dirty="0" err="1"/>
                  <a:t>đó</a:t>
                </a:r>
                <a:r>
                  <a:rPr lang="en-US" sz="2400" dirty="0"/>
                  <a:t> </a:t>
                </a:r>
                <a:r>
                  <a:rPr lang="en-US" sz="2400" dirty="0" err="1"/>
                  <a:t>các</a:t>
                </a:r>
                <a:r>
                  <a:rPr lang="en-US" sz="2400" dirty="0"/>
                  <a:t> </a:t>
                </a:r>
                <a:r>
                  <a:rPr lang="en-US" sz="2400" dirty="0" err="1"/>
                  <a:t>giá</a:t>
                </a:r>
                <a:r>
                  <a:rPr lang="en-US" sz="2400" dirty="0"/>
                  <a:t> </a:t>
                </a:r>
                <a:r>
                  <a:rPr lang="en-US" sz="2400" dirty="0" err="1"/>
                  <a:t>trị</a:t>
                </a:r>
                <a:r>
                  <a:rPr lang="en-US" sz="2400" dirty="0"/>
                  <a:t> </a:t>
                </a:r>
                <a14:m>
                  <m:oMath xmlns:m="http://schemas.openxmlformats.org/officeDocument/2006/math">
                    <m:sSup>
                      <m:sSupPr>
                        <m:ctrlPr>
                          <a:rPr lang="vi-VN" sz="2400" i="1">
                            <a:latin typeface="Cambria Math" panose="02040503050406030204" pitchFamily="18" charset="0"/>
                          </a:rPr>
                        </m:ctrlPr>
                      </m:sSupPr>
                      <m:e>
                        <m:r>
                          <a:rPr lang="en-US" sz="2400" b="1" i="1">
                            <a:latin typeface="Cambria Math" panose="02040503050406030204" pitchFamily="18" charset="0"/>
                          </a:rPr>
                          <m:t>𝒆</m:t>
                        </m:r>
                      </m:e>
                      <m:sup>
                        <m:r>
                          <a:rPr lang="en-US" sz="2400" i="1">
                            <a:latin typeface="Cambria Math" panose="02040503050406030204" pitchFamily="18" charset="0"/>
                          </a:rPr>
                          <m:t>(</m:t>
                        </m:r>
                        <m:r>
                          <a:rPr lang="en-US" sz="2400" i="1">
                            <a:latin typeface="Cambria Math" panose="02040503050406030204" pitchFamily="18" charset="0"/>
                          </a:rPr>
                          <m:t>𝑙</m:t>
                        </m:r>
                        <m:r>
                          <a:rPr lang="en-US" sz="2400" i="1">
                            <a:latin typeface="Cambria Math" panose="02040503050406030204" pitchFamily="18" charset="0"/>
                          </a:rPr>
                          <m:t>+1)</m:t>
                        </m:r>
                      </m:sup>
                    </m:sSup>
                    <m:r>
                      <a:rPr lang="en-US" sz="2400" i="1">
                        <a:latin typeface="Cambria Math" panose="02040503050406030204" pitchFamily="18" charset="0"/>
                      </a:rPr>
                      <m:t>=[</m:t>
                    </m:r>
                    <m:sSubSup>
                      <m:sSubSupPr>
                        <m:ctrlPr>
                          <a:rPr lang="vi-VN"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1</m:t>
                        </m:r>
                      </m:sub>
                      <m:sup>
                        <m:r>
                          <a:rPr lang="en-US" sz="2400" i="1">
                            <a:latin typeface="Cambria Math" panose="02040503050406030204" pitchFamily="18" charset="0"/>
                          </a:rPr>
                          <m:t>(</m:t>
                        </m:r>
                        <m:r>
                          <a:rPr lang="en-US" sz="2400" i="1">
                            <a:latin typeface="Cambria Math" panose="02040503050406030204" pitchFamily="18" charset="0"/>
                          </a:rPr>
                          <m:t>𝑙</m:t>
                        </m:r>
                        <m:r>
                          <a:rPr lang="en-US" sz="2400" i="1">
                            <a:latin typeface="Cambria Math" panose="02040503050406030204" pitchFamily="18" charset="0"/>
                          </a:rPr>
                          <m:t>+1)</m:t>
                        </m:r>
                      </m:sup>
                    </m:sSubSup>
                    <m:r>
                      <a:rPr lang="en-US" sz="2400" i="1">
                        <a:latin typeface="Cambria Math" panose="02040503050406030204" pitchFamily="18" charset="0"/>
                      </a:rPr>
                      <m:t>,</m:t>
                    </m:r>
                    <m:sSubSup>
                      <m:sSubSupPr>
                        <m:ctrlPr>
                          <a:rPr lang="vi-VN"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2</m:t>
                        </m:r>
                      </m:sub>
                      <m:sup>
                        <m:r>
                          <a:rPr lang="en-US" sz="2400" i="1">
                            <a:latin typeface="Cambria Math" panose="02040503050406030204" pitchFamily="18" charset="0"/>
                          </a:rPr>
                          <m:t>(</m:t>
                        </m:r>
                        <m:r>
                          <a:rPr lang="en-US" sz="2400" i="1">
                            <a:latin typeface="Cambria Math" panose="02040503050406030204" pitchFamily="18" charset="0"/>
                          </a:rPr>
                          <m:t>𝑙</m:t>
                        </m:r>
                        <m:r>
                          <a:rPr lang="en-US" sz="2400" i="1">
                            <a:latin typeface="Cambria Math" panose="02040503050406030204" pitchFamily="18" charset="0"/>
                          </a:rPr>
                          <m:t>+1)</m:t>
                        </m:r>
                      </m:sup>
                    </m:sSubSup>
                    <m:r>
                      <a:rPr lang="en-US" sz="2400" i="1">
                        <a:latin typeface="Cambria Math" panose="02040503050406030204" pitchFamily="18" charset="0"/>
                      </a:rPr>
                      <m:t>,…,</m:t>
                    </m:r>
                    <m:sSubSup>
                      <m:sSubSupPr>
                        <m:ctrlPr>
                          <a:rPr lang="vi-VN" sz="2400" i="1">
                            <a:latin typeface="Cambria Math" panose="02040503050406030204" pitchFamily="18" charset="0"/>
                          </a:rPr>
                        </m:ctrlPr>
                      </m:sSubSupPr>
                      <m:e>
                        <m:r>
                          <a:rPr lang="en-US" sz="2400" i="1">
                            <a:latin typeface="Cambria Math" panose="02040503050406030204" pitchFamily="18" charset="0"/>
                          </a:rPr>
                          <m:t>𝑒</m:t>
                        </m:r>
                      </m:e>
                      <m:sub>
                        <m:sSup>
                          <m:sSupPr>
                            <m:ctrlPr>
                              <a:rPr lang="vi-VN" sz="2400" i="1">
                                <a:latin typeface="Cambria Math" panose="02040503050406030204" pitchFamily="18" charset="0"/>
                              </a:rPr>
                            </m:ctrlPr>
                          </m:sSupPr>
                          <m:e>
                            <m:r>
                              <a:rPr lang="en-US" sz="2400" i="1">
                                <a:latin typeface="Cambria Math" panose="02040503050406030204" pitchFamily="18" charset="0"/>
                              </a:rPr>
                              <m:t>𝑑</m:t>
                            </m:r>
                          </m:e>
                          <m:sup>
                            <m:r>
                              <a:rPr lang="en-US" sz="2400" i="1">
                                <a:latin typeface="Cambria Math" panose="02040503050406030204" pitchFamily="18" charset="0"/>
                              </a:rPr>
                              <m:t>(</m:t>
                            </m:r>
                            <m:r>
                              <a:rPr lang="en-US" sz="2400" i="1">
                                <a:latin typeface="Cambria Math" panose="02040503050406030204" pitchFamily="18" charset="0"/>
                              </a:rPr>
                              <m:t>𝑙</m:t>
                            </m:r>
                            <m:r>
                              <a:rPr lang="en-US" sz="2400" i="1">
                                <a:latin typeface="Cambria Math" panose="02040503050406030204" pitchFamily="18" charset="0"/>
                              </a:rPr>
                              <m:t>+1)</m:t>
                            </m:r>
                          </m:sup>
                        </m:sSup>
                      </m:sub>
                      <m:sup>
                        <m:r>
                          <a:rPr lang="en-US" sz="2400" i="1">
                            <a:latin typeface="Cambria Math" panose="02040503050406030204" pitchFamily="18" charset="0"/>
                          </a:rPr>
                          <m:t>(</m:t>
                        </m:r>
                        <m:r>
                          <a:rPr lang="en-US" sz="2400" i="1">
                            <a:latin typeface="Cambria Math" panose="02040503050406030204" pitchFamily="18" charset="0"/>
                          </a:rPr>
                          <m:t>𝑙</m:t>
                        </m:r>
                        <m:r>
                          <a:rPr lang="en-US" sz="2400" i="1">
                            <a:latin typeface="Cambria Math" panose="02040503050406030204" pitchFamily="18" charset="0"/>
                          </a:rPr>
                          <m:t>+1)</m:t>
                        </m:r>
                      </m:sup>
                    </m:sSubSup>
                    <m:r>
                      <a:rPr lang="en-US" sz="2400" i="1">
                        <a:latin typeface="Cambria Math" panose="02040503050406030204" pitchFamily="18" charset="0"/>
                      </a:rPr>
                      <m:t>]∈</m:t>
                    </m:r>
                    <m:sSup>
                      <m:sSupPr>
                        <m:ctrlPr>
                          <a:rPr lang="vi-VN" sz="2400" i="1">
                            <a:latin typeface="Cambria Math" panose="02040503050406030204" pitchFamily="18" charset="0"/>
                          </a:rPr>
                        </m:ctrlPr>
                      </m:sSupPr>
                      <m:e>
                        <m:r>
                          <a:rPr lang="en-US" sz="2400" i="1">
                            <a:latin typeface="Cambria Math" panose="02040503050406030204" pitchFamily="18" charset="0"/>
                          </a:rPr>
                          <m:t>𝑅</m:t>
                        </m:r>
                      </m:e>
                      <m:sup>
                        <m:sSup>
                          <m:sSupPr>
                            <m:ctrlPr>
                              <a:rPr lang="vi-VN" sz="2400" i="1">
                                <a:latin typeface="Cambria Math" panose="02040503050406030204" pitchFamily="18" charset="0"/>
                              </a:rPr>
                            </m:ctrlPr>
                          </m:sSupPr>
                          <m:e>
                            <m:r>
                              <a:rPr lang="en-US" sz="2400" i="1">
                                <a:latin typeface="Cambria Math" panose="02040503050406030204" pitchFamily="18" charset="0"/>
                              </a:rPr>
                              <m:t>𝑑</m:t>
                            </m:r>
                          </m:e>
                          <m:sup>
                            <m:r>
                              <a:rPr lang="en-US" sz="2400" i="1">
                                <a:latin typeface="Cambria Math" panose="02040503050406030204" pitchFamily="18" charset="0"/>
                              </a:rPr>
                              <m:t>(</m:t>
                            </m:r>
                            <m:r>
                              <a:rPr lang="en-US" sz="2400" i="1">
                                <a:latin typeface="Cambria Math" panose="02040503050406030204" pitchFamily="18" charset="0"/>
                              </a:rPr>
                              <m:t>𝑙</m:t>
                            </m:r>
                            <m:r>
                              <a:rPr lang="en-US" sz="2400" i="1">
                                <a:latin typeface="Cambria Math" panose="02040503050406030204" pitchFamily="18" charset="0"/>
                              </a:rPr>
                              <m:t>+1)</m:t>
                            </m:r>
                          </m:sup>
                        </m:sSup>
                        <m:r>
                          <a:rPr lang="en-US" sz="2400" i="1">
                            <a:latin typeface="Cambria Math" panose="02040503050406030204" pitchFamily="18" charset="0"/>
                          </a:rPr>
                          <m:t>×1</m:t>
                        </m:r>
                      </m:sup>
                    </m:sSup>
                  </m:oMath>
                </a14:m>
                <a:endParaRPr lang="en-US" sz="2400" dirty="0"/>
              </a:p>
              <a:p>
                <a:pPr marL="0" indent="0">
                  <a:lnSpc>
                    <a:spcPct val="100000"/>
                  </a:lnSpc>
                  <a:buNone/>
                </a:pPr>
                <a:r>
                  <a:rPr lang="en-US" sz="2400" dirty="0" err="1"/>
                  <a:t>Chú</a:t>
                </a:r>
                <a:r>
                  <a:rPr lang="en-US" sz="2400" dirty="0"/>
                  <a:t> ý </a:t>
                </a:r>
                <a:r>
                  <a:rPr lang="en-US" sz="2400" dirty="0" err="1"/>
                  <a:t>rằng</a:t>
                </a:r>
                <a:r>
                  <a:rPr lang="en-US" sz="2400" dirty="0"/>
                  <a:t> </a:t>
                </a:r>
                <a:r>
                  <a:rPr lang="en-US" sz="2400" dirty="0" err="1"/>
                  <a:t>dấu</a:t>
                </a:r>
                <a:r>
                  <a:rPr lang="en-US" sz="2400" dirty="0"/>
                  <a:t> </a:t>
                </a:r>
                <a:r>
                  <a:rPr lang="en-US" sz="2400" dirty="0" err="1"/>
                  <a:t>tổng</a:t>
                </a:r>
                <a:r>
                  <a:rPr lang="en-US" sz="2400" dirty="0"/>
                  <a:t> </a:t>
                </a:r>
                <a:r>
                  <a:rPr lang="en-US" sz="2400" dirty="0" err="1"/>
                  <a:t>xuất</a:t>
                </a:r>
                <a:r>
                  <a:rPr lang="en-US" sz="2400" dirty="0"/>
                  <a:t> </a:t>
                </a:r>
                <a:r>
                  <a:rPr lang="en-US" sz="2400" dirty="0" err="1"/>
                  <a:t>hiện</a:t>
                </a:r>
                <a:r>
                  <a:rPr lang="en-US" sz="2400" dirty="0"/>
                  <a:t> </a:t>
                </a:r>
                <a:r>
                  <a:rPr lang="en-US" sz="2400" dirty="0" err="1"/>
                  <a:t>vì</a:t>
                </a:r>
                <a:r>
                  <a:rPr lang="en-US" sz="2400" dirty="0"/>
                  <a:t> </a:t>
                </a:r>
                <a14:m>
                  <m:oMath xmlns:m="http://schemas.openxmlformats.org/officeDocument/2006/math">
                    <m:sSubSup>
                      <m:sSubSupPr>
                        <m:ctrlPr>
                          <a:rPr lang="vi-VN" sz="2400" i="1">
                            <a:latin typeface="Cambria Math" panose="02040503050406030204" pitchFamily="18" charset="0"/>
                          </a:rPr>
                        </m:ctrlPr>
                      </m:sSubSupPr>
                      <m:e>
                        <m:r>
                          <a:rPr lang="fr-FR" sz="2400" i="1">
                            <a:latin typeface="Cambria Math" panose="02040503050406030204" pitchFamily="18" charset="0"/>
                          </a:rPr>
                          <m:t>𝑎</m:t>
                        </m:r>
                      </m:e>
                      <m:sub>
                        <m:r>
                          <a:rPr lang="fr-FR" sz="2400" i="1">
                            <a:latin typeface="Cambria Math" panose="02040503050406030204" pitchFamily="18" charset="0"/>
                          </a:rPr>
                          <m:t>𝑗</m:t>
                        </m:r>
                      </m:sub>
                      <m:sup>
                        <m:d>
                          <m:dPr>
                            <m:ctrlPr>
                              <a:rPr lang="vi-VN" sz="2400" i="1">
                                <a:latin typeface="Cambria Math" panose="02040503050406030204" pitchFamily="18" charset="0"/>
                              </a:rPr>
                            </m:ctrlPr>
                          </m:dPr>
                          <m:e>
                            <m:r>
                              <a:rPr lang="fr-FR" sz="2400" i="1">
                                <a:latin typeface="Cambria Math" panose="02040503050406030204" pitchFamily="18" charset="0"/>
                              </a:rPr>
                              <m:t>𝑙</m:t>
                            </m:r>
                          </m:e>
                        </m:d>
                      </m:sup>
                    </m:sSubSup>
                  </m:oMath>
                </a14:m>
                <a:r>
                  <a:rPr lang="fr-FR" sz="2400" dirty="0"/>
                  <a:t> </a:t>
                </a:r>
                <a:r>
                  <a:rPr lang="en-US" sz="2400" dirty="0" err="1"/>
                  <a:t>đóng</a:t>
                </a:r>
                <a:r>
                  <a:rPr lang="en-US" sz="2400" dirty="0"/>
                  <a:t> </a:t>
                </a:r>
                <a:r>
                  <a:rPr lang="en-US" sz="2400" dirty="0" err="1"/>
                  <a:t>góp</a:t>
                </a:r>
                <a:r>
                  <a:rPr lang="en-US" sz="2400" dirty="0"/>
                  <a:t> </a:t>
                </a:r>
                <a:r>
                  <a:rPr lang="en-US" sz="2400" dirty="0" err="1"/>
                  <a:t>vào</a:t>
                </a:r>
                <a:r>
                  <a:rPr lang="en-US" sz="2400" dirty="0"/>
                  <a:t> </a:t>
                </a:r>
                <a:r>
                  <a:rPr lang="en-US" sz="2400" dirty="0" err="1"/>
                  <a:t>việc</a:t>
                </a:r>
                <a:r>
                  <a:rPr lang="en-US" sz="2400" dirty="0"/>
                  <a:t> </a:t>
                </a:r>
                <a:r>
                  <a:rPr lang="en-US" sz="2400" dirty="0" err="1"/>
                  <a:t>tính</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a:t>
                </a:r>
                <a14:m>
                  <m:oMath xmlns:m="http://schemas.openxmlformats.org/officeDocument/2006/math">
                    <m:sSubSup>
                      <m:sSubSupPr>
                        <m:ctrlPr>
                          <a:rPr lang="vi-VN" sz="2400" i="1">
                            <a:latin typeface="Cambria Math" panose="02040503050406030204" pitchFamily="18" charset="0"/>
                          </a:rPr>
                        </m:ctrlPr>
                      </m:sSubSupPr>
                      <m:e>
                        <m:r>
                          <a:rPr lang="fr-FR" sz="2400" i="1">
                            <a:latin typeface="Cambria Math" panose="02040503050406030204" pitchFamily="18" charset="0"/>
                          </a:rPr>
                          <m:t>𝑧</m:t>
                        </m:r>
                      </m:e>
                      <m:sub>
                        <m:r>
                          <a:rPr lang="vi-VN" sz="2400" b="0" i="1" smtClean="0">
                            <a:latin typeface="Cambria Math" panose="02040503050406030204" pitchFamily="18" charset="0"/>
                          </a:rPr>
                          <m:t>𝑘</m:t>
                        </m:r>
                      </m:sub>
                      <m:sup>
                        <m:d>
                          <m:dPr>
                            <m:ctrlPr>
                              <a:rPr lang="vi-VN" sz="2400" i="1">
                                <a:latin typeface="Cambria Math" panose="02040503050406030204" pitchFamily="18" charset="0"/>
                              </a:rPr>
                            </m:ctrlPr>
                          </m:dPr>
                          <m:e>
                            <m:r>
                              <a:rPr lang="fr-FR" sz="2400" i="1">
                                <a:latin typeface="Cambria Math" panose="02040503050406030204" pitchFamily="18" charset="0"/>
                              </a:rPr>
                              <m:t>𝑙</m:t>
                            </m:r>
                            <m:r>
                              <a:rPr lang="vi-VN" sz="2400" b="0" i="1" smtClean="0">
                                <a:latin typeface="Cambria Math" panose="02040503050406030204" pitchFamily="18" charset="0"/>
                              </a:rPr>
                              <m:t>+1</m:t>
                            </m:r>
                          </m:e>
                        </m:d>
                      </m:sup>
                    </m:sSubSup>
                    <m:r>
                      <a:rPr lang="en-US" sz="2400" i="1">
                        <a:latin typeface="Cambria Math" panose="02040503050406030204" pitchFamily="18" charset="0"/>
                      </a:rPr>
                      <m:t>, </m:t>
                    </m:r>
                    <m:r>
                      <a:rPr lang="fr-FR" sz="2400" i="1">
                        <a:latin typeface="Cambria Math" panose="02040503050406030204" pitchFamily="18" charset="0"/>
                      </a:rPr>
                      <m:t>𝑘</m:t>
                    </m:r>
                    <m:r>
                      <a:rPr lang="en-US" sz="2400" i="1">
                        <a:latin typeface="Cambria Math" panose="02040503050406030204" pitchFamily="18" charset="0"/>
                      </a:rPr>
                      <m:t>=1,2,…,</m:t>
                    </m:r>
                    <m:sSup>
                      <m:sSupPr>
                        <m:ctrlPr>
                          <a:rPr lang="vi-VN" sz="2400" i="1">
                            <a:latin typeface="Cambria Math" panose="02040503050406030204" pitchFamily="18" charset="0"/>
                          </a:rPr>
                        </m:ctrlPr>
                      </m:sSupPr>
                      <m:e>
                        <m:r>
                          <a:rPr lang="fr-FR" sz="2400" i="1">
                            <a:latin typeface="Cambria Math" panose="02040503050406030204" pitchFamily="18" charset="0"/>
                          </a:rPr>
                          <m:t>𝑑</m:t>
                        </m:r>
                      </m:e>
                      <m:sup>
                        <m:r>
                          <a:rPr lang="en-US" sz="2400" i="1">
                            <a:latin typeface="Cambria Math" panose="02040503050406030204" pitchFamily="18" charset="0"/>
                          </a:rPr>
                          <m:t>(</m:t>
                        </m:r>
                        <m:r>
                          <a:rPr lang="fr-FR" sz="2400" i="1">
                            <a:latin typeface="Cambria Math" panose="02040503050406030204" pitchFamily="18" charset="0"/>
                          </a:rPr>
                          <m:t>𝑙</m:t>
                        </m:r>
                        <m:r>
                          <a:rPr lang="en-US" sz="2400" i="1">
                            <a:latin typeface="Cambria Math" panose="02040503050406030204" pitchFamily="18" charset="0"/>
                          </a:rPr>
                          <m:t>+1)</m:t>
                        </m:r>
                      </m:sup>
                    </m:sSup>
                    <m:r>
                      <a:rPr lang="en-US" sz="2400" i="1">
                        <a:latin typeface="Cambria Math" panose="02040503050406030204" pitchFamily="18" charset="0"/>
                      </a:rPr>
                      <m:t>.</m:t>
                    </m:r>
                  </m:oMath>
                </a14:m>
                <a:r>
                  <a:rPr lang="en-US" sz="2400" dirty="0"/>
                  <a:t> </a:t>
                </a:r>
                <a:r>
                  <a:rPr lang="en-US" sz="2400" dirty="0" err="1"/>
                  <a:t>Biểu</a:t>
                </a:r>
                <a:r>
                  <a:rPr lang="en-US" sz="2400" dirty="0"/>
                  <a:t> </a:t>
                </a:r>
                <a:r>
                  <a:rPr lang="en-US" sz="2400" dirty="0" err="1"/>
                  <a:t>thức</a:t>
                </a:r>
                <a:r>
                  <a:rPr lang="en-US" sz="2400" dirty="0"/>
                  <a:t> </a:t>
                </a:r>
                <a:r>
                  <a:rPr lang="en-US" sz="2400" dirty="0" err="1"/>
                  <a:t>ngoài</a:t>
                </a:r>
                <a:r>
                  <a:rPr lang="en-US" sz="2400" dirty="0"/>
                  <a:t> </a:t>
                </a:r>
                <a:r>
                  <a:rPr lang="en-US" sz="2400" dirty="0" err="1"/>
                  <a:t>dấu</a:t>
                </a:r>
                <a:r>
                  <a:rPr lang="en-US" sz="2400" dirty="0"/>
                  <a:t> </a:t>
                </a:r>
                <a:r>
                  <a:rPr lang="en-US" sz="2400" dirty="0" err="1"/>
                  <a:t>ngoặc</a:t>
                </a:r>
                <a:r>
                  <a:rPr lang="en-US" sz="2400" dirty="0"/>
                  <a:t> </a:t>
                </a:r>
                <a:r>
                  <a:rPr lang="en-US" sz="2400" dirty="0" err="1"/>
                  <a:t>xuất</a:t>
                </a:r>
                <a:r>
                  <a:rPr lang="en-US" sz="2400" dirty="0"/>
                  <a:t> </a:t>
                </a:r>
                <a:r>
                  <a:rPr lang="en-US" sz="2400" dirty="0" err="1"/>
                  <a:t>hiện</a:t>
                </a:r>
                <a:r>
                  <a:rPr lang="en-US" sz="2400" dirty="0"/>
                  <a:t> </a:t>
                </a:r>
                <a:r>
                  <a:rPr lang="en-US" sz="2400" dirty="0" err="1"/>
                  <a:t>là</a:t>
                </a:r>
                <a:r>
                  <a:rPr lang="en-US" sz="2400" dirty="0"/>
                  <a:t> </a:t>
                </a:r>
                <a:r>
                  <a:rPr lang="en-US" sz="2400" dirty="0" err="1"/>
                  <a:t>vì</a:t>
                </a:r>
                <a:r>
                  <a:rPr lang="en-US" sz="2400" dirty="0"/>
                  <a:t>  </a:t>
                </a:r>
                <a14:m>
                  <m:oMath xmlns:m="http://schemas.openxmlformats.org/officeDocument/2006/math">
                    <m:sSubSup>
                      <m:sSubSupPr>
                        <m:ctrlPr>
                          <a:rPr lang="vi-VN" sz="2400" i="1">
                            <a:latin typeface="Cambria Math" panose="02040503050406030204" pitchFamily="18" charset="0"/>
                          </a:rPr>
                        </m:ctrlPr>
                      </m:sSubSupPr>
                      <m:e>
                        <m:r>
                          <a:rPr lang="fr-FR" sz="2400" i="1">
                            <a:latin typeface="Cambria Math" panose="02040503050406030204" pitchFamily="18" charset="0"/>
                          </a:rPr>
                          <m:t>𝑎</m:t>
                        </m:r>
                      </m:e>
                      <m:sub>
                        <m:r>
                          <a:rPr lang="fr-FR" sz="2400" i="1">
                            <a:latin typeface="Cambria Math" panose="02040503050406030204" pitchFamily="18" charset="0"/>
                          </a:rPr>
                          <m:t>𝑗</m:t>
                        </m:r>
                      </m:sub>
                      <m:sup>
                        <m:d>
                          <m:dPr>
                            <m:ctrlPr>
                              <a:rPr lang="vi-VN" sz="2400" i="1">
                                <a:latin typeface="Cambria Math" panose="02040503050406030204" pitchFamily="18" charset="0"/>
                              </a:rPr>
                            </m:ctrlPr>
                          </m:dPr>
                          <m:e>
                            <m:r>
                              <a:rPr lang="fr-FR" sz="2400" i="1">
                                <a:latin typeface="Cambria Math" panose="02040503050406030204" pitchFamily="18" charset="0"/>
                              </a:rPr>
                              <m:t>𝑙</m:t>
                            </m:r>
                          </m:e>
                        </m:d>
                      </m:sup>
                    </m:sSubSup>
                    <m:r>
                      <a:rPr lang="en-US" sz="2400" i="1">
                        <a:latin typeface="Cambria Math" panose="02040503050406030204" pitchFamily="18" charset="0"/>
                      </a:rPr>
                      <m:t>=</m:t>
                    </m:r>
                    <m:sSup>
                      <m:sSupPr>
                        <m:ctrlPr>
                          <a:rPr lang="vi-VN" sz="2400" i="1">
                            <a:latin typeface="Cambria Math" panose="02040503050406030204" pitchFamily="18" charset="0"/>
                          </a:rPr>
                        </m:ctrlPr>
                      </m:sSupPr>
                      <m:e>
                        <m:r>
                          <a:rPr lang="fr-FR" sz="2400" i="1">
                            <a:latin typeface="Cambria Math" panose="02040503050406030204" pitchFamily="18" charset="0"/>
                          </a:rPr>
                          <m:t>𝑓</m:t>
                        </m:r>
                      </m:e>
                      <m:sup>
                        <m:d>
                          <m:dPr>
                            <m:ctrlPr>
                              <a:rPr lang="vi-VN" sz="2400" i="1">
                                <a:latin typeface="Cambria Math" panose="02040503050406030204" pitchFamily="18" charset="0"/>
                              </a:rPr>
                            </m:ctrlPr>
                          </m:dPr>
                          <m:e>
                            <m:r>
                              <a:rPr lang="fr-FR" sz="2400" i="1">
                                <a:latin typeface="Cambria Math" panose="02040503050406030204" pitchFamily="18" charset="0"/>
                              </a:rPr>
                              <m:t>𝑙</m:t>
                            </m:r>
                          </m:e>
                        </m:d>
                      </m:sup>
                    </m:sSup>
                    <m:r>
                      <a:rPr lang="en-US"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𝑧</m:t>
                        </m:r>
                      </m:e>
                      <m:sub>
                        <m:r>
                          <a:rPr lang="fr-FR" sz="2400" i="1">
                            <a:latin typeface="Cambria Math" panose="02040503050406030204" pitchFamily="18" charset="0"/>
                          </a:rPr>
                          <m:t>𝑗</m:t>
                        </m:r>
                      </m:sub>
                      <m:sup>
                        <m:d>
                          <m:dPr>
                            <m:ctrlPr>
                              <a:rPr lang="vi-VN" sz="2400" i="1">
                                <a:latin typeface="Cambria Math" panose="02040503050406030204" pitchFamily="18" charset="0"/>
                              </a:rPr>
                            </m:ctrlPr>
                          </m:dPr>
                          <m:e>
                            <m:r>
                              <a:rPr lang="fr-FR" sz="2400" i="1">
                                <a:latin typeface="Cambria Math" panose="02040503050406030204" pitchFamily="18" charset="0"/>
                              </a:rPr>
                              <m:t>𝑙</m:t>
                            </m:r>
                          </m:e>
                        </m:d>
                      </m:sup>
                    </m:sSubSup>
                    <m:r>
                      <a:rPr lang="en-US" sz="2400" i="1">
                        <a:latin typeface="Cambria Math" panose="02040503050406030204" pitchFamily="18" charset="0"/>
                      </a:rPr>
                      <m:t>)</m:t>
                    </m:r>
                  </m:oMath>
                </a14:m>
                <a:r>
                  <a:rPr lang="en-US" dirty="0"/>
                  <a:t>.</a:t>
                </a:r>
              </a:p>
              <a:p>
                <a:pPr marL="0" indent="0">
                  <a:lnSpc>
                    <a:spcPct val="100000"/>
                  </a:lnSpc>
                  <a:buNone/>
                </a:pPr>
                <a:r>
                  <a:rPr lang="en-US" sz="2400" dirty="0" err="1"/>
                  <a:t>Đối</a:t>
                </a:r>
                <a:r>
                  <a:rPr lang="en-US" sz="2400" dirty="0"/>
                  <a:t> </a:t>
                </a:r>
                <a:r>
                  <a:rPr lang="en-US" sz="2400" dirty="0" err="1"/>
                  <a:t>với</a:t>
                </a:r>
                <a:r>
                  <a:rPr lang="en-US" sz="2400" dirty="0"/>
                  <a:t> </a:t>
                </a:r>
                <a:r>
                  <a:rPr lang="en-US" sz="2200" dirty="0" err="1"/>
                  <a:t>độ</a:t>
                </a:r>
                <a:r>
                  <a:rPr lang="en-US" sz="2200" dirty="0"/>
                  <a:t> </a:t>
                </a:r>
                <a:r>
                  <a:rPr lang="en-US" sz="2200" dirty="0" err="1"/>
                  <a:t>lệch</a:t>
                </a:r>
                <a:r>
                  <a:rPr lang="en-US" sz="2200" dirty="0"/>
                  <a:t> (bias) </a:t>
                </a:r>
                <a:r>
                  <a:rPr lang="en-US" sz="2200" dirty="0" err="1"/>
                  <a:t>công</a:t>
                </a:r>
                <a:r>
                  <a:rPr lang="en-US" sz="2200" dirty="0"/>
                  <a:t> </a:t>
                </a:r>
                <a:r>
                  <a:rPr lang="en-US" sz="2200" dirty="0" err="1"/>
                  <a:t>thức</a:t>
                </a:r>
                <a:r>
                  <a:rPr lang="en-US" sz="2200" dirty="0"/>
                  <a:t> </a:t>
                </a:r>
                <a:r>
                  <a:rPr lang="en-US" sz="2200" dirty="0" err="1"/>
                  <a:t>tính</a:t>
                </a:r>
                <a:r>
                  <a:rPr lang="en-US" sz="2200" dirty="0"/>
                  <a:t> </a:t>
                </a:r>
                <a:r>
                  <a:rPr lang="en-US" sz="2200" dirty="0" err="1"/>
                  <a:t>nh</a:t>
                </a:r>
                <a:r>
                  <a:rPr lang="vi-VN" sz="2200" dirty="0"/>
                  <a:t>ư</a:t>
                </a:r>
                <a:r>
                  <a:rPr lang="en-US" sz="2200" dirty="0"/>
                  <a:t> </a:t>
                </a:r>
                <a:r>
                  <a:rPr lang="en-US" sz="2200" dirty="0" err="1"/>
                  <a:t>sau</a:t>
                </a:r>
                <a:r>
                  <a:rPr lang="en-US" sz="2200" dirty="0"/>
                  <a:t>:</a:t>
                </a:r>
              </a:p>
              <a:p>
                <a:pPr marL="0" indent="0">
                  <a:lnSpc>
                    <a:spcPct val="100000"/>
                  </a:lnSpc>
                  <a:buNone/>
                </a:pPr>
                <a:r>
                  <a:rPr lang="en-US" sz="2200" dirty="0"/>
                  <a:t>		</a:t>
                </a:r>
                <a14:m>
                  <m:oMath xmlns:m="http://schemas.openxmlformats.org/officeDocument/2006/math">
                    <m:f>
                      <m:fPr>
                        <m:ctrlPr>
                          <a:rPr lang="vi-VN"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𝐽</m:t>
                        </m:r>
                      </m:num>
                      <m:den>
                        <m:r>
                          <a:rPr lang="en-US" i="1">
                            <a:latin typeface="Cambria Math" panose="02040503050406030204" pitchFamily="18" charset="0"/>
                          </a:rPr>
                          <m:t>𝜕</m:t>
                        </m:r>
                        <m:sSubSup>
                          <m:sSubSupPr>
                            <m:ctrlPr>
                              <a:rPr lang="vi-VN"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𝑗</m:t>
                            </m:r>
                          </m:sub>
                          <m:sup>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sup>
                        </m:sSubSup>
                      </m:den>
                    </m:f>
                    <m:r>
                      <a:rPr lang="en-US" i="1">
                        <a:latin typeface="Cambria Math" panose="02040503050406030204" pitchFamily="18" charset="0"/>
                      </a:rPr>
                      <m:t>=</m:t>
                    </m:r>
                    <m:sSubSup>
                      <m:sSubSupPr>
                        <m:ctrlPr>
                          <a:rPr lang="vi-VN" i="1">
                            <a:latin typeface="Cambria Math" panose="02040503050406030204" pitchFamily="18" charset="0"/>
                          </a:rPr>
                        </m:ctrlPr>
                      </m:sSubSupPr>
                      <m:e>
                        <m:r>
                          <a:rPr lang="en-US" i="1">
                            <a:latin typeface="Cambria Math" panose="02040503050406030204" pitchFamily="18" charset="0"/>
                          </a:rPr>
                          <m:t>𝑒</m:t>
                        </m:r>
                      </m:e>
                      <m:sub>
                        <m:r>
                          <a:rPr lang="en-US" i="1">
                            <a:latin typeface="Cambria Math" panose="02040503050406030204" pitchFamily="18" charset="0"/>
                          </a:rPr>
                          <m:t>𝑗</m:t>
                        </m:r>
                      </m:sub>
                      <m:sup>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sup>
                    </m:sSubSup>
                  </m:oMath>
                </a14:m>
                <a:endParaRPr lang="en-US" sz="2200" dirty="0"/>
              </a:p>
              <a:p>
                <a:pPr marL="0" indent="0">
                  <a:lnSpc>
                    <a:spcPct val="100000"/>
                  </a:lnSpc>
                  <a:buNone/>
                </a:pPr>
                <a:r>
                  <a:rPr lang="en-US" sz="2200" dirty="0"/>
                  <a:t> </a:t>
                </a:r>
                <a:r>
                  <a:rPr lang="en-US" sz="2200" dirty="0" err="1"/>
                  <a:t>C</a:t>
                </a:r>
                <a:r>
                  <a:rPr lang="en-US" sz="2200" dirty="0" err="1">
                    <a:latin typeface="Arial" panose="020B0604020202020204" pitchFamily="34" charset="0"/>
                    <a:cs typeface="Arial" panose="020B0604020202020204" pitchFamily="34" charset="0"/>
                  </a:rPr>
                  <a:t>ác</a:t>
                </a:r>
                <a:r>
                  <a:rPr lang="en-US" sz="2200" dirty="0">
                    <a:latin typeface="Arial" panose="020B0604020202020204" pitchFamily="34" charset="0"/>
                    <a:cs typeface="Arial" panose="020B0604020202020204" pitchFamily="34" charset="0"/>
                  </a:rPr>
                  <a:t> </a:t>
                </a:r>
                <a14:m>
                  <m:oMath xmlns:m="http://schemas.openxmlformats.org/officeDocument/2006/math">
                    <m:sSubSup>
                      <m:sSubSupPr>
                        <m:ctrlPr>
                          <a:rPr lang="vi-VN"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𝑗</m:t>
                        </m:r>
                      </m:sub>
                      <m:sup>
                        <m:r>
                          <a:rPr lang="en-US" sz="2200" i="1">
                            <a:latin typeface="Cambria Math" panose="02040503050406030204" pitchFamily="18" charset="0"/>
                          </a:rPr>
                          <m:t>(</m:t>
                        </m:r>
                        <m:r>
                          <a:rPr lang="en-US" sz="2200" i="1">
                            <a:latin typeface="Cambria Math" panose="02040503050406030204" pitchFamily="18" charset="0"/>
                          </a:rPr>
                          <m:t>𝑙</m:t>
                        </m:r>
                        <m:r>
                          <a:rPr lang="en-US" sz="2200" i="1">
                            <a:latin typeface="Cambria Math" panose="02040503050406030204" pitchFamily="18" charset="0"/>
                          </a:rPr>
                          <m:t>)</m:t>
                        </m:r>
                      </m:sup>
                    </m:sSubSup>
                  </m:oMath>
                </a14:m>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đóng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trò</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trọng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nó</a:t>
                </a:r>
                <a:r>
                  <a:rPr lang="en-US" sz="2200" dirty="0">
                    <a:latin typeface="Arial" panose="020B0604020202020204" pitchFamily="34" charset="0"/>
                    <a:cs typeface="Arial" panose="020B0604020202020204" pitchFamily="34" charset="0"/>
                  </a:rPr>
                  <a:t> ta </a:t>
                </a:r>
                <a:r>
                  <a:rPr lang="en-US" sz="2200" dirty="0" err="1">
                    <a:latin typeface="Arial" panose="020B0604020202020204" pitchFamily="34" charset="0"/>
                    <a:cs typeface="Arial" panose="020B0604020202020204" pitchFamily="34" charset="0"/>
                  </a:rPr>
                  <a:t>cần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biết</a:t>
                </a:r>
                <a:r>
                  <a:rPr lang="en-US" sz="2200" dirty="0">
                    <a:latin typeface="Arial" panose="020B0604020202020204" pitchFamily="34" charset="0"/>
                    <a:cs typeface="Arial" panose="020B0604020202020204" pitchFamily="34" charset="0"/>
                  </a:rPr>
                  <a:t> </a:t>
                </a:r>
                <a14:m>
                  <m:oMath xmlns:m="http://schemas.openxmlformats.org/officeDocument/2006/math">
                    <m:sSubSup>
                      <m:sSubSupPr>
                        <m:ctrlPr>
                          <a:rPr lang="vi-VN"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𝑗</m:t>
                        </m:r>
                      </m:sub>
                      <m:sup>
                        <m:r>
                          <a:rPr lang="en-US" sz="2200" i="1">
                            <a:latin typeface="Cambria Math" panose="02040503050406030204" pitchFamily="18" charset="0"/>
                          </a:rPr>
                          <m:t>(</m:t>
                        </m:r>
                        <m:r>
                          <a:rPr lang="en-US" sz="2200" i="1">
                            <a:latin typeface="Cambria Math" panose="02040503050406030204" pitchFamily="18" charset="0"/>
                          </a:rPr>
                          <m:t>𝑙</m:t>
                        </m:r>
                        <m:r>
                          <a:rPr lang="en-US" sz="2200" i="1">
                            <a:latin typeface="Cambria Math" panose="02040503050406030204" pitchFamily="18" charset="0"/>
                          </a:rPr>
                          <m:t>+1)</m:t>
                        </m:r>
                      </m:sup>
                    </m:sSubSup>
                  </m:oMath>
                </a14:m>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Gọi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truyền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vì</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vậy</a:t>
                </a:r>
                <a:endParaRPr lang="vi-VN" sz="2200" dirty="0">
                  <a:latin typeface="Arial" panose="020B0604020202020204" pitchFamily="34" charset="0"/>
                  <a:cs typeface="Arial" panose="020B0604020202020204" pitchFamily="34" charset="0"/>
                </a:endParaRPr>
              </a:p>
              <a:p>
                <a:pPr marL="0" indent="0">
                  <a:lnSpc>
                    <a:spcPct val="100000"/>
                  </a:lnSpc>
                  <a:buNone/>
                </a:pPr>
                <a:endParaRPr lang="en-US" sz="2400" dirty="0"/>
              </a:p>
              <a:p>
                <a:pPr marL="0" indent="0">
                  <a:lnSpc>
                    <a:spcPct val="100000"/>
                  </a:lnSpc>
                  <a:buNone/>
                </a:pPr>
                <a:endParaRPr lang="vi-VN" sz="2400" dirty="0"/>
              </a:p>
              <a:p>
                <a:pPr marL="0" indent="0">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A4F39965-5272-4E9C-BB23-D2FDCF44A4BB}"/>
                  </a:ext>
                </a:extLst>
              </p:cNvPr>
              <p:cNvSpPr>
                <a:spLocks noGrp="1" noRot="1" noChangeAspect="1" noMove="1" noResize="1" noEditPoints="1" noAdjustHandles="1" noChangeArrowheads="1" noChangeShapeType="1" noTextEdit="1"/>
              </p:cNvSpPr>
              <p:nvPr>
                <p:ph idx="1"/>
              </p:nvPr>
            </p:nvSpPr>
            <p:spPr>
              <a:xfrm>
                <a:off x="652668" y="341588"/>
                <a:ext cx="10903227" cy="6300718"/>
              </a:xfrm>
              <a:blipFill>
                <a:blip r:embed="rId2"/>
                <a:stretch>
                  <a:fillRect l="-838" t="-1161"/>
                </a:stretch>
              </a:blipFill>
            </p:spPr>
            <p:txBody>
              <a:bodyPr/>
              <a:lstStyle/>
              <a:p>
                <a:r>
                  <a:rPr lang="vi-VN">
                    <a:noFill/>
                  </a:rPr>
                  <a:t> </a:t>
                </a:r>
              </a:p>
            </p:txBody>
          </p:sp>
        </mc:Fallback>
      </mc:AlternateContent>
    </p:spTree>
    <p:extLst>
      <p:ext uri="{BB962C8B-B14F-4D97-AF65-F5344CB8AC3E}">
        <p14:creationId xmlns:p14="http://schemas.microsoft.com/office/powerpoint/2010/main" val="599651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299C-A209-40C2-A54C-F517644E2928}"/>
              </a:ext>
            </a:extLst>
          </p:cNvPr>
          <p:cNvSpPr>
            <a:spLocks noGrp="1"/>
          </p:cNvSpPr>
          <p:nvPr>
            <p:ph type="title"/>
          </p:nvPr>
        </p:nvSpPr>
        <p:spPr>
          <a:xfrm flipV="1">
            <a:off x="838200" y="318052"/>
            <a:ext cx="10515600" cy="47073"/>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A4F39965-5272-4E9C-BB23-D2FDCF44A4BB}"/>
              </a:ext>
            </a:extLst>
          </p:cNvPr>
          <p:cNvSpPr>
            <a:spLocks noGrp="1"/>
          </p:cNvSpPr>
          <p:nvPr>
            <p:ph idx="1"/>
          </p:nvPr>
        </p:nvSpPr>
        <p:spPr>
          <a:xfrm>
            <a:off x="652668" y="341588"/>
            <a:ext cx="10903227" cy="6300718"/>
          </a:xfrm>
        </p:spPr>
        <p:txBody>
          <a:bodyPr>
            <a:normAutofit/>
          </a:bodyPr>
          <a:lstStyle/>
          <a:p>
            <a:pPr marL="0" indent="0">
              <a:lnSpc>
                <a:spcPct val="100000"/>
              </a:lnSpc>
              <a:buNone/>
            </a:pPr>
            <a:r>
              <a:rPr lang="vi-VN" sz="2200" dirty="0"/>
              <a:t>Giải thuật lan truyền ngược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8DFB13-301F-4DA5-A461-32027CA14E3A}"/>
                  </a:ext>
                </a:extLst>
              </p:cNvPr>
              <p:cNvSpPr txBox="1"/>
              <p:nvPr/>
            </p:nvSpPr>
            <p:spPr>
              <a:xfrm>
                <a:off x="1073426" y="1046922"/>
                <a:ext cx="9462052" cy="5405519"/>
              </a:xfrm>
              <a:prstGeom prst="rect">
                <a:avLst/>
              </a:prstGeom>
              <a:noFill/>
              <a:ln>
                <a:solidFill>
                  <a:schemeClr val="tx1"/>
                </a:solidFill>
              </a:ln>
            </p:spPr>
            <p:txBody>
              <a:bodyPr wrap="square" rtlCol="0">
                <a:spAutoFit/>
              </a:bodyPr>
              <a:lstStyle/>
              <a:p>
                <a:pPr marL="342900" lvl="0" indent="-342900">
                  <a:buFont typeface="+mj-lt"/>
                  <a:buAutoNum type="arabicPeriod"/>
                </a:pPr>
                <a:r>
                  <a:rPr lang="vi-VN" sz="2200" dirty="0"/>
                  <a:t>Bước lan truyền thẳng: Với mỗi giá trị đầu vào X, tính giá trị đầu ra của mạng nơ ronvaf lưu các giá trị </a:t>
                </a:r>
                <a:r>
                  <a:rPr lang="vi-VN" sz="2200" i="1" dirty="0"/>
                  <a:t>activation</a:t>
                </a:r>
                <a:r>
                  <a:rPr lang="vi-VN" sz="2200" dirty="0"/>
                  <a:t> </a:t>
                </a:r>
                <a14:m>
                  <m:oMath xmlns:m="http://schemas.openxmlformats.org/officeDocument/2006/math">
                    <m:sSup>
                      <m:sSupPr>
                        <m:ctrlPr>
                          <a:rPr lang="vi-VN" sz="2200" i="1">
                            <a:latin typeface="Cambria Math" panose="02040503050406030204" pitchFamily="18" charset="0"/>
                          </a:rPr>
                        </m:ctrlPr>
                      </m:sSupPr>
                      <m:e>
                        <m:r>
                          <a:rPr lang="vi-VN" sz="2200" b="1" i="1">
                            <a:latin typeface="Cambria Math" panose="02040503050406030204" pitchFamily="18" charset="0"/>
                          </a:rPr>
                          <m:t>𝒂</m:t>
                        </m:r>
                      </m:e>
                      <m:sup>
                        <m:r>
                          <a:rPr lang="vi-VN" sz="2200" i="1">
                            <a:latin typeface="Cambria Math" panose="02040503050406030204" pitchFamily="18" charset="0"/>
                          </a:rPr>
                          <m:t>(</m:t>
                        </m:r>
                        <m:r>
                          <a:rPr lang="vi-VN" sz="2200" i="1">
                            <a:latin typeface="Cambria Math" panose="02040503050406030204" pitchFamily="18" charset="0"/>
                          </a:rPr>
                          <m:t>𝑙</m:t>
                        </m:r>
                        <m:r>
                          <a:rPr lang="vi-VN" sz="2200" i="1">
                            <a:latin typeface="Cambria Math" panose="02040503050406030204" pitchFamily="18" charset="0"/>
                          </a:rPr>
                          <m:t>)</m:t>
                        </m:r>
                      </m:sup>
                    </m:sSup>
                  </m:oMath>
                </a14:m>
                <a:r>
                  <a:rPr lang="vi-VN" sz="2200" dirty="0"/>
                  <a:t>của mỗi lớp.</a:t>
                </a:r>
              </a:p>
              <a:p>
                <a:pPr marL="342900" lvl="0" indent="-342900">
                  <a:buFont typeface="+mj-lt"/>
                  <a:buAutoNum type="arabicPeriod"/>
                </a:pPr>
                <a:r>
                  <a:rPr lang="vi-VN" sz="2200" dirty="0"/>
                  <a:t>Với mỗi nút j ở lớp đầu ra tính</a:t>
                </a:r>
                <a:br>
                  <a:rPr lang="vi-VN" sz="2200" dirty="0"/>
                </a:br>
                <a:br>
                  <a:rPr lang="vi-VN" sz="2200" dirty="0"/>
                </a:br>
                <a14:m>
                  <m:oMath xmlns:m="http://schemas.openxmlformats.org/officeDocument/2006/math">
                    <m:sSubSup>
                      <m:sSubSupPr>
                        <m:ctrlPr>
                          <a:rPr lang="vi-VN" sz="2200" i="1">
                            <a:latin typeface="Cambria Math" panose="02040503050406030204" pitchFamily="18" charset="0"/>
                          </a:rPr>
                        </m:ctrlPr>
                      </m:sSubSupPr>
                      <m:e>
                        <m:r>
                          <a:rPr lang="vi-VN" sz="2200" i="1">
                            <a:latin typeface="Cambria Math" panose="02040503050406030204" pitchFamily="18" charset="0"/>
                          </a:rPr>
                          <m:t>𝑒</m:t>
                        </m:r>
                      </m:e>
                      <m:sub>
                        <m:r>
                          <a:rPr lang="vi-VN" sz="2200" i="1">
                            <a:latin typeface="Cambria Math" panose="02040503050406030204" pitchFamily="18" charset="0"/>
                          </a:rPr>
                          <m:t>𝑗</m:t>
                        </m:r>
                      </m:sub>
                      <m:sup>
                        <m:r>
                          <a:rPr lang="vi-VN" sz="2200" i="1">
                            <a:latin typeface="Cambria Math" panose="02040503050406030204" pitchFamily="18" charset="0"/>
                          </a:rPr>
                          <m:t>(</m:t>
                        </m:r>
                        <m:r>
                          <a:rPr lang="vi-VN" sz="2200" i="1">
                            <a:latin typeface="Cambria Math" panose="02040503050406030204" pitchFamily="18" charset="0"/>
                          </a:rPr>
                          <m:t>𝐿</m:t>
                        </m:r>
                        <m:r>
                          <a:rPr lang="vi-VN" sz="2200" i="1">
                            <a:latin typeface="Cambria Math" panose="02040503050406030204" pitchFamily="18" charset="0"/>
                          </a:rPr>
                          <m:t>)</m:t>
                        </m:r>
                      </m:sup>
                    </m:sSubSup>
                    <m:r>
                      <a:rPr lang="vi-VN" sz="2200" i="1">
                        <a:latin typeface="Cambria Math" panose="02040503050406030204" pitchFamily="18" charset="0"/>
                      </a:rPr>
                      <m:t>=</m:t>
                    </m:r>
                    <m:f>
                      <m:fPr>
                        <m:ctrlPr>
                          <a:rPr lang="vi-VN" sz="2200" i="1">
                            <a:latin typeface="Cambria Math" panose="02040503050406030204" pitchFamily="18" charset="0"/>
                          </a:rPr>
                        </m:ctrlPr>
                      </m:fPr>
                      <m:num>
                        <m:r>
                          <a:rPr lang="vi-VN" sz="2200" i="1">
                            <a:latin typeface="Cambria Math" panose="02040503050406030204" pitchFamily="18" charset="0"/>
                          </a:rPr>
                          <m:t>𝜕</m:t>
                        </m:r>
                        <m:r>
                          <a:rPr lang="vi-VN" sz="2200" i="1">
                            <a:latin typeface="Cambria Math" panose="02040503050406030204" pitchFamily="18" charset="0"/>
                          </a:rPr>
                          <m:t>𝐽</m:t>
                        </m:r>
                      </m:num>
                      <m:den>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𝑧</m:t>
                            </m:r>
                          </m:e>
                          <m:sub>
                            <m:r>
                              <a:rPr lang="vi-VN" sz="2200" i="1">
                                <a:latin typeface="Cambria Math" panose="02040503050406030204" pitchFamily="18" charset="0"/>
                              </a:rPr>
                              <m:t>𝑗</m:t>
                            </m:r>
                          </m:sub>
                          <m:sup>
                            <m:r>
                              <a:rPr lang="vi-VN" sz="2200" i="1">
                                <a:latin typeface="Cambria Math" panose="02040503050406030204" pitchFamily="18" charset="0"/>
                              </a:rPr>
                              <m:t>(</m:t>
                            </m:r>
                            <m:r>
                              <a:rPr lang="vi-VN" sz="2200" i="1">
                                <a:latin typeface="Cambria Math" panose="02040503050406030204" pitchFamily="18" charset="0"/>
                              </a:rPr>
                              <m:t>𝐿</m:t>
                            </m:r>
                            <m:r>
                              <a:rPr lang="vi-VN" sz="2200" i="1">
                                <a:latin typeface="Cambria Math" panose="02040503050406030204" pitchFamily="18" charset="0"/>
                              </a:rPr>
                              <m:t>)</m:t>
                            </m:r>
                          </m:sup>
                        </m:sSubSup>
                      </m:den>
                    </m:f>
                    <m:r>
                      <a:rPr lang="vi-VN" sz="2200" i="1">
                        <a:latin typeface="Cambria Math" panose="02040503050406030204" pitchFamily="18" charset="0"/>
                      </a:rPr>
                      <m:t>;  </m:t>
                    </m:r>
                    <m:f>
                      <m:fPr>
                        <m:ctrlPr>
                          <a:rPr lang="vi-VN" sz="2200" i="1">
                            <a:latin typeface="Cambria Math" panose="02040503050406030204" pitchFamily="18" charset="0"/>
                          </a:rPr>
                        </m:ctrlPr>
                      </m:fPr>
                      <m:num>
                        <m:r>
                          <a:rPr lang="vi-VN" sz="2200" i="1">
                            <a:latin typeface="Cambria Math" panose="02040503050406030204" pitchFamily="18" charset="0"/>
                          </a:rPr>
                          <m:t>𝜕</m:t>
                        </m:r>
                        <m:r>
                          <a:rPr lang="vi-VN" sz="2200" i="1">
                            <a:latin typeface="Cambria Math" panose="02040503050406030204" pitchFamily="18" charset="0"/>
                          </a:rPr>
                          <m:t>𝐽</m:t>
                        </m:r>
                      </m:num>
                      <m:den>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𝑤</m:t>
                            </m:r>
                          </m:e>
                          <m:sub>
                            <m:r>
                              <a:rPr lang="vi-VN" sz="2200" i="1">
                                <a:latin typeface="Cambria Math" panose="02040503050406030204" pitchFamily="18" charset="0"/>
                              </a:rPr>
                              <m:t>𝑖𝑗</m:t>
                            </m:r>
                          </m:sub>
                          <m:sup>
                            <m:r>
                              <a:rPr lang="vi-VN" sz="2200" i="1">
                                <a:latin typeface="Cambria Math" panose="02040503050406030204" pitchFamily="18" charset="0"/>
                              </a:rPr>
                              <m:t>(</m:t>
                            </m:r>
                            <m:r>
                              <a:rPr lang="vi-VN" sz="2200" i="1">
                                <a:latin typeface="Cambria Math" panose="02040503050406030204" pitchFamily="18" charset="0"/>
                              </a:rPr>
                              <m:t>𝐿</m:t>
                            </m:r>
                            <m:r>
                              <a:rPr lang="vi-VN" sz="2200" i="1">
                                <a:latin typeface="Cambria Math" panose="02040503050406030204" pitchFamily="18" charset="0"/>
                              </a:rPr>
                              <m:t>)</m:t>
                            </m:r>
                          </m:sup>
                        </m:sSubSup>
                      </m:den>
                    </m:f>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𝑎</m:t>
                        </m:r>
                      </m:e>
                      <m:sub>
                        <m:r>
                          <a:rPr lang="vi-VN" sz="2200" i="1">
                            <a:latin typeface="Cambria Math" panose="02040503050406030204" pitchFamily="18" charset="0"/>
                          </a:rPr>
                          <m:t>𝑖</m:t>
                        </m:r>
                      </m:sub>
                      <m:sup>
                        <m:r>
                          <a:rPr lang="vi-VN" sz="2200" i="1">
                            <a:latin typeface="Cambria Math" panose="02040503050406030204" pitchFamily="18" charset="0"/>
                          </a:rPr>
                          <m:t>(</m:t>
                        </m:r>
                        <m:r>
                          <a:rPr lang="vi-VN" sz="2200" i="1">
                            <a:latin typeface="Cambria Math" panose="02040503050406030204" pitchFamily="18" charset="0"/>
                          </a:rPr>
                          <m:t>𝐿</m:t>
                        </m:r>
                        <m:r>
                          <a:rPr lang="vi-VN" sz="2200" i="1">
                            <a:latin typeface="Cambria Math" panose="02040503050406030204" pitchFamily="18" charset="0"/>
                          </a:rPr>
                          <m:t>−1)</m:t>
                        </m:r>
                      </m:sup>
                    </m:sSubSup>
                    <m:sSubSup>
                      <m:sSubSupPr>
                        <m:ctrlPr>
                          <a:rPr lang="vi-VN" sz="2200" i="1">
                            <a:latin typeface="Cambria Math" panose="02040503050406030204" pitchFamily="18" charset="0"/>
                          </a:rPr>
                        </m:ctrlPr>
                      </m:sSubSupPr>
                      <m:e>
                        <m:r>
                          <a:rPr lang="vi-VN" sz="2200" i="1">
                            <a:latin typeface="Cambria Math" panose="02040503050406030204" pitchFamily="18" charset="0"/>
                          </a:rPr>
                          <m:t>𝑒</m:t>
                        </m:r>
                      </m:e>
                      <m:sub>
                        <m:r>
                          <a:rPr lang="vi-VN" sz="2200" i="1">
                            <a:latin typeface="Cambria Math" panose="02040503050406030204" pitchFamily="18" charset="0"/>
                          </a:rPr>
                          <m:t>𝑗</m:t>
                        </m:r>
                      </m:sub>
                      <m:sup>
                        <m:r>
                          <a:rPr lang="vi-VN" sz="2200" i="1">
                            <a:latin typeface="Cambria Math" panose="02040503050406030204" pitchFamily="18" charset="0"/>
                          </a:rPr>
                          <m:t>(</m:t>
                        </m:r>
                        <m:r>
                          <a:rPr lang="vi-VN" sz="2200" i="1">
                            <a:latin typeface="Cambria Math" panose="02040503050406030204" pitchFamily="18" charset="0"/>
                          </a:rPr>
                          <m:t>𝐿</m:t>
                        </m:r>
                        <m:r>
                          <a:rPr lang="vi-VN" sz="2200" i="1">
                            <a:latin typeface="Cambria Math" panose="02040503050406030204" pitchFamily="18" charset="0"/>
                          </a:rPr>
                          <m:t>)</m:t>
                        </m:r>
                      </m:sup>
                    </m:sSubSup>
                    <m:r>
                      <a:rPr lang="vi-VN" sz="2200" i="1">
                        <a:latin typeface="Cambria Math" panose="02040503050406030204" pitchFamily="18" charset="0"/>
                      </a:rPr>
                      <m:t>;  </m:t>
                    </m:r>
                    <m:f>
                      <m:fPr>
                        <m:ctrlPr>
                          <a:rPr lang="vi-VN" sz="2200" i="1">
                            <a:latin typeface="Cambria Math" panose="02040503050406030204" pitchFamily="18" charset="0"/>
                          </a:rPr>
                        </m:ctrlPr>
                      </m:fPr>
                      <m:num>
                        <m:r>
                          <a:rPr lang="vi-VN" sz="2200" i="1">
                            <a:latin typeface="Cambria Math" panose="02040503050406030204" pitchFamily="18" charset="0"/>
                          </a:rPr>
                          <m:t>𝜕</m:t>
                        </m:r>
                        <m:r>
                          <a:rPr lang="vi-VN" sz="2200" i="1">
                            <a:latin typeface="Cambria Math" panose="02040503050406030204" pitchFamily="18" charset="0"/>
                          </a:rPr>
                          <m:t>𝐽</m:t>
                        </m:r>
                      </m:num>
                      <m:den>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𝑏</m:t>
                            </m:r>
                          </m:e>
                          <m:sub>
                            <m:r>
                              <a:rPr lang="vi-VN" sz="2200" i="1">
                                <a:latin typeface="Cambria Math" panose="02040503050406030204" pitchFamily="18" charset="0"/>
                              </a:rPr>
                              <m:t>𝑗</m:t>
                            </m:r>
                          </m:sub>
                          <m:sup>
                            <m:r>
                              <a:rPr lang="vi-VN" sz="2200" i="1">
                                <a:latin typeface="Cambria Math" panose="02040503050406030204" pitchFamily="18" charset="0"/>
                              </a:rPr>
                              <m:t>(</m:t>
                            </m:r>
                            <m:r>
                              <a:rPr lang="vi-VN" sz="2200" i="1">
                                <a:latin typeface="Cambria Math" panose="02040503050406030204" pitchFamily="18" charset="0"/>
                              </a:rPr>
                              <m:t>𝐿</m:t>
                            </m:r>
                            <m:r>
                              <a:rPr lang="vi-VN" sz="2200" i="1">
                                <a:latin typeface="Cambria Math" panose="02040503050406030204" pitchFamily="18" charset="0"/>
                              </a:rPr>
                              <m:t>)</m:t>
                            </m:r>
                          </m:sup>
                        </m:sSubSup>
                      </m:den>
                    </m:f>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𝑒</m:t>
                        </m:r>
                      </m:e>
                      <m:sub>
                        <m:r>
                          <a:rPr lang="vi-VN" sz="2200" i="1">
                            <a:latin typeface="Cambria Math" panose="02040503050406030204" pitchFamily="18" charset="0"/>
                          </a:rPr>
                          <m:t>𝑗</m:t>
                        </m:r>
                      </m:sub>
                      <m:sup>
                        <m:r>
                          <a:rPr lang="vi-VN" sz="2200" i="1">
                            <a:latin typeface="Cambria Math" panose="02040503050406030204" pitchFamily="18" charset="0"/>
                          </a:rPr>
                          <m:t>(</m:t>
                        </m:r>
                        <m:r>
                          <a:rPr lang="vi-VN" sz="2200" i="1">
                            <a:latin typeface="Cambria Math" panose="02040503050406030204" pitchFamily="18" charset="0"/>
                          </a:rPr>
                          <m:t>𝐿</m:t>
                        </m:r>
                        <m:r>
                          <a:rPr lang="vi-VN" sz="2200" i="1">
                            <a:latin typeface="Cambria Math" panose="02040503050406030204" pitchFamily="18" charset="0"/>
                          </a:rPr>
                          <m:t>)</m:t>
                        </m:r>
                      </m:sup>
                    </m:sSubSup>
                  </m:oMath>
                </a14:m>
                <a:endParaRPr lang="vi-VN" sz="2200" dirty="0"/>
              </a:p>
              <a:p>
                <a:pPr marL="342900" lvl="0" indent="-342900">
                  <a:buFont typeface="+mj-lt"/>
                  <a:buAutoNum type="arabicPeriod"/>
                </a:pPr>
                <a:r>
                  <a:rPr lang="vi-VN" sz="2200" dirty="0"/>
                  <a:t>Với </a:t>
                </a:r>
                <a:r>
                  <a:rPr lang="vi-VN" sz="2200" i="1" dirty="0"/>
                  <a:t>i=L-1,L-2,...,1</a:t>
                </a:r>
                <a:r>
                  <a:rPr lang="vi-VN" sz="2200" dirty="0"/>
                  <a:t> tính</a:t>
                </a:r>
                <a:br>
                  <a:rPr lang="vi-VN" sz="2200" dirty="0"/>
                </a:br>
                <a:br>
                  <a:rPr lang="vi-VN" sz="2200" dirty="0"/>
                </a:br>
                <a:r>
                  <a:rPr lang="vi-VN" sz="2200" dirty="0"/>
                  <a:t>             </a:t>
                </a:r>
                <a14:m>
                  <m:oMath xmlns:m="http://schemas.openxmlformats.org/officeDocument/2006/math">
                    <m:sSubSup>
                      <m:sSubSupPr>
                        <m:ctrlPr>
                          <a:rPr lang="vi-VN" sz="2200" i="1">
                            <a:latin typeface="Cambria Math" panose="02040503050406030204" pitchFamily="18" charset="0"/>
                          </a:rPr>
                        </m:ctrlPr>
                      </m:sSubSupPr>
                      <m:e>
                        <m:r>
                          <a:rPr lang="vi-VN" sz="2200" i="1">
                            <a:latin typeface="Cambria Math" panose="02040503050406030204" pitchFamily="18" charset="0"/>
                          </a:rPr>
                          <m:t>𝑒</m:t>
                        </m:r>
                      </m:e>
                      <m:sub>
                        <m:r>
                          <a:rPr lang="vi-VN" sz="2200" i="1">
                            <a:latin typeface="Cambria Math" panose="02040503050406030204" pitchFamily="18" charset="0"/>
                          </a:rPr>
                          <m:t>𝑗</m:t>
                        </m:r>
                      </m:sub>
                      <m:sup>
                        <m:r>
                          <a:rPr lang="vi-VN" sz="2200" i="1">
                            <a:latin typeface="Cambria Math" panose="02040503050406030204" pitchFamily="18" charset="0"/>
                          </a:rPr>
                          <m:t>(</m:t>
                        </m:r>
                        <m:r>
                          <a:rPr lang="vi-VN" sz="2200" i="1">
                            <a:latin typeface="Cambria Math" panose="02040503050406030204" pitchFamily="18" charset="0"/>
                          </a:rPr>
                          <m:t>𝑙</m:t>
                        </m:r>
                        <m:r>
                          <a:rPr lang="vi-VN" sz="2200" i="1">
                            <a:latin typeface="Cambria Math" panose="02040503050406030204" pitchFamily="18" charset="0"/>
                          </a:rPr>
                          <m:t>)</m:t>
                        </m:r>
                      </m:sup>
                    </m:sSubSup>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b="1" i="1">
                            <a:latin typeface="Cambria Math" panose="02040503050406030204" pitchFamily="18" charset="0"/>
                          </a:rPr>
                          <m:t>𝒘</m:t>
                        </m:r>
                      </m:e>
                      <m:sub>
                        <m:r>
                          <a:rPr lang="vi-VN" sz="2200" i="1">
                            <a:latin typeface="Cambria Math" panose="02040503050406030204" pitchFamily="18" charset="0"/>
                          </a:rPr>
                          <m:t>𝐽</m:t>
                        </m:r>
                        <m:r>
                          <a:rPr lang="vi-VN" sz="2200" b="1" i="1">
                            <a:latin typeface="Cambria Math" panose="02040503050406030204" pitchFamily="18" charset="0"/>
                          </a:rPr>
                          <m:t>:</m:t>
                        </m:r>
                      </m:sub>
                      <m:sup>
                        <m:r>
                          <a:rPr lang="vi-VN" sz="2200" i="1">
                            <a:latin typeface="Cambria Math" panose="02040503050406030204" pitchFamily="18" charset="0"/>
                          </a:rPr>
                          <m:t>(</m:t>
                        </m:r>
                        <m:r>
                          <a:rPr lang="vi-VN" sz="2200" i="1">
                            <a:latin typeface="Cambria Math" panose="02040503050406030204" pitchFamily="18" charset="0"/>
                          </a:rPr>
                          <m:t>𝑙</m:t>
                        </m:r>
                        <m:r>
                          <a:rPr lang="vi-VN" sz="2200" i="1">
                            <a:latin typeface="Cambria Math" panose="02040503050406030204" pitchFamily="18" charset="0"/>
                          </a:rPr>
                          <m:t>+1)</m:t>
                        </m:r>
                      </m:sup>
                    </m:sSubSup>
                    <m:sSup>
                      <m:sSupPr>
                        <m:ctrlPr>
                          <a:rPr lang="vi-VN" sz="2200" i="1">
                            <a:latin typeface="Cambria Math" panose="02040503050406030204" pitchFamily="18" charset="0"/>
                          </a:rPr>
                        </m:ctrlPr>
                      </m:sSupPr>
                      <m:e>
                        <m:r>
                          <a:rPr lang="vi-VN" sz="2200" b="1" i="1">
                            <a:latin typeface="Cambria Math" panose="02040503050406030204" pitchFamily="18" charset="0"/>
                          </a:rPr>
                          <m:t>𝒆</m:t>
                        </m:r>
                      </m:e>
                      <m:sup>
                        <m:r>
                          <a:rPr lang="vi-VN" sz="2200" i="1">
                            <a:latin typeface="Cambria Math" panose="02040503050406030204" pitchFamily="18" charset="0"/>
                          </a:rPr>
                          <m:t>(</m:t>
                        </m:r>
                        <m:r>
                          <a:rPr lang="vi-VN" sz="2200" i="1">
                            <a:latin typeface="Cambria Math" panose="02040503050406030204" pitchFamily="18" charset="0"/>
                          </a:rPr>
                          <m:t>𝑙</m:t>
                        </m:r>
                        <m:r>
                          <a:rPr lang="vi-VN" sz="2200" i="1">
                            <a:latin typeface="Cambria Math" panose="02040503050406030204" pitchFamily="18" charset="0"/>
                          </a:rPr>
                          <m:t>+1)</m:t>
                        </m:r>
                      </m:sup>
                    </m:sSup>
                    <m:r>
                      <a:rPr lang="vi-VN" sz="2200" i="1">
                        <a:latin typeface="Cambria Math" panose="02040503050406030204" pitchFamily="18" charset="0"/>
                      </a:rPr>
                      <m:t>)</m:t>
                    </m:r>
                    <m:sSup>
                      <m:sSupPr>
                        <m:ctrlPr>
                          <a:rPr lang="vi-VN" sz="2200" i="1">
                            <a:latin typeface="Cambria Math" panose="02040503050406030204" pitchFamily="18" charset="0"/>
                          </a:rPr>
                        </m:ctrlPr>
                      </m:sSupPr>
                      <m:e>
                        <m:r>
                          <a:rPr lang="vi-VN" sz="2200" i="1">
                            <a:latin typeface="Cambria Math" panose="02040503050406030204" pitchFamily="18" charset="0"/>
                          </a:rPr>
                          <m:t>𝑓</m:t>
                        </m:r>
                      </m:e>
                      <m:sup>
                        <m:r>
                          <a:rPr lang="vi-VN" sz="2200" i="1">
                            <a:latin typeface="Cambria Math" panose="02040503050406030204" pitchFamily="18" charset="0"/>
                          </a:rPr>
                          <m:t>′</m:t>
                        </m:r>
                      </m:sup>
                    </m:sSup>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𝑧</m:t>
                        </m:r>
                      </m:e>
                      <m:sub>
                        <m:r>
                          <a:rPr lang="vi-VN" sz="2200" i="1">
                            <a:latin typeface="Cambria Math" panose="02040503050406030204" pitchFamily="18" charset="0"/>
                          </a:rPr>
                          <m:t>𝑗</m:t>
                        </m:r>
                      </m:sub>
                      <m:sup>
                        <m:d>
                          <m:dPr>
                            <m:ctrlPr>
                              <a:rPr lang="vi-VN" sz="2200" i="1">
                                <a:latin typeface="Cambria Math" panose="02040503050406030204" pitchFamily="18" charset="0"/>
                              </a:rPr>
                            </m:ctrlPr>
                          </m:dPr>
                          <m:e>
                            <m:r>
                              <a:rPr lang="vi-VN" sz="2200" i="1">
                                <a:latin typeface="Cambria Math" panose="02040503050406030204" pitchFamily="18" charset="0"/>
                              </a:rPr>
                              <m:t>𝑙</m:t>
                            </m:r>
                          </m:e>
                        </m:d>
                      </m:sup>
                    </m:sSubSup>
                    <m:r>
                      <a:rPr lang="vi-VN" sz="2200" i="1">
                        <a:latin typeface="Cambria Math" panose="02040503050406030204" pitchFamily="18" charset="0"/>
                      </a:rPr>
                      <m:t>)</m:t>
                    </m:r>
                  </m:oMath>
                </a14:m>
                <a:br>
                  <a:rPr lang="vi-VN" sz="2200" dirty="0"/>
                </a:br>
                <a:endParaRPr lang="vi-VN" sz="2200" dirty="0"/>
              </a:p>
              <a:p>
                <a:pPr marL="342900" lvl="0" indent="-342900">
                  <a:buFont typeface="+mj-lt"/>
                  <a:buAutoNum type="arabicPeriod"/>
                </a:pPr>
                <a:r>
                  <a:rPr lang="vi-VN" sz="2200" dirty="0"/>
                  <a:t>Cập nhật đạo hàm cho từng hệ số</a:t>
                </a:r>
                <a:br>
                  <a:rPr lang="vi-VN" sz="2200" dirty="0"/>
                </a:br>
                <a:br>
                  <a:rPr lang="vi-VN" sz="2200" dirty="0"/>
                </a:br>
                <a:r>
                  <a:rPr lang="vi-VN" sz="2200" dirty="0"/>
                  <a:t>              </a:t>
                </a:r>
                <a14:m>
                  <m:oMath xmlns:m="http://schemas.openxmlformats.org/officeDocument/2006/math">
                    <m:r>
                      <a:rPr lang="vi-VN" sz="2200" i="1">
                        <a:latin typeface="Cambria Math" panose="02040503050406030204" pitchFamily="18" charset="0"/>
                      </a:rPr>
                      <m:t> </m:t>
                    </m:r>
                    <m:f>
                      <m:fPr>
                        <m:ctrlPr>
                          <a:rPr lang="vi-VN" sz="2200" i="1">
                            <a:latin typeface="Cambria Math" panose="02040503050406030204" pitchFamily="18" charset="0"/>
                          </a:rPr>
                        </m:ctrlPr>
                      </m:fPr>
                      <m:num>
                        <m:r>
                          <a:rPr lang="vi-VN" sz="2200" i="1">
                            <a:latin typeface="Cambria Math" panose="02040503050406030204" pitchFamily="18" charset="0"/>
                          </a:rPr>
                          <m:t>𝜕</m:t>
                        </m:r>
                        <m:r>
                          <a:rPr lang="vi-VN" sz="2200" i="1">
                            <a:latin typeface="Cambria Math" panose="02040503050406030204" pitchFamily="18" charset="0"/>
                          </a:rPr>
                          <m:t>𝐽</m:t>
                        </m:r>
                      </m:num>
                      <m:den>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𝑤</m:t>
                            </m:r>
                          </m:e>
                          <m:sub>
                            <m:r>
                              <a:rPr lang="vi-VN" sz="2200" i="1">
                                <a:latin typeface="Cambria Math" panose="02040503050406030204" pitchFamily="18" charset="0"/>
                              </a:rPr>
                              <m:t>𝑖𝑗</m:t>
                            </m:r>
                          </m:sub>
                          <m:sup>
                            <m:r>
                              <a:rPr lang="vi-VN" sz="2200" i="1">
                                <a:latin typeface="Cambria Math" panose="02040503050406030204" pitchFamily="18" charset="0"/>
                              </a:rPr>
                              <m:t>(</m:t>
                            </m:r>
                            <m:r>
                              <a:rPr lang="vi-VN" sz="2200" i="1">
                                <a:latin typeface="Cambria Math" panose="02040503050406030204" pitchFamily="18" charset="0"/>
                              </a:rPr>
                              <m:t>𝑙</m:t>
                            </m:r>
                            <m:r>
                              <a:rPr lang="vi-VN" sz="2200" i="1">
                                <a:latin typeface="Cambria Math" panose="02040503050406030204" pitchFamily="18" charset="0"/>
                              </a:rPr>
                              <m:t>)</m:t>
                            </m:r>
                          </m:sup>
                        </m:sSubSup>
                      </m:den>
                    </m:f>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𝑎</m:t>
                        </m:r>
                      </m:e>
                      <m:sub>
                        <m:r>
                          <a:rPr lang="vi-VN" sz="2200" i="1">
                            <a:latin typeface="Cambria Math" panose="02040503050406030204" pitchFamily="18" charset="0"/>
                          </a:rPr>
                          <m:t>𝑖</m:t>
                        </m:r>
                      </m:sub>
                      <m:sup>
                        <m:r>
                          <a:rPr lang="vi-VN" sz="2200" i="1">
                            <a:latin typeface="Cambria Math" panose="02040503050406030204" pitchFamily="18" charset="0"/>
                          </a:rPr>
                          <m:t>(</m:t>
                        </m:r>
                        <m:r>
                          <a:rPr lang="vi-VN" sz="2200" i="1">
                            <a:latin typeface="Cambria Math" panose="02040503050406030204" pitchFamily="18" charset="0"/>
                          </a:rPr>
                          <m:t>𝑙</m:t>
                        </m:r>
                        <m:r>
                          <a:rPr lang="vi-VN" sz="2200" i="1">
                            <a:latin typeface="Cambria Math" panose="02040503050406030204" pitchFamily="18" charset="0"/>
                          </a:rPr>
                          <m:t>−1)</m:t>
                        </m:r>
                      </m:sup>
                    </m:sSubSup>
                    <m:sSubSup>
                      <m:sSubSupPr>
                        <m:ctrlPr>
                          <a:rPr lang="vi-VN" sz="2200" i="1">
                            <a:latin typeface="Cambria Math" panose="02040503050406030204" pitchFamily="18" charset="0"/>
                          </a:rPr>
                        </m:ctrlPr>
                      </m:sSubSupPr>
                      <m:e>
                        <m:r>
                          <a:rPr lang="vi-VN" sz="2200" i="1">
                            <a:latin typeface="Cambria Math" panose="02040503050406030204" pitchFamily="18" charset="0"/>
                          </a:rPr>
                          <m:t>𝑒</m:t>
                        </m:r>
                      </m:e>
                      <m:sub>
                        <m:r>
                          <a:rPr lang="vi-VN" sz="2200" i="1">
                            <a:latin typeface="Cambria Math" panose="02040503050406030204" pitchFamily="18" charset="0"/>
                          </a:rPr>
                          <m:t>𝑗</m:t>
                        </m:r>
                      </m:sub>
                      <m:sup>
                        <m:r>
                          <a:rPr lang="vi-VN" sz="2200" i="1">
                            <a:latin typeface="Cambria Math" panose="02040503050406030204" pitchFamily="18" charset="0"/>
                          </a:rPr>
                          <m:t>(</m:t>
                        </m:r>
                        <m:r>
                          <a:rPr lang="vi-VN" sz="2200" i="1">
                            <a:latin typeface="Cambria Math" panose="02040503050406030204" pitchFamily="18" charset="0"/>
                          </a:rPr>
                          <m:t>𝑙</m:t>
                        </m:r>
                        <m:r>
                          <a:rPr lang="vi-VN" sz="2200" i="1">
                            <a:latin typeface="Cambria Math" panose="02040503050406030204" pitchFamily="18" charset="0"/>
                          </a:rPr>
                          <m:t>)</m:t>
                        </m:r>
                      </m:sup>
                    </m:sSubSup>
                    <m:r>
                      <a:rPr lang="vi-VN" sz="2200" i="1">
                        <a:latin typeface="Cambria Math" panose="02040503050406030204" pitchFamily="18" charset="0"/>
                      </a:rPr>
                      <m:t>;     </m:t>
                    </m:r>
                    <m:f>
                      <m:fPr>
                        <m:ctrlPr>
                          <a:rPr lang="vi-VN" sz="2200" i="1">
                            <a:latin typeface="Cambria Math" panose="02040503050406030204" pitchFamily="18" charset="0"/>
                          </a:rPr>
                        </m:ctrlPr>
                      </m:fPr>
                      <m:num>
                        <m:r>
                          <a:rPr lang="vi-VN" sz="2200" i="1">
                            <a:latin typeface="Cambria Math" panose="02040503050406030204" pitchFamily="18" charset="0"/>
                          </a:rPr>
                          <m:t>𝜕</m:t>
                        </m:r>
                        <m:r>
                          <a:rPr lang="vi-VN" sz="2200" i="1">
                            <a:latin typeface="Cambria Math" panose="02040503050406030204" pitchFamily="18" charset="0"/>
                          </a:rPr>
                          <m:t>𝐽</m:t>
                        </m:r>
                      </m:num>
                      <m:den>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𝑏</m:t>
                            </m:r>
                          </m:e>
                          <m:sub>
                            <m:r>
                              <a:rPr lang="vi-VN" sz="2200" i="1">
                                <a:latin typeface="Cambria Math" panose="02040503050406030204" pitchFamily="18" charset="0"/>
                              </a:rPr>
                              <m:t>𝑗</m:t>
                            </m:r>
                          </m:sub>
                          <m:sup>
                            <m:r>
                              <a:rPr lang="vi-VN" sz="2200" i="1">
                                <a:latin typeface="Cambria Math" panose="02040503050406030204" pitchFamily="18" charset="0"/>
                              </a:rPr>
                              <m:t>(</m:t>
                            </m:r>
                            <m:r>
                              <a:rPr lang="vi-VN" sz="2200" i="1">
                                <a:latin typeface="Cambria Math" panose="02040503050406030204" pitchFamily="18" charset="0"/>
                              </a:rPr>
                              <m:t>𝑙</m:t>
                            </m:r>
                            <m:r>
                              <a:rPr lang="vi-VN" sz="2200" i="1">
                                <a:latin typeface="Cambria Math" panose="02040503050406030204" pitchFamily="18" charset="0"/>
                              </a:rPr>
                              <m:t>)</m:t>
                            </m:r>
                          </m:sup>
                        </m:sSubSup>
                      </m:den>
                    </m:f>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𝑒</m:t>
                        </m:r>
                      </m:e>
                      <m:sub>
                        <m:r>
                          <a:rPr lang="vi-VN" sz="2200" i="1">
                            <a:latin typeface="Cambria Math" panose="02040503050406030204" pitchFamily="18" charset="0"/>
                          </a:rPr>
                          <m:t>𝑗</m:t>
                        </m:r>
                      </m:sub>
                      <m:sup>
                        <m:r>
                          <a:rPr lang="vi-VN" sz="2200" i="1">
                            <a:latin typeface="Cambria Math" panose="02040503050406030204" pitchFamily="18" charset="0"/>
                          </a:rPr>
                          <m:t>(</m:t>
                        </m:r>
                        <m:r>
                          <a:rPr lang="vi-VN" sz="2200" i="1">
                            <a:latin typeface="Cambria Math" panose="02040503050406030204" pitchFamily="18" charset="0"/>
                          </a:rPr>
                          <m:t>𝑙</m:t>
                        </m:r>
                        <m:r>
                          <a:rPr lang="vi-VN" sz="2200" i="1">
                            <a:latin typeface="Cambria Math" panose="02040503050406030204" pitchFamily="18" charset="0"/>
                          </a:rPr>
                          <m:t>)</m:t>
                        </m:r>
                      </m:sup>
                    </m:sSubSup>
                    <m:r>
                      <a:rPr lang="vi-VN" sz="2200" i="1">
                        <a:latin typeface="Cambria Math" panose="02040503050406030204" pitchFamily="18" charset="0"/>
                      </a:rPr>
                      <m:t> </m:t>
                    </m:r>
                  </m:oMath>
                </a14:m>
                <a:endParaRPr lang="vi-VN" sz="2200" dirty="0"/>
              </a:p>
              <a:p>
                <a:endParaRPr lang="vi-VN" dirty="0"/>
              </a:p>
            </p:txBody>
          </p:sp>
        </mc:Choice>
        <mc:Fallback xmlns="">
          <p:sp>
            <p:nvSpPr>
              <p:cNvPr id="4" name="TextBox 3">
                <a:extLst>
                  <a:ext uri="{FF2B5EF4-FFF2-40B4-BE49-F238E27FC236}">
                    <a16:creationId xmlns:a16="http://schemas.microsoft.com/office/drawing/2014/main" id="{D88DFB13-301F-4DA5-A461-32027CA14E3A}"/>
                  </a:ext>
                </a:extLst>
              </p:cNvPr>
              <p:cNvSpPr txBox="1">
                <a:spLocks noRot="1" noChangeAspect="1" noMove="1" noResize="1" noEditPoints="1" noAdjustHandles="1" noChangeArrowheads="1" noChangeShapeType="1" noTextEdit="1"/>
              </p:cNvSpPr>
              <p:nvPr/>
            </p:nvSpPr>
            <p:spPr>
              <a:xfrm>
                <a:off x="1073426" y="1046922"/>
                <a:ext cx="9462052" cy="5405519"/>
              </a:xfrm>
              <a:prstGeom prst="rect">
                <a:avLst/>
              </a:prstGeom>
              <a:blipFill>
                <a:blip r:embed="rId2"/>
                <a:stretch>
                  <a:fillRect l="-644" t="-563"/>
                </a:stretch>
              </a:blipFill>
              <a:ln>
                <a:solidFill>
                  <a:schemeClr val="tx1"/>
                </a:solidFill>
              </a:ln>
            </p:spPr>
            <p:txBody>
              <a:bodyPr/>
              <a:lstStyle/>
              <a:p>
                <a:r>
                  <a:rPr lang="vi-VN">
                    <a:noFill/>
                  </a:rPr>
                  <a:t> </a:t>
                </a:r>
              </a:p>
            </p:txBody>
          </p:sp>
        </mc:Fallback>
      </mc:AlternateContent>
    </p:spTree>
    <p:extLst>
      <p:ext uri="{BB962C8B-B14F-4D97-AF65-F5344CB8AC3E}">
        <p14:creationId xmlns:p14="http://schemas.microsoft.com/office/powerpoint/2010/main" val="3356760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299C-A209-40C2-A54C-F517644E2928}"/>
              </a:ext>
            </a:extLst>
          </p:cNvPr>
          <p:cNvSpPr>
            <a:spLocks noGrp="1"/>
          </p:cNvSpPr>
          <p:nvPr>
            <p:ph type="title"/>
          </p:nvPr>
        </p:nvSpPr>
        <p:spPr>
          <a:xfrm flipV="1">
            <a:off x="838200" y="318052"/>
            <a:ext cx="10515600" cy="47073"/>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F39965-5272-4E9C-BB23-D2FDCF44A4BB}"/>
                  </a:ext>
                </a:extLst>
              </p:cNvPr>
              <p:cNvSpPr>
                <a:spLocks noGrp="1"/>
              </p:cNvSpPr>
              <p:nvPr>
                <p:ph idx="1"/>
              </p:nvPr>
            </p:nvSpPr>
            <p:spPr>
              <a:xfrm>
                <a:off x="652668" y="341588"/>
                <a:ext cx="10903227" cy="6300718"/>
              </a:xfrm>
            </p:spPr>
            <p:txBody>
              <a:bodyPr>
                <a:normAutofit/>
              </a:bodyPr>
              <a:lstStyle/>
              <a:p>
                <a:pPr marL="0" indent="0">
                  <a:lnSpc>
                    <a:spcPct val="100000"/>
                  </a:lnSpc>
                  <a:buNone/>
                </a:pPr>
                <a:r>
                  <a:rPr lang="vi-VN" sz="2200" dirty="0"/>
                  <a:t>Để đơn giản xét mạng hai lớp và hàm kích hoạt là sigmoid. Cho mạng hai lớp trong đó có một lớp ẩn sau:</a:t>
                </a:r>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dirty="0"/>
              </a:p>
              <a:p>
                <a:pPr marL="0" indent="0">
                  <a:lnSpc>
                    <a:spcPct val="100000"/>
                  </a:lnSpc>
                  <a:buNone/>
                </a:pPr>
                <a:r>
                  <a:rPr lang="vi-VN" sz="2200" dirty="0"/>
                  <a:t>Cho một điểm dữ liệu (ví dụ), </a:t>
                </a:r>
                <a:r>
                  <a:rPr lang="vi-VN" sz="2200" b="1" dirty="0"/>
                  <a:t>x</a:t>
                </a:r>
                <a:r>
                  <a:rPr lang="vi-VN" sz="2200" dirty="0"/>
                  <a:t> = (x1;… ; xn), Đầu vào truyền qua lớp thứ nhất và tích hợp với hệ số </a:t>
                </a:r>
                <a14:m>
                  <m:oMath xmlns:m="http://schemas.openxmlformats.org/officeDocument/2006/math">
                    <m:sSubSup>
                      <m:sSubSupPr>
                        <m:ctrlPr>
                          <a:rPr lang="vi-VN" sz="2200" i="1">
                            <a:latin typeface="Cambria Math" panose="02040503050406030204" pitchFamily="18" charset="0"/>
                          </a:rPr>
                        </m:ctrlPr>
                      </m:sSubSupPr>
                      <m:e>
                        <m:r>
                          <a:rPr lang="vi-VN" sz="2200" i="1">
                            <a:latin typeface="Cambria Math" panose="02040503050406030204" pitchFamily="18" charset="0"/>
                          </a:rPr>
                          <m:t>𝑤</m:t>
                        </m:r>
                      </m:e>
                      <m:sub>
                        <m:r>
                          <a:rPr lang="vi-VN" sz="2200" i="1">
                            <a:latin typeface="Cambria Math" panose="02040503050406030204" pitchFamily="18" charset="0"/>
                          </a:rPr>
                          <m:t>𝑖𝑘</m:t>
                        </m:r>
                      </m:sub>
                      <m:sup>
                        <m:r>
                          <a:rPr lang="vi-VN" sz="2200" i="1">
                            <a:latin typeface="Cambria Math" panose="02040503050406030204" pitchFamily="18" charset="0"/>
                          </a:rPr>
                          <m:t>(1)</m:t>
                        </m:r>
                      </m:sup>
                    </m:sSubSup>
                  </m:oMath>
                </a14:m>
                <a:r>
                  <a:rPr lang="vi-VN" sz="2200" dirty="0"/>
                  <a:t>và qua hàm kích hoạt đến lớp thứ hai và tương tự kết hợp hệ số </a:t>
                </a:r>
                <a14:m>
                  <m:oMath xmlns:m="http://schemas.openxmlformats.org/officeDocument/2006/math">
                    <m:sSubSup>
                      <m:sSubSupPr>
                        <m:ctrlPr>
                          <a:rPr lang="vi-VN" sz="2200" i="1">
                            <a:latin typeface="Cambria Math" panose="02040503050406030204" pitchFamily="18" charset="0"/>
                          </a:rPr>
                        </m:ctrlPr>
                      </m:sSubSupPr>
                      <m:e>
                        <m:r>
                          <a:rPr lang="vi-VN" sz="2200" i="1">
                            <a:latin typeface="Cambria Math" panose="02040503050406030204" pitchFamily="18" charset="0"/>
                          </a:rPr>
                          <m:t>𝑤</m:t>
                        </m:r>
                      </m:e>
                      <m:sub>
                        <m:r>
                          <a:rPr lang="vi-VN" sz="2200" i="1">
                            <a:latin typeface="Cambria Math" panose="02040503050406030204" pitchFamily="18" charset="0"/>
                          </a:rPr>
                          <m:t>𝑘𝑗</m:t>
                        </m:r>
                      </m:sub>
                      <m:sup>
                        <m:r>
                          <a:rPr lang="vi-VN" sz="2200" i="1">
                            <a:latin typeface="Cambria Math" panose="02040503050406030204" pitchFamily="18" charset="0"/>
                          </a:rPr>
                          <m:t>(2)</m:t>
                        </m:r>
                      </m:sup>
                    </m:sSubSup>
                  </m:oMath>
                </a14:m>
                <a:r>
                  <a:rPr lang="vi-VN" sz="2200" dirty="0"/>
                  <a:t> </a:t>
                </a:r>
                <a14:m>
                  <m:oMath xmlns:m="http://schemas.openxmlformats.org/officeDocument/2006/math">
                    <m:r>
                      <m:rPr>
                        <m:sty m:val="p"/>
                      </m:rPr>
                      <a:rPr lang="vi-VN" sz="2200">
                        <a:latin typeface="Cambria Math" panose="02040503050406030204" pitchFamily="18" charset="0"/>
                      </a:rPr>
                      <m:t>v</m:t>
                    </m:r>
                    <m:r>
                      <a:rPr lang="vi-VN" sz="2200">
                        <a:latin typeface="Cambria Math" panose="02040503050406030204" pitchFamily="18" charset="0"/>
                      </a:rPr>
                      <m:t>à </m:t>
                    </m:r>
                    <m:r>
                      <m:rPr>
                        <m:sty m:val="p"/>
                      </m:rPr>
                      <a:rPr lang="vi-VN" sz="2200">
                        <a:latin typeface="Cambria Math" panose="02040503050406030204" pitchFamily="18" charset="0"/>
                      </a:rPr>
                      <m:t>qua</m:t>
                    </m:r>
                  </m:oMath>
                </a14:m>
                <a:r>
                  <a:rPr lang="vi-VN" sz="2200" dirty="0"/>
                  <a:t> hàm kích hoạt để đến đầu ra.</a:t>
                </a:r>
              </a:p>
              <a:p>
                <a:pPr marL="0" indent="0">
                  <a:lnSpc>
                    <a:spcPct val="100000"/>
                  </a:lnSpc>
                  <a:buNone/>
                </a:pPr>
                <a:endParaRPr lang="vi-VN" sz="2200" dirty="0"/>
              </a:p>
              <a:p>
                <a:pPr marL="0" indent="0">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A4F39965-5272-4E9C-BB23-D2FDCF44A4BB}"/>
                  </a:ext>
                </a:extLst>
              </p:cNvPr>
              <p:cNvSpPr>
                <a:spLocks noGrp="1" noRot="1" noChangeAspect="1" noMove="1" noResize="1" noEditPoints="1" noAdjustHandles="1" noChangeArrowheads="1" noChangeShapeType="1" noTextEdit="1"/>
              </p:cNvSpPr>
              <p:nvPr>
                <p:ph idx="1"/>
              </p:nvPr>
            </p:nvSpPr>
            <p:spPr>
              <a:xfrm>
                <a:off x="652668" y="341588"/>
                <a:ext cx="10903227" cy="6300718"/>
              </a:xfrm>
              <a:blipFill>
                <a:blip r:embed="rId2"/>
                <a:stretch>
                  <a:fillRect l="-727" t="-580" r="-1342" b="-580"/>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CDE5144A-0216-4916-B663-D71517D6D73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0245" y="1094423"/>
            <a:ext cx="5731510" cy="3726180"/>
          </a:xfrm>
          <a:prstGeom prst="rect">
            <a:avLst/>
          </a:prstGeom>
          <a:noFill/>
          <a:ln>
            <a:noFill/>
          </a:ln>
        </p:spPr>
      </p:pic>
    </p:spTree>
    <p:extLst>
      <p:ext uri="{BB962C8B-B14F-4D97-AF65-F5344CB8AC3E}">
        <p14:creationId xmlns:p14="http://schemas.microsoft.com/office/powerpoint/2010/main" val="4219276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299C-A209-40C2-A54C-F517644E2928}"/>
              </a:ext>
            </a:extLst>
          </p:cNvPr>
          <p:cNvSpPr>
            <a:spLocks noGrp="1"/>
          </p:cNvSpPr>
          <p:nvPr>
            <p:ph type="title"/>
          </p:nvPr>
        </p:nvSpPr>
        <p:spPr>
          <a:xfrm flipV="1">
            <a:off x="838200" y="318052"/>
            <a:ext cx="10515600" cy="47073"/>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F39965-5272-4E9C-BB23-D2FDCF44A4BB}"/>
                  </a:ext>
                </a:extLst>
              </p:cNvPr>
              <p:cNvSpPr>
                <a:spLocks noGrp="1"/>
              </p:cNvSpPr>
              <p:nvPr>
                <p:ph idx="1"/>
              </p:nvPr>
            </p:nvSpPr>
            <p:spPr>
              <a:xfrm>
                <a:off x="450573" y="318052"/>
                <a:ext cx="10903227" cy="6300718"/>
              </a:xfrm>
            </p:spPr>
            <p:txBody>
              <a:bodyPr>
                <a:normAutofit/>
              </a:bodyPr>
              <a:lstStyle/>
              <a:p>
                <a:pPr marL="0" indent="0">
                  <a:lnSpc>
                    <a:spcPct val="100000"/>
                  </a:lnSpc>
                  <a:buNone/>
                </a:pPr>
                <a:r>
                  <a:rPr lang="vi-VN" sz="2200" dirty="0"/>
                  <a:t>Đầu ra của hệ tính theo công thức:</a:t>
                </a:r>
              </a:p>
              <a:p>
                <a:pPr marL="0" indent="0">
                  <a:lnSpc>
                    <a:spcPct val="100000"/>
                  </a:lnSpc>
                  <a:buNone/>
                </a:pPr>
                <a:r>
                  <a:rPr lang="vi-VN" sz="2200" dirty="0"/>
                  <a:t>			</a:t>
                </a:r>
                <a:r>
                  <a:rPr lang="vi-VN" dirty="0"/>
                  <a:t> </a:t>
                </a:r>
                <a14:m>
                  <m:oMath xmlns:m="http://schemas.openxmlformats.org/officeDocument/2006/math">
                    <m:r>
                      <a:rPr lang="vi-VN" i="1">
                        <a:latin typeface="Cambria Math" panose="02040503050406030204" pitchFamily="18" charset="0"/>
                      </a:rPr>
                      <m:t>𝑦</m:t>
                    </m:r>
                    <m:r>
                      <a:rPr lang="vi-VN" i="1">
                        <a:latin typeface="Cambria Math" panose="02040503050406030204" pitchFamily="18" charset="0"/>
                      </a:rPr>
                      <m:t>=</m:t>
                    </m:r>
                    <m:r>
                      <a:rPr lang="vi-VN" i="1">
                        <a:latin typeface="Cambria Math" panose="02040503050406030204" pitchFamily="18" charset="0"/>
                      </a:rPr>
                      <m:t>𝑓</m:t>
                    </m:r>
                    <m:r>
                      <a:rPr lang="vi-VN" i="1">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𝑗</m:t>
                        </m:r>
                      </m:sub>
                      <m:sup/>
                      <m:e>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i="1">
                                <a:latin typeface="Cambria Math" panose="02040503050406030204" pitchFamily="18" charset="0"/>
                              </a:rPr>
                              <m:t>𝑗𝑘</m:t>
                            </m:r>
                          </m:sub>
                          <m:sup>
                            <m:r>
                              <a:rPr lang="vi-VN" i="1">
                                <a:latin typeface="Cambria Math" panose="02040503050406030204" pitchFamily="18" charset="0"/>
                              </a:rPr>
                              <m:t>(2)</m:t>
                            </m:r>
                          </m:sup>
                        </m:sSubSup>
                      </m:e>
                    </m:nary>
                    <m:r>
                      <a:rPr lang="vi-VN" i="1">
                        <a:latin typeface="Cambria Math" panose="02040503050406030204" pitchFamily="18" charset="0"/>
                      </a:rPr>
                      <m:t>(</m:t>
                    </m:r>
                    <m:r>
                      <a:rPr lang="vi-VN" i="1">
                        <a:latin typeface="Cambria Math" panose="02040503050406030204" pitchFamily="18" charset="0"/>
                      </a:rPr>
                      <m:t>𝑓</m:t>
                    </m:r>
                    <m:d>
                      <m:dPr>
                        <m:ctrlPr>
                          <a:rPr lang="vi-VN" i="1">
                            <a:latin typeface="Cambria Math" panose="02040503050406030204" pitchFamily="18" charset="0"/>
                          </a:rPr>
                        </m:ctrlPr>
                      </m:dPr>
                      <m:e>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𝑘</m:t>
                            </m:r>
                          </m:sub>
                          <m:sup/>
                          <m:e>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i="1">
                                    <a:latin typeface="Cambria Math" panose="02040503050406030204" pitchFamily="18" charset="0"/>
                                  </a:rPr>
                                  <m:t>𝑖𝑘</m:t>
                                </m:r>
                              </m:sub>
                              <m:sup>
                                <m:r>
                                  <a:rPr lang="vi-VN" i="1">
                                    <a:latin typeface="Cambria Math" panose="02040503050406030204" pitchFamily="18" charset="0"/>
                                  </a:rPr>
                                  <m:t>(1)</m:t>
                                </m:r>
                              </m:sup>
                            </m:sSubSup>
                          </m:e>
                        </m:nary>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sub>
                        </m:sSub>
                      </m:e>
                    </m:d>
                    <m:r>
                      <a:rPr lang="vi-VN" i="1">
                        <a:latin typeface="Cambria Math" panose="02040503050406030204" pitchFamily="18" charset="0"/>
                      </a:rPr>
                      <m:t>)</m:t>
                    </m:r>
                  </m:oMath>
                </a14:m>
                <a:r>
                  <a:rPr lang="vi-VN" dirty="0"/>
                  <a:t> </a:t>
                </a:r>
              </a:p>
              <a:p>
                <a:pPr marL="0" indent="0" algn="just">
                  <a:lnSpc>
                    <a:spcPct val="150000"/>
                  </a:lnSpc>
                  <a:buNone/>
                </a:pPr>
                <a:r>
                  <a:rPr lang="vi-VN" sz="2200" dirty="0"/>
                  <a:t>Toán học đã chứng minh rằng công thức trên có thể xấp xỉ bất kể hàm liên tục nào với độ chính xác tùy ý nếu chọn đúng đắn các trọng số và số lượng nơ ron trong lớp ẩn. Do đó về nguyên lý, mạng Perceptron nhiều lớp có thể giải quyết bất kỳ bài toán phân loại nào. Đây được gọi là </a:t>
                </a:r>
                <a:r>
                  <a:rPr lang="vi-VN" sz="2200" i="1" dirty="0"/>
                  <a:t>Định lý phổ quát</a:t>
                </a:r>
                <a:r>
                  <a:rPr lang="vi-VN" sz="2200" dirty="0"/>
                  <a:t> (universality theorem). Nhưng  Định lý này không nói cách chọn bao nhiêu nơ ron ẩn và cách tính các trọng số như thế nào. Nói cách khác, Định lý này cho thấy bài toán phân lớp có lời giải nhưng có thể chúng ta không tìm được nó.</a:t>
                </a:r>
              </a:p>
              <a:p>
                <a:pPr marL="0" indent="0" algn="just">
                  <a:lnSpc>
                    <a:spcPct val="150000"/>
                  </a:lnSpc>
                  <a:buNone/>
                </a:pPr>
                <a:r>
                  <a:rPr lang="vi-VN" dirty="0"/>
                  <a:t>Hàm kích hoạt là hàm sigmoid </a:t>
                </a:r>
                <a14:m>
                  <m:oMath xmlns:m="http://schemas.openxmlformats.org/officeDocument/2006/math">
                    <m:r>
                      <a:rPr lang="vi-VN" b="0" i="1" smtClean="0">
                        <a:latin typeface="Cambria Math" panose="02040503050406030204" pitchFamily="18" charset="0"/>
                      </a:rPr>
                      <m:t>𝑓</m:t>
                    </m:r>
                    <m:d>
                      <m:dPr>
                        <m:ctrlPr>
                          <a:rPr lang="vi-VN" b="0" i="1" smtClean="0">
                            <a:latin typeface="Cambria Math" panose="02040503050406030204" pitchFamily="18" charset="0"/>
                          </a:rPr>
                        </m:ctrlPr>
                      </m:dPr>
                      <m:e>
                        <m:r>
                          <a:rPr lang="vi-VN" b="0" i="1" smtClean="0">
                            <a:latin typeface="Cambria Math" panose="02040503050406030204" pitchFamily="18" charset="0"/>
                          </a:rPr>
                          <m:t>𝑥</m:t>
                        </m:r>
                      </m:e>
                    </m:d>
                    <m:r>
                      <a:rPr lang="vi-VN" b="0" i="1" smtClean="0">
                        <a:latin typeface="Cambria Math" panose="02040503050406030204" pitchFamily="18" charset="0"/>
                      </a:rPr>
                      <m:t>=</m:t>
                    </m:r>
                    <m:f>
                      <m:fPr>
                        <m:ctrlPr>
                          <a:rPr lang="vi-VN" b="0" i="1" smtClean="0">
                            <a:latin typeface="Cambria Math" panose="02040503050406030204" pitchFamily="18" charset="0"/>
                          </a:rPr>
                        </m:ctrlPr>
                      </m:fPr>
                      <m:num>
                        <m:r>
                          <a:rPr lang="vi-VN" b="0" i="1" smtClean="0">
                            <a:latin typeface="Cambria Math" panose="02040503050406030204" pitchFamily="18" charset="0"/>
                          </a:rPr>
                          <m:t>1</m:t>
                        </m:r>
                      </m:num>
                      <m:den>
                        <m:r>
                          <a:rPr lang="vi-VN" b="0" i="1" smtClean="0">
                            <a:latin typeface="Cambria Math" panose="02040503050406030204" pitchFamily="18" charset="0"/>
                          </a:rPr>
                          <m:t>1+</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𝑒</m:t>
                            </m:r>
                          </m:e>
                          <m:sup>
                            <m:r>
                              <a:rPr lang="vi-VN" b="0" i="1" smtClean="0">
                                <a:latin typeface="Cambria Math" panose="02040503050406030204" pitchFamily="18" charset="0"/>
                              </a:rPr>
                              <m:t>−</m:t>
                            </m:r>
                            <m:r>
                              <a:rPr lang="vi-VN" b="0" i="1" smtClean="0">
                                <a:latin typeface="Cambria Math" panose="02040503050406030204" pitchFamily="18" charset="0"/>
                              </a:rPr>
                              <m:t>𝑥</m:t>
                            </m:r>
                          </m:sup>
                        </m:sSup>
                      </m:den>
                    </m:f>
                  </m:oMath>
                </a14:m>
                <a:r>
                  <a:rPr lang="vi-VN" sz="2200" dirty="0"/>
                  <a:t>  có đạo hàm </a:t>
                </a:r>
                <a14:m>
                  <m:oMath xmlns:m="http://schemas.openxmlformats.org/officeDocument/2006/math">
                    <m:sSup>
                      <m:sSupPr>
                        <m:ctrlPr>
                          <a:rPr lang="vi-VN" sz="2200" i="1" smtClean="0">
                            <a:latin typeface="Cambria Math" panose="02040503050406030204" pitchFamily="18" charset="0"/>
                          </a:rPr>
                        </m:ctrlPr>
                      </m:sSupPr>
                      <m:e>
                        <m:r>
                          <a:rPr lang="vi-VN" sz="2200" b="0" i="1" smtClean="0">
                            <a:latin typeface="Cambria Math" panose="02040503050406030204" pitchFamily="18" charset="0"/>
                          </a:rPr>
                          <m:t>𝑓</m:t>
                        </m:r>
                      </m:e>
                      <m:sup>
                        <m:r>
                          <a:rPr lang="vi-VN" sz="2200" b="0" i="1" smtClean="0">
                            <a:latin typeface="Cambria Math" panose="02040503050406030204" pitchFamily="18" charset="0"/>
                          </a:rPr>
                          <m:t>′</m:t>
                        </m:r>
                      </m:sup>
                    </m:sSup>
                    <m:d>
                      <m:dPr>
                        <m:ctrlPr>
                          <a:rPr lang="vi-VN" sz="2200" b="0" i="1" smtClean="0">
                            <a:latin typeface="Cambria Math" panose="02040503050406030204" pitchFamily="18" charset="0"/>
                          </a:rPr>
                        </m:ctrlPr>
                      </m:dPr>
                      <m:e>
                        <m:r>
                          <a:rPr lang="vi-VN" sz="2200" b="0" i="1" smtClean="0">
                            <a:latin typeface="Cambria Math" panose="02040503050406030204" pitchFamily="18" charset="0"/>
                          </a:rPr>
                          <m:t>𝑥</m:t>
                        </m:r>
                      </m:e>
                    </m:d>
                    <m:r>
                      <a:rPr lang="vi-VN" sz="2200" b="0" i="1" smtClean="0">
                        <a:latin typeface="Cambria Math" panose="02040503050406030204" pitchFamily="18" charset="0"/>
                      </a:rPr>
                      <m:t>=</m:t>
                    </m:r>
                    <m:r>
                      <a:rPr lang="vi-VN" sz="2200" b="0" i="1" smtClean="0">
                        <a:latin typeface="Cambria Math" panose="02040503050406030204" pitchFamily="18" charset="0"/>
                      </a:rPr>
                      <m:t>𝑓</m:t>
                    </m:r>
                    <m:r>
                      <a:rPr lang="vi-VN" sz="2200" b="0" i="1" smtClean="0">
                        <a:latin typeface="Cambria Math" panose="02040503050406030204" pitchFamily="18" charset="0"/>
                      </a:rPr>
                      <m:t>(</m:t>
                    </m:r>
                    <m:r>
                      <a:rPr lang="vi-VN" sz="2200" b="0" i="1" smtClean="0">
                        <a:latin typeface="Cambria Math" panose="02040503050406030204" pitchFamily="18" charset="0"/>
                      </a:rPr>
                      <m:t>𝑥</m:t>
                    </m:r>
                    <m:r>
                      <a:rPr lang="vi-VN" sz="2200" b="0" i="1" smtClean="0">
                        <a:latin typeface="Cambria Math" panose="02040503050406030204" pitchFamily="18" charset="0"/>
                      </a:rPr>
                      <m:t>)(1−</m:t>
                    </m:r>
                    <m:r>
                      <a:rPr lang="vi-VN" sz="2200" b="0" i="1" smtClean="0">
                        <a:latin typeface="Cambria Math" panose="02040503050406030204" pitchFamily="18" charset="0"/>
                      </a:rPr>
                      <m:t>𝑓</m:t>
                    </m:r>
                    <m:d>
                      <m:dPr>
                        <m:ctrlPr>
                          <a:rPr lang="vi-VN" sz="2200" b="0" i="1" smtClean="0">
                            <a:latin typeface="Cambria Math" panose="02040503050406030204" pitchFamily="18" charset="0"/>
                          </a:rPr>
                        </m:ctrlPr>
                      </m:dPr>
                      <m:e>
                        <m:r>
                          <a:rPr lang="vi-VN" sz="2200" b="0" i="1" smtClean="0">
                            <a:latin typeface="Cambria Math" panose="02040503050406030204" pitchFamily="18" charset="0"/>
                          </a:rPr>
                          <m:t>𝑥</m:t>
                        </m:r>
                      </m:e>
                    </m:d>
                    <m:r>
                      <a:rPr lang="vi-VN" sz="2200" b="0" i="1" smtClean="0">
                        <a:latin typeface="Cambria Math" panose="02040503050406030204" pitchFamily="18" charset="0"/>
                      </a:rPr>
                      <m:t>)</m:t>
                    </m:r>
                  </m:oMath>
                </a14:m>
                <a:endParaRPr lang="vi-VN" sz="2200" dirty="0"/>
              </a:p>
              <a:p>
                <a:pPr marL="0" indent="0" algn="just">
                  <a:lnSpc>
                    <a:spcPct val="150000"/>
                  </a:lnSpc>
                  <a:buNone/>
                </a:pPr>
                <a:r>
                  <a:rPr lang="vi-VN" sz="2200" dirty="0"/>
                  <a:t>Lý do thông thường xét đến Peceptron hai lớp. </a:t>
                </a:r>
              </a:p>
            </p:txBody>
          </p:sp>
        </mc:Choice>
        <mc:Fallback xmlns="">
          <p:sp>
            <p:nvSpPr>
              <p:cNvPr id="3" name="Content Placeholder 2">
                <a:extLst>
                  <a:ext uri="{FF2B5EF4-FFF2-40B4-BE49-F238E27FC236}">
                    <a16:creationId xmlns:a16="http://schemas.microsoft.com/office/drawing/2014/main" id="{A4F39965-5272-4E9C-BB23-D2FDCF44A4BB}"/>
                  </a:ext>
                </a:extLst>
              </p:cNvPr>
              <p:cNvSpPr>
                <a:spLocks noGrp="1" noRot="1" noChangeAspect="1" noMove="1" noResize="1" noEditPoints="1" noAdjustHandles="1" noChangeArrowheads="1" noChangeShapeType="1" noTextEdit="1"/>
              </p:cNvSpPr>
              <p:nvPr>
                <p:ph idx="1"/>
              </p:nvPr>
            </p:nvSpPr>
            <p:spPr>
              <a:xfrm>
                <a:off x="450573" y="318052"/>
                <a:ext cx="10903227" cy="6300718"/>
              </a:xfrm>
              <a:blipFill>
                <a:blip r:embed="rId2"/>
                <a:stretch>
                  <a:fillRect l="-727" t="-580" r="-671"/>
                </a:stretch>
              </a:blipFill>
            </p:spPr>
            <p:txBody>
              <a:bodyPr/>
              <a:lstStyle/>
              <a:p>
                <a:r>
                  <a:rPr lang="vi-VN">
                    <a:noFill/>
                  </a:rPr>
                  <a:t> </a:t>
                </a:r>
              </a:p>
            </p:txBody>
          </p:sp>
        </mc:Fallback>
      </mc:AlternateContent>
    </p:spTree>
    <p:extLst>
      <p:ext uri="{BB962C8B-B14F-4D97-AF65-F5344CB8AC3E}">
        <p14:creationId xmlns:p14="http://schemas.microsoft.com/office/powerpoint/2010/main" val="2487022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3A1A-64CD-40FA-B44D-7384F4EC60AE}"/>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C74457AD-B21A-4526-A63C-83916868864C}"/>
              </a:ext>
            </a:extLst>
          </p:cNvPr>
          <p:cNvSpPr>
            <a:spLocks noGrp="1"/>
          </p:cNvSpPr>
          <p:nvPr>
            <p:ph idx="1"/>
          </p:nvPr>
        </p:nvSpPr>
        <p:spPr/>
        <p:txBody>
          <a:bodyPr/>
          <a:lstStyle/>
          <a:p>
            <a:r>
              <a:rPr lang="vi-VN" dirty="0"/>
              <a:t>Phương thức học thông thường trong mạng đa lớp:</a:t>
            </a:r>
          </a:p>
          <a:p>
            <a:pPr marL="342900" indent="-342900">
              <a:buFont typeface="Arial" panose="020B0604020202020204" pitchFamily="34" charset="0"/>
              <a:buChar char="•"/>
            </a:pPr>
            <a:r>
              <a:rPr lang="vi-VN" dirty="0"/>
              <a:t>Khi bắt đầu, các trọng số được khởi tạo thành các số ngẫu nhiên nhỏ, thường là từ khoảng ( 0: 1; 0: 1 ). </a:t>
            </a:r>
          </a:p>
          <a:p>
            <a:pPr marL="342900" indent="-342900">
              <a:buFont typeface="Arial" panose="020B0604020202020204" pitchFamily="34" charset="0"/>
              <a:buChar char="•"/>
            </a:pPr>
            <a:r>
              <a:rPr lang="vi-VN" dirty="0"/>
              <a:t>Sau đó, các ví dụ huấn luyện được đưa vào từng cái một và từng ví dụ được lan truyền thẳng tới đầu ra của mạng. </a:t>
            </a:r>
          </a:p>
          <a:p>
            <a:pPr marL="342900" indent="-342900">
              <a:buFont typeface="Arial" panose="020B0604020202020204" pitchFamily="34" charset="0"/>
              <a:buChar char="•"/>
            </a:pPr>
            <a:r>
              <a:rPr lang="vi-VN" dirty="0"/>
              <a:t>Tính sai giữa đầu ra này và vectơ đích của ví dụ để cho chúng ta biết cách cập nhật các trọng số. Đây là quá trình lan truyền ngược sai số</a:t>
            </a:r>
          </a:p>
          <a:p>
            <a:pPr marL="342900" indent="-342900">
              <a:buFont typeface="Arial" panose="020B0604020202020204" pitchFamily="34" charset="0"/>
              <a:buChar char="•"/>
            </a:pPr>
            <a:r>
              <a:rPr lang="vi-VN" dirty="0"/>
              <a:t>Cập nhật trọng từng lớp </a:t>
            </a:r>
          </a:p>
          <a:p>
            <a:pPr marL="342900" indent="-342900">
              <a:buFont typeface="Arial" panose="020B0604020202020204" pitchFamily="34" charset="0"/>
              <a:buChar char="•"/>
            </a:pPr>
            <a:r>
              <a:rPr lang="vi-VN" dirty="0"/>
              <a:t>Xử lý ví dụ tiếp theo. Khi đã đạt được ví dụ huấn luyện cuối cùng, một thế hệ đã được thực hiện.</a:t>
            </a:r>
          </a:p>
          <a:p>
            <a:pPr marL="342900" indent="-342900">
              <a:buFont typeface="Arial" panose="020B0604020202020204" pitchFamily="34" charset="0"/>
              <a:buChar char="•"/>
            </a:pPr>
            <a:r>
              <a:rPr lang="vi-VN" dirty="0"/>
              <a:t>Tiếp tục huấn luyện các thế hệ tiếp theo cho đến khi đạt đến tiêu chuẩn dừng.</a:t>
            </a:r>
          </a:p>
          <a:p>
            <a:r>
              <a:rPr lang="vi-VN" dirty="0"/>
              <a:t> Trong perceptron đa lớp, số lượng thế hệ cần thiết cho huấn luyện thành công lớn hơn nhiều so với trường hợp phân loại tuyến tính: nó có thể là hàng ngàn, hàng chục nghìn, thậm chí nhiều hơn.</a:t>
            </a:r>
          </a:p>
        </p:txBody>
      </p:sp>
    </p:spTree>
    <p:extLst>
      <p:ext uri="{BB962C8B-B14F-4D97-AF65-F5344CB8AC3E}">
        <p14:creationId xmlns:p14="http://schemas.microsoft.com/office/powerpoint/2010/main" val="219414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fontScale="25000" lnSpcReduction="20000"/>
          </a:bodyPr>
          <a:lstStyle/>
          <a:p>
            <a:pPr marL="0" indent="0">
              <a:buNone/>
            </a:pPr>
            <a:r>
              <a:rPr lang="vi-VN" sz="8800" b="1" dirty="0"/>
              <a:t>Sơ đồ nơ ron nhân tạo</a:t>
            </a:r>
          </a:p>
          <a:p>
            <a:pPr marL="0" indent="0">
              <a:lnSpc>
                <a:spcPct val="120000"/>
              </a:lnSpc>
              <a:buNone/>
            </a:pPr>
            <a:r>
              <a:rPr lang="vi-VN" sz="8800" dirty="0"/>
              <a:t>Một nơron nhân tạo điển hình với n nhánh đầu vào có thể được biểu diễn bằng công thức sau. Trọng số w cho phép mỗi đầu vào n (ký hiệu bằng x</a:t>
            </a:r>
            <a:r>
              <a:rPr lang="vi-VN" sz="8800" baseline="-25000" dirty="0"/>
              <a:t>i</a:t>
            </a:r>
            <a:r>
              <a:rPr lang="vi-VN" sz="8800" dirty="0"/>
              <a:t>) có đóng góp một lượng lớn hoặc nhỏ cho tổng các tín hiệu đầu vào. Tổng số đó thường được tác động bởi hàm kích hoạt </a:t>
            </a:r>
            <a:r>
              <a:rPr lang="vi-VN" sz="8800" i="1" dirty="0"/>
              <a:t>f(x),</a:t>
            </a:r>
            <a:r>
              <a:rPr lang="vi-VN" sz="8800" dirty="0"/>
              <a:t> và tín hiệu kết quả, </a:t>
            </a:r>
            <a:r>
              <a:rPr lang="vi-VN" sz="8800" i="1" dirty="0"/>
              <a:t>y (x)</a:t>
            </a:r>
            <a:r>
              <a:rPr lang="vi-VN" sz="8800" dirty="0"/>
              <a:t>, là trục đầu ra:</a:t>
            </a:r>
          </a:p>
          <a:p>
            <a:pPr marL="0" indent="0">
              <a:lnSpc>
                <a:spcPct val="120000"/>
              </a:lnSpc>
              <a:buNone/>
            </a:pPr>
            <a:endParaRPr lang="vi-VN" sz="8800" dirty="0"/>
          </a:p>
          <a:p>
            <a:pPr marL="0" indent="0">
              <a:lnSpc>
                <a:spcPct val="120000"/>
              </a:lnSpc>
              <a:buNone/>
            </a:pPr>
            <a:endParaRPr lang="vi-VN" sz="5500" dirty="0"/>
          </a:p>
          <a:p>
            <a:pPr marL="0" indent="0">
              <a:lnSpc>
                <a:spcPct val="120000"/>
              </a:lnSpc>
              <a:buNone/>
            </a:pPr>
            <a:endParaRPr lang="vi-VN" sz="5500" dirty="0"/>
          </a:p>
          <a:p>
            <a:pPr marL="0" indent="0">
              <a:lnSpc>
                <a:spcPct val="120000"/>
              </a:lnSpc>
              <a:buNone/>
            </a:pPr>
            <a:r>
              <a:rPr lang="vi-VN" sz="8800" dirty="0"/>
              <a:t>Một mạng nơ ron:</a:t>
            </a:r>
          </a:p>
          <a:p>
            <a:pPr lvl="0">
              <a:lnSpc>
                <a:spcPct val="120000"/>
              </a:lnSpc>
            </a:pPr>
            <a:r>
              <a:rPr lang="vi-VN" sz="8800" dirty="0"/>
              <a:t>Một </a:t>
            </a:r>
            <a:r>
              <a:rPr lang="vi-VN" sz="8800" b="1" dirty="0"/>
              <a:t>hàm kích hoạt</a:t>
            </a:r>
            <a:r>
              <a:rPr lang="vi-VN" sz="8800" dirty="0"/>
              <a:t>, biến đổi các tín hiệu đầu vào thông qua kết hợp của các nơron thành một tín hiệu đầu ra duy nhất để được phát tán trong mạng</a:t>
            </a:r>
          </a:p>
          <a:p>
            <a:pPr lvl="0">
              <a:lnSpc>
                <a:spcPct val="120000"/>
              </a:lnSpc>
            </a:pPr>
            <a:r>
              <a:rPr lang="vi-VN" sz="8800" b="1" dirty="0"/>
              <a:t>Cấu trúc mạng</a:t>
            </a:r>
            <a:r>
              <a:rPr lang="vi-VN" sz="8800" dirty="0"/>
              <a:t> (hoặc cấu trúc) mô tả số lượng nơron trong mô hình cũng như số lớp và cách thức mà chúng được kết nối</a:t>
            </a:r>
          </a:p>
          <a:p>
            <a:pPr lvl="0">
              <a:lnSpc>
                <a:spcPct val="120000"/>
              </a:lnSpc>
            </a:pPr>
            <a:r>
              <a:rPr lang="vi-VN" sz="8800" b="1" dirty="0"/>
              <a:t>Thuật toán huấn luyện</a:t>
            </a:r>
            <a:r>
              <a:rPr lang="vi-VN" sz="8800" dirty="0"/>
              <a:t> xác định cách trọng số được thiết lập như thế nào để ức chế hoặc kích thích các nơron tương ứng với tín hiệu đầu vào</a:t>
            </a:r>
          </a:p>
          <a:p>
            <a:pPr marL="0" lvl="0" indent="0">
              <a:lnSpc>
                <a:spcPct val="120000"/>
              </a:lnSpc>
              <a:buNone/>
            </a:pPr>
            <a:r>
              <a:rPr lang="vi-VN" sz="8800" dirty="0"/>
              <a:t>Hàm kích hoạt:</a:t>
            </a:r>
          </a:p>
          <a:p>
            <a:pPr marL="0" lvl="0" indent="0">
              <a:buNone/>
            </a:pPr>
            <a:endParaRPr lang="vi-VN" sz="2200" dirty="0"/>
          </a:p>
          <a:p>
            <a:pPr lvl="0"/>
            <a:endParaRPr lang="vi-VN" sz="2200" dirty="0"/>
          </a:p>
          <a:p>
            <a:pPr marL="0" indent="0">
              <a:buNone/>
            </a:pPr>
            <a:endParaRPr lang="vi-VN" sz="2200" dirty="0"/>
          </a:p>
          <a:p>
            <a:pPr marL="0" indent="0">
              <a:buNone/>
            </a:pPr>
            <a:r>
              <a:rPr lang="vi-VN" sz="2200" dirty="0"/>
              <a:t>			</a:t>
            </a:r>
          </a:p>
        </p:txBody>
      </p:sp>
      <p:pic>
        <p:nvPicPr>
          <p:cNvPr id="4" name="Picture 3">
            <a:extLst>
              <a:ext uri="{FF2B5EF4-FFF2-40B4-BE49-F238E27FC236}">
                <a16:creationId xmlns:a16="http://schemas.microsoft.com/office/drawing/2014/main" id="{5823AAAD-753F-427A-BC44-4BC3B45EC370}"/>
              </a:ext>
            </a:extLst>
          </p:cNvPr>
          <p:cNvPicPr/>
          <p:nvPr/>
        </p:nvPicPr>
        <p:blipFill>
          <a:blip r:embed="rId2" cstate="print">
            <a:lum bright="-1000" contrast="1000"/>
            <a:extLst>
              <a:ext uri="{28A0092B-C50C-407E-A947-70E740481C1C}">
                <a14:useLocalDpi xmlns:a14="http://schemas.microsoft.com/office/drawing/2010/main" val="0"/>
              </a:ext>
            </a:extLst>
          </a:blip>
          <a:srcRect/>
          <a:stretch>
            <a:fillRect/>
          </a:stretch>
        </p:blipFill>
        <p:spPr bwMode="auto">
          <a:xfrm>
            <a:off x="4240697" y="2042269"/>
            <a:ext cx="2570922" cy="946757"/>
          </a:xfrm>
          <a:prstGeom prst="rect">
            <a:avLst/>
          </a:prstGeom>
          <a:noFill/>
          <a:ln>
            <a:noFill/>
          </a:ln>
        </p:spPr>
      </p:pic>
    </p:spTree>
    <p:extLst>
      <p:ext uri="{BB962C8B-B14F-4D97-AF65-F5344CB8AC3E}">
        <p14:creationId xmlns:p14="http://schemas.microsoft.com/office/powerpoint/2010/main" val="1838672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C2C3-7349-4FB1-98E5-B8CE960E73AF}"/>
              </a:ext>
            </a:extLst>
          </p:cNvPr>
          <p:cNvSpPr>
            <a:spLocks noGrp="1"/>
          </p:cNvSpPr>
          <p:nvPr>
            <p:ph type="title"/>
          </p:nvPr>
        </p:nvSpPr>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8D368E-BA17-486A-8492-C0A68BB0F9D8}"/>
                  </a:ext>
                </a:extLst>
              </p:cNvPr>
              <p:cNvSpPr>
                <a:spLocks noGrp="1"/>
              </p:cNvSpPr>
              <p:nvPr>
                <p:ph idx="1"/>
              </p:nvPr>
            </p:nvSpPr>
            <p:spPr/>
            <p:txBody>
              <a:bodyPr/>
              <a:lstStyle/>
              <a:p>
                <a:r>
                  <a:rPr lang="vi-VN" dirty="0"/>
                  <a:t>Lan truyền ngược: Sử dụng phương pháp giảm gradient ngẫu nhiên.</a:t>
                </a:r>
              </a:p>
              <a:p>
                <a:r>
                  <a:rPr lang="vi-VN" dirty="0"/>
                  <a:t>Hàm sai số được tính là </a:t>
                </a:r>
              </a:p>
              <a:p>
                <a:r>
                  <a:rPr lang="vi-VN" dirty="0"/>
                  <a:t>		</a:t>
                </a:r>
                <a14:m>
                  <m:oMath xmlns:m="http://schemas.openxmlformats.org/officeDocument/2006/math">
                    <m:r>
                      <a:rPr lang="vi-VN" sz="2400" b="0" i="1" smtClean="0">
                        <a:latin typeface="Cambria Math" panose="02040503050406030204" pitchFamily="18" charset="0"/>
                      </a:rPr>
                      <m:t>𝐽</m:t>
                    </m:r>
                    <m:sSub>
                      <m:sSubPr>
                        <m:ctrlPr>
                          <a:rPr lang="vi-VN" sz="2400" i="1">
                            <a:latin typeface="Cambria Math" panose="02040503050406030204" pitchFamily="18" charset="0"/>
                          </a:rPr>
                        </m:ctrlPr>
                      </m:sSubPr>
                      <m:e>
                        <m:r>
                          <a:rPr lang="vi-VN" sz="2400" b="0" i="1" smtClean="0">
                            <a:latin typeface="Cambria Math" panose="02040503050406030204" pitchFamily="18" charset="0"/>
                          </a:rPr>
                          <m:t>(</m:t>
                        </m:r>
                        <m:r>
                          <a:rPr lang="vi-VN" sz="2400" i="1">
                            <a:latin typeface="Cambria Math" panose="02040503050406030204" pitchFamily="18" charset="0"/>
                          </a:rPr>
                          <m:t>𝑥</m:t>
                        </m:r>
                      </m:e>
                      <m:sub>
                        <m:r>
                          <a:rPr lang="vi-VN" sz="2400" i="1">
                            <a:latin typeface="Cambria Math" panose="02040503050406030204" pitchFamily="18" charset="0"/>
                          </a:rPr>
                          <m:t>𝑛</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𝑦</m:t>
                        </m:r>
                      </m:e>
                      <m:sub>
                        <m:r>
                          <a:rPr lang="vi-VN" sz="2400" i="1">
                            <a:latin typeface="Cambria Math" panose="02040503050406030204" pitchFamily="18" charset="0"/>
                          </a:rPr>
                          <m:t>𝑛</m:t>
                        </m:r>
                      </m:sub>
                    </m:sSub>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1</m:t>
                        </m:r>
                      </m:num>
                      <m:den>
                        <m:r>
                          <a:rPr lang="vi-VN" sz="2400" b="0" i="1" smtClean="0">
                            <a:latin typeface="Cambria Math" panose="02040503050406030204" pitchFamily="18" charset="0"/>
                          </a:rPr>
                          <m:t>2</m:t>
                        </m:r>
                      </m:den>
                    </m:f>
                    <m:nary>
                      <m:naryPr>
                        <m:chr m:val="∑"/>
                        <m:limLoc m:val="subSup"/>
                        <m:ctrlPr>
                          <a:rPr lang="vi-VN" sz="2400" b="0" i="1" smtClean="0">
                            <a:latin typeface="Cambria Math" panose="02040503050406030204" pitchFamily="18" charset="0"/>
                          </a:rPr>
                        </m:ctrlPr>
                      </m:naryPr>
                      <m:sub>
                        <m:r>
                          <m:rPr>
                            <m:brk m:alnAt="25"/>
                          </m:rPr>
                          <a:rPr lang="vi-VN" sz="2400" b="0" i="1" smtClean="0">
                            <a:latin typeface="Cambria Math" panose="02040503050406030204" pitchFamily="18" charset="0"/>
                          </a:rPr>
                          <m:t>𝑗</m:t>
                        </m:r>
                        <m:r>
                          <a:rPr lang="vi-VN" sz="2400" b="0" i="1" smtClean="0">
                            <a:latin typeface="Cambria Math" panose="02040503050406030204" pitchFamily="18" charset="0"/>
                          </a:rPr>
                          <m:t>=1</m:t>
                        </m:r>
                      </m:sub>
                      <m:sup>
                        <m:r>
                          <a:rPr lang="vi-VN" sz="2400" b="0" i="1" smtClean="0">
                            <a:latin typeface="Cambria Math" panose="02040503050406030204" pitchFamily="18" charset="0"/>
                          </a:rPr>
                          <m:t>𝑑</m:t>
                        </m:r>
                      </m:sup>
                      <m:e>
                        <m:sSubSup>
                          <m:sSubSupPr>
                            <m:ctrlPr>
                              <a:rPr lang="vi-VN" sz="2400" b="0" i="1" smtClean="0">
                                <a:latin typeface="Cambria Math" panose="02040503050406030204" pitchFamily="18" charset="0"/>
                              </a:rPr>
                            </m:ctrlPr>
                          </m:sSubSupPr>
                          <m:e>
                            <m:r>
                              <a:rPr lang="vi-VN" sz="2400" b="0" i="1" smtClean="0">
                                <a:latin typeface="Cambria Math" panose="02040503050406030204" pitchFamily="18" charset="0"/>
                              </a:rPr>
                              <m:t>𝑒</m:t>
                            </m:r>
                          </m:e>
                          <m:sub>
                            <m:r>
                              <a:rPr lang="vi-VN" sz="2400" b="0" i="1" smtClean="0">
                                <a:latin typeface="Cambria Math" panose="02040503050406030204" pitchFamily="18" charset="0"/>
                              </a:rPr>
                              <m:t>𝑗</m:t>
                            </m:r>
                          </m:sub>
                          <m:sup>
                            <m:r>
                              <a:rPr lang="vi-VN" sz="2400" b="0" i="1" smtClean="0">
                                <a:latin typeface="Cambria Math" panose="02040503050406030204" pitchFamily="18" charset="0"/>
                              </a:rPr>
                              <m:t>2</m:t>
                            </m:r>
                          </m:sup>
                        </m:sSubSup>
                      </m:e>
                    </m:nary>
                    <m:d>
                      <m:dPr>
                        <m:ctrlPr>
                          <a:rPr lang="vi-VN" sz="2400" b="0" i="1" smtClean="0">
                            <a:latin typeface="Cambria Math" panose="02040503050406030204" pitchFamily="18" charset="0"/>
                          </a:rPr>
                        </m:ctrlPr>
                      </m:dPr>
                      <m:e>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𝑥</m:t>
                            </m:r>
                          </m:e>
                          <m:sub>
                            <m:r>
                              <a:rPr lang="vi-VN" sz="2400" b="0" i="1" smtClean="0">
                                <a:latin typeface="Cambria Math" panose="02040503050406030204" pitchFamily="18" charset="0"/>
                              </a:rPr>
                              <m:t>𝑛</m:t>
                            </m:r>
                          </m:sub>
                        </m:sSub>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𝑦</m:t>
                            </m:r>
                          </m:e>
                          <m:sub>
                            <m:r>
                              <a:rPr lang="vi-VN" sz="2400" b="0" i="1" smtClean="0">
                                <a:latin typeface="Cambria Math" panose="02040503050406030204" pitchFamily="18" charset="0"/>
                              </a:rPr>
                              <m:t>𝑛</m:t>
                            </m:r>
                          </m:sub>
                        </m:sSub>
                      </m:e>
                    </m:d>
                  </m:oMath>
                </a14:m>
                <a:endParaRPr lang="vi-VN" sz="2400" b="0" dirty="0"/>
              </a:p>
              <a:p>
                <a:r>
                  <a:rPr lang="vi-VN" dirty="0"/>
                  <a:t>Và 	</a:t>
                </a:r>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panose="02040503050406030204" pitchFamily="18" charset="0"/>
                          </a:rPr>
                          <m:t>𝑧</m:t>
                        </m:r>
                      </m:e>
                      <m:sub>
                        <m:r>
                          <a:rPr lang="vi-VN" b="0" i="1" smtClean="0">
                            <a:latin typeface="Cambria Math" panose="02040503050406030204" pitchFamily="18" charset="0"/>
                          </a:rPr>
                          <m:t>𝑗</m:t>
                        </m:r>
                      </m:sub>
                    </m:sSub>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nary>
                      <m:naryPr>
                        <m:chr m:val="∑"/>
                        <m:ctrlPr>
                          <a:rPr lang="vi-VN" b="0" i="1" smtClean="0">
                            <a:latin typeface="Cambria Math" panose="02040503050406030204" pitchFamily="18" charset="0"/>
                          </a:rPr>
                        </m:ctrlPr>
                      </m:naryPr>
                      <m:sub>
                        <m:r>
                          <m:rPr>
                            <m:brk m:alnAt="23"/>
                          </m:rPr>
                          <a:rPr lang="vi-VN" b="0" i="1" smtClean="0">
                            <a:latin typeface="Cambria Math" panose="02040503050406030204" pitchFamily="18" charset="0"/>
                          </a:rPr>
                          <m:t>𝑖</m:t>
                        </m:r>
                        <m:r>
                          <a:rPr lang="vi-VN" b="0" i="1" smtClean="0">
                            <a:latin typeface="Cambria Math" panose="02040503050406030204" pitchFamily="18" charset="0"/>
                          </a:rPr>
                          <m:t>=1</m:t>
                        </m:r>
                      </m:sub>
                      <m:sup>
                        <m:r>
                          <a:rPr lang="vi-VN" b="0" i="1" smtClean="0">
                            <a:latin typeface="Cambria Math" panose="02040503050406030204" pitchFamily="18" charset="0"/>
                          </a:rPr>
                          <m:t>𝑑</m:t>
                        </m:r>
                      </m:sup>
                      <m:e>
                        <m:sSub>
                          <m:sSubPr>
                            <m:ctrlPr>
                              <a:rPr lang="vi-VN" b="0" i="1" smtClean="0">
                                <a:latin typeface="Cambria Math" panose="02040503050406030204" pitchFamily="18" charset="0"/>
                              </a:rPr>
                            </m:ctrlPr>
                          </m:sSubPr>
                          <m:e>
                            <m:r>
                              <a:rPr lang="vi-VN" b="0" i="1" smtClean="0">
                                <a:latin typeface="Cambria Math" panose="02040503050406030204" pitchFamily="18" charset="0"/>
                              </a:rPr>
                              <m:t>𝑤</m:t>
                            </m:r>
                          </m:e>
                          <m:sub>
                            <m:r>
                              <a:rPr lang="vi-VN" b="0" i="1" smtClean="0">
                                <a:latin typeface="Cambria Math" panose="02040503050406030204" pitchFamily="18" charset="0"/>
                              </a:rPr>
                              <m:t>𝑖𝑗</m:t>
                            </m:r>
                          </m:sub>
                        </m:sSub>
                        <m:sSub>
                          <m:sSubPr>
                            <m:ctrlPr>
                              <a:rPr lang="vi-VN" b="0" i="1" smtClean="0">
                                <a:latin typeface="Cambria Math" panose="02040503050406030204" pitchFamily="18" charset="0"/>
                              </a:rPr>
                            </m:ctrlPr>
                          </m:sSubPr>
                          <m:e>
                            <m:r>
                              <a:rPr lang="vi-VN" b="0" i="1" smtClean="0">
                                <a:latin typeface="Cambria Math" panose="02040503050406030204" pitchFamily="18" charset="0"/>
                              </a:rPr>
                              <m:t>h</m:t>
                            </m:r>
                          </m:e>
                          <m:sub>
                            <m:r>
                              <a:rPr lang="vi-VN" b="0" i="1" smtClean="0">
                                <a:latin typeface="Cambria Math" panose="02040503050406030204" pitchFamily="18" charset="0"/>
                              </a:rPr>
                              <m:t>𝑗</m:t>
                            </m:r>
                          </m:sub>
                        </m:sSub>
                        <m:r>
                          <a:rPr lang="vi-VN" b="0" i="1" smtClean="0">
                            <a:latin typeface="Cambria Math" panose="02040503050406030204" pitchFamily="18" charset="0"/>
                          </a:rPr>
                          <m:t> ; </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𝑦</m:t>
                            </m:r>
                          </m:e>
                          <m:sub>
                            <m:r>
                              <a:rPr lang="vi-VN" b="0" i="1" smtClean="0">
                                <a:latin typeface="Cambria Math" panose="02040503050406030204" pitchFamily="18" charset="0"/>
                              </a:rPr>
                              <m:t>𝑗</m:t>
                            </m:r>
                          </m:sub>
                        </m:sSub>
                        <m:r>
                          <a:rPr lang="vi-VN" b="0" i="1" smtClean="0">
                            <a:latin typeface="Cambria Math" panose="02040503050406030204" pitchFamily="18" charset="0"/>
                          </a:rPr>
                          <m:t>=</m:t>
                        </m:r>
                        <m:r>
                          <a:rPr lang="vi-VN" b="0" i="1" smtClean="0">
                            <a:latin typeface="Cambria Math" panose="02040503050406030204" pitchFamily="18" charset="0"/>
                          </a:rPr>
                          <m:t>𝑓</m:t>
                        </m:r>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𝑧</m:t>
                            </m:r>
                          </m:e>
                          <m:sub>
                            <m:r>
                              <a:rPr lang="vi-VN" b="0" i="1" smtClean="0">
                                <a:latin typeface="Cambria Math" panose="02040503050406030204" pitchFamily="18" charset="0"/>
                              </a:rPr>
                              <m:t>𝑗</m:t>
                            </m:r>
                          </m:sub>
                        </m:sSub>
                        <m:r>
                          <a:rPr lang="vi-VN" b="0" i="1" smtClean="0">
                            <a:latin typeface="Cambria Math" panose="02040503050406030204" pitchFamily="18" charset="0"/>
                          </a:rPr>
                          <m:t>)</m:t>
                        </m:r>
                      </m:e>
                    </m:nary>
                    <m:r>
                      <a:rPr lang="vi-VN" b="0" i="1" smtClean="0">
                        <a:latin typeface="Cambria Math" panose="02040503050406030204" pitchFamily="18" charset="0"/>
                      </a:rPr>
                      <m:t> </m:t>
                    </m:r>
                  </m:oMath>
                </a14:m>
                <a:endParaRPr lang="vi-VN" b="0" dirty="0"/>
              </a:p>
              <a:p>
                <a:r>
                  <a:rPr lang="vi-VN" dirty="0"/>
                  <a:t>Đạo hàm hàm sai số được tính như sau:</a:t>
                </a:r>
              </a:p>
              <a:p>
                <a:r>
                  <a:rPr lang="vi-VN" dirty="0"/>
                  <a:t>	</a:t>
                </a:r>
                <a14:m>
                  <m:oMath xmlns:m="http://schemas.openxmlformats.org/officeDocument/2006/math">
                    <m:f>
                      <m:fPr>
                        <m:ctrlPr>
                          <a:rPr lang="vi-VN" sz="2400" i="1" smtClean="0">
                            <a:latin typeface="Cambria Math" panose="02040503050406030204" pitchFamily="18" charset="0"/>
                          </a:rPr>
                        </m:ctrlPr>
                      </m:fPr>
                      <m:num>
                        <m:r>
                          <a:rPr lang="vi-VN" sz="2400" i="1" smtClean="0">
                            <a:latin typeface="Cambria Math" panose="02040503050406030204" pitchFamily="18" charset="0"/>
                            <a:ea typeface="Cambria Math" panose="02040503050406030204" pitchFamily="18" charset="0"/>
                          </a:rPr>
                          <m:t>𝜕</m:t>
                        </m:r>
                        <m:r>
                          <a:rPr lang="vi-VN" sz="2400" b="0" i="1" smtClean="0">
                            <a:latin typeface="Cambria Math" panose="02040503050406030204" pitchFamily="18" charset="0"/>
                            <a:ea typeface="Cambria Math" panose="02040503050406030204" pitchFamily="18" charset="0"/>
                          </a:rPr>
                          <m:t>𝐽</m:t>
                        </m:r>
                      </m:num>
                      <m:den>
                        <m:r>
                          <a:rPr lang="vi-VN" sz="2400" i="1" smtClean="0">
                            <a:latin typeface="Cambria Math" panose="02040503050406030204" pitchFamily="18" charset="0"/>
                            <a:ea typeface="Cambria Math" panose="02040503050406030204" pitchFamily="18" charset="0"/>
                          </a:rPr>
                          <m:t>𝜕</m:t>
                        </m:r>
                        <m:sSub>
                          <m:sSubPr>
                            <m:ctrlPr>
                              <a:rPr lang="vi-VN" sz="2400" i="1" smtClean="0">
                                <a:latin typeface="Cambria Math" panose="02040503050406030204" pitchFamily="18" charset="0"/>
                                <a:ea typeface="Cambria Math" panose="02040503050406030204" pitchFamily="18" charset="0"/>
                              </a:rPr>
                            </m:ctrlPr>
                          </m:sSubPr>
                          <m:e>
                            <m:r>
                              <a:rPr lang="vi-VN" sz="2400" b="0" i="1" smtClean="0">
                                <a:latin typeface="Cambria Math" panose="02040503050406030204" pitchFamily="18" charset="0"/>
                                <a:ea typeface="Cambria Math" panose="02040503050406030204" pitchFamily="18" charset="0"/>
                              </a:rPr>
                              <m:t>𝑤</m:t>
                            </m:r>
                          </m:e>
                          <m:sub>
                            <m:r>
                              <a:rPr lang="vi-VN" sz="2400" b="0" i="1" smtClean="0">
                                <a:latin typeface="Cambria Math" panose="02040503050406030204" pitchFamily="18" charset="0"/>
                                <a:ea typeface="Cambria Math" panose="02040503050406030204" pitchFamily="18" charset="0"/>
                              </a:rPr>
                              <m:t>𝑖𝑗</m:t>
                            </m:r>
                          </m:sub>
                        </m:sSub>
                      </m:den>
                    </m:f>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ea typeface="Cambria Math" panose="02040503050406030204" pitchFamily="18" charset="0"/>
                          </a:rPr>
                          <m:t>𝜕</m:t>
                        </m:r>
                        <m:r>
                          <a:rPr lang="vi-VN" sz="2400" b="0" i="1" smtClean="0">
                            <a:latin typeface="Cambria Math" panose="02040503050406030204" pitchFamily="18" charset="0"/>
                            <a:ea typeface="Cambria Math" panose="02040503050406030204" pitchFamily="18" charset="0"/>
                          </a:rPr>
                          <m:t>𝐽</m:t>
                        </m:r>
                      </m:num>
                      <m:den>
                        <m:r>
                          <a:rPr lang="vi-VN" sz="2400" b="0" i="1" smtClean="0">
                            <a:latin typeface="Cambria Math" panose="02040503050406030204" pitchFamily="18" charset="0"/>
                            <a:ea typeface="Cambria Math" panose="02040503050406030204" pitchFamily="18" charset="0"/>
                          </a:rPr>
                          <m:t>𝜕</m:t>
                        </m:r>
                        <m:sSub>
                          <m:sSubPr>
                            <m:ctrlPr>
                              <a:rPr lang="vi-VN" sz="2400" b="0" i="1" smtClean="0">
                                <a:latin typeface="Cambria Math" panose="02040503050406030204" pitchFamily="18" charset="0"/>
                                <a:ea typeface="Cambria Math" panose="02040503050406030204" pitchFamily="18" charset="0"/>
                              </a:rPr>
                            </m:ctrlPr>
                          </m:sSubPr>
                          <m:e>
                            <m:r>
                              <a:rPr lang="vi-VN" sz="2400" b="0" i="1" smtClean="0">
                                <a:latin typeface="Cambria Math" panose="02040503050406030204" pitchFamily="18" charset="0"/>
                                <a:ea typeface="Cambria Math" panose="02040503050406030204" pitchFamily="18" charset="0"/>
                              </a:rPr>
                              <m:t>𝑒</m:t>
                            </m:r>
                          </m:e>
                          <m:sub>
                            <m:r>
                              <a:rPr lang="vi-VN" sz="2400" b="0" i="1" smtClean="0">
                                <a:latin typeface="Cambria Math" panose="02040503050406030204" pitchFamily="18" charset="0"/>
                                <a:ea typeface="Cambria Math" panose="02040503050406030204" pitchFamily="18" charset="0"/>
                              </a:rPr>
                              <m:t>𝑗</m:t>
                            </m:r>
                          </m:sub>
                        </m:sSub>
                      </m:den>
                    </m:f>
                    <m:f>
                      <m:fPr>
                        <m:ctrlPr>
                          <a:rPr lang="vi-VN" sz="2400" b="0" i="1" smtClean="0">
                            <a:latin typeface="Cambria Math" panose="02040503050406030204" pitchFamily="18" charset="0"/>
                          </a:rPr>
                        </m:ctrlPr>
                      </m:fPr>
                      <m:num>
                        <m:r>
                          <a:rPr lang="vi-VN" sz="2400" b="0" i="1" smtClean="0">
                            <a:latin typeface="Cambria Math" panose="02040503050406030204" pitchFamily="18" charset="0"/>
                            <a:ea typeface="Cambria Math" panose="02040503050406030204" pitchFamily="18" charset="0"/>
                          </a:rPr>
                          <m:t>𝜕</m:t>
                        </m:r>
                        <m:sSub>
                          <m:sSubPr>
                            <m:ctrlPr>
                              <a:rPr lang="vi-VN" sz="2400" b="0" i="1" smtClean="0">
                                <a:latin typeface="Cambria Math" panose="02040503050406030204" pitchFamily="18" charset="0"/>
                                <a:ea typeface="Cambria Math" panose="02040503050406030204" pitchFamily="18" charset="0"/>
                              </a:rPr>
                            </m:ctrlPr>
                          </m:sSubPr>
                          <m:e>
                            <m:r>
                              <a:rPr lang="vi-VN" sz="2400" b="0" i="1" smtClean="0">
                                <a:latin typeface="Cambria Math" panose="02040503050406030204" pitchFamily="18" charset="0"/>
                                <a:ea typeface="Cambria Math" panose="02040503050406030204" pitchFamily="18" charset="0"/>
                              </a:rPr>
                              <m:t>𝑒</m:t>
                            </m:r>
                          </m:e>
                          <m:sub>
                            <m:r>
                              <a:rPr lang="vi-VN" sz="2400" b="0" i="1" smtClean="0">
                                <a:latin typeface="Cambria Math" panose="02040503050406030204" pitchFamily="18" charset="0"/>
                                <a:ea typeface="Cambria Math" panose="02040503050406030204" pitchFamily="18" charset="0"/>
                              </a:rPr>
                              <m:t>𝑗</m:t>
                            </m:r>
                          </m:sub>
                        </m:sSub>
                      </m:num>
                      <m:den>
                        <m:r>
                          <a:rPr lang="vi-VN" sz="2400" b="0" i="1" smtClean="0">
                            <a:latin typeface="Cambria Math" panose="02040503050406030204" pitchFamily="18" charset="0"/>
                            <a:ea typeface="Cambria Math" panose="02040503050406030204" pitchFamily="18" charset="0"/>
                          </a:rPr>
                          <m:t>𝜕</m:t>
                        </m:r>
                        <m:sSub>
                          <m:sSubPr>
                            <m:ctrlPr>
                              <a:rPr lang="vi-VN" sz="2400" b="0" i="1" smtClean="0">
                                <a:latin typeface="Cambria Math" panose="02040503050406030204" pitchFamily="18" charset="0"/>
                                <a:ea typeface="Cambria Math" panose="02040503050406030204" pitchFamily="18" charset="0"/>
                              </a:rPr>
                            </m:ctrlPr>
                          </m:sSubPr>
                          <m:e>
                            <m:r>
                              <a:rPr lang="vi-VN" sz="2400" b="0" i="1" smtClean="0">
                                <a:latin typeface="Cambria Math" panose="02040503050406030204" pitchFamily="18" charset="0"/>
                                <a:ea typeface="Cambria Math" panose="02040503050406030204" pitchFamily="18" charset="0"/>
                              </a:rPr>
                              <m:t>𝑦</m:t>
                            </m:r>
                          </m:e>
                          <m:sub>
                            <m:r>
                              <a:rPr lang="vi-VN" sz="2400" b="0" i="1" smtClean="0">
                                <a:latin typeface="Cambria Math" panose="02040503050406030204" pitchFamily="18" charset="0"/>
                                <a:ea typeface="Cambria Math" panose="02040503050406030204" pitchFamily="18" charset="0"/>
                              </a:rPr>
                              <m:t>𝑗</m:t>
                            </m:r>
                          </m:sub>
                        </m:sSub>
                      </m:den>
                    </m:f>
                    <m:f>
                      <m:fPr>
                        <m:ctrlPr>
                          <a:rPr lang="vi-VN" sz="2400" b="0" i="1" smtClean="0">
                            <a:latin typeface="Cambria Math" panose="02040503050406030204" pitchFamily="18" charset="0"/>
                          </a:rPr>
                        </m:ctrlPr>
                      </m:fPr>
                      <m:num>
                        <m:r>
                          <a:rPr lang="vi-VN" sz="2400" b="0" i="1" smtClean="0">
                            <a:latin typeface="Cambria Math" panose="02040503050406030204" pitchFamily="18" charset="0"/>
                            <a:ea typeface="Cambria Math" panose="02040503050406030204" pitchFamily="18" charset="0"/>
                          </a:rPr>
                          <m:t>𝜕</m:t>
                        </m:r>
                        <m:sSub>
                          <m:sSubPr>
                            <m:ctrlPr>
                              <a:rPr lang="vi-VN" sz="2400" b="0" i="1" smtClean="0">
                                <a:latin typeface="Cambria Math" panose="02040503050406030204" pitchFamily="18" charset="0"/>
                                <a:ea typeface="Cambria Math" panose="02040503050406030204" pitchFamily="18" charset="0"/>
                              </a:rPr>
                            </m:ctrlPr>
                          </m:sSubPr>
                          <m:e>
                            <m:r>
                              <a:rPr lang="vi-VN" sz="2400" b="0" i="1" smtClean="0">
                                <a:latin typeface="Cambria Math" panose="02040503050406030204" pitchFamily="18" charset="0"/>
                                <a:ea typeface="Cambria Math" panose="02040503050406030204" pitchFamily="18" charset="0"/>
                              </a:rPr>
                              <m:t>𝑦</m:t>
                            </m:r>
                          </m:e>
                          <m:sub>
                            <m:r>
                              <a:rPr lang="vi-VN" sz="2400" b="0" i="1" smtClean="0">
                                <a:latin typeface="Cambria Math" panose="02040503050406030204" pitchFamily="18" charset="0"/>
                                <a:ea typeface="Cambria Math" panose="02040503050406030204" pitchFamily="18" charset="0"/>
                              </a:rPr>
                              <m:t>𝑗</m:t>
                            </m:r>
                          </m:sub>
                        </m:sSub>
                      </m:num>
                      <m:den>
                        <m:r>
                          <a:rPr lang="vi-VN" sz="2400" b="0" i="1" smtClean="0">
                            <a:latin typeface="Cambria Math" panose="02040503050406030204" pitchFamily="18" charset="0"/>
                            <a:ea typeface="Cambria Math" panose="02040503050406030204" pitchFamily="18" charset="0"/>
                          </a:rPr>
                          <m:t>𝜕</m:t>
                        </m:r>
                        <m:sSub>
                          <m:sSubPr>
                            <m:ctrlPr>
                              <a:rPr lang="vi-VN" sz="2400" b="0" i="1" smtClean="0">
                                <a:latin typeface="Cambria Math" panose="02040503050406030204" pitchFamily="18" charset="0"/>
                                <a:ea typeface="Cambria Math" panose="02040503050406030204" pitchFamily="18" charset="0"/>
                              </a:rPr>
                            </m:ctrlPr>
                          </m:sSubPr>
                          <m:e>
                            <m:r>
                              <a:rPr lang="vi-VN" sz="2400" b="0" i="1" smtClean="0">
                                <a:latin typeface="Cambria Math" panose="02040503050406030204" pitchFamily="18" charset="0"/>
                                <a:ea typeface="Cambria Math" panose="02040503050406030204" pitchFamily="18" charset="0"/>
                              </a:rPr>
                              <m:t>𝑧</m:t>
                            </m:r>
                          </m:e>
                          <m:sub>
                            <m:r>
                              <a:rPr lang="vi-VN" sz="2400" b="0" i="1" smtClean="0">
                                <a:latin typeface="Cambria Math" panose="02040503050406030204" pitchFamily="18" charset="0"/>
                                <a:ea typeface="Cambria Math" panose="02040503050406030204" pitchFamily="18" charset="0"/>
                              </a:rPr>
                              <m:t>𝑗</m:t>
                            </m:r>
                          </m:sub>
                        </m:sSub>
                      </m:den>
                    </m:f>
                    <m:f>
                      <m:fPr>
                        <m:ctrlPr>
                          <a:rPr lang="vi-VN" sz="2400" b="0" i="1" smtClean="0">
                            <a:latin typeface="Cambria Math" panose="02040503050406030204" pitchFamily="18" charset="0"/>
                          </a:rPr>
                        </m:ctrlPr>
                      </m:fPr>
                      <m:num>
                        <m:r>
                          <a:rPr lang="vi-VN" sz="2400" b="0" i="1" smtClean="0">
                            <a:latin typeface="Cambria Math" panose="02040503050406030204" pitchFamily="18" charset="0"/>
                            <a:ea typeface="Cambria Math" panose="02040503050406030204" pitchFamily="18" charset="0"/>
                          </a:rPr>
                          <m:t>𝜕</m:t>
                        </m:r>
                        <m:sSub>
                          <m:sSubPr>
                            <m:ctrlPr>
                              <a:rPr lang="vi-VN" sz="2400" b="0" i="1" smtClean="0">
                                <a:latin typeface="Cambria Math" panose="02040503050406030204" pitchFamily="18" charset="0"/>
                                <a:ea typeface="Cambria Math" panose="02040503050406030204" pitchFamily="18" charset="0"/>
                              </a:rPr>
                            </m:ctrlPr>
                          </m:sSubPr>
                          <m:e>
                            <m:r>
                              <a:rPr lang="vi-VN" sz="2400" b="0" i="1" smtClean="0">
                                <a:latin typeface="Cambria Math" panose="02040503050406030204" pitchFamily="18" charset="0"/>
                                <a:ea typeface="Cambria Math" panose="02040503050406030204" pitchFamily="18" charset="0"/>
                              </a:rPr>
                              <m:t>𝑧</m:t>
                            </m:r>
                          </m:e>
                          <m:sub>
                            <m:r>
                              <a:rPr lang="vi-VN" sz="2400" b="0" i="1" smtClean="0">
                                <a:latin typeface="Cambria Math" panose="02040503050406030204" pitchFamily="18" charset="0"/>
                                <a:ea typeface="Cambria Math" panose="02040503050406030204" pitchFamily="18" charset="0"/>
                              </a:rPr>
                              <m:t>𝑗</m:t>
                            </m:r>
                          </m:sub>
                        </m:sSub>
                      </m:num>
                      <m:den>
                        <m:r>
                          <a:rPr lang="vi-VN" sz="2400" b="0" i="1" smtClean="0">
                            <a:latin typeface="Cambria Math" panose="02040503050406030204" pitchFamily="18" charset="0"/>
                            <a:ea typeface="Cambria Math" panose="02040503050406030204" pitchFamily="18" charset="0"/>
                          </a:rPr>
                          <m:t>𝜕</m:t>
                        </m:r>
                        <m:sSub>
                          <m:sSubPr>
                            <m:ctrlPr>
                              <a:rPr lang="vi-VN" sz="2400" b="0" i="1" smtClean="0">
                                <a:latin typeface="Cambria Math" panose="02040503050406030204" pitchFamily="18" charset="0"/>
                                <a:ea typeface="Cambria Math" panose="02040503050406030204" pitchFamily="18" charset="0"/>
                              </a:rPr>
                            </m:ctrlPr>
                          </m:sSubPr>
                          <m:e>
                            <m:r>
                              <a:rPr lang="vi-VN" sz="2400" b="0" i="1" smtClean="0">
                                <a:latin typeface="Cambria Math" panose="02040503050406030204" pitchFamily="18" charset="0"/>
                                <a:ea typeface="Cambria Math" panose="02040503050406030204" pitchFamily="18" charset="0"/>
                              </a:rPr>
                              <m:t>𝑤</m:t>
                            </m:r>
                          </m:e>
                          <m:sub>
                            <m:r>
                              <a:rPr lang="vi-VN" sz="2400" b="0" i="1" smtClean="0">
                                <a:latin typeface="Cambria Math" panose="02040503050406030204" pitchFamily="18" charset="0"/>
                                <a:ea typeface="Cambria Math" panose="02040503050406030204" pitchFamily="18" charset="0"/>
                              </a:rPr>
                              <m:t>𝑖𝑗</m:t>
                            </m:r>
                          </m:sub>
                        </m:sSub>
                      </m:den>
                    </m:f>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𝑒</m:t>
                        </m:r>
                      </m:e>
                      <m:sub>
                        <m:r>
                          <a:rPr lang="vi-VN" sz="2400" b="0" i="1" smtClean="0">
                            <a:latin typeface="Cambria Math" panose="02040503050406030204" pitchFamily="18" charset="0"/>
                          </a:rPr>
                          <m:t>𝑗</m:t>
                        </m:r>
                      </m:sub>
                    </m:sSub>
                    <m:sSup>
                      <m:sSupPr>
                        <m:ctrlPr>
                          <a:rPr lang="vi-VN" sz="2400" b="0" i="1" smtClean="0">
                            <a:latin typeface="Cambria Math" panose="02040503050406030204" pitchFamily="18" charset="0"/>
                          </a:rPr>
                        </m:ctrlPr>
                      </m:sSupPr>
                      <m:e>
                        <m:r>
                          <a:rPr lang="vi-VN" sz="2400" b="0" i="1" smtClean="0">
                            <a:latin typeface="Cambria Math" panose="02040503050406030204" pitchFamily="18" charset="0"/>
                          </a:rPr>
                          <m:t>𝑓</m:t>
                        </m:r>
                      </m:e>
                      <m:sup>
                        <m:r>
                          <a:rPr lang="vi-VN" sz="2400" b="0" i="1" smtClean="0">
                            <a:latin typeface="Cambria Math" panose="02040503050406030204" pitchFamily="18" charset="0"/>
                          </a:rPr>
                          <m:t>′</m:t>
                        </m:r>
                      </m:sup>
                    </m:sSup>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𝑧</m:t>
                        </m:r>
                      </m:e>
                      <m:sub>
                        <m:r>
                          <a:rPr lang="vi-VN" sz="2400" b="0" i="1" smtClean="0">
                            <a:latin typeface="Cambria Math" panose="02040503050406030204" pitchFamily="18" charset="0"/>
                          </a:rPr>
                          <m:t>𝑗</m:t>
                        </m:r>
                      </m:sub>
                    </m:sSub>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h</m:t>
                        </m:r>
                      </m:e>
                      <m:sub>
                        <m:r>
                          <a:rPr lang="vi-VN" sz="2400" b="0" i="1" smtClean="0">
                            <a:latin typeface="Cambria Math" panose="02040503050406030204" pitchFamily="18" charset="0"/>
                          </a:rPr>
                          <m:t>𝑖</m:t>
                        </m:r>
                      </m:sub>
                    </m:sSub>
                  </m:oMath>
                </a14:m>
                <a:endParaRPr lang="vi-VN" sz="2400" dirty="0"/>
              </a:p>
              <a:p>
                <a:r>
                  <a:rPr lang="vi-VN" dirty="0"/>
                  <a:t>Lượng điều chỉnh trong giảm gradient là </a:t>
                </a:r>
              </a:p>
              <a:p>
                <a:r>
                  <a:rPr lang="vi-VN" dirty="0"/>
                  <a:t>	</a:t>
                </a:r>
                <a14:m>
                  <m:oMath xmlns:m="http://schemas.openxmlformats.org/officeDocument/2006/math">
                    <m:r>
                      <a:rPr lang="vi-VN" sz="2400" i="1" smtClean="0">
                        <a:latin typeface="Cambria Math" panose="02040503050406030204" pitchFamily="18" charset="0"/>
                        <a:ea typeface="Cambria Math" panose="02040503050406030204" pitchFamily="18" charset="0"/>
                      </a:rPr>
                      <m:t>∆</m:t>
                    </m:r>
                    <m:sSub>
                      <m:sSubPr>
                        <m:ctrlPr>
                          <a:rPr lang="vi-VN" sz="2400" i="1" smtClean="0">
                            <a:latin typeface="Cambria Math" panose="02040503050406030204" pitchFamily="18" charset="0"/>
                            <a:ea typeface="Cambria Math" panose="02040503050406030204" pitchFamily="18" charset="0"/>
                          </a:rPr>
                        </m:ctrlPr>
                      </m:sSubPr>
                      <m:e>
                        <m:r>
                          <a:rPr lang="vi-VN" sz="2400" b="0" i="1" smtClean="0">
                            <a:latin typeface="Cambria Math" panose="02040503050406030204" pitchFamily="18" charset="0"/>
                            <a:ea typeface="Cambria Math" panose="02040503050406030204" pitchFamily="18" charset="0"/>
                          </a:rPr>
                          <m:t>𝑤</m:t>
                        </m:r>
                      </m:e>
                      <m:sub>
                        <m:r>
                          <a:rPr lang="vi-VN" sz="2400" b="0" i="1" smtClean="0">
                            <a:latin typeface="Cambria Math" panose="02040503050406030204" pitchFamily="18" charset="0"/>
                            <a:ea typeface="Cambria Math" panose="02040503050406030204" pitchFamily="18" charset="0"/>
                          </a:rPr>
                          <m:t>𝑖𝑗</m:t>
                        </m:r>
                      </m:sub>
                    </m:sSub>
                    <m:r>
                      <a:rPr lang="vi-VN" sz="2400" b="0" i="1" smtClean="0">
                        <a:latin typeface="Cambria Math" panose="02040503050406030204" pitchFamily="18" charset="0"/>
                        <a:ea typeface="Cambria Math" panose="02040503050406030204" pitchFamily="18" charset="0"/>
                      </a:rPr>
                      <m:t>=</m:t>
                    </m:r>
                    <m:r>
                      <a:rPr lang="vi-VN" sz="2400" i="1">
                        <a:latin typeface="Cambria Math" panose="02040503050406030204" pitchFamily="18" charset="0"/>
                      </a:rPr>
                      <m:t>𝜂</m:t>
                    </m:r>
                    <m:f>
                      <m:fPr>
                        <m:ctrlPr>
                          <a:rPr lang="vi-VN" sz="2400" i="1" smtClean="0">
                            <a:latin typeface="Cambria Math" panose="02040503050406030204" pitchFamily="18" charset="0"/>
                          </a:rPr>
                        </m:ctrlPr>
                      </m:fPr>
                      <m:num>
                        <m:r>
                          <a:rPr lang="vi-VN" sz="2400" i="1" smtClean="0">
                            <a:latin typeface="Cambria Math" panose="02040503050406030204" pitchFamily="18" charset="0"/>
                            <a:ea typeface="Cambria Math" panose="02040503050406030204" pitchFamily="18" charset="0"/>
                          </a:rPr>
                          <m:t>𝜕</m:t>
                        </m:r>
                        <m:r>
                          <a:rPr lang="vi-VN" sz="2400" b="0" i="1" smtClean="0">
                            <a:latin typeface="Cambria Math" panose="02040503050406030204" pitchFamily="18" charset="0"/>
                            <a:ea typeface="Cambria Math" panose="02040503050406030204" pitchFamily="18" charset="0"/>
                          </a:rPr>
                          <m:t>𝐽</m:t>
                        </m:r>
                      </m:num>
                      <m:den>
                        <m:sSub>
                          <m:sSubPr>
                            <m:ctrlPr>
                              <a:rPr lang="vi-VN" sz="2400" i="1" smtClean="0">
                                <a:latin typeface="Cambria Math" panose="02040503050406030204" pitchFamily="18" charset="0"/>
                              </a:rPr>
                            </m:ctrlPr>
                          </m:sSubPr>
                          <m:e>
                            <m:r>
                              <a:rPr lang="vi-VN" sz="2400" i="1" smtClean="0">
                                <a:latin typeface="Cambria Math" panose="02040503050406030204" pitchFamily="18" charset="0"/>
                                <a:ea typeface="Cambria Math" panose="02040503050406030204" pitchFamily="18" charset="0"/>
                              </a:rPr>
                              <m:t>𝜕</m:t>
                            </m:r>
                            <m:r>
                              <a:rPr lang="vi-VN" sz="2400" b="0" i="1" smtClean="0">
                                <a:latin typeface="Cambria Math" panose="02040503050406030204" pitchFamily="18" charset="0"/>
                              </a:rPr>
                              <m:t>𝑤</m:t>
                            </m:r>
                          </m:e>
                          <m:sub>
                            <m:r>
                              <a:rPr lang="vi-VN" sz="2400" b="0" i="1" smtClean="0">
                                <a:latin typeface="Cambria Math" panose="02040503050406030204" pitchFamily="18" charset="0"/>
                              </a:rPr>
                              <m:t>𝑖𝑗</m:t>
                            </m:r>
                          </m:sub>
                        </m:sSub>
                      </m:den>
                    </m:f>
                    <m:r>
                      <a:rPr lang="vi-VN" sz="2400" b="0" i="1" smtClean="0">
                        <a:latin typeface="Cambria Math" panose="02040503050406030204" pitchFamily="18" charset="0"/>
                      </a:rPr>
                      <m:t>=</m:t>
                    </m:r>
                    <m:r>
                      <a:rPr lang="vi-VN" sz="2400" i="1">
                        <a:latin typeface="Cambria Math" panose="02040503050406030204" pitchFamily="18" charset="0"/>
                      </a:rPr>
                      <m:t>𝜂</m:t>
                    </m:r>
                    <m:sSub>
                      <m:sSubPr>
                        <m:ctrlPr>
                          <a:rPr lang="vi-VN" sz="2400" i="1" smtClean="0">
                            <a:latin typeface="Cambria Math" panose="02040503050406030204" pitchFamily="18" charset="0"/>
                          </a:rPr>
                        </m:ctrlPr>
                      </m:sSubPr>
                      <m:e>
                        <m:r>
                          <a:rPr lang="vi-VN" sz="2400" i="1" smtClean="0">
                            <a:latin typeface="Cambria Math" panose="02040503050406030204" pitchFamily="18" charset="0"/>
                            <a:ea typeface="Cambria Math" panose="02040503050406030204" pitchFamily="18" charset="0"/>
                          </a:rPr>
                          <m:t>𝛿</m:t>
                        </m:r>
                      </m:e>
                      <m:sub>
                        <m:r>
                          <a:rPr lang="vi-VN" sz="2400" b="0" i="1" smtClean="0">
                            <a:latin typeface="Cambria Math" panose="02040503050406030204" pitchFamily="18" charset="0"/>
                          </a:rPr>
                          <m:t>𝑗</m:t>
                        </m:r>
                      </m:sub>
                    </m:sSub>
                    <m:sSub>
                      <m:sSubPr>
                        <m:ctrlPr>
                          <a:rPr lang="vi-VN" sz="2400" i="1" smtClean="0">
                            <a:latin typeface="Cambria Math" panose="02040503050406030204" pitchFamily="18" charset="0"/>
                          </a:rPr>
                        </m:ctrlPr>
                      </m:sSubPr>
                      <m:e>
                        <m:r>
                          <a:rPr lang="vi-VN" sz="2400" b="0" i="1" smtClean="0">
                            <a:latin typeface="Cambria Math" panose="02040503050406030204" pitchFamily="18" charset="0"/>
                          </a:rPr>
                          <m:t>𝑦</m:t>
                        </m:r>
                      </m:e>
                      <m:sub>
                        <m:r>
                          <a:rPr lang="vi-VN" sz="2400" b="0" i="1" smtClean="0">
                            <a:latin typeface="Cambria Math" panose="02040503050406030204" pitchFamily="18" charset="0"/>
                          </a:rPr>
                          <m:t>𝑖</m:t>
                        </m:r>
                      </m:sub>
                    </m:sSub>
                    <m:r>
                      <a:rPr lang="vi-VN" sz="2400" b="0" i="0" smtClean="0">
                        <a:latin typeface="Cambria Math" panose="02040503050406030204" pitchFamily="18" charset="0"/>
                      </a:rPr>
                      <m:t>; </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ea typeface="Cambria Math" panose="02040503050406030204" pitchFamily="18" charset="0"/>
                          </a:rPr>
                          <m:t>𝛿</m:t>
                        </m:r>
                      </m:e>
                      <m:sub>
                        <m:r>
                          <a:rPr lang="vi-VN" sz="2400" b="0" i="1" smtClean="0">
                            <a:latin typeface="Cambria Math" panose="02040503050406030204" pitchFamily="18" charset="0"/>
                          </a:rPr>
                          <m:t>𝑗</m:t>
                        </m:r>
                      </m:sub>
                    </m:sSub>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ea typeface="Cambria Math" panose="02040503050406030204" pitchFamily="18" charset="0"/>
                          </a:rPr>
                          <m:t>𝜕</m:t>
                        </m:r>
                        <m:r>
                          <a:rPr lang="vi-VN" sz="2400" b="0" i="1" smtClean="0">
                            <a:latin typeface="Cambria Math" panose="02040503050406030204" pitchFamily="18" charset="0"/>
                            <a:ea typeface="Cambria Math" panose="02040503050406030204" pitchFamily="18" charset="0"/>
                          </a:rPr>
                          <m:t>𝐽</m:t>
                        </m:r>
                      </m:num>
                      <m:den>
                        <m:r>
                          <a:rPr lang="vi-VN" sz="2400" b="0" i="1" smtClean="0">
                            <a:latin typeface="Cambria Math" panose="02040503050406030204" pitchFamily="18" charset="0"/>
                            <a:ea typeface="Cambria Math" panose="02040503050406030204" pitchFamily="18" charset="0"/>
                          </a:rPr>
                          <m:t>𝜕</m:t>
                        </m:r>
                        <m:sSub>
                          <m:sSubPr>
                            <m:ctrlPr>
                              <a:rPr lang="vi-VN" sz="2400" b="0" i="1" smtClean="0">
                                <a:latin typeface="Cambria Math" panose="02040503050406030204" pitchFamily="18" charset="0"/>
                                <a:ea typeface="Cambria Math" panose="02040503050406030204" pitchFamily="18" charset="0"/>
                              </a:rPr>
                            </m:ctrlPr>
                          </m:sSubPr>
                          <m:e>
                            <m:r>
                              <a:rPr lang="vi-VN" sz="2400" b="0" i="1" smtClean="0">
                                <a:latin typeface="Cambria Math" panose="02040503050406030204" pitchFamily="18" charset="0"/>
                                <a:ea typeface="Cambria Math" panose="02040503050406030204" pitchFamily="18" charset="0"/>
                              </a:rPr>
                              <m:t>𝑧</m:t>
                            </m:r>
                          </m:e>
                          <m:sub>
                            <m:r>
                              <a:rPr lang="vi-VN" sz="2400" b="0" i="1" smtClean="0">
                                <a:latin typeface="Cambria Math" panose="02040503050406030204" pitchFamily="18" charset="0"/>
                                <a:ea typeface="Cambria Math" panose="02040503050406030204" pitchFamily="18" charset="0"/>
                              </a:rPr>
                              <m:t>𝑗</m:t>
                            </m:r>
                          </m:sub>
                        </m:sSub>
                      </m:den>
                    </m:f>
                    <m:r>
                      <a:rPr lang="vi-VN" sz="2400" b="0" i="1" smtClean="0">
                        <a:latin typeface="Cambria Math" panose="02040503050406030204" pitchFamily="18" charset="0"/>
                      </a:rPr>
                      <m:t>=</m:t>
                    </m:r>
                    <m:f>
                      <m:fPr>
                        <m:ctrlPr>
                          <a:rPr lang="vi-VN" sz="2400" i="1">
                            <a:latin typeface="Cambria Math" panose="02040503050406030204" pitchFamily="18" charset="0"/>
                          </a:rPr>
                        </m:ctrlPr>
                      </m:fPr>
                      <m:num>
                        <m:r>
                          <a:rPr lang="vi-VN" sz="2400" i="1">
                            <a:latin typeface="Cambria Math" panose="02040503050406030204" pitchFamily="18" charset="0"/>
                            <a:ea typeface="Cambria Math" panose="02040503050406030204" pitchFamily="18" charset="0"/>
                          </a:rPr>
                          <m:t>𝜕</m:t>
                        </m:r>
                        <m:r>
                          <a:rPr lang="vi-VN" sz="2400" i="1">
                            <a:latin typeface="Cambria Math" panose="02040503050406030204" pitchFamily="18" charset="0"/>
                            <a:ea typeface="Cambria Math" panose="02040503050406030204" pitchFamily="18" charset="0"/>
                          </a:rPr>
                          <m:t>𝐽</m:t>
                        </m:r>
                      </m:num>
                      <m:den>
                        <m:r>
                          <a:rPr lang="vi-VN" sz="2400" i="1">
                            <a:latin typeface="Cambria Math" panose="02040503050406030204" pitchFamily="18" charset="0"/>
                            <a:ea typeface="Cambria Math" panose="02040503050406030204" pitchFamily="18" charset="0"/>
                          </a:rPr>
                          <m:t>𝜕</m:t>
                        </m:r>
                        <m:sSub>
                          <m:sSubPr>
                            <m:ctrlPr>
                              <a:rPr lang="vi-VN" sz="2400" i="1">
                                <a:latin typeface="Cambria Math" panose="02040503050406030204" pitchFamily="18" charset="0"/>
                                <a:ea typeface="Cambria Math" panose="02040503050406030204" pitchFamily="18" charset="0"/>
                              </a:rPr>
                            </m:ctrlPr>
                          </m:sSubPr>
                          <m:e>
                            <m:r>
                              <a:rPr lang="vi-VN" sz="2400" i="1">
                                <a:latin typeface="Cambria Math" panose="02040503050406030204" pitchFamily="18" charset="0"/>
                                <a:ea typeface="Cambria Math" panose="02040503050406030204" pitchFamily="18" charset="0"/>
                              </a:rPr>
                              <m:t>𝑒</m:t>
                            </m:r>
                          </m:e>
                          <m:sub>
                            <m:r>
                              <a:rPr lang="vi-VN" sz="2400" i="1">
                                <a:latin typeface="Cambria Math" panose="02040503050406030204" pitchFamily="18" charset="0"/>
                                <a:ea typeface="Cambria Math" panose="02040503050406030204" pitchFamily="18" charset="0"/>
                              </a:rPr>
                              <m:t>𝑗</m:t>
                            </m:r>
                          </m:sub>
                        </m:sSub>
                      </m:den>
                    </m:f>
                    <m:f>
                      <m:fPr>
                        <m:ctrlPr>
                          <a:rPr lang="vi-VN" sz="2400" i="1">
                            <a:latin typeface="Cambria Math" panose="02040503050406030204" pitchFamily="18" charset="0"/>
                          </a:rPr>
                        </m:ctrlPr>
                      </m:fPr>
                      <m:num>
                        <m:r>
                          <a:rPr lang="vi-VN" sz="2400" i="1">
                            <a:latin typeface="Cambria Math" panose="02040503050406030204" pitchFamily="18" charset="0"/>
                            <a:ea typeface="Cambria Math" panose="02040503050406030204" pitchFamily="18" charset="0"/>
                          </a:rPr>
                          <m:t>𝜕</m:t>
                        </m:r>
                        <m:sSub>
                          <m:sSubPr>
                            <m:ctrlPr>
                              <a:rPr lang="vi-VN" sz="2400" i="1">
                                <a:latin typeface="Cambria Math" panose="02040503050406030204" pitchFamily="18" charset="0"/>
                                <a:ea typeface="Cambria Math" panose="02040503050406030204" pitchFamily="18" charset="0"/>
                              </a:rPr>
                            </m:ctrlPr>
                          </m:sSubPr>
                          <m:e>
                            <m:r>
                              <a:rPr lang="vi-VN" sz="2400" i="1">
                                <a:latin typeface="Cambria Math" panose="02040503050406030204" pitchFamily="18" charset="0"/>
                                <a:ea typeface="Cambria Math" panose="02040503050406030204" pitchFamily="18" charset="0"/>
                              </a:rPr>
                              <m:t>𝑒</m:t>
                            </m:r>
                          </m:e>
                          <m:sub>
                            <m:r>
                              <a:rPr lang="vi-VN" sz="2400" i="1">
                                <a:latin typeface="Cambria Math" panose="02040503050406030204" pitchFamily="18" charset="0"/>
                                <a:ea typeface="Cambria Math" panose="02040503050406030204" pitchFamily="18" charset="0"/>
                              </a:rPr>
                              <m:t>𝑗</m:t>
                            </m:r>
                          </m:sub>
                        </m:sSub>
                      </m:num>
                      <m:den>
                        <m:r>
                          <a:rPr lang="vi-VN" sz="2400" i="1">
                            <a:latin typeface="Cambria Math" panose="02040503050406030204" pitchFamily="18" charset="0"/>
                            <a:ea typeface="Cambria Math" panose="02040503050406030204" pitchFamily="18" charset="0"/>
                          </a:rPr>
                          <m:t>𝜕</m:t>
                        </m:r>
                        <m:sSub>
                          <m:sSubPr>
                            <m:ctrlPr>
                              <a:rPr lang="vi-VN" sz="2400" i="1">
                                <a:latin typeface="Cambria Math" panose="02040503050406030204" pitchFamily="18" charset="0"/>
                                <a:ea typeface="Cambria Math" panose="02040503050406030204" pitchFamily="18" charset="0"/>
                              </a:rPr>
                            </m:ctrlPr>
                          </m:sSubPr>
                          <m:e>
                            <m:r>
                              <a:rPr lang="vi-VN" sz="2400" i="1">
                                <a:latin typeface="Cambria Math" panose="02040503050406030204" pitchFamily="18" charset="0"/>
                                <a:ea typeface="Cambria Math" panose="02040503050406030204" pitchFamily="18" charset="0"/>
                              </a:rPr>
                              <m:t>𝑦</m:t>
                            </m:r>
                          </m:e>
                          <m:sub>
                            <m:r>
                              <a:rPr lang="vi-VN" sz="2400" i="1">
                                <a:latin typeface="Cambria Math" panose="02040503050406030204" pitchFamily="18" charset="0"/>
                                <a:ea typeface="Cambria Math" panose="02040503050406030204" pitchFamily="18" charset="0"/>
                              </a:rPr>
                              <m:t>𝑗</m:t>
                            </m:r>
                          </m:sub>
                        </m:sSub>
                      </m:den>
                    </m:f>
                    <m:f>
                      <m:fPr>
                        <m:ctrlPr>
                          <a:rPr lang="vi-VN" sz="2400" i="1">
                            <a:latin typeface="Cambria Math" panose="02040503050406030204" pitchFamily="18" charset="0"/>
                          </a:rPr>
                        </m:ctrlPr>
                      </m:fPr>
                      <m:num>
                        <m:r>
                          <a:rPr lang="vi-VN" sz="2400" i="1">
                            <a:latin typeface="Cambria Math" panose="02040503050406030204" pitchFamily="18" charset="0"/>
                            <a:ea typeface="Cambria Math" panose="02040503050406030204" pitchFamily="18" charset="0"/>
                          </a:rPr>
                          <m:t>𝜕</m:t>
                        </m:r>
                        <m:sSub>
                          <m:sSubPr>
                            <m:ctrlPr>
                              <a:rPr lang="vi-VN" sz="2400" i="1">
                                <a:latin typeface="Cambria Math" panose="02040503050406030204" pitchFamily="18" charset="0"/>
                                <a:ea typeface="Cambria Math" panose="02040503050406030204" pitchFamily="18" charset="0"/>
                              </a:rPr>
                            </m:ctrlPr>
                          </m:sSubPr>
                          <m:e>
                            <m:r>
                              <a:rPr lang="vi-VN" sz="2400" i="1">
                                <a:latin typeface="Cambria Math" panose="02040503050406030204" pitchFamily="18" charset="0"/>
                                <a:ea typeface="Cambria Math" panose="02040503050406030204" pitchFamily="18" charset="0"/>
                              </a:rPr>
                              <m:t>𝑦</m:t>
                            </m:r>
                          </m:e>
                          <m:sub>
                            <m:r>
                              <a:rPr lang="vi-VN" sz="2400" i="1">
                                <a:latin typeface="Cambria Math" panose="02040503050406030204" pitchFamily="18" charset="0"/>
                                <a:ea typeface="Cambria Math" panose="02040503050406030204" pitchFamily="18" charset="0"/>
                              </a:rPr>
                              <m:t>𝑗</m:t>
                            </m:r>
                          </m:sub>
                        </m:sSub>
                      </m:num>
                      <m:den>
                        <m:r>
                          <a:rPr lang="vi-VN" sz="2400" i="1">
                            <a:latin typeface="Cambria Math" panose="02040503050406030204" pitchFamily="18" charset="0"/>
                            <a:ea typeface="Cambria Math" panose="02040503050406030204" pitchFamily="18" charset="0"/>
                          </a:rPr>
                          <m:t>𝜕</m:t>
                        </m:r>
                        <m:sSub>
                          <m:sSubPr>
                            <m:ctrlPr>
                              <a:rPr lang="vi-VN" sz="2400" i="1">
                                <a:latin typeface="Cambria Math" panose="02040503050406030204" pitchFamily="18" charset="0"/>
                                <a:ea typeface="Cambria Math" panose="02040503050406030204" pitchFamily="18" charset="0"/>
                              </a:rPr>
                            </m:ctrlPr>
                          </m:sSubPr>
                          <m:e>
                            <m:r>
                              <a:rPr lang="vi-VN" sz="2400" i="1">
                                <a:latin typeface="Cambria Math" panose="02040503050406030204" pitchFamily="18" charset="0"/>
                                <a:ea typeface="Cambria Math" panose="02040503050406030204" pitchFamily="18" charset="0"/>
                              </a:rPr>
                              <m:t>𝑧</m:t>
                            </m:r>
                          </m:e>
                          <m:sub>
                            <m:r>
                              <a:rPr lang="vi-VN" sz="2400" i="1">
                                <a:latin typeface="Cambria Math" panose="02040503050406030204" pitchFamily="18" charset="0"/>
                                <a:ea typeface="Cambria Math" panose="02040503050406030204" pitchFamily="18" charset="0"/>
                              </a:rPr>
                              <m:t>𝑗</m:t>
                            </m:r>
                          </m:sub>
                        </m:sSub>
                      </m:den>
                    </m:f>
                    <m:r>
                      <a:rPr lang="vi-VN" sz="2400" b="0" i="1" smtClean="0">
                        <a:latin typeface="Cambria Math" panose="02040503050406030204" pitchFamily="18" charset="0"/>
                        <a:ea typeface="Cambria Math" panose="02040503050406030204" pitchFamily="18" charset="0"/>
                      </a:rPr>
                      <m:t>=</m:t>
                    </m:r>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𝑒</m:t>
                        </m:r>
                      </m:e>
                      <m:sub>
                        <m:r>
                          <a:rPr lang="vi-VN" sz="2400" i="1">
                            <a:latin typeface="Cambria Math" panose="02040503050406030204" pitchFamily="18" charset="0"/>
                          </a:rPr>
                          <m:t>𝑗</m:t>
                        </m:r>
                      </m:sub>
                    </m:sSub>
                    <m:sSup>
                      <m:sSupPr>
                        <m:ctrlPr>
                          <a:rPr lang="vi-VN" sz="2400" i="1">
                            <a:latin typeface="Cambria Math" panose="02040503050406030204" pitchFamily="18" charset="0"/>
                          </a:rPr>
                        </m:ctrlPr>
                      </m:sSupPr>
                      <m:e>
                        <m:r>
                          <a:rPr lang="vi-VN" sz="2400" i="1">
                            <a:latin typeface="Cambria Math" panose="02040503050406030204" pitchFamily="18" charset="0"/>
                          </a:rPr>
                          <m:t>𝑓</m:t>
                        </m:r>
                      </m:e>
                      <m:sup>
                        <m:r>
                          <a:rPr lang="vi-VN" sz="2400" i="1">
                            <a:latin typeface="Cambria Math" panose="02040503050406030204" pitchFamily="18" charset="0"/>
                          </a:rPr>
                          <m:t>′</m:t>
                        </m:r>
                      </m:sup>
                    </m:sSup>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𝑧</m:t>
                        </m:r>
                      </m:e>
                      <m:sub>
                        <m:r>
                          <a:rPr lang="vi-VN" sz="2400" i="1">
                            <a:latin typeface="Cambria Math" panose="02040503050406030204" pitchFamily="18" charset="0"/>
                          </a:rPr>
                          <m:t>𝑗</m:t>
                        </m:r>
                      </m:sub>
                    </m:sSub>
                    <m:r>
                      <a:rPr lang="vi-VN" sz="2400" i="1">
                        <a:latin typeface="Cambria Math" panose="02040503050406030204" pitchFamily="18" charset="0"/>
                      </a:rPr>
                      <m:t>)</m:t>
                    </m:r>
                  </m:oMath>
                </a14:m>
                <a:endParaRPr lang="vi-VN" sz="2400" dirty="0"/>
              </a:p>
              <a:p>
                <a:r>
                  <a:rPr lang="vi-VN" dirty="0"/>
                  <a:t>	</a:t>
                </a:r>
              </a:p>
              <a:p>
                <a:r>
                  <a:rPr lang="vi-VN" dirty="0"/>
                  <a:t>Tại lớp ẩn giá trị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ea typeface="Cambria Math" panose="02040503050406030204" pitchFamily="18" charset="0"/>
                          </a:rPr>
                          <m:t>𝛿</m:t>
                        </m:r>
                      </m:e>
                      <m:sub>
                        <m:r>
                          <a:rPr lang="vi-VN" i="1">
                            <a:latin typeface="Cambria Math" panose="02040503050406030204" pitchFamily="18" charset="0"/>
                          </a:rPr>
                          <m:t>𝑗</m:t>
                        </m:r>
                      </m:sub>
                    </m:sSub>
                  </m:oMath>
                </a14:m>
                <a:r>
                  <a:rPr lang="vi-VN" dirty="0"/>
                  <a:t> được tính như sau theo lan truyền ngược:</a:t>
                </a:r>
              </a:p>
              <a:p>
                <a:r>
                  <a:rPr lang="vi-VN" dirty="0"/>
                  <a:t>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ea typeface="Cambria Math" panose="02040503050406030204" pitchFamily="18" charset="0"/>
                          </a:rPr>
                          <m:t>𝛿</m:t>
                        </m:r>
                      </m:e>
                      <m:sub>
                        <m:r>
                          <a:rPr lang="vi-VN" i="1">
                            <a:latin typeface="Cambria Math" panose="02040503050406030204" pitchFamily="18" charset="0"/>
                          </a:rPr>
                          <m:t>𝑗</m:t>
                        </m:r>
                      </m:sub>
                    </m:sSub>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𝑓</m:t>
                        </m:r>
                      </m:e>
                      <m:sup>
                        <m:r>
                          <a:rPr lang="vi-VN" b="0" i="1" smtClean="0">
                            <a:latin typeface="Cambria Math" panose="02040503050406030204" pitchFamily="18" charset="0"/>
                          </a:rPr>
                          <m:t>′</m:t>
                        </m:r>
                      </m:sup>
                    </m:sSup>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𝑧</m:t>
                        </m:r>
                      </m:e>
                      <m:sub>
                        <m:r>
                          <a:rPr lang="vi-VN" b="0" i="1" smtClean="0">
                            <a:latin typeface="Cambria Math" panose="02040503050406030204" pitchFamily="18" charset="0"/>
                          </a:rPr>
                          <m:t>𝑗</m:t>
                        </m:r>
                      </m:sub>
                    </m:sSub>
                    <m:r>
                      <a:rPr lang="vi-VN" b="0" i="1" smtClean="0">
                        <a:latin typeface="Cambria Math" panose="02040503050406030204" pitchFamily="18" charset="0"/>
                      </a:rPr>
                      <m:t>)</m:t>
                    </m:r>
                    <m:nary>
                      <m:naryPr>
                        <m:chr m:val="∑"/>
                        <m:ctrlPr>
                          <a:rPr lang="vi-VN" b="0" i="1" smtClean="0">
                            <a:latin typeface="Cambria Math" panose="02040503050406030204" pitchFamily="18" charset="0"/>
                          </a:rPr>
                        </m:ctrlPr>
                      </m:naryPr>
                      <m:sub>
                        <m:r>
                          <m:rPr>
                            <m:brk m:alnAt="23"/>
                          </m:rPr>
                          <a:rPr lang="vi-VN" b="0" i="1" smtClean="0">
                            <a:latin typeface="Cambria Math" panose="02040503050406030204" pitchFamily="18" charset="0"/>
                          </a:rPr>
                          <m:t>𝑘</m:t>
                        </m:r>
                        <m:r>
                          <a:rPr lang="vi-VN" b="0" i="1" smtClean="0">
                            <a:latin typeface="Cambria Math" panose="02040503050406030204" pitchFamily="18" charset="0"/>
                          </a:rPr>
                          <m:t>=1</m:t>
                        </m:r>
                      </m:sub>
                      <m:sup>
                        <m:r>
                          <a:rPr lang="vi-VN" b="0" i="1" smtClean="0">
                            <a:latin typeface="Cambria Math" panose="02040503050406030204" pitchFamily="18" charset="0"/>
                          </a:rPr>
                          <m:t>𝑑</m:t>
                        </m:r>
                      </m:sup>
                      <m:e>
                        <m:sSub>
                          <m:sSubPr>
                            <m:ctrlPr>
                              <a:rPr lang="vi-VN" b="0" i="1" smtClean="0">
                                <a:latin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𝛿</m:t>
                            </m:r>
                          </m:e>
                          <m:sub>
                            <m:r>
                              <a:rPr lang="vi-VN" b="0" i="1" smtClean="0">
                                <a:latin typeface="Cambria Math" panose="02040503050406030204" pitchFamily="18" charset="0"/>
                              </a:rPr>
                              <m:t>𝑘</m:t>
                            </m:r>
                          </m:sub>
                        </m:sSub>
                      </m:e>
                    </m:nary>
                    <m:sSub>
                      <m:sSubPr>
                        <m:ctrlPr>
                          <a:rPr lang="vi-VN" b="0" i="1" smtClean="0">
                            <a:latin typeface="Cambria Math" panose="02040503050406030204" pitchFamily="18" charset="0"/>
                          </a:rPr>
                        </m:ctrlPr>
                      </m:sSubPr>
                      <m:e>
                        <m:r>
                          <a:rPr lang="vi-VN" b="0" i="1" smtClean="0">
                            <a:latin typeface="Cambria Math" panose="02040503050406030204" pitchFamily="18" charset="0"/>
                          </a:rPr>
                          <m:t>𝑤</m:t>
                        </m:r>
                      </m:e>
                      <m:sub>
                        <m:r>
                          <a:rPr lang="vi-VN" b="0" i="1" smtClean="0">
                            <a:latin typeface="Cambria Math" panose="02040503050406030204" pitchFamily="18" charset="0"/>
                          </a:rPr>
                          <m:t>𝑘𝑗</m:t>
                        </m:r>
                      </m:sub>
                    </m:sSub>
                  </m:oMath>
                </a14:m>
                <a:endParaRPr lang="vi-VN" dirty="0"/>
              </a:p>
              <a:p>
                <a:r>
                  <a:rPr lang="vi-VN" dirty="0"/>
                  <a:t>Chú ý hàm f là sigmoid nên </a:t>
                </a:r>
                <a14:m>
                  <m:oMath xmlns:m="http://schemas.openxmlformats.org/officeDocument/2006/math">
                    <m:sSup>
                      <m:sSupPr>
                        <m:ctrlPr>
                          <a:rPr lang="vi-VN" i="1">
                            <a:latin typeface="Cambria Math" panose="02040503050406030204" pitchFamily="18" charset="0"/>
                          </a:rPr>
                        </m:ctrlPr>
                      </m:sSupPr>
                      <m:e>
                        <m:r>
                          <a:rPr lang="vi-VN" i="1">
                            <a:latin typeface="Cambria Math" panose="02040503050406030204" pitchFamily="18" charset="0"/>
                          </a:rPr>
                          <m:t>𝑓</m:t>
                        </m:r>
                      </m:e>
                      <m:sup>
                        <m:r>
                          <a:rPr lang="vi-VN" i="1">
                            <a:latin typeface="Cambria Math" panose="02040503050406030204" pitchFamily="18" charset="0"/>
                          </a:rPr>
                          <m:t>′</m:t>
                        </m:r>
                      </m:sup>
                    </m:sSup>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𝑧</m:t>
                            </m:r>
                          </m:e>
                          <m:sub>
                            <m:r>
                              <a:rPr lang="vi-VN" i="1">
                                <a:latin typeface="Cambria Math" panose="02040503050406030204" pitchFamily="18" charset="0"/>
                              </a:rPr>
                              <m:t>𝑗</m:t>
                            </m:r>
                          </m:sub>
                        </m:sSub>
                      </m:e>
                    </m:d>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𝑦</m:t>
                        </m:r>
                      </m:e>
                      <m:sub>
                        <m:r>
                          <a:rPr lang="vi-VN" b="0" i="1" smtClean="0">
                            <a:latin typeface="Cambria Math" panose="02040503050406030204" pitchFamily="18" charset="0"/>
                          </a:rPr>
                          <m:t>𝑗</m:t>
                        </m:r>
                      </m:sub>
                    </m:sSub>
                    <m:r>
                      <a:rPr lang="vi-VN" b="0" i="1" smtClean="0">
                        <a:latin typeface="Cambria Math" panose="02040503050406030204" pitchFamily="18" charset="0"/>
                      </a:rPr>
                      <m:t>(1−</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𝑦</m:t>
                        </m:r>
                      </m:e>
                      <m:sub>
                        <m:r>
                          <a:rPr lang="vi-VN" b="0" i="1" smtClean="0">
                            <a:latin typeface="Cambria Math" panose="02040503050406030204" pitchFamily="18" charset="0"/>
                          </a:rPr>
                          <m:t>𝑗</m:t>
                        </m:r>
                      </m:sub>
                    </m:sSub>
                    <m:r>
                      <a:rPr lang="vi-VN" b="0" i="1" smtClean="0">
                        <a:latin typeface="Cambria Math" panose="02040503050406030204" pitchFamily="18" charset="0"/>
                      </a:rPr>
                      <m:t>)</m:t>
                    </m:r>
                  </m:oMath>
                </a14:m>
                <a:r>
                  <a:rPr lang="vi-VN" dirty="0"/>
                  <a:t> vì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𝑗</m:t>
                        </m:r>
                      </m:sub>
                    </m:sSub>
                    <m:r>
                      <a:rPr lang="vi-VN" i="1">
                        <a:latin typeface="Cambria Math" panose="02040503050406030204" pitchFamily="18" charset="0"/>
                      </a:rPr>
                      <m:t>=</m:t>
                    </m:r>
                    <m:r>
                      <a:rPr lang="vi-VN" i="1">
                        <a:latin typeface="Cambria Math" panose="02040503050406030204" pitchFamily="18" charset="0"/>
                      </a:rPr>
                      <m:t>𝑓</m:t>
                    </m:r>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𝑧</m:t>
                        </m:r>
                      </m:e>
                      <m:sub>
                        <m:r>
                          <a:rPr lang="vi-VN" i="1">
                            <a:latin typeface="Cambria Math" panose="02040503050406030204" pitchFamily="18" charset="0"/>
                          </a:rPr>
                          <m:t>𝑗</m:t>
                        </m:r>
                      </m:sub>
                    </m:sSub>
                    <m:r>
                      <a:rPr lang="vi-VN" i="1">
                        <a:latin typeface="Cambria Math" panose="02040503050406030204" pitchFamily="18" charset="0"/>
                      </a:rPr>
                      <m:t>)</m:t>
                    </m:r>
                  </m:oMath>
                </a14:m>
                <a:endParaRPr lang="vi-VN" dirty="0"/>
              </a:p>
            </p:txBody>
          </p:sp>
        </mc:Choice>
        <mc:Fallback xmlns="">
          <p:sp>
            <p:nvSpPr>
              <p:cNvPr id="3" name="Content Placeholder 2">
                <a:extLst>
                  <a:ext uri="{FF2B5EF4-FFF2-40B4-BE49-F238E27FC236}">
                    <a16:creationId xmlns:a16="http://schemas.microsoft.com/office/drawing/2014/main" id="{768D368E-BA17-486A-8492-C0A68BB0F9D8}"/>
                  </a:ext>
                </a:extLst>
              </p:cNvPr>
              <p:cNvSpPr>
                <a:spLocks noGrp="1" noRot="1" noChangeAspect="1" noMove="1" noResize="1" noEditPoints="1" noAdjustHandles="1" noChangeArrowheads="1" noChangeShapeType="1" noTextEdit="1"/>
              </p:cNvSpPr>
              <p:nvPr>
                <p:ph idx="1"/>
              </p:nvPr>
            </p:nvSpPr>
            <p:spPr>
              <a:blipFill>
                <a:blip r:embed="rId2"/>
                <a:stretch>
                  <a:fillRect l="-707" t="-1090" b="-2874"/>
                </a:stretch>
              </a:blipFill>
            </p:spPr>
            <p:txBody>
              <a:bodyPr/>
              <a:lstStyle/>
              <a:p>
                <a:r>
                  <a:rPr lang="vi-VN">
                    <a:noFill/>
                  </a:rPr>
                  <a:t> </a:t>
                </a:r>
              </a:p>
            </p:txBody>
          </p:sp>
        </mc:Fallback>
      </mc:AlternateContent>
    </p:spTree>
    <p:extLst>
      <p:ext uri="{BB962C8B-B14F-4D97-AF65-F5344CB8AC3E}">
        <p14:creationId xmlns:p14="http://schemas.microsoft.com/office/powerpoint/2010/main" val="2434910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299C-A209-40C2-A54C-F517644E2928}"/>
              </a:ext>
            </a:extLst>
          </p:cNvPr>
          <p:cNvSpPr>
            <a:spLocks noGrp="1"/>
          </p:cNvSpPr>
          <p:nvPr>
            <p:ph type="title"/>
          </p:nvPr>
        </p:nvSpPr>
        <p:spPr>
          <a:xfrm flipV="1">
            <a:off x="838200" y="318052"/>
            <a:ext cx="10515600" cy="47073"/>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F39965-5272-4E9C-BB23-D2FDCF44A4BB}"/>
                  </a:ext>
                </a:extLst>
              </p:cNvPr>
              <p:cNvSpPr>
                <a:spLocks noGrp="1"/>
              </p:cNvSpPr>
              <p:nvPr>
                <p:ph idx="1"/>
              </p:nvPr>
            </p:nvSpPr>
            <p:spPr>
              <a:xfrm>
                <a:off x="652668" y="341588"/>
                <a:ext cx="10903227" cy="6300718"/>
              </a:xfrm>
            </p:spPr>
            <p:txBody>
              <a:bodyPr>
                <a:normAutofit lnSpcReduction="10000"/>
              </a:bodyPr>
              <a:lstStyle/>
              <a:p>
                <a:pPr marL="0" indent="0">
                  <a:buNone/>
                </a:pPr>
                <a:endParaRPr lang="vi-VN" sz="2200" i="1" dirty="0"/>
              </a:p>
              <a:p>
                <a:pPr marL="0" indent="0">
                  <a:buNone/>
                </a:pPr>
                <a:r>
                  <a:rPr lang="vi-VN" sz="2200" i="1" dirty="0"/>
                  <a:t>Các nơ ron ở lớp đầu ra</a:t>
                </a:r>
                <a:r>
                  <a:rPr lang="vi-VN" sz="2200" dirty="0"/>
                  <a:t>:  </a:t>
                </a:r>
                <a14:m>
                  <m:oMath xmlns:m="http://schemas.openxmlformats.org/officeDocument/2006/math">
                    <m:sSubSup>
                      <m:sSubSupPr>
                        <m:ctrlPr>
                          <a:rPr lang="vi-VN" sz="2200" i="1">
                            <a:latin typeface="Cambria Math" panose="02040503050406030204" pitchFamily="18" charset="0"/>
                          </a:rPr>
                        </m:ctrlPr>
                      </m:sSubSupPr>
                      <m:e>
                        <m:r>
                          <a:rPr lang="vi-VN" sz="2200" i="1">
                            <a:latin typeface="Cambria Math" panose="02040503050406030204" pitchFamily="18" charset="0"/>
                          </a:rPr>
                          <m:t>𝑒</m:t>
                        </m:r>
                      </m:e>
                      <m:sub>
                        <m:r>
                          <a:rPr lang="vi-VN" sz="2200" i="1">
                            <a:latin typeface="Cambria Math" panose="02040503050406030204" pitchFamily="18" charset="0"/>
                          </a:rPr>
                          <m:t>𝑖</m:t>
                        </m:r>
                      </m:sub>
                      <m:sup>
                        <m:r>
                          <a:rPr lang="vi-VN" sz="2200" i="1">
                            <a:latin typeface="Cambria Math" panose="02040503050406030204" pitchFamily="18" charset="0"/>
                          </a:rPr>
                          <m:t>(2)</m:t>
                        </m:r>
                      </m:sup>
                    </m:sSubSup>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r>
                      <a:rPr lang="vi-VN" sz="2200" i="1">
                        <a:latin typeface="Cambria Math" panose="02040503050406030204" pitchFamily="18" charset="0"/>
                      </a:rPr>
                      <m:t>(1−</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𝑡</m:t>
                        </m:r>
                      </m:e>
                      <m:sub>
                        <m:r>
                          <a:rPr lang="vi-VN" sz="2200" i="1">
                            <a:latin typeface="Cambria Math" panose="02040503050406030204" pitchFamily="18" charset="0"/>
                          </a:rPr>
                          <m:t>𝑖</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r>
                      <a:rPr lang="vi-VN" sz="2200" i="1">
                        <a:latin typeface="Cambria Math" panose="02040503050406030204" pitchFamily="18" charset="0"/>
                      </a:rPr>
                      <m:t>)</m:t>
                    </m:r>
                  </m:oMath>
                </a14:m>
                <a:endParaRPr lang="vi-VN" sz="2200" dirty="0"/>
              </a:p>
              <a:p>
                <a:pPr marL="0" indent="0">
                  <a:buNone/>
                </a:pPr>
                <a:r>
                  <a:rPr lang="fr-FR" sz="2200" dirty="0" err="1">
                    <a:latin typeface="Arial" panose="020B0604020202020204" pitchFamily="34" charset="0"/>
                    <a:cs typeface="Arial" panose="020B0604020202020204" pitchFamily="34" charset="0"/>
                  </a:rPr>
                  <a:t>trong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đó</a:t>
                </a:r>
                <a:r>
                  <a:rPr lang="fr-FR" sz="2200" dirty="0">
                    <a:latin typeface="Arial" panose="020B0604020202020204" pitchFamily="34" charset="0"/>
                    <a:cs typeface="Arial" panose="020B0604020202020204" pitchFamily="34" charset="0"/>
                  </a:rPr>
                  <a:t> </a:t>
                </a:r>
                <a14:m>
                  <m:oMath xmlns:m="http://schemas.openxmlformats.org/officeDocument/2006/math">
                    <m:sSub>
                      <m:sSubPr>
                        <m:ctrlPr>
                          <a:rPr lang="vi-VN" sz="2200" i="1">
                            <a:latin typeface="Cambria Math" panose="02040503050406030204" pitchFamily="18" charset="0"/>
                          </a:rPr>
                        </m:ctrlPr>
                      </m:sSubPr>
                      <m:e>
                        <m:r>
                          <a:rPr lang="en-US" sz="2200" i="1">
                            <a:latin typeface="Cambria Math" panose="02040503050406030204" pitchFamily="18" charset="0"/>
                          </a:rPr>
                          <m:t>𝑡</m:t>
                        </m:r>
                      </m:e>
                      <m:sub>
                        <m:r>
                          <a:rPr lang="en-US" sz="2200" i="1">
                            <a:latin typeface="Cambria Math" panose="02040503050406030204" pitchFamily="18" charset="0"/>
                          </a:rPr>
                          <m:t>𝑖</m:t>
                        </m:r>
                      </m:sub>
                    </m:sSub>
                  </m:oMath>
                </a14:m>
                <a:r>
                  <a:rPr lang="vi-VN" sz="2200" dirty="0">
                    <a:latin typeface="Arial" panose="020B0604020202020204" pitchFamily="34" charset="0"/>
                    <a:cs typeface="Arial" panose="020B0604020202020204" pitchFamily="34" charset="0"/>
                  </a:rPr>
                  <a:t> là </a:t>
                </a:r>
                <a:r>
                  <a:rPr lang="fr-FR" sz="2200" dirty="0" err="1">
                    <a:latin typeface="Arial" panose="020B0604020202020204" pitchFamily="34" charset="0"/>
                    <a:cs typeface="Arial" panose="020B0604020202020204" pitchFamily="34" charset="0"/>
                  </a:rPr>
                  <a:t>giá</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trị</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mục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tiêu</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Giá</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trị</a:t>
                </a:r>
                <a:r>
                  <a:rPr lang="fr-FR" sz="2200" dirty="0">
                    <a:latin typeface="Arial" panose="020B0604020202020204" pitchFamily="34" charset="0"/>
                    <a:cs typeface="Arial" panose="020B0604020202020204" pitchFamily="34" charset="0"/>
                  </a:rPr>
                  <a:t> </a:t>
                </a:r>
                <a14:m>
                  <m:oMath xmlns:m="http://schemas.openxmlformats.org/officeDocument/2006/math">
                    <m:sSub>
                      <m:sSubPr>
                        <m:ctrlPr>
                          <a:rPr lang="vi-VN"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fr-FR" sz="2200" i="1">
                        <a:latin typeface="Cambria Math" panose="02040503050406030204" pitchFamily="18" charset="0"/>
                      </a:rPr>
                      <m:t>(1−</m:t>
                    </m:r>
                    <m:sSub>
                      <m:sSubPr>
                        <m:ctrlPr>
                          <a:rPr lang="vi-VN"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fr-FR" sz="2200" i="1">
                        <a:latin typeface="Cambria Math" panose="02040503050406030204" pitchFamily="18" charset="0"/>
                      </a:rPr>
                      <m:t>)</m:t>
                    </m:r>
                  </m:oMath>
                </a14:m>
                <a:r>
                  <a:rPr lang="fr-FR" sz="2200" i="1"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đạt</a:t>
                </a:r>
                <a:r>
                  <a:rPr lang="fr-FR" sz="2200" dirty="0">
                    <a:latin typeface="Arial" panose="020B0604020202020204" pitchFamily="34" charset="0"/>
                    <a:cs typeface="Arial" panose="020B0604020202020204" pitchFamily="34" charset="0"/>
                  </a:rPr>
                  <a:t> minimum khi y</a:t>
                </a:r>
                <a:r>
                  <a:rPr lang="fr-FR" sz="2200" baseline="-25000" dirty="0">
                    <a:latin typeface="Arial" panose="020B0604020202020204" pitchFamily="34" charset="0"/>
                    <a:cs typeface="Arial" panose="020B0604020202020204" pitchFamily="34" charset="0"/>
                  </a:rPr>
                  <a:t>1</a:t>
                </a:r>
                <a:r>
                  <a:rPr lang="fr-FR" sz="2200" dirty="0">
                    <a:latin typeface="Arial" panose="020B0604020202020204" pitchFamily="34" charset="0"/>
                    <a:cs typeface="Arial" panose="020B0604020202020204" pitchFamily="34" charset="0"/>
                  </a:rPr>
                  <a:t> =0 </a:t>
                </a:r>
                <a:r>
                  <a:rPr lang="fr-FR" sz="2200" dirty="0" err="1">
                    <a:latin typeface="Arial" panose="020B0604020202020204" pitchFamily="34" charset="0"/>
                    <a:cs typeface="Arial" panose="020B0604020202020204" pitchFamily="34" charset="0"/>
                  </a:rPr>
                  <a:t>hay</a:t>
                </a:r>
                <a:r>
                  <a:rPr lang="fr-FR" sz="2200" dirty="0">
                    <a:latin typeface="Arial" panose="020B0604020202020204" pitchFamily="34" charset="0"/>
                    <a:cs typeface="Arial" panose="020B0604020202020204" pitchFamily="34" charset="0"/>
                  </a:rPr>
                  <a:t> y</a:t>
                </a:r>
                <a:r>
                  <a:rPr lang="fr-FR" sz="2200" baseline="-25000" dirty="0">
                    <a:latin typeface="Arial" panose="020B0604020202020204" pitchFamily="34" charset="0"/>
                    <a:cs typeface="Arial" panose="020B0604020202020204" pitchFamily="34" charset="0"/>
                  </a:rPr>
                  <a:t>i</a:t>
                </a:r>
                <a:r>
                  <a:rPr lang="fr-FR" sz="2200" dirty="0">
                    <a:latin typeface="Arial" panose="020B0604020202020204" pitchFamily="34" charset="0"/>
                    <a:cs typeface="Arial" panose="020B0604020202020204" pitchFamily="34" charset="0"/>
                  </a:rPr>
                  <a:t> =1 </a:t>
                </a:r>
                <a:r>
                  <a:rPr lang="fr-FR" sz="2200" dirty="0" err="1">
                    <a:latin typeface="Arial" panose="020B0604020202020204" pitchFamily="34" charset="0"/>
                    <a:cs typeface="Arial" panose="020B0604020202020204" pitchFamily="34" charset="0"/>
                  </a:rPr>
                  <a:t>và</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đạt</a:t>
                </a:r>
                <a:r>
                  <a:rPr lang="fr-FR" sz="2200" dirty="0">
                    <a:latin typeface="Arial" panose="020B0604020202020204" pitchFamily="34" charset="0"/>
                    <a:cs typeface="Arial" panose="020B0604020202020204" pitchFamily="34" charset="0"/>
                  </a:rPr>
                  <a:t> maximum khi y</a:t>
                </a:r>
                <a:r>
                  <a:rPr lang="fr-FR" sz="2200" baseline="-25000" dirty="0">
                    <a:latin typeface="Arial" panose="020B0604020202020204" pitchFamily="34" charset="0"/>
                    <a:cs typeface="Arial" panose="020B0604020202020204" pitchFamily="34" charset="0"/>
                  </a:rPr>
                  <a:t>i</a:t>
                </a:r>
                <a:r>
                  <a:rPr lang="fr-FR" sz="2200" dirty="0">
                    <a:latin typeface="Arial" panose="020B0604020202020204" pitchFamily="34" charset="0"/>
                    <a:cs typeface="Arial" panose="020B0604020202020204" pitchFamily="34" charset="0"/>
                  </a:rPr>
                  <a:t> = 0.5. </a:t>
                </a:r>
                <a:r>
                  <a:rPr lang="fr-FR" sz="2200" dirty="0" err="1">
                    <a:latin typeface="Arial" panose="020B0604020202020204" pitchFamily="34" charset="0"/>
                    <a:cs typeface="Arial" panose="020B0604020202020204" pitchFamily="34" charset="0"/>
                  </a:rPr>
                  <a:t>Chú</a:t>
                </a:r>
                <a:r>
                  <a:rPr lang="fr-FR" sz="2200" dirty="0">
                    <a:latin typeface="Arial" panose="020B0604020202020204" pitchFamily="34" charset="0"/>
                    <a:cs typeface="Arial" panose="020B0604020202020204" pitchFamily="34" charset="0"/>
                  </a:rPr>
                  <a:t> ý </a:t>
                </a:r>
                <a:r>
                  <a:rPr lang="fr-FR" sz="2200" dirty="0" err="1">
                    <a:latin typeface="Arial" panose="020B0604020202020204" pitchFamily="34" charset="0"/>
                    <a:cs typeface="Arial" panose="020B0604020202020204" pitchFamily="34" charset="0"/>
                  </a:rPr>
                  <a:t>rằng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dấu</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của</a:t>
                </a:r>
                <a:r>
                  <a:rPr lang="fr-FR" sz="2200" dirty="0">
                    <a:latin typeface="Arial" panose="020B0604020202020204" pitchFamily="34" charset="0"/>
                    <a:cs typeface="Arial" panose="020B0604020202020204" pitchFamily="34" charset="0"/>
                  </a:rPr>
                  <a:t> </a:t>
                </a:r>
                <a14:m>
                  <m:oMath xmlns:m="http://schemas.openxmlformats.org/officeDocument/2006/math">
                    <m:sSubSup>
                      <m:sSubSupPr>
                        <m:ctrlPr>
                          <a:rPr lang="vi-VN"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𝑖</m:t>
                        </m:r>
                      </m:sub>
                      <m:sup>
                        <m:r>
                          <a:rPr lang="fr-FR" sz="2200" i="1">
                            <a:latin typeface="Cambria Math" panose="02040503050406030204" pitchFamily="18" charset="0"/>
                          </a:rPr>
                          <m:t>(2)</m:t>
                        </m:r>
                      </m:sup>
                    </m:sSubSup>
                  </m:oMath>
                </a14:m>
                <a:r>
                  <a:rPr lang="en-US" sz="2200" i="1" baseline="300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hoàn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toàn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phụ</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thuộc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vào</a:t>
                </a:r>
                <a:r>
                  <a:rPr lang="fr-FR" sz="2200" dirty="0">
                    <a:latin typeface="Arial" panose="020B0604020202020204" pitchFamily="34" charset="0"/>
                    <a:cs typeface="Arial" panose="020B0604020202020204" pitchFamily="34" charset="0"/>
                  </a:rPr>
                  <a:t> </a:t>
                </a:r>
                <a14:m>
                  <m:oMath xmlns:m="http://schemas.openxmlformats.org/officeDocument/2006/math">
                    <m:r>
                      <a:rPr lang="fr-FR"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𝑡</m:t>
                        </m:r>
                      </m:e>
                      <m:sub>
                        <m:r>
                          <a:rPr lang="en-US" sz="2200" i="1">
                            <a:latin typeface="Cambria Math" panose="02040503050406030204" pitchFamily="18" charset="0"/>
                          </a:rPr>
                          <m:t>𝑖</m:t>
                        </m:r>
                      </m:sub>
                    </m:sSub>
                    <m:r>
                      <a:rPr lang="fr-FR"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fr-FR" sz="2200" i="1">
                        <a:latin typeface="Cambria Math" panose="02040503050406030204" pitchFamily="18" charset="0"/>
                      </a:rPr>
                      <m:t>)</m:t>
                    </m:r>
                  </m:oMath>
                </a14:m>
                <a:r>
                  <a:rPr lang="fr-FR" sz="2200" i="1" dirty="0">
                    <a:latin typeface="Arial" panose="020B0604020202020204" pitchFamily="34" charset="0"/>
                    <a:cs typeface="Arial" panose="020B0604020202020204" pitchFamily="34" charset="0"/>
                  </a:rPr>
                  <a:t> </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vì</a:t>
                </a:r>
                <a:r>
                  <a:rPr lang="fr-FR" sz="2200" dirty="0">
                    <a:latin typeface="Arial" panose="020B0604020202020204" pitchFamily="34" charset="0"/>
                    <a:cs typeface="Arial" panose="020B0604020202020204" pitchFamily="34" charset="0"/>
                  </a:rPr>
                  <a:t> </a:t>
                </a:r>
                <a14:m>
                  <m:oMath xmlns:m="http://schemas.openxmlformats.org/officeDocument/2006/math">
                    <m:sSub>
                      <m:sSubPr>
                        <m:ctrlPr>
                          <a:rPr lang="vi-VN"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d>
                      <m:dPr>
                        <m:ctrlPr>
                          <a:rPr lang="vi-VN" sz="2200" i="1">
                            <a:latin typeface="Cambria Math" panose="02040503050406030204" pitchFamily="18" charset="0"/>
                          </a:rPr>
                        </m:ctrlPr>
                      </m:dPr>
                      <m:e>
                        <m:r>
                          <a:rPr lang="fr-FR" sz="2200" i="1">
                            <a:latin typeface="Cambria Math" panose="02040503050406030204" pitchFamily="18" charset="0"/>
                          </a:rPr>
                          <m:t>1−</m:t>
                        </m:r>
                        <m:sSub>
                          <m:sSubPr>
                            <m:ctrlPr>
                              <a:rPr lang="vi-VN"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e>
                    </m:d>
                  </m:oMath>
                </a14:m>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luôn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dương</a:t>
                </a:r>
                <a:r>
                  <a:rPr lang="fr-FR"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marL="0" indent="0">
                  <a:buNone/>
                </a:pPr>
                <a:r>
                  <a:rPr lang="fr-FR" sz="2200" i="1" dirty="0" err="1">
                    <a:latin typeface="Arial" panose="020B0604020202020204" pitchFamily="34" charset="0"/>
                    <a:cs typeface="Arial" panose="020B0604020202020204" pitchFamily="34" charset="0"/>
                  </a:rPr>
                  <a:t>Các</a:t>
                </a:r>
                <a:r>
                  <a:rPr lang="fr-FR" sz="2200" i="1" dirty="0">
                    <a:latin typeface="Arial" panose="020B0604020202020204" pitchFamily="34" charset="0"/>
                    <a:cs typeface="Arial" panose="020B0604020202020204" pitchFamily="34" charset="0"/>
                  </a:rPr>
                  <a:t> </a:t>
                </a:r>
                <a:r>
                  <a:rPr lang="fr-FR" sz="2200" i="1" dirty="0" err="1">
                    <a:latin typeface="Arial" panose="020B0604020202020204" pitchFamily="34" charset="0"/>
                    <a:cs typeface="Arial" panose="020B0604020202020204" pitchFamily="34" charset="0"/>
                  </a:rPr>
                  <a:t>nơ</a:t>
                </a:r>
                <a:r>
                  <a:rPr lang="fr-FR" sz="2200" i="1" dirty="0">
                    <a:latin typeface="Arial" panose="020B0604020202020204" pitchFamily="34" charset="0"/>
                    <a:cs typeface="Arial" panose="020B0604020202020204" pitchFamily="34" charset="0"/>
                  </a:rPr>
                  <a:t> </a:t>
                </a:r>
                <a:r>
                  <a:rPr lang="fr-FR" sz="2200" i="1" dirty="0" err="1">
                    <a:latin typeface="Arial" panose="020B0604020202020204" pitchFamily="34" charset="0"/>
                    <a:cs typeface="Arial" panose="020B0604020202020204" pitchFamily="34" charset="0"/>
                  </a:rPr>
                  <a:t>ron</a:t>
                </a:r>
                <a:r>
                  <a:rPr lang="fr-FR" sz="2200" i="1" dirty="0">
                    <a:latin typeface="Arial" panose="020B0604020202020204" pitchFamily="34" charset="0"/>
                    <a:cs typeface="Arial" panose="020B0604020202020204" pitchFamily="34" charset="0"/>
                  </a:rPr>
                  <a:t> ở </a:t>
                </a:r>
                <a:r>
                  <a:rPr lang="fr-FR" sz="2200" i="1" dirty="0" err="1">
                    <a:latin typeface="Arial" panose="020B0604020202020204" pitchFamily="34" charset="0"/>
                    <a:cs typeface="Arial" panose="020B0604020202020204" pitchFamily="34" charset="0"/>
                  </a:rPr>
                  <a:t>lớp</a:t>
                </a:r>
                <a:r>
                  <a:rPr lang="fr-FR" sz="2200" i="1" dirty="0">
                    <a:latin typeface="Arial" panose="020B0604020202020204" pitchFamily="34" charset="0"/>
                    <a:cs typeface="Arial" panose="020B0604020202020204" pitchFamily="34" charset="0"/>
                  </a:rPr>
                  <a:t> </a:t>
                </a:r>
                <a:r>
                  <a:rPr lang="fr-FR" sz="2200" i="1" dirty="0" err="1">
                    <a:latin typeface="Arial" panose="020B0604020202020204" pitchFamily="34" charset="0"/>
                    <a:cs typeface="Arial" panose="020B0604020202020204" pitchFamily="34" charset="0"/>
                  </a:rPr>
                  <a:t>ẩn</a:t>
                </a:r>
                <a:r>
                  <a:rPr lang="fr-FR" sz="2200" dirty="0">
                    <a:latin typeface="Arial" panose="020B0604020202020204" pitchFamily="34" charset="0"/>
                    <a:cs typeface="Arial" panose="020B0604020202020204" pitchFamily="34" charset="0"/>
                  </a:rPr>
                  <a:t>:    </a:t>
                </a:r>
                <a:r>
                  <a:rPr lang="fr-FR" sz="2200" dirty="0"/>
                  <a:t>   </a:t>
                </a:r>
                <a14:m>
                  <m:oMath xmlns:m="http://schemas.openxmlformats.org/officeDocument/2006/math">
                    <m:sSubSup>
                      <m:sSubSupPr>
                        <m:ctrlPr>
                          <a:rPr lang="vi-VN" sz="2200" i="1">
                            <a:latin typeface="Cambria Math" panose="02040503050406030204" pitchFamily="18" charset="0"/>
                          </a:rPr>
                        </m:ctrlPr>
                      </m:sSubSupPr>
                      <m:e>
                        <m:r>
                          <a:rPr lang="fr-FR" sz="2200" i="1">
                            <a:latin typeface="Cambria Math" panose="02040503050406030204" pitchFamily="18" charset="0"/>
                          </a:rPr>
                          <m:t>𝑒</m:t>
                        </m:r>
                      </m:e>
                      <m:sub>
                        <m:r>
                          <a:rPr lang="fr-FR" sz="2200" i="1">
                            <a:latin typeface="Cambria Math" panose="02040503050406030204" pitchFamily="18" charset="0"/>
                          </a:rPr>
                          <m:t>𝑗</m:t>
                        </m:r>
                      </m:sub>
                      <m:sup>
                        <m:r>
                          <a:rPr lang="fr-FR" sz="2200" i="1">
                            <a:latin typeface="Cambria Math" panose="02040503050406030204" pitchFamily="18" charset="0"/>
                          </a:rPr>
                          <m:t>(1)</m:t>
                        </m:r>
                      </m:sup>
                    </m:sSubSup>
                    <m:r>
                      <a:rPr lang="fr-FR" sz="2200" i="1">
                        <a:latin typeface="Cambria Math" panose="02040503050406030204" pitchFamily="18" charset="0"/>
                      </a:rPr>
                      <m:t>=</m:t>
                    </m:r>
                    <m:sSub>
                      <m:sSubPr>
                        <m:ctrlPr>
                          <a:rPr lang="vi-VN" sz="2200" i="1">
                            <a:latin typeface="Cambria Math" panose="02040503050406030204" pitchFamily="18" charset="0"/>
                          </a:rPr>
                        </m:ctrlPr>
                      </m:sSubPr>
                      <m:e>
                        <m:r>
                          <a:rPr lang="fr-FR" sz="2200" i="1">
                            <a:latin typeface="Cambria Math" panose="02040503050406030204" pitchFamily="18" charset="0"/>
                          </a:rPr>
                          <m:t>h</m:t>
                        </m:r>
                      </m:e>
                      <m:sub>
                        <m:r>
                          <a:rPr lang="fr-FR" sz="2200" i="1">
                            <a:latin typeface="Cambria Math" panose="02040503050406030204" pitchFamily="18" charset="0"/>
                          </a:rPr>
                          <m:t>𝑗</m:t>
                        </m:r>
                      </m:sub>
                    </m:sSub>
                    <m:d>
                      <m:dPr>
                        <m:ctrlPr>
                          <a:rPr lang="vi-VN" sz="2200" i="1">
                            <a:latin typeface="Cambria Math" panose="02040503050406030204" pitchFamily="18" charset="0"/>
                          </a:rPr>
                        </m:ctrlPr>
                      </m:dPr>
                      <m:e>
                        <m:r>
                          <a:rPr lang="fr-FR" sz="2200" i="1">
                            <a:latin typeface="Cambria Math" panose="02040503050406030204" pitchFamily="18" charset="0"/>
                          </a:rPr>
                          <m:t>1−</m:t>
                        </m:r>
                        <m:sSub>
                          <m:sSubPr>
                            <m:ctrlPr>
                              <a:rPr lang="vi-VN" sz="2200" i="1">
                                <a:latin typeface="Cambria Math" panose="02040503050406030204" pitchFamily="18" charset="0"/>
                              </a:rPr>
                            </m:ctrlPr>
                          </m:sSubPr>
                          <m:e>
                            <m:r>
                              <a:rPr lang="fr-FR" sz="2200" i="1">
                                <a:latin typeface="Cambria Math" panose="02040503050406030204" pitchFamily="18" charset="0"/>
                              </a:rPr>
                              <m:t>h</m:t>
                            </m:r>
                          </m:e>
                          <m:sub>
                            <m:r>
                              <a:rPr lang="fr-FR" sz="2200" i="1">
                                <a:latin typeface="Cambria Math" panose="02040503050406030204" pitchFamily="18" charset="0"/>
                              </a:rPr>
                              <m:t>𝑗</m:t>
                            </m:r>
                          </m:sub>
                        </m:sSub>
                      </m:e>
                    </m:d>
                    <m:nary>
                      <m:naryPr>
                        <m:chr m:val="∑"/>
                        <m:limLoc m:val="undOvr"/>
                        <m:supHide m:val="on"/>
                        <m:ctrlPr>
                          <a:rPr lang="vi-VN" sz="2200" i="1">
                            <a:latin typeface="Cambria Math" panose="02040503050406030204" pitchFamily="18" charset="0"/>
                          </a:rPr>
                        </m:ctrlPr>
                      </m:naryPr>
                      <m:sub>
                        <m:r>
                          <a:rPr lang="fr-FR" sz="2200" i="1">
                            <a:latin typeface="Cambria Math" panose="02040503050406030204" pitchFamily="18" charset="0"/>
                          </a:rPr>
                          <m:t>𝑖</m:t>
                        </m:r>
                        <m:r>
                          <a:rPr lang="fr-FR" sz="2200" i="1">
                            <a:latin typeface="Cambria Math" panose="02040503050406030204" pitchFamily="18" charset="0"/>
                          </a:rPr>
                          <m:t>  </m:t>
                        </m:r>
                      </m:sub>
                      <m:sup/>
                      <m:e>
                        <m:sSubSup>
                          <m:sSubSupPr>
                            <m:ctrlPr>
                              <a:rPr lang="vi-VN" sz="2200" i="1">
                                <a:latin typeface="Cambria Math" panose="02040503050406030204" pitchFamily="18" charset="0"/>
                              </a:rPr>
                            </m:ctrlPr>
                          </m:sSubSupPr>
                          <m:e>
                            <m:r>
                              <a:rPr lang="fr-FR" sz="2200" i="1">
                                <a:latin typeface="Cambria Math" panose="02040503050406030204" pitchFamily="18" charset="0"/>
                              </a:rPr>
                              <m:t>𝑒</m:t>
                            </m:r>
                          </m:e>
                          <m:sub>
                            <m:r>
                              <a:rPr lang="fr-FR" sz="2200" i="1">
                                <a:latin typeface="Cambria Math" panose="02040503050406030204" pitchFamily="18" charset="0"/>
                              </a:rPr>
                              <m:t>𝑖</m:t>
                            </m:r>
                          </m:sub>
                          <m:sup>
                            <m:d>
                              <m:dPr>
                                <m:ctrlPr>
                                  <a:rPr lang="vi-VN" sz="2200" i="1">
                                    <a:latin typeface="Cambria Math" panose="02040503050406030204" pitchFamily="18" charset="0"/>
                                  </a:rPr>
                                </m:ctrlPr>
                              </m:dPr>
                              <m:e>
                                <m:r>
                                  <a:rPr lang="fr-FR" sz="2200" i="1">
                                    <a:latin typeface="Cambria Math" panose="02040503050406030204" pitchFamily="18" charset="0"/>
                                  </a:rPr>
                                  <m:t>2</m:t>
                                </m:r>
                              </m:e>
                            </m:d>
                          </m:sup>
                        </m:sSubSup>
                        <m:sSub>
                          <m:sSubPr>
                            <m:ctrlPr>
                              <a:rPr lang="vi-VN" sz="2200" i="1">
                                <a:latin typeface="Cambria Math" panose="02040503050406030204" pitchFamily="18" charset="0"/>
                              </a:rPr>
                            </m:ctrlPr>
                          </m:sSubPr>
                          <m:e>
                            <m:r>
                              <a:rPr lang="fr-FR" sz="2200" i="1">
                                <a:latin typeface="Cambria Math" panose="02040503050406030204" pitchFamily="18" charset="0"/>
                              </a:rPr>
                              <m:t>𝑤</m:t>
                            </m:r>
                          </m:e>
                          <m:sub>
                            <m:r>
                              <a:rPr lang="fr-FR" sz="2200" i="1">
                                <a:latin typeface="Cambria Math" panose="02040503050406030204" pitchFamily="18" charset="0"/>
                              </a:rPr>
                              <m:t>𝑖𝑗</m:t>
                            </m:r>
                          </m:sub>
                        </m:sSub>
                      </m:e>
                    </m:nary>
                  </m:oMath>
                </a14:m>
                <a:endParaRPr lang="vi-VN" sz="2200" dirty="0"/>
              </a:p>
              <a:p>
                <a:pPr marL="0" indent="0">
                  <a:lnSpc>
                    <a:spcPct val="100000"/>
                  </a:lnSpc>
                  <a:buNone/>
                </a:pPr>
                <a:r>
                  <a:rPr lang="fr-FR" sz="2200" dirty="0" err="1">
                    <a:latin typeface="Arial" panose="020B0604020202020204" pitchFamily="34" charset="0"/>
                    <a:cs typeface="Arial" panose="020B0604020202020204" pitchFamily="34" charset="0"/>
                  </a:rPr>
                  <a:t>Trong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công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thức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này</a:t>
                </a:r>
                <a:r>
                  <a:rPr lang="fr-FR"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trọng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của</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nút</a:t>
                </a:r>
                <a:r>
                  <a:rPr lang="fr-FR" sz="2200" dirty="0">
                    <a:latin typeface="Arial" panose="020B0604020202020204" pitchFamily="34" charset="0"/>
                    <a:cs typeface="Arial" panose="020B0604020202020204" pitchFamily="34" charset="0"/>
                  </a:rPr>
                  <a:t> j </a:t>
                </a:r>
                <a:r>
                  <a:rPr lang="fr-FR" sz="2200" dirty="0" err="1">
                    <a:latin typeface="Arial" panose="020B0604020202020204" pitchFamily="34" charset="0"/>
                    <a:cs typeface="Arial" panose="020B0604020202020204" pitchFamily="34" charset="0"/>
                  </a:rPr>
                  <a:t>trong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lớp</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ẩn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nhận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được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từ</a:t>
                </a:r>
                <a:r>
                  <a:rPr lang="fr-FR"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trọng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của</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các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nút</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có</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liên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kết</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với</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nút</a:t>
                </a:r>
                <a:r>
                  <a:rPr lang="fr-FR" sz="2200" dirty="0">
                    <a:latin typeface="Arial" panose="020B0604020202020204" pitchFamily="34" charset="0"/>
                    <a:cs typeface="Arial" panose="020B0604020202020204" pitchFamily="34" charset="0"/>
                  </a:rPr>
                  <a:t> j </a:t>
                </a:r>
                <a:r>
                  <a:rPr lang="fr-FR" sz="2200" dirty="0" err="1">
                    <a:latin typeface="Arial" panose="020B0604020202020204" pitchFamily="34" charset="0"/>
                    <a:cs typeface="Arial" panose="020B0604020202020204" pitchFamily="34" charset="0"/>
                  </a:rPr>
                  <a:t>từ</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lớp</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đầu</a:t>
                </a:r>
                <a:r>
                  <a:rPr lang="fr-FR" sz="2200" dirty="0">
                    <a:latin typeface="Arial" panose="020B0604020202020204" pitchFamily="34" charset="0"/>
                    <a:cs typeface="Arial" panose="020B0604020202020204" pitchFamily="34" charset="0"/>
                  </a:rPr>
                  <a:t> ra </a:t>
                </a:r>
                <a:r>
                  <a:rPr lang="fr-FR" sz="2200" dirty="0" err="1">
                    <a:latin typeface="Arial" panose="020B0604020202020204" pitchFamily="34" charset="0"/>
                    <a:cs typeface="Arial" panose="020B0604020202020204" pitchFamily="34" charset="0"/>
                  </a:rPr>
                  <a:t>truyền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ngược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lại</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Đấy</a:t>
                </a:r>
                <a:r>
                  <a:rPr lang="fr-FR" sz="2200" dirty="0">
                    <a:latin typeface="Arial" panose="020B0604020202020204" pitchFamily="34" charset="0"/>
                    <a:cs typeface="Arial" panose="020B0604020202020204" pitchFamily="34" charset="0"/>
                  </a:rPr>
                  <a:t> là </a:t>
                </a:r>
                <a:r>
                  <a:rPr lang="fr-FR" sz="2200" dirty="0" err="1">
                    <a:latin typeface="Arial" panose="020B0604020202020204" pitchFamily="34" charset="0"/>
                    <a:cs typeface="Arial" panose="020B0604020202020204" pitchFamily="34" charset="0"/>
                  </a:rPr>
                  <a:t>thành</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phần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tổng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trong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công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thức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trên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Còn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hai</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số</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hạng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trước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tổng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đó</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cũng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giống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như</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hai</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số</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hạng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của</a:t>
                </a:r>
                <a:r>
                  <a:rPr lang="fr-FR"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trọng số</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tại</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lớp</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đầu</a:t>
                </a:r>
                <a:r>
                  <a:rPr lang="fr-FR" sz="2200" dirty="0">
                    <a:latin typeface="Arial" panose="020B0604020202020204" pitchFamily="34" charset="0"/>
                    <a:cs typeface="Arial" panose="020B0604020202020204" pitchFamily="34" charset="0"/>
                  </a:rPr>
                  <a:t> ra </a:t>
                </a:r>
                <a:r>
                  <a:rPr lang="fr-FR" sz="2200" dirty="0" err="1">
                    <a:latin typeface="Arial" panose="020B0604020202020204" pitchFamily="34" charset="0"/>
                    <a:cs typeface="Arial" panose="020B0604020202020204" pitchFamily="34" charset="0"/>
                  </a:rPr>
                  <a:t>nhưng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thay</a:t>
                </a:r>
                <a:r>
                  <a:rPr lang="fr-FR" sz="2200" dirty="0">
                    <a:latin typeface="Arial" panose="020B0604020202020204" pitchFamily="34" charset="0"/>
                    <a:cs typeface="Arial" panose="020B0604020202020204" pitchFamily="34" charset="0"/>
                  </a:rPr>
                  <a:t> </a:t>
                </a:r>
                <a14:m>
                  <m:oMath xmlns:m="http://schemas.openxmlformats.org/officeDocument/2006/math">
                    <m:sSub>
                      <m:sSubPr>
                        <m:ctrlPr>
                          <a:rPr lang="vi-VN"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oMath>
                </a14:m>
                <a:r>
                  <a:rPr lang="vi-VN" sz="2200" dirty="0">
                    <a:latin typeface="Arial" panose="020B0604020202020204" pitchFamily="34" charset="0"/>
                    <a:cs typeface="Arial" panose="020B0604020202020204" pitchFamily="34" charset="0"/>
                  </a:rPr>
                  <a:t>  bằng </a:t>
                </a:r>
                <a14:m>
                  <m:oMath xmlns:m="http://schemas.openxmlformats.org/officeDocument/2006/math">
                    <m:sSub>
                      <m:sSubPr>
                        <m:ctrlPr>
                          <a:rPr lang="vi-VN" sz="2200" i="1">
                            <a:latin typeface="Cambria Math" panose="02040503050406030204" pitchFamily="18" charset="0"/>
                          </a:rPr>
                        </m:ctrlPr>
                      </m:sSubPr>
                      <m:e>
                        <m:r>
                          <a:rPr lang="fr-FR" sz="2200" i="1">
                            <a:latin typeface="Cambria Math" panose="02040503050406030204" pitchFamily="18" charset="0"/>
                          </a:rPr>
                          <m:t>h</m:t>
                        </m:r>
                      </m:e>
                      <m:sub>
                        <m:r>
                          <a:rPr lang="fr-FR" sz="2200" i="1">
                            <a:latin typeface="Cambria Math" panose="02040503050406030204" pitchFamily="18" charset="0"/>
                          </a:rPr>
                          <m:t>𝑗</m:t>
                        </m:r>
                      </m:sub>
                    </m:sSub>
                  </m:oMath>
                </a14:m>
                <a:r>
                  <a:rPr lang="fr-FR"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Chú ý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h</m:t>
                        </m:r>
                      </m:e>
                      <m:sub>
                        <m:r>
                          <a:rPr lang="vi-VN" sz="2200" i="1">
                            <a:latin typeface="Cambria Math" panose="02040503050406030204" pitchFamily="18" charset="0"/>
                          </a:rPr>
                          <m:t>𝑗</m:t>
                        </m:r>
                      </m:sub>
                    </m:sSub>
                  </m:oMath>
                </a14:m>
                <a:r>
                  <a:rPr lang="vi-VN" sz="2200" dirty="0">
                    <a:latin typeface="Arial" panose="020B0604020202020204" pitchFamily="34" charset="0"/>
                    <a:cs typeface="Arial" panose="020B0604020202020204" pitchFamily="34" charset="0"/>
                  </a:rPr>
                  <a:t>  là đầu ra của lớp ẩn </a:t>
                </a:r>
              </a:p>
              <a:p>
                <a:pPr marL="0" indent="0">
                  <a:buNone/>
                </a:pPr>
                <a:r>
                  <a:rPr lang="vi-VN" sz="2200" i="1" dirty="0"/>
                  <a:t>Cập nhật trọng số</a:t>
                </a:r>
                <a:endParaRPr lang="vi-VN" sz="2200" dirty="0"/>
              </a:p>
              <a:p>
                <a:pPr marL="0" indent="0">
                  <a:buNone/>
                </a:pPr>
                <a:r>
                  <a:rPr lang="vi-VN" sz="2200" dirty="0"/>
                  <a:t>Bây giờ chúng ta biết giá trị trọng của từng nơ ron, ta sẵn sàng cập nhật trọng số của các liên kết dẫn đến chúng. </a:t>
                </a:r>
              </a:p>
              <a:p>
                <a:r>
                  <a:rPr lang="vi-VN" sz="2200" dirty="0"/>
                  <a:t>Trọng liên kết với Nơ ron ở lớp đầu ra : </a:t>
                </a:r>
                <a14:m>
                  <m:oMath xmlns:m="http://schemas.openxmlformats.org/officeDocument/2006/math">
                    <m:sSubSup>
                      <m:sSubSupPr>
                        <m:ctrlPr>
                          <a:rPr lang="vi-VN" sz="2200" i="1">
                            <a:latin typeface="Cambria Math" panose="02040503050406030204" pitchFamily="18" charset="0"/>
                          </a:rPr>
                        </m:ctrlPr>
                      </m:sSubSupPr>
                      <m:e>
                        <m:r>
                          <a:rPr lang="vi-VN" sz="2200" i="1">
                            <a:latin typeface="Cambria Math" panose="02040503050406030204" pitchFamily="18" charset="0"/>
                          </a:rPr>
                          <m:t>𝑤</m:t>
                        </m:r>
                      </m:e>
                      <m:sub>
                        <m:r>
                          <a:rPr lang="vi-VN" sz="2200" i="1">
                            <a:latin typeface="Cambria Math" panose="02040503050406030204" pitchFamily="18" charset="0"/>
                          </a:rPr>
                          <m:t>𝑗𝑖</m:t>
                        </m:r>
                      </m:sub>
                      <m:sup>
                        <m:r>
                          <a:rPr lang="vi-VN" sz="2200" i="1">
                            <a:latin typeface="Cambria Math" panose="02040503050406030204" pitchFamily="18" charset="0"/>
                          </a:rPr>
                          <m:t>(2)</m:t>
                        </m:r>
                      </m:sup>
                    </m:sSubSup>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𝑤</m:t>
                        </m:r>
                      </m:e>
                      <m:sub>
                        <m:r>
                          <a:rPr lang="vi-VN" sz="2200" i="1">
                            <a:latin typeface="Cambria Math" panose="02040503050406030204" pitchFamily="18" charset="0"/>
                          </a:rPr>
                          <m:t>𝑗𝑖</m:t>
                        </m:r>
                      </m:sub>
                      <m:sup>
                        <m:r>
                          <a:rPr lang="vi-VN" sz="2200" i="1">
                            <a:latin typeface="Cambria Math" panose="02040503050406030204" pitchFamily="18" charset="0"/>
                          </a:rPr>
                          <m:t>(2)</m:t>
                        </m:r>
                      </m:sup>
                    </m:sSubSup>
                    <m:r>
                      <a:rPr lang="vi-VN" sz="2200" i="1">
                        <a:latin typeface="Cambria Math" panose="02040503050406030204" pitchFamily="18" charset="0"/>
                      </a:rPr>
                      <m:t>+</m:t>
                    </m:r>
                  </m:oMath>
                </a14:m>
                <a:r>
                  <a:rPr lang="fr-FR" sz="2200" dirty="0"/>
                  <a:t>η</a:t>
                </a:r>
                <a14:m>
                  <m:oMath xmlns:m="http://schemas.openxmlformats.org/officeDocument/2006/math">
                    <m:sSubSup>
                      <m:sSubSupPr>
                        <m:ctrlPr>
                          <a:rPr lang="vi-VN" sz="2200" i="1">
                            <a:latin typeface="Cambria Math" panose="02040503050406030204" pitchFamily="18" charset="0"/>
                          </a:rPr>
                        </m:ctrlPr>
                      </m:sSubSupPr>
                      <m:e>
                        <m:r>
                          <a:rPr lang="vi-VN" sz="2200" i="1">
                            <a:latin typeface="Cambria Math" panose="02040503050406030204" pitchFamily="18" charset="0"/>
                          </a:rPr>
                          <m:t>𝑒</m:t>
                        </m:r>
                      </m:e>
                      <m:sub>
                        <m:r>
                          <a:rPr lang="vi-VN" sz="2200" i="1">
                            <a:latin typeface="Cambria Math" panose="02040503050406030204" pitchFamily="18" charset="0"/>
                          </a:rPr>
                          <m:t>𝑖</m:t>
                        </m:r>
                      </m:sub>
                      <m:sup>
                        <m:r>
                          <a:rPr lang="vi-VN" sz="2200" i="1">
                            <a:latin typeface="Cambria Math" panose="02040503050406030204" pitchFamily="18" charset="0"/>
                          </a:rPr>
                          <m:t>(2)</m:t>
                        </m:r>
                      </m:sup>
                    </m:sSubSup>
                    <m:sSub>
                      <m:sSubPr>
                        <m:ctrlPr>
                          <a:rPr lang="vi-VN" sz="2200" i="1">
                            <a:latin typeface="Cambria Math" panose="02040503050406030204" pitchFamily="18" charset="0"/>
                          </a:rPr>
                        </m:ctrlPr>
                      </m:sSubPr>
                      <m:e>
                        <m:r>
                          <a:rPr lang="vi-VN" sz="2200" i="1">
                            <a:latin typeface="Cambria Math" panose="02040503050406030204" pitchFamily="18" charset="0"/>
                          </a:rPr>
                          <m:t>h</m:t>
                        </m:r>
                      </m:e>
                      <m:sub>
                        <m:r>
                          <a:rPr lang="vi-VN" sz="2200" i="1">
                            <a:latin typeface="Cambria Math" panose="02040503050406030204" pitchFamily="18" charset="0"/>
                          </a:rPr>
                          <m:t>𝑗</m:t>
                        </m:r>
                      </m:sub>
                    </m:sSub>
                  </m:oMath>
                </a14:m>
                <a:endParaRPr lang="vi-VN" sz="2200" dirty="0"/>
              </a:p>
              <a:p>
                <a:r>
                  <a:rPr lang="vi-VN" sz="2200" dirty="0"/>
                  <a:t>Trọng liên kết với Nơ ron ở lớp </a:t>
                </a:r>
                <a:r>
                  <a:rPr lang="vi-VN" dirty="0"/>
                  <a:t>ẩn</a:t>
                </a:r>
                <a:r>
                  <a:rPr lang="vi-VN" sz="2200" dirty="0"/>
                  <a:t> : </a:t>
                </a:r>
                <a14:m>
                  <m:oMath xmlns:m="http://schemas.openxmlformats.org/officeDocument/2006/math">
                    <m:sSubSup>
                      <m:sSubSupPr>
                        <m:ctrlPr>
                          <a:rPr lang="vi-VN" sz="2200" i="1">
                            <a:latin typeface="Cambria Math" panose="02040503050406030204" pitchFamily="18" charset="0"/>
                          </a:rPr>
                        </m:ctrlPr>
                      </m:sSubSupPr>
                      <m:e>
                        <m:r>
                          <a:rPr lang="vi-VN" sz="2200" i="1">
                            <a:latin typeface="Cambria Math" panose="02040503050406030204" pitchFamily="18" charset="0"/>
                          </a:rPr>
                          <m:t>𝑤</m:t>
                        </m:r>
                      </m:e>
                      <m:sub>
                        <m:r>
                          <a:rPr lang="vi-VN" sz="2200" i="1">
                            <a:latin typeface="Cambria Math" panose="02040503050406030204" pitchFamily="18" charset="0"/>
                          </a:rPr>
                          <m:t>𝑗𝑖</m:t>
                        </m:r>
                      </m:sub>
                      <m:sup>
                        <m:r>
                          <a:rPr lang="vi-VN" sz="2200" i="1">
                            <a:latin typeface="Cambria Math" panose="02040503050406030204" pitchFamily="18" charset="0"/>
                          </a:rPr>
                          <m:t>(</m:t>
                        </m:r>
                        <m:r>
                          <a:rPr lang="vi-VN" sz="2200" b="0" i="1" smtClean="0">
                            <a:latin typeface="Cambria Math" panose="02040503050406030204" pitchFamily="18" charset="0"/>
                          </a:rPr>
                          <m:t>1</m:t>
                        </m:r>
                        <m:r>
                          <a:rPr lang="vi-VN" sz="2200" i="1">
                            <a:latin typeface="Cambria Math" panose="02040503050406030204" pitchFamily="18" charset="0"/>
                          </a:rPr>
                          <m:t>)</m:t>
                        </m:r>
                      </m:sup>
                    </m:sSubSup>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𝑤</m:t>
                        </m:r>
                      </m:e>
                      <m:sub>
                        <m:r>
                          <a:rPr lang="vi-VN" sz="2200" i="1">
                            <a:latin typeface="Cambria Math" panose="02040503050406030204" pitchFamily="18" charset="0"/>
                          </a:rPr>
                          <m:t>𝑗𝑖</m:t>
                        </m:r>
                      </m:sub>
                      <m:sup>
                        <m:r>
                          <a:rPr lang="vi-VN" sz="2200" i="1">
                            <a:latin typeface="Cambria Math" panose="02040503050406030204" pitchFamily="18" charset="0"/>
                          </a:rPr>
                          <m:t>(</m:t>
                        </m:r>
                        <m:r>
                          <a:rPr lang="vi-VN" sz="2200" b="0" i="1" smtClean="0">
                            <a:latin typeface="Cambria Math" panose="02040503050406030204" pitchFamily="18" charset="0"/>
                          </a:rPr>
                          <m:t>1</m:t>
                        </m:r>
                        <m:r>
                          <a:rPr lang="vi-VN" sz="2200" i="1">
                            <a:latin typeface="Cambria Math" panose="02040503050406030204" pitchFamily="18" charset="0"/>
                          </a:rPr>
                          <m:t>)</m:t>
                        </m:r>
                      </m:sup>
                    </m:sSubSup>
                    <m:r>
                      <a:rPr lang="vi-VN" sz="2200" i="1">
                        <a:latin typeface="Cambria Math" panose="02040503050406030204" pitchFamily="18" charset="0"/>
                      </a:rPr>
                      <m:t>+</m:t>
                    </m:r>
                  </m:oMath>
                </a14:m>
                <a:r>
                  <a:rPr lang="fr-FR" sz="2200" dirty="0"/>
                  <a:t>η</a:t>
                </a:r>
                <a14:m>
                  <m:oMath xmlns:m="http://schemas.openxmlformats.org/officeDocument/2006/math">
                    <m:sSubSup>
                      <m:sSubSupPr>
                        <m:ctrlPr>
                          <a:rPr lang="vi-VN" sz="2200" i="1">
                            <a:latin typeface="Cambria Math" panose="02040503050406030204" pitchFamily="18" charset="0"/>
                          </a:rPr>
                        </m:ctrlPr>
                      </m:sSubSupPr>
                      <m:e>
                        <m:r>
                          <a:rPr lang="vi-VN" sz="2200" i="1">
                            <a:latin typeface="Cambria Math" panose="02040503050406030204" pitchFamily="18" charset="0"/>
                          </a:rPr>
                          <m:t>𝑒</m:t>
                        </m:r>
                      </m:e>
                      <m:sub>
                        <m:r>
                          <a:rPr lang="vi-VN" sz="2200" i="1">
                            <a:latin typeface="Cambria Math" panose="02040503050406030204" pitchFamily="18" charset="0"/>
                          </a:rPr>
                          <m:t>𝑖</m:t>
                        </m:r>
                      </m:sub>
                      <m:sup>
                        <m:r>
                          <a:rPr lang="vi-VN" sz="2200" i="1">
                            <a:latin typeface="Cambria Math" panose="02040503050406030204" pitchFamily="18" charset="0"/>
                          </a:rPr>
                          <m:t>(</m:t>
                        </m:r>
                        <m:r>
                          <a:rPr lang="vi-VN" sz="2200" b="0" i="1" smtClean="0">
                            <a:latin typeface="Cambria Math" panose="02040503050406030204" pitchFamily="18" charset="0"/>
                          </a:rPr>
                          <m:t>1</m:t>
                        </m:r>
                        <m:r>
                          <a:rPr lang="vi-VN" sz="2200" i="1">
                            <a:latin typeface="Cambria Math" panose="02040503050406030204" pitchFamily="18" charset="0"/>
                          </a:rPr>
                          <m:t>)</m:t>
                        </m:r>
                      </m:sup>
                    </m:sSubSup>
                    <m:sSub>
                      <m:sSubPr>
                        <m:ctrlPr>
                          <a:rPr lang="vi-VN" sz="2200" i="1">
                            <a:latin typeface="Cambria Math" panose="02040503050406030204" pitchFamily="18" charset="0"/>
                          </a:rPr>
                        </m:ctrlPr>
                      </m:sSubPr>
                      <m:e>
                        <m:r>
                          <a:rPr lang="vi-VN" sz="2200" b="0" i="1" smtClean="0">
                            <a:latin typeface="Cambria Math" panose="02040503050406030204" pitchFamily="18" charset="0"/>
                          </a:rPr>
                          <m:t>𝑥</m:t>
                        </m:r>
                      </m:e>
                      <m:sub>
                        <m:r>
                          <a:rPr lang="vi-VN" sz="2200" i="1">
                            <a:latin typeface="Cambria Math" panose="02040503050406030204" pitchFamily="18" charset="0"/>
                          </a:rPr>
                          <m:t>𝑗</m:t>
                        </m:r>
                      </m:sub>
                    </m:sSub>
                  </m:oMath>
                </a14:m>
                <a:endParaRPr lang="vi-VN" sz="2200" dirty="0"/>
              </a:p>
              <a:p>
                <a:pPr marL="0" indent="0">
                  <a:buNone/>
                </a:pPr>
                <a:r>
                  <a:rPr lang="vi-VN" sz="2200" dirty="0"/>
                  <a:t>    </a:t>
                </a:r>
                <a:r>
                  <a:rPr lang="fr-FR" sz="2200" dirty="0"/>
                  <a:t>η</a:t>
                </a:r>
                <a:r>
                  <a:rPr lang="vi-VN" sz="2200" dirty="0"/>
                  <a:t> là tham số học lấy khá nhỏ trong khoảng (0,1).</a:t>
                </a:r>
              </a:p>
              <a:p>
                <a:pPr marL="0" indent="0">
                  <a:buNone/>
                </a:pPr>
                <a:endParaRPr lang="vi-VN" sz="2200" dirty="0"/>
              </a:p>
              <a:p>
                <a:pPr marL="0" indent="0">
                  <a:lnSpc>
                    <a:spcPct val="100000"/>
                  </a:lnSpc>
                  <a:buNone/>
                </a:pPr>
                <a:endParaRPr lang="vi-VN" sz="2200" dirty="0">
                  <a:latin typeface="Arial" panose="020B0604020202020204" pitchFamily="34" charset="0"/>
                  <a:cs typeface="Arial" panose="020B0604020202020204" pitchFamily="34" charset="0"/>
                </a:endParaRPr>
              </a:p>
              <a:p>
                <a:pPr marL="0" indent="0">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A4F39965-5272-4E9C-BB23-D2FDCF44A4BB}"/>
                  </a:ext>
                </a:extLst>
              </p:cNvPr>
              <p:cNvSpPr>
                <a:spLocks noGrp="1" noRot="1" noChangeAspect="1" noMove="1" noResize="1" noEditPoints="1" noAdjustHandles="1" noChangeArrowheads="1" noChangeShapeType="1" noTextEdit="1"/>
              </p:cNvSpPr>
              <p:nvPr>
                <p:ph idx="1"/>
              </p:nvPr>
            </p:nvSpPr>
            <p:spPr>
              <a:xfrm>
                <a:off x="652668" y="341588"/>
                <a:ext cx="10903227" cy="6300718"/>
              </a:xfrm>
              <a:blipFill>
                <a:blip r:embed="rId2"/>
                <a:stretch>
                  <a:fillRect l="-727"/>
                </a:stretch>
              </a:blipFill>
            </p:spPr>
            <p:txBody>
              <a:bodyPr/>
              <a:lstStyle/>
              <a:p>
                <a:r>
                  <a:rPr lang="vi-VN">
                    <a:noFill/>
                  </a:rPr>
                  <a:t> </a:t>
                </a:r>
              </a:p>
            </p:txBody>
          </p:sp>
        </mc:Fallback>
      </mc:AlternateContent>
    </p:spTree>
    <p:extLst>
      <p:ext uri="{BB962C8B-B14F-4D97-AF65-F5344CB8AC3E}">
        <p14:creationId xmlns:p14="http://schemas.microsoft.com/office/powerpoint/2010/main" val="2752447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299C-A209-40C2-A54C-F517644E2928}"/>
              </a:ext>
            </a:extLst>
          </p:cNvPr>
          <p:cNvSpPr>
            <a:spLocks noGrp="1"/>
          </p:cNvSpPr>
          <p:nvPr>
            <p:ph type="title"/>
          </p:nvPr>
        </p:nvSpPr>
        <p:spPr>
          <a:xfrm flipV="1">
            <a:off x="838200" y="318052"/>
            <a:ext cx="10515600" cy="47073"/>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F39965-5272-4E9C-BB23-D2FDCF44A4BB}"/>
                  </a:ext>
                </a:extLst>
              </p:cNvPr>
              <p:cNvSpPr>
                <a:spLocks noGrp="1"/>
              </p:cNvSpPr>
              <p:nvPr>
                <p:ph idx="1"/>
              </p:nvPr>
            </p:nvSpPr>
            <p:spPr>
              <a:xfrm>
                <a:off x="652668" y="341588"/>
                <a:ext cx="10903227" cy="6300718"/>
              </a:xfrm>
            </p:spPr>
            <p:txBody>
              <a:bodyPr>
                <a:normAutofit lnSpcReduction="10000"/>
              </a:bodyPr>
              <a:lstStyle/>
              <a:p>
                <a:pPr marL="0" indent="0">
                  <a:lnSpc>
                    <a:spcPct val="100000"/>
                  </a:lnSpc>
                  <a:buNone/>
                </a:pPr>
                <a:r>
                  <a:rPr lang="vi-VN" sz="2400" dirty="0"/>
                  <a:t>Thuật toán lan truyền ngược được tóm tắt như sau :</a:t>
                </a:r>
              </a:p>
              <a:p>
                <a:pPr marL="457200" lvl="0" indent="-457200">
                  <a:buFont typeface="+mj-lt"/>
                  <a:buAutoNum type="arabicPeriod"/>
                </a:pPr>
                <a:r>
                  <a:rPr lang="vi-VN" sz="2400" dirty="0"/>
                  <a:t>Gán ví dụ </a:t>
                </a:r>
                <a:r>
                  <a:rPr lang="vi-VN" sz="2400" b="1" dirty="0"/>
                  <a:t>x</a:t>
                </a:r>
                <a:r>
                  <a:rPr lang="vi-VN" sz="2400" dirty="0"/>
                  <a:t> vào lớp đầu vào và thực hiện lan truyền thẳng đến lớp đầu ra</a:t>
                </a:r>
              </a:p>
              <a:p>
                <a:pPr marL="457200" lvl="0" indent="-457200">
                  <a:buFont typeface="+mj-lt"/>
                  <a:buAutoNum type="arabicPeriod"/>
                </a:pPr>
                <a:r>
                  <a:rPr lang="fr-FR" sz="2400" dirty="0" err="1"/>
                  <a:t>Giả</a:t>
                </a:r>
                <a:r>
                  <a:rPr lang="fr-FR" sz="2400" dirty="0"/>
                  <a:t> </a:t>
                </a:r>
                <a:r>
                  <a:rPr lang="fr-FR" sz="2400" dirty="0" err="1"/>
                  <a:t>sử</a:t>
                </a:r>
                <a:r>
                  <a:rPr lang="fr-FR" sz="2400" b="1" dirty="0"/>
                  <a:t> </a:t>
                </a:r>
                <a14:m>
                  <m:oMath xmlns:m="http://schemas.openxmlformats.org/officeDocument/2006/math">
                    <m:r>
                      <a:rPr lang="fr-FR" sz="2400" b="1" i="1" dirty="0" smtClean="0">
                        <a:latin typeface="Cambria Math" panose="02040503050406030204" pitchFamily="18" charset="0"/>
                      </a:rPr>
                      <m:t>𝒚</m:t>
                    </m:r>
                    <m:r>
                      <a:rPr lang="fr-FR" sz="2400" i="1" dirty="0">
                        <a:latin typeface="Cambria Math" panose="02040503050406030204" pitchFamily="18" charset="0"/>
                      </a:rPr>
                      <m:t>=(</m:t>
                    </m:r>
                    <m:sSub>
                      <m:sSubPr>
                        <m:ctrlPr>
                          <a:rPr lang="fr-FR" sz="2400" i="1" dirty="0" smtClean="0">
                            <a:latin typeface="Cambria Math" panose="02040503050406030204" pitchFamily="18" charset="0"/>
                          </a:rPr>
                        </m:ctrlPr>
                      </m:sSubPr>
                      <m:e>
                        <m:r>
                          <a:rPr lang="vi-VN" sz="2400" b="0" i="1" dirty="0" smtClean="0">
                            <a:latin typeface="Cambria Math" panose="02040503050406030204" pitchFamily="18" charset="0"/>
                          </a:rPr>
                          <m:t>𝑦</m:t>
                        </m:r>
                      </m:e>
                      <m:sub>
                        <m:r>
                          <a:rPr lang="vi-VN" sz="2400" b="0" i="1" dirty="0" smtClean="0">
                            <a:latin typeface="Cambria Math" panose="02040503050406030204" pitchFamily="18" charset="0"/>
                          </a:rPr>
                          <m:t>1</m:t>
                        </m:r>
                      </m:sub>
                    </m:sSub>
                    <m:r>
                      <a:rPr lang="fr-FR" sz="2400" i="1" dirty="0">
                        <a:latin typeface="Cambria Math" panose="02040503050406030204" pitchFamily="18" charset="0"/>
                      </a:rPr>
                      <m:t>,</m:t>
                    </m:r>
                    <m:sSub>
                      <m:sSubPr>
                        <m:ctrlPr>
                          <a:rPr lang="fr-FR" sz="2400" i="1" dirty="0" smtClean="0">
                            <a:latin typeface="Cambria Math" panose="02040503050406030204" pitchFamily="18" charset="0"/>
                          </a:rPr>
                        </m:ctrlPr>
                      </m:sSubPr>
                      <m:e>
                        <m:r>
                          <a:rPr lang="vi-VN" sz="2400" b="0" i="1" dirty="0" smtClean="0">
                            <a:latin typeface="Cambria Math" panose="02040503050406030204" pitchFamily="18" charset="0"/>
                          </a:rPr>
                          <m:t>𝑦</m:t>
                        </m:r>
                      </m:e>
                      <m:sub>
                        <m:r>
                          <a:rPr lang="vi-VN" sz="2400" b="0" i="1" dirty="0" smtClean="0">
                            <a:latin typeface="Cambria Math" panose="02040503050406030204" pitchFamily="18" charset="0"/>
                          </a:rPr>
                          <m:t>2</m:t>
                        </m:r>
                      </m:sub>
                    </m:sSub>
                    <m:r>
                      <a:rPr lang="fr-FR" sz="2400" i="1" dirty="0">
                        <a:latin typeface="Cambria Math" panose="02040503050406030204" pitchFamily="18" charset="0"/>
                      </a:rPr>
                      <m:t> …, </m:t>
                    </m:r>
                    <m:sSub>
                      <m:sSubPr>
                        <m:ctrlPr>
                          <a:rPr lang="fr-FR" sz="2400" i="1" dirty="0" smtClean="0">
                            <a:latin typeface="Cambria Math" panose="02040503050406030204" pitchFamily="18" charset="0"/>
                          </a:rPr>
                        </m:ctrlPr>
                      </m:sSubPr>
                      <m:e>
                        <m:r>
                          <a:rPr lang="vi-VN" sz="2400" b="0" i="1" dirty="0" smtClean="0">
                            <a:latin typeface="Cambria Math" panose="02040503050406030204" pitchFamily="18" charset="0"/>
                          </a:rPr>
                          <m:t>𝑦</m:t>
                        </m:r>
                      </m:e>
                      <m:sub>
                        <m:r>
                          <a:rPr lang="vi-VN" sz="2400" b="0" i="1" dirty="0" smtClean="0">
                            <a:latin typeface="Cambria Math" panose="02040503050406030204" pitchFamily="18" charset="0"/>
                          </a:rPr>
                          <m:t>𝑚</m:t>
                        </m:r>
                      </m:sub>
                    </m:sSub>
                    <m:r>
                      <a:rPr lang="fr-FR" sz="2400" i="1" dirty="0">
                        <a:latin typeface="Cambria Math" panose="02040503050406030204" pitchFamily="18" charset="0"/>
                      </a:rPr>
                      <m:t>) </m:t>
                    </m:r>
                  </m:oMath>
                </a14:m>
                <a:r>
                  <a:rPr lang="fr-FR" sz="2400" dirty="0"/>
                  <a:t>là </a:t>
                </a:r>
                <a:r>
                  <a:rPr lang="fr-FR" sz="2400" dirty="0" err="1"/>
                  <a:t>vecto</a:t>
                </a:r>
                <a:r>
                  <a:rPr lang="fr-FR" sz="2400" dirty="0"/>
                  <a:t> </a:t>
                </a:r>
                <a:r>
                  <a:rPr lang="fr-FR" sz="2400" dirty="0" err="1"/>
                  <a:t>đầu</a:t>
                </a:r>
                <a:r>
                  <a:rPr lang="fr-FR" sz="2400" dirty="0"/>
                  <a:t> ra </a:t>
                </a:r>
                <a:r>
                  <a:rPr lang="fr-FR" sz="2400" dirty="0" err="1"/>
                  <a:t>và</a:t>
                </a:r>
                <a:r>
                  <a:rPr lang="fr-FR" sz="2400" dirty="0"/>
                  <a:t> </a:t>
                </a:r>
                <a14:m>
                  <m:oMath xmlns:m="http://schemas.openxmlformats.org/officeDocument/2006/math">
                    <m:r>
                      <a:rPr lang="fr-FR" sz="2400" b="1" i="1" dirty="0" smtClean="0">
                        <a:latin typeface="Cambria Math" panose="02040503050406030204" pitchFamily="18" charset="0"/>
                      </a:rPr>
                      <m:t>𝒕</m:t>
                    </m:r>
                    <m:r>
                      <a:rPr lang="fr-FR" sz="2400" b="1" i="1" dirty="0" smtClean="0">
                        <a:latin typeface="Cambria Math" panose="02040503050406030204" pitchFamily="18" charset="0"/>
                      </a:rPr>
                      <m:t>(</m:t>
                    </m:r>
                    <m:r>
                      <a:rPr lang="fr-FR" sz="2400" b="1" i="1" dirty="0" smtClean="0">
                        <a:latin typeface="Cambria Math" panose="02040503050406030204" pitchFamily="18" charset="0"/>
                      </a:rPr>
                      <m:t>𝒙</m:t>
                    </m:r>
                    <m:r>
                      <a:rPr lang="fr-FR" sz="2400" b="1" i="1" dirty="0" smtClean="0">
                        <a:latin typeface="Cambria Math" panose="02040503050406030204" pitchFamily="18" charset="0"/>
                      </a:rPr>
                      <m:t>)</m:t>
                    </m:r>
                    <m:r>
                      <a:rPr lang="fr-FR" sz="2400" i="1" dirty="0">
                        <a:latin typeface="Cambria Math" panose="02040503050406030204" pitchFamily="18" charset="0"/>
                      </a:rPr>
                      <m:t> =(</m:t>
                    </m:r>
                    <m:sSub>
                      <m:sSubPr>
                        <m:ctrlPr>
                          <a:rPr lang="fr-FR" sz="2400" i="1" dirty="0" smtClean="0">
                            <a:latin typeface="Cambria Math" panose="02040503050406030204" pitchFamily="18" charset="0"/>
                          </a:rPr>
                        </m:ctrlPr>
                      </m:sSubPr>
                      <m:e>
                        <m:r>
                          <a:rPr lang="vi-VN" sz="2400" b="0" i="1" dirty="0" smtClean="0">
                            <a:latin typeface="Cambria Math" panose="02040503050406030204" pitchFamily="18" charset="0"/>
                          </a:rPr>
                          <m:t>𝑡</m:t>
                        </m:r>
                      </m:e>
                      <m:sub>
                        <m:r>
                          <a:rPr lang="vi-VN" sz="2400" b="0" i="1" dirty="0" smtClean="0">
                            <a:latin typeface="Cambria Math" panose="02040503050406030204" pitchFamily="18" charset="0"/>
                          </a:rPr>
                          <m:t>1</m:t>
                        </m:r>
                      </m:sub>
                    </m:sSub>
                    <m:r>
                      <a:rPr lang="vi-VN" sz="2400" b="0" i="1" dirty="0" smtClean="0">
                        <a:latin typeface="Cambria Math" panose="02040503050406030204" pitchFamily="18" charset="0"/>
                      </a:rPr>
                      <m:t>,</m:t>
                    </m:r>
                    <m:sSub>
                      <m:sSubPr>
                        <m:ctrlPr>
                          <a:rPr lang="vi-VN" sz="2400" b="0" i="1" dirty="0" smtClean="0">
                            <a:latin typeface="Cambria Math" panose="02040503050406030204" pitchFamily="18" charset="0"/>
                          </a:rPr>
                        </m:ctrlPr>
                      </m:sSubPr>
                      <m:e>
                        <m:r>
                          <a:rPr lang="vi-VN" sz="2400" b="0" i="1" dirty="0" smtClean="0">
                            <a:latin typeface="Cambria Math" panose="02040503050406030204" pitchFamily="18" charset="0"/>
                          </a:rPr>
                          <m:t>𝑡</m:t>
                        </m:r>
                      </m:e>
                      <m:sub>
                        <m:r>
                          <a:rPr lang="vi-VN" sz="2400" b="0" i="1" dirty="0" smtClean="0">
                            <a:latin typeface="Cambria Math" panose="02040503050406030204" pitchFamily="18" charset="0"/>
                          </a:rPr>
                          <m:t>2</m:t>
                        </m:r>
                      </m:sub>
                    </m:sSub>
                    <m:r>
                      <a:rPr lang="fr-FR" sz="2400" i="1" dirty="0">
                        <a:latin typeface="Cambria Math" panose="02040503050406030204" pitchFamily="18" charset="0"/>
                      </a:rPr>
                      <m:t>, …,</m:t>
                    </m:r>
                    <m:sSub>
                      <m:sSubPr>
                        <m:ctrlPr>
                          <a:rPr lang="fr-FR" sz="2400" i="1" dirty="0" smtClean="0">
                            <a:latin typeface="Cambria Math" panose="02040503050406030204" pitchFamily="18" charset="0"/>
                          </a:rPr>
                        </m:ctrlPr>
                      </m:sSubPr>
                      <m:e>
                        <m:r>
                          <a:rPr lang="vi-VN" sz="2400" b="0" i="1" dirty="0" smtClean="0">
                            <a:latin typeface="Cambria Math" panose="02040503050406030204" pitchFamily="18" charset="0"/>
                          </a:rPr>
                          <m:t>𝑡</m:t>
                        </m:r>
                      </m:e>
                      <m:sub>
                        <m:r>
                          <a:rPr lang="vi-VN" sz="2400" b="0" i="1" dirty="0" smtClean="0">
                            <a:latin typeface="Cambria Math" panose="02040503050406030204" pitchFamily="18" charset="0"/>
                          </a:rPr>
                          <m:t>𝑚</m:t>
                        </m:r>
                      </m:sub>
                    </m:sSub>
                    <m:r>
                      <a:rPr lang="fr-FR" sz="2400" i="1" dirty="0">
                        <a:latin typeface="Cambria Math" panose="02040503050406030204" pitchFamily="18" charset="0"/>
                      </a:rPr>
                      <m:t>) </m:t>
                    </m:r>
                  </m:oMath>
                </a14:m>
                <a:r>
                  <a:rPr lang="fr-FR" sz="2400" dirty="0"/>
                  <a:t>là </a:t>
                </a:r>
                <a:r>
                  <a:rPr lang="fr-FR" sz="2400" dirty="0" err="1"/>
                  <a:t>vec</a:t>
                </a:r>
                <a:r>
                  <a:rPr lang="fr-FR" sz="2400" dirty="0"/>
                  <a:t> to </a:t>
                </a:r>
                <a:r>
                  <a:rPr lang="fr-FR" sz="2400" dirty="0" err="1"/>
                  <a:t>đích</a:t>
                </a:r>
                <a:r>
                  <a:rPr lang="fr-FR" sz="2400" dirty="0"/>
                  <a:t> </a:t>
                </a:r>
                <a:endParaRPr lang="vi-VN" sz="2400" dirty="0"/>
              </a:p>
              <a:p>
                <a:pPr marL="457200" lvl="0" indent="-457200">
                  <a:buFont typeface="+mj-lt"/>
                  <a:buAutoNum type="arabicPeriod"/>
                </a:pPr>
                <a:r>
                  <a:rPr lang="fr-FR" sz="2400" dirty="0" err="1"/>
                  <a:t>Đối</a:t>
                </a:r>
                <a:r>
                  <a:rPr lang="fr-FR" sz="2400" dirty="0"/>
                  <a:t> </a:t>
                </a:r>
                <a:r>
                  <a:rPr lang="fr-FR" sz="2400" dirty="0" err="1"/>
                  <a:t>với</a:t>
                </a:r>
                <a:r>
                  <a:rPr lang="fr-FR" sz="2400" dirty="0"/>
                  <a:t> </a:t>
                </a:r>
                <a:r>
                  <a:rPr lang="fr-FR" sz="2400" dirty="0" err="1"/>
                  <a:t>mỗi</a:t>
                </a:r>
                <a:r>
                  <a:rPr lang="fr-FR" sz="2400" dirty="0"/>
                  <a:t> n</a:t>
                </a:r>
                <a:r>
                  <a:rPr lang="vi-VN" sz="2400" dirty="0"/>
                  <a:t>ơ</a:t>
                </a:r>
                <a:r>
                  <a:rPr lang="fr-FR" sz="2400" dirty="0"/>
                  <a:t> </a:t>
                </a:r>
                <a:r>
                  <a:rPr lang="fr-FR" sz="2400" dirty="0" err="1"/>
                  <a:t>ron</a:t>
                </a:r>
                <a:r>
                  <a:rPr lang="fr-FR" sz="2400" dirty="0"/>
                  <a:t> </a:t>
                </a:r>
                <a:r>
                  <a:rPr lang="fr-FR" sz="2400" dirty="0" err="1"/>
                  <a:t>của</a:t>
                </a:r>
                <a:r>
                  <a:rPr lang="fr-FR" sz="2400" dirty="0"/>
                  <a:t> </a:t>
                </a:r>
                <a:r>
                  <a:rPr lang="fr-FR" sz="2400" dirty="0" err="1"/>
                  <a:t>đầu</a:t>
                </a:r>
                <a:r>
                  <a:rPr lang="fr-FR" sz="2400" dirty="0"/>
                  <a:t> ra </a:t>
                </a:r>
                <a:r>
                  <a:rPr lang="fr-FR" sz="2400" dirty="0" err="1"/>
                  <a:t>tính</a:t>
                </a:r>
                <a:r>
                  <a:rPr lang="fr-FR" sz="2400" dirty="0"/>
                  <a:t> </a:t>
                </a:r>
                <a:r>
                  <a:rPr lang="vi-VN" sz="2400" dirty="0"/>
                  <a:t>giá trị</a:t>
                </a:r>
                <a:r>
                  <a:rPr lang="fr-FR" sz="2400" dirty="0"/>
                  <a:t> </a:t>
                </a:r>
                <a:r>
                  <a:rPr lang="fr-FR" sz="2400" dirty="0" err="1"/>
                  <a:t>đối</a:t>
                </a:r>
                <a:r>
                  <a:rPr lang="fr-FR" sz="2400" dirty="0"/>
                  <a:t> </a:t>
                </a:r>
                <a:r>
                  <a:rPr lang="fr-FR" sz="2400" dirty="0" err="1"/>
                  <a:t>với</a:t>
                </a:r>
                <a:r>
                  <a:rPr lang="fr-FR" sz="2400" dirty="0"/>
                  <a:t> </a:t>
                </a:r>
                <a:r>
                  <a:rPr lang="fr-FR" sz="2400" dirty="0" err="1"/>
                  <a:t>lỗi</a:t>
                </a:r>
                <a:r>
                  <a:rPr lang="fr-FR" sz="2400" dirty="0"/>
                  <a:t> </a:t>
                </a:r>
                <a14:m>
                  <m:oMath xmlns:m="http://schemas.openxmlformats.org/officeDocument/2006/math">
                    <m:sSubSup>
                      <m:sSubSupPr>
                        <m:ctrlPr>
                          <a:rPr lang="vi-VN"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𝑖</m:t>
                        </m:r>
                      </m:sub>
                      <m:sup>
                        <m:r>
                          <a:rPr lang="fr-FR" sz="2400" i="1">
                            <a:latin typeface="Cambria Math" panose="02040503050406030204" pitchFamily="18" charset="0"/>
                          </a:rPr>
                          <m:t>(2)</m:t>
                        </m:r>
                      </m:sup>
                    </m:sSubSup>
                    <m:r>
                      <a:rPr lang="fr-FR"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fr-FR" sz="2400" i="1">
                        <a:latin typeface="Cambria Math" panose="02040503050406030204" pitchFamily="18" charset="0"/>
                      </a:rPr>
                      <m:t>(1−</m:t>
                    </m:r>
                    <m:sSub>
                      <m:sSubPr>
                        <m:ctrlPr>
                          <a:rPr lang="vi-VN"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fr-FR"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m:t>
                        </m:r>
                      </m:sub>
                    </m:sSub>
                    <m:r>
                      <a:rPr lang="fr-FR"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fr-FR" sz="2400" i="1">
                        <a:latin typeface="Cambria Math" panose="02040503050406030204" pitchFamily="18" charset="0"/>
                      </a:rPr>
                      <m:t>)</m:t>
                    </m:r>
                  </m:oMath>
                </a14:m>
                <a:endParaRPr lang="vi-VN" sz="2400" dirty="0"/>
              </a:p>
              <a:p>
                <a:pPr marL="457200" lvl="0" indent="-457200">
                  <a:buFont typeface="+mj-lt"/>
                  <a:buAutoNum type="arabicPeriod"/>
                </a:pPr>
                <a:r>
                  <a:rPr lang="fr-FR" sz="2400" dirty="0" err="1"/>
                  <a:t>Đối</a:t>
                </a:r>
                <a:r>
                  <a:rPr lang="fr-FR" sz="2400" dirty="0"/>
                  <a:t> </a:t>
                </a:r>
                <a:r>
                  <a:rPr lang="fr-FR" sz="2400" dirty="0" err="1"/>
                  <a:t>với</a:t>
                </a:r>
                <a:r>
                  <a:rPr lang="fr-FR" sz="2400" dirty="0"/>
                  <a:t> </a:t>
                </a:r>
                <a:r>
                  <a:rPr lang="fr-FR" sz="2400" dirty="0" err="1"/>
                  <a:t>mỗi</a:t>
                </a:r>
                <a:r>
                  <a:rPr lang="fr-FR" sz="2400" dirty="0"/>
                  <a:t> </a:t>
                </a:r>
                <a:r>
                  <a:rPr lang="fr-FR" sz="2400" dirty="0" err="1"/>
                  <a:t>nơ</a:t>
                </a:r>
                <a:r>
                  <a:rPr lang="fr-FR" sz="2400" dirty="0"/>
                  <a:t> </a:t>
                </a:r>
                <a:r>
                  <a:rPr lang="fr-FR" sz="2400" dirty="0" err="1"/>
                  <a:t>ron</a:t>
                </a:r>
                <a:r>
                  <a:rPr lang="fr-FR" sz="2400" dirty="0"/>
                  <a:t> ở </a:t>
                </a:r>
                <a:r>
                  <a:rPr lang="fr-FR" sz="2400" dirty="0" err="1"/>
                  <a:t>lớp</a:t>
                </a:r>
                <a:r>
                  <a:rPr lang="fr-FR" sz="2400" dirty="0"/>
                  <a:t> </a:t>
                </a:r>
                <a:r>
                  <a:rPr lang="fr-FR" sz="2400" dirty="0" err="1"/>
                  <a:t>ẩn</a:t>
                </a:r>
                <a:r>
                  <a:rPr lang="fr-FR" sz="2400" dirty="0"/>
                  <a:t>, </a:t>
                </a:r>
                <a:r>
                  <a:rPr lang="fr-FR" sz="2400" dirty="0" err="1"/>
                  <a:t>tính</a:t>
                </a:r>
                <a:r>
                  <a:rPr lang="fr-FR" sz="2400" dirty="0"/>
                  <a:t> </a:t>
                </a:r>
                <a:r>
                  <a:rPr lang="vi-VN" sz="2400" dirty="0"/>
                  <a:t>giá trị </a:t>
                </a:r>
                <a14:m>
                  <m:oMath xmlns:m="http://schemas.openxmlformats.org/officeDocument/2006/math">
                    <m:sSubSup>
                      <m:sSubSupPr>
                        <m:ctrlPr>
                          <a:rPr lang="vi-VN" sz="2400" i="1">
                            <a:latin typeface="Cambria Math" panose="02040503050406030204" pitchFamily="18" charset="0"/>
                          </a:rPr>
                        </m:ctrlPr>
                      </m:sSubSupPr>
                      <m:e>
                        <m:r>
                          <a:rPr lang="fr-FR" sz="2400" i="1">
                            <a:latin typeface="Cambria Math" panose="02040503050406030204" pitchFamily="18" charset="0"/>
                          </a:rPr>
                          <m:t>𝑒</m:t>
                        </m:r>
                      </m:e>
                      <m:sub>
                        <m:r>
                          <a:rPr lang="fr-FR" sz="2400" i="1">
                            <a:latin typeface="Cambria Math" panose="02040503050406030204" pitchFamily="18" charset="0"/>
                          </a:rPr>
                          <m:t>𝑗</m:t>
                        </m:r>
                      </m:sub>
                      <m:sup>
                        <m:r>
                          <a:rPr lang="fr-FR" sz="2400" i="1">
                            <a:latin typeface="Cambria Math" panose="02040503050406030204" pitchFamily="18" charset="0"/>
                          </a:rPr>
                          <m:t>(1)</m:t>
                        </m:r>
                      </m:sup>
                    </m:sSubSup>
                    <m:r>
                      <a:rPr lang="fr-FR" sz="2400" i="1">
                        <a:latin typeface="Cambria Math" panose="02040503050406030204" pitchFamily="18" charset="0"/>
                      </a:rPr>
                      <m:t>=</m:t>
                    </m:r>
                    <m:sSub>
                      <m:sSubPr>
                        <m:ctrlPr>
                          <a:rPr lang="vi-VN" sz="2400" i="1">
                            <a:latin typeface="Cambria Math" panose="02040503050406030204" pitchFamily="18" charset="0"/>
                          </a:rPr>
                        </m:ctrlPr>
                      </m:sSubPr>
                      <m:e>
                        <m:r>
                          <a:rPr lang="fr-FR" sz="2400" i="1">
                            <a:latin typeface="Cambria Math" panose="02040503050406030204" pitchFamily="18" charset="0"/>
                          </a:rPr>
                          <m:t>h</m:t>
                        </m:r>
                      </m:e>
                      <m:sub>
                        <m:r>
                          <a:rPr lang="fr-FR" sz="2400" i="1">
                            <a:latin typeface="Cambria Math" panose="02040503050406030204" pitchFamily="18" charset="0"/>
                          </a:rPr>
                          <m:t>𝑗</m:t>
                        </m:r>
                      </m:sub>
                    </m:sSub>
                    <m:d>
                      <m:dPr>
                        <m:ctrlPr>
                          <a:rPr lang="vi-VN" sz="2400" i="1">
                            <a:latin typeface="Cambria Math" panose="02040503050406030204" pitchFamily="18" charset="0"/>
                          </a:rPr>
                        </m:ctrlPr>
                      </m:dPr>
                      <m:e>
                        <m:r>
                          <a:rPr lang="fr-FR" sz="2400" i="1">
                            <a:latin typeface="Cambria Math" panose="02040503050406030204" pitchFamily="18" charset="0"/>
                          </a:rPr>
                          <m:t>1−</m:t>
                        </m:r>
                        <m:sSub>
                          <m:sSubPr>
                            <m:ctrlPr>
                              <a:rPr lang="vi-VN" sz="2400" i="1">
                                <a:latin typeface="Cambria Math" panose="02040503050406030204" pitchFamily="18" charset="0"/>
                              </a:rPr>
                            </m:ctrlPr>
                          </m:sSubPr>
                          <m:e>
                            <m:r>
                              <a:rPr lang="fr-FR" sz="2400" i="1">
                                <a:latin typeface="Cambria Math" panose="02040503050406030204" pitchFamily="18" charset="0"/>
                              </a:rPr>
                              <m:t>h</m:t>
                            </m:r>
                          </m:e>
                          <m:sub>
                            <m:r>
                              <a:rPr lang="fr-FR" sz="2400" i="1">
                                <a:latin typeface="Cambria Math" panose="02040503050406030204" pitchFamily="18" charset="0"/>
                              </a:rPr>
                              <m:t>𝑗</m:t>
                            </m:r>
                          </m:sub>
                        </m:sSub>
                      </m:e>
                    </m:d>
                    <m:nary>
                      <m:naryPr>
                        <m:chr m:val="∑"/>
                        <m:limLoc m:val="undOvr"/>
                        <m:supHide m:val="on"/>
                        <m:ctrlPr>
                          <a:rPr lang="vi-VN" sz="2400" i="1">
                            <a:latin typeface="Cambria Math" panose="02040503050406030204" pitchFamily="18" charset="0"/>
                          </a:rPr>
                        </m:ctrlPr>
                      </m:naryPr>
                      <m:sub>
                        <m:r>
                          <a:rPr lang="fr-FR" sz="2400" i="1">
                            <a:latin typeface="Cambria Math" panose="02040503050406030204" pitchFamily="18" charset="0"/>
                          </a:rPr>
                          <m:t>𝑖</m:t>
                        </m:r>
                        <m:r>
                          <a:rPr lang="fr-FR" sz="2400" i="1">
                            <a:latin typeface="Cambria Math" panose="02040503050406030204" pitchFamily="18" charset="0"/>
                          </a:rPr>
                          <m:t>  </m:t>
                        </m:r>
                      </m:sub>
                      <m:sup/>
                      <m:e>
                        <m:sSubSup>
                          <m:sSubSupPr>
                            <m:ctrlPr>
                              <a:rPr lang="vi-VN" sz="2400" i="1">
                                <a:latin typeface="Cambria Math" panose="02040503050406030204" pitchFamily="18" charset="0"/>
                              </a:rPr>
                            </m:ctrlPr>
                          </m:sSubSupPr>
                          <m:e>
                            <m:r>
                              <a:rPr lang="fr-FR" sz="2400" i="1">
                                <a:latin typeface="Cambria Math" panose="02040503050406030204" pitchFamily="18" charset="0"/>
                              </a:rPr>
                              <m:t>𝑒</m:t>
                            </m:r>
                          </m:e>
                          <m:sub>
                            <m:r>
                              <a:rPr lang="fr-FR" sz="2400" i="1">
                                <a:latin typeface="Cambria Math" panose="02040503050406030204" pitchFamily="18" charset="0"/>
                              </a:rPr>
                              <m:t>𝑖</m:t>
                            </m:r>
                          </m:sub>
                          <m:sup>
                            <m:d>
                              <m:dPr>
                                <m:ctrlPr>
                                  <a:rPr lang="vi-VN" sz="2400" i="1">
                                    <a:latin typeface="Cambria Math" panose="02040503050406030204" pitchFamily="18" charset="0"/>
                                  </a:rPr>
                                </m:ctrlPr>
                              </m:dPr>
                              <m:e>
                                <m:r>
                                  <a:rPr lang="fr-FR" sz="2400" i="1">
                                    <a:latin typeface="Cambria Math" panose="02040503050406030204" pitchFamily="18" charset="0"/>
                                  </a:rPr>
                                  <m:t>2</m:t>
                                </m:r>
                              </m:e>
                            </m:d>
                          </m:sup>
                        </m:sSubSup>
                        <m:sSub>
                          <m:sSubPr>
                            <m:ctrlPr>
                              <a:rPr lang="vi-VN" sz="2400" i="1">
                                <a:latin typeface="Cambria Math" panose="02040503050406030204" pitchFamily="18" charset="0"/>
                              </a:rPr>
                            </m:ctrlPr>
                          </m:sSubPr>
                          <m:e>
                            <m:r>
                              <a:rPr lang="fr-FR" sz="2400" i="1">
                                <a:latin typeface="Cambria Math" panose="02040503050406030204" pitchFamily="18" charset="0"/>
                              </a:rPr>
                              <m:t>𝑤</m:t>
                            </m:r>
                          </m:e>
                          <m:sub>
                            <m:r>
                              <a:rPr lang="fr-FR" sz="2400" i="1">
                                <a:latin typeface="Cambria Math" panose="02040503050406030204" pitchFamily="18" charset="0"/>
                              </a:rPr>
                              <m:t>𝑖𝑗</m:t>
                            </m:r>
                          </m:sub>
                        </m:sSub>
                      </m:e>
                    </m:nary>
                  </m:oMath>
                </a14:m>
                <a:r>
                  <a:rPr lang="fr-FR" sz="2400" dirty="0"/>
                  <a:t> </a:t>
                </a:r>
                <a:r>
                  <a:rPr lang="vi-VN" sz="2400" dirty="0"/>
                  <a:t>của mỗi nơ ron trong đó </a:t>
                </a:r>
                <a14:m>
                  <m:oMath xmlns:m="http://schemas.openxmlformats.org/officeDocument/2006/math">
                    <m:sSubSup>
                      <m:sSubSupPr>
                        <m:ctrlPr>
                          <a:rPr lang="vi-VN"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𝑖</m:t>
                        </m:r>
                      </m:sub>
                      <m:sup>
                        <m:r>
                          <a:rPr lang="fr-FR" sz="2400" i="1">
                            <a:latin typeface="Cambria Math" panose="02040503050406030204" pitchFamily="18" charset="0"/>
                          </a:rPr>
                          <m:t>(2)</m:t>
                        </m:r>
                      </m:sup>
                    </m:sSubSup>
                  </m:oMath>
                </a14:m>
                <a:r>
                  <a:rPr lang="en-US" sz="2400" dirty="0"/>
                  <a:t> </a:t>
                </a:r>
                <a:r>
                  <a:rPr lang="vi-VN" sz="2400" dirty="0"/>
                  <a:t>đ</a:t>
                </a:r>
                <a:r>
                  <a:rPr lang="fr-FR" sz="2400" dirty="0" err="1"/>
                  <a:t>ược</a:t>
                </a:r>
                <a:r>
                  <a:rPr lang="fr-FR" sz="2400" dirty="0"/>
                  <a:t> </a:t>
                </a:r>
                <a:r>
                  <a:rPr lang="fr-FR" sz="2400" dirty="0" err="1"/>
                  <a:t>tính</a:t>
                </a:r>
                <a:r>
                  <a:rPr lang="fr-FR" sz="2400" dirty="0"/>
                  <a:t> ở </a:t>
                </a:r>
                <a:r>
                  <a:rPr lang="fr-FR" sz="2400" dirty="0" err="1"/>
                  <a:t>lớp</a:t>
                </a:r>
                <a:r>
                  <a:rPr lang="fr-FR" sz="2400" dirty="0"/>
                  <a:t> </a:t>
                </a:r>
                <a:r>
                  <a:rPr lang="fr-FR" sz="2400" dirty="0" err="1"/>
                  <a:t>trước</a:t>
                </a:r>
                <a:r>
                  <a:rPr lang="fr-FR" sz="2400" dirty="0"/>
                  <a:t>.</a:t>
                </a:r>
                <a:endParaRPr lang="vi-VN" sz="2400" dirty="0"/>
              </a:p>
              <a:p>
                <a:pPr marL="457200" lvl="0" indent="-457200">
                  <a:buFont typeface="+mj-lt"/>
                  <a:buAutoNum type="arabicPeriod"/>
                </a:pPr>
                <a:r>
                  <a:rPr lang="fr-FR" sz="2400" dirty="0" err="1"/>
                  <a:t>Cập</a:t>
                </a:r>
                <a:r>
                  <a:rPr lang="fr-FR" sz="2400" dirty="0"/>
                  <a:t> </a:t>
                </a:r>
                <a:r>
                  <a:rPr lang="fr-FR" sz="2400" dirty="0" err="1"/>
                  <a:t>nhật</a:t>
                </a:r>
                <a:r>
                  <a:rPr lang="fr-FR" sz="2400" dirty="0"/>
                  <a:t> </a:t>
                </a:r>
                <a:r>
                  <a:rPr lang="fr-FR" sz="2400" dirty="0" err="1"/>
                  <a:t>các</a:t>
                </a:r>
                <a:r>
                  <a:rPr lang="fr-FR" sz="2400" dirty="0"/>
                  <a:t> </a:t>
                </a:r>
                <a:r>
                  <a:rPr lang="fr-FR" sz="2400" dirty="0" err="1"/>
                  <a:t>trọng</a:t>
                </a:r>
                <a:r>
                  <a:rPr lang="fr-FR" sz="2400" dirty="0"/>
                  <a:t> </a:t>
                </a:r>
                <a:r>
                  <a:rPr lang="fr-FR" sz="2400" dirty="0" err="1"/>
                  <a:t>theo</a:t>
                </a:r>
                <a:r>
                  <a:rPr lang="fr-FR" sz="2400" dirty="0"/>
                  <a:t> </a:t>
                </a:r>
                <a:r>
                  <a:rPr lang="fr-FR" sz="2400" dirty="0" err="1"/>
                  <a:t>các</a:t>
                </a:r>
                <a:r>
                  <a:rPr lang="fr-FR" sz="2400" dirty="0"/>
                  <a:t> </a:t>
                </a:r>
                <a:r>
                  <a:rPr lang="fr-FR" sz="2400" dirty="0" err="1"/>
                  <a:t>công</a:t>
                </a:r>
                <a:r>
                  <a:rPr lang="fr-FR" sz="2400" dirty="0"/>
                  <a:t> </a:t>
                </a:r>
                <a:r>
                  <a:rPr lang="fr-FR" sz="2400" dirty="0" err="1"/>
                  <a:t>thức</a:t>
                </a:r>
                <a:r>
                  <a:rPr lang="fr-FR" sz="2400" dirty="0"/>
                  <a:t> </a:t>
                </a:r>
                <a:r>
                  <a:rPr lang="fr-FR" sz="2400" dirty="0" err="1"/>
                  <a:t>sau</a:t>
                </a:r>
                <a:r>
                  <a:rPr lang="fr-FR" sz="2400" dirty="0"/>
                  <a:t>, </a:t>
                </a:r>
                <a:r>
                  <a:rPr lang="fr-FR" sz="2400" dirty="0" err="1"/>
                  <a:t>trong</a:t>
                </a:r>
                <a:r>
                  <a:rPr lang="fr-FR" sz="2400" dirty="0"/>
                  <a:t> </a:t>
                </a:r>
                <a:r>
                  <a:rPr lang="fr-FR" sz="2400" dirty="0" err="1"/>
                  <a:t>đó</a:t>
                </a:r>
                <a:r>
                  <a:rPr lang="fr-FR" sz="2400" dirty="0"/>
                  <a:t>  η là </a:t>
                </a:r>
                <a:r>
                  <a:rPr lang="fr-FR" sz="2400" dirty="0" err="1"/>
                  <a:t>tốc</a:t>
                </a:r>
                <a:r>
                  <a:rPr lang="fr-FR" sz="2400" dirty="0"/>
                  <a:t> </a:t>
                </a:r>
                <a:r>
                  <a:rPr lang="fr-FR" sz="2400" dirty="0" err="1"/>
                  <a:t>độ</a:t>
                </a:r>
                <a:r>
                  <a:rPr lang="fr-FR" sz="2400" dirty="0"/>
                  <a:t> </a:t>
                </a:r>
                <a:r>
                  <a:rPr lang="fr-FR" sz="2400" dirty="0" err="1"/>
                  <a:t>học</a:t>
                </a:r>
                <a:r>
                  <a:rPr lang="fr-FR" sz="2400" dirty="0"/>
                  <a:t> :</a:t>
                </a:r>
                <a:br>
                  <a:rPr lang="fr-FR" sz="2400" dirty="0"/>
                </a:br>
                <a:r>
                  <a:rPr lang="fr-FR" sz="2400" dirty="0" err="1"/>
                  <a:t>Đối</a:t>
                </a:r>
                <a:r>
                  <a:rPr lang="fr-FR" sz="2400" dirty="0"/>
                  <a:t> </a:t>
                </a:r>
                <a:r>
                  <a:rPr lang="fr-FR" sz="2400" dirty="0" err="1"/>
                  <a:t>với</a:t>
                </a:r>
                <a:r>
                  <a:rPr lang="fr-FR" sz="2400" dirty="0"/>
                  <a:t> </a:t>
                </a:r>
                <a:r>
                  <a:rPr lang="fr-FR" sz="2400" dirty="0" err="1"/>
                  <a:t>lớp</a:t>
                </a:r>
                <a:r>
                  <a:rPr lang="fr-FR" sz="2400" dirty="0"/>
                  <a:t> </a:t>
                </a:r>
                <a:r>
                  <a:rPr lang="fr-FR" sz="2400" dirty="0" err="1"/>
                  <a:t>đầu</a:t>
                </a:r>
                <a:r>
                  <a:rPr lang="fr-FR" sz="2400" dirty="0"/>
                  <a:t> ra : </a:t>
                </a:r>
                <a14:m>
                  <m:oMath xmlns:m="http://schemas.openxmlformats.org/officeDocument/2006/math">
                    <m:sSubSup>
                      <m:sSubSupPr>
                        <m:ctrlPr>
                          <a:rPr lang="vi-VN" sz="2400" i="1">
                            <a:latin typeface="Cambria Math" panose="02040503050406030204" pitchFamily="18" charset="0"/>
                          </a:rPr>
                        </m:ctrlPr>
                      </m:sSubSupPr>
                      <m:e>
                        <m:r>
                          <a:rPr lang="fr-FR" sz="2400" i="1">
                            <a:latin typeface="Cambria Math" panose="02040503050406030204" pitchFamily="18" charset="0"/>
                          </a:rPr>
                          <m:t>𝑤</m:t>
                        </m:r>
                      </m:e>
                      <m:sub>
                        <m:r>
                          <a:rPr lang="fr-FR" sz="2400" i="1">
                            <a:latin typeface="Cambria Math" panose="02040503050406030204" pitchFamily="18" charset="0"/>
                          </a:rPr>
                          <m:t>𝑗𝑖</m:t>
                        </m:r>
                      </m:sub>
                      <m:sup>
                        <m:r>
                          <a:rPr lang="fr-FR" sz="2400" i="1">
                            <a:latin typeface="Cambria Math" panose="02040503050406030204" pitchFamily="18" charset="0"/>
                          </a:rPr>
                          <m:t>(2)</m:t>
                        </m:r>
                      </m:sup>
                    </m:sSubSup>
                    <m:r>
                      <a:rPr lang="fr-FR"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𝑤</m:t>
                        </m:r>
                      </m:e>
                      <m:sub>
                        <m:r>
                          <a:rPr lang="fr-FR" sz="2400" i="1">
                            <a:latin typeface="Cambria Math" panose="02040503050406030204" pitchFamily="18" charset="0"/>
                          </a:rPr>
                          <m:t>𝑗𝑖</m:t>
                        </m:r>
                      </m:sub>
                      <m:sup>
                        <m:r>
                          <a:rPr lang="fr-FR" sz="2400" i="1">
                            <a:latin typeface="Cambria Math" panose="02040503050406030204" pitchFamily="18" charset="0"/>
                          </a:rPr>
                          <m:t>(2)</m:t>
                        </m:r>
                      </m:sup>
                    </m:sSubSup>
                    <m:r>
                      <a:rPr lang="fr-FR" sz="2400" i="1">
                        <a:latin typeface="Cambria Math" panose="02040503050406030204" pitchFamily="18" charset="0"/>
                      </a:rPr>
                      <m:t>+</m:t>
                    </m:r>
                  </m:oMath>
                </a14:m>
                <a:r>
                  <a:rPr lang="fr-FR" sz="2400" dirty="0"/>
                  <a:t>η</a:t>
                </a:r>
                <a14:m>
                  <m:oMath xmlns:m="http://schemas.openxmlformats.org/officeDocument/2006/math">
                    <m:sSubSup>
                      <m:sSubSupPr>
                        <m:ctrlPr>
                          <a:rPr lang="vi-VN" sz="2400" i="1">
                            <a:latin typeface="Cambria Math" panose="02040503050406030204" pitchFamily="18" charset="0"/>
                          </a:rPr>
                        </m:ctrlPr>
                      </m:sSubSupPr>
                      <m:e>
                        <m:r>
                          <a:rPr lang="fr-FR" sz="2400" i="1">
                            <a:latin typeface="Cambria Math" panose="02040503050406030204" pitchFamily="18" charset="0"/>
                          </a:rPr>
                          <m:t>𝑒</m:t>
                        </m:r>
                      </m:e>
                      <m:sub>
                        <m:r>
                          <a:rPr lang="fr-FR" sz="2400" i="1">
                            <a:latin typeface="Cambria Math" panose="02040503050406030204" pitchFamily="18" charset="0"/>
                          </a:rPr>
                          <m:t>𝑖</m:t>
                        </m:r>
                      </m:sub>
                      <m:sup>
                        <m:r>
                          <a:rPr lang="fr-FR" sz="2400" i="1">
                            <a:latin typeface="Cambria Math" panose="02040503050406030204" pitchFamily="18" charset="0"/>
                          </a:rPr>
                          <m:t>(2)</m:t>
                        </m:r>
                      </m:sup>
                    </m:sSubSup>
                    <m:sSub>
                      <m:sSubPr>
                        <m:ctrlPr>
                          <a:rPr lang="vi-VN" sz="2400" i="1">
                            <a:latin typeface="Cambria Math" panose="02040503050406030204" pitchFamily="18" charset="0"/>
                          </a:rPr>
                        </m:ctrlPr>
                      </m:sSubPr>
                      <m:e>
                        <m:r>
                          <a:rPr lang="fr-FR" sz="2400" i="1">
                            <a:latin typeface="Cambria Math" panose="02040503050406030204" pitchFamily="18" charset="0"/>
                          </a:rPr>
                          <m:t>h</m:t>
                        </m:r>
                      </m:e>
                      <m:sub>
                        <m:r>
                          <a:rPr lang="fr-FR" sz="2400" i="1">
                            <a:latin typeface="Cambria Math" panose="02040503050406030204" pitchFamily="18" charset="0"/>
                          </a:rPr>
                          <m:t>𝑗</m:t>
                        </m:r>
                      </m:sub>
                    </m:sSub>
                  </m:oMath>
                </a14:m>
                <a:r>
                  <a:rPr lang="fr-FR" sz="2400" dirty="0"/>
                  <a:t> </a:t>
                </a:r>
                <a:r>
                  <a:rPr lang="vi-VN" sz="2400" dirty="0"/>
                  <a:t>trong đó </a:t>
                </a:r>
                <a14:m>
                  <m:oMath xmlns:m="http://schemas.openxmlformats.org/officeDocument/2006/math">
                    <m:sSub>
                      <m:sSubPr>
                        <m:ctrlPr>
                          <a:rPr lang="vi-VN" sz="2400" i="1">
                            <a:latin typeface="Cambria Math" panose="02040503050406030204" pitchFamily="18" charset="0"/>
                          </a:rPr>
                        </m:ctrlPr>
                      </m:sSubPr>
                      <m:e>
                        <m:r>
                          <a:rPr lang="fr-FR" sz="2400" i="1">
                            <a:latin typeface="Cambria Math" panose="02040503050406030204" pitchFamily="18" charset="0"/>
                          </a:rPr>
                          <m:t>h</m:t>
                        </m:r>
                      </m:e>
                      <m:sub>
                        <m:r>
                          <a:rPr lang="fr-FR" sz="2400" i="1">
                            <a:latin typeface="Cambria Math" panose="02040503050406030204" pitchFamily="18" charset="0"/>
                          </a:rPr>
                          <m:t>𝑗</m:t>
                        </m:r>
                      </m:sub>
                    </m:sSub>
                  </m:oMath>
                </a14:m>
                <a:r>
                  <a:rPr lang="fr-FR" sz="2400" dirty="0"/>
                  <a:t> </a:t>
                </a:r>
                <a:r>
                  <a:rPr lang="vi-VN" sz="2400" dirty="0"/>
                  <a:t>là đầu ra của nơ ron j lớp ẩn</a:t>
                </a:r>
                <a:br>
                  <a:rPr lang="vi-VN" sz="2400" dirty="0"/>
                </a:br>
                <a:r>
                  <a:rPr lang="fr-FR" sz="2400" dirty="0" err="1"/>
                  <a:t>Lớp</a:t>
                </a:r>
                <a:r>
                  <a:rPr lang="fr-FR" sz="2400" dirty="0"/>
                  <a:t> </a:t>
                </a:r>
                <a:r>
                  <a:rPr lang="fr-FR" sz="2400" dirty="0" err="1"/>
                  <a:t>ẩn</a:t>
                </a:r>
                <a:r>
                  <a:rPr lang="fr-FR" sz="2400" dirty="0"/>
                  <a:t> : </a:t>
                </a:r>
                <a14:m>
                  <m:oMath xmlns:m="http://schemas.openxmlformats.org/officeDocument/2006/math">
                    <m:sSubSup>
                      <m:sSubSupPr>
                        <m:ctrlPr>
                          <a:rPr lang="vi-VN" sz="2400" i="1">
                            <a:latin typeface="Cambria Math" panose="02040503050406030204" pitchFamily="18" charset="0"/>
                          </a:rPr>
                        </m:ctrlPr>
                      </m:sSubSupPr>
                      <m:e>
                        <m:r>
                          <a:rPr lang="fr-FR" sz="2400" i="1">
                            <a:latin typeface="Cambria Math" panose="02040503050406030204" pitchFamily="18" charset="0"/>
                          </a:rPr>
                          <m:t>𝑤</m:t>
                        </m:r>
                      </m:e>
                      <m:sub>
                        <m:r>
                          <a:rPr lang="fr-FR" sz="2400" i="1">
                            <a:latin typeface="Cambria Math" panose="02040503050406030204" pitchFamily="18" charset="0"/>
                          </a:rPr>
                          <m:t>𝑘𝑗</m:t>
                        </m:r>
                      </m:sub>
                      <m:sup>
                        <m:r>
                          <a:rPr lang="fr-FR" sz="2400" i="1">
                            <a:latin typeface="Cambria Math" panose="02040503050406030204" pitchFamily="18" charset="0"/>
                          </a:rPr>
                          <m:t>(1)</m:t>
                        </m:r>
                      </m:sup>
                    </m:sSubSup>
                    <m:r>
                      <a:rPr lang="fr-FR" sz="2400" i="1">
                        <a:latin typeface="Cambria Math" panose="02040503050406030204" pitchFamily="18" charset="0"/>
                      </a:rPr>
                      <m:t>≔</m:t>
                    </m:r>
                    <m:sSubSup>
                      <m:sSubSupPr>
                        <m:ctrlPr>
                          <a:rPr lang="vi-VN" sz="2400" i="1">
                            <a:latin typeface="Cambria Math" panose="02040503050406030204" pitchFamily="18" charset="0"/>
                          </a:rPr>
                        </m:ctrlPr>
                      </m:sSubSupPr>
                      <m:e>
                        <m:r>
                          <a:rPr lang="fr-FR" sz="2400" i="1">
                            <a:latin typeface="Cambria Math" panose="02040503050406030204" pitchFamily="18" charset="0"/>
                          </a:rPr>
                          <m:t>𝑤</m:t>
                        </m:r>
                      </m:e>
                      <m:sub>
                        <m:r>
                          <a:rPr lang="fr-FR" sz="2400" i="1">
                            <a:latin typeface="Cambria Math" panose="02040503050406030204" pitchFamily="18" charset="0"/>
                          </a:rPr>
                          <m:t>𝑘𝑗</m:t>
                        </m:r>
                      </m:sub>
                      <m:sup>
                        <m:r>
                          <a:rPr lang="fr-FR" sz="2400" i="1">
                            <a:latin typeface="Cambria Math" panose="02040503050406030204" pitchFamily="18" charset="0"/>
                          </a:rPr>
                          <m:t>(1)</m:t>
                        </m:r>
                      </m:sup>
                    </m:sSubSup>
                    <m:r>
                      <a:rPr lang="fr-FR" sz="2400" i="1">
                        <a:latin typeface="Cambria Math" panose="02040503050406030204" pitchFamily="18" charset="0"/>
                      </a:rPr>
                      <m:t>+</m:t>
                    </m:r>
                  </m:oMath>
                </a14:m>
                <a:r>
                  <a:rPr lang="fr-FR" sz="2400" dirty="0"/>
                  <a:t>η</a:t>
                </a:r>
                <a14:m>
                  <m:oMath xmlns:m="http://schemas.openxmlformats.org/officeDocument/2006/math">
                    <m:sSubSup>
                      <m:sSubSupPr>
                        <m:ctrlPr>
                          <a:rPr lang="vi-VN" sz="2400" i="1">
                            <a:latin typeface="Cambria Math" panose="02040503050406030204" pitchFamily="18" charset="0"/>
                          </a:rPr>
                        </m:ctrlPr>
                      </m:sSubSupPr>
                      <m:e>
                        <m:r>
                          <a:rPr lang="fr-FR" sz="2400" i="1">
                            <a:latin typeface="Cambria Math" panose="02040503050406030204" pitchFamily="18" charset="0"/>
                          </a:rPr>
                          <m:t>𝑒</m:t>
                        </m:r>
                      </m:e>
                      <m:sub>
                        <m:r>
                          <a:rPr lang="fr-FR" sz="2400" i="1">
                            <a:latin typeface="Cambria Math" panose="02040503050406030204" pitchFamily="18" charset="0"/>
                          </a:rPr>
                          <m:t>𝑗</m:t>
                        </m:r>
                      </m:sub>
                      <m:sup>
                        <m:r>
                          <a:rPr lang="fr-FR" sz="2400" i="1">
                            <a:latin typeface="Cambria Math" panose="02040503050406030204" pitchFamily="18" charset="0"/>
                          </a:rPr>
                          <m:t>(1)</m:t>
                        </m:r>
                      </m:sup>
                    </m:sSubSup>
                    <m:sSub>
                      <m:sSubPr>
                        <m:ctrlPr>
                          <a:rPr lang="vi-VN"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𝑘</m:t>
                        </m:r>
                      </m:sub>
                    </m:sSub>
                  </m:oMath>
                </a14:m>
                <a:r>
                  <a:rPr lang="fr-FR" sz="2400" dirty="0"/>
                  <a:t>   </a:t>
                </a:r>
                <a14:m>
                  <m:oMath xmlns:m="http://schemas.openxmlformats.org/officeDocument/2006/math">
                    <m:sSub>
                      <m:sSubPr>
                        <m:ctrlPr>
                          <a:rPr lang="vi-VN"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𝑘</m:t>
                        </m:r>
                      </m:sub>
                    </m:sSub>
                    <m:r>
                      <a:rPr lang="fr-FR" sz="2400" i="1">
                        <a:latin typeface="Cambria Math" panose="02040503050406030204" pitchFamily="18" charset="0"/>
                      </a:rPr>
                      <m:t> </m:t>
                    </m:r>
                  </m:oMath>
                </a14:m>
                <a:r>
                  <a:rPr lang="fr-FR" sz="2400" dirty="0"/>
                  <a:t>là </a:t>
                </a:r>
                <a:r>
                  <a:rPr lang="fr-FR" sz="2400" dirty="0" err="1"/>
                  <a:t>đặc</a:t>
                </a:r>
                <a:r>
                  <a:rPr lang="fr-FR" sz="2400" dirty="0"/>
                  <a:t> </a:t>
                </a:r>
                <a:r>
                  <a:rPr lang="fr-FR" sz="2400" dirty="0" err="1"/>
                  <a:t>trưng</a:t>
                </a:r>
                <a:r>
                  <a:rPr lang="fr-FR" sz="2400" dirty="0"/>
                  <a:t> </a:t>
                </a:r>
                <a:r>
                  <a:rPr lang="fr-FR" sz="2400" dirty="0" err="1"/>
                  <a:t>thứ</a:t>
                </a:r>
                <a:r>
                  <a:rPr lang="fr-FR" sz="2400" dirty="0"/>
                  <a:t> k </a:t>
                </a:r>
                <a:r>
                  <a:rPr lang="fr-FR" sz="2400" dirty="0" err="1"/>
                  <a:t>của</a:t>
                </a:r>
                <a:r>
                  <a:rPr lang="fr-FR" sz="2400" dirty="0"/>
                  <a:t> </a:t>
                </a:r>
                <a:r>
                  <a:rPr lang="vi-VN" sz="2400" dirty="0"/>
                  <a:t>điểm dữ liệu </a:t>
                </a:r>
                <a:r>
                  <a:rPr lang="vi-VN" sz="2400" b="1" dirty="0"/>
                  <a:t>x</a:t>
                </a:r>
              </a:p>
              <a:p>
                <a:pPr marL="457200" lvl="0" indent="-457200">
                  <a:buFont typeface="+mj-lt"/>
                  <a:buAutoNum type="arabicPeriod"/>
                </a:pPr>
                <a:r>
                  <a:rPr lang="fr-FR" sz="2400" dirty="0" err="1"/>
                  <a:t>Nếu</a:t>
                </a:r>
                <a:r>
                  <a:rPr lang="fr-FR" sz="2400" dirty="0"/>
                  <a:t> </a:t>
                </a:r>
                <a:r>
                  <a:rPr lang="fr-FR" sz="2400" dirty="0" err="1"/>
                  <a:t>chưa</a:t>
                </a:r>
                <a:r>
                  <a:rPr lang="fr-FR" sz="2400" dirty="0"/>
                  <a:t> </a:t>
                </a:r>
                <a:r>
                  <a:rPr lang="fr-FR" sz="2400" dirty="0" err="1"/>
                  <a:t>thỏa</a:t>
                </a:r>
                <a:r>
                  <a:rPr lang="fr-FR" sz="2400" dirty="0"/>
                  <a:t> </a:t>
                </a:r>
                <a:r>
                  <a:rPr lang="fr-FR" sz="2400" dirty="0" err="1"/>
                  <a:t>mãn</a:t>
                </a:r>
                <a:r>
                  <a:rPr lang="fr-FR" sz="2400" dirty="0"/>
                  <a:t> </a:t>
                </a:r>
                <a:r>
                  <a:rPr lang="fr-FR" sz="2400" dirty="0" err="1"/>
                  <a:t>điều</a:t>
                </a:r>
                <a:r>
                  <a:rPr lang="fr-FR" sz="2400" dirty="0"/>
                  <a:t> </a:t>
                </a:r>
                <a:r>
                  <a:rPr lang="fr-FR" sz="2400" dirty="0" err="1"/>
                  <a:t>kiện</a:t>
                </a:r>
                <a:r>
                  <a:rPr lang="fr-FR" sz="2400" dirty="0"/>
                  <a:t> </a:t>
                </a:r>
                <a:r>
                  <a:rPr lang="fr-FR" sz="2400" dirty="0" err="1"/>
                  <a:t>dừng</a:t>
                </a:r>
                <a:r>
                  <a:rPr lang="fr-FR" sz="2400" dirty="0"/>
                  <a:t> </a:t>
                </a:r>
                <a:r>
                  <a:rPr lang="fr-FR" sz="2400" dirty="0" err="1"/>
                  <a:t>thì</a:t>
                </a:r>
                <a:r>
                  <a:rPr lang="fr-FR" sz="2400" dirty="0"/>
                  <a:t> </a:t>
                </a:r>
                <a:r>
                  <a:rPr lang="fr-FR" sz="2400" dirty="0" err="1"/>
                  <a:t>quay</a:t>
                </a:r>
                <a:r>
                  <a:rPr lang="fr-FR" sz="2400" dirty="0"/>
                  <a:t> </a:t>
                </a:r>
                <a:r>
                  <a:rPr lang="fr-FR" sz="2400" dirty="0" err="1"/>
                  <a:t>lại</a:t>
                </a:r>
                <a:r>
                  <a:rPr lang="fr-FR" sz="2400" dirty="0"/>
                  <a:t> </a:t>
                </a:r>
                <a:r>
                  <a:rPr lang="fr-FR" sz="2400" dirty="0" err="1"/>
                  <a:t>bước</a:t>
                </a:r>
                <a:r>
                  <a:rPr lang="fr-FR" sz="2400" dirty="0"/>
                  <a:t> 1.</a:t>
                </a:r>
                <a:endParaRPr lang="vi-VN" sz="2400" dirty="0"/>
              </a:p>
              <a:p>
                <a:pPr marL="0" indent="0">
                  <a:buNone/>
                </a:pPr>
                <a:r>
                  <a:rPr lang="fr-FR" sz="2400" dirty="0" err="1"/>
                  <a:t>Điều</a:t>
                </a:r>
                <a:r>
                  <a:rPr lang="fr-FR" sz="2400" dirty="0"/>
                  <a:t> </a:t>
                </a:r>
                <a:r>
                  <a:rPr lang="fr-FR" sz="2400" dirty="0" err="1"/>
                  <a:t>kiện</a:t>
                </a:r>
                <a:r>
                  <a:rPr lang="fr-FR" sz="2400" dirty="0"/>
                  <a:t> </a:t>
                </a:r>
                <a:r>
                  <a:rPr lang="fr-FR" sz="2400" dirty="0" err="1"/>
                  <a:t>dừng</a:t>
                </a:r>
                <a:r>
                  <a:rPr lang="fr-FR" sz="2400" dirty="0"/>
                  <a:t> :</a:t>
                </a:r>
                <a:endParaRPr lang="vi-VN" sz="2400" dirty="0"/>
              </a:p>
              <a:p>
                <a:pPr marL="342900" lvl="0" indent="-342900">
                  <a:buFont typeface="Arial" panose="020B0604020202020204" pitchFamily="34" charset="0"/>
                  <a:buChar char="•"/>
                </a:pPr>
                <a:r>
                  <a:rPr lang="fr-FR" sz="2400" dirty="0" err="1"/>
                  <a:t>Đạt</a:t>
                </a:r>
                <a:r>
                  <a:rPr lang="fr-FR" sz="2400" dirty="0"/>
                  <a:t> </a:t>
                </a:r>
                <a:r>
                  <a:rPr lang="fr-FR" sz="2400" dirty="0" err="1"/>
                  <a:t>đến</a:t>
                </a:r>
                <a:r>
                  <a:rPr lang="fr-FR" sz="2400" dirty="0"/>
                  <a:t> </a:t>
                </a:r>
                <a:r>
                  <a:rPr lang="fr-FR" sz="2400" dirty="0" err="1"/>
                  <a:t>số</a:t>
                </a:r>
                <a:r>
                  <a:rPr lang="fr-FR" sz="2400" dirty="0"/>
                  <a:t> </a:t>
                </a:r>
                <a:r>
                  <a:rPr lang="fr-FR" sz="2400" dirty="0" err="1"/>
                  <a:t>lần</a:t>
                </a:r>
                <a:r>
                  <a:rPr lang="fr-FR" sz="2400" dirty="0"/>
                  <a:t> </a:t>
                </a:r>
                <a:r>
                  <a:rPr lang="fr-FR" sz="2400" dirty="0" err="1"/>
                  <a:t>lặp</a:t>
                </a:r>
                <a:r>
                  <a:rPr lang="fr-FR" sz="2400" dirty="0"/>
                  <a:t> </a:t>
                </a:r>
                <a:r>
                  <a:rPr lang="fr-FR" sz="2400" dirty="0" err="1"/>
                  <a:t>xác</a:t>
                </a:r>
                <a:r>
                  <a:rPr lang="fr-FR" sz="2400" dirty="0"/>
                  <a:t> </a:t>
                </a:r>
                <a:r>
                  <a:rPr lang="fr-FR" sz="2400" dirty="0" err="1"/>
                  <a:t>định</a:t>
                </a:r>
                <a:r>
                  <a:rPr lang="fr-FR" sz="2400" dirty="0"/>
                  <a:t> </a:t>
                </a:r>
                <a:r>
                  <a:rPr lang="fr-FR" sz="2400" dirty="0" err="1"/>
                  <a:t>cho</a:t>
                </a:r>
                <a:r>
                  <a:rPr lang="fr-FR" sz="2400" dirty="0"/>
                  <a:t> </a:t>
                </a:r>
                <a:r>
                  <a:rPr lang="fr-FR" sz="2400" dirty="0" err="1"/>
                  <a:t>trước</a:t>
                </a:r>
                <a:r>
                  <a:rPr lang="fr-FR" sz="2400" dirty="0"/>
                  <a:t>.</a:t>
                </a:r>
                <a:endParaRPr lang="vi-VN" sz="2400" dirty="0"/>
              </a:p>
              <a:p>
                <a:pPr marL="342900" lvl="0" indent="-342900">
                  <a:buFont typeface="Arial" panose="020B0604020202020204" pitchFamily="34" charset="0"/>
                  <a:buChar char="•"/>
                </a:pPr>
                <a:r>
                  <a:rPr lang="fr-FR" sz="2400" dirty="0" err="1"/>
                  <a:t>Các</a:t>
                </a:r>
                <a:r>
                  <a:rPr lang="fr-FR" sz="2400" dirty="0"/>
                  <a:t> </a:t>
                </a:r>
                <a:r>
                  <a:rPr lang="vi-VN" sz="2400" dirty="0"/>
                  <a:t>giá trị tham số</a:t>
                </a:r>
                <a:r>
                  <a:rPr lang="fr-FR" sz="2400" dirty="0"/>
                  <a:t> </a:t>
                </a:r>
                <a:r>
                  <a:rPr lang="fr-FR" sz="2400" dirty="0" err="1"/>
                  <a:t>có</a:t>
                </a:r>
                <a:r>
                  <a:rPr lang="fr-FR" sz="2400" dirty="0"/>
                  <a:t> </a:t>
                </a:r>
                <a:r>
                  <a:rPr lang="fr-FR" sz="2400" dirty="0" err="1"/>
                  <a:t>biến</a:t>
                </a:r>
                <a:r>
                  <a:rPr lang="fr-FR" sz="2400" dirty="0"/>
                  <a:t> </a:t>
                </a:r>
                <a:r>
                  <a:rPr lang="fr-FR" sz="2400" dirty="0" err="1"/>
                  <a:t>đổi</a:t>
                </a:r>
                <a:r>
                  <a:rPr lang="fr-FR" sz="2400" dirty="0"/>
                  <a:t> </a:t>
                </a:r>
                <a:r>
                  <a:rPr lang="fr-FR" sz="2400" dirty="0" err="1"/>
                  <a:t>không</a:t>
                </a:r>
                <a:r>
                  <a:rPr lang="fr-FR" sz="2400" dirty="0"/>
                  <a:t> </a:t>
                </a:r>
                <a:r>
                  <a:rPr lang="fr-FR" sz="2400" dirty="0" err="1"/>
                  <a:t>đáng</a:t>
                </a:r>
                <a:r>
                  <a:rPr lang="fr-FR" sz="2400" dirty="0"/>
                  <a:t> </a:t>
                </a:r>
                <a:r>
                  <a:rPr lang="fr-FR" sz="2400" dirty="0" err="1"/>
                  <a:t>kể</a:t>
                </a:r>
                <a:r>
                  <a:rPr lang="fr-FR" sz="2400" dirty="0"/>
                  <a:t>.</a:t>
                </a:r>
                <a:endParaRPr lang="vi-VN" sz="2400" dirty="0"/>
              </a:p>
              <a:p>
                <a:pPr marL="0" indent="0">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A4F39965-5272-4E9C-BB23-D2FDCF44A4BB}"/>
                  </a:ext>
                </a:extLst>
              </p:cNvPr>
              <p:cNvSpPr>
                <a:spLocks noGrp="1" noRot="1" noChangeAspect="1" noMove="1" noResize="1" noEditPoints="1" noAdjustHandles="1" noChangeArrowheads="1" noChangeShapeType="1" noTextEdit="1"/>
              </p:cNvSpPr>
              <p:nvPr>
                <p:ph idx="1"/>
              </p:nvPr>
            </p:nvSpPr>
            <p:spPr>
              <a:xfrm>
                <a:off x="652668" y="341588"/>
                <a:ext cx="10903227" cy="6300718"/>
              </a:xfrm>
              <a:blipFill>
                <a:blip r:embed="rId2"/>
                <a:stretch>
                  <a:fillRect l="-838" t="-1257" r="-447"/>
                </a:stretch>
              </a:blipFill>
            </p:spPr>
            <p:txBody>
              <a:bodyPr/>
              <a:lstStyle/>
              <a:p>
                <a:r>
                  <a:rPr lang="vi-VN">
                    <a:noFill/>
                  </a:rPr>
                  <a:t> </a:t>
                </a:r>
              </a:p>
            </p:txBody>
          </p:sp>
        </mc:Fallback>
      </mc:AlternateContent>
    </p:spTree>
    <p:extLst>
      <p:ext uri="{BB962C8B-B14F-4D97-AF65-F5344CB8AC3E}">
        <p14:creationId xmlns:p14="http://schemas.microsoft.com/office/powerpoint/2010/main" val="3154871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299C-A209-40C2-A54C-F517644E2928}"/>
              </a:ext>
            </a:extLst>
          </p:cNvPr>
          <p:cNvSpPr>
            <a:spLocks noGrp="1"/>
          </p:cNvSpPr>
          <p:nvPr>
            <p:ph type="title"/>
          </p:nvPr>
        </p:nvSpPr>
        <p:spPr>
          <a:xfrm flipV="1">
            <a:off x="838200" y="318052"/>
            <a:ext cx="10515600" cy="47073"/>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F39965-5272-4E9C-BB23-D2FDCF44A4BB}"/>
                  </a:ext>
                </a:extLst>
              </p:cNvPr>
              <p:cNvSpPr>
                <a:spLocks noGrp="1"/>
              </p:cNvSpPr>
              <p:nvPr>
                <p:ph idx="1"/>
              </p:nvPr>
            </p:nvSpPr>
            <p:spPr>
              <a:xfrm>
                <a:off x="652668" y="341588"/>
                <a:ext cx="10903227" cy="6300718"/>
              </a:xfrm>
            </p:spPr>
            <p:txBody>
              <a:bodyPr>
                <a:normAutofit/>
              </a:bodyPr>
              <a:lstStyle/>
              <a:p>
                <a:pPr marL="0" indent="0">
                  <a:lnSpc>
                    <a:spcPct val="100000"/>
                  </a:lnSpc>
                  <a:buNone/>
                </a:pPr>
                <a:r>
                  <a:rPr lang="vi-VN" sz="2200" dirty="0"/>
                  <a:t>Một số hàm xác định:</a:t>
                </a:r>
              </a:p>
              <a:p>
                <a:pPr marL="0" indent="0">
                  <a:lnSpc>
                    <a:spcPct val="100000"/>
                  </a:lnSpc>
                  <a:buNone/>
                </a:pPr>
                <a:r>
                  <a:rPr lang="vi-VN" sz="2200" b="1" dirty="0"/>
                  <a:t>Véc tơ đích</a:t>
                </a:r>
              </a:p>
              <a:p>
                <a:pPr>
                  <a:lnSpc>
                    <a:spcPct val="100000"/>
                  </a:lnSpc>
                </a:pPr>
                <a:r>
                  <a:rPr lang="vi-VN" sz="2200" dirty="0"/>
                  <a:t>Véc tơ đích được ký hiệu là </a:t>
                </a:r>
                <a:r>
                  <a:rPr lang="vi-VN" sz="2200" b="1" dirty="0"/>
                  <a:t>t(x) </a:t>
                </a:r>
                <a:r>
                  <a:rPr lang="vi-VN" sz="2200" dirty="0"/>
                  <a:t>vì nó cũng gắn vào tập huấn luyện x. Đây chính là nhãn của tập huấn luyện Nếu bài toán đặt ra phân m lớp  thì vec tơ này gồm m số nhị phân. Vậy </a:t>
                </a:r>
                <a14:m>
                  <m:oMath xmlns:m="http://schemas.openxmlformats.org/officeDocument/2006/math">
                    <m:r>
                      <a:rPr lang="vi-VN" sz="2200" b="1" i="1">
                        <a:latin typeface="Cambria Math" panose="02040503050406030204" pitchFamily="18" charset="0"/>
                      </a:rPr>
                      <m:t>𝒕</m:t>
                    </m:r>
                    <m:d>
                      <m:dPr>
                        <m:ctrlPr>
                          <a:rPr lang="vi-VN" sz="2200" i="1">
                            <a:latin typeface="Cambria Math" panose="02040503050406030204" pitchFamily="18" charset="0"/>
                          </a:rPr>
                        </m:ctrlPr>
                      </m:dPr>
                      <m:e>
                        <m:r>
                          <a:rPr lang="vi-VN" sz="2200" b="1" i="1">
                            <a:latin typeface="Cambria Math" panose="02040503050406030204" pitchFamily="18" charset="0"/>
                          </a:rPr>
                          <m:t>𝒙</m:t>
                        </m:r>
                      </m:e>
                    </m:d>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𝑡</m:t>
                        </m:r>
                      </m:e>
                      <m:sub>
                        <m:r>
                          <a:rPr lang="vi-VN" sz="2200" i="1">
                            <a:latin typeface="Cambria Math" panose="02040503050406030204" pitchFamily="18" charset="0"/>
                          </a:rPr>
                          <m:t>1</m:t>
                        </m:r>
                      </m:sub>
                    </m:sSub>
                    <m:d>
                      <m:dPr>
                        <m:ctrlPr>
                          <a:rPr lang="vi-VN" sz="2200" i="1">
                            <a:latin typeface="Cambria Math" panose="02040503050406030204" pitchFamily="18" charset="0"/>
                          </a:rPr>
                        </m:ctrlPr>
                      </m:dPr>
                      <m:e>
                        <m:r>
                          <a:rPr lang="vi-VN" sz="2200" b="1" i="1">
                            <a:latin typeface="Cambria Math" panose="02040503050406030204" pitchFamily="18" charset="0"/>
                          </a:rPr>
                          <m:t>𝒙</m:t>
                        </m:r>
                      </m:e>
                    </m:d>
                    <m:r>
                      <a:rPr lang="vi-VN" sz="2200" i="1">
                        <a:latin typeface="Cambria Math" panose="02040503050406030204" pitchFamily="18" charset="0"/>
                      </a:rPr>
                      <m:t>, </m:t>
                    </m:r>
                    <m:sSub>
                      <m:sSubPr>
                        <m:ctrlPr>
                          <a:rPr lang="vi-VN" sz="2200" i="1">
                            <a:latin typeface="Cambria Math" panose="02040503050406030204" pitchFamily="18" charset="0"/>
                          </a:rPr>
                        </m:ctrlPr>
                      </m:sSubPr>
                      <m:e>
                        <m:r>
                          <a:rPr lang="vi-VN" sz="2200" i="1">
                            <a:latin typeface="Cambria Math" panose="02040503050406030204" pitchFamily="18" charset="0"/>
                          </a:rPr>
                          <m:t>𝑡</m:t>
                        </m:r>
                      </m:e>
                      <m:sub>
                        <m:r>
                          <a:rPr lang="vi-VN" sz="2200" i="1">
                            <a:latin typeface="Cambria Math" panose="02040503050406030204" pitchFamily="18" charset="0"/>
                          </a:rPr>
                          <m:t>2</m:t>
                        </m:r>
                      </m:sub>
                    </m:sSub>
                    <m:d>
                      <m:dPr>
                        <m:ctrlPr>
                          <a:rPr lang="vi-VN" sz="2200" i="1">
                            <a:latin typeface="Cambria Math" panose="02040503050406030204" pitchFamily="18" charset="0"/>
                          </a:rPr>
                        </m:ctrlPr>
                      </m:dPr>
                      <m:e>
                        <m:r>
                          <a:rPr lang="vi-VN" sz="2200" b="1" i="1">
                            <a:latin typeface="Cambria Math" panose="02040503050406030204" pitchFamily="18" charset="0"/>
                          </a:rPr>
                          <m:t>𝒙</m:t>
                        </m:r>
                      </m:e>
                    </m:d>
                    <m:r>
                      <a:rPr lang="vi-VN" sz="2200" i="1">
                        <a:latin typeface="Cambria Math" panose="02040503050406030204" pitchFamily="18" charset="0"/>
                      </a:rPr>
                      <m:t>, ..., </m:t>
                    </m:r>
                    <m:sSub>
                      <m:sSubPr>
                        <m:ctrlPr>
                          <a:rPr lang="vi-VN" sz="2200" i="1">
                            <a:latin typeface="Cambria Math" panose="02040503050406030204" pitchFamily="18" charset="0"/>
                          </a:rPr>
                        </m:ctrlPr>
                      </m:sSubPr>
                      <m:e>
                        <m:r>
                          <a:rPr lang="vi-VN" sz="2200" i="1">
                            <a:latin typeface="Cambria Math" panose="02040503050406030204" pitchFamily="18" charset="0"/>
                          </a:rPr>
                          <m:t>𝑡</m:t>
                        </m:r>
                      </m:e>
                      <m:sub>
                        <m:r>
                          <a:rPr lang="vi-VN" sz="2200" i="1">
                            <a:latin typeface="Cambria Math" panose="02040503050406030204" pitchFamily="18" charset="0"/>
                          </a:rPr>
                          <m:t>𝑚</m:t>
                        </m:r>
                      </m:sub>
                    </m:sSub>
                    <m:d>
                      <m:dPr>
                        <m:ctrlPr>
                          <a:rPr lang="vi-VN" sz="2200" i="1">
                            <a:latin typeface="Cambria Math" panose="02040503050406030204" pitchFamily="18" charset="0"/>
                          </a:rPr>
                        </m:ctrlPr>
                      </m:dPr>
                      <m:e>
                        <m:r>
                          <a:rPr lang="vi-VN" sz="2200" b="1" i="1">
                            <a:latin typeface="Cambria Math" panose="02040503050406030204" pitchFamily="18" charset="0"/>
                          </a:rPr>
                          <m:t>𝒙</m:t>
                        </m:r>
                      </m:e>
                    </m:d>
                    <m:r>
                      <a:rPr lang="vi-VN" sz="2200" i="1">
                        <a:latin typeface="Cambria Math" panose="02040503050406030204" pitchFamily="18" charset="0"/>
                      </a:rPr>
                      <m:t>)</m:t>
                    </m:r>
                  </m:oMath>
                </a14:m>
                <a:r>
                  <a:rPr lang="vi-VN" sz="2200" dirty="0"/>
                  <a:t>. Nếu ví dụ thuộc lớp thứ </a:t>
                </a:r>
                <a14:m>
                  <m:oMath xmlns:m="http://schemas.openxmlformats.org/officeDocument/2006/math">
                    <m:r>
                      <a:rPr lang="vi-VN" i="1">
                        <a:latin typeface="Cambria Math" panose="02040503050406030204" pitchFamily="18" charset="0"/>
                      </a:rPr>
                      <m:t>𝑖</m:t>
                    </m:r>
                    <m:r>
                      <a:rPr lang="vi-VN" i="1">
                        <a:latin typeface="Cambria Math" panose="02040503050406030204" pitchFamily="18" charset="0"/>
                      </a:rPr>
                      <m:t> </m:t>
                    </m:r>
                  </m:oMath>
                </a14:m>
                <a:r>
                  <a:rPr lang="vi-VN" sz="2200" dirty="0"/>
                  <a:t>thì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𝑡</m:t>
                        </m:r>
                      </m:e>
                      <m:sub>
                        <m:r>
                          <a:rPr lang="vi-VN" sz="2200" i="1">
                            <a:latin typeface="Cambria Math" panose="02040503050406030204" pitchFamily="18" charset="0"/>
                          </a:rPr>
                          <m:t>𝑖</m:t>
                        </m:r>
                      </m:sub>
                    </m:sSub>
                    <m:d>
                      <m:dPr>
                        <m:ctrlPr>
                          <a:rPr lang="vi-VN" sz="2200" i="1">
                            <a:latin typeface="Cambria Math" panose="02040503050406030204" pitchFamily="18" charset="0"/>
                          </a:rPr>
                        </m:ctrlPr>
                      </m:dPr>
                      <m:e>
                        <m:r>
                          <a:rPr lang="vi-VN" sz="2200" b="1" i="1">
                            <a:latin typeface="Cambria Math" panose="02040503050406030204" pitchFamily="18" charset="0"/>
                          </a:rPr>
                          <m:t>𝒙</m:t>
                        </m:r>
                      </m:e>
                    </m:d>
                    <m:r>
                      <a:rPr lang="vi-VN" sz="2200" i="1">
                        <a:latin typeface="Cambria Math" panose="02040503050406030204" pitchFamily="18" charset="0"/>
                      </a:rPr>
                      <m:t>=1</m:t>
                    </m:r>
                  </m:oMath>
                </a14:m>
                <a:r>
                  <a:rPr lang="vi-VN" sz="2200" dirty="0"/>
                  <a:t> còn các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𝑡</m:t>
                        </m:r>
                      </m:e>
                      <m:sub>
                        <m:r>
                          <a:rPr lang="vi-VN" sz="2200" i="1">
                            <a:latin typeface="Cambria Math" panose="02040503050406030204" pitchFamily="18" charset="0"/>
                          </a:rPr>
                          <m:t>𝑗</m:t>
                        </m:r>
                      </m:sub>
                    </m:sSub>
                    <m:d>
                      <m:dPr>
                        <m:ctrlPr>
                          <a:rPr lang="vi-VN" sz="2200" i="1">
                            <a:latin typeface="Cambria Math" panose="02040503050406030204" pitchFamily="18" charset="0"/>
                          </a:rPr>
                        </m:ctrlPr>
                      </m:dPr>
                      <m:e>
                        <m:r>
                          <a:rPr lang="vi-VN" sz="2200" b="1" i="1">
                            <a:latin typeface="Cambria Math" panose="02040503050406030204" pitchFamily="18" charset="0"/>
                          </a:rPr>
                          <m:t>𝒙</m:t>
                        </m:r>
                      </m:e>
                    </m:d>
                    <m:r>
                      <a:rPr lang="vi-VN" sz="2200" i="1">
                        <a:latin typeface="Cambria Math" panose="02040503050406030204" pitchFamily="18" charset="0"/>
                      </a:rPr>
                      <m:t>=0</m:t>
                    </m:r>
                  </m:oMath>
                </a14:m>
                <a:r>
                  <a:rPr lang="vi-VN" sz="2200" dirty="0"/>
                  <a:t> với </a:t>
                </a:r>
                <a14:m>
                  <m:oMath xmlns:m="http://schemas.openxmlformats.org/officeDocument/2006/math">
                    <m:r>
                      <a:rPr lang="vi-VN" i="1">
                        <a:latin typeface="Cambria Math" panose="02040503050406030204" pitchFamily="18" charset="0"/>
                      </a:rPr>
                      <m:t>𝑖</m:t>
                    </m:r>
                    <m:r>
                      <a:rPr lang="vi-VN" i="1">
                        <a:latin typeface="Cambria Math" panose="02040503050406030204" pitchFamily="18" charset="0"/>
                      </a:rPr>
                      <m:t> </m:t>
                    </m:r>
                  </m:oMath>
                </a14:m>
                <a:r>
                  <a:rPr lang="vi-VN" sz="2200" dirty="0"/>
                  <a:t>≠ j . Giả sử có ba lớp C1, C2, C3 và ví dụ </a:t>
                </a:r>
                <a:r>
                  <a:rPr lang="vi-VN" sz="2200" b="1" dirty="0"/>
                  <a:t>x</a:t>
                </a:r>
                <a:r>
                  <a:rPr lang="vi-VN" sz="2200" dirty="0"/>
                  <a:t> thuộc về lớp C2. </a:t>
                </a:r>
                <a:r>
                  <a:rPr lang="fr-FR" sz="2200" dirty="0" err="1"/>
                  <a:t>Như</a:t>
                </a:r>
                <a:r>
                  <a:rPr lang="fr-FR" sz="2200" dirty="0"/>
                  <a:t> </a:t>
                </a:r>
                <a:r>
                  <a:rPr lang="fr-FR" sz="2200" dirty="0" err="1"/>
                  <a:t>vậy</a:t>
                </a:r>
                <a:r>
                  <a:rPr lang="fr-FR" sz="2200" dirty="0"/>
                  <a:t> </a:t>
                </a:r>
                <a:r>
                  <a:rPr lang="fr-FR" sz="2200" dirty="0" err="1"/>
                  <a:t>véc</a:t>
                </a:r>
                <a:r>
                  <a:rPr lang="fr-FR" sz="2200" dirty="0"/>
                  <a:t> </a:t>
                </a:r>
                <a:r>
                  <a:rPr lang="fr-FR" sz="2200" dirty="0" err="1"/>
                  <a:t>tơ</a:t>
                </a:r>
                <a:r>
                  <a:rPr lang="fr-FR" sz="2200" dirty="0"/>
                  <a:t> </a:t>
                </a:r>
                <a:r>
                  <a:rPr lang="fr-FR" sz="2200" dirty="0" err="1"/>
                  <a:t>đích</a:t>
                </a:r>
                <a:r>
                  <a:rPr lang="fr-FR" sz="2200" dirty="0"/>
                  <a:t> </a:t>
                </a:r>
                <a:r>
                  <a:rPr lang="fr-FR" sz="2200" dirty="0" err="1"/>
                  <a:t>sẽ</a:t>
                </a:r>
                <a:r>
                  <a:rPr lang="fr-FR" sz="2200" dirty="0"/>
                  <a:t> là </a:t>
                </a:r>
                <a:r>
                  <a:rPr lang="fr-FR" sz="2200" b="1" dirty="0"/>
                  <a:t>t(x)</a:t>
                </a:r>
                <a:r>
                  <a:rPr lang="fr-FR" sz="2200" dirty="0"/>
                  <a:t>= </a:t>
                </a:r>
                <a:r>
                  <a:rPr lang="fr-FR" sz="2200" i="1" dirty="0"/>
                  <a:t>(t1(x),t2(x),t3((x)=(0,1,0).</a:t>
                </a:r>
                <a:endParaRPr lang="vi-VN" sz="2200" i="1" dirty="0"/>
              </a:p>
              <a:p>
                <a:pPr marL="0" indent="0">
                  <a:lnSpc>
                    <a:spcPct val="100000"/>
                  </a:lnSpc>
                  <a:buNone/>
                </a:pPr>
                <a:r>
                  <a:rPr lang="vi-VN" sz="2200" b="1" dirty="0"/>
                  <a:t>Hàm sai số</a:t>
                </a:r>
              </a:p>
              <a:p>
                <a:pPr marL="0" indent="0">
                  <a:lnSpc>
                    <a:spcPct val="100000"/>
                  </a:lnSpc>
                  <a:buNone/>
                </a:pPr>
                <a:r>
                  <a:rPr lang="vi-VN" sz="2200" dirty="0"/>
                  <a:t>Sử dụng hàm MSE:</a:t>
                </a:r>
              </a:p>
              <a:p>
                <a:pPr marL="0" indent="0">
                  <a:buNone/>
                </a:pPr>
                <a:r>
                  <a:rPr lang="fr-FR" sz="2200" dirty="0" err="1">
                    <a:latin typeface="Arial" panose="020B0604020202020204" pitchFamily="34" charset="0"/>
                    <a:cs typeface="Arial" panose="020B0604020202020204" pitchFamily="34" charset="0"/>
                  </a:rPr>
                  <a:t>Hàm</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sai</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số</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biểu</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diễn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sự</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sai</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lệch</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giữa</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vecto</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đầu</a:t>
                </a:r>
                <a:r>
                  <a:rPr lang="fr-FR" sz="2200" dirty="0">
                    <a:latin typeface="Arial" panose="020B0604020202020204" pitchFamily="34" charset="0"/>
                    <a:cs typeface="Arial" panose="020B0604020202020204" pitchFamily="34" charset="0"/>
                  </a:rPr>
                  <a:t> ra </a:t>
                </a:r>
                <a:r>
                  <a:rPr lang="fr-FR" sz="2200" dirty="0" err="1">
                    <a:latin typeface="Arial" panose="020B0604020202020204" pitchFamily="34" charset="0"/>
                    <a:cs typeface="Arial" panose="020B0604020202020204" pitchFamily="34" charset="0"/>
                  </a:rPr>
                  <a:t>và</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vecto</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đích</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được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viết</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theo</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công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thức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sau</a:t>
                </a:r>
                <a:r>
                  <a:rPr lang="fr-FR" sz="2200"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a:p>
                <a:pPr marL="0" indent="0">
                  <a:buNone/>
                </a:pPr>
                <a:r>
                  <a:rPr lang="fr-FR" sz="2200" dirty="0">
                    <a:latin typeface="Arial" panose="020B0604020202020204" pitchFamily="34" charset="0"/>
                    <a:cs typeface="Arial" panose="020B0604020202020204" pitchFamily="34" charset="0"/>
                  </a:rPr>
                  <a:t>			</a:t>
                </a:r>
                <a14:m>
                  <m:oMath xmlns:m="http://schemas.openxmlformats.org/officeDocument/2006/math">
                    <m:r>
                      <a:rPr lang="fr-FR" sz="2200" i="1">
                        <a:latin typeface="Cambria Math" panose="02040503050406030204" pitchFamily="18" charset="0"/>
                      </a:rPr>
                      <m:t>𝑀𝑆𝐸</m:t>
                    </m:r>
                    <m:r>
                      <a:rPr lang="fr-FR" sz="2200" i="1">
                        <a:latin typeface="Cambria Math" panose="02040503050406030204" pitchFamily="18" charset="0"/>
                      </a:rPr>
                      <m:t>=</m:t>
                    </m:r>
                    <m:f>
                      <m:fPr>
                        <m:ctrlPr>
                          <a:rPr lang="vi-VN" sz="2200" i="1">
                            <a:latin typeface="Cambria Math" panose="02040503050406030204" pitchFamily="18" charset="0"/>
                          </a:rPr>
                        </m:ctrlPr>
                      </m:fPr>
                      <m:num>
                        <m:r>
                          <a:rPr lang="fr-FR" sz="2200" i="1">
                            <a:latin typeface="Cambria Math" panose="02040503050406030204" pitchFamily="18" charset="0"/>
                          </a:rPr>
                          <m:t>1</m:t>
                        </m:r>
                      </m:num>
                      <m:den>
                        <m:r>
                          <a:rPr lang="fr-FR" sz="2200" i="1">
                            <a:latin typeface="Cambria Math" panose="02040503050406030204" pitchFamily="18" charset="0"/>
                          </a:rPr>
                          <m:t>𝑚</m:t>
                        </m:r>
                      </m:den>
                    </m:f>
                    <m:nary>
                      <m:naryPr>
                        <m:chr m:val="∑"/>
                        <m:limLoc m:val="subSup"/>
                        <m:ctrlPr>
                          <a:rPr lang="vi-VN" sz="2200" i="1">
                            <a:latin typeface="Cambria Math" panose="02040503050406030204" pitchFamily="18" charset="0"/>
                          </a:rPr>
                        </m:ctrlPr>
                      </m:naryPr>
                      <m:sub>
                        <m:r>
                          <a:rPr lang="fr-FR" sz="2200" i="1">
                            <a:latin typeface="Cambria Math" panose="02040503050406030204" pitchFamily="18" charset="0"/>
                          </a:rPr>
                          <m:t>𝑖</m:t>
                        </m:r>
                        <m:r>
                          <a:rPr lang="fr-FR" sz="2200" i="1">
                            <a:latin typeface="Cambria Math" panose="02040503050406030204" pitchFamily="18" charset="0"/>
                          </a:rPr>
                          <m:t>=1</m:t>
                        </m:r>
                      </m:sub>
                      <m:sup>
                        <m:r>
                          <a:rPr lang="fr-FR" sz="2200" i="1">
                            <a:latin typeface="Cambria Math" panose="02040503050406030204" pitchFamily="18" charset="0"/>
                          </a:rPr>
                          <m:t>𝑚</m:t>
                        </m:r>
                      </m:sup>
                      <m:e>
                        <m:r>
                          <a:rPr lang="fr-FR" sz="2200" i="1">
                            <a:latin typeface="Cambria Math" panose="02040503050406030204" pitchFamily="18" charset="0"/>
                          </a:rPr>
                          <m:t>(</m:t>
                        </m:r>
                        <m:sSub>
                          <m:sSubPr>
                            <m:ctrlPr>
                              <a:rPr lang="vi-VN" sz="2200" i="1">
                                <a:latin typeface="Cambria Math" panose="02040503050406030204" pitchFamily="18" charset="0"/>
                              </a:rPr>
                            </m:ctrlPr>
                          </m:sSubPr>
                          <m:e>
                            <m:r>
                              <a:rPr lang="fr-FR" sz="2200" i="1">
                                <a:latin typeface="Cambria Math" panose="02040503050406030204" pitchFamily="18" charset="0"/>
                              </a:rPr>
                              <m:t>𝑦</m:t>
                            </m:r>
                          </m:e>
                          <m:sub>
                            <m:r>
                              <a:rPr lang="fr-FR" sz="2200" i="1">
                                <a:latin typeface="Cambria Math" panose="02040503050406030204" pitchFamily="18" charset="0"/>
                              </a:rPr>
                              <m:t>𝑖</m:t>
                            </m:r>
                          </m:sub>
                        </m:sSub>
                        <m:r>
                          <a:rPr lang="fr-FR" sz="2200" i="1">
                            <a:latin typeface="Cambria Math" panose="02040503050406030204" pitchFamily="18" charset="0"/>
                          </a:rPr>
                          <m:t>−</m:t>
                        </m:r>
                        <m:sSub>
                          <m:sSubPr>
                            <m:ctrlPr>
                              <a:rPr lang="vi-VN" sz="2200" i="1">
                                <a:latin typeface="Cambria Math" panose="02040503050406030204" pitchFamily="18" charset="0"/>
                              </a:rPr>
                            </m:ctrlPr>
                          </m:sSubPr>
                          <m:e>
                            <m:r>
                              <a:rPr lang="fr-FR" sz="2200" i="1">
                                <a:latin typeface="Cambria Math" panose="02040503050406030204" pitchFamily="18" charset="0"/>
                              </a:rPr>
                              <m:t>𝑡</m:t>
                            </m:r>
                          </m:e>
                          <m:sub>
                            <m:r>
                              <a:rPr lang="fr-FR" sz="2200" i="1">
                                <a:latin typeface="Cambria Math" panose="02040503050406030204" pitchFamily="18" charset="0"/>
                              </a:rPr>
                              <m:t>𝑖</m:t>
                            </m:r>
                          </m:sub>
                        </m:sSub>
                        <m:sSup>
                          <m:sSupPr>
                            <m:ctrlPr>
                              <a:rPr lang="vi-VN" sz="2200" i="1">
                                <a:latin typeface="Cambria Math" panose="02040503050406030204" pitchFamily="18" charset="0"/>
                              </a:rPr>
                            </m:ctrlPr>
                          </m:sSupPr>
                          <m:e>
                            <m:r>
                              <a:rPr lang="fr-FR" sz="2200" i="1">
                                <a:latin typeface="Cambria Math" panose="02040503050406030204" pitchFamily="18" charset="0"/>
                              </a:rPr>
                              <m:t>)</m:t>
                            </m:r>
                          </m:e>
                          <m:sup>
                            <m:r>
                              <a:rPr lang="fr-FR" sz="2200" i="1">
                                <a:latin typeface="Cambria Math" panose="02040503050406030204" pitchFamily="18" charset="0"/>
                              </a:rPr>
                              <m:t>2</m:t>
                            </m:r>
                          </m:sup>
                        </m:sSup>
                      </m:e>
                    </m:nary>
                  </m:oMath>
                </a14:m>
                <a:endParaRPr lang="vi-VN" sz="2200" dirty="0">
                  <a:latin typeface="Arial" panose="020B0604020202020204" pitchFamily="34" charset="0"/>
                  <a:cs typeface="Arial" panose="020B0604020202020204" pitchFamily="34" charset="0"/>
                </a:endParaRPr>
              </a:p>
              <a:p>
                <a:pPr marL="0" indent="0">
                  <a:lnSpc>
                    <a:spcPct val="100000"/>
                  </a:lnSpc>
                  <a:buNone/>
                </a:pPr>
                <a:r>
                  <a:rPr lang="vi-VN" sz="2200" dirty="0"/>
                  <a:t>Chọn hệ số ban đầu cho các trọng </a:t>
                </a:r>
                <a:r>
                  <a:rPr lang="fr-FR" sz="2200" dirty="0" err="1">
                    <a:latin typeface="Arial" panose="020B0604020202020204" pitchFamily="34" charset="0"/>
                    <a:cs typeface="Arial" panose="020B0604020202020204" pitchFamily="34" charset="0"/>
                  </a:rPr>
                  <a:t>số</a:t>
                </a:r>
                <a:r>
                  <a:rPr lang="fr-FR" sz="2200" dirty="0">
                    <a:latin typeface="Arial" panose="020B0604020202020204" pitchFamily="34" charset="0"/>
                    <a:cs typeface="Arial" panose="020B0604020202020204" pitchFamily="34" charset="0"/>
                  </a:rPr>
                  <a:t> </a:t>
                </a:r>
                <a14:m>
                  <m:oMath xmlns:m="http://schemas.openxmlformats.org/officeDocument/2006/math">
                    <m:sSubSup>
                      <m:sSubSupPr>
                        <m:ctrlPr>
                          <a:rPr lang="vi-VN" sz="2200" i="1">
                            <a:latin typeface="Cambria Math" panose="02040503050406030204" pitchFamily="18" charset="0"/>
                          </a:rPr>
                        </m:ctrlPr>
                      </m:sSubSupPr>
                      <m:e>
                        <m:r>
                          <a:rPr lang="fr-FR" sz="2200" i="1">
                            <a:latin typeface="Cambria Math" panose="02040503050406030204" pitchFamily="18" charset="0"/>
                          </a:rPr>
                          <m:t>𝑤</m:t>
                        </m:r>
                      </m:e>
                      <m:sub>
                        <m:r>
                          <a:rPr lang="fr-FR" sz="2200" i="1">
                            <a:latin typeface="Cambria Math" panose="02040503050406030204" pitchFamily="18" charset="0"/>
                          </a:rPr>
                          <m:t>𝑘𝑗</m:t>
                        </m:r>
                      </m:sub>
                      <m:sup>
                        <m:r>
                          <a:rPr lang="fr-FR" sz="2200" i="1">
                            <a:latin typeface="Cambria Math" panose="02040503050406030204" pitchFamily="18" charset="0"/>
                          </a:rPr>
                          <m:t>(1)</m:t>
                        </m:r>
                      </m:sup>
                    </m:sSubSup>
                  </m:oMath>
                </a14:m>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và</a:t>
                </a:r>
                <a:r>
                  <a:rPr lang="fr-FR" sz="2200" dirty="0">
                    <a:latin typeface="Arial" panose="020B0604020202020204" pitchFamily="34" charset="0"/>
                    <a:cs typeface="Arial" panose="020B0604020202020204" pitchFamily="34" charset="0"/>
                  </a:rPr>
                  <a:t> </a:t>
                </a:r>
                <a14:m>
                  <m:oMath xmlns:m="http://schemas.openxmlformats.org/officeDocument/2006/math">
                    <m:sSubSup>
                      <m:sSubSupPr>
                        <m:ctrlPr>
                          <a:rPr lang="vi-VN" sz="2200" i="1">
                            <a:latin typeface="Cambria Math" panose="02040503050406030204" pitchFamily="18" charset="0"/>
                          </a:rPr>
                        </m:ctrlPr>
                      </m:sSubSupPr>
                      <m:e>
                        <m:r>
                          <a:rPr lang="fr-FR" sz="2200" i="1">
                            <a:latin typeface="Cambria Math" panose="02040503050406030204" pitchFamily="18" charset="0"/>
                          </a:rPr>
                          <m:t>𝑤</m:t>
                        </m:r>
                      </m:e>
                      <m:sub>
                        <m:r>
                          <a:rPr lang="fr-FR" sz="2200" i="1">
                            <a:latin typeface="Cambria Math" panose="02040503050406030204" pitchFamily="18" charset="0"/>
                          </a:rPr>
                          <m:t>𝑖𝑘</m:t>
                        </m:r>
                      </m:sub>
                      <m:sup>
                        <m:r>
                          <a:rPr lang="fr-FR" sz="2200" i="1">
                            <a:latin typeface="Cambria Math" panose="02040503050406030204" pitchFamily="18" charset="0"/>
                          </a:rPr>
                          <m:t>(2)</m:t>
                        </m:r>
                      </m:sup>
                    </m:sSubSup>
                    <m:r>
                      <a:rPr lang="vi-VN" sz="2200" b="0" i="1" smtClean="0">
                        <a:latin typeface="Cambria Math" panose="02040503050406030204" pitchFamily="18" charset="0"/>
                      </a:rPr>
                      <m:t>   </m:t>
                    </m:r>
                    <m:r>
                      <m:rPr>
                        <m:sty m:val="p"/>
                      </m:rPr>
                      <a:rPr lang="vi-VN" sz="2200" b="0" i="0" smtClean="0">
                        <a:latin typeface="Cambria Math" panose="02040503050406030204" pitchFamily="18" charset="0"/>
                      </a:rPr>
                      <m:t>n</m:t>
                    </m:r>
                    <m:r>
                      <a:rPr lang="vi-VN" sz="2200" b="0" i="0" smtClean="0">
                        <a:latin typeface="Cambria Math" panose="02040503050406030204" pitchFamily="18" charset="0"/>
                      </a:rPr>
                      <m:t>ằ</m:t>
                    </m:r>
                    <m:r>
                      <m:rPr>
                        <m:sty m:val="p"/>
                      </m:rPr>
                      <a:rPr lang="vi-VN" sz="2200" b="0" i="0" smtClean="0">
                        <a:latin typeface="Cambria Math" panose="02040503050406030204" pitchFamily="18" charset="0"/>
                      </a:rPr>
                      <m:t>m</m:t>
                    </m:r>
                    <m:r>
                      <a:rPr lang="vi-VN" sz="2200" b="0" i="0" smtClean="0">
                        <a:latin typeface="Cambria Math" panose="02040503050406030204" pitchFamily="18" charset="0"/>
                      </a:rPr>
                      <m:t> </m:t>
                    </m:r>
                    <m:r>
                      <m:rPr>
                        <m:sty m:val="p"/>
                      </m:rPr>
                      <a:rPr lang="vi-VN" sz="2200" b="0" i="0" smtClean="0">
                        <a:latin typeface="Cambria Math" panose="02040503050406030204" pitchFamily="18" charset="0"/>
                      </a:rPr>
                      <m:t>trong</m:t>
                    </m:r>
                    <m:r>
                      <a:rPr lang="vi-VN" sz="2200" b="0" i="0" smtClean="0">
                        <a:latin typeface="Cambria Math" panose="02040503050406030204" pitchFamily="18" charset="0"/>
                      </a:rPr>
                      <m:t> </m:t>
                    </m:r>
                    <m:r>
                      <m:rPr>
                        <m:sty m:val="p"/>
                      </m:rPr>
                      <a:rPr lang="vi-VN" sz="2200" b="0" i="0" smtClean="0">
                        <a:latin typeface="Cambria Math" panose="02040503050406030204" pitchFamily="18" charset="0"/>
                      </a:rPr>
                      <m:t>kho</m:t>
                    </m:r>
                    <m:r>
                      <a:rPr lang="vi-VN" sz="2200" b="0" i="0" smtClean="0">
                        <a:latin typeface="Cambria Math" panose="02040503050406030204" pitchFamily="18" charset="0"/>
                      </a:rPr>
                      <m:t>ả</m:t>
                    </m:r>
                    <m:r>
                      <m:rPr>
                        <m:sty m:val="p"/>
                      </m:rPr>
                      <a:rPr lang="vi-VN" sz="2200" b="0" i="0" smtClean="0">
                        <a:latin typeface="Cambria Math" panose="02040503050406030204" pitchFamily="18" charset="0"/>
                      </a:rPr>
                      <m:t>ng</m:t>
                    </m:r>
                  </m:oMath>
                </a14:m>
                <a:r>
                  <a:rPr lang="vi-VN" sz="2200" dirty="0">
                    <a:cs typeface="Arial" panose="020B0604020202020204" pitchFamily="34" charset="0"/>
                  </a:rPr>
                  <a:t> (-0.1,0.1).</a:t>
                </a:r>
              </a:p>
              <a:p>
                <a:pPr marL="0" indent="0">
                  <a:lnSpc>
                    <a:spcPct val="100000"/>
                  </a:lnSpc>
                  <a:buNone/>
                </a:pPr>
                <a:r>
                  <a:rPr lang="vi-VN" dirty="0"/>
                  <a:t>Bước đầu thực hiện lan truyền thẳng cho ví dụ đầu tiên.</a:t>
                </a:r>
                <a:endParaRPr lang="vi-VN" sz="2200"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4F39965-5272-4E9C-BB23-D2FDCF44A4BB}"/>
                  </a:ext>
                </a:extLst>
              </p:cNvPr>
              <p:cNvSpPr>
                <a:spLocks noGrp="1" noRot="1" noChangeAspect="1" noMove="1" noResize="1" noEditPoints="1" noAdjustHandles="1" noChangeArrowheads="1" noChangeShapeType="1" noTextEdit="1"/>
              </p:cNvSpPr>
              <p:nvPr>
                <p:ph idx="1"/>
              </p:nvPr>
            </p:nvSpPr>
            <p:spPr>
              <a:xfrm>
                <a:off x="652668" y="341588"/>
                <a:ext cx="10903227" cy="6300718"/>
              </a:xfrm>
              <a:blipFill>
                <a:blip r:embed="rId2"/>
                <a:stretch>
                  <a:fillRect l="-727" t="-580" r="-447"/>
                </a:stretch>
              </a:blipFill>
            </p:spPr>
            <p:txBody>
              <a:bodyPr/>
              <a:lstStyle/>
              <a:p>
                <a:r>
                  <a:rPr lang="vi-VN">
                    <a:noFill/>
                  </a:rPr>
                  <a:t> </a:t>
                </a:r>
              </a:p>
            </p:txBody>
          </p:sp>
        </mc:Fallback>
      </mc:AlternateContent>
    </p:spTree>
    <p:extLst>
      <p:ext uri="{BB962C8B-B14F-4D97-AF65-F5344CB8AC3E}">
        <p14:creationId xmlns:p14="http://schemas.microsoft.com/office/powerpoint/2010/main" val="1593195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2637-0150-4D61-8C7D-D77B06373925}"/>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8B6916C7-E033-4930-9B4C-0ED20F19B2E5}"/>
              </a:ext>
            </a:extLst>
          </p:cNvPr>
          <p:cNvSpPr>
            <a:spLocks noGrp="1"/>
          </p:cNvSpPr>
          <p:nvPr>
            <p:ph idx="1"/>
          </p:nvPr>
        </p:nvSpPr>
        <p:spPr/>
        <p:txBody>
          <a:bodyPr/>
          <a:lstStyle/>
          <a:p>
            <a:r>
              <a:rPr lang="vi-VN" dirty="0"/>
              <a:t>Thí dụ tính toán</a:t>
            </a:r>
          </a:p>
          <a:p>
            <a:r>
              <a:rPr lang="vi-VN" dirty="0"/>
              <a:t>Cho mạng sau với hàm kích hoạt sigmoid và các giá trị đầu vào. Tính cập nhật các trọng số với </a:t>
            </a:r>
            <a:r>
              <a:rPr lang="el-GR" dirty="0"/>
              <a:t>η</a:t>
            </a:r>
            <a:r>
              <a:rPr lang="vi-VN" dirty="0"/>
              <a:t> = 0.1 và các giá trị </a:t>
            </a:r>
            <a:r>
              <a:rPr lang="vi-VN" b="1" dirty="0"/>
              <a:t>x</a:t>
            </a:r>
            <a:r>
              <a:rPr lang="vi-VN" dirty="0"/>
              <a:t> = (1,-1); t(x)=(1,0).</a:t>
            </a:r>
          </a:p>
          <a:p>
            <a:r>
              <a:rPr lang="vi-VN" dirty="0"/>
              <a:t>		</a:t>
            </a:r>
          </a:p>
        </p:txBody>
      </p:sp>
      <p:pic>
        <p:nvPicPr>
          <p:cNvPr id="4" name="Picture 3">
            <a:extLst>
              <a:ext uri="{FF2B5EF4-FFF2-40B4-BE49-F238E27FC236}">
                <a16:creationId xmlns:a16="http://schemas.microsoft.com/office/drawing/2014/main" id="{FFE57346-BBC3-4461-BA29-22DECE3511C1}"/>
              </a:ext>
            </a:extLst>
          </p:cNvPr>
          <p:cNvPicPr>
            <a:picLocks noChangeAspect="1"/>
          </p:cNvPicPr>
          <p:nvPr/>
        </p:nvPicPr>
        <p:blipFill>
          <a:blip r:embed="rId2"/>
          <a:stretch>
            <a:fillRect/>
          </a:stretch>
        </p:blipFill>
        <p:spPr>
          <a:xfrm>
            <a:off x="3445639" y="1785805"/>
            <a:ext cx="4512499" cy="4214945"/>
          </a:xfrm>
          <a:prstGeom prst="rect">
            <a:avLst/>
          </a:prstGeom>
        </p:spPr>
      </p:pic>
    </p:spTree>
    <p:extLst>
      <p:ext uri="{BB962C8B-B14F-4D97-AF65-F5344CB8AC3E}">
        <p14:creationId xmlns:p14="http://schemas.microsoft.com/office/powerpoint/2010/main" val="14027610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299C-A209-40C2-A54C-F517644E2928}"/>
              </a:ext>
            </a:extLst>
          </p:cNvPr>
          <p:cNvSpPr>
            <a:spLocks noGrp="1"/>
          </p:cNvSpPr>
          <p:nvPr>
            <p:ph type="title"/>
          </p:nvPr>
        </p:nvSpPr>
        <p:spPr>
          <a:xfrm flipV="1">
            <a:off x="838200" y="318052"/>
            <a:ext cx="10515600" cy="47073"/>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F39965-5272-4E9C-BB23-D2FDCF44A4BB}"/>
                  </a:ext>
                </a:extLst>
              </p:cNvPr>
              <p:cNvSpPr>
                <a:spLocks noGrp="1"/>
              </p:cNvSpPr>
              <p:nvPr>
                <p:ph idx="1"/>
              </p:nvPr>
            </p:nvSpPr>
            <p:spPr>
              <a:xfrm>
                <a:off x="652668" y="341588"/>
                <a:ext cx="10903227" cy="6300718"/>
              </a:xfrm>
            </p:spPr>
            <p:txBody>
              <a:bodyPr>
                <a:normAutofit fontScale="92500" lnSpcReduction="10000"/>
              </a:bodyPr>
              <a:lstStyle/>
              <a:p>
                <a:pPr marL="0" indent="0">
                  <a:buNone/>
                </a:pPr>
                <a:r>
                  <a:rPr lang="vi-VN" sz="2200" dirty="0"/>
                  <a:t>Với kí hiệu như hình trên, công thức cập nhật trọng được thực hiện như sau:</a:t>
                </a:r>
              </a:p>
              <a:p>
                <a:r>
                  <a:rPr lang="vi-VN" sz="2200" i="1" dirty="0"/>
                  <a:t>Các nơ ron ở lớp đầu ra</a:t>
                </a:r>
                <a:r>
                  <a:rPr lang="vi-VN" sz="2200" dirty="0"/>
                  <a:t>:</a:t>
                </a:r>
                <a14:m>
                  <m:oMath xmlns:m="http://schemas.openxmlformats.org/officeDocument/2006/math">
                    <m:sSubSup>
                      <m:sSubSupPr>
                        <m:ctrlPr>
                          <a:rPr lang="vi-VN" i="1">
                            <a:latin typeface="Cambria Math" panose="02040503050406030204" pitchFamily="18" charset="0"/>
                          </a:rPr>
                        </m:ctrlPr>
                      </m:sSubSupPr>
                      <m:e>
                        <m:r>
                          <a:rPr lang="vi-VN" b="0" i="1" smtClean="0">
                            <a:latin typeface="Cambria Math" panose="02040503050406030204" pitchFamily="18" charset="0"/>
                          </a:rPr>
                          <m:t>  </m:t>
                        </m:r>
                        <m:r>
                          <a:rPr lang="vi-VN" i="1">
                            <a:latin typeface="Cambria Math" panose="02040503050406030204" pitchFamily="18" charset="0"/>
                            <a:ea typeface="Cambria Math" panose="02040503050406030204" pitchFamily="18" charset="0"/>
                          </a:rPr>
                          <m:t>𝛿</m:t>
                        </m:r>
                      </m:e>
                      <m:sub>
                        <m:r>
                          <a:rPr lang="vi-VN" b="0" i="1" smtClean="0">
                            <a:latin typeface="Cambria Math" panose="02040503050406030204" pitchFamily="18" charset="0"/>
                            <a:ea typeface="Cambria Math" panose="02040503050406030204" pitchFamily="18" charset="0"/>
                          </a:rPr>
                          <m:t>𝑖</m:t>
                        </m:r>
                      </m:sub>
                      <m:sup>
                        <m:r>
                          <a:rPr lang="vi-VN" i="1">
                            <a:latin typeface="Cambria Math" panose="02040503050406030204" pitchFamily="18" charset="0"/>
                          </a:rPr>
                          <m:t>(1)</m:t>
                        </m:r>
                      </m:sup>
                    </m:sSubSup>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b="0" i="1" smtClean="0">
                            <a:latin typeface="Cambria Math" panose="02040503050406030204" pitchFamily="18" charset="0"/>
                          </a:rPr>
                          <m:t>𝑖</m:t>
                        </m:r>
                      </m:sub>
                    </m:sSub>
                    <m:d>
                      <m:dPr>
                        <m:ctrlPr>
                          <a:rPr lang="vi-VN" i="1">
                            <a:latin typeface="Cambria Math" panose="02040503050406030204" pitchFamily="18" charset="0"/>
                          </a:rPr>
                        </m:ctrlPr>
                      </m:dPr>
                      <m:e>
                        <m:r>
                          <a:rPr lang="vi-VN" i="1">
                            <a:latin typeface="Cambria Math" panose="02040503050406030204" pitchFamily="18" charset="0"/>
                          </a:rPr>
                          <m:t>1−</m:t>
                        </m:r>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b="0" i="1" smtClean="0">
                                <a:latin typeface="Cambria Math" panose="02040503050406030204" pitchFamily="18" charset="0"/>
                              </a:rPr>
                              <m:t>𝑖</m:t>
                            </m:r>
                          </m:sub>
                        </m:sSub>
                      </m:e>
                    </m:d>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𝑡</m:t>
                            </m:r>
                          </m:e>
                          <m:sub>
                            <m:r>
                              <a:rPr lang="vi-VN" b="0" i="1" smtClean="0">
                                <a:latin typeface="Cambria Math" panose="02040503050406030204" pitchFamily="18" charset="0"/>
                              </a:rPr>
                              <m:t>𝑖</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b="0" i="1" smtClean="0">
                                <a:latin typeface="Cambria Math" panose="02040503050406030204" pitchFamily="18" charset="0"/>
                              </a:rPr>
                              <m:t>𝑖</m:t>
                            </m:r>
                          </m:sub>
                        </m:sSub>
                      </m:e>
                    </m:d>
                    <m:r>
                      <a:rPr lang="vi-VN" b="0" i="1" smtClean="0">
                        <a:latin typeface="Cambria Math" panose="02040503050406030204" pitchFamily="18" charset="0"/>
                      </a:rPr>
                      <m:t>;</m:t>
                    </m:r>
                    <m:r>
                      <a:rPr lang="vi-VN" b="0" i="1" smtClean="0">
                        <a:latin typeface="Cambria Math" panose="02040503050406030204" pitchFamily="18" charset="0"/>
                      </a:rPr>
                      <m:t>𝑖</m:t>
                    </m:r>
                    <m:r>
                      <a:rPr lang="vi-VN" b="0" i="1" smtClean="0">
                        <a:latin typeface="Cambria Math" panose="02040503050406030204" pitchFamily="18" charset="0"/>
                      </a:rPr>
                      <m:t>=1,2</m:t>
                    </m:r>
                  </m:oMath>
                </a14:m>
                <a:endParaRPr lang="vi-VN" sz="2200" dirty="0"/>
              </a:p>
              <a:p>
                <a:pPr marL="0" indent="0">
                  <a:buNone/>
                </a:pPr>
                <a:r>
                  <a:rPr lang="fr-FR" sz="2200" dirty="0" err="1">
                    <a:latin typeface="Arial" panose="020B0604020202020204" pitchFamily="34" charset="0"/>
                    <a:cs typeface="Arial" panose="020B0604020202020204" pitchFamily="34" charset="0"/>
                  </a:rPr>
                  <a:t>trong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đó</a:t>
                </a:r>
                <a:r>
                  <a:rPr lang="fr-FR" sz="2200" dirty="0">
                    <a:latin typeface="Arial" panose="020B0604020202020204" pitchFamily="34" charset="0"/>
                    <a:cs typeface="Arial" panose="020B0604020202020204" pitchFamily="34" charset="0"/>
                  </a:rPr>
                  <a:t> </a:t>
                </a:r>
                <a14:m>
                  <m:oMath xmlns:m="http://schemas.openxmlformats.org/officeDocument/2006/math">
                    <m:sSub>
                      <m:sSubPr>
                        <m:ctrlPr>
                          <a:rPr lang="vi-VN" sz="2200" i="1">
                            <a:latin typeface="Cambria Math" panose="02040503050406030204" pitchFamily="18" charset="0"/>
                          </a:rPr>
                        </m:ctrlPr>
                      </m:sSubPr>
                      <m:e>
                        <m:r>
                          <a:rPr lang="en-US" sz="2200" i="1">
                            <a:latin typeface="Cambria Math" panose="02040503050406030204" pitchFamily="18" charset="0"/>
                          </a:rPr>
                          <m:t>𝑡</m:t>
                        </m:r>
                      </m:e>
                      <m:sub>
                        <m:r>
                          <a:rPr lang="en-US" sz="2200" i="1">
                            <a:latin typeface="Cambria Math" panose="02040503050406030204" pitchFamily="18" charset="0"/>
                          </a:rPr>
                          <m:t>𝑖</m:t>
                        </m:r>
                      </m:sub>
                    </m:sSub>
                  </m:oMath>
                </a14:m>
                <a:r>
                  <a:rPr lang="vi-VN" sz="2200" dirty="0">
                    <a:latin typeface="Arial" panose="020B0604020202020204" pitchFamily="34" charset="0"/>
                    <a:cs typeface="Arial" panose="020B0604020202020204" pitchFamily="34" charset="0"/>
                  </a:rPr>
                  <a:t> là </a:t>
                </a:r>
                <a:r>
                  <a:rPr lang="fr-FR" sz="2200" dirty="0" err="1">
                    <a:latin typeface="Arial" panose="020B0604020202020204" pitchFamily="34" charset="0"/>
                    <a:cs typeface="Arial" panose="020B0604020202020204" pitchFamily="34" charset="0"/>
                  </a:rPr>
                  <a:t>giá</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trị</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mục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tiêu</a:t>
                </a:r>
                <a:r>
                  <a:rPr lang="fr-FR" sz="2200"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a:p>
                <a:pPr marL="0" indent="0">
                  <a:buNone/>
                </a:pPr>
                <a:endParaRPr lang="vi-VN" sz="2200" dirty="0">
                  <a:latin typeface="Arial" panose="020B0604020202020204" pitchFamily="34" charset="0"/>
                  <a:cs typeface="Arial" panose="020B0604020202020204" pitchFamily="34" charset="0"/>
                </a:endParaRPr>
              </a:p>
              <a:p>
                <a:pPr marL="0" indent="0">
                  <a:buNone/>
                </a:pPr>
                <a:r>
                  <a:rPr lang="fr-FR" sz="2200" i="1" dirty="0" err="1">
                    <a:latin typeface="Arial" panose="020B0604020202020204" pitchFamily="34" charset="0"/>
                    <a:cs typeface="Arial" panose="020B0604020202020204" pitchFamily="34" charset="0"/>
                  </a:rPr>
                  <a:t>Các</a:t>
                </a:r>
                <a:r>
                  <a:rPr lang="fr-FR" sz="2200" i="1" dirty="0">
                    <a:latin typeface="Arial" panose="020B0604020202020204" pitchFamily="34" charset="0"/>
                    <a:cs typeface="Arial" panose="020B0604020202020204" pitchFamily="34" charset="0"/>
                  </a:rPr>
                  <a:t> </a:t>
                </a:r>
                <a:r>
                  <a:rPr lang="fr-FR" sz="2200" i="1" dirty="0" err="1">
                    <a:latin typeface="Arial" panose="020B0604020202020204" pitchFamily="34" charset="0"/>
                    <a:cs typeface="Arial" panose="020B0604020202020204" pitchFamily="34" charset="0"/>
                  </a:rPr>
                  <a:t>nơ</a:t>
                </a:r>
                <a:r>
                  <a:rPr lang="fr-FR" sz="2200" i="1" dirty="0">
                    <a:latin typeface="Arial" panose="020B0604020202020204" pitchFamily="34" charset="0"/>
                    <a:cs typeface="Arial" panose="020B0604020202020204" pitchFamily="34" charset="0"/>
                  </a:rPr>
                  <a:t> </a:t>
                </a:r>
                <a:r>
                  <a:rPr lang="fr-FR" sz="2200" i="1" dirty="0" err="1">
                    <a:latin typeface="Arial" panose="020B0604020202020204" pitchFamily="34" charset="0"/>
                    <a:cs typeface="Arial" panose="020B0604020202020204" pitchFamily="34" charset="0"/>
                  </a:rPr>
                  <a:t>ron</a:t>
                </a:r>
                <a:r>
                  <a:rPr lang="fr-FR" sz="2200" i="1" dirty="0">
                    <a:latin typeface="Arial" panose="020B0604020202020204" pitchFamily="34" charset="0"/>
                    <a:cs typeface="Arial" panose="020B0604020202020204" pitchFamily="34" charset="0"/>
                  </a:rPr>
                  <a:t> ở </a:t>
                </a:r>
                <a:r>
                  <a:rPr lang="fr-FR" sz="2200" i="1" dirty="0" err="1">
                    <a:latin typeface="Arial" panose="020B0604020202020204" pitchFamily="34" charset="0"/>
                    <a:cs typeface="Arial" panose="020B0604020202020204" pitchFamily="34" charset="0"/>
                  </a:rPr>
                  <a:t>lớp</a:t>
                </a:r>
                <a:r>
                  <a:rPr lang="fr-FR" sz="2200" i="1" dirty="0">
                    <a:latin typeface="Arial" panose="020B0604020202020204" pitchFamily="34" charset="0"/>
                    <a:cs typeface="Arial" panose="020B0604020202020204" pitchFamily="34" charset="0"/>
                  </a:rPr>
                  <a:t> </a:t>
                </a:r>
                <a:r>
                  <a:rPr lang="fr-FR" sz="2200" i="1" dirty="0" err="1">
                    <a:latin typeface="Arial" panose="020B0604020202020204" pitchFamily="34" charset="0"/>
                    <a:cs typeface="Arial" panose="020B0604020202020204" pitchFamily="34" charset="0"/>
                  </a:rPr>
                  <a:t>ẩn</a:t>
                </a:r>
                <a:r>
                  <a:rPr lang="fr-FR" sz="2200" dirty="0">
                    <a:latin typeface="Arial" panose="020B0604020202020204" pitchFamily="34" charset="0"/>
                    <a:cs typeface="Arial" panose="020B0604020202020204" pitchFamily="34" charset="0"/>
                  </a:rPr>
                  <a:t>:    </a:t>
                </a:r>
                <a:r>
                  <a:rPr lang="fr-FR" sz="2200" dirty="0"/>
                  <a:t>  </a:t>
                </a:r>
                <a:endParaRPr lang="vi-VN" sz="2200" dirty="0"/>
              </a:p>
              <a:p>
                <a:r>
                  <a:rPr lang="vi-VN" sz="2200" dirty="0"/>
                  <a:t>Trước hết tính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ea typeface="Cambria Math" panose="02040503050406030204" pitchFamily="18" charset="0"/>
                          </a:rPr>
                          <m:t>∆</m:t>
                        </m:r>
                      </m:e>
                      <m:sub>
                        <m:r>
                          <a:rPr lang="vi-VN" i="1">
                            <a:latin typeface="Cambria Math" panose="02040503050406030204" pitchFamily="18" charset="0"/>
                          </a:rPr>
                          <m:t>𝑖</m:t>
                        </m:r>
                      </m:sub>
                    </m:sSub>
                    <m:r>
                      <a:rPr lang="vi-VN" i="1">
                        <a:latin typeface="Cambria Math" panose="02040503050406030204" pitchFamily="18" charset="0"/>
                      </a:rPr>
                      <m:t>=</m:t>
                    </m:r>
                    <m:nary>
                      <m:naryPr>
                        <m:chr m:val="∑"/>
                        <m:supHide m:val="on"/>
                        <m:ctrlPr>
                          <a:rPr lang="vi-VN" i="1">
                            <a:latin typeface="Cambria Math" panose="02040503050406030204" pitchFamily="18" charset="0"/>
                          </a:rPr>
                        </m:ctrlPr>
                      </m:naryPr>
                      <m:sub>
                        <m:r>
                          <m:rPr>
                            <m:brk m:alnAt="7"/>
                          </m:rPr>
                          <a:rPr lang="vi-VN" i="1">
                            <a:latin typeface="Cambria Math" panose="02040503050406030204" pitchFamily="18" charset="0"/>
                          </a:rPr>
                          <m:t>𝑖</m:t>
                        </m:r>
                      </m:sub>
                      <m:sup/>
                      <m:e>
                        <m:sSubSup>
                          <m:sSubSupPr>
                            <m:ctrlPr>
                              <a:rPr lang="vi-VN" i="1">
                                <a:latin typeface="Cambria Math" panose="02040503050406030204" pitchFamily="18" charset="0"/>
                              </a:rPr>
                            </m:ctrlPr>
                          </m:sSubSupPr>
                          <m:e>
                            <m:r>
                              <a:rPr lang="vi-VN" i="1">
                                <a:latin typeface="Cambria Math" panose="02040503050406030204" pitchFamily="18" charset="0"/>
                                <a:ea typeface="Cambria Math" panose="02040503050406030204" pitchFamily="18" charset="0"/>
                              </a:rPr>
                              <m:t>𝛿</m:t>
                            </m:r>
                          </m:e>
                          <m:sub>
                            <m:r>
                              <a:rPr lang="vi-VN" i="1">
                                <a:latin typeface="Cambria Math" panose="02040503050406030204" pitchFamily="18" charset="0"/>
                              </a:rPr>
                              <m:t>𝑖</m:t>
                            </m:r>
                          </m:sub>
                          <m:sup>
                            <m:r>
                              <a:rPr lang="vi-VN" i="1">
                                <a:latin typeface="Cambria Math" panose="02040503050406030204" pitchFamily="18" charset="0"/>
                              </a:rPr>
                              <m:t>(1)</m:t>
                            </m:r>
                          </m:sup>
                        </m:sSubSup>
                      </m:e>
                    </m:nary>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i="1">
                            <a:latin typeface="Cambria Math" panose="02040503050406030204" pitchFamily="18" charset="0"/>
                          </a:rPr>
                          <m:t>𝑖𝑗</m:t>
                        </m:r>
                      </m:sub>
                      <m:sup>
                        <m:r>
                          <a:rPr lang="vi-VN" i="1">
                            <a:latin typeface="Cambria Math" panose="02040503050406030204" pitchFamily="18" charset="0"/>
                          </a:rPr>
                          <m:t>(1)</m:t>
                        </m:r>
                      </m:sup>
                    </m:sSubSup>
                    <m:r>
                      <a:rPr lang="vi-VN" b="0" i="1" smtClean="0">
                        <a:latin typeface="Cambria Math" panose="02040503050406030204" pitchFamily="18" charset="0"/>
                      </a:rPr>
                      <m:t>;</m:t>
                    </m:r>
                    <m:r>
                      <a:rPr lang="vi-VN" b="0" i="1" smtClean="0">
                        <a:latin typeface="Cambria Math" panose="02040503050406030204" pitchFamily="18" charset="0"/>
                      </a:rPr>
                      <m:t>𝑖</m:t>
                    </m:r>
                    <m:r>
                      <a:rPr lang="vi-VN" b="0" i="1" smtClean="0">
                        <a:latin typeface="Cambria Math" panose="02040503050406030204" pitchFamily="18" charset="0"/>
                      </a:rPr>
                      <m:t>=1,2</m:t>
                    </m:r>
                  </m:oMath>
                </a14:m>
                <a:endParaRPr lang="vi-VN" sz="2200" dirty="0"/>
              </a:p>
              <a:p>
                <a:r>
                  <a:rPr lang="vi-VN" sz="2200" dirty="0"/>
                  <a:t>Sau đó tính </a:t>
                </a:r>
              </a:p>
              <a:p>
                <a:r>
                  <a:rPr lang="fr-FR" sz="2200" dirty="0"/>
                  <a:t> </a:t>
                </a:r>
                <a:r>
                  <a:rPr lang="vi-VN" sz="2200" dirty="0"/>
                  <a:t>		</a:t>
                </a:r>
                <a14:m>
                  <m:oMath xmlns:m="http://schemas.openxmlformats.org/officeDocument/2006/math">
                    <m:sSubSup>
                      <m:sSubSupPr>
                        <m:ctrlPr>
                          <a:rPr lang="vi-VN" sz="2200" i="1">
                            <a:latin typeface="Cambria Math" panose="02040503050406030204" pitchFamily="18" charset="0"/>
                          </a:rPr>
                        </m:ctrlPr>
                      </m:sSubSupPr>
                      <m:e>
                        <m:r>
                          <a:rPr lang="vi-VN" sz="2200" i="1" smtClean="0">
                            <a:latin typeface="Cambria Math" panose="02040503050406030204" pitchFamily="18" charset="0"/>
                            <a:ea typeface="Cambria Math" panose="02040503050406030204" pitchFamily="18" charset="0"/>
                          </a:rPr>
                          <m:t>𝛿</m:t>
                        </m:r>
                      </m:e>
                      <m:sub>
                        <m:r>
                          <a:rPr lang="fr-FR" sz="2200" i="1">
                            <a:latin typeface="Cambria Math" panose="02040503050406030204" pitchFamily="18" charset="0"/>
                          </a:rPr>
                          <m:t>𝑗</m:t>
                        </m:r>
                      </m:sub>
                      <m:sup>
                        <m:r>
                          <a:rPr lang="fr-FR" sz="2200" i="1">
                            <a:latin typeface="Cambria Math" panose="02040503050406030204" pitchFamily="18" charset="0"/>
                          </a:rPr>
                          <m:t>(</m:t>
                        </m:r>
                        <m:r>
                          <a:rPr lang="vi-VN" sz="2200" b="0" i="1" smtClean="0">
                            <a:latin typeface="Cambria Math" panose="02040503050406030204" pitchFamily="18" charset="0"/>
                          </a:rPr>
                          <m:t>2</m:t>
                        </m:r>
                        <m:r>
                          <a:rPr lang="fr-FR" sz="2200" i="1">
                            <a:latin typeface="Cambria Math" panose="02040503050406030204" pitchFamily="18" charset="0"/>
                          </a:rPr>
                          <m:t>)</m:t>
                        </m:r>
                      </m:sup>
                    </m:sSubSup>
                    <m:r>
                      <a:rPr lang="fr-FR" sz="2200" i="1">
                        <a:latin typeface="Cambria Math" panose="02040503050406030204" pitchFamily="18" charset="0"/>
                      </a:rPr>
                      <m:t>=</m:t>
                    </m:r>
                    <m:sSub>
                      <m:sSubPr>
                        <m:ctrlPr>
                          <a:rPr lang="vi-VN" sz="2200" i="1">
                            <a:latin typeface="Cambria Math" panose="02040503050406030204" pitchFamily="18" charset="0"/>
                          </a:rPr>
                        </m:ctrlPr>
                      </m:sSubPr>
                      <m:e>
                        <m:r>
                          <a:rPr lang="fr-FR" sz="2200" i="1">
                            <a:latin typeface="Cambria Math" panose="02040503050406030204" pitchFamily="18" charset="0"/>
                          </a:rPr>
                          <m:t>h</m:t>
                        </m:r>
                      </m:e>
                      <m:sub>
                        <m:r>
                          <a:rPr lang="fr-FR" sz="2200" i="1">
                            <a:latin typeface="Cambria Math" panose="02040503050406030204" pitchFamily="18" charset="0"/>
                          </a:rPr>
                          <m:t>𝑗</m:t>
                        </m:r>
                      </m:sub>
                    </m:sSub>
                    <m:d>
                      <m:dPr>
                        <m:ctrlPr>
                          <a:rPr lang="vi-VN" sz="2200" i="1">
                            <a:latin typeface="Cambria Math" panose="02040503050406030204" pitchFamily="18" charset="0"/>
                          </a:rPr>
                        </m:ctrlPr>
                      </m:dPr>
                      <m:e>
                        <m:r>
                          <a:rPr lang="fr-FR" sz="2200" i="1">
                            <a:latin typeface="Cambria Math" panose="02040503050406030204" pitchFamily="18" charset="0"/>
                          </a:rPr>
                          <m:t>1−</m:t>
                        </m:r>
                        <m:sSub>
                          <m:sSubPr>
                            <m:ctrlPr>
                              <a:rPr lang="vi-VN" sz="2200" i="1">
                                <a:latin typeface="Cambria Math" panose="02040503050406030204" pitchFamily="18" charset="0"/>
                              </a:rPr>
                            </m:ctrlPr>
                          </m:sSubPr>
                          <m:e>
                            <m:r>
                              <a:rPr lang="fr-FR" sz="2200" i="1">
                                <a:latin typeface="Cambria Math" panose="02040503050406030204" pitchFamily="18" charset="0"/>
                              </a:rPr>
                              <m:t>h</m:t>
                            </m:r>
                          </m:e>
                          <m:sub>
                            <m:r>
                              <a:rPr lang="fr-FR" sz="2200" i="1">
                                <a:latin typeface="Cambria Math" panose="02040503050406030204" pitchFamily="18" charset="0"/>
                              </a:rPr>
                              <m:t>𝑗</m:t>
                            </m:r>
                          </m:sub>
                        </m:sSub>
                      </m:e>
                    </m:d>
                    <m:sSub>
                      <m:sSubPr>
                        <m:ctrlPr>
                          <a:rPr lang="vi-VN" i="1">
                            <a:latin typeface="Cambria Math" panose="02040503050406030204" pitchFamily="18" charset="0"/>
                          </a:rPr>
                        </m:ctrlPr>
                      </m:sSubPr>
                      <m:e>
                        <m:r>
                          <a:rPr lang="vi-VN" i="1">
                            <a:latin typeface="Cambria Math" panose="02040503050406030204" pitchFamily="18" charset="0"/>
                            <a:ea typeface="Cambria Math" panose="02040503050406030204" pitchFamily="18" charset="0"/>
                          </a:rPr>
                          <m:t>∆</m:t>
                        </m:r>
                      </m:e>
                      <m:sub>
                        <m:r>
                          <a:rPr lang="vi-VN" b="0" i="1" smtClean="0">
                            <a:latin typeface="Cambria Math" panose="02040503050406030204" pitchFamily="18" charset="0"/>
                            <a:ea typeface="Cambria Math" panose="02040503050406030204" pitchFamily="18" charset="0"/>
                          </a:rPr>
                          <m:t>𝑗</m:t>
                        </m:r>
                      </m:sub>
                    </m:sSub>
                    <m:r>
                      <a:rPr lang="vi-VN" b="0" i="1" smtClean="0">
                        <a:latin typeface="Cambria Math" panose="02040503050406030204" pitchFamily="18" charset="0"/>
                      </a:rPr>
                      <m:t>;  </m:t>
                    </m:r>
                    <m:r>
                      <a:rPr lang="vi-VN" b="0" i="1" smtClean="0">
                        <a:latin typeface="Cambria Math" panose="02040503050406030204" pitchFamily="18" charset="0"/>
                      </a:rPr>
                      <m:t>𝑗</m:t>
                    </m:r>
                    <m:r>
                      <a:rPr lang="vi-VN" b="0" i="1" smtClean="0">
                        <a:latin typeface="Cambria Math" panose="02040503050406030204" pitchFamily="18" charset="0"/>
                      </a:rPr>
                      <m:t>=1,2</m:t>
                    </m:r>
                  </m:oMath>
                </a14:m>
                <a:endParaRPr lang="vi-VN" sz="2200" dirty="0"/>
              </a:p>
              <a:p>
                <a:pPr marL="0" indent="0">
                  <a:lnSpc>
                    <a:spcPct val="100000"/>
                  </a:lnSpc>
                  <a:buNone/>
                </a:pPr>
                <a:r>
                  <a:rPr lang="vi-VN" sz="2200" dirty="0">
                    <a:latin typeface="Arial" panose="020B0604020202020204" pitchFamily="34" charset="0"/>
                    <a:cs typeface="Arial" panose="020B0604020202020204" pitchFamily="34" charset="0"/>
                  </a:rPr>
                  <a:t> </a:t>
                </a:r>
              </a:p>
              <a:p>
                <a:pPr marL="0" indent="0">
                  <a:buNone/>
                </a:pPr>
                <a:r>
                  <a:rPr lang="vi-VN" sz="2200" i="1" dirty="0"/>
                  <a:t>Cập nhật trọng số</a:t>
                </a:r>
                <a:endParaRPr lang="vi-VN" sz="2200" dirty="0"/>
              </a:p>
              <a:p>
                <a:pPr marL="0" indent="0">
                  <a:buNone/>
                </a:pPr>
                <a:r>
                  <a:rPr lang="vi-VN" sz="2200" dirty="0"/>
                  <a:t>Bây giờ chúng ta biết giá trị trọng của từng nơ ron, ta sẵn sàng cập nhật trọng số của các liên kết dẫn đến chúng. </a:t>
                </a:r>
              </a:p>
              <a:p>
                <a:r>
                  <a:rPr lang="vi-VN" sz="2200" dirty="0"/>
                  <a:t>Trọng liên kết với Nơ ron ở lớp đầu ra : </a:t>
                </a:r>
                <a14:m>
                  <m:oMath xmlns:m="http://schemas.openxmlformats.org/officeDocument/2006/math">
                    <m:sSubSup>
                      <m:sSubSupPr>
                        <m:ctrlPr>
                          <a:rPr lang="vi-VN" sz="2200" i="1">
                            <a:latin typeface="Cambria Math" panose="02040503050406030204" pitchFamily="18" charset="0"/>
                          </a:rPr>
                        </m:ctrlPr>
                      </m:sSubSupPr>
                      <m:e>
                        <m:r>
                          <a:rPr lang="vi-VN" sz="2200" i="1">
                            <a:latin typeface="Cambria Math" panose="02040503050406030204" pitchFamily="18" charset="0"/>
                          </a:rPr>
                          <m:t>𝑤</m:t>
                        </m:r>
                      </m:e>
                      <m:sub>
                        <m:r>
                          <a:rPr lang="vi-VN" sz="2200" i="1">
                            <a:latin typeface="Cambria Math" panose="02040503050406030204" pitchFamily="18" charset="0"/>
                          </a:rPr>
                          <m:t>𝑗𝑖</m:t>
                        </m:r>
                      </m:sub>
                      <m:sup>
                        <m:r>
                          <a:rPr lang="vi-VN" sz="2200" i="1">
                            <a:latin typeface="Cambria Math" panose="02040503050406030204" pitchFamily="18" charset="0"/>
                          </a:rPr>
                          <m:t>(</m:t>
                        </m:r>
                        <m:r>
                          <a:rPr lang="vi-VN" sz="2200" b="0" i="1" smtClean="0">
                            <a:latin typeface="Cambria Math" panose="02040503050406030204" pitchFamily="18" charset="0"/>
                          </a:rPr>
                          <m:t>1</m:t>
                        </m:r>
                        <m:r>
                          <a:rPr lang="vi-VN" sz="2200" i="1">
                            <a:latin typeface="Cambria Math" panose="02040503050406030204" pitchFamily="18" charset="0"/>
                          </a:rPr>
                          <m:t>)</m:t>
                        </m:r>
                      </m:sup>
                    </m:sSubSup>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𝑤</m:t>
                        </m:r>
                      </m:e>
                      <m:sub>
                        <m:r>
                          <a:rPr lang="vi-VN" sz="2200" i="1">
                            <a:latin typeface="Cambria Math" panose="02040503050406030204" pitchFamily="18" charset="0"/>
                          </a:rPr>
                          <m:t>𝑗𝑖</m:t>
                        </m:r>
                      </m:sub>
                      <m:sup>
                        <m:r>
                          <a:rPr lang="vi-VN" sz="2200" i="1">
                            <a:latin typeface="Cambria Math" panose="02040503050406030204" pitchFamily="18" charset="0"/>
                          </a:rPr>
                          <m:t>(</m:t>
                        </m:r>
                        <m:r>
                          <a:rPr lang="vi-VN" sz="2200" b="0" i="1" smtClean="0">
                            <a:latin typeface="Cambria Math" panose="02040503050406030204" pitchFamily="18" charset="0"/>
                          </a:rPr>
                          <m:t>1</m:t>
                        </m:r>
                        <m:r>
                          <a:rPr lang="vi-VN" sz="2200" i="1">
                            <a:latin typeface="Cambria Math" panose="02040503050406030204" pitchFamily="18" charset="0"/>
                          </a:rPr>
                          <m:t>)</m:t>
                        </m:r>
                      </m:sup>
                    </m:sSubSup>
                    <m:r>
                      <a:rPr lang="vi-VN" sz="2200" i="1">
                        <a:latin typeface="Cambria Math" panose="02040503050406030204" pitchFamily="18" charset="0"/>
                      </a:rPr>
                      <m:t>+</m:t>
                    </m:r>
                  </m:oMath>
                </a14:m>
                <a:r>
                  <a:rPr lang="fr-FR" sz="2200" dirty="0"/>
                  <a:t>η</a:t>
                </a:r>
                <a14:m>
                  <m:oMath xmlns:m="http://schemas.openxmlformats.org/officeDocument/2006/math">
                    <m:sSubSup>
                      <m:sSubSupPr>
                        <m:ctrlPr>
                          <a:rPr lang="vi-VN" sz="2200" i="1">
                            <a:latin typeface="Cambria Math" panose="02040503050406030204" pitchFamily="18" charset="0"/>
                          </a:rPr>
                        </m:ctrlPr>
                      </m:sSubSupPr>
                      <m:e>
                        <m:r>
                          <a:rPr lang="vi-VN" sz="2200" i="1" smtClean="0">
                            <a:latin typeface="Cambria Math" panose="02040503050406030204" pitchFamily="18" charset="0"/>
                            <a:ea typeface="Cambria Math" panose="02040503050406030204" pitchFamily="18" charset="0"/>
                          </a:rPr>
                          <m:t>𝛿</m:t>
                        </m:r>
                      </m:e>
                      <m:sub>
                        <m:r>
                          <a:rPr lang="vi-VN" sz="2200" i="1">
                            <a:latin typeface="Cambria Math" panose="02040503050406030204" pitchFamily="18" charset="0"/>
                          </a:rPr>
                          <m:t>𝑖</m:t>
                        </m:r>
                      </m:sub>
                      <m:sup>
                        <m:r>
                          <a:rPr lang="vi-VN" sz="2200" i="1">
                            <a:latin typeface="Cambria Math" panose="02040503050406030204" pitchFamily="18" charset="0"/>
                          </a:rPr>
                          <m:t>(</m:t>
                        </m:r>
                        <m:r>
                          <a:rPr lang="vi-VN" sz="2200" b="0" i="1" smtClean="0">
                            <a:latin typeface="Cambria Math" panose="02040503050406030204" pitchFamily="18" charset="0"/>
                          </a:rPr>
                          <m:t>1</m:t>
                        </m:r>
                        <m:r>
                          <a:rPr lang="vi-VN" sz="2200" i="1">
                            <a:latin typeface="Cambria Math" panose="02040503050406030204" pitchFamily="18" charset="0"/>
                          </a:rPr>
                          <m:t>)</m:t>
                        </m:r>
                      </m:sup>
                    </m:sSubSup>
                    <m:sSub>
                      <m:sSubPr>
                        <m:ctrlPr>
                          <a:rPr lang="vi-VN" sz="2200" i="1">
                            <a:latin typeface="Cambria Math" panose="02040503050406030204" pitchFamily="18" charset="0"/>
                          </a:rPr>
                        </m:ctrlPr>
                      </m:sSubPr>
                      <m:e>
                        <m:r>
                          <a:rPr lang="vi-VN" sz="2200" i="1">
                            <a:latin typeface="Cambria Math" panose="02040503050406030204" pitchFamily="18" charset="0"/>
                          </a:rPr>
                          <m:t>h</m:t>
                        </m:r>
                      </m:e>
                      <m:sub>
                        <m:r>
                          <a:rPr lang="vi-VN" sz="2200" i="1">
                            <a:latin typeface="Cambria Math" panose="02040503050406030204" pitchFamily="18" charset="0"/>
                          </a:rPr>
                          <m:t>𝑗</m:t>
                        </m:r>
                      </m:sub>
                    </m:sSub>
                  </m:oMath>
                </a14:m>
                <a:endParaRPr lang="vi-VN" sz="2200" dirty="0"/>
              </a:p>
              <a:p>
                <a:r>
                  <a:rPr lang="vi-VN" sz="2200" dirty="0"/>
                  <a:t>Trọng liên kết với Nơ ron ở lớp </a:t>
                </a:r>
                <a:r>
                  <a:rPr lang="vi-VN" dirty="0"/>
                  <a:t>ẩn</a:t>
                </a:r>
                <a:r>
                  <a:rPr lang="vi-VN" sz="2200" dirty="0"/>
                  <a:t> : </a:t>
                </a:r>
                <a14:m>
                  <m:oMath xmlns:m="http://schemas.openxmlformats.org/officeDocument/2006/math">
                    <m:sSubSup>
                      <m:sSubSupPr>
                        <m:ctrlPr>
                          <a:rPr lang="vi-VN" sz="2200" i="1">
                            <a:latin typeface="Cambria Math" panose="02040503050406030204" pitchFamily="18" charset="0"/>
                          </a:rPr>
                        </m:ctrlPr>
                      </m:sSubSupPr>
                      <m:e>
                        <m:r>
                          <a:rPr lang="vi-VN" sz="2200" i="1">
                            <a:latin typeface="Cambria Math" panose="02040503050406030204" pitchFamily="18" charset="0"/>
                          </a:rPr>
                          <m:t>𝑤</m:t>
                        </m:r>
                      </m:e>
                      <m:sub>
                        <m:r>
                          <a:rPr lang="vi-VN" sz="2200" i="1">
                            <a:latin typeface="Cambria Math" panose="02040503050406030204" pitchFamily="18" charset="0"/>
                          </a:rPr>
                          <m:t>𝑗𝑖</m:t>
                        </m:r>
                      </m:sub>
                      <m:sup>
                        <m:r>
                          <a:rPr lang="vi-VN" sz="2200" i="1">
                            <a:latin typeface="Cambria Math" panose="02040503050406030204" pitchFamily="18" charset="0"/>
                          </a:rPr>
                          <m:t>(</m:t>
                        </m:r>
                        <m:r>
                          <a:rPr lang="vi-VN" sz="2200" b="0" i="1" smtClean="0">
                            <a:latin typeface="Cambria Math" panose="02040503050406030204" pitchFamily="18" charset="0"/>
                          </a:rPr>
                          <m:t>2</m:t>
                        </m:r>
                        <m:r>
                          <a:rPr lang="vi-VN" sz="2200" i="1">
                            <a:latin typeface="Cambria Math" panose="02040503050406030204" pitchFamily="18" charset="0"/>
                          </a:rPr>
                          <m:t>)</m:t>
                        </m:r>
                      </m:sup>
                    </m:sSubSup>
                    <m:r>
                      <a:rPr lang="vi-VN" sz="2200" i="1">
                        <a:latin typeface="Cambria Math" panose="02040503050406030204" pitchFamily="18" charset="0"/>
                      </a:rPr>
                      <m:t>≔</m:t>
                    </m:r>
                    <m:sSubSup>
                      <m:sSubSupPr>
                        <m:ctrlPr>
                          <a:rPr lang="vi-VN" sz="2200" i="1">
                            <a:latin typeface="Cambria Math" panose="02040503050406030204" pitchFamily="18" charset="0"/>
                          </a:rPr>
                        </m:ctrlPr>
                      </m:sSubSupPr>
                      <m:e>
                        <m:r>
                          <a:rPr lang="vi-VN" sz="2200" i="1">
                            <a:latin typeface="Cambria Math" panose="02040503050406030204" pitchFamily="18" charset="0"/>
                          </a:rPr>
                          <m:t>𝑤</m:t>
                        </m:r>
                      </m:e>
                      <m:sub>
                        <m:r>
                          <a:rPr lang="vi-VN" sz="2200" i="1">
                            <a:latin typeface="Cambria Math" panose="02040503050406030204" pitchFamily="18" charset="0"/>
                          </a:rPr>
                          <m:t>𝑗𝑖</m:t>
                        </m:r>
                      </m:sub>
                      <m:sup>
                        <m:r>
                          <a:rPr lang="vi-VN" sz="2200" i="1">
                            <a:latin typeface="Cambria Math" panose="02040503050406030204" pitchFamily="18" charset="0"/>
                          </a:rPr>
                          <m:t>(</m:t>
                        </m:r>
                        <m:r>
                          <a:rPr lang="vi-VN" sz="2200" b="0" i="1" smtClean="0">
                            <a:latin typeface="Cambria Math" panose="02040503050406030204" pitchFamily="18" charset="0"/>
                          </a:rPr>
                          <m:t>2</m:t>
                        </m:r>
                        <m:r>
                          <a:rPr lang="vi-VN" sz="2200" i="1">
                            <a:latin typeface="Cambria Math" panose="02040503050406030204" pitchFamily="18" charset="0"/>
                          </a:rPr>
                          <m:t>)</m:t>
                        </m:r>
                      </m:sup>
                    </m:sSubSup>
                    <m:r>
                      <a:rPr lang="vi-VN" sz="2200" i="1">
                        <a:latin typeface="Cambria Math" panose="02040503050406030204" pitchFamily="18" charset="0"/>
                      </a:rPr>
                      <m:t>+</m:t>
                    </m:r>
                  </m:oMath>
                </a14:m>
                <a:r>
                  <a:rPr lang="fr-FR" sz="2200" dirty="0"/>
                  <a:t>η</a:t>
                </a:r>
                <a14:m>
                  <m:oMath xmlns:m="http://schemas.openxmlformats.org/officeDocument/2006/math">
                    <m:sSubSup>
                      <m:sSubSupPr>
                        <m:ctrlPr>
                          <a:rPr lang="vi-VN" sz="2200" i="1">
                            <a:latin typeface="Cambria Math" panose="02040503050406030204" pitchFamily="18" charset="0"/>
                          </a:rPr>
                        </m:ctrlPr>
                      </m:sSubSupPr>
                      <m:e>
                        <m:r>
                          <a:rPr lang="vi-VN" sz="2200" i="1" smtClean="0">
                            <a:latin typeface="Cambria Math" panose="02040503050406030204" pitchFamily="18" charset="0"/>
                            <a:ea typeface="Cambria Math" panose="02040503050406030204" pitchFamily="18" charset="0"/>
                          </a:rPr>
                          <m:t>𝛿</m:t>
                        </m:r>
                      </m:e>
                      <m:sub>
                        <m:r>
                          <a:rPr lang="vi-VN" sz="2200" i="1">
                            <a:latin typeface="Cambria Math" panose="02040503050406030204" pitchFamily="18" charset="0"/>
                          </a:rPr>
                          <m:t>𝑖</m:t>
                        </m:r>
                      </m:sub>
                      <m:sup>
                        <m:r>
                          <a:rPr lang="vi-VN" sz="2200" i="1">
                            <a:latin typeface="Cambria Math" panose="02040503050406030204" pitchFamily="18" charset="0"/>
                          </a:rPr>
                          <m:t>(</m:t>
                        </m:r>
                        <m:r>
                          <a:rPr lang="vi-VN" sz="2200" b="0" i="1" smtClean="0">
                            <a:latin typeface="Cambria Math" panose="02040503050406030204" pitchFamily="18" charset="0"/>
                          </a:rPr>
                          <m:t>2</m:t>
                        </m:r>
                        <m:r>
                          <a:rPr lang="vi-VN" sz="2200" i="1">
                            <a:latin typeface="Cambria Math" panose="02040503050406030204" pitchFamily="18" charset="0"/>
                          </a:rPr>
                          <m:t>)</m:t>
                        </m:r>
                      </m:sup>
                    </m:sSubSup>
                    <m:sSub>
                      <m:sSubPr>
                        <m:ctrlPr>
                          <a:rPr lang="vi-VN" sz="2200" i="1">
                            <a:latin typeface="Cambria Math" panose="02040503050406030204" pitchFamily="18" charset="0"/>
                          </a:rPr>
                        </m:ctrlPr>
                      </m:sSubPr>
                      <m:e>
                        <m:r>
                          <a:rPr lang="vi-VN" sz="2200" b="0" i="1" smtClean="0">
                            <a:latin typeface="Cambria Math" panose="02040503050406030204" pitchFamily="18" charset="0"/>
                          </a:rPr>
                          <m:t>𝑥</m:t>
                        </m:r>
                      </m:e>
                      <m:sub>
                        <m:r>
                          <a:rPr lang="vi-VN" sz="2200" i="1">
                            <a:latin typeface="Cambria Math" panose="02040503050406030204" pitchFamily="18" charset="0"/>
                          </a:rPr>
                          <m:t>𝑗</m:t>
                        </m:r>
                      </m:sub>
                    </m:sSub>
                  </m:oMath>
                </a14:m>
                <a:endParaRPr lang="vi-VN" sz="2200" dirty="0"/>
              </a:p>
              <a:p>
                <a:pPr marL="0" indent="0">
                  <a:buNone/>
                </a:pPr>
                <a:r>
                  <a:rPr lang="vi-VN" sz="2200" dirty="0"/>
                  <a:t>    </a:t>
                </a:r>
                <a:r>
                  <a:rPr lang="fr-FR" sz="2200" dirty="0"/>
                  <a:t>η</a:t>
                </a:r>
                <a:r>
                  <a:rPr lang="vi-VN" sz="2200" dirty="0"/>
                  <a:t> là tham số học lấy khá nhỏ trong khoảng (0,1).</a:t>
                </a:r>
              </a:p>
              <a:p>
                <a:pPr marL="0" indent="0">
                  <a:buNone/>
                </a:pPr>
                <a:r>
                  <a:rPr lang="vi-VN" dirty="0"/>
                  <a:t>Nếu có N điểm dữ liệu thì phải chạy thuật toán này N lần để tạo thành một thế hệ (epoch)</a:t>
                </a:r>
                <a:endParaRPr lang="vi-VN" sz="2200" dirty="0"/>
              </a:p>
              <a:p>
                <a:pPr marL="0" indent="0">
                  <a:buNone/>
                </a:pPr>
                <a:endParaRPr lang="vi-VN" sz="2200" dirty="0"/>
              </a:p>
              <a:p>
                <a:pPr marL="0" indent="0">
                  <a:buNone/>
                </a:pPr>
                <a:endParaRPr lang="vi-VN" sz="2200" dirty="0"/>
              </a:p>
              <a:p>
                <a:pPr marL="0" indent="0">
                  <a:lnSpc>
                    <a:spcPct val="100000"/>
                  </a:lnSpc>
                  <a:buNone/>
                </a:pPr>
                <a:endParaRPr lang="vi-VN" sz="2200" dirty="0">
                  <a:latin typeface="Arial" panose="020B0604020202020204" pitchFamily="34" charset="0"/>
                  <a:cs typeface="Arial" panose="020B0604020202020204" pitchFamily="34" charset="0"/>
                </a:endParaRPr>
              </a:p>
              <a:p>
                <a:pPr marL="0" indent="0">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A4F39965-5272-4E9C-BB23-D2FDCF44A4BB}"/>
                  </a:ext>
                </a:extLst>
              </p:cNvPr>
              <p:cNvSpPr>
                <a:spLocks noGrp="1" noRot="1" noChangeAspect="1" noMove="1" noResize="1" noEditPoints="1" noAdjustHandles="1" noChangeArrowheads="1" noChangeShapeType="1" noTextEdit="1"/>
              </p:cNvSpPr>
              <p:nvPr>
                <p:ph idx="1"/>
              </p:nvPr>
            </p:nvSpPr>
            <p:spPr>
              <a:xfrm>
                <a:off x="652668" y="341588"/>
                <a:ext cx="10903227" cy="6300718"/>
              </a:xfrm>
              <a:blipFill>
                <a:blip r:embed="rId2"/>
                <a:stretch>
                  <a:fillRect l="-559" t="-1354" b="-870"/>
                </a:stretch>
              </a:blipFill>
            </p:spPr>
            <p:txBody>
              <a:bodyPr/>
              <a:lstStyle/>
              <a:p>
                <a:r>
                  <a:rPr lang="vi-VN">
                    <a:noFill/>
                  </a:rPr>
                  <a:t> </a:t>
                </a:r>
              </a:p>
            </p:txBody>
          </p:sp>
        </mc:Fallback>
      </mc:AlternateContent>
    </p:spTree>
    <p:extLst>
      <p:ext uri="{BB962C8B-B14F-4D97-AF65-F5344CB8AC3E}">
        <p14:creationId xmlns:p14="http://schemas.microsoft.com/office/powerpoint/2010/main" val="3690966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8141-6C1B-46B4-9599-D0E59DDC2C0A}"/>
              </a:ext>
            </a:extLst>
          </p:cNvPr>
          <p:cNvSpPr>
            <a:spLocks noGrp="1"/>
          </p:cNvSpPr>
          <p:nvPr>
            <p:ph type="title"/>
          </p:nvPr>
        </p:nvSpPr>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BEBF31-A607-427E-892B-23ED1AD1FFD8}"/>
                  </a:ext>
                </a:extLst>
              </p:cNvPr>
              <p:cNvSpPr>
                <a:spLocks noGrp="1"/>
              </p:cNvSpPr>
              <p:nvPr>
                <p:ph idx="1"/>
              </p:nvPr>
            </p:nvSpPr>
            <p:spPr>
              <a:xfrm>
                <a:off x="548451" y="496389"/>
                <a:ext cx="11207931" cy="6147344"/>
              </a:xfrm>
            </p:spPr>
            <p:txBody>
              <a:bodyPr/>
              <a:lstStyle/>
              <a:p>
                <a:r>
                  <a:rPr lang="vi-VN" dirty="0"/>
                  <a:t>Hàm kích hoạt sử dụng hàm sigmoid</a:t>
                </a:r>
                <a14:m>
                  <m:oMath xmlns:m="http://schemas.openxmlformats.org/officeDocument/2006/math">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𝜎</m:t>
                    </m:r>
                    <m:d>
                      <m:dPr>
                        <m:ctrlPr>
                          <a:rPr lang="vi-VN" b="0" i="1" smtClean="0">
                            <a:latin typeface="Cambria Math" panose="02040503050406030204" pitchFamily="18" charset="0"/>
                            <a:ea typeface="Cambria Math" panose="02040503050406030204" pitchFamily="18" charset="0"/>
                          </a:rPr>
                        </m:ctrlPr>
                      </m:dPr>
                      <m:e>
                        <m:r>
                          <a:rPr lang="vi-VN" b="0" i="1" smtClean="0">
                            <a:latin typeface="Cambria Math" panose="02040503050406030204" pitchFamily="18" charset="0"/>
                            <a:ea typeface="Cambria Math" panose="02040503050406030204" pitchFamily="18" charset="0"/>
                          </a:rPr>
                          <m:t>𝑥</m:t>
                        </m:r>
                      </m:e>
                    </m:d>
                    <m:r>
                      <a:rPr lang="vi-VN" b="0" i="1" smtClean="0">
                        <a:latin typeface="Cambria Math" panose="02040503050406030204" pitchFamily="18" charset="0"/>
                        <a:ea typeface="Cambria Math" panose="02040503050406030204" pitchFamily="18" charset="0"/>
                      </a:rPr>
                      <m:t> ;</m:t>
                    </m:r>
                    <m:sSup>
                      <m:sSupPr>
                        <m:ctrlPr>
                          <a:rPr lang="vi-VN" b="0" i="1" smtClean="0">
                            <a:latin typeface="Cambria Math" panose="02040503050406030204" pitchFamily="18" charset="0"/>
                            <a:ea typeface="Cambria Math" panose="02040503050406030204" pitchFamily="18" charset="0"/>
                          </a:rPr>
                        </m:ctrlPr>
                      </m:sSupPr>
                      <m:e>
                        <m:r>
                          <a:rPr lang="vi-VN" b="0" i="1" smtClean="0">
                            <a:latin typeface="Cambria Math" panose="02040503050406030204" pitchFamily="18" charset="0"/>
                            <a:ea typeface="Cambria Math" panose="02040503050406030204" pitchFamily="18" charset="0"/>
                          </a:rPr>
                          <m:t>𝜎</m:t>
                        </m:r>
                      </m:e>
                      <m:sup>
                        <m:r>
                          <a:rPr lang="vi-VN" b="0" i="1" smtClean="0">
                            <a:latin typeface="Cambria Math" panose="02040503050406030204" pitchFamily="18" charset="0"/>
                            <a:ea typeface="Cambria Math" panose="02040503050406030204" pitchFamily="18" charset="0"/>
                          </a:rPr>
                          <m:t>′</m:t>
                        </m:r>
                      </m:sup>
                    </m:sSup>
                    <m:d>
                      <m:dPr>
                        <m:ctrlPr>
                          <a:rPr lang="vi-VN" b="0" i="1" smtClean="0">
                            <a:latin typeface="Cambria Math" panose="02040503050406030204" pitchFamily="18" charset="0"/>
                            <a:ea typeface="Cambria Math" panose="02040503050406030204" pitchFamily="18" charset="0"/>
                          </a:rPr>
                        </m:ctrlPr>
                      </m:dPr>
                      <m:e>
                        <m:r>
                          <a:rPr lang="vi-VN" b="0" i="1" smtClean="0">
                            <a:latin typeface="Cambria Math" panose="02040503050406030204" pitchFamily="18" charset="0"/>
                            <a:ea typeface="Cambria Math" panose="02040503050406030204" pitchFamily="18" charset="0"/>
                          </a:rPr>
                          <m:t>𝑥</m:t>
                        </m:r>
                      </m:e>
                    </m:d>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𝜎</m:t>
                    </m:r>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𝑥</m:t>
                    </m:r>
                    <m:r>
                      <a:rPr lang="vi-VN" b="0" i="1" smtClean="0">
                        <a:latin typeface="Cambria Math" panose="02040503050406030204" pitchFamily="18" charset="0"/>
                        <a:ea typeface="Cambria Math" panose="02040503050406030204" pitchFamily="18" charset="0"/>
                      </a:rPr>
                      <m:t>)(1−</m:t>
                    </m:r>
                    <m:r>
                      <a:rPr lang="vi-VN" b="0" i="1" smtClean="0">
                        <a:latin typeface="Cambria Math" panose="02040503050406030204" pitchFamily="18" charset="0"/>
                        <a:ea typeface="Cambria Math" panose="02040503050406030204" pitchFamily="18" charset="0"/>
                      </a:rPr>
                      <m:t>𝜎</m:t>
                    </m:r>
                    <m:d>
                      <m:dPr>
                        <m:ctrlPr>
                          <a:rPr lang="vi-VN" b="0" i="1" smtClean="0">
                            <a:latin typeface="Cambria Math" panose="02040503050406030204" pitchFamily="18" charset="0"/>
                            <a:ea typeface="Cambria Math" panose="02040503050406030204" pitchFamily="18" charset="0"/>
                          </a:rPr>
                        </m:ctrlPr>
                      </m:dPr>
                      <m:e>
                        <m:r>
                          <a:rPr lang="vi-VN" b="0" i="1" smtClean="0">
                            <a:latin typeface="Cambria Math" panose="02040503050406030204" pitchFamily="18" charset="0"/>
                            <a:ea typeface="Cambria Math" panose="02040503050406030204" pitchFamily="18" charset="0"/>
                          </a:rPr>
                          <m:t>𝑥</m:t>
                        </m:r>
                      </m:e>
                    </m:d>
                    <m:r>
                      <a:rPr lang="vi-VN" b="0" i="1" smtClean="0">
                        <a:latin typeface="Cambria Math" panose="02040503050406030204" pitchFamily="18" charset="0"/>
                        <a:ea typeface="Cambria Math" panose="02040503050406030204" pitchFamily="18" charset="0"/>
                      </a:rPr>
                      <m:t>;</m:t>
                    </m:r>
                  </m:oMath>
                </a14:m>
                <a:endParaRPr lang="vi-VN" b="0" dirty="0">
                  <a:ea typeface="Cambria Math" panose="02040503050406030204" pitchFamily="18" charset="0"/>
                </a:endParaRPr>
              </a:p>
              <a:p>
                <a:r>
                  <a:rPr lang="vi-VN" dirty="0">
                    <a:ea typeface="Cambria Math" panose="02040503050406030204" pitchFamily="18" charset="0"/>
                  </a:rPr>
                  <a:t>Lan truyền ngược từ đầu ra đến noron lớp ẩn</a:t>
                </a:r>
              </a:p>
              <a:p>
                <a:r>
                  <a:rPr lang="vi-VN" dirty="0">
                    <a:ea typeface="Cambria Math" panose="02040503050406030204" pitchFamily="18" charset="0"/>
                  </a:rPr>
                  <a:t>	</a:t>
                </a:r>
              </a:p>
              <a:p>
                <a:endParaRPr lang="vi-VN" dirty="0"/>
              </a:p>
            </p:txBody>
          </p:sp>
        </mc:Choice>
        <mc:Fallback xmlns="">
          <p:sp>
            <p:nvSpPr>
              <p:cNvPr id="3" name="Content Placeholder 2">
                <a:extLst>
                  <a:ext uri="{FF2B5EF4-FFF2-40B4-BE49-F238E27FC236}">
                    <a16:creationId xmlns:a16="http://schemas.microsoft.com/office/drawing/2014/main" id="{F8BEBF31-A607-427E-892B-23ED1AD1FFD8}"/>
                  </a:ext>
                </a:extLst>
              </p:cNvPr>
              <p:cNvSpPr>
                <a:spLocks noGrp="1" noRot="1" noChangeAspect="1" noMove="1" noResize="1" noEditPoints="1" noAdjustHandles="1" noChangeArrowheads="1" noChangeShapeType="1" noTextEdit="1"/>
              </p:cNvSpPr>
              <p:nvPr>
                <p:ph idx="1"/>
              </p:nvPr>
            </p:nvSpPr>
            <p:spPr>
              <a:xfrm>
                <a:off x="548451" y="496389"/>
                <a:ext cx="11207931" cy="6147344"/>
              </a:xfrm>
              <a:blipFill>
                <a:blip r:embed="rId2"/>
                <a:stretch>
                  <a:fillRect l="-707" t="-1090"/>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49DA3B77-1941-45BA-9532-F2124F2647EC}"/>
              </a:ext>
            </a:extLst>
          </p:cNvPr>
          <p:cNvPicPr>
            <a:picLocks noChangeAspect="1"/>
          </p:cNvPicPr>
          <p:nvPr/>
        </p:nvPicPr>
        <p:blipFill>
          <a:blip r:embed="rId3"/>
          <a:stretch>
            <a:fillRect/>
          </a:stretch>
        </p:blipFill>
        <p:spPr>
          <a:xfrm>
            <a:off x="3458818" y="1722783"/>
            <a:ext cx="4969566" cy="3896139"/>
          </a:xfrm>
          <a:prstGeom prst="rect">
            <a:avLst/>
          </a:prstGeom>
        </p:spPr>
      </p:pic>
    </p:spTree>
    <p:extLst>
      <p:ext uri="{BB962C8B-B14F-4D97-AF65-F5344CB8AC3E}">
        <p14:creationId xmlns:p14="http://schemas.microsoft.com/office/powerpoint/2010/main" val="1141694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186B0-5F5C-4A6B-85EF-92346515F88B}"/>
              </a:ext>
            </a:extLst>
          </p:cNvPr>
          <p:cNvSpPr>
            <a:spLocks noGrp="1"/>
          </p:cNvSpPr>
          <p:nvPr>
            <p:ph type="title"/>
          </p:nvPr>
        </p:nvSpPr>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2C92A4-AFEC-475F-AF39-18D9A6F05C00}"/>
                  </a:ext>
                </a:extLst>
              </p:cNvPr>
              <p:cNvSpPr>
                <a:spLocks noGrp="1"/>
              </p:cNvSpPr>
              <p:nvPr>
                <p:ph idx="1"/>
              </p:nvPr>
            </p:nvSpPr>
            <p:spPr/>
            <p:txBody>
              <a:bodyPr/>
              <a:lstStyle/>
              <a:p>
                <a:r>
                  <a:rPr lang="vi-VN" b="1" dirty="0"/>
                  <a:t>Tính lan truyền thẳng:</a:t>
                </a:r>
              </a:p>
              <a:p>
                <a:r>
                  <a:rPr lang="vi-VN" dirty="0"/>
                  <a:t>Theo sơ đồ mạng trên ta có thể tính:</a:t>
                </a:r>
              </a:p>
              <a:p>
                <a:r>
                  <a:rPr lang="vi-VN" dirty="0"/>
                  <a:t>	</a:t>
                </a:r>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panose="02040503050406030204" pitchFamily="18" charset="0"/>
                          </a:rPr>
                          <m:t>h</m:t>
                        </m:r>
                      </m:e>
                      <m:sub>
                        <m:r>
                          <a:rPr lang="vi-VN" b="0" i="1" smtClean="0">
                            <a:latin typeface="Cambria Math" panose="02040503050406030204" pitchFamily="18" charset="0"/>
                          </a:rPr>
                          <m:t>1</m:t>
                        </m:r>
                      </m:sub>
                    </m:sSub>
                    <m:r>
                      <a:rPr lang="vi-VN" b="0" i="1" smtClean="0">
                        <a:latin typeface="Cambria Math" panose="02040503050406030204" pitchFamily="18" charset="0"/>
                      </a:rPr>
                      <m:t>=</m:t>
                    </m:r>
                    <m:f>
                      <m:fPr>
                        <m:ctrlPr>
                          <a:rPr lang="vi-VN" b="0" i="1" smtClean="0">
                            <a:latin typeface="Cambria Math" panose="02040503050406030204" pitchFamily="18" charset="0"/>
                          </a:rPr>
                        </m:ctrlPr>
                      </m:fPr>
                      <m:num>
                        <m:r>
                          <a:rPr lang="vi-VN" b="0" i="1" smtClean="0">
                            <a:latin typeface="Cambria Math" panose="02040503050406030204" pitchFamily="18" charset="0"/>
                          </a:rPr>
                          <m:t>1</m:t>
                        </m:r>
                      </m:num>
                      <m:den>
                        <m:sSup>
                          <m:sSupPr>
                            <m:ctrlPr>
                              <a:rPr lang="vi-VN" b="0" i="1" smtClean="0">
                                <a:latin typeface="Cambria Math" panose="02040503050406030204" pitchFamily="18" charset="0"/>
                              </a:rPr>
                            </m:ctrlPr>
                          </m:sSupPr>
                          <m:e>
                            <m:r>
                              <a:rPr lang="vi-VN" b="0" i="1" smtClean="0">
                                <a:latin typeface="Cambria Math" panose="02040503050406030204" pitchFamily="18" charset="0"/>
                              </a:rPr>
                              <m:t>1+</m:t>
                            </m:r>
                            <m:r>
                              <a:rPr lang="vi-VN" b="0" i="1" smtClean="0">
                                <a:latin typeface="Cambria Math" panose="02040503050406030204" pitchFamily="18" charset="0"/>
                              </a:rPr>
                              <m:t>𝑒</m:t>
                            </m:r>
                          </m:e>
                          <m:sup>
                            <m:r>
                              <a:rPr lang="vi-VN" b="0" i="1" smtClean="0">
                                <a:latin typeface="Cambria Math" panose="02040503050406030204" pitchFamily="18" charset="0"/>
                              </a:rPr>
                              <m:t>−(−2)</m:t>
                            </m:r>
                          </m:sup>
                        </m:sSup>
                      </m:den>
                    </m:f>
                    <m:r>
                      <a:rPr lang="vi-VN" b="0" i="1" smtClean="0">
                        <a:latin typeface="Cambria Math" panose="02040503050406030204" pitchFamily="18" charset="0"/>
                      </a:rPr>
                      <m:t>=0.12</m:t>
                    </m:r>
                  </m:oMath>
                </a14:m>
                <a:r>
                  <a:rPr lang="vi-VN" dirty="0"/>
                  <a:t>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h</m:t>
                        </m:r>
                      </m:e>
                      <m:sub>
                        <m:r>
                          <a:rPr lang="vi-VN" b="0" i="1" smtClean="0">
                            <a:latin typeface="Cambria Math" panose="02040503050406030204" pitchFamily="18" charset="0"/>
                          </a:rPr>
                          <m:t>2</m:t>
                        </m:r>
                      </m:sub>
                    </m:sSub>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1</m:t>
                        </m:r>
                      </m:num>
                      <m:den>
                        <m:sSup>
                          <m:sSupPr>
                            <m:ctrlPr>
                              <a:rPr lang="vi-VN" i="1">
                                <a:latin typeface="Cambria Math" panose="02040503050406030204" pitchFamily="18" charset="0"/>
                              </a:rPr>
                            </m:ctrlPr>
                          </m:sSupPr>
                          <m:e>
                            <m:r>
                              <a:rPr lang="vi-VN" b="0" i="1" smtClean="0">
                                <a:latin typeface="Cambria Math" panose="02040503050406030204" pitchFamily="18" charset="0"/>
                              </a:rPr>
                              <m:t>1+</m:t>
                            </m:r>
                            <m:r>
                              <a:rPr lang="vi-VN" i="1">
                                <a:latin typeface="Cambria Math" panose="02040503050406030204" pitchFamily="18" charset="0"/>
                              </a:rPr>
                              <m:t>𝑒</m:t>
                            </m:r>
                          </m:e>
                          <m:sup>
                            <m:r>
                              <a:rPr lang="vi-VN" b="0" i="1" smtClean="0">
                                <a:latin typeface="Cambria Math" panose="02040503050406030204" pitchFamily="18" charset="0"/>
                              </a:rPr>
                              <m:t>0</m:t>
                            </m:r>
                          </m:sup>
                        </m:sSup>
                      </m:den>
                    </m:f>
                    <m:r>
                      <a:rPr lang="vi-VN" i="1">
                        <a:latin typeface="Cambria Math" panose="02040503050406030204" pitchFamily="18" charset="0"/>
                      </a:rPr>
                      <m:t>=0.</m:t>
                    </m:r>
                  </m:oMath>
                </a14:m>
                <a:r>
                  <a:rPr lang="vi-VN" dirty="0"/>
                  <a:t>5</a:t>
                </a:r>
              </a:p>
              <a:p>
                <a:r>
                  <a:rPr lang="vi-VN" dirty="0"/>
                  <a:t>	 </a:t>
                </a:r>
                <a14:m>
                  <m:oMath xmlns:m="http://schemas.openxmlformats.org/officeDocument/2006/math">
                    <m:sSub>
                      <m:sSubPr>
                        <m:ctrlPr>
                          <a:rPr lang="vi-VN" i="1">
                            <a:latin typeface="Cambria Math" panose="02040503050406030204" pitchFamily="18" charset="0"/>
                          </a:rPr>
                        </m:ctrlPr>
                      </m:sSubPr>
                      <m:e>
                        <m:r>
                          <a:rPr lang="vi-VN" b="0" i="1" smtClean="0">
                            <a:latin typeface="Cambria Math" panose="02040503050406030204" pitchFamily="18" charset="0"/>
                          </a:rPr>
                          <m:t>𝑦</m:t>
                        </m:r>
                      </m:e>
                      <m:sub>
                        <m:r>
                          <a:rPr lang="vi-VN" i="1">
                            <a:latin typeface="Cambria Math" panose="02040503050406030204" pitchFamily="18" charset="0"/>
                          </a:rPr>
                          <m:t>1</m:t>
                        </m:r>
                      </m:sub>
                    </m:sSub>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1</m:t>
                        </m:r>
                      </m:num>
                      <m:den>
                        <m:sSup>
                          <m:sSupPr>
                            <m:ctrlPr>
                              <a:rPr lang="vi-VN" i="1">
                                <a:latin typeface="Cambria Math" panose="02040503050406030204" pitchFamily="18" charset="0"/>
                              </a:rPr>
                            </m:ctrlPr>
                          </m:sSupPr>
                          <m:e>
                            <m:r>
                              <a:rPr lang="vi-VN" b="0" i="1" smtClean="0">
                                <a:latin typeface="Cambria Math" panose="02040503050406030204" pitchFamily="18" charset="0"/>
                              </a:rPr>
                              <m:t>1+</m:t>
                            </m:r>
                            <m:r>
                              <a:rPr lang="vi-VN" i="1">
                                <a:latin typeface="Cambria Math" panose="02040503050406030204" pitchFamily="18" charset="0"/>
                              </a:rPr>
                              <m:t>𝑒</m:t>
                            </m:r>
                          </m:e>
                          <m:sup>
                            <m:r>
                              <a:rPr lang="vi-VN" i="1">
                                <a:latin typeface="Cambria Math" panose="02040503050406030204" pitchFamily="18" charset="0"/>
                              </a:rPr>
                              <m:t>−(−</m:t>
                            </m:r>
                            <m:r>
                              <a:rPr lang="vi-VN" b="0" i="1" smtClean="0">
                                <a:latin typeface="Cambria Math" panose="02040503050406030204" pitchFamily="18" charset="0"/>
                              </a:rPr>
                              <m:t>0.12+0.5</m:t>
                            </m:r>
                            <m:r>
                              <a:rPr lang="vi-VN" i="1">
                                <a:latin typeface="Cambria Math" panose="02040503050406030204" pitchFamily="18" charset="0"/>
                              </a:rPr>
                              <m:t>)</m:t>
                            </m:r>
                          </m:sup>
                        </m:sSup>
                      </m:den>
                    </m:f>
                    <m:r>
                      <a:rPr lang="vi-VN" i="1">
                        <a:latin typeface="Cambria Math" panose="02040503050406030204" pitchFamily="18" charset="0"/>
                      </a:rPr>
                      <m:t>=0.</m:t>
                    </m:r>
                    <m:r>
                      <a:rPr lang="vi-VN" b="0" i="1" smtClean="0">
                        <a:latin typeface="Cambria Math" panose="02040503050406030204" pitchFamily="18" charset="0"/>
                      </a:rPr>
                      <m:t>65</m:t>
                    </m:r>
                  </m:oMath>
                </a14:m>
                <a:r>
                  <a:rPr lang="vi-VN" dirty="0"/>
                  <a:t>	    </a:t>
                </a:r>
                <a14:m>
                  <m:oMath xmlns:m="http://schemas.openxmlformats.org/officeDocument/2006/math">
                    <m:sSub>
                      <m:sSubPr>
                        <m:ctrlPr>
                          <a:rPr lang="vi-VN" i="1">
                            <a:latin typeface="Cambria Math" panose="02040503050406030204" pitchFamily="18" charset="0"/>
                          </a:rPr>
                        </m:ctrlPr>
                      </m:sSubPr>
                      <m:e>
                        <m:r>
                          <a:rPr lang="vi-VN" b="0" i="1" smtClean="0">
                            <a:latin typeface="Cambria Math" panose="02040503050406030204" pitchFamily="18" charset="0"/>
                          </a:rPr>
                          <m:t>𝑦</m:t>
                        </m:r>
                      </m:e>
                      <m:sub>
                        <m:r>
                          <a:rPr lang="vi-VN" b="0" i="1" smtClean="0">
                            <a:latin typeface="Cambria Math" panose="02040503050406030204" pitchFamily="18" charset="0"/>
                          </a:rPr>
                          <m:t>2</m:t>
                        </m:r>
                      </m:sub>
                    </m:sSub>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1</m:t>
                        </m:r>
                      </m:num>
                      <m:den>
                        <m:sSup>
                          <m:sSupPr>
                            <m:ctrlPr>
                              <a:rPr lang="vi-VN" i="1">
                                <a:latin typeface="Cambria Math" panose="02040503050406030204" pitchFamily="18" charset="0"/>
                              </a:rPr>
                            </m:ctrlPr>
                          </m:sSupPr>
                          <m:e>
                            <m:r>
                              <a:rPr lang="vi-VN" b="0" i="1" smtClean="0">
                                <a:latin typeface="Cambria Math" panose="02040503050406030204" pitchFamily="18" charset="0"/>
                              </a:rPr>
                              <m:t>1+</m:t>
                            </m:r>
                            <m:r>
                              <a:rPr lang="vi-VN" i="1">
                                <a:latin typeface="Cambria Math" panose="02040503050406030204" pitchFamily="18" charset="0"/>
                              </a:rPr>
                              <m:t>𝑒</m:t>
                            </m:r>
                          </m:e>
                          <m:sup>
                            <m:r>
                              <a:rPr lang="vi-VN" i="1">
                                <a:latin typeface="Cambria Math" panose="02040503050406030204" pitchFamily="18" charset="0"/>
                              </a:rPr>
                              <m:t>−(</m:t>
                            </m:r>
                            <m:r>
                              <a:rPr lang="vi-VN" b="0" i="1" smtClean="0">
                                <a:latin typeface="Cambria Math" panose="02040503050406030204" pitchFamily="18" charset="0"/>
                              </a:rPr>
                              <m:t>−</m:t>
                            </m:r>
                            <m:r>
                              <a:rPr lang="vi-VN" b="0" i="1" smtClean="0">
                                <a:latin typeface="Cambria Math" panose="02040503050406030204" pitchFamily="18" charset="0"/>
                              </a:rPr>
                              <m:t>0.1</m:t>
                            </m:r>
                            <m:r>
                              <a:rPr lang="vi-VN" i="1">
                                <a:latin typeface="Cambria Math" panose="02040503050406030204" pitchFamily="18" charset="0"/>
                              </a:rPr>
                              <m:t>2</m:t>
                            </m:r>
                            <m:r>
                              <a:rPr lang="vi-VN" b="0" i="1" smtClean="0">
                                <a:latin typeface="Cambria Math" panose="02040503050406030204" pitchFamily="18" charset="0"/>
                              </a:rPr>
                              <m:t>+0,5</m:t>
                            </m:r>
                            <m:r>
                              <a:rPr lang="vi-VN" i="1">
                                <a:latin typeface="Cambria Math" panose="02040503050406030204" pitchFamily="18" charset="0"/>
                              </a:rPr>
                              <m:t>)</m:t>
                            </m:r>
                          </m:sup>
                        </m:sSup>
                      </m:den>
                    </m:f>
                    <m:r>
                      <a:rPr lang="vi-VN" i="1">
                        <a:latin typeface="Cambria Math" panose="02040503050406030204" pitchFamily="18" charset="0"/>
                      </a:rPr>
                      <m:t>=0.</m:t>
                    </m:r>
                    <m:r>
                      <a:rPr lang="vi-VN" b="0" i="1" smtClean="0">
                        <a:latin typeface="Cambria Math" panose="02040503050406030204" pitchFamily="18" charset="0"/>
                      </a:rPr>
                      <m:t>59</m:t>
                    </m:r>
                  </m:oMath>
                </a14:m>
                <a:endParaRPr lang="vi-VN" dirty="0"/>
              </a:p>
              <a:p>
                <a:r>
                  <a:rPr lang="vi-VN" b="1" dirty="0"/>
                  <a:t>Tính lan truyền ngược sai số</a:t>
                </a:r>
                <a:r>
                  <a:rPr lang="vi-VN" dirty="0"/>
                  <a:t>:</a:t>
                </a:r>
              </a:p>
              <a:p>
                <a:r>
                  <a:rPr lang="vi-VN" dirty="0"/>
                  <a:t>Vecto mục tiêu t(x)=(1,0) và vecto đầu ra tính được là y=(0.65,0.59). Nhiệm vụ tiếp theo là tính ảnh hưởng của mỗi neraul đến sai số đầu ra theo công thức trên:</a:t>
                </a:r>
              </a:p>
              <a:p>
                <a:r>
                  <a:rPr lang="vi-VN" dirty="0"/>
                  <a:t>	</a:t>
                </a:r>
                <a14:m>
                  <m:oMath xmlns:m="http://schemas.openxmlformats.org/officeDocument/2006/math">
                    <m:sSubSup>
                      <m:sSubSupPr>
                        <m:ctrlPr>
                          <a:rPr lang="vi-VN" i="1" smtClean="0">
                            <a:latin typeface="Cambria Math" panose="02040503050406030204" pitchFamily="18" charset="0"/>
                          </a:rPr>
                        </m:ctrlPr>
                      </m:sSubSupPr>
                      <m:e>
                        <m:r>
                          <a:rPr lang="vi-VN" i="1" smtClean="0">
                            <a:latin typeface="Cambria Math" panose="02040503050406030204" pitchFamily="18" charset="0"/>
                            <a:ea typeface="Cambria Math" panose="02040503050406030204" pitchFamily="18" charset="0"/>
                          </a:rPr>
                          <m:t>𝛿</m:t>
                        </m:r>
                      </m:e>
                      <m:sub>
                        <m:r>
                          <a:rPr lang="vi-VN" b="0" i="1" smtClean="0">
                            <a:latin typeface="Cambria Math" panose="02040503050406030204" pitchFamily="18" charset="0"/>
                          </a:rPr>
                          <m:t>1</m:t>
                        </m:r>
                      </m:sub>
                      <m:sup>
                        <m:r>
                          <a:rPr lang="vi-VN" b="0" i="1" smtClean="0">
                            <a:latin typeface="Cambria Math" panose="02040503050406030204" pitchFamily="18" charset="0"/>
                          </a:rPr>
                          <m:t>(1)</m:t>
                        </m:r>
                      </m:sup>
                    </m:sSubSup>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𝑦</m:t>
                        </m:r>
                      </m:e>
                      <m:sub>
                        <m:r>
                          <a:rPr lang="vi-VN" b="0" i="1" smtClean="0">
                            <a:latin typeface="Cambria Math" panose="02040503050406030204" pitchFamily="18" charset="0"/>
                          </a:rPr>
                          <m:t>1</m:t>
                        </m:r>
                      </m:sub>
                    </m:sSub>
                    <m:d>
                      <m:dPr>
                        <m:ctrlPr>
                          <a:rPr lang="vi-VN" b="0" i="1" smtClean="0">
                            <a:latin typeface="Cambria Math" panose="02040503050406030204" pitchFamily="18" charset="0"/>
                          </a:rPr>
                        </m:ctrlPr>
                      </m:dPr>
                      <m:e>
                        <m:r>
                          <a:rPr lang="vi-VN" b="0" i="1" smtClean="0">
                            <a:latin typeface="Cambria Math" panose="02040503050406030204" pitchFamily="18" charset="0"/>
                          </a:rPr>
                          <m:t>1−</m:t>
                        </m:r>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1</m:t>
                            </m:r>
                          </m:sub>
                        </m:sSub>
                      </m:e>
                    </m:d>
                    <m:d>
                      <m:dPr>
                        <m:ctrlPr>
                          <a:rPr lang="vi-VN" b="0" i="1" smtClean="0">
                            <a:latin typeface="Cambria Math" panose="02040503050406030204" pitchFamily="18" charset="0"/>
                          </a:rPr>
                        </m:ctrlPr>
                      </m:dPr>
                      <m:e>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𝑦</m:t>
                            </m:r>
                          </m:e>
                          <m:sub>
                            <m:r>
                              <a:rPr lang="vi-VN" b="0" i="1" smtClean="0">
                                <a:latin typeface="Cambria Math" panose="02040503050406030204" pitchFamily="18" charset="0"/>
                              </a:rPr>
                              <m:t>1</m:t>
                            </m:r>
                          </m:sub>
                        </m:sSub>
                      </m:e>
                    </m:d>
                    <m:r>
                      <a:rPr lang="vi-VN" b="0" i="1" smtClean="0">
                        <a:latin typeface="Cambria Math" panose="02040503050406030204" pitchFamily="18" charset="0"/>
                      </a:rPr>
                      <m:t>=0.65</m:t>
                    </m:r>
                    <m:d>
                      <m:dPr>
                        <m:ctrlPr>
                          <a:rPr lang="vi-VN" b="0" i="1" smtClean="0">
                            <a:latin typeface="Cambria Math" panose="02040503050406030204" pitchFamily="18" charset="0"/>
                          </a:rPr>
                        </m:ctrlPr>
                      </m:dPr>
                      <m:e>
                        <m:r>
                          <a:rPr lang="vi-VN" b="0" i="1" smtClean="0">
                            <a:latin typeface="Cambria Math" panose="02040503050406030204" pitchFamily="18" charset="0"/>
                          </a:rPr>
                          <m:t>1−0.65</m:t>
                        </m:r>
                      </m:e>
                    </m:d>
                    <m:d>
                      <m:dPr>
                        <m:ctrlPr>
                          <a:rPr lang="vi-VN" b="0" i="1" smtClean="0">
                            <a:latin typeface="Cambria Math" panose="02040503050406030204" pitchFamily="18" charset="0"/>
                          </a:rPr>
                        </m:ctrlPr>
                      </m:dPr>
                      <m:e>
                        <m:r>
                          <a:rPr lang="vi-VN" b="0" i="1" smtClean="0">
                            <a:latin typeface="Cambria Math" panose="02040503050406030204" pitchFamily="18" charset="0"/>
                          </a:rPr>
                          <m:t>1−0.65</m:t>
                        </m:r>
                      </m:e>
                    </m:d>
                    <m:r>
                      <a:rPr lang="vi-VN" b="0" i="1" smtClean="0">
                        <a:latin typeface="Cambria Math" panose="02040503050406030204" pitchFamily="18" charset="0"/>
                      </a:rPr>
                      <m:t>=0.0796</m:t>
                    </m:r>
                  </m:oMath>
                </a14:m>
                <a:endParaRPr lang="vi-VN" dirty="0"/>
              </a:p>
              <a:p>
                <a:r>
                  <a:rPr lang="vi-VN" dirty="0"/>
                  <a:t>	 </a:t>
                </a:r>
                <a14:m>
                  <m:oMath xmlns:m="http://schemas.openxmlformats.org/officeDocument/2006/math">
                    <m:sSubSup>
                      <m:sSubSupPr>
                        <m:ctrlPr>
                          <a:rPr lang="vi-VN" i="1">
                            <a:latin typeface="Cambria Math" panose="02040503050406030204" pitchFamily="18" charset="0"/>
                          </a:rPr>
                        </m:ctrlPr>
                      </m:sSubSupPr>
                      <m:e>
                        <m:r>
                          <a:rPr lang="vi-VN" i="1">
                            <a:latin typeface="Cambria Math" panose="02040503050406030204" pitchFamily="18" charset="0"/>
                            <a:ea typeface="Cambria Math" panose="02040503050406030204" pitchFamily="18" charset="0"/>
                          </a:rPr>
                          <m:t>𝛿</m:t>
                        </m:r>
                      </m:e>
                      <m:sub>
                        <m:r>
                          <a:rPr lang="vi-VN" b="0" i="1" smtClean="0">
                            <a:latin typeface="Cambria Math" panose="02040503050406030204" pitchFamily="18" charset="0"/>
                            <a:ea typeface="Cambria Math" panose="02040503050406030204" pitchFamily="18" charset="0"/>
                          </a:rPr>
                          <m:t>2</m:t>
                        </m:r>
                      </m:sub>
                      <m:sup>
                        <m:r>
                          <a:rPr lang="vi-VN" i="1">
                            <a:latin typeface="Cambria Math" panose="02040503050406030204" pitchFamily="18" charset="0"/>
                          </a:rPr>
                          <m:t>(1)</m:t>
                        </m:r>
                      </m:sup>
                    </m:sSubSup>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b="0" i="1" smtClean="0">
                            <a:latin typeface="Cambria Math" panose="02040503050406030204" pitchFamily="18" charset="0"/>
                          </a:rPr>
                          <m:t>2</m:t>
                        </m:r>
                      </m:sub>
                    </m:sSub>
                    <m:d>
                      <m:dPr>
                        <m:ctrlPr>
                          <a:rPr lang="vi-VN" i="1">
                            <a:latin typeface="Cambria Math" panose="02040503050406030204" pitchFamily="18" charset="0"/>
                          </a:rPr>
                        </m:ctrlPr>
                      </m:dPr>
                      <m:e>
                        <m:r>
                          <a:rPr lang="vi-VN" i="1">
                            <a:latin typeface="Cambria Math" panose="02040503050406030204" pitchFamily="18" charset="0"/>
                          </a:rPr>
                          <m:t>1−</m:t>
                        </m:r>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b="0" i="1" smtClean="0">
                                <a:latin typeface="Cambria Math" panose="02040503050406030204" pitchFamily="18" charset="0"/>
                              </a:rPr>
                              <m:t>2</m:t>
                            </m:r>
                          </m:sub>
                        </m:sSub>
                      </m:e>
                    </m:d>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𝑡</m:t>
                            </m:r>
                          </m:e>
                          <m:sub>
                            <m:r>
                              <a:rPr lang="vi-VN" b="0" i="1" smtClean="0">
                                <a:latin typeface="Cambria Math" panose="02040503050406030204" pitchFamily="18" charset="0"/>
                              </a:rPr>
                              <m:t>2</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b="0" i="1" smtClean="0">
                                <a:latin typeface="Cambria Math" panose="02040503050406030204" pitchFamily="18" charset="0"/>
                              </a:rPr>
                              <m:t>2</m:t>
                            </m:r>
                          </m:sub>
                        </m:sSub>
                      </m:e>
                    </m:d>
                    <m:r>
                      <a:rPr lang="vi-VN" i="1">
                        <a:latin typeface="Cambria Math" panose="02040503050406030204" pitchFamily="18" charset="0"/>
                      </a:rPr>
                      <m:t>=0.5</m:t>
                    </m:r>
                    <m:r>
                      <a:rPr lang="vi-VN" b="0" i="1" smtClean="0">
                        <a:latin typeface="Cambria Math" panose="02040503050406030204" pitchFamily="18" charset="0"/>
                      </a:rPr>
                      <m:t>9</m:t>
                    </m:r>
                    <m:d>
                      <m:dPr>
                        <m:ctrlPr>
                          <a:rPr lang="vi-VN" i="1">
                            <a:latin typeface="Cambria Math" panose="02040503050406030204" pitchFamily="18" charset="0"/>
                          </a:rPr>
                        </m:ctrlPr>
                      </m:dPr>
                      <m:e>
                        <m:r>
                          <a:rPr lang="vi-VN" i="1">
                            <a:latin typeface="Cambria Math" panose="02040503050406030204" pitchFamily="18" charset="0"/>
                          </a:rPr>
                          <m:t>1−0.5</m:t>
                        </m:r>
                        <m:r>
                          <a:rPr lang="vi-VN" b="0" i="1" smtClean="0">
                            <a:latin typeface="Cambria Math" panose="02040503050406030204" pitchFamily="18" charset="0"/>
                          </a:rPr>
                          <m:t>9</m:t>
                        </m:r>
                      </m:e>
                    </m:d>
                    <m:d>
                      <m:dPr>
                        <m:ctrlPr>
                          <a:rPr lang="vi-VN" i="1">
                            <a:latin typeface="Cambria Math" panose="02040503050406030204" pitchFamily="18" charset="0"/>
                          </a:rPr>
                        </m:ctrlPr>
                      </m:dPr>
                      <m:e>
                        <m:r>
                          <a:rPr lang="vi-VN" b="0" i="1" smtClean="0">
                            <a:latin typeface="Cambria Math" panose="02040503050406030204" pitchFamily="18" charset="0"/>
                          </a:rPr>
                          <m:t>0</m:t>
                        </m:r>
                        <m:r>
                          <a:rPr lang="vi-VN" i="1">
                            <a:latin typeface="Cambria Math" panose="02040503050406030204" pitchFamily="18" charset="0"/>
                          </a:rPr>
                          <m:t>−0.5</m:t>
                        </m:r>
                        <m:r>
                          <a:rPr lang="vi-VN" b="0" i="1" smtClean="0">
                            <a:latin typeface="Cambria Math" panose="02040503050406030204" pitchFamily="18" charset="0"/>
                          </a:rPr>
                          <m:t>9</m:t>
                        </m:r>
                      </m:e>
                    </m:d>
                    <m:r>
                      <a:rPr lang="vi-VN" i="1">
                        <a:latin typeface="Cambria Math" panose="02040503050406030204" pitchFamily="18" charset="0"/>
                      </a:rPr>
                      <m:t>=</m:t>
                    </m:r>
                    <m:r>
                      <a:rPr lang="vi-VN" b="0" i="1" smtClean="0">
                        <a:latin typeface="Cambria Math" panose="02040503050406030204" pitchFamily="18" charset="0"/>
                      </a:rPr>
                      <m:t>−</m:t>
                    </m:r>
                    <m:r>
                      <a:rPr lang="vi-VN" i="1">
                        <a:latin typeface="Cambria Math" panose="02040503050406030204" pitchFamily="18" charset="0"/>
                      </a:rPr>
                      <m:t>0.</m:t>
                    </m:r>
                  </m:oMath>
                </a14:m>
                <a:r>
                  <a:rPr lang="vi-VN" dirty="0"/>
                  <a:t>1427</a:t>
                </a:r>
              </a:p>
              <a:p>
                <a:r>
                  <a:rPr lang="vi-VN" dirty="0"/>
                  <a:t>Đến lượt tính ảnh hưởng của các noron lớp ẩn. Trước hết ta tính các tổng trọng với kí hiệu </a:t>
                </a:r>
                <a14:m>
                  <m:oMath xmlns:m="http://schemas.openxmlformats.org/officeDocument/2006/math">
                    <m:sSub>
                      <m:sSubPr>
                        <m:ctrlPr>
                          <a:rPr lang="vi-VN" i="1" smtClean="0">
                            <a:latin typeface="Cambria Math" panose="02040503050406030204" pitchFamily="18" charset="0"/>
                          </a:rPr>
                        </m:ctrlPr>
                      </m:sSubPr>
                      <m:e>
                        <m:r>
                          <a:rPr lang="vi-VN" i="1" smtClean="0">
                            <a:latin typeface="Cambria Math" panose="02040503050406030204" pitchFamily="18" charset="0"/>
                            <a:ea typeface="Cambria Math" panose="02040503050406030204" pitchFamily="18" charset="0"/>
                          </a:rPr>
                          <m:t>∆</m:t>
                        </m:r>
                      </m:e>
                      <m:sub>
                        <m:r>
                          <a:rPr lang="vi-VN" b="0" i="1" smtClean="0">
                            <a:latin typeface="Cambria Math" panose="02040503050406030204" pitchFamily="18" charset="0"/>
                          </a:rPr>
                          <m:t>𝑖</m:t>
                        </m:r>
                      </m:sub>
                    </m:sSub>
                    <m:r>
                      <a:rPr lang="vi-VN" b="0" i="1" smtClean="0">
                        <a:latin typeface="Cambria Math" panose="02040503050406030204" pitchFamily="18" charset="0"/>
                      </a:rPr>
                      <m:t>=</m:t>
                    </m:r>
                    <m:nary>
                      <m:naryPr>
                        <m:chr m:val="∑"/>
                        <m:supHide m:val="on"/>
                        <m:ctrlPr>
                          <a:rPr lang="vi-VN" b="0" i="1" smtClean="0">
                            <a:latin typeface="Cambria Math" panose="02040503050406030204" pitchFamily="18" charset="0"/>
                          </a:rPr>
                        </m:ctrlPr>
                      </m:naryPr>
                      <m:sub>
                        <m:r>
                          <m:rPr>
                            <m:brk m:alnAt="7"/>
                          </m:rPr>
                          <a:rPr lang="vi-VN" b="0" i="1" smtClean="0">
                            <a:latin typeface="Cambria Math" panose="02040503050406030204" pitchFamily="18" charset="0"/>
                          </a:rPr>
                          <m:t>𝑖</m:t>
                        </m:r>
                      </m:sub>
                      <m:sup/>
                      <m:e>
                        <m:sSubSup>
                          <m:sSubSupPr>
                            <m:ctrlPr>
                              <a:rPr lang="vi-VN" b="0" i="1" smtClean="0">
                                <a:latin typeface="Cambria Math" panose="02040503050406030204" pitchFamily="18" charset="0"/>
                              </a:rPr>
                            </m:ctrlPr>
                          </m:sSubSupPr>
                          <m:e>
                            <m:r>
                              <a:rPr lang="vi-VN" b="0" i="1" smtClean="0">
                                <a:latin typeface="Cambria Math" panose="02040503050406030204" pitchFamily="18" charset="0"/>
                                <a:ea typeface="Cambria Math" panose="02040503050406030204" pitchFamily="18" charset="0"/>
                              </a:rPr>
                              <m:t>𝛿</m:t>
                            </m:r>
                          </m:e>
                          <m:sub>
                            <m:r>
                              <a:rPr lang="vi-VN" b="0" i="1" smtClean="0">
                                <a:latin typeface="Cambria Math" panose="02040503050406030204" pitchFamily="18" charset="0"/>
                              </a:rPr>
                              <m:t>𝑖</m:t>
                            </m:r>
                          </m:sub>
                          <m:sup>
                            <m:r>
                              <a:rPr lang="vi-VN" b="0" i="1" smtClean="0">
                                <a:latin typeface="Cambria Math" panose="02040503050406030204" pitchFamily="18" charset="0"/>
                              </a:rPr>
                              <m:t>(1)</m:t>
                            </m:r>
                          </m:sup>
                        </m:sSubSup>
                      </m:e>
                    </m:nary>
                    <m:sSubSup>
                      <m:sSubSupPr>
                        <m:ctrlPr>
                          <a:rPr lang="vi-VN" b="0" i="1" smtClean="0">
                            <a:latin typeface="Cambria Math" panose="02040503050406030204" pitchFamily="18" charset="0"/>
                          </a:rPr>
                        </m:ctrlPr>
                      </m:sSubSupPr>
                      <m:e>
                        <m:r>
                          <a:rPr lang="vi-VN" b="0" i="1" smtClean="0">
                            <a:latin typeface="Cambria Math" panose="02040503050406030204" pitchFamily="18" charset="0"/>
                          </a:rPr>
                          <m:t>𝑤</m:t>
                        </m:r>
                      </m:e>
                      <m:sub>
                        <m:r>
                          <a:rPr lang="vi-VN" b="0" i="1" smtClean="0">
                            <a:latin typeface="Cambria Math" panose="02040503050406030204" pitchFamily="18" charset="0"/>
                          </a:rPr>
                          <m:t>𝑖𝑗</m:t>
                        </m:r>
                      </m:sub>
                      <m:sup>
                        <m:r>
                          <a:rPr lang="vi-VN" b="0" i="1" smtClean="0">
                            <a:latin typeface="Cambria Math" panose="02040503050406030204" pitchFamily="18" charset="0"/>
                          </a:rPr>
                          <m:t>(1)</m:t>
                        </m:r>
                      </m:sup>
                    </m:sSubSup>
                  </m:oMath>
                </a14:m>
                <a:r>
                  <a:rPr lang="vi-VN" dirty="0"/>
                  <a:t>và sau đó ảnh hưởng của mỗi noron ẩn:</a:t>
                </a:r>
              </a:p>
              <a:p>
                <a:r>
                  <a:rPr lang="vi-VN" dirty="0"/>
                  <a:t>	</a:t>
                </a:r>
                <a14:m>
                  <m:oMath xmlns:m="http://schemas.openxmlformats.org/officeDocument/2006/math">
                    <m:sSub>
                      <m:sSubPr>
                        <m:ctrlPr>
                          <a:rPr lang="vi-VN" i="1" smtClean="0">
                            <a:latin typeface="Cambria Math" panose="02040503050406030204" pitchFamily="18" charset="0"/>
                          </a:rPr>
                        </m:ctrlPr>
                      </m:sSubPr>
                      <m:e>
                        <m:r>
                          <a:rPr lang="vi-VN" i="1" smtClean="0">
                            <a:latin typeface="Cambria Math" panose="02040503050406030204" pitchFamily="18" charset="0"/>
                            <a:ea typeface="Cambria Math" panose="02040503050406030204" pitchFamily="18" charset="0"/>
                          </a:rPr>
                          <m:t>∆</m:t>
                        </m:r>
                      </m:e>
                      <m:sub>
                        <m:r>
                          <a:rPr lang="vi-VN" b="0" i="1" smtClean="0">
                            <a:latin typeface="Cambria Math" panose="02040503050406030204" pitchFamily="18" charset="0"/>
                          </a:rPr>
                          <m:t>1</m:t>
                        </m:r>
                      </m:sub>
                    </m:sSub>
                    <m:r>
                      <a:rPr lang="vi-VN" b="0" i="1" smtClean="0">
                        <a:latin typeface="Cambria Math" panose="02040503050406030204" pitchFamily="18" charset="0"/>
                      </a:rPr>
                      <m:t>=</m:t>
                    </m:r>
                    <m:sSubSup>
                      <m:sSubSupPr>
                        <m:ctrlPr>
                          <a:rPr lang="vi-VN" b="0" i="1" smtClean="0">
                            <a:latin typeface="Cambria Math" panose="02040503050406030204" pitchFamily="18" charset="0"/>
                          </a:rPr>
                        </m:ctrlPr>
                      </m:sSubSupPr>
                      <m:e>
                        <m:r>
                          <a:rPr lang="vi-VN" b="0" i="1" smtClean="0">
                            <a:latin typeface="Cambria Math" panose="02040503050406030204" pitchFamily="18" charset="0"/>
                            <a:ea typeface="Cambria Math" panose="02040503050406030204" pitchFamily="18" charset="0"/>
                          </a:rPr>
                          <m:t>𝛿</m:t>
                        </m:r>
                      </m:e>
                      <m:sub>
                        <m:r>
                          <a:rPr lang="vi-VN" b="0" i="1" smtClean="0">
                            <a:latin typeface="Cambria Math" panose="02040503050406030204" pitchFamily="18" charset="0"/>
                          </a:rPr>
                          <m:t>1</m:t>
                        </m:r>
                      </m:sub>
                      <m:sup>
                        <m:r>
                          <a:rPr lang="vi-VN" b="0" i="1" smtClean="0">
                            <a:latin typeface="Cambria Math" panose="02040503050406030204" pitchFamily="18" charset="0"/>
                          </a:rPr>
                          <m:t>(1)</m:t>
                        </m:r>
                      </m:sup>
                    </m:sSubSup>
                    <m:sSubSup>
                      <m:sSubSupPr>
                        <m:ctrlPr>
                          <a:rPr lang="vi-VN" b="0" i="1" smtClean="0">
                            <a:latin typeface="Cambria Math" panose="02040503050406030204" pitchFamily="18" charset="0"/>
                          </a:rPr>
                        </m:ctrlPr>
                      </m:sSubSupPr>
                      <m:e>
                        <m:r>
                          <a:rPr lang="vi-VN" b="0" i="1" smtClean="0">
                            <a:latin typeface="Cambria Math" panose="02040503050406030204" pitchFamily="18" charset="0"/>
                          </a:rPr>
                          <m:t>𝑤</m:t>
                        </m:r>
                      </m:e>
                      <m:sub>
                        <m:r>
                          <a:rPr lang="vi-VN" b="0" i="1" smtClean="0">
                            <a:latin typeface="Cambria Math" panose="02040503050406030204" pitchFamily="18" charset="0"/>
                          </a:rPr>
                          <m:t>11</m:t>
                        </m:r>
                      </m:sub>
                      <m:sup>
                        <m:r>
                          <a:rPr lang="vi-VN" b="0" i="1" smtClean="0">
                            <a:latin typeface="Cambria Math" panose="02040503050406030204" pitchFamily="18" charset="0"/>
                          </a:rPr>
                          <m:t>(1)</m:t>
                        </m:r>
                      </m:sup>
                    </m:sSubSup>
                    <m:r>
                      <a:rPr lang="vi-VN" b="0" i="1" smtClean="0">
                        <a:latin typeface="Cambria Math" panose="02040503050406030204" pitchFamily="18" charset="0"/>
                      </a:rPr>
                      <m:t>+</m:t>
                    </m:r>
                    <m:sSubSup>
                      <m:sSubSupPr>
                        <m:ctrlPr>
                          <a:rPr lang="vi-VN" b="0" i="1" smtClean="0">
                            <a:latin typeface="Cambria Math" panose="02040503050406030204" pitchFamily="18" charset="0"/>
                          </a:rPr>
                        </m:ctrlPr>
                      </m:sSubSupPr>
                      <m:e>
                        <m:r>
                          <a:rPr lang="vi-VN" b="0" i="1" smtClean="0">
                            <a:latin typeface="Cambria Math" panose="02040503050406030204" pitchFamily="18" charset="0"/>
                            <a:ea typeface="Cambria Math" panose="02040503050406030204" pitchFamily="18" charset="0"/>
                          </a:rPr>
                          <m:t>𝛿</m:t>
                        </m:r>
                      </m:e>
                      <m:sub>
                        <m:r>
                          <a:rPr lang="vi-VN" b="0" i="1" smtClean="0">
                            <a:latin typeface="Cambria Math" panose="02040503050406030204" pitchFamily="18" charset="0"/>
                          </a:rPr>
                          <m:t>2</m:t>
                        </m:r>
                      </m:sub>
                      <m:sup>
                        <m:r>
                          <a:rPr lang="vi-VN" b="0" i="1" smtClean="0">
                            <a:latin typeface="Cambria Math" panose="02040503050406030204" pitchFamily="18" charset="0"/>
                          </a:rPr>
                          <m:t>(1)</m:t>
                        </m:r>
                      </m:sup>
                    </m:sSubSup>
                    <m:sSubSup>
                      <m:sSubSupPr>
                        <m:ctrlPr>
                          <a:rPr lang="vi-VN" b="0" i="1" smtClean="0">
                            <a:latin typeface="Cambria Math" panose="02040503050406030204" pitchFamily="18" charset="0"/>
                          </a:rPr>
                        </m:ctrlPr>
                      </m:sSubSupPr>
                      <m:e>
                        <m:r>
                          <a:rPr lang="vi-VN" b="0" i="1" smtClean="0">
                            <a:latin typeface="Cambria Math" panose="02040503050406030204" pitchFamily="18" charset="0"/>
                          </a:rPr>
                          <m:t>𝑤</m:t>
                        </m:r>
                      </m:e>
                      <m:sub>
                        <m:r>
                          <a:rPr lang="vi-VN" b="0" i="1" smtClean="0">
                            <a:latin typeface="Cambria Math" panose="02040503050406030204" pitchFamily="18" charset="0"/>
                          </a:rPr>
                          <m:t>12</m:t>
                        </m:r>
                      </m:sub>
                      <m:sup>
                        <m:r>
                          <a:rPr lang="vi-VN" b="0" i="1" smtClean="0">
                            <a:latin typeface="Cambria Math" panose="02040503050406030204" pitchFamily="18" charset="0"/>
                          </a:rPr>
                          <m:t>(1)</m:t>
                        </m:r>
                      </m:sup>
                    </m:sSubSup>
                    <m:r>
                      <a:rPr lang="vi-VN" b="0" i="1" smtClean="0">
                        <a:latin typeface="Cambria Math" panose="02040503050406030204" pitchFamily="18" charset="0"/>
                      </a:rPr>
                      <m:t>=0.0796</m:t>
                    </m:r>
                    <m:r>
                      <a:rPr lang="vi-VN" b="0" i="1" smtClean="0">
                        <a:latin typeface="Cambria Math" panose="02040503050406030204" pitchFamily="18" charset="0"/>
                        <a:ea typeface="Cambria Math" panose="02040503050406030204" pitchFamily="18" charset="0"/>
                      </a:rPr>
                      <m:t>×1+</m:t>
                    </m:r>
                    <m:d>
                      <m:dPr>
                        <m:ctrlPr>
                          <a:rPr lang="vi-VN" b="0" i="1" smtClean="0">
                            <a:latin typeface="Cambria Math" panose="02040503050406030204" pitchFamily="18" charset="0"/>
                            <a:ea typeface="Cambria Math" panose="02040503050406030204" pitchFamily="18" charset="0"/>
                          </a:rPr>
                        </m:ctrlPr>
                      </m:dPr>
                      <m:e>
                        <m:r>
                          <a:rPr lang="vi-VN" b="0" i="1" smtClean="0">
                            <a:latin typeface="Cambria Math" panose="02040503050406030204" pitchFamily="18" charset="0"/>
                            <a:ea typeface="Cambria Math" panose="02040503050406030204" pitchFamily="18" charset="0"/>
                          </a:rPr>
                          <m:t>−0.1427</m:t>
                        </m:r>
                      </m:e>
                    </m:d>
                    <m:r>
                      <a:rPr lang="vi-VN" b="0" i="1" smtClean="0">
                        <a:latin typeface="Cambria Math" panose="02040503050406030204" pitchFamily="18" charset="0"/>
                        <a:ea typeface="Cambria Math" panose="02040503050406030204" pitchFamily="18" charset="0"/>
                      </a:rPr>
                      <m:t>×</m:t>
                    </m:r>
                    <m:d>
                      <m:dPr>
                        <m:ctrlPr>
                          <a:rPr lang="vi-VN" b="0" i="1" smtClean="0">
                            <a:latin typeface="Cambria Math" panose="02040503050406030204" pitchFamily="18" charset="0"/>
                            <a:ea typeface="Cambria Math" panose="02040503050406030204" pitchFamily="18" charset="0"/>
                          </a:rPr>
                        </m:ctrlPr>
                      </m:dPr>
                      <m:e>
                        <m:r>
                          <a:rPr lang="vi-VN" b="0" i="1" smtClean="0">
                            <a:latin typeface="Cambria Math" panose="02040503050406030204" pitchFamily="18" charset="0"/>
                            <a:ea typeface="Cambria Math" panose="02040503050406030204" pitchFamily="18" charset="0"/>
                          </a:rPr>
                          <m:t>−1</m:t>
                        </m:r>
                      </m:e>
                    </m:d>
                    <m:r>
                      <a:rPr lang="vi-VN" b="0" i="1" smtClean="0">
                        <a:latin typeface="Cambria Math" panose="02040503050406030204" pitchFamily="18" charset="0"/>
                        <a:ea typeface="Cambria Math" panose="02040503050406030204" pitchFamily="18" charset="0"/>
                      </a:rPr>
                      <m:t>=0.2223</m:t>
                    </m:r>
                  </m:oMath>
                </a14:m>
                <a:endParaRPr lang="vi-VN" dirty="0"/>
              </a:p>
              <a:p>
                <a:r>
                  <a:rPr lang="vi-VN" dirty="0"/>
                  <a:t>	 </a:t>
                </a:r>
                <a14:m>
                  <m:oMath xmlns:m="http://schemas.openxmlformats.org/officeDocument/2006/math">
                    <m:sSub>
                      <m:sSubPr>
                        <m:ctrlPr>
                          <a:rPr lang="vi-VN" i="1">
                            <a:latin typeface="Cambria Math" panose="02040503050406030204" pitchFamily="18" charset="0"/>
                          </a:rPr>
                        </m:ctrlPr>
                      </m:sSubPr>
                      <m:e>
                        <m:r>
                          <a:rPr lang="vi-VN" i="1" smtClean="0">
                            <a:latin typeface="Cambria Math" panose="02040503050406030204" pitchFamily="18" charset="0"/>
                            <a:ea typeface="Cambria Math" panose="02040503050406030204" pitchFamily="18" charset="0"/>
                          </a:rPr>
                          <m:t>∆</m:t>
                        </m:r>
                      </m:e>
                      <m:sub>
                        <m:r>
                          <a:rPr lang="vi-VN" b="0" i="1" smtClean="0">
                            <a:latin typeface="Cambria Math" panose="02040503050406030204" pitchFamily="18" charset="0"/>
                            <a:ea typeface="Cambria Math" panose="02040503050406030204" pitchFamily="18" charset="0"/>
                          </a:rPr>
                          <m:t>2</m:t>
                        </m:r>
                      </m:sub>
                    </m:sSub>
                    <m:r>
                      <a:rPr lang="vi-VN" i="1">
                        <a:latin typeface="Cambria Math" panose="02040503050406030204" pitchFamily="18" charset="0"/>
                      </a:rPr>
                      <m:t>=</m:t>
                    </m:r>
                    <m:sSubSup>
                      <m:sSubSupPr>
                        <m:ctrlPr>
                          <a:rPr lang="vi-VN" i="1">
                            <a:latin typeface="Cambria Math" panose="02040503050406030204" pitchFamily="18" charset="0"/>
                          </a:rPr>
                        </m:ctrlPr>
                      </m:sSubSupPr>
                      <m:e>
                        <m:r>
                          <a:rPr lang="vi-VN" i="1">
                            <a:latin typeface="Cambria Math" panose="02040503050406030204" pitchFamily="18" charset="0"/>
                            <a:ea typeface="Cambria Math" panose="02040503050406030204" pitchFamily="18" charset="0"/>
                          </a:rPr>
                          <m:t>𝛿</m:t>
                        </m:r>
                      </m:e>
                      <m:sub>
                        <m:r>
                          <a:rPr lang="vi-VN" i="1">
                            <a:latin typeface="Cambria Math" panose="02040503050406030204" pitchFamily="18" charset="0"/>
                          </a:rPr>
                          <m:t>1</m:t>
                        </m:r>
                      </m:sub>
                      <m:sup>
                        <m:r>
                          <a:rPr lang="vi-VN" i="1">
                            <a:latin typeface="Cambria Math" panose="02040503050406030204" pitchFamily="18" charset="0"/>
                          </a:rPr>
                          <m:t>(1)</m:t>
                        </m:r>
                      </m:sup>
                    </m:sSubSup>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b="0" i="1" smtClean="0">
                            <a:latin typeface="Cambria Math" panose="02040503050406030204" pitchFamily="18" charset="0"/>
                          </a:rPr>
                          <m:t>2</m:t>
                        </m:r>
                        <m:r>
                          <a:rPr lang="vi-VN" i="1">
                            <a:latin typeface="Cambria Math" panose="02040503050406030204" pitchFamily="18" charset="0"/>
                          </a:rPr>
                          <m:t>1</m:t>
                        </m:r>
                      </m:sub>
                      <m:sup>
                        <m:r>
                          <a:rPr lang="vi-VN" i="1">
                            <a:latin typeface="Cambria Math" panose="02040503050406030204" pitchFamily="18" charset="0"/>
                          </a:rPr>
                          <m:t>(1)</m:t>
                        </m:r>
                      </m:sup>
                    </m:sSubSup>
                    <m:r>
                      <a:rPr lang="vi-VN" i="1">
                        <a:latin typeface="Cambria Math" panose="02040503050406030204" pitchFamily="18" charset="0"/>
                      </a:rPr>
                      <m:t>+</m:t>
                    </m:r>
                    <m:sSubSup>
                      <m:sSubSupPr>
                        <m:ctrlPr>
                          <a:rPr lang="vi-VN" i="1">
                            <a:latin typeface="Cambria Math" panose="02040503050406030204" pitchFamily="18" charset="0"/>
                          </a:rPr>
                        </m:ctrlPr>
                      </m:sSubSupPr>
                      <m:e>
                        <m:r>
                          <a:rPr lang="vi-VN" i="1">
                            <a:latin typeface="Cambria Math" panose="02040503050406030204" pitchFamily="18" charset="0"/>
                            <a:ea typeface="Cambria Math" panose="02040503050406030204" pitchFamily="18" charset="0"/>
                          </a:rPr>
                          <m:t>𝛿</m:t>
                        </m:r>
                      </m:e>
                      <m:sub>
                        <m:r>
                          <a:rPr lang="vi-VN" i="1">
                            <a:latin typeface="Cambria Math" panose="02040503050406030204" pitchFamily="18" charset="0"/>
                          </a:rPr>
                          <m:t>2</m:t>
                        </m:r>
                      </m:sub>
                      <m:sup>
                        <m:r>
                          <a:rPr lang="vi-VN" i="1">
                            <a:latin typeface="Cambria Math" panose="02040503050406030204" pitchFamily="18" charset="0"/>
                          </a:rPr>
                          <m:t>(1)</m:t>
                        </m:r>
                      </m:sup>
                    </m:sSubSup>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b="0" i="1" smtClean="0">
                            <a:latin typeface="Cambria Math" panose="02040503050406030204" pitchFamily="18" charset="0"/>
                          </a:rPr>
                          <m:t>2</m:t>
                        </m:r>
                        <m:r>
                          <a:rPr lang="vi-VN" i="1">
                            <a:latin typeface="Cambria Math" panose="02040503050406030204" pitchFamily="18" charset="0"/>
                          </a:rPr>
                          <m:t>2</m:t>
                        </m:r>
                      </m:sub>
                      <m:sup>
                        <m:r>
                          <a:rPr lang="vi-VN" i="1">
                            <a:latin typeface="Cambria Math" panose="02040503050406030204" pitchFamily="18" charset="0"/>
                          </a:rPr>
                          <m:t>(1)</m:t>
                        </m:r>
                      </m:sup>
                    </m:sSubSup>
                    <m:r>
                      <a:rPr lang="vi-VN" i="1">
                        <a:latin typeface="Cambria Math" panose="02040503050406030204" pitchFamily="18" charset="0"/>
                      </a:rPr>
                      <m:t>=0.0796</m:t>
                    </m:r>
                    <m:r>
                      <a:rPr lang="vi-VN" i="1">
                        <a:latin typeface="Cambria Math" panose="02040503050406030204" pitchFamily="18" charset="0"/>
                        <a:ea typeface="Cambria Math" panose="02040503050406030204" pitchFamily="18" charset="0"/>
                      </a:rPr>
                      <m:t>×1+</m:t>
                    </m:r>
                    <m:d>
                      <m:dPr>
                        <m:ctrlPr>
                          <a:rPr lang="vi-VN" i="1">
                            <a:latin typeface="Cambria Math" panose="02040503050406030204" pitchFamily="18" charset="0"/>
                            <a:ea typeface="Cambria Math" panose="02040503050406030204" pitchFamily="18" charset="0"/>
                          </a:rPr>
                        </m:ctrlPr>
                      </m:dPr>
                      <m:e>
                        <m:r>
                          <a:rPr lang="vi-VN" i="1">
                            <a:latin typeface="Cambria Math" panose="02040503050406030204" pitchFamily="18" charset="0"/>
                            <a:ea typeface="Cambria Math" panose="02040503050406030204" pitchFamily="18" charset="0"/>
                          </a:rPr>
                          <m:t>−0.1427</m:t>
                        </m:r>
                      </m:e>
                    </m:d>
                    <m:r>
                      <a:rPr lang="vi-VN" i="1">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1</m:t>
                    </m:r>
                    <m:r>
                      <a:rPr lang="vi-VN" i="1">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0.</m:t>
                    </m:r>
                    <m:r>
                      <a:rPr lang="vi-VN" b="0" i="1" smtClean="0">
                        <a:latin typeface="Cambria Math" panose="02040503050406030204" pitchFamily="18" charset="0"/>
                        <a:ea typeface="Cambria Math" panose="02040503050406030204" pitchFamily="18" charset="0"/>
                      </a:rPr>
                      <m:t>06</m:t>
                    </m:r>
                    <m:r>
                      <a:rPr lang="vi-VN" i="1">
                        <a:latin typeface="Cambria Math" panose="02040503050406030204" pitchFamily="18" charset="0"/>
                        <a:ea typeface="Cambria Math" panose="02040503050406030204" pitchFamily="18" charset="0"/>
                      </a:rPr>
                      <m:t>3</m:t>
                    </m:r>
                    <m:r>
                      <a:rPr lang="vi-VN" b="0" i="1" smtClean="0">
                        <a:latin typeface="Cambria Math" panose="02040503050406030204" pitchFamily="18" charset="0"/>
                        <a:ea typeface="Cambria Math" panose="02040503050406030204" pitchFamily="18" charset="0"/>
                      </a:rPr>
                      <m:t>1</m:t>
                    </m:r>
                  </m:oMath>
                </a14:m>
                <a:endParaRPr lang="vi-VN" dirty="0"/>
              </a:p>
            </p:txBody>
          </p:sp>
        </mc:Choice>
        <mc:Fallback>
          <p:sp>
            <p:nvSpPr>
              <p:cNvPr id="3" name="Content Placeholder 2">
                <a:extLst>
                  <a:ext uri="{FF2B5EF4-FFF2-40B4-BE49-F238E27FC236}">
                    <a16:creationId xmlns:a16="http://schemas.microsoft.com/office/drawing/2014/main" id="{322C92A4-AFEC-475F-AF39-18D9A6F05C00}"/>
                  </a:ext>
                </a:extLst>
              </p:cNvPr>
              <p:cNvSpPr>
                <a:spLocks noGrp="1" noRot="1" noChangeAspect="1" noMove="1" noResize="1" noEditPoints="1" noAdjustHandles="1" noChangeArrowheads="1" noChangeShapeType="1" noTextEdit="1"/>
              </p:cNvSpPr>
              <p:nvPr>
                <p:ph idx="1"/>
              </p:nvPr>
            </p:nvSpPr>
            <p:spPr>
              <a:blipFill>
                <a:blip r:embed="rId2"/>
                <a:stretch>
                  <a:fillRect l="-707" t="-1090"/>
                </a:stretch>
              </a:blipFill>
            </p:spPr>
            <p:txBody>
              <a:bodyPr/>
              <a:lstStyle/>
              <a:p>
                <a:r>
                  <a:rPr lang="vi-VN">
                    <a:noFill/>
                  </a:rPr>
                  <a:t> </a:t>
                </a:r>
              </a:p>
            </p:txBody>
          </p:sp>
        </mc:Fallback>
      </mc:AlternateContent>
    </p:spTree>
    <p:extLst>
      <p:ext uri="{BB962C8B-B14F-4D97-AF65-F5344CB8AC3E}">
        <p14:creationId xmlns:p14="http://schemas.microsoft.com/office/powerpoint/2010/main" val="2223339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FD1C-42AD-46A7-A4FD-5A78393C9C7C}"/>
              </a:ext>
            </a:extLst>
          </p:cNvPr>
          <p:cNvSpPr>
            <a:spLocks noGrp="1"/>
          </p:cNvSpPr>
          <p:nvPr>
            <p:ph type="title"/>
          </p:nvPr>
        </p:nvSpPr>
        <p:spPr/>
        <p:txBody>
          <a:bodyPr>
            <a:normAutofit fontScale="90000"/>
          </a:bodyPr>
          <a:lstStyle/>
          <a:p>
            <a:endParaRPr lang="vi-VN"/>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BC343F-FEB5-47CC-AEB6-5A8EA1EB80B7}"/>
                  </a:ext>
                </a:extLst>
              </p:cNvPr>
              <p:cNvSpPr>
                <a:spLocks noGrp="1"/>
              </p:cNvSpPr>
              <p:nvPr>
                <p:ph idx="1"/>
              </p:nvPr>
            </p:nvSpPr>
            <p:spPr/>
            <p:txBody>
              <a:bodyPr/>
              <a:lstStyle/>
              <a:p>
                <a:r>
                  <a:rPr lang="vi-VN" dirty="0"/>
                  <a:t>	</a:t>
                </a:r>
                <a14:m>
                  <m:oMath xmlns:m="http://schemas.openxmlformats.org/officeDocument/2006/math">
                    <m:sSubSup>
                      <m:sSubSupPr>
                        <m:ctrlPr>
                          <a:rPr lang="vi-VN" i="1" smtClean="0">
                            <a:latin typeface="Cambria Math" panose="02040503050406030204" pitchFamily="18" charset="0"/>
                          </a:rPr>
                        </m:ctrlPr>
                      </m:sSubSupPr>
                      <m:e>
                        <m:r>
                          <a:rPr lang="vi-VN" i="1" smtClean="0">
                            <a:latin typeface="Cambria Math" panose="02040503050406030204" pitchFamily="18" charset="0"/>
                            <a:ea typeface="Cambria Math" panose="02040503050406030204" pitchFamily="18" charset="0"/>
                          </a:rPr>
                          <m:t>𝛿</m:t>
                        </m:r>
                      </m:e>
                      <m:sub>
                        <m:r>
                          <a:rPr lang="vi-VN" b="0" i="1" smtClean="0">
                            <a:latin typeface="Cambria Math" panose="02040503050406030204" pitchFamily="18" charset="0"/>
                          </a:rPr>
                          <m:t>1</m:t>
                        </m:r>
                      </m:sub>
                      <m:sup>
                        <m:r>
                          <a:rPr lang="vi-VN" b="0" i="1" smtClean="0">
                            <a:latin typeface="Cambria Math" panose="02040503050406030204" pitchFamily="18" charset="0"/>
                          </a:rPr>
                          <m:t>(2)</m:t>
                        </m:r>
                      </m:sup>
                    </m:sSubSup>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h</m:t>
                        </m:r>
                      </m:e>
                      <m:sub>
                        <m:r>
                          <a:rPr lang="vi-VN" b="0" i="1" smtClean="0">
                            <a:latin typeface="Cambria Math" panose="02040503050406030204" pitchFamily="18" charset="0"/>
                          </a:rPr>
                          <m:t>1</m:t>
                        </m:r>
                      </m:sub>
                    </m:sSub>
                    <m:d>
                      <m:dPr>
                        <m:ctrlPr>
                          <a:rPr lang="vi-VN" b="0" i="1" smtClean="0">
                            <a:latin typeface="Cambria Math" panose="02040503050406030204" pitchFamily="18" charset="0"/>
                          </a:rPr>
                        </m:ctrlPr>
                      </m:dPr>
                      <m:e>
                        <m:r>
                          <a:rPr lang="vi-VN" b="0" i="1" smtClean="0">
                            <a:latin typeface="Cambria Math" panose="02040503050406030204" pitchFamily="18" charset="0"/>
                          </a:rPr>
                          <m:t>1−</m:t>
                        </m:r>
                        <m:sSub>
                          <m:sSubPr>
                            <m:ctrlPr>
                              <a:rPr lang="vi-VN" b="0" i="1" smtClean="0">
                                <a:latin typeface="Cambria Math" panose="02040503050406030204" pitchFamily="18" charset="0"/>
                              </a:rPr>
                            </m:ctrlPr>
                          </m:sSubPr>
                          <m:e>
                            <m:r>
                              <a:rPr lang="vi-VN" b="0" i="1" smtClean="0">
                                <a:latin typeface="Cambria Math" panose="02040503050406030204" pitchFamily="18" charset="0"/>
                              </a:rPr>
                              <m:t>h</m:t>
                            </m:r>
                          </m:e>
                          <m:sub>
                            <m:r>
                              <a:rPr lang="vi-VN" b="0" i="1" smtClean="0">
                                <a:latin typeface="Cambria Math" panose="02040503050406030204" pitchFamily="18" charset="0"/>
                              </a:rPr>
                              <m:t>1</m:t>
                            </m:r>
                          </m:sub>
                        </m:sSub>
                      </m:e>
                    </m:d>
                    <m:sSub>
                      <m:sSubPr>
                        <m:ctrlPr>
                          <a:rPr lang="vi-VN" b="0" i="1" smtClean="0">
                            <a:latin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m:t>
                        </m:r>
                      </m:e>
                      <m:sub>
                        <m:r>
                          <a:rPr lang="vi-VN" b="0" i="1" smtClean="0">
                            <a:latin typeface="Cambria Math" panose="02040503050406030204" pitchFamily="18" charset="0"/>
                          </a:rPr>
                          <m:t>1</m:t>
                        </m:r>
                      </m:sub>
                    </m:sSub>
                    <m:r>
                      <a:rPr lang="vi-VN" b="0" i="1" smtClean="0">
                        <a:latin typeface="Cambria Math" panose="02040503050406030204" pitchFamily="18" charset="0"/>
                      </a:rPr>
                      <m:t>=0.12</m:t>
                    </m:r>
                    <m:d>
                      <m:dPr>
                        <m:ctrlPr>
                          <a:rPr lang="vi-VN" b="0" i="1" smtClean="0">
                            <a:latin typeface="Cambria Math" panose="02040503050406030204" pitchFamily="18" charset="0"/>
                          </a:rPr>
                        </m:ctrlPr>
                      </m:dPr>
                      <m:e>
                        <m:r>
                          <a:rPr lang="vi-VN" b="0" i="1" smtClean="0">
                            <a:latin typeface="Cambria Math" panose="02040503050406030204" pitchFamily="18" charset="0"/>
                          </a:rPr>
                          <m:t>1−0.12</m:t>
                        </m:r>
                      </m:e>
                    </m:d>
                    <m:r>
                      <a:rPr lang="vi-VN" b="0" i="1" smtClean="0">
                        <a:latin typeface="Cambria Math" panose="02040503050406030204" pitchFamily="18" charset="0"/>
                        <a:ea typeface="Cambria Math" panose="02040503050406030204" pitchFamily="18" charset="0"/>
                      </a:rPr>
                      <m:t>×0.2223=0.0235</m:t>
                    </m:r>
                  </m:oMath>
                </a14:m>
                <a:endParaRPr lang="vi-VN" dirty="0"/>
              </a:p>
              <a:p>
                <a:r>
                  <a:rPr lang="vi-VN" dirty="0"/>
                  <a:t>	 </a:t>
                </a:r>
                <a14:m>
                  <m:oMath xmlns:m="http://schemas.openxmlformats.org/officeDocument/2006/math">
                    <m:sSubSup>
                      <m:sSubSupPr>
                        <m:ctrlPr>
                          <a:rPr lang="vi-VN" i="1">
                            <a:latin typeface="Cambria Math" panose="02040503050406030204" pitchFamily="18" charset="0"/>
                          </a:rPr>
                        </m:ctrlPr>
                      </m:sSubSupPr>
                      <m:e>
                        <m:r>
                          <a:rPr lang="vi-VN" i="1">
                            <a:latin typeface="Cambria Math" panose="02040503050406030204" pitchFamily="18" charset="0"/>
                            <a:ea typeface="Cambria Math" panose="02040503050406030204" pitchFamily="18" charset="0"/>
                          </a:rPr>
                          <m:t>𝛿</m:t>
                        </m:r>
                      </m:e>
                      <m:sub>
                        <m:r>
                          <a:rPr lang="vi-VN" b="0" i="1" smtClean="0">
                            <a:latin typeface="Cambria Math" panose="02040503050406030204" pitchFamily="18" charset="0"/>
                            <a:ea typeface="Cambria Math" panose="02040503050406030204" pitchFamily="18" charset="0"/>
                          </a:rPr>
                          <m:t>2</m:t>
                        </m:r>
                      </m:sub>
                      <m:sup>
                        <m:r>
                          <a:rPr lang="vi-VN" i="1">
                            <a:latin typeface="Cambria Math" panose="02040503050406030204" pitchFamily="18" charset="0"/>
                          </a:rPr>
                          <m:t>(2)</m:t>
                        </m:r>
                      </m:sup>
                    </m:sSubSup>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h</m:t>
                        </m:r>
                      </m:e>
                      <m:sub>
                        <m:r>
                          <a:rPr lang="vi-VN" b="0" i="1" smtClean="0">
                            <a:latin typeface="Cambria Math" panose="02040503050406030204" pitchFamily="18" charset="0"/>
                          </a:rPr>
                          <m:t>2</m:t>
                        </m:r>
                      </m:sub>
                    </m:sSub>
                    <m:d>
                      <m:dPr>
                        <m:ctrlPr>
                          <a:rPr lang="vi-VN" i="1">
                            <a:latin typeface="Cambria Math" panose="02040503050406030204" pitchFamily="18" charset="0"/>
                          </a:rPr>
                        </m:ctrlPr>
                      </m:dPr>
                      <m:e>
                        <m:r>
                          <a:rPr lang="vi-VN" i="1">
                            <a:latin typeface="Cambria Math" panose="02040503050406030204" pitchFamily="18" charset="0"/>
                          </a:rPr>
                          <m:t>1−</m:t>
                        </m:r>
                        <m:sSub>
                          <m:sSubPr>
                            <m:ctrlPr>
                              <a:rPr lang="vi-VN" i="1">
                                <a:latin typeface="Cambria Math" panose="02040503050406030204" pitchFamily="18" charset="0"/>
                              </a:rPr>
                            </m:ctrlPr>
                          </m:sSubPr>
                          <m:e>
                            <m:r>
                              <a:rPr lang="vi-VN" i="1">
                                <a:latin typeface="Cambria Math" panose="02040503050406030204" pitchFamily="18" charset="0"/>
                              </a:rPr>
                              <m:t>h</m:t>
                            </m:r>
                          </m:e>
                          <m:sub>
                            <m:r>
                              <a:rPr lang="vi-VN" b="0" i="1" smtClean="0">
                                <a:latin typeface="Cambria Math" panose="02040503050406030204" pitchFamily="18" charset="0"/>
                              </a:rPr>
                              <m:t>2</m:t>
                            </m:r>
                          </m:sub>
                        </m:sSub>
                      </m:e>
                    </m:d>
                    <m:sSub>
                      <m:sSubPr>
                        <m:ctrlPr>
                          <a:rPr lang="vi-VN" i="1">
                            <a:latin typeface="Cambria Math" panose="02040503050406030204" pitchFamily="18" charset="0"/>
                          </a:rPr>
                        </m:ctrlPr>
                      </m:sSubPr>
                      <m:e>
                        <m:r>
                          <a:rPr lang="vi-VN" i="1">
                            <a:latin typeface="Cambria Math" panose="02040503050406030204" pitchFamily="18" charset="0"/>
                            <a:ea typeface="Cambria Math" panose="02040503050406030204" pitchFamily="18" charset="0"/>
                          </a:rPr>
                          <m:t>∆</m:t>
                        </m:r>
                      </m:e>
                      <m:sub>
                        <m:r>
                          <a:rPr lang="vi-VN" b="0" i="1" smtClean="0">
                            <a:latin typeface="Cambria Math" panose="02040503050406030204" pitchFamily="18" charset="0"/>
                            <a:ea typeface="Cambria Math" panose="02040503050406030204" pitchFamily="18" charset="0"/>
                          </a:rPr>
                          <m:t>2</m:t>
                        </m:r>
                      </m:sub>
                    </m:sSub>
                    <m:r>
                      <a:rPr lang="vi-VN" i="1">
                        <a:latin typeface="Cambria Math" panose="02040503050406030204" pitchFamily="18" charset="0"/>
                      </a:rPr>
                      <m:t>=0.</m:t>
                    </m:r>
                    <m:r>
                      <a:rPr lang="vi-VN" b="0" i="1" smtClean="0">
                        <a:latin typeface="Cambria Math" panose="02040503050406030204" pitchFamily="18" charset="0"/>
                      </a:rPr>
                      <m:t>5</m:t>
                    </m:r>
                    <m:d>
                      <m:dPr>
                        <m:ctrlPr>
                          <a:rPr lang="vi-VN" i="1">
                            <a:latin typeface="Cambria Math" panose="02040503050406030204" pitchFamily="18" charset="0"/>
                          </a:rPr>
                        </m:ctrlPr>
                      </m:dPr>
                      <m:e>
                        <m:r>
                          <a:rPr lang="vi-VN" i="1">
                            <a:latin typeface="Cambria Math" panose="02040503050406030204" pitchFamily="18" charset="0"/>
                          </a:rPr>
                          <m:t>1−0.</m:t>
                        </m:r>
                        <m:r>
                          <a:rPr lang="vi-VN" b="0" i="1" smtClean="0">
                            <a:latin typeface="Cambria Math" panose="02040503050406030204" pitchFamily="18" charset="0"/>
                          </a:rPr>
                          <m:t>5</m:t>
                        </m:r>
                      </m:e>
                    </m:d>
                    <m:r>
                      <a:rPr lang="vi-VN" i="1">
                        <a:latin typeface="Cambria Math" panose="02040503050406030204" pitchFamily="18" charset="0"/>
                        <a:ea typeface="Cambria Math" panose="02040503050406030204" pitchFamily="18" charset="0"/>
                      </a:rPr>
                      <m:t>×</m:t>
                    </m:r>
                    <m:d>
                      <m:dPr>
                        <m:ctrlPr>
                          <a:rPr lang="vi-VN" b="0" i="1" smtClean="0">
                            <a:latin typeface="Cambria Math" panose="02040503050406030204" pitchFamily="18" charset="0"/>
                            <a:ea typeface="Cambria Math" panose="02040503050406030204" pitchFamily="18" charset="0"/>
                          </a:rPr>
                        </m:ctrlPr>
                      </m:dPr>
                      <m:e>
                        <m:r>
                          <a:rPr lang="vi-VN" b="0" i="1" smtClean="0">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0.</m:t>
                        </m:r>
                        <m:r>
                          <a:rPr lang="vi-VN" b="0" i="1" smtClean="0">
                            <a:latin typeface="Cambria Math" panose="02040503050406030204" pitchFamily="18" charset="0"/>
                            <a:ea typeface="Cambria Math" panose="02040503050406030204" pitchFamily="18" charset="0"/>
                          </a:rPr>
                          <m:t>0631</m:t>
                        </m:r>
                      </m:e>
                    </m:d>
                    <m:r>
                      <a:rPr lang="vi-VN" i="1">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0.0</m:t>
                    </m:r>
                    <m:r>
                      <a:rPr lang="vi-VN" b="0" i="1" smtClean="0">
                        <a:latin typeface="Cambria Math" panose="02040503050406030204" pitchFamily="18" charset="0"/>
                        <a:ea typeface="Cambria Math" panose="02040503050406030204" pitchFamily="18" charset="0"/>
                      </a:rPr>
                      <m:t>1</m:t>
                    </m:r>
                    <m:r>
                      <a:rPr lang="vi-VN" i="1">
                        <a:latin typeface="Cambria Math" panose="02040503050406030204" pitchFamily="18" charset="0"/>
                        <a:ea typeface="Cambria Math" panose="02040503050406030204" pitchFamily="18" charset="0"/>
                      </a:rPr>
                      <m:t>5</m:t>
                    </m:r>
                    <m:r>
                      <a:rPr lang="vi-VN" b="0" i="1" smtClean="0">
                        <a:latin typeface="Cambria Math" panose="02040503050406030204" pitchFamily="18" charset="0"/>
                        <a:ea typeface="Cambria Math" panose="02040503050406030204" pitchFamily="18" charset="0"/>
                      </a:rPr>
                      <m:t>8</m:t>
                    </m:r>
                  </m:oMath>
                </a14:m>
                <a:endParaRPr lang="vi-VN" b="0" dirty="0">
                  <a:ea typeface="Cambria Math" panose="02040503050406030204" pitchFamily="18" charset="0"/>
                </a:endParaRPr>
              </a:p>
              <a:p>
                <a:r>
                  <a:rPr lang="vi-VN" dirty="0"/>
                  <a:t>Khi các thông số đã được xác định được, việc cập nhật trọng được thực hiên nhanh chóng theo công thức:</a:t>
                </a:r>
              </a:p>
              <a:p>
                <a:r>
                  <a:rPr lang="vi-VN" dirty="0"/>
                  <a:t>	</a:t>
                </a:r>
                <a14:m>
                  <m:oMath xmlns:m="http://schemas.openxmlformats.org/officeDocument/2006/math">
                    <m:sSubSup>
                      <m:sSubSupPr>
                        <m:ctrlPr>
                          <a:rPr lang="vi-VN" i="1" smtClean="0">
                            <a:latin typeface="Cambria Math" panose="02040503050406030204" pitchFamily="18" charset="0"/>
                          </a:rPr>
                        </m:ctrlPr>
                      </m:sSubSupPr>
                      <m:e>
                        <m:r>
                          <a:rPr lang="vi-VN" b="0" i="1" smtClean="0">
                            <a:latin typeface="Cambria Math" panose="02040503050406030204" pitchFamily="18" charset="0"/>
                          </a:rPr>
                          <m:t>𝑤</m:t>
                        </m:r>
                      </m:e>
                      <m:sub>
                        <m:r>
                          <a:rPr lang="vi-VN" b="0" i="1" smtClean="0">
                            <a:latin typeface="Cambria Math" panose="02040503050406030204" pitchFamily="18" charset="0"/>
                          </a:rPr>
                          <m:t>11</m:t>
                        </m:r>
                      </m:sub>
                      <m:sup>
                        <m:r>
                          <a:rPr lang="vi-VN" b="0" i="1" smtClean="0">
                            <a:latin typeface="Cambria Math" panose="02040503050406030204" pitchFamily="18" charset="0"/>
                          </a:rPr>
                          <m:t>(1)</m:t>
                        </m:r>
                      </m:sup>
                    </m:sSubSup>
                    <m:r>
                      <a:rPr lang="vi-VN" b="0" i="1" smtClean="0">
                        <a:latin typeface="Cambria Math" panose="02040503050406030204" pitchFamily="18" charset="0"/>
                      </a:rPr>
                      <m:t>=</m:t>
                    </m:r>
                    <m:sSubSup>
                      <m:sSubSupPr>
                        <m:ctrlPr>
                          <a:rPr lang="vi-VN" b="0" i="1" smtClean="0">
                            <a:latin typeface="Cambria Math" panose="02040503050406030204" pitchFamily="18" charset="0"/>
                          </a:rPr>
                        </m:ctrlPr>
                      </m:sSubSupPr>
                      <m:e>
                        <m:r>
                          <a:rPr lang="vi-VN" b="0" i="1" smtClean="0">
                            <a:latin typeface="Cambria Math" panose="02040503050406030204" pitchFamily="18" charset="0"/>
                          </a:rPr>
                          <m:t>𝑤</m:t>
                        </m:r>
                      </m:e>
                      <m:sub>
                        <m:r>
                          <a:rPr lang="vi-VN" b="0" i="1" smtClean="0">
                            <a:latin typeface="Cambria Math" panose="02040503050406030204" pitchFamily="18" charset="0"/>
                          </a:rPr>
                          <m:t>11</m:t>
                        </m:r>
                      </m:sub>
                      <m:sup>
                        <m:r>
                          <a:rPr lang="vi-VN" b="0" i="1" smtClean="0">
                            <a:latin typeface="Cambria Math" panose="02040503050406030204" pitchFamily="18" charset="0"/>
                          </a:rPr>
                          <m:t>(1)</m:t>
                        </m:r>
                      </m:sup>
                    </m:sSubSup>
                    <m:r>
                      <a:rPr lang="vi-VN" b="0" i="1" smtClean="0">
                        <a:latin typeface="Cambria Math" panose="02040503050406030204" pitchFamily="18" charset="0"/>
                      </a:rPr>
                      <m:t>+</m:t>
                    </m:r>
                    <m:r>
                      <m:rPr>
                        <m:nor/>
                      </m:rPr>
                      <a:rPr lang="fr-FR" sz="2000" dirty="0"/>
                      <m:t>η</m:t>
                    </m:r>
                    <m:sSubSup>
                      <m:sSubSupPr>
                        <m:ctrlPr>
                          <a:rPr lang="fr-FR" sz="2000" i="1" dirty="0" smtClean="0">
                            <a:latin typeface="Cambria Math" panose="02040503050406030204" pitchFamily="18" charset="0"/>
                          </a:rPr>
                        </m:ctrlPr>
                      </m:sSubSupPr>
                      <m:e>
                        <m:r>
                          <a:rPr lang="fr-FR" sz="2000" i="1" dirty="0" smtClean="0">
                            <a:latin typeface="Cambria Math" panose="02040503050406030204" pitchFamily="18" charset="0"/>
                            <a:ea typeface="Cambria Math" panose="02040503050406030204" pitchFamily="18" charset="0"/>
                          </a:rPr>
                          <m:t>𝛿</m:t>
                        </m:r>
                      </m:e>
                      <m:sub>
                        <m:r>
                          <a:rPr lang="vi-VN" sz="2000" b="0" i="1" dirty="0" smtClean="0">
                            <a:latin typeface="Cambria Math" panose="02040503050406030204" pitchFamily="18" charset="0"/>
                          </a:rPr>
                          <m:t>1</m:t>
                        </m:r>
                      </m:sub>
                      <m:sup>
                        <m:r>
                          <a:rPr lang="vi-VN" sz="2000" b="0" i="1" dirty="0" smtClean="0">
                            <a:latin typeface="Cambria Math" panose="02040503050406030204" pitchFamily="18" charset="0"/>
                          </a:rPr>
                          <m:t>(1)</m:t>
                        </m:r>
                      </m:sup>
                    </m:sSubSup>
                    <m:sSub>
                      <m:sSubPr>
                        <m:ctrlPr>
                          <a:rPr lang="fr-FR" sz="2000" i="1" dirty="0" smtClean="0">
                            <a:latin typeface="Cambria Math" panose="02040503050406030204" pitchFamily="18" charset="0"/>
                          </a:rPr>
                        </m:ctrlPr>
                      </m:sSubPr>
                      <m:e>
                        <m:r>
                          <a:rPr lang="vi-VN" sz="2000" b="0" i="1" dirty="0" smtClean="0">
                            <a:latin typeface="Cambria Math" panose="02040503050406030204" pitchFamily="18" charset="0"/>
                          </a:rPr>
                          <m:t>h</m:t>
                        </m:r>
                      </m:e>
                      <m:sub>
                        <m:r>
                          <a:rPr lang="vi-VN" sz="2000" b="0" i="1" dirty="0" smtClean="0">
                            <a:latin typeface="Cambria Math" panose="02040503050406030204" pitchFamily="18" charset="0"/>
                          </a:rPr>
                          <m:t>1</m:t>
                        </m:r>
                      </m:sub>
                    </m:sSub>
                    <m:r>
                      <a:rPr lang="vi-VN" sz="2000" b="0" i="1" dirty="0" smtClean="0">
                        <a:latin typeface="Cambria Math" panose="02040503050406030204" pitchFamily="18" charset="0"/>
                      </a:rPr>
                      <m:t>=1.00096</m:t>
                    </m:r>
                  </m:oMath>
                </a14:m>
                <a:endParaRPr lang="vi-VN" dirty="0"/>
              </a:p>
              <a:p>
                <a:r>
                  <a:rPr lang="vi-VN" dirty="0"/>
                  <a:t>	</a:t>
                </a:r>
                <a14:m>
                  <m:oMath xmlns:m="http://schemas.openxmlformats.org/officeDocument/2006/math">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b="0" i="1" smtClean="0">
                            <a:latin typeface="Cambria Math" panose="02040503050406030204" pitchFamily="18" charset="0"/>
                          </a:rPr>
                          <m:t>2</m:t>
                        </m:r>
                        <m:r>
                          <a:rPr lang="vi-VN" i="1">
                            <a:latin typeface="Cambria Math" panose="02040503050406030204" pitchFamily="18" charset="0"/>
                          </a:rPr>
                          <m:t>1</m:t>
                        </m:r>
                      </m:sub>
                      <m:sup>
                        <m:r>
                          <a:rPr lang="vi-VN" i="1">
                            <a:latin typeface="Cambria Math" panose="02040503050406030204" pitchFamily="18" charset="0"/>
                          </a:rPr>
                          <m:t>(1)</m:t>
                        </m:r>
                      </m:sup>
                    </m:sSubSup>
                    <m:r>
                      <a:rPr lang="vi-VN" i="1">
                        <a:latin typeface="Cambria Math" panose="02040503050406030204" pitchFamily="18" charset="0"/>
                      </a:rPr>
                      <m:t>=</m:t>
                    </m:r>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b="0" i="1" smtClean="0">
                            <a:latin typeface="Cambria Math" panose="02040503050406030204" pitchFamily="18" charset="0"/>
                          </a:rPr>
                          <m:t>2</m:t>
                        </m:r>
                        <m:r>
                          <a:rPr lang="vi-VN" i="1">
                            <a:latin typeface="Cambria Math" panose="02040503050406030204" pitchFamily="18" charset="0"/>
                          </a:rPr>
                          <m:t>1</m:t>
                        </m:r>
                      </m:sub>
                      <m:sup>
                        <m:r>
                          <a:rPr lang="vi-VN" i="1">
                            <a:latin typeface="Cambria Math" panose="02040503050406030204" pitchFamily="18" charset="0"/>
                          </a:rPr>
                          <m:t>(1)</m:t>
                        </m:r>
                      </m:sup>
                    </m:sSubSup>
                    <m:r>
                      <a:rPr lang="vi-VN" i="1">
                        <a:latin typeface="Cambria Math" panose="02040503050406030204" pitchFamily="18" charset="0"/>
                      </a:rPr>
                      <m:t>+</m:t>
                    </m:r>
                    <m:r>
                      <m:rPr>
                        <m:nor/>
                      </m:rPr>
                      <a:rPr lang="fr-FR" sz="2000" dirty="0"/>
                      <m:t>η</m:t>
                    </m:r>
                    <m:sSubSup>
                      <m:sSubSupPr>
                        <m:ctrlPr>
                          <a:rPr lang="fr-FR" sz="2000" i="1" dirty="0">
                            <a:latin typeface="Cambria Math" panose="02040503050406030204" pitchFamily="18" charset="0"/>
                          </a:rPr>
                        </m:ctrlPr>
                      </m:sSubSupPr>
                      <m:e>
                        <m:r>
                          <a:rPr lang="fr-FR" sz="2000" i="1" dirty="0">
                            <a:latin typeface="Cambria Math" panose="02040503050406030204" pitchFamily="18" charset="0"/>
                            <a:ea typeface="Cambria Math" panose="02040503050406030204" pitchFamily="18" charset="0"/>
                          </a:rPr>
                          <m:t>𝛿</m:t>
                        </m:r>
                      </m:e>
                      <m:sub>
                        <m:r>
                          <a:rPr lang="vi-VN" sz="2000" i="1" dirty="0">
                            <a:latin typeface="Cambria Math" panose="02040503050406030204" pitchFamily="18" charset="0"/>
                          </a:rPr>
                          <m:t>1</m:t>
                        </m:r>
                      </m:sub>
                      <m:sup>
                        <m:r>
                          <a:rPr lang="vi-VN" sz="2000" i="1" dirty="0">
                            <a:latin typeface="Cambria Math" panose="02040503050406030204" pitchFamily="18" charset="0"/>
                          </a:rPr>
                          <m:t>(1)</m:t>
                        </m:r>
                      </m:sup>
                    </m:sSubSup>
                    <m:sSub>
                      <m:sSubPr>
                        <m:ctrlPr>
                          <a:rPr lang="fr-FR" sz="2000" i="1" dirty="0">
                            <a:latin typeface="Cambria Math" panose="02040503050406030204" pitchFamily="18" charset="0"/>
                          </a:rPr>
                        </m:ctrlPr>
                      </m:sSubPr>
                      <m:e>
                        <m:r>
                          <a:rPr lang="vi-VN" sz="2000" i="1" dirty="0">
                            <a:latin typeface="Cambria Math" panose="02040503050406030204" pitchFamily="18" charset="0"/>
                          </a:rPr>
                          <m:t>h</m:t>
                        </m:r>
                      </m:e>
                      <m:sub>
                        <m:r>
                          <a:rPr lang="vi-VN" sz="2000" b="0" i="1" dirty="0" smtClean="0">
                            <a:latin typeface="Cambria Math" panose="02040503050406030204" pitchFamily="18" charset="0"/>
                          </a:rPr>
                          <m:t>2</m:t>
                        </m:r>
                      </m:sub>
                    </m:sSub>
                    <m:r>
                      <a:rPr lang="vi-VN" sz="2000" i="1" dirty="0">
                        <a:latin typeface="Cambria Math" panose="02040503050406030204" pitchFamily="18" charset="0"/>
                      </a:rPr>
                      <m:t>=</m:t>
                    </m:r>
                    <m:r>
                      <a:rPr lang="vi-VN" sz="2000" b="0" i="1" dirty="0" smtClean="0">
                        <a:latin typeface="Cambria Math" panose="02040503050406030204" pitchFamily="18" charset="0"/>
                      </a:rPr>
                      <m:t>1.00398</m:t>
                    </m:r>
                  </m:oMath>
                </a14:m>
                <a:endParaRPr lang="vi-VN" dirty="0"/>
              </a:p>
              <a:p>
                <a:r>
                  <a:rPr lang="vi-VN" dirty="0"/>
                  <a:t>	</a:t>
                </a:r>
                <a14:m>
                  <m:oMath xmlns:m="http://schemas.openxmlformats.org/officeDocument/2006/math">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i="1">
                            <a:latin typeface="Cambria Math" panose="02040503050406030204" pitchFamily="18" charset="0"/>
                          </a:rPr>
                          <m:t>1</m:t>
                        </m:r>
                        <m:r>
                          <a:rPr lang="vi-VN" b="0" i="1" smtClean="0">
                            <a:latin typeface="Cambria Math" panose="02040503050406030204" pitchFamily="18" charset="0"/>
                          </a:rPr>
                          <m:t>2</m:t>
                        </m:r>
                      </m:sub>
                      <m:sup>
                        <m:r>
                          <a:rPr lang="vi-VN" i="1">
                            <a:latin typeface="Cambria Math" panose="02040503050406030204" pitchFamily="18" charset="0"/>
                          </a:rPr>
                          <m:t>(1)</m:t>
                        </m:r>
                      </m:sup>
                    </m:sSubSup>
                    <m:r>
                      <a:rPr lang="vi-VN" i="1">
                        <a:latin typeface="Cambria Math" panose="02040503050406030204" pitchFamily="18" charset="0"/>
                      </a:rPr>
                      <m:t>=</m:t>
                    </m:r>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i="1">
                            <a:latin typeface="Cambria Math" panose="02040503050406030204" pitchFamily="18" charset="0"/>
                          </a:rPr>
                          <m:t>1</m:t>
                        </m:r>
                        <m:r>
                          <a:rPr lang="vi-VN" b="0" i="1" smtClean="0">
                            <a:latin typeface="Cambria Math" panose="02040503050406030204" pitchFamily="18" charset="0"/>
                          </a:rPr>
                          <m:t>2</m:t>
                        </m:r>
                      </m:sub>
                      <m:sup>
                        <m:r>
                          <a:rPr lang="vi-VN" i="1">
                            <a:latin typeface="Cambria Math" panose="02040503050406030204" pitchFamily="18" charset="0"/>
                          </a:rPr>
                          <m:t>(1)</m:t>
                        </m:r>
                      </m:sup>
                    </m:sSubSup>
                    <m:r>
                      <a:rPr lang="vi-VN" i="1">
                        <a:latin typeface="Cambria Math" panose="02040503050406030204" pitchFamily="18" charset="0"/>
                      </a:rPr>
                      <m:t>+</m:t>
                    </m:r>
                    <m:r>
                      <m:rPr>
                        <m:nor/>
                      </m:rPr>
                      <a:rPr lang="fr-FR" sz="2000" dirty="0"/>
                      <m:t>η</m:t>
                    </m:r>
                    <m:sSubSup>
                      <m:sSubSupPr>
                        <m:ctrlPr>
                          <a:rPr lang="fr-FR" sz="2000" i="1" dirty="0">
                            <a:latin typeface="Cambria Math" panose="02040503050406030204" pitchFamily="18" charset="0"/>
                          </a:rPr>
                        </m:ctrlPr>
                      </m:sSubSupPr>
                      <m:e>
                        <m:r>
                          <a:rPr lang="fr-FR" sz="2000" i="1" dirty="0">
                            <a:latin typeface="Cambria Math" panose="02040503050406030204" pitchFamily="18" charset="0"/>
                            <a:ea typeface="Cambria Math" panose="02040503050406030204" pitchFamily="18" charset="0"/>
                          </a:rPr>
                          <m:t>𝛿</m:t>
                        </m:r>
                      </m:e>
                      <m:sub>
                        <m:r>
                          <a:rPr lang="vi-VN" sz="2000" b="0" i="1" dirty="0" smtClean="0">
                            <a:latin typeface="Cambria Math" panose="02040503050406030204" pitchFamily="18" charset="0"/>
                            <a:ea typeface="Cambria Math" panose="02040503050406030204" pitchFamily="18" charset="0"/>
                          </a:rPr>
                          <m:t>2</m:t>
                        </m:r>
                      </m:sub>
                      <m:sup>
                        <m:r>
                          <a:rPr lang="vi-VN" sz="2000" i="1" dirty="0">
                            <a:latin typeface="Cambria Math" panose="02040503050406030204" pitchFamily="18" charset="0"/>
                          </a:rPr>
                          <m:t>(1)</m:t>
                        </m:r>
                      </m:sup>
                    </m:sSubSup>
                    <m:sSub>
                      <m:sSubPr>
                        <m:ctrlPr>
                          <a:rPr lang="fr-FR" sz="2000" i="1" dirty="0">
                            <a:latin typeface="Cambria Math" panose="02040503050406030204" pitchFamily="18" charset="0"/>
                          </a:rPr>
                        </m:ctrlPr>
                      </m:sSubPr>
                      <m:e>
                        <m:r>
                          <a:rPr lang="vi-VN" sz="2000" i="1" dirty="0">
                            <a:latin typeface="Cambria Math" panose="02040503050406030204" pitchFamily="18" charset="0"/>
                          </a:rPr>
                          <m:t>h</m:t>
                        </m:r>
                      </m:e>
                      <m:sub>
                        <m:r>
                          <a:rPr lang="vi-VN" sz="2000" i="1" dirty="0">
                            <a:latin typeface="Cambria Math" panose="02040503050406030204" pitchFamily="18" charset="0"/>
                          </a:rPr>
                          <m:t>1</m:t>
                        </m:r>
                      </m:sub>
                    </m:sSub>
                    <m:r>
                      <a:rPr lang="vi-VN" sz="2000" i="1" dirty="0">
                        <a:latin typeface="Cambria Math" panose="02040503050406030204" pitchFamily="18" charset="0"/>
                      </a:rPr>
                      <m:t>=</m:t>
                    </m:r>
                    <m:r>
                      <a:rPr lang="vi-VN" sz="2000" b="0" i="1" dirty="0" smtClean="0">
                        <a:latin typeface="Cambria Math" panose="02040503050406030204" pitchFamily="18" charset="0"/>
                      </a:rPr>
                      <m:t>−1.0017</m:t>
                    </m:r>
                  </m:oMath>
                </a14:m>
                <a:endParaRPr lang="vi-VN" dirty="0"/>
              </a:p>
              <a:p>
                <a:r>
                  <a:rPr lang="vi-VN" dirty="0"/>
                  <a:t>	</a:t>
                </a:r>
                <a14:m>
                  <m:oMath xmlns:m="http://schemas.openxmlformats.org/officeDocument/2006/math">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b="0" i="1" smtClean="0">
                            <a:latin typeface="Cambria Math" panose="02040503050406030204" pitchFamily="18" charset="0"/>
                          </a:rPr>
                          <m:t>22</m:t>
                        </m:r>
                      </m:sub>
                      <m:sup>
                        <m:r>
                          <a:rPr lang="vi-VN" i="1">
                            <a:latin typeface="Cambria Math" panose="02040503050406030204" pitchFamily="18" charset="0"/>
                          </a:rPr>
                          <m:t>(1)</m:t>
                        </m:r>
                      </m:sup>
                    </m:sSubSup>
                    <m:r>
                      <a:rPr lang="vi-VN" i="1">
                        <a:latin typeface="Cambria Math" panose="02040503050406030204" pitchFamily="18" charset="0"/>
                      </a:rPr>
                      <m:t>=</m:t>
                    </m:r>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b="0" i="1" smtClean="0">
                            <a:latin typeface="Cambria Math" panose="02040503050406030204" pitchFamily="18" charset="0"/>
                          </a:rPr>
                          <m:t>22</m:t>
                        </m:r>
                      </m:sub>
                      <m:sup>
                        <m:r>
                          <a:rPr lang="vi-VN" i="1">
                            <a:latin typeface="Cambria Math" panose="02040503050406030204" pitchFamily="18" charset="0"/>
                          </a:rPr>
                          <m:t>(1)</m:t>
                        </m:r>
                      </m:sup>
                    </m:sSubSup>
                    <m:r>
                      <a:rPr lang="vi-VN" i="1">
                        <a:latin typeface="Cambria Math" panose="02040503050406030204" pitchFamily="18" charset="0"/>
                      </a:rPr>
                      <m:t>+</m:t>
                    </m:r>
                    <m:r>
                      <m:rPr>
                        <m:nor/>
                      </m:rPr>
                      <a:rPr lang="fr-FR" sz="2000" dirty="0"/>
                      <m:t>η</m:t>
                    </m:r>
                    <m:sSubSup>
                      <m:sSubSupPr>
                        <m:ctrlPr>
                          <a:rPr lang="fr-FR" sz="2000" i="1" dirty="0">
                            <a:latin typeface="Cambria Math" panose="02040503050406030204" pitchFamily="18" charset="0"/>
                          </a:rPr>
                        </m:ctrlPr>
                      </m:sSubSupPr>
                      <m:e>
                        <m:r>
                          <a:rPr lang="fr-FR" sz="2000" i="1" dirty="0">
                            <a:latin typeface="Cambria Math" panose="02040503050406030204" pitchFamily="18" charset="0"/>
                            <a:ea typeface="Cambria Math" panose="02040503050406030204" pitchFamily="18" charset="0"/>
                          </a:rPr>
                          <m:t>𝛿</m:t>
                        </m:r>
                      </m:e>
                      <m:sub>
                        <m:r>
                          <a:rPr lang="vi-VN" sz="2000" b="0" i="1" dirty="0" smtClean="0">
                            <a:latin typeface="Cambria Math" panose="02040503050406030204" pitchFamily="18" charset="0"/>
                            <a:ea typeface="Cambria Math" panose="02040503050406030204" pitchFamily="18" charset="0"/>
                          </a:rPr>
                          <m:t>2</m:t>
                        </m:r>
                      </m:sub>
                      <m:sup>
                        <m:r>
                          <a:rPr lang="vi-VN" sz="2000" i="1" dirty="0">
                            <a:latin typeface="Cambria Math" panose="02040503050406030204" pitchFamily="18" charset="0"/>
                          </a:rPr>
                          <m:t>(1)</m:t>
                        </m:r>
                      </m:sup>
                    </m:sSubSup>
                    <m:sSub>
                      <m:sSubPr>
                        <m:ctrlPr>
                          <a:rPr lang="fr-FR" sz="2000" i="1" dirty="0">
                            <a:latin typeface="Cambria Math" panose="02040503050406030204" pitchFamily="18" charset="0"/>
                          </a:rPr>
                        </m:ctrlPr>
                      </m:sSubPr>
                      <m:e>
                        <m:r>
                          <a:rPr lang="vi-VN" sz="2000" i="1" dirty="0">
                            <a:latin typeface="Cambria Math" panose="02040503050406030204" pitchFamily="18" charset="0"/>
                          </a:rPr>
                          <m:t>h</m:t>
                        </m:r>
                      </m:e>
                      <m:sub>
                        <m:r>
                          <a:rPr lang="vi-VN" sz="2000" b="0" i="1" dirty="0" smtClean="0">
                            <a:latin typeface="Cambria Math" panose="02040503050406030204" pitchFamily="18" charset="0"/>
                          </a:rPr>
                          <m:t>2</m:t>
                        </m:r>
                      </m:sub>
                    </m:sSub>
                    <m:r>
                      <a:rPr lang="vi-VN" sz="2000" i="1" dirty="0">
                        <a:latin typeface="Cambria Math" panose="02040503050406030204" pitchFamily="18" charset="0"/>
                      </a:rPr>
                      <m:t>=</m:t>
                    </m:r>
                    <m:r>
                      <a:rPr lang="vi-VN" sz="2000" b="0" i="1" dirty="0" smtClean="0">
                        <a:latin typeface="Cambria Math" panose="02040503050406030204" pitchFamily="18" charset="0"/>
                      </a:rPr>
                      <m:t>0.9929</m:t>
                    </m:r>
                  </m:oMath>
                </a14:m>
                <a:endParaRPr lang="vi-VN" dirty="0"/>
              </a:p>
              <a:p>
                <a:r>
                  <a:rPr lang="vi-VN" dirty="0"/>
                  <a:t>	</a:t>
                </a:r>
                <a14:m>
                  <m:oMath xmlns:m="http://schemas.openxmlformats.org/officeDocument/2006/math">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i="1">
                            <a:latin typeface="Cambria Math" panose="02040503050406030204" pitchFamily="18" charset="0"/>
                          </a:rPr>
                          <m:t>11</m:t>
                        </m:r>
                      </m:sub>
                      <m:sup>
                        <m:r>
                          <a:rPr lang="vi-VN" i="1">
                            <a:latin typeface="Cambria Math" panose="02040503050406030204" pitchFamily="18" charset="0"/>
                          </a:rPr>
                          <m:t>(</m:t>
                        </m:r>
                        <m:r>
                          <a:rPr lang="vi-VN" b="0" i="1" smtClean="0">
                            <a:latin typeface="Cambria Math" panose="02040503050406030204" pitchFamily="18" charset="0"/>
                          </a:rPr>
                          <m:t>2</m:t>
                        </m:r>
                        <m:r>
                          <a:rPr lang="vi-VN" i="1">
                            <a:latin typeface="Cambria Math" panose="02040503050406030204" pitchFamily="18" charset="0"/>
                          </a:rPr>
                          <m:t>)</m:t>
                        </m:r>
                      </m:sup>
                    </m:sSubSup>
                    <m:r>
                      <a:rPr lang="vi-VN" i="1">
                        <a:latin typeface="Cambria Math" panose="02040503050406030204" pitchFamily="18" charset="0"/>
                      </a:rPr>
                      <m:t>=</m:t>
                    </m:r>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i="1">
                            <a:latin typeface="Cambria Math" panose="02040503050406030204" pitchFamily="18" charset="0"/>
                          </a:rPr>
                          <m:t>11</m:t>
                        </m:r>
                      </m:sub>
                      <m:sup>
                        <m:r>
                          <a:rPr lang="vi-VN" i="1">
                            <a:latin typeface="Cambria Math" panose="02040503050406030204" pitchFamily="18" charset="0"/>
                          </a:rPr>
                          <m:t>(</m:t>
                        </m:r>
                        <m:r>
                          <a:rPr lang="vi-VN" b="0" i="1" smtClean="0">
                            <a:latin typeface="Cambria Math" panose="02040503050406030204" pitchFamily="18" charset="0"/>
                          </a:rPr>
                          <m:t>2</m:t>
                        </m:r>
                        <m:r>
                          <a:rPr lang="vi-VN" i="1">
                            <a:latin typeface="Cambria Math" panose="02040503050406030204" pitchFamily="18" charset="0"/>
                          </a:rPr>
                          <m:t>)</m:t>
                        </m:r>
                      </m:sup>
                    </m:sSubSup>
                    <m:r>
                      <a:rPr lang="vi-VN" i="1">
                        <a:latin typeface="Cambria Math" panose="02040503050406030204" pitchFamily="18" charset="0"/>
                      </a:rPr>
                      <m:t>+</m:t>
                    </m:r>
                    <m:r>
                      <m:rPr>
                        <m:nor/>
                      </m:rPr>
                      <a:rPr lang="fr-FR" sz="2000" dirty="0"/>
                      <m:t>η</m:t>
                    </m:r>
                    <m:sSubSup>
                      <m:sSubSupPr>
                        <m:ctrlPr>
                          <a:rPr lang="fr-FR" sz="2000" i="1" dirty="0">
                            <a:latin typeface="Cambria Math" panose="02040503050406030204" pitchFamily="18" charset="0"/>
                          </a:rPr>
                        </m:ctrlPr>
                      </m:sSubSupPr>
                      <m:e>
                        <m:r>
                          <a:rPr lang="fr-FR" sz="2000" i="1" dirty="0">
                            <a:latin typeface="Cambria Math" panose="02040503050406030204" pitchFamily="18" charset="0"/>
                            <a:ea typeface="Cambria Math" panose="02040503050406030204" pitchFamily="18" charset="0"/>
                          </a:rPr>
                          <m:t>𝛿</m:t>
                        </m:r>
                      </m:e>
                      <m:sub>
                        <m:r>
                          <a:rPr lang="vi-VN" sz="2000" i="1" dirty="0">
                            <a:latin typeface="Cambria Math" panose="02040503050406030204" pitchFamily="18" charset="0"/>
                          </a:rPr>
                          <m:t>1</m:t>
                        </m:r>
                      </m:sub>
                      <m:sup>
                        <m:r>
                          <a:rPr lang="vi-VN" sz="2000" i="1" dirty="0">
                            <a:latin typeface="Cambria Math" panose="02040503050406030204" pitchFamily="18" charset="0"/>
                          </a:rPr>
                          <m:t>(</m:t>
                        </m:r>
                        <m:r>
                          <a:rPr lang="vi-VN" sz="2000" b="0" i="1" dirty="0" smtClean="0">
                            <a:latin typeface="Cambria Math" panose="02040503050406030204" pitchFamily="18" charset="0"/>
                          </a:rPr>
                          <m:t>2</m:t>
                        </m:r>
                        <m:r>
                          <a:rPr lang="vi-VN" sz="2000" i="1" dirty="0">
                            <a:latin typeface="Cambria Math" panose="02040503050406030204" pitchFamily="18" charset="0"/>
                          </a:rPr>
                          <m:t>)</m:t>
                        </m:r>
                      </m:sup>
                    </m:sSubSup>
                    <m:sSub>
                      <m:sSubPr>
                        <m:ctrlPr>
                          <a:rPr lang="fr-FR" sz="2000" i="1" dirty="0">
                            <a:latin typeface="Cambria Math" panose="02040503050406030204" pitchFamily="18" charset="0"/>
                          </a:rPr>
                        </m:ctrlPr>
                      </m:sSubPr>
                      <m:e>
                        <m:r>
                          <a:rPr lang="vi-VN" sz="2000" b="0" i="1" dirty="0" smtClean="0">
                            <a:latin typeface="Cambria Math" panose="02040503050406030204" pitchFamily="18" charset="0"/>
                          </a:rPr>
                          <m:t>𝑥</m:t>
                        </m:r>
                      </m:e>
                      <m:sub>
                        <m:r>
                          <a:rPr lang="vi-VN" sz="2000" i="1" dirty="0">
                            <a:latin typeface="Cambria Math" panose="02040503050406030204" pitchFamily="18" charset="0"/>
                          </a:rPr>
                          <m:t>1</m:t>
                        </m:r>
                      </m:sub>
                    </m:sSub>
                    <m:r>
                      <a:rPr lang="vi-VN" sz="2000" i="1" dirty="0">
                        <a:latin typeface="Cambria Math" panose="02040503050406030204" pitchFamily="18" charset="0"/>
                      </a:rPr>
                      <m:t>=</m:t>
                    </m:r>
                    <m:r>
                      <a:rPr lang="vi-VN" sz="2000" b="0" i="1" dirty="0" smtClean="0">
                        <a:latin typeface="Cambria Math" panose="02040503050406030204" pitchFamily="18" charset="0"/>
                      </a:rPr>
                      <m:t>−</m:t>
                    </m:r>
                    <m:r>
                      <a:rPr lang="vi-VN" sz="2000" b="0" i="1" dirty="0" smtClean="0">
                        <a:solidFill>
                          <a:srgbClr val="FF0000"/>
                        </a:solidFill>
                        <a:latin typeface="Cambria Math" panose="02040503050406030204" pitchFamily="18" charset="0"/>
                      </a:rPr>
                      <m:t>1.0024</m:t>
                    </m:r>
                  </m:oMath>
                </a14:m>
                <a:endParaRPr lang="vi-VN" dirty="0"/>
              </a:p>
              <a:p>
                <a:r>
                  <a:rPr lang="vi-VN" dirty="0"/>
                  <a:t>	</a:t>
                </a:r>
                <a14:m>
                  <m:oMath xmlns:m="http://schemas.openxmlformats.org/officeDocument/2006/math">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b="0" i="1" smtClean="0">
                            <a:latin typeface="Cambria Math" panose="02040503050406030204" pitchFamily="18" charset="0"/>
                          </a:rPr>
                          <m:t>2</m:t>
                        </m:r>
                        <m:r>
                          <a:rPr lang="vi-VN" i="1">
                            <a:latin typeface="Cambria Math" panose="02040503050406030204" pitchFamily="18" charset="0"/>
                          </a:rPr>
                          <m:t>1</m:t>
                        </m:r>
                      </m:sub>
                      <m:sup>
                        <m:r>
                          <a:rPr lang="vi-VN" i="1">
                            <a:latin typeface="Cambria Math" panose="02040503050406030204" pitchFamily="18" charset="0"/>
                          </a:rPr>
                          <m:t>(</m:t>
                        </m:r>
                        <m:r>
                          <a:rPr lang="vi-VN" b="0" i="1" smtClean="0">
                            <a:latin typeface="Cambria Math" panose="02040503050406030204" pitchFamily="18" charset="0"/>
                          </a:rPr>
                          <m:t>2</m:t>
                        </m:r>
                        <m:r>
                          <a:rPr lang="vi-VN" i="1">
                            <a:latin typeface="Cambria Math" panose="02040503050406030204" pitchFamily="18" charset="0"/>
                          </a:rPr>
                          <m:t>)</m:t>
                        </m:r>
                      </m:sup>
                    </m:sSubSup>
                    <m:r>
                      <a:rPr lang="vi-VN" i="1">
                        <a:latin typeface="Cambria Math" panose="02040503050406030204" pitchFamily="18" charset="0"/>
                      </a:rPr>
                      <m:t>=</m:t>
                    </m:r>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b="0" i="1" smtClean="0">
                            <a:latin typeface="Cambria Math" panose="02040503050406030204" pitchFamily="18" charset="0"/>
                          </a:rPr>
                          <m:t>2</m:t>
                        </m:r>
                        <m:r>
                          <a:rPr lang="vi-VN" i="1">
                            <a:latin typeface="Cambria Math" panose="02040503050406030204" pitchFamily="18" charset="0"/>
                          </a:rPr>
                          <m:t>1</m:t>
                        </m:r>
                      </m:sub>
                      <m:sup>
                        <m:r>
                          <a:rPr lang="vi-VN" i="1">
                            <a:latin typeface="Cambria Math" panose="02040503050406030204" pitchFamily="18" charset="0"/>
                          </a:rPr>
                          <m:t>(</m:t>
                        </m:r>
                        <m:r>
                          <a:rPr lang="vi-VN" b="0" i="1" smtClean="0">
                            <a:latin typeface="Cambria Math" panose="02040503050406030204" pitchFamily="18" charset="0"/>
                          </a:rPr>
                          <m:t>2</m:t>
                        </m:r>
                        <m:r>
                          <a:rPr lang="vi-VN" i="1">
                            <a:latin typeface="Cambria Math" panose="02040503050406030204" pitchFamily="18" charset="0"/>
                          </a:rPr>
                          <m:t>)</m:t>
                        </m:r>
                      </m:sup>
                    </m:sSubSup>
                    <m:r>
                      <a:rPr lang="vi-VN" i="1">
                        <a:latin typeface="Cambria Math" panose="02040503050406030204" pitchFamily="18" charset="0"/>
                      </a:rPr>
                      <m:t>+</m:t>
                    </m:r>
                    <m:r>
                      <m:rPr>
                        <m:nor/>
                      </m:rPr>
                      <a:rPr lang="fr-FR" sz="2000" dirty="0"/>
                      <m:t>η</m:t>
                    </m:r>
                    <m:sSubSup>
                      <m:sSubSupPr>
                        <m:ctrlPr>
                          <a:rPr lang="fr-FR" sz="2000" i="1" dirty="0">
                            <a:latin typeface="Cambria Math" panose="02040503050406030204" pitchFamily="18" charset="0"/>
                          </a:rPr>
                        </m:ctrlPr>
                      </m:sSubSupPr>
                      <m:e>
                        <m:r>
                          <a:rPr lang="fr-FR" sz="2000" i="1" dirty="0">
                            <a:latin typeface="Cambria Math" panose="02040503050406030204" pitchFamily="18" charset="0"/>
                            <a:ea typeface="Cambria Math" panose="02040503050406030204" pitchFamily="18" charset="0"/>
                          </a:rPr>
                          <m:t>𝛿</m:t>
                        </m:r>
                      </m:e>
                      <m:sub>
                        <m:r>
                          <a:rPr lang="vi-VN" sz="2000" i="1" dirty="0">
                            <a:latin typeface="Cambria Math" panose="02040503050406030204" pitchFamily="18" charset="0"/>
                          </a:rPr>
                          <m:t>1</m:t>
                        </m:r>
                      </m:sub>
                      <m:sup>
                        <m:r>
                          <a:rPr lang="vi-VN" sz="2000" i="1" dirty="0">
                            <a:latin typeface="Cambria Math" panose="02040503050406030204" pitchFamily="18" charset="0"/>
                          </a:rPr>
                          <m:t>(</m:t>
                        </m:r>
                        <m:r>
                          <a:rPr lang="vi-VN" sz="2000" b="0" i="1" dirty="0" smtClean="0">
                            <a:latin typeface="Cambria Math" panose="02040503050406030204" pitchFamily="18" charset="0"/>
                          </a:rPr>
                          <m:t>2</m:t>
                        </m:r>
                        <m:r>
                          <a:rPr lang="vi-VN" sz="2000" i="1" dirty="0">
                            <a:latin typeface="Cambria Math" panose="02040503050406030204" pitchFamily="18" charset="0"/>
                          </a:rPr>
                          <m:t>)</m:t>
                        </m:r>
                      </m:sup>
                    </m:sSubSup>
                    <m:sSub>
                      <m:sSubPr>
                        <m:ctrlPr>
                          <a:rPr lang="vi-VN" sz="2000" i="1" dirty="0" smtClean="0">
                            <a:latin typeface="Cambria Math" panose="02040503050406030204" pitchFamily="18" charset="0"/>
                          </a:rPr>
                        </m:ctrlPr>
                      </m:sSubPr>
                      <m:e>
                        <m:r>
                          <a:rPr lang="vi-VN" sz="2000" b="0" i="1" dirty="0" smtClean="0">
                            <a:latin typeface="Cambria Math" panose="02040503050406030204" pitchFamily="18" charset="0"/>
                          </a:rPr>
                          <m:t>𝑥</m:t>
                        </m:r>
                      </m:e>
                      <m:sub>
                        <m:r>
                          <a:rPr lang="vi-VN" sz="2000" b="0" i="1" dirty="0" smtClean="0">
                            <a:latin typeface="Cambria Math" panose="02040503050406030204" pitchFamily="18" charset="0"/>
                          </a:rPr>
                          <m:t>2</m:t>
                        </m:r>
                      </m:sub>
                    </m:sSub>
                    <m:r>
                      <a:rPr lang="vi-VN" sz="2000" i="1" dirty="0">
                        <a:latin typeface="Cambria Math" panose="02040503050406030204" pitchFamily="18" charset="0"/>
                      </a:rPr>
                      <m:t>=</m:t>
                    </m:r>
                    <m:r>
                      <a:rPr lang="vi-VN" sz="2000" b="0" i="1" dirty="0" smtClean="0">
                        <a:solidFill>
                          <a:srgbClr val="FF0000"/>
                        </a:solidFill>
                        <a:latin typeface="Cambria Math" panose="02040503050406030204" pitchFamily="18" charset="0"/>
                      </a:rPr>
                      <m:t>1.002</m:t>
                    </m:r>
                    <m:r>
                      <a:rPr lang="vi-VN" sz="2000" b="0" i="1" dirty="0" smtClean="0">
                        <a:latin typeface="Cambria Math" panose="02040503050406030204" pitchFamily="18" charset="0"/>
                      </a:rPr>
                      <m:t>4</m:t>
                    </m:r>
                  </m:oMath>
                </a14:m>
                <a:endParaRPr lang="vi-VN" dirty="0"/>
              </a:p>
              <a:p>
                <a:r>
                  <a:rPr lang="vi-VN" dirty="0"/>
                  <a:t>	</a:t>
                </a:r>
                <a14:m>
                  <m:oMath xmlns:m="http://schemas.openxmlformats.org/officeDocument/2006/math">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i="1">
                            <a:latin typeface="Cambria Math" panose="02040503050406030204" pitchFamily="18" charset="0"/>
                          </a:rPr>
                          <m:t>1</m:t>
                        </m:r>
                        <m:r>
                          <a:rPr lang="vi-VN" b="0" i="1" smtClean="0">
                            <a:latin typeface="Cambria Math" panose="02040503050406030204" pitchFamily="18" charset="0"/>
                          </a:rPr>
                          <m:t>2</m:t>
                        </m:r>
                      </m:sub>
                      <m:sup>
                        <m:r>
                          <a:rPr lang="vi-VN" i="1">
                            <a:latin typeface="Cambria Math" panose="02040503050406030204" pitchFamily="18" charset="0"/>
                          </a:rPr>
                          <m:t>(</m:t>
                        </m:r>
                        <m:r>
                          <a:rPr lang="vi-VN" b="0" i="1" smtClean="0">
                            <a:latin typeface="Cambria Math" panose="02040503050406030204" pitchFamily="18" charset="0"/>
                          </a:rPr>
                          <m:t>2</m:t>
                        </m:r>
                        <m:r>
                          <a:rPr lang="vi-VN" i="1">
                            <a:latin typeface="Cambria Math" panose="02040503050406030204" pitchFamily="18" charset="0"/>
                          </a:rPr>
                          <m:t>)</m:t>
                        </m:r>
                      </m:sup>
                    </m:sSubSup>
                    <m:r>
                      <a:rPr lang="vi-VN" i="1">
                        <a:latin typeface="Cambria Math" panose="02040503050406030204" pitchFamily="18" charset="0"/>
                      </a:rPr>
                      <m:t>=</m:t>
                    </m:r>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i="1">
                            <a:latin typeface="Cambria Math" panose="02040503050406030204" pitchFamily="18" charset="0"/>
                          </a:rPr>
                          <m:t>1</m:t>
                        </m:r>
                        <m:r>
                          <a:rPr lang="vi-VN" b="0" i="1" smtClean="0">
                            <a:latin typeface="Cambria Math" panose="02040503050406030204" pitchFamily="18" charset="0"/>
                          </a:rPr>
                          <m:t>2</m:t>
                        </m:r>
                      </m:sub>
                      <m:sup>
                        <m:r>
                          <a:rPr lang="vi-VN" i="1">
                            <a:latin typeface="Cambria Math" panose="02040503050406030204" pitchFamily="18" charset="0"/>
                          </a:rPr>
                          <m:t>(</m:t>
                        </m:r>
                        <m:r>
                          <a:rPr lang="vi-VN" b="0" i="1" smtClean="0">
                            <a:latin typeface="Cambria Math" panose="02040503050406030204" pitchFamily="18" charset="0"/>
                          </a:rPr>
                          <m:t>2</m:t>
                        </m:r>
                        <m:r>
                          <a:rPr lang="vi-VN" i="1">
                            <a:latin typeface="Cambria Math" panose="02040503050406030204" pitchFamily="18" charset="0"/>
                          </a:rPr>
                          <m:t>)</m:t>
                        </m:r>
                      </m:sup>
                    </m:sSubSup>
                    <m:r>
                      <a:rPr lang="vi-VN" i="1">
                        <a:latin typeface="Cambria Math" panose="02040503050406030204" pitchFamily="18" charset="0"/>
                      </a:rPr>
                      <m:t>+</m:t>
                    </m:r>
                    <m:r>
                      <m:rPr>
                        <m:nor/>
                      </m:rPr>
                      <a:rPr lang="fr-FR" sz="2000" dirty="0"/>
                      <m:t>η</m:t>
                    </m:r>
                    <m:sSubSup>
                      <m:sSubSupPr>
                        <m:ctrlPr>
                          <a:rPr lang="fr-FR" sz="2000" i="1" dirty="0">
                            <a:latin typeface="Cambria Math" panose="02040503050406030204" pitchFamily="18" charset="0"/>
                          </a:rPr>
                        </m:ctrlPr>
                      </m:sSubSupPr>
                      <m:e>
                        <m:r>
                          <a:rPr lang="fr-FR" sz="2000" i="1" dirty="0">
                            <a:latin typeface="Cambria Math" panose="02040503050406030204" pitchFamily="18" charset="0"/>
                            <a:ea typeface="Cambria Math" panose="02040503050406030204" pitchFamily="18" charset="0"/>
                          </a:rPr>
                          <m:t>𝛿</m:t>
                        </m:r>
                      </m:e>
                      <m:sub>
                        <m:r>
                          <a:rPr lang="vi-VN" sz="2000" b="0" i="1" dirty="0" smtClean="0">
                            <a:latin typeface="Cambria Math" panose="02040503050406030204" pitchFamily="18" charset="0"/>
                            <a:ea typeface="Cambria Math" panose="02040503050406030204" pitchFamily="18" charset="0"/>
                          </a:rPr>
                          <m:t>2</m:t>
                        </m:r>
                      </m:sub>
                      <m:sup>
                        <m:r>
                          <a:rPr lang="vi-VN" sz="2000" i="1" dirty="0">
                            <a:latin typeface="Cambria Math" panose="02040503050406030204" pitchFamily="18" charset="0"/>
                          </a:rPr>
                          <m:t>(</m:t>
                        </m:r>
                        <m:r>
                          <a:rPr lang="vi-VN" sz="2000" b="0" i="1" dirty="0" smtClean="0">
                            <a:latin typeface="Cambria Math" panose="02040503050406030204" pitchFamily="18" charset="0"/>
                          </a:rPr>
                          <m:t>2</m:t>
                        </m:r>
                        <m:r>
                          <a:rPr lang="vi-VN" sz="2000" i="1" dirty="0">
                            <a:latin typeface="Cambria Math" panose="02040503050406030204" pitchFamily="18" charset="0"/>
                          </a:rPr>
                          <m:t>)</m:t>
                        </m:r>
                      </m:sup>
                    </m:sSubSup>
                    <m:sSub>
                      <m:sSubPr>
                        <m:ctrlPr>
                          <a:rPr lang="fr-FR" sz="2000" i="1" dirty="0">
                            <a:latin typeface="Cambria Math" panose="02040503050406030204" pitchFamily="18" charset="0"/>
                          </a:rPr>
                        </m:ctrlPr>
                      </m:sSubPr>
                      <m:e>
                        <m:r>
                          <a:rPr lang="vi-VN" sz="2000" b="0" i="1" dirty="0" smtClean="0">
                            <a:latin typeface="Cambria Math" panose="02040503050406030204" pitchFamily="18" charset="0"/>
                          </a:rPr>
                          <m:t>𝑥</m:t>
                        </m:r>
                      </m:e>
                      <m:sub>
                        <m:r>
                          <a:rPr lang="vi-VN" sz="2000" i="1" dirty="0">
                            <a:latin typeface="Cambria Math" panose="02040503050406030204" pitchFamily="18" charset="0"/>
                          </a:rPr>
                          <m:t>1</m:t>
                        </m:r>
                      </m:sub>
                    </m:sSub>
                    <m:r>
                      <a:rPr lang="vi-VN" sz="2000" i="1" dirty="0">
                        <a:latin typeface="Cambria Math" panose="02040503050406030204" pitchFamily="18" charset="0"/>
                      </a:rPr>
                      <m:t>=</m:t>
                    </m:r>
                    <m:r>
                      <a:rPr lang="vi-VN" sz="2000" b="0" i="1" dirty="0" smtClean="0">
                        <a:solidFill>
                          <a:srgbClr val="FF0000"/>
                        </a:solidFill>
                        <a:latin typeface="Cambria Math" panose="02040503050406030204" pitchFamily="18" charset="0"/>
                      </a:rPr>
                      <m:t>1.0016</m:t>
                    </m:r>
                  </m:oMath>
                </a14:m>
                <a:endParaRPr lang="vi-VN" dirty="0"/>
              </a:p>
              <a:p>
                <a:r>
                  <a:rPr lang="vi-VN" dirty="0"/>
                  <a:t>	</a:t>
                </a:r>
                <a14:m>
                  <m:oMath xmlns:m="http://schemas.openxmlformats.org/officeDocument/2006/math">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b="0" i="1" smtClean="0">
                            <a:latin typeface="Cambria Math" panose="02040503050406030204" pitchFamily="18" charset="0"/>
                          </a:rPr>
                          <m:t>22</m:t>
                        </m:r>
                      </m:sub>
                      <m:sup>
                        <m:r>
                          <a:rPr lang="vi-VN" i="1">
                            <a:latin typeface="Cambria Math" panose="02040503050406030204" pitchFamily="18" charset="0"/>
                          </a:rPr>
                          <m:t>(</m:t>
                        </m:r>
                        <m:r>
                          <a:rPr lang="vi-VN" b="0" i="1" smtClean="0">
                            <a:latin typeface="Cambria Math" panose="02040503050406030204" pitchFamily="18" charset="0"/>
                          </a:rPr>
                          <m:t>2</m:t>
                        </m:r>
                        <m:r>
                          <a:rPr lang="vi-VN" i="1">
                            <a:latin typeface="Cambria Math" panose="02040503050406030204" pitchFamily="18" charset="0"/>
                          </a:rPr>
                          <m:t>)</m:t>
                        </m:r>
                      </m:sup>
                    </m:sSubSup>
                    <m:r>
                      <a:rPr lang="vi-VN" i="1">
                        <a:latin typeface="Cambria Math" panose="02040503050406030204" pitchFamily="18" charset="0"/>
                      </a:rPr>
                      <m:t>=</m:t>
                    </m:r>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b="0" i="1" smtClean="0">
                            <a:latin typeface="Cambria Math" panose="02040503050406030204" pitchFamily="18" charset="0"/>
                          </a:rPr>
                          <m:t>22</m:t>
                        </m:r>
                      </m:sub>
                      <m:sup>
                        <m:r>
                          <a:rPr lang="vi-VN" i="1">
                            <a:latin typeface="Cambria Math" panose="02040503050406030204" pitchFamily="18" charset="0"/>
                          </a:rPr>
                          <m:t>(</m:t>
                        </m:r>
                        <m:r>
                          <a:rPr lang="vi-VN" b="0" i="1" smtClean="0">
                            <a:latin typeface="Cambria Math" panose="02040503050406030204" pitchFamily="18" charset="0"/>
                          </a:rPr>
                          <m:t>2</m:t>
                        </m:r>
                        <m:r>
                          <a:rPr lang="vi-VN" i="1">
                            <a:latin typeface="Cambria Math" panose="02040503050406030204" pitchFamily="18" charset="0"/>
                          </a:rPr>
                          <m:t>)</m:t>
                        </m:r>
                      </m:sup>
                    </m:sSubSup>
                    <m:r>
                      <a:rPr lang="vi-VN" i="1">
                        <a:latin typeface="Cambria Math" panose="02040503050406030204" pitchFamily="18" charset="0"/>
                      </a:rPr>
                      <m:t>+</m:t>
                    </m:r>
                    <m:r>
                      <m:rPr>
                        <m:nor/>
                      </m:rPr>
                      <a:rPr lang="fr-FR" sz="2000" dirty="0"/>
                      <m:t>η</m:t>
                    </m:r>
                    <m:sSubSup>
                      <m:sSubSupPr>
                        <m:ctrlPr>
                          <a:rPr lang="fr-FR" sz="2000" i="1" dirty="0">
                            <a:latin typeface="Cambria Math" panose="02040503050406030204" pitchFamily="18" charset="0"/>
                          </a:rPr>
                        </m:ctrlPr>
                      </m:sSubSupPr>
                      <m:e>
                        <m:r>
                          <a:rPr lang="fr-FR" sz="2000" i="1" dirty="0">
                            <a:latin typeface="Cambria Math" panose="02040503050406030204" pitchFamily="18" charset="0"/>
                            <a:ea typeface="Cambria Math" panose="02040503050406030204" pitchFamily="18" charset="0"/>
                          </a:rPr>
                          <m:t>𝛿</m:t>
                        </m:r>
                      </m:e>
                      <m:sub>
                        <m:r>
                          <a:rPr lang="vi-VN" sz="2000" b="0" i="1" dirty="0" smtClean="0">
                            <a:latin typeface="Cambria Math" panose="02040503050406030204" pitchFamily="18" charset="0"/>
                            <a:ea typeface="Cambria Math" panose="02040503050406030204" pitchFamily="18" charset="0"/>
                          </a:rPr>
                          <m:t>2</m:t>
                        </m:r>
                      </m:sub>
                      <m:sup>
                        <m:r>
                          <a:rPr lang="vi-VN" sz="2000" i="1" dirty="0">
                            <a:latin typeface="Cambria Math" panose="02040503050406030204" pitchFamily="18" charset="0"/>
                          </a:rPr>
                          <m:t>(</m:t>
                        </m:r>
                        <m:r>
                          <a:rPr lang="vi-VN" sz="2000" b="0" i="1" dirty="0" smtClean="0">
                            <a:latin typeface="Cambria Math" panose="02040503050406030204" pitchFamily="18" charset="0"/>
                          </a:rPr>
                          <m:t>2</m:t>
                        </m:r>
                        <m:r>
                          <a:rPr lang="vi-VN" sz="2000" i="1" dirty="0">
                            <a:latin typeface="Cambria Math" panose="02040503050406030204" pitchFamily="18" charset="0"/>
                          </a:rPr>
                          <m:t>)</m:t>
                        </m:r>
                      </m:sup>
                    </m:sSubSup>
                    <m:sSub>
                      <m:sSubPr>
                        <m:ctrlPr>
                          <a:rPr lang="fr-FR" sz="2000" i="1" dirty="0">
                            <a:latin typeface="Cambria Math" panose="02040503050406030204" pitchFamily="18" charset="0"/>
                          </a:rPr>
                        </m:ctrlPr>
                      </m:sSubPr>
                      <m:e>
                        <m:r>
                          <a:rPr lang="vi-VN" sz="2000" b="0" i="1" dirty="0" smtClean="0">
                            <a:latin typeface="Cambria Math" panose="02040503050406030204" pitchFamily="18" charset="0"/>
                          </a:rPr>
                          <m:t>𝑥</m:t>
                        </m:r>
                      </m:e>
                      <m:sub>
                        <m:r>
                          <a:rPr lang="vi-VN" sz="2000" b="0" i="1" dirty="0" smtClean="0">
                            <a:latin typeface="Cambria Math" panose="02040503050406030204" pitchFamily="18" charset="0"/>
                          </a:rPr>
                          <m:t>2</m:t>
                        </m:r>
                      </m:sub>
                    </m:sSub>
                    <m:r>
                      <a:rPr lang="vi-VN" sz="2000" i="1" dirty="0">
                        <a:latin typeface="Cambria Math" panose="02040503050406030204" pitchFamily="18" charset="0"/>
                      </a:rPr>
                      <m:t>=</m:t>
                    </m:r>
                    <m:r>
                      <a:rPr lang="vi-VN" sz="2000" b="0" i="1" dirty="0" smtClean="0">
                        <a:solidFill>
                          <a:srgbClr val="FF0000"/>
                        </a:solidFill>
                        <a:latin typeface="Cambria Math" panose="02040503050406030204" pitchFamily="18" charset="0"/>
                      </a:rPr>
                      <m:t>0.9984</m:t>
                    </m:r>
                  </m:oMath>
                </a14:m>
                <a:endParaRPr lang="vi-VN" dirty="0"/>
              </a:p>
              <a:p>
                <a:endParaRPr lang="vi-VN" dirty="0"/>
              </a:p>
              <a:p>
                <a:endParaRPr lang="vi-VN" dirty="0"/>
              </a:p>
              <a:p>
                <a:endParaRPr lang="vi-VN" dirty="0"/>
              </a:p>
            </p:txBody>
          </p:sp>
        </mc:Choice>
        <mc:Fallback>
          <p:sp>
            <p:nvSpPr>
              <p:cNvPr id="3" name="Content Placeholder 2">
                <a:extLst>
                  <a:ext uri="{FF2B5EF4-FFF2-40B4-BE49-F238E27FC236}">
                    <a16:creationId xmlns:a16="http://schemas.microsoft.com/office/drawing/2014/main" id="{D3BC343F-FEB5-47CC-AEB6-5A8EA1EB80B7}"/>
                  </a:ext>
                </a:extLst>
              </p:cNvPr>
              <p:cNvSpPr>
                <a:spLocks noGrp="1" noRot="1" noChangeAspect="1" noMove="1" noResize="1" noEditPoints="1" noAdjustHandles="1" noChangeArrowheads="1" noChangeShapeType="1" noTextEdit="1"/>
              </p:cNvSpPr>
              <p:nvPr>
                <p:ph idx="1"/>
              </p:nvPr>
            </p:nvSpPr>
            <p:spPr>
              <a:blipFill>
                <a:blip r:embed="rId2"/>
                <a:stretch>
                  <a:fillRect l="-707"/>
                </a:stretch>
              </a:blipFill>
            </p:spPr>
            <p:txBody>
              <a:bodyPr/>
              <a:lstStyle/>
              <a:p>
                <a:r>
                  <a:rPr lang="vi-VN">
                    <a:noFill/>
                  </a:rPr>
                  <a:t> </a:t>
                </a:r>
              </a:p>
            </p:txBody>
          </p:sp>
        </mc:Fallback>
      </mc:AlternateContent>
    </p:spTree>
    <p:extLst>
      <p:ext uri="{BB962C8B-B14F-4D97-AF65-F5344CB8AC3E}">
        <p14:creationId xmlns:p14="http://schemas.microsoft.com/office/powerpoint/2010/main" val="767670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765C-B375-4668-B31F-F050CFF907D6}"/>
              </a:ext>
            </a:extLst>
          </p:cNvPr>
          <p:cNvSpPr>
            <a:spLocks noGrp="1"/>
          </p:cNvSpPr>
          <p:nvPr>
            <p:ph type="title"/>
          </p:nvPr>
        </p:nvSpPr>
        <p:spPr>
          <a:xfrm flipV="1">
            <a:off x="838200" y="291548"/>
            <a:ext cx="10515600" cy="73577"/>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990CBA-4DD6-4D0F-8C90-DC5628438684}"/>
                  </a:ext>
                </a:extLst>
              </p:cNvPr>
              <p:cNvSpPr>
                <a:spLocks noGrp="1"/>
              </p:cNvSpPr>
              <p:nvPr>
                <p:ph idx="1"/>
              </p:nvPr>
            </p:nvSpPr>
            <p:spPr>
              <a:xfrm>
                <a:off x="596348" y="365124"/>
                <a:ext cx="11012556" cy="6201327"/>
              </a:xfrm>
            </p:spPr>
            <p:txBody>
              <a:bodyPr>
                <a:normAutofit lnSpcReduction="10000"/>
              </a:bodyPr>
              <a:lstStyle/>
              <a:p>
                <a:pPr marL="0" indent="0">
                  <a:lnSpc>
                    <a:spcPct val="150000"/>
                  </a:lnSpc>
                  <a:buNone/>
                </a:pPr>
                <a:r>
                  <a:rPr lang="vi-VN" sz="2200" dirty="0"/>
                  <a:t>Một số điểm cần chú ý khi tính toán trong mạng nơ ron.</a:t>
                </a:r>
              </a:p>
              <a:p>
                <a:pPr marL="0" indent="0">
                  <a:buNone/>
                </a:pPr>
                <a:r>
                  <a:rPr lang="fr-FR" sz="2200" i="1" dirty="0"/>
                  <a:t>Chi </a:t>
                </a:r>
                <a:r>
                  <a:rPr lang="fr-FR" sz="2200" i="1" dirty="0" err="1"/>
                  <a:t>phí</a:t>
                </a:r>
                <a:r>
                  <a:rPr lang="fr-FR" sz="2200" i="1" dirty="0"/>
                  <a:t> </a:t>
                </a:r>
                <a:r>
                  <a:rPr lang="fr-FR" sz="2200" i="1" dirty="0" err="1"/>
                  <a:t>tính</a:t>
                </a:r>
                <a:r>
                  <a:rPr lang="fr-FR" sz="2200" i="1" dirty="0"/>
                  <a:t> </a:t>
                </a:r>
                <a:r>
                  <a:rPr lang="fr-FR" sz="2200" i="1" dirty="0" err="1"/>
                  <a:t>toán</a:t>
                </a:r>
                <a:endParaRPr lang="vi-VN" sz="2200" dirty="0"/>
              </a:p>
              <a:p>
                <a:pPr marL="0" indent="0">
                  <a:buNone/>
                </a:pPr>
                <a:r>
                  <a:rPr lang="fr-FR" sz="2200" dirty="0"/>
                  <a:t>Chi </a:t>
                </a:r>
                <a:r>
                  <a:rPr lang="fr-FR" sz="2200" dirty="0" err="1"/>
                  <a:t>phí</a:t>
                </a:r>
                <a:r>
                  <a:rPr lang="fr-FR" sz="2200" dirty="0"/>
                  <a:t> </a:t>
                </a:r>
                <a:r>
                  <a:rPr lang="fr-FR" sz="2200" dirty="0" err="1"/>
                  <a:t>tính</a:t>
                </a:r>
                <a:r>
                  <a:rPr lang="fr-FR" sz="2200" dirty="0"/>
                  <a:t> </a:t>
                </a:r>
                <a:r>
                  <a:rPr lang="fr-FR" sz="2200" dirty="0" err="1"/>
                  <a:t>toán</a:t>
                </a:r>
                <a:r>
                  <a:rPr lang="fr-FR" sz="2200" dirty="0"/>
                  <a:t> </a:t>
                </a:r>
                <a:r>
                  <a:rPr lang="fr-FR" sz="2200" dirty="0" err="1"/>
                  <a:t>cho</a:t>
                </a:r>
                <a:r>
                  <a:rPr lang="fr-FR" sz="2200" dirty="0"/>
                  <a:t> </a:t>
                </a:r>
                <a:r>
                  <a:rPr lang="fr-FR" sz="2200" dirty="0" err="1"/>
                  <a:t>lan</a:t>
                </a:r>
                <a:r>
                  <a:rPr lang="fr-FR" sz="2200" dirty="0"/>
                  <a:t> </a:t>
                </a:r>
                <a:r>
                  <a:rPr lang="fr-FR" sz="2200" dirty="0" err="1"/>
                  <a:t>truyền</a:t>
                </a:r>
                <a:r>
                  <a:rPr lang="fr-FR" sz="2200" dirty="0"/>
                  <a:t> </a:t>
                </a:r>
                <a:r>
                  <a:rPr lang="fr-FR" sz="2200" dirty="0" err="1"/>
                  <a:t>ngược</a:t>
                </a:r>
                <a:r>
                  <a:rPr lang="fr-FR" sz="2200" dirty="0"/>
                  <a:t> </a:t>
                </a:r>
                <a:r>
                  <a:rPr lang="fr-FR" sz="2200" dirty="0" err="1"/>
                  <a:t>khá</a:t>
                </a:r>
                <a:r>
                  <a:rPr lang="fr-FR" sz="2200" dirty="0"/>
                  <a:t> </a:t>
                </a:r>
                <a:r>
                  <a:rPr lang="fr-FR" sz="2200" dirty="0" err="1"/>
                  <a:t>đắt</a:t>
                </a:r>
                <a:r>
                  <a:rPr lang="fr-FR" sz="2200" dirty="0"/>
                  <a:t>. </a:t>
                </a:r>
                <a:r>
                  <a:rPr lang="fr-FR" sz="2200" dirty="0" err="1"/>
                  <a:t>Thí</a:t>
                </a:r>
                <a:r>
                  <a:rPr lang="fr-FR" sz="2200" dirty="0"/>
                  <a:t> </a:t>
                </a:r>
                <a:r>
                  <a:rPr lang="fr-FR" sz="2200" dirty="0" err="1"/>
                  <a:t>dụ</a:t>
                </a:r>
                <a:r>
                  <a:rPr lang="fr-FR" sz="2200" dirty="0"/>
                  <a:t> </a:t>
                </a:r>
                <a:r>
                  <a:rPr lang="fr-FR" sz="2200" dirty="0" err="1"/>
                  <a:t>xét</a:t>
                </a:r>
                <a:r>
                  <a:rPr lang="fr-FR" sz="2200" dirty="0"/>
                  <a:t> </a:t>
                </a:r>
                <a:r>
                  <a:rPr lang="fr-FR" sz="2200" dirty="0" err="1"/>
                  <a:t>mạng</a:t>
                </a:r>
                <a:r>
                  <a:rPr lang="fr-FR" sz="2200" dirty="0"/>
                  <a:t> </a:t>
                </a:r>
                <a:r>
                  <a:rPr lang="fr-FR" sz="2200" dirty="0" err="1"/>
                  <a:t>có</a:t>
                </a:r>
                <a:r>
                  <a:rPr lang="fr-FR" sz="2200" dirty="0"/>
                  <a:t> 100 </a:t>
                </a:r>
                <a:r>
                  <a:rPr lang="fr-FR" sz="2200" dirty="0" err="1"/>
                  <a:t>thuộc</a:t>
                </a:r>
                <a:r>
                  <a:rPr lang="fr-FR" sz="2200" dirty="0"/>
                  <a:t> </a:t>
                </a:r>
                <a:r>
                  <a:rPr lang="fr-FR" sz="2200" dirty="0" err="1"/>
                  <a:t>tính</a:t>
                </a:r>
                <a:r>
                  <a:rPr lang="fr-FR" sz="2200" dirty="0"/>
                  <a:t> </a:t>
                </a:r>
                <a:r>
                  <a:rPr lang="fr-FR" sz="2200" dirty="0" err="1"/>
                  <a:t>và</a:t>
                </a:r>
                <a:r>
                  <a:rPr lang="fr-FR" sz="2200" dirty="0"/>
                  <a:t> </a:t>
                </a:r>
                <a:r>
                  <a:rPr lang="fr-FR" sz="2200" dirty="0" err="1"/>
                  <a:t>số</a:t>
                </a:r>
                <a:r>
                  <a:rPr lang="fr-FR" sz="2200" dirty="0"/>
                  <a:t> </a:t>
                </a:r>
                <a:r>
                  <a:rPr lang="fr-FR" sz="2200" dirty="0" err="1"/>
                  <a:t>nút</a:t>
                </a:r>
                <a:r>
                  <a:rPr lang="fr-FR" sz="2200" dirty="0"/>
                  <a:t> </a:t>
                </a:r>
                <a:r>
                  <a:rPr lang="fr-FR" sz="2200" dirty="0" err="1"/>
                  <a:t>của</a:t>
                </a:r>
                <a:r>
                  <a:rPr lang="fr-FR" sz="2200" dirty="0"/>
                  <a:t> </a:t>
                </a:r>
                <a:r>
                  <a:rPr lang="fr-FR" sz="2200" dirty="0" err="1"/>
                  <a:t>lớp</a:t>
                </a:r>
                <a:r>
                  <a:rPr lang="fr-FR" sz="2200" dirty="0"/>
                  <a:t> </a:t>
                </a:r>
                <a:r>
                  <a:rPr lang="fr-FR" sz="2200" dirty="0" err="1"/>
                  <a:t>ẩn</a:t>
                </a:r>
                <a:r>
                  <a:rPr lang="fr-FR" sz="2200" dirty="0"/>
                  <a:t> là 100 </a:t>
                </a:r>
                <a:r>
                  <a:rPr lang="fr-FR" sz="2200" dirty="0" err="1"/>
                  <a:t>thì</a:t>
                </a:r>
                <a:r>
                  <a:rPr lang="fr-FR" sz="2200" dirty="0"/>
                  <a:t> </a:t>
                </a:r>
                <a:r>
                  <a:rPr lang="fr-FR" sz="2200" dirty="0" err="1"/>
                  <a:t>như</a:t>
                </a:r>
                <a:r>
                  <a:rPr lang="fr-FR" sz="2200" dirty="0"/>
                  <a:t> </a:t>
                </a:r>
                <a:r>
                  <a:rPr lang="fr-FR" sz="2200" dirty="0" err="1"/>
                  <a:t>vậy</a:t>
                </a:r>
                <a:r>
                  <a:rPr lang="fr-FR" sz="2200" dirty="0"/>
                  <a:t> </a:t>
                </a:r>
                <a:r>
                  <a:rPr lang="fr-FR" sz="2200" dirty="0" err="1"/>
                  <a:t>riêng</a:t>
                </a:r>
                <a:r>
                  <a:rPr lang="fr-FR" sz="2200" dirty="0"/>
                  <a:t> </a:t>
                </a:r>
                <a:r>
                  <a:rPr lang="fr-FR" sz="2200" dirty="0" err="1"/>
                  <a:t>lớp</a:t>
                </a:r>
                <a:r>
                  <a:rPr lang="fr-FR" sz="2200" dirty="0"/>
                  <a:t> </a:t>
                </a:r>
                <a:r>
                  <a:rPr lang="fr-FR" sz="2200" dirty="0" err="1"/>
                  <a:t>dưới</a:t>
                </a:r>
                <a:r>
                  <a:rPr lang="fr-FR" sz="2200" dirty="0"/>
                  <a:t> </a:t>
                </a:r>
                <a:r>
                  <a:rPr lang="fr-FR" sz="2200" dirty="0" err="1"/>
                  <a:t>đã</a:t>
                </a:r>
                <a:r>
                  <a:rPr lang="fr-FR" sz="2200" dirty="0"/>
                  <a:t> </a:t>
                </a:r>
                <a:r>
                  <a:rPr lang="fr-FR" sz="2200" dirty="0" err="1"/>
                  <a:t>cần</a:t>
                </a:r>
                <a:r>
                  <a:rPr lang="fr-FR" sz="2200" dirty="0"/>
                  <a:t> 100x100=10</a:t>
                </a:r>
                <a:r>
                  <a:rPr lang="fr-FR" sz="2200" baseline="30000" dirty="0"/>
                  <a:t>4</a:t>
                </a:r>
                <a:r>
                  <a:rPr lang="fr-FR" sz="2200" dirty="0"/>
                  <a:t> </a:t>
                </a:r>
                <a:r>
                  <a:rPr lang="fr-FR" sz="2200" dirty="0" err="1"/>
                  <a:t>trọng</a:t>
                </a:r>
                <a:r>
                  <a:rPr lang="fr-FR" sz="2200" dirty="0"/>
                  <a:t> </a:t>
                </a:r>
                <a:r>
                  <a:rPr lang="fr-FR" sz="2200" dirty="0" err="1"/>
                  <a:t>số</a:t>
                </a:r>
                <a:r>
                  <a:rPr lang="fr-FR" sz="2200" dirty="0"/>
                  <a:t>. </a:t>
                </a:r>
                <a:r>
                  <a:rPr lang="fr-FR" sz="2200" dirty="0" err="1"/>
                  <a:t>Và</a:t>
                </a:r>
                <a:r>
                  <a:rPr lang="fr-FR" sz="2200" dirty="0"/>
                  <a:t> </a:t>
                </a:r>
                <a:r>
                  <a:rPr lang="fr-FR" sz="2200" dirty="0" err="1"/>
                  <a:t>số</a:t>
                </a:r>
                <a:r>
                  <a:rPr lang="fr-FR" sz="2200" dirty="0"/>
                  <a:t> </a:t>
                </a:r>
                <a:r>
                  <a:rPr lang="fr-FR" sz="2200" dirty="0" err="1"/>
                  <a:t>lượng</a:t>
                </a:r>
                <a:r>
                  <a:rPr lang="fr-FR" sz="2200" dirty="0"/>
                  <a:t> </a:t>
                </a:r>
                <a:r>
                  <a:rPr lang="fr-FR" sz="2200" dirty="0" err="1"/>
                  <a:t>mẫu</a:t>
                </a:r>
                <a:r>
                  <a:rPr lang="fr-FR" sz="2200" dirty="0"/>
                  <a:t> </a:t>
                </a:r>
                <a:r>
                  <a:rPr lang="fr-FR" sz="2200" dirty="0" err="1"/>
                  <a:t>huấn</a:t>
                </a:r>
                <a:r>
                  <a:rPr lang="fr-FR" sz="2200" dirty="0"/>
                  <a:t> </a:t>
                </a:r>
                <a:r>
                  <a:rPr lang="fr-FR" sz="2200" dirty="0" err="1"/>
                  <a:t>luyện</a:t>
                </a:r>
                <a:r>
                  <a:rPr lang="fr-FR" sz="2200" dirty="0"/>
                  <a:t> là 10</a:t>
                </a:r>
                <a:r>
                  <a:rPr lang="fr-FR" sz="2200" baseline="30000" dirty="0"/>
                  <a:t>5</a:t>
                </a:r>
                <a:r>
                  <a:rPr lang="fr-FR" sz="2200" dirty="0"/>
                  <a:t> </a:t>
                </a:r>
                <a:r>
                  <a:rPr lang="fr-FR" sz="2200" dirty="0" err="1"/>
                  <a:t>với</a:t>
                </a:r>
                <a:r>
                  <a:rPr lang="fr-FR" sz="2200" dirty="0"/>
                  <a:t> </a:t>
                </a:r>
                <a:r>
                  <a:rPr lang="fr-FR" sz="2200" dirty="0" err="1"/>
                  <a:t>số</a:t>
                </a:r>
                <a:r>
                  <a:rPr lang="fr-FR" sz="2200" dirty="0"/>
                  <a:t> </a:t>
                </a:r>
                <a:r>
                  <a:rPr lang="fr-FR" sz="2200" dirty="0" err="1"/>
                  <a:t>lượng</a:t>
                </a:r>
                <a:r>
                  <a:rPr lang="fr-FR" sz="2200" dirty="0"/>
                  <a:t> </a:t>
                </a:r>
                <a:r>
                  <a:rPr lang="fr-FR" sz="2200" dirty="0" err="1"/>
                  <a:t>thế</a:t>
                </a:r>
                <a:r>
                  <a:rPr lang="fr-FR" sz="2200" dirty="0"/>
                  <a:t> </a:t>
                </a:r>
                <a:r>
                  <a:rPr lang="fr-FR" sz="2200" dirty="0" err="1"/>
                  <a:t>hệ</a:t>
                </a:r>
                <a:r>
                  <a:rPr lang="fr-FR" sz="2200" dirty="0"/>
                  <a:t> là 10</a:t>
                </a:r>
                <a:r>
                  <a:rPr lang="fr-FR" sz="2200" baseline="30000" dirty="0"/>
                  <a:t>4</a:t>
                </a:r>
                <a:r>
                  <a:rPr lang="fr-FR" sz="2200" dirty="0"/>
                  <a:t>. </a:t>
                </a:r>
                <a:r>
                  <a:rPr lang="fr-FR" sz="2200" dirty="0" err="1"/>
                  <a:t>Như</a:t>
                </a:r>
                <a:r>
                  <a:rPr lang="fr-FR" sz="2200" dirty="0"/>
                  <a:t> </a:t>
                </a:r>
                <a:r>
                  <a:rPr lang="fr-FR" sz="2200" dirty="0" err="1"/>
                  <a:t>vậy</a:t>
                </a:r>
                <a:r>
                  <a:rPr lang="fr-FR" sz="2200" dirty="0"/>
                  <a:t> </a:t>
                </a:r>
                <a:r>
                  <a:rPr lang="fr-FR" sz="2200" dirty="0" err="1"/>
                  <a:t>khối</a:t>
                </a:r>
                <a:r>
                  <a:rPr lang="fr-FR" sz="2200" dirty="0"/>
                  <a:t> </a:t>
                </a:r>
                <a:r>
                  <a:rPr lang="fr-FR" sz="2200" dirty="0" err="1"/>
                  <a:t>lượng</a:t>
                </a:r>
                <a:r>
                  <a:rPr lang="fr-FR" sz="2200" dirty="0"/>
                  <a:t> </a:t>
                </a:r>
                <a:r>
                  <a:rPr lang="fr-FR" sz="2200" dirty="0" err="1"/>
                  <a:t>tính</a:t>
                </a:r>
                <a:r>
                  <a:rPr lang="fr-FR" sz="2200" dirty="0"/>
                  <a:t> </a:t>
                </a:r>
                <a:r>
                  <a:rPr lang="fr-FR" sz="2200" dirty="0" err="1"/>
                  <a:t>toán</a:t>
                </a:r>
                <a:r>
                  <a:rPr lang="fr-FR" sz="2200" dirty="0"/>
                  <a:t> là 10</a:t>
                </a:r>
                <a:r>
                  <a:rPr lang="fr-FR" sz="2200" baseline="30000" dirty="0"/>
                  <a:t>4</a:t>
                </a:r>
                <a:r>
                  <a:rPr lang="fr-FR" sz="2200" dirty="0"/>
                  <a:t>x10</a:t>
                </a:r>
                <a:r>
                  <a:rPr lang="fr-FR" sz="2200" baseline="30000" dirty="0"/>
                  <a:t>5</a:t>
                </a:r>
                <a:r>
                  <a:rPr lang="fr-FR" sz="2200" dirty="0"/>
                  <a:t>x10</a:t>
                </a:r>
                <a:r>
                  <a:rPr lang="fr-FR" sz="2200" baseline="30000" dirty="0"/>
                  <a:t>4 </a:t>
                </a:r>
                <a:r>
                  <a:rPr lang="fr-FR" sz="2200" dirty="0"/>
                  <a:t>là </a:t>
                </a:r>
                <a:r>
                  <a:rPr lang="fr-FR" sz="2200" dirty="0" err="1"/>
                  <a:t>số</a:t>
                </a:r>
                <a:r>
                  <a:rPr lang="fr-FR" sz="2200" dirty="0"/>
                  <a:t> </a:t>
                </a:r>
                <a:r>
                  <a:rPr lang="fr-FR" sz="2200" dirty="0" err="1"/>
                  <a:t>lượng</a:t>
                </a:r>
                <a:r>
                  <a:rPr lang="fr-FR" sz="2200" dirty="0"/>
                  <a:t> </a:t>
                </a:r>
                <a:r>
                  <a:rPr lang="fr-FR" sz="2200" dirty="0" err="1"/>
                  <a:t>tính</a:t>
                </a:r>
                <a:r>
                  <a:rPr lang="fr-FR" sz="2200" dirty="0"/>
                  <a:t> </a:t>
                </a:r>
                <a:r>
                  <a:rPr lang="fr-FR" sz="2200" dirty="0" err="1"/>
                  <a:t>toán</a:t>
                </a:r>
                <a:r>
                  <a:rPr lang="fr-FR" sz="2200" dirty="0"/>
                  <a:t> </a:t>
                </a:r>
                <a:r>
                  <a:rPr lang="fr-FR" sz="2200" dirty="0" err="1"/>
                  <a:t>khá</a:t>
                </a:r>
                <a:r>
                  <a:rPr lang="fr-FR" sz="2200" dirty="0"/>
                  <a:t> </a:t>
                </a:r>
                <a:r>
                  <a:rPr lang="fr-FR" sz="2200" dirty="0" err="1"/>
                  <a:t>lớn</a:t>
                </a:r>
                <a:r>
                  <a:rPr lang="fr-FR" sz="2200" dirty="0"/>
                  <a:t> </a:t>
                </a:r>
                <a:r>
                  <a:rPr lang="fr-FR" sz="2200" dirty="0" err="1"/>
                  <a:t>thậm</a:t>
                </a:r>
                <a:r>
                  <a:rPr lang="fr-FR" sz="2200" dirty="0"/>
                  <a:t> </a:t>
                </a:r>
                <a:r>
                  <a:rPr lang="fr-FR" sz="2200" dirty="0" err="1"/>
                  <a:t>chí</a:t>
                </a:r>
                <a:r>
                  <a:rPr lang="fr-FR" sz="2200" dirty="0"/>
                  <a:t> </a:t>
                </a:r>
                <a:r>
                  <a:rPr lang="fr-FR" sz="2200" dirty="0" err="1"/>
                  <a:t>số</a:t>
                </a:r>
                <a:r>
                  <a:rPr lang="fr-FR" sz="2200" dirty="0"/>
                  <a:t> </a:t>
                </a:r>
                <a:r>
                  <a:rPr lang="fr-FR" sz="2200" dirty="0" err="1"/>
                  <a:t>lượng</a:t>
                </a:r>
                <a:r>
                  <a:rPr lang="fr-FR" sz="2200" dirty="0"/>
                  <a:t> </a:t>
                </a:r>
                <a:r>
                  <a:rPr lang="fr-FR" sz="2200" dirty="0" err="1"/>
                  <a:t>trọng</a:t>
                </a:r>
                <a:r>
                  <a:rPr lang="fr-FR" sz="2200" dirty="0"/>
                  <a:t> ở </a:t>
                </a:r>
                <a:r>
                  <a:rPr lang="fr-FR" sz="2200" dirty="0" err="1"/>
                  <a:t>lớp</a:t>
                </a:r>
                <a:r>
                  <a:rPr lang="fr-FR" sz="2200" dirty="0"/>
                  <a:t> </a:t>
                </a:r>
                <a:r>
                  <a:rPr lang="fr-FR" sz="2200" dirty="0" err="1"/>
                  <a:t>thứ</a:t>
                </a:r>
                <a:r>
                  <a:rPr lang="fr-FR" sz="2200" dirty="0"/>
                  <a:t> </a:t>
                </a:r>
                <a:r>
                  <a:rPr lang="fr-FR" sz="2200" dirty="0" err="1"/>
                  <a:t>hai</a:t>
                </a:r>
                <a:r>
                  <a:rPr lang="fr-FR" sz="2200" dirty="0"/>
                  <a:t> là </a:t>
                </a:r>
                <a:r>
                  <a:rPr lang="fr-FR" sz="2200" dirty="0" err="1"/>
                  <a:t>không</a:t>
                </a:r>
                <a:r>
                  <a:rPr lang="fr-FR" sz="2200" dirty="0"/>
                  <a:t> </a:t>
                </a:r>
                <a:r>
                  <a:rPr lang="fr-FR" sz="2200" dirty="0" err="1"/>
                  <a:t>để</a:t>
                </a:r>
                <a:r>
                  <a:rPr lang="fr-FR" sz="2200" dirty="0"/>
                  <a:t> ý </a:t>
                </a:r>
                <a:r>
                  <a:rPr lang="fr-FR" sz="2200" dirty="0" err="1"/>
                  <a:t>đến</a:t>
                </a:r>
                <a:r>
                  <a:rPr lang="fr-FR" sz="2200" dirty="0"/>
                  <a:t> </a:t>
                </a:r>
                <a:r>
                  <a:rPr lang="fr-FR" sz="2200" dirty="0" err="1"/>
                  <a:t>vì</a:t>
                </a:r>
                <a:r>
                  <a:rPr lang="fr-FR" sz="2200" dirty="0"/>
                  <a:t> </a:t>
                </a:r>
                <a:r>
                  <a:rPr lang="fr-FR" sz="2200" dirty="0" err="1"/>
                  <a:t>nó</a:t>
                </a:r>
                <a:r>
                  <a:rPr lang="fr-FR" sz="2200" dirty="0"/>
                  <a:t> </a:t>
                </a:r>
                <a:r>
                  <a:rPr lang="fr-FR" sz="2200" dirty="0" err="1"/>
                  <a:t>khá</a:t>
                </a:r>
                <a:r>
                  <a:rPr lang="fr-FR" sz="2200" dirty="0"/>
                  <a:t> bé khi </a:t>
                </a:r>
                <a:r>
                  <a:rPr lang="fr-FR" sz="2200" dirty="0" err="1"/>
                  <a:t>số</a:t>
                </a:r>
                <a:r>
                  <a:rPr lang="fr-FR" sz="2200" dirty="0"/>
                  <a:t> </a:t>
                </a:r>
                <a:r>
                  <a:rPr lang="fr-FR" sz="2200" dirty="0" err="1"/>
                  <a:t>lớp</a:t>
                </a:r>
                <a:r>
                  <a:rPr lang="fr-FR" sz="2200" dirty="0"/>
                  <a:t> là </a:t>
                </a:r>
                <a:r>
                  <a:rPr lang="fr-FR" sz="2200" dirty="0" err="1"/>
                  <a:t>nhỏ</a:t>
                </a:r>
                <a:r>
                  <a:rPr lang="fr-FR" sz="2200" dirty="0"/>
                  <a:t>.</a:t>
                </a:r>
                <a:endParaRPr lang="vi-VN" sz="2200" dirty="0"/>
              </a:p>
              <a:p>
                <a:pPr marL="0" indent="0">
                  <a:buNone/>
                </a:pPr>
                <a:r>
                  <a:rPr lang="fr-FR" sz="2200" i="1" dirty="0" err="1"/>
                  <a:t>Giá</a:t>
                </a:r>
                <a:r>
                  <a:rPr lang="fr-FR" sz="2200" i="1" dirty="0"/>
                  <a:t> </a:t>
                </a:r>
                <a:r>
                  <a:rPr lang="fr-FR" sz="2200" i="1" dirty="0" err="1"/>
                  <a:t>trị</a:t>
                </a:r>
                <a:r>
                  <a:rPr lang="fr-FR" sz="2200" i="1" dirty="0"/>
                  <a:t> </a:t>
                </a:r>
                <a:r>
                  <a:rPr lang="fr-FR" sz="2200" i="1" dirty="0" err="1"/>
                  <a:t>mục</a:t>
                </a:r>
                <a:r>
                  <a:rPr lang="fr-FR" sz="2200" i="1" dirty="0"/>
                  <a:t> </a:t>
                </a:r>
                <a:r>
                  <a:rPr lang="fr-FR" sz="2200" i="1" dirty="0" err="1"/>
                  <a:t>tiêu</a:t>
                </a:r>
                <a:r>
                  <a:rPr lang="fr-FR" sz="2200" i="1" dirty="0"/>
                  <a:t> </a:t>
                </a:r>
                <a:r>
                  <a:rPr lang="vi-VN" sz="2200" i="1" dirty="0"/>
                  <a:t>đích</a:t>
                </a:r>
                <a:r>
                  <a:rPr lang="fr-FR" sz="2200" i="1" dirty="0"/>
                  <a:t> </a:t>
                </a:r>
                <a:r>
                  <a:rPr lang="fr-FR" sz="2200" i="1" dirty="0" err="1"/>
                  <a:t>cần</a:t>
                </a:r>
                <a:r>
                  <a:rPr lang="fr-FR" sz="2200" i="1" dirty="0"/>
                  <a:t> </a:t>
                </a:r>
                <a:r>
                  <a:rPr lang="fr-FR" sz="2200" i="1" dirty="0" err="1"/>
                  <a:t>xét</a:t>
                </a:r>
                <a:r>
                  <a:rPr lang="fr-FR" sz="2200" i="1" dirty="0"/>
                  <a:t> </a:t>
                </a:r>
                <a:r>
                  <a:rPr lang="fr-FR" sz="2200" i="1" dirty="0" err="1"/>
                  <a:t>lại</a:t>
                </a:r>
                <a:endParaRPr lang="vi-VN" sz="2200" dirty="0"/>
              </a:p>
              <a:p>
                <a:pPr marL="0" indent="0">
                  <a:buNone/>
                </a:pPr>
                <a:r>
                  <a:rPr lang="fr-FR" sz="2200" dirty="0" err="1"/>
                  <a:t>Các</a:t>
                </a:r>
                <a:r>
                  <a:rPr lang="fr-FR" sz="2200" dirty="0"/>
                  <a:t> </a:t>
                </a:r>
                <a:r>
                  <a:rPr lang="fr-FR" sz="2200" dirty="0" err="1"/>
                  <a:t>giá</a:t>
                </a:r>
                <a:r>
                  <a:rPr lang="fr-FR" sz="2200" dirty="0"/>
                  <a:t> </a:t>
                </a:r>
                <a:r>
                  <a:rPr lang="fr-FR" sz="2200" dirty="0" err="1"/>
                  <a:t>trị</a:t>
                </a:r>
                <a:r>
                  <a:rPr lang="fr-FR" sz="2200" dirty="0"/>
                  <a:t> t</a:t>
                </a:r>
                <a:r>
                  <a:rPr lang="fr-FR" sz="2200" baseline="-25000" dirty="0"/>
                  <a:t>i </a:t>
                </a:r>
                <a:r>
                  <a:rPr lang="fr-FR" sz="2200" dirty="0"/>
                  <a:t> </a:t>
                </a:r>
                <a:r>
                  <a:rPr lang="fr-FR" sz="2200" dirty="0" err="1"/>
                  <a:t>thường</a:t>
                </a:r>
                <a:r>
                  <a:rPr lang="fr-FR" sz="2200" dirty="0"/>
                  <a:t> </a:t>
                </a:r>
                <a:r>
                  <a:rPr lang="fr-FR" sz="2200" dirty="0" err="1"/>
                  <a:t>lấy</a:t>
                </a:r>
                <a:r>
                  <a:rPr lang="fr-FR" sz="2200" dirty="0"/>
                  <a:t> là 0 </a:t>
                </a:r>
                <a:r>
                  <a:rPr lang="fr-FR" sz="2200" dirty="0" err="1"/>
                  <a:t>hoặc</a:t>
                </a:r>
                <a:r>
                  <a:rPr lang="fr-FR" sz="2200" dirty="0"/>
                  <a:t> 1, </a:t>
                </a:r>
                <a:r>
                  <a:rPr lang="fr-FR" sz="2200" dirty="0" err="1"/>
                  <a:t>nhưng</a:t>
                </a:r>
                <a:r>
                  <a:rPr lang="fr-FR" sz="2200" dirty="0"/>
                  <a:t> </a:t>
                </a:r>
                <a:r>
                  <a:rPr lang="fr-FR" sz="2200" dirty="0" err="1"/>
                  <a:t>nếu</a:t>
                </a:r>
                <a:r>
                  <a:rPr lang="fr-FR" sz="2200" dirty="0"/>
                  <a:t> </a:t>
                </a:r>
                <a:r>
                  <a:rPr lang="fr-FR" sz="2200" dirty="0" err="1"/>
                  <a:t>lấy</a:t>
                </a:r>
                <a:r>
                  <a:rPr lang="fr-FR" sz="2200" dirty="0"/>
                  <a:t> </a:t>
                </a:r>
                <a:r>
                  <a:rPr lang="fr-FR" sz="2200" dirty="0" err="1"/>
                  <a:t>giá</a:t>
                </a:r>
                <a:r>
                  <a:rPr lang="fr-FR" sz="2200" dirty="0"/>
                  <a:t> </a:t>
                </a:r>
                <a:r>
                  <a:rPr lang="fr-FR" sz="2200" dirty="0" err="1"/>
                  <a:t>trị</a:t>
                </a:r>
                <a:r>
                  <a:rPr lang="fr-FR" sz="2200" dirty="0"/>
                  <a:t> </a:t>
                </a:r>
                <a:r>
                  <a:rPr lang="fr-FR" sz="2200" dirty="0" err="1"/>
                  <a:t>khác</a:t>
                </a:r>
                <a:r>
                  <a:rPr lang="fr-FR" sz="2200" dirty="0"/>
                  <a:t> </a:t>
                </a:r>
                <a:r>
                  <a:rPr lang="fr-FR" sz="2200" dirty="0" err="1"/>
                  <a:t>đôi</a:t>
                </a:r>
                <a:r>
                  <a:rPr lang="fr-FR" sz="2200" dirty="0"/>
                  <a:t> khi </a:t>
                </a:r>
                <a:r>
                  <a:rPr lang="fr-FR" sz="2200" dirty="0" err="1"/>
                  <a:t>việc</a:t>
                </a:r>
                <a:r>
                  <a:rPr lang="fr-FR" sz="2200" dirty="0"/>
                  <a:t> </a:t>
                </a:r>
                <a:r>
                  <a:rPr lang="fr-FR" sz="2200" dirty="0" err="1"/>
                  <a:t>xử</a:t>
                </a:r>
                <a:r>
                  <a:rPr lang="fr-FR" sz="2200" dirty="0"/>
                  <a:t> </a:t>
                </a:r>
                <a:r>
                  <a:rPr lang="fr-FR" sz="2200" dirty="0" err="1"/>
                  <a:t>lý</a:t>
                </a:r>
                <a:r>
                  <a:rPr lang="fr-FR" sz="2200" dirty="0"/>
                  <a:t> </a:t>
                </a:r>
                <a:r>
                  <a:rPr lang="fr-FR" sz="2200" dirty="0" err="1"/>
                  <a:t>dễ</a:t>
                </a:r>
                <a:r>
                  <a:rPr lang="fr-FR" sz="2200" dirty="0"/>
                  <a:t> </a:t>
                </a:r>
                <a:r>
                  <a:rPr lang="fr-FR" sz="2200" dirty="0" err="1"/>
                  <a:t>dàng</a:t>
                </a:r>
                <a:r>
                  <a:rPr lang="fr-FR" sz="2200" dirty="0"/>
                  <a:t> </a:t>
                </a:r>
                <a:r>
                  <a:rPr lang="fr-FR" sz="2200" dirty="0" err="1"/>
                  <a:t>hơn</a:t>
                </a:r>
                <a:r>
                  <a:rPr lang="fr-FR" sz="2200" dirty="0"/>
                  <a:t>, </a:t>
                </a:r>
                <a:r>
                  <a:rPr lang="fr-FR" sz="2200" dirty="0" err="1"/>
                  <a:t>thí</a:t>
                </a:r>
                <a:r>
                  <a:rPr lang="fr-FR" sz="2200" dirty="0"/>
                  <a:t> </a:t>
                </a:r>
                <a:r>
                  <a:rPr lang="fr-FR" sz="2200" dirty="0" err="1"/>
                  <a:t>dụ</a:t>
                </a:r>
                <a:r>
                  <a:rPr lang="fr-FR" sz="2200" dirty="0"/>
                  <a:t> </a:t>
                </a:r>
                <a:r>
                  <a:rPr lang="fr-FR" sz="2200" dirty="0" err="1"/>
                  <a:t>như</a:t>
                </a:r>
                <a:r>
                  <a:rPr lang="fr-FR" sz="2200" dirty="0"/>
                  <a:t> 0.1 </a:t>
                </a:r>
                <a:r>
                  <a:rPr lang="fr-FR" sz="2200" dirty="0" err="1"/>
                  <a:t>hay</a:t>
                </a:r>
                <a:r>
                  <a:rPr lang="fr-FR" sz="2200" dirty="0"/>
                  <a:t> 0.8.</a:t>
                </a:r>
                <a:endParaRPr lang="vi-VN" sz="2200" dirty="0"/>
              </a:p>
              <a:p>
                <a:pPr marL="0" indent="0">
                  <a:lnSpc>
                    <a:spcPct val="100000"/>
                  </a:lnSpc>
                  <a:buNone/>
                </a:pPr>
                <a:r>
                  <a:rPr lang="fr-FR" sz="2200" i="1" dirty="0"/>
                  <a:t>Local minimum</a:t>
                </a:r>
                <a:r>
                  <a:rPr lang="vi-VN" sz="2200" i="1" dirty="0"/>
                  <a:t> </a:t>
                </a:r>
                <a:r>
                  <a:rPr lang="fr-FR" sz="2200" dirty="0" err="1"/>
                  <a:t>Thông</a:t>
                </a:r>
                <a:r>
                  <a:rPr lang="fr-FR" sz="2200" dirty="0"/>
                  <a:t> </a:t>
                </a:r>
                <a:r>
                  <a:rPr lang="fr-FR" sz="2200" dirty="0" err="1"/>
                  <a:t>thường</a:t>
                </a:r>
                <a:r>
                  <a:rPr lang="fr-FR" sz="2200" dirty="0"/>
                  <a:t> </a:t>
                </a:r>
                <a:r>
                  <a:rPr lang="fr-FR" sz="2200" dirty="0" err="1"/>
                  <a:t>hàm</a:t>
                </a:r>
                <a:r>
                  <a:rPr lang="fr-FR" sz="2200" dirty="0"/>
                  <a:t> </a:t>
                </a:r>
                <a:r>
                  <a:rPr lang="fr-FR" sz="2200" dirty="0" err="1"/>
                  <a:t>sai</a:t>
                </a:r>
                <a:r>
                  <a:rPr lang="fr-FR" sz="2200" dirty="0"/>
                  <a:t> </a:t>
                </a:r>
                <a:r>
                  <a:rPr lang="fr-FR" sz="2200" dirty="0" err="1"/>
                  <a:t>số</a:t>
                </a:r>
                <a:r>
                  <a:rPr lang="fr-FR" sz="2200" dirty="0"/>
                  <a:t> </a:t>
                </a:r>
                <a:r>
                  <a:rPr lang="fr-FR" sz="2200" dirty="0" err="1"/>
                  <a:t>giảm</a:t>
                </a:r>
                <a:r>
                  <a:rPr lang="fr-FR" sz="2200" dirty="0"/>
                  <a:t> </a:t>
                </a:r>
                <a:r>
                  <a:rPr lang="fr-FR" sz="2200" dirty="0" err="1"/>
                  <a:t>nhanh</a:t>
                </a:r>
                <a:r>
                  <a:rPr lang="fr-FR" sz="2200" dirty="0"/>
                  <a:t> qua </a:t>
                </a:r>
                <a:r>
                  <a:rPr lang="fr-FR" sz="2200" dirty="0" err="1"/>
                  <a:t>các</a:t>
                </a:r>
                <a:r>
                  <a:rPr lang="fr-FR" sz="2200" dirty="0"/>
                  <a:t> </a:t>
                </a:r>
                <a:r>
                  <a:rPr lang="fr-FR" sz="2200" dirty="0" err="1"/>
                  <a:t>thế</a:t>
                </a:r>
                <a:r>
                  <a:rPr lang="fr-FR" sz="2200" dirty="0"/>
                  <a:t> </a:t>
                </a:r>
                <a:r>
                  <a:rPr lang="fr-FR" sz="2200" dirty="0" err="1"/>
                  <a:t>hệ</a:t>
                </a:r>
                <a:r>
                  <a:rPr lang="fr-FR" sz="2200" dirty="0"/>
                  <a:t> </a:t>
                </a:r>
                <a:r>
                  <a:rPr lang="fr-FR" sz="2200" dirty="0" err="1"/>
                  <a:t>nên</a:t>
                </a:r>
                <a:r>
                  <a:rPr lang="fr-FR" sz="2200" dirty="0"/>
                  <a:t> khi </a:t>
                </a:r>
                <a:r>
                  <a:rPr lang="fr-FR" sz="2200" dirty="0" err="1"/>
                  <a:t>giá</a:t>
                </a:r>
                <a:r>
                  <a:rPr lang="fr-FR" sz="2200" dirty="0"/>
                  <a:t> </a:t>
                </a:r>
                <a:r>
                  <a:rPr lang="fr-FR" sz="2200" dirty="0" err="1"/>
                  <a:t>trị</a:t>
                </a:r>
                <a:r>
                  <a:rPr lang="fr-FR" sz="2200" dirty="0"/>
                  <a:t> </a:t>
                </a:r>
                <a:r>
                  <a:rPr lang="fr-FR" sz="2200" dirty="0" err="1"/>
                  <a:t>cực</a:t>
                </a:r>
                <a:r>
                  <a:rPr lang="fr-FR" sz="2200" dirty="0"/>
                  <a:t> </a:t>
                </a:r>
                <a:r>
                  <a:rPr lang="fr-FR" sz="2200" dirty="0" err="1"/>
                  <a:t>tiểu</a:t>
                </a:r>
                <a:r>
                  <a:rPr lang="fr-FR" sz="2200" dirty="0"/>
                  <a:t> </a:t>
                </a:r>
                <a:r>
                  <a:rPr lang="fr-FR" sz="2200" dirty="0" err="1"/>
                  <a:t>hàm</a:t>
                </a:r>
                <a:r>
                  <a:rPr lang="fr-FR" sz="2200" dirty="0"/>
                  <a:t> </a:t>
                </a:r>
                <a:r>
                  <a:rPr lang="fr-FR" sz="2200" dirty="0" err="1"/>
                  <a:t>này</a:t>
                </a:r>
                <a:r>
                  <a:rPr lang="fr-FR" sz="2200" dirty="0"/>
                  <a:t> </a:t>
                </a:r>
                <a:r>
                  <a:rPr lang="fr-FR" sz="2200" dirty="0" err="1"/>
                  <a:t>ít</a:t>
                </a:r>
                <a:r>
                  <a:rPr lang="fr-FR" sz="2200" dirty="0"/>
                  <a:t> </a:t>
                </a:r>
                <a:r>
                  <a:rPr lang="fr-FR" sz="2200" dirty="0" err="1"/>
                  <a:t>thay</a:t>
                </a:r>
                <a:r>
                  <a:rPr lang="fr-FR" sz="2200" dirty="0"/>
                  <a:t> </a:t>
                </a:r>
                <a:r>
                  <a:rPr lang="fr-FR" sz="2200" dirty="0" err="1"/>
                  <a:t>đổi</a:t>
                </a:r>
                <a:r>
                  <a:rPr lang="fr-FR" sz="2200" dirty="0"/>
                  <a:t> qua </a:t>
                </a:r>
                <a:r>
                  <a:rPr lang="fr-FR" sz="2200" dirty="0" err="1"/>
                  <a:t>các</a:t>
                </a:r>
                <a:r>
                  <a:rPr lang="fr-FR" sz="2200" dirty="0"/>
                  <a:t> </a:t>
                </a:r>
                <a:r>
                  <a:rPr lang="fr-FR" sz="2200" dirty="0" err="1"/>
                  <a:t>thế</a:t>
                </a:r>
                <a:r>
                  <a:rPr lang="fr-FR" sz="2200" dirty="0"/>
                  <a:t> </a:t>
                </a:r>
                <a:r>
                  <a:rPr lang="fr-FR" sz="2200" dirty="0" err="1"/>
                  <a:t>hệ</a:t>
                </a:r>
                <a:r>
                  <a:rPr lang="fr-FR" sz="2200" dirty="0"/>
                  <a:t> </a:t>
                </a:r>
                <a:r>
                  <a:rPr lang="fr-FR" sz="2200" dirty="0" err="1"/>
                  <a:t>thì</a:t>
                </a:r>
                <a:r>
                  <a:rPr lang="fr-FR" sz="2200" dirty="0"/>
                  <a:t> </a:t>
                </a:r>
                <a:r>
                  <a:rPr lang="fr-FR" sz="2200" dirty="0" err="1"/>
                  <a:t>nên</a:t>
                </a:r>
                <a:r>
                  <a:rPr lang="fr-FR" sz="2200" dirty="0"/>
                  <a:t> </a:t>
                </a:r>
                <a:r>
                  <a:rPr lang="fr-FR" sz="2200" dirty="0" err="1"/>
                  <a:t>nghĩ</a:t>
                </a:r>
                <a:r>
                  <a:rPr lang="fr-FR" sz="2200" dirty="0"/>
                  <a:t> là </a:t>
                </a:r>
                <a:r>
                  <a:rPr lang="fr-FR" sz="2200" dirty="0" err="1"/>
                  <a:t>đã</a:t>
                </a:r>
                <a:r>
                  <a:rPr lang="fr-FR" sz="2200" dirty="0"/>
                  <a:t> </a:t>
                </a:r>
                <a:r>
                  <a:rPr lang="fr-FR" sz="2200" dirty="0" err="1"/>
                  <a:t>rơi</a:t>
                </a:r>
                <a:r>
                  <a:rPr lang="fr-FR" sz="2200" dirty="0"/>
                  <a:t> </a:t>
                </a:r>
                <a:r>
                  <a:rPr lang="fr-FR" sz="2200" dirty="0" err="1"/>
                  <a:t>vào</a:t>
                </a:r>
                <a:r>
                  <a:rPr lang="fr-FR" sz="2200" dirty="0"/>
                  <a:t> </a:t>
                </a:r>
                <a:r>
                  <a:rPr lang="fr-FR" sz="2200" dirty="0" err="1"/>
                  <a:t>bẫy</a:t>
                </a:r>
                <a:r>
                  <a:rPr lang="fr-FR" sz="2200" dirty="0"/>
                  <a:t> </a:t>
                </a:r>
                <a:r>
                  <a:rPr lang="fr-FR" sz="2200" dirty="0" err="1"/>
                  <a:t>cực</a:t>
                </a:r>
                <a:r>
                  <a:rPr lang="fr-FR" sz="2200" dirty="0"/>
                  <a:t> </a:t>
                </a:r>
                <a:r>
                  <a:rPr lang="fr-FR" sz="2200" dirty="0" err="1"/>
                  <a:t>tiểu</a:t>
                </a:r>
                <a:r>
                  <a:rPr lang="fr-FR" sz="2200" dirty="0"/>
                  <a:t> </a:t>
                </a:r>
                <a:r>
                  <a:rPr lang="fr-FR" sz="2200" dirty="0" err="1"/>
                  <a:t>địa</a:t>
                </a:r>
                <a:r>
                  <a:rPr lang="fr-FR" sz="2200" dirty="0"/>
                  <a:t> </a:t>
                </a:r>
                <a:r>
                  <a:rPr lang="fr-FR" sz="2200" dirty="0" err="1"/>
                  <a:t>phương</a:t>
                </a:r>
                <a:r>
                  <a:rPr lang="fr-FR" sz="2200" dirty="0"/>
                  <a:t>.</a:t>
                </a:r>
                <a:endParaRPr lang="vi-VN" sz="2200" dirty="0"/>
              </a:p>
              <a:p>
                <a:pPr marL="0" indent="0">
                  <a:buNone/>
                </a:pPr>
                <a:r>
                  <a:rPr lang="fr-FR" sz="2200" i="1" dirty="0"/>
                  <a:t>Adaptive </a:t>
                </a:r>
                <a:r>
                  <a:rPr lang="fr-FR" sz="2200" i="1" dirty="0" err="1"/>
                  <a:t>learning</a:t>
                </a:r>
                <a:r>
                  <a:rPr lang="fr-FR" sz="2200" i="1" dirty="0"/>
                  <a:t> rate</a:t>
                </a:r>
                <a:endParaRPr lang="vi-VN" sz="2200" dirty="0"/>
              </a:p>
              <a:p>
                <a:pPr marL="0" indent="0">
                  <a:buNone/>
                </a:pPr>
                <a:r>
                  <a:rPr lang="fr-FR" sz="2200" dirty="0" err="1"/>
                  <a:t>Trước</a:t>
                </a:r>
                <a:r>
                  <a:rPr lang="fr-FR" sz="2200" dirty="0"/>
                  <a:t> </a:t>
                </a:r>
                <a:r>
                  <a:rPr lang="fr-FR" sz="2200" dirty="0" err="1"/>
                  <a:t>đây</a:t>
                </a:r>
                <a:r>
                  <a:rPr lang="fr-FR" sz="2200" dirty="0"/>
                  <a:t> </a:t>
                </a:r>
                <a:r>
                  <a:rPr lang="fr-FR" sz="2200" dirty="0" err="1"/>
                  <a:t>thường</a:t>
                </a:r>
                <a:r>
                  <a:rPr lang="fr-FR" sz="2200" dirty="0"/>
                  <a:t> </a:t>
                </a:r>
                <a:r>
                  <a:rPr lang="fr-FR" sz="2200" dirty="0" err="1"/>
                  <a:t>đặt</a:t>
                </a:r>
                <a:r>
                  <a:rPr lang="fr-FR" sz="2200" dirty="0"/>
                  <a:t> </a:t>
                </a:r>
                <a:r>
                  <a:rPr lang="fr-FR" sz="2200" dirty="0" err="1"/>
                  <a:t>giá</a:t>
                </a:r>
                <a:r>
                  <a:rPr lang="fr-FR" sz="2200" dirty="0"/>
                  <a:t> </a:t>
                </a:r>
                <a:r>
                  <a:rPr lang="fr-FR" sz="2200" dirty="0" err="1"/>
                  <a:t>trị</a:t>
                </a:r>
                <a:r>
                  <a:rPr lang="fr-FR" sz="2200" dirty="0"/>
                  <a:t> </a:t>
                </a:r>
                <a:r>
                  <a:rPr lang="fr-FR" sz="2200" dirty="0" err="1"/>
                  <a:t>tỉ</a:t>
                </a:r>
                <a:r>
                  <a:rPr lang="fr-FR" sz="2200" dirty="0"/>
                  <a:t> </a:t>
                </a:r>
                <a:r>
                  <a:rPr lang="fr-FR" sz="2200" dirty="0" err="1"/>
                  <a:t>lệ</a:t>
                </a:r>
                <a:r>
                  <a:rPr lang="fr-FR" sz="2200" dirty="0"/>
                  <a:t> </a:t>
                </a:r>
                <a:r>
                  <a:rPr lang="fr-FR" sz="2200" dirty="0" err="1"/>
                  <a:t>học</a:t>
                </a:r>
                <a:r>
                  <a:rPr lang="fr-FR" sz="2200" dirty="0"/>
                  <a:t> </a:t>
                </a:r>
                <a:r>
                  <a:rPr lang="en-US" sz="2200" dirty="0"/>
                  <a:t>η</a:t>
                </a:r>
                <a:r>
                  <a:rPr lang="fr-FR" sz="2200" dirty="0"/>
                  <a:t> là </a:t>
                </a:r>
                <a:r>
                  <a:rPr lang="fr-FR" sz="2200" dirty="0" err="1"/>
                  <a:t>cố</a:t>
                </a:r>
                <a:r>
                  <a:rPr lang="fr-FR" sz="2200" dirty="0"/>
                  <a:t> </a:t>
                </a:r>
                <a:r>
                  <a:rPr lang="fr-FR" sz="2200" dirty="0" err="1"/>
                  <a:t>định</a:t>
                </a:r>
                <a:r>
                  <a:rPr lang="fr-FR" sz="2200" dirty="0"/>
                  <a:t> </a:t>
                </a:r>
                <a:r>
                  <a:rPr lang="fr-FR" sz="2200" dirty="0" err="1"/>
                  <a:t>nhưng</a:t>
                </a:r>
                <a:r>
                  <a:rPr lang="fr-FR" sz="2200" dirty="0"/>
                  <a:t> </a:t>
                </a:r>
                <a:r>
                  <a:rPr lang="fr-FR" sz="2200" dirty="0" err="1"/>
                  <a:t>nếu</a:t>
                </a:r>
                <a:r>
                  <a:rPr lang="fr-FR" sz="2200" dirty="0"/>
                  <a:t> </a:t>
                </a:r>
                <a:r>
                  <a:rPr lang="fr-FR" sz="2200" dirty="0" err="1"/>
                  <a:t>đặt</a:t>
                </a:r>
                <a:r>
                  <a:rPr lang="fr-FR" sz="2200" dirty="0"/>
                  <a:t> </a:t>
                </a:r>
                <a:r>
                  <a:rPr lang="fr-FR" sz="2200" dirty="0" err="1"/>
                  <a:t>giá</a:t>
                </a:r>
                <a:r>
                  <a:rPr lang="fr-FR" sz="2200" dirty="0"/>
                  <a:t> </a:t>
                </a:r>
                <a:r>
                  <a:rPr lang="fr-FR" sz="2200" dirty="0" err="1"/>
                  <a:t>trị</a:t>
                </a:r>
                <a:r>
                  <a:rPr lang="fr-FR" sz="2200" dirty="0"/>
                  <a:t> </a:t>
                </a:r>
                <a:r>
                  <a:rPr lang="fr-FR" sz="2200" dirty="0" err="1"/>
                  <a:t>khác</a:t>
                </a:r>
                <a:r>
                  <a:rPr lang="fr-FR" sz="2200" dirty="0"/>
                  <a:t> </a:t>
                </a:r>
                <a:r>
                  <a:rPr lang="fr-FR" sz="2200" dirty="0" err="1"/>
                  <a:t>thì</a:t>
                </a:r>
                <a:r>
                  <a:rPr lang="fr-FR" sz="2200" dirty="0"/>
                  <a:t> </a:t>
                </a:r>
                <a:r>
                  <a:rPr lang="fr-FR" sz="2200" dirty="0" err="1"/>
                  <a:t>tốt</a:t>
                </a:r>
                <a:r>
                  <a:rPr lang="fr-FR" sz="2200" dirty="0"/>
                  <a:t> </a:t>
                </a:r>
                <a:r>
                  <a:rPr lang="fr-FR" sz="2200" dirty="0" err="1"/>
                  <a:t>hơn</a:t>
                </a:r>
                <a:r>
                  <a:rPr lang="fr-FR" sz="2200" dirty="0"/>
                  <a:t>. </a:t>
                </a:r>
                <a:r>
                  <a:rPr lang="en-US" sz="2200" dirty="0" err="1"/>
                  <a:t>Có</a:t>
                </a:r>
                <a:r>
                  <a:rPr lang="en-US" sz="2200" dirty="0"/>
                  <a:t> </a:t>
                </a:r>
                <a:r>
                  <a:rPr lang="en-US" sz="2200" dirty="0" err="1"/>
                  <a:t>thể</a:t>
                </a:r>
                <a:r>
                  <a:rPr lang="en-US" sz="2200" dirty="0"/>
                  <a:t> </a:t>
                </a:r>
                <a:r>
                  <a:rPr lang="en-US" sz="2200" dirty="0" err="1"/>
                  <a:t>lấy</a:t>
                </a:r>
                <a:r>
                  <a:rPr lang="en-US" sz="2200" dirty="0"/>
                  <a:t> </a:t>
                </a:r>
                <a:r>
                  <a:rPr lang="en-US" sz="2200" dirty="0" err="1"/>
                  <a:t>giá</a:t>
                </a:r>
                <a:r>
                  <a:rPr lang="en-US" sz="2200" dirty="0"/>
                  <a:t> </a:t>
                </a:r>
                <a:r>
                  <a:rPr lang="en-US" sz="2200" dirty="0" err="1"/>
                  <a:t>trị</a:t>
                </a:r>
                <a:r>
                  <a:rPr lang="en-US" sz="2200" dirty="0"/>
                  <a:t> </a:t>
                </a:r>
                <a:endParaRPr lang="vi-VN" sz="2200" dirty="0"/>
              </a:p>
              <a:p>
                <a:pPr marL="0" indent="0">
                  <a:buNone/>
                </a:pPr>
                <a:r>
                  <a:rPr lang="en-US" sz="2200" dirty="0"/>
                  <a:t>		</a:t>
                </a:r>
                <a14:m>
                  <m:oMath xmlns:m="http://schemas.openxmlformats.org/officeDocument/2006/math">
                    <m:r>
                      <m:rPr>
                        <m:sty m:val="p"/>
                      </m:rPr>
                      <a:rPr lang="en-US" sz="2200">
                        <a:latin typeface="Cambria Math" panose="02040503050406030204" pitchFamily="18" charset="0"/>
                      </a:rPr>
                      <m:t>η</m:t>
                    </m:r>
                    <m:d>
                      <m:dPr>
                        <m:ctrlPr>
                          <a:rPr lang="vi-VN" sz="2200" i="1">
                            <a:latin typeface="Cambria Math" panose="02040503050406030204" pitchFamily="18" charset="0"/>
                          </a:rPr>
                        </m:ctrlPr>
                      </m:dPr>
                      <m:e>
                        <m:r>
                          <m:rPr>
                            <m:sty m:val="p"/>
                          </m:rPr>
                          <a:rPr lang="en-US" sz="2200">
                            <a:latin typeface="Cambria Math" panose="02040503050406030204" pitchFamily="18" charset="0"/>
                          </a:rPr>
                          <m:t>t</m:t>
                        </m:r>
                      </m:e>
                    </m:d>
                    <m:r>
                      <a:rPr lang="en-US" sz="2200" i="1">
                        <a:latin typeface="Cambria Math" panose="02040503050406030204" pitchFamily="18" charset="0"/>
                      </a:rPr>
                      <m:t>= </m:t>
                    </m:r>
                    <m:r>
                      <m:rPr>
                        <m:sty m:val="p"/>
                      </m:rPr>
                      <a:rPr lang="en-US" sz="2200">
                        <a:latin typeface="Cambria Math" panose="02040503050406030204" pitchFamily="18" charset="0"/>
                      </a:rPr>
                      <m:t>η</m:t>
                    </m:r>
                    <m:r>
                      <a:rPr lang="en-US" sz="2200">
                        <a:latin typeface="Cambria Math" panose="02040503050406030204" pitchFamily="18" charset="0"/>
                      </a:rPr>
                      <m:t>(0)</m:t>
                    </m:r>
                    <m:sSup>
                      <m:sSupPr>
                        <m:ctrlPr>
                          <a:rPr lang="vi-VN"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r>
                          <a:rPr lang="en-US" sz="2200" i="1">
                            <a:latin typeface="Cambria Math" panose="02040503050406030204" pitchFamily="18" charset="0"/>
                          </a:rPr>
                          <m:t>𝛼</m:t>
                        </m:r>
                        <m:r>
                          <a:rPr lang="en-US" sz="2200" i="1">
                            <a:latin typeface="Cambria Math" panose="02040503050406030204" pitchFamily="18" charset="0"/>
                          </a:rPr>
                          <m:t>𝑡</m:t>
                        </m:r>
                      </m:sup>
                    </m:sSup>
                  </m:oMath>
                </a14:m>
                <a:endParaRPr lang="vi-VN" sz="2200" dirty="0"/>
              </a:p>
              <a:p>
                <a:pPr marL="0" indent="0">
                  <a:lnSpc>
                    <a:spcPct val="150000"/>
                  </a:lnSpc>
                  <a:buNone/>
                </a:pPr>
                <a:endParaRPr lang="vi-VN" sz="2200" dirty="0"/>
              </a:p>
            </p:txBody>
          </p:sp>
        </mc:Choice>
        <mc:Fallback xmlns="">
          <p:sp>
            <p:nvSpPr>
              <p:cNvPr id="3" name="Content Placeholder 2">
                <a:extLst>
                  <a:ext uri="{FF2B5EF4-FFF2-40B4-BE49-F238E27FC236}">
                    <a16:creationId xmlns:a16="http://schemas.microsoft.com/office/drawing/2014/main" id="{9B990CBA-4DD6-4D0F-8C90-DC5628438684}"/>
                  </a:ext>
                </a:extLst>
              </p:cNvPr>
              <p:cNvSpPr>
                <a:spLocks noGrp="1" noRot="1" noChangeAspect="1" noMove="1" noResize="1" noEditPoints="1" noAdjustHandles="1" noChangeArrowheads="1" noChangeShapeType="1" noTextEdit="1"/>
              </p:cNvSpPr>
              <p:nvPr>
                <p:ph idx="1"/>
              </p:nvPr>
            </p:nvSpPr>
            <p:spPr>
              <a:xfrm>
                <a:off x="596348" y="365124"/>
                <a:ext cx="11012556" cy="6201327"/>
              </a:xfrm>
              <a:blipFill>
                <a:blip r:embed="rId2"/>
                <a:stretch>
                  <a:fillRect l="-720" r="-443"/>
                </a:stretch>
              </a:blipFill>
            </p:spPr>
            <p:txBody>
              <a:bodyPr/>
              <a:lstStyle/>
              <a:p>
                <a:r>
                  <a:rPr lang="vi-VN">
                    <a:noFill/>
                  </a:rPr>
                  <a:t> </a:t>
                </a:r>
              </a:p>
            </p:txBody>
          </p:sp>
        </mc:Fallback>
      </mc:AlternateContent>
    </p:spTree>
    <p:extLst>
      <p:ext uri="{BB962C8B-B14F-4D97-AF65-F5344CB8AC3E}">
        <p14:creationId xmlns:p14="http://schemas.microsoft.com/office/powerpoint/2010/main" val="385824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00000"/>
              </a:lnSpc>
              <a:buNone/>
            </a:pPr>
            <a:r>
              <a:rPr lang="vi-VN" sz="2200" dirty="0"/>
              <a:t>Trong sinh học, có thể tưởng tượng hàm kích hoạt như một quá trình liên quan đến việc tổng hợp tín hiệu đầu vào và xác định xem nó có đáp ứng được ngưỡng kích hoạt hay không. Nếu dáp ứng được, nơron chuyển tín hiệu; nếu không, không làm gì cả. Trong thuật ngữ ANN, điều này được gọi là hàm kích hoạt ngưỡng, vì nó tạo tín hiệu đầu ra chỉ khi đạt được ngưỡng đầu vào.</a:t>
            </a:r>
          </a:p>
          <a:p>
            <a:pPr marL="0" indent="0" algn="just">
              <a:lnSpc>
                <a:spcPct val="150000"/>
              </a:lnSpc>
              <a:buNone/>
            </a:pPr>
            <a:r>
              <a:rPr lang="vi-VN" sz="2000" dirty="0"/>
              <a:t>Một số dạng hàm kích hoạt: hàm nhảy và hàm sigmoid là hai dạng hàm hay được sử dụng</a:t>
            </a:r>
          </a:p>
          <a:p>
            <a:pPr marL="0" indent="0" algn="just">
              <a:lnSpc>
                <a:spcPct val="150000"/>
              </a:lnSpc>
              <a:buNone/>
            </a:pPr>
            <a:endParaRPr lang="vi-VN" sz="2000" dirty="0"/>
          </a:p>
        </p:txBody>
      </p:sp>
      <p:pic>
        <p:nvPicPr>
          <p:cNvPr id="4" name="Picture 3">
            <a:extLst>
              <a:ext uri="{FF2B5EF4-FFF2-40B4-BE49-F238E27FC236}">
                <a16:creationId xmlns:a16="http://schemas.microsoft.com/office/drawing/2014/main" id="{4B3175B1-4D07-4E12-88AC-03C7871EE7A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199" y="3028949"/>
            <a:ext cx="4591879" cy="2943225"/>
          </a:xfrm>
          <a:prstGeom prst="rect">
            <a:avLst/>
          </a:prstGeom>
          <a:noFill/>
          <a:ln>
            <a:noFill/>
          </a:ln>
        </p:spPr>
      </p:pic>
      <p:pic>
        <p:nvPicPr>
          <p:cNvPr id="5" name="Picture 4">
            <a:extLst>
              <a:ext uri="{FF2B5EF4-FFF2-40B4-BE49-F238E27FC236}">
                <a16:creationId xmlns:a16="http://schemas.microsoft.com/office/drawing/2014/main" id="{51C3126F-6B24-4A0A-AF7F-82B7D27D600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7366" y="3120386"/>
            <a:ext cx="4010025" cy="2591758"/>
          </a:xfrm>
          <a:prstGeom prst="rect">
            <a:avLst/>
          </a:prstGeom>
          <a:noFill/>
          <a:ln>
            <a:noFill/>
          </a:ln>
        </p:spPr>
      </p:pic>
    </p:spTree>
    <p:extLst>
      <p:ext uri="{BB962C8B-B14F-4D97-AF65-F5344CB8AC3E}">
        <p14:creationId xmlns:p14="http://schemas.microsoft.com/office/powerpoint/2010/main" val="79161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lnSpcReduction="10000"/>
          </a:bodyPr>
          <a:lstStyle/>
          <a:p>
            <a:pPr marL="0" indent="0" algn="just">
              <a:lnSpc>
                <a:spcPct val="150000"/>
              </a:lnSpc>
              <a:buNone/>
            </a:pPr>
            <a:r>
              <a:rPr lang="en-US" sz="2200" dirty="0" err="1"/>
              <a:t>Một</a:t>
            </a:r>
            <a:r>
              <a:rPr lang="en-US" sz="2200" dirty="0"/>
              <a:t> </a:t>
            </a:r>
            <a:r>
              <a:rPr lang="en-US" sz="2200" dirty="0" err="1"/>
              <a:t>số</a:t>
            </a:r>
            <a:r>
              <a:rPr lang="en-US" sz="2200" dirty="0"/>
              <a:t> </a:t>
            </a:r>
            <a:r>
              <a:rPr lang="en-US" sz="2200" dirty="0" err="1"/>
              <a:t>hàm</a:t>
            </a:r>
            <a:r>
              <a:rPr lang="en-US" sz="2200" dirty="0"/>
              <a:t> </a:t>
            </a:r>
            <a:r>
              <a:rPr lang="en-US" sz="2200" dirty="0" err="1"/>
              <a:t>khác</a:t>
            </a:r>
            <a:endParaRPr lang="en-US" sz="2200" dirty="0"/>
          </a:p>
          <a:p>
            <a:pPr marL="0" indent="0" algn="just">
              <a:lnSpc>
                <a:spcPct val="150000"/>
              </a:lnSpc>
              <a:buNone/>
            </a:pPr>
            <a:endParaRPr lang="en-US" sz="2200" dirty="0"/>
          </a:p>
          <a:p>
            <a:pPr marL="0" indent="0" algn="just">
              <a:lnSpc>
                <a:spcPct val="150000"/>
              </a:lnSpc>
              <a:buNone/>
            </a:pPr>
            <a:endParaRPr lang="en-US" sz="2200" dirty="0"/>
          </a:p>
          <a:p>
            <a:pPr marL="0" indent="0" algn="just">
              <a:lnSpc>
                <a:spcPct val="150000"/>
              </a:lnSpc>
              <a:buNone/>
            </a:pPr>
            <a:endParaRPr lang="en-US" sz="2200" dirty="0"/>
          </a:p>
          <a:p>
            <a:pPr marL="0" indent="0" algn="just">
              <a:lnSpc>
                <a:spcPct val="150000"/>
              </a:lnSpc>
              <a:buNone/>
            </a:pPr>
            <a:endParaRPr lang="en-US" sz="2200" dirty="0"/>
          </a:p>
          <a:p>
            <a:pPr marL="0" indent="0" algn="just">
              <a:lnSpc>
                <a:spcPct val="150000"/>
              </a:lnSpc>
              <a:buNone/>
            </a:pPr>
            <a:endParaRPr lang="en-US" sz="2200" dirty="0"/>
          </a:p>
          <a:p>
            <a:pPr marL="0" indent="0" algn="just">
              <a:lnSpc>
                <a:spcPct val="150000"/>
              </a:lnSpc>
              <a:buNone/>
            </a:pPr>
            <a:endParaRPr lang="en-US" sz="2200" dirty="0"/>
          </a:p>
          <a:p>
            <a:pPr marL="0" indent="0" algn="just">
              <a:lnSpc>
                <a:spcPct val="150000"/>
              </a:lnSpc>
              <a:buNone/>
            </a:pPr>
            <a:r>
              <a:rPr lang="en-US" sz="2200" dirty="0" err="1"/>
              <a:t>Cấu</a:t>
            </a:r>
            <a:r>
              <a:rPr lang="en-US" sz="2200" dirty="0"/>
              <a:t> </a:t>
            </a:r>
            <a:r>
              <a:rPr lang="en-US" sz="2200" dirty="0" err="1"/>
              <a:t>trúc</a:t>
            </a:r>
            <a:r>
              <a:rPr lang="en-US" sz="2200" dirty="0"/>
              <a:t> </a:t>
            </a:r>
            <a:r>
              <a:rPr lang="en-US" sz="2200" dirty="0" err="1"/>
              <a:t>mạng</a:t>
            </a:r>
            <a:r>
              <a:rPr lang="en-US" sz="2200" dirty="0"/>
              <a:t>:</a:t>
            </a:r>
          </a:p>
          <a:p>
            <a:pPr marL="0" indent="0" algn="just">
              <a:lnSpc>
                <a:spcPct val="100000"/>
              </a:lnSpc>
              <a:buNone/>
            </a:pPr>
            <a:r>
              <a:rPr lang="vi-VN" sz="2200" dirty="0"/>
              <a:t>Khả năng học của mạng nơron nằm ở cấu trúc mạng, hoặc các mẫu và cấu trúc của các nơron liên kết với nhau. </a:t>
            </a:r>
          </a:p>
          <a:p>
            <a:pPr marL="0" indent="0" algn="just">
              <a:lnSpc>
                <a:spcPct val="100000"/>
              </a:lnSpc>
              <a:buNone/>
            </a:pPr>
            <a:r>
              <a:rPr lang="vi-VN" sz="2200" dirty="0"/>
              <a:t>Cấu trúc  xác định độ phức tạp của các tác vụ mà mạng có thể học được.  Sức mạnh của mạng ngoài cấu trúc còn có cả tổ chức mạng.</a:t>
            </a:r>
            <a:endParaRPr lang="en-US" sz="2200" dirty="0"/>
          </a:p>
          <a:p>
            <a:pPr marL="0" indent="0" algn="just">
              <a:lnSpc>
                <a:spcPct val="150000"/>
              </a:lnSpc>
              <a:buNone/>
            </a:pPr>
            <a:endParaRPr lang="vi-VN" sz="2200" dirty="0"/>
          </a:p>
        </p:txBody>
      </p:sp>
      <p:pic>
        <p:nvPicPr>
          <p:cNvPr id="4" name="Picture 3">
            <a:extLst>
              <a:ext uri="{FF2B5EF4-FFF2-40B4-BE49-F238E27FC236}">
                <a16:creationId xmlns:a16="http://schemas.microsoft.com/office/drawing/2014/main" id="{F8EB2DC2-423C-490C-8E37-0E18AFB0CD4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6199" y="1183516"/>
            <a:ext cx="4781550" cy="3616325"/>
          </a:xfrm>
          <a:prstGeom prst="rect">
            <a:avLst/>
          </a:prstGeom>
          <a:noFill/>
          <a:ln>
            <a:noFill/>
          </a:ln>
        </p:spPr>
      </p:pic>
    </p:spTree>
    <p:extLst>
      <p:ext uri="{BB962C8B-B14F-4D97-AF65-F5344CB8AC3E}">
        <p14:creationId xmlns:p14="http://schemas.microsoft.com/office/powerpoint/2010/main" val="113772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lnSpcReduction="10000"/>
          </a:bodyPr>
          <a:lstStyle/>
          <a:p>
            <a:pPr marL="0" indent="0">
              <a:buNone/>
            </a:pPr>
            <a:r>
              <a:rPr lang="vi-VN" sz="2200" dirty="0"/>
              <a:t>Ba đặc điểm chính:</a:t>
            </a:r>
          </a:p>
          <a:p>
            <a:pPr marL="342900" lvl="0" indent="-342900">
              <a:buFont typeface="Arial" panose="020B0604020202020204" pitchFamily="34" charset="0"/>
              <a:buChar char="•"/>
            </a:pPr>
            <a:r>
              <a:rPr lang="vi-VN" sz="2200" dirty="0"/>
              <a:t>Số lượng lớp</a:t>
            </a:r>
          </a:p>
          <a:p>
            <a:pPr marL="342900" lvl="0" indent="-342900">
              <a:buFont typeface="Arial" panose="020B0604020202020204" pitchFamily="34" charset="0"/>
              <a:buChar char="•"/>
            </a:pPr>
            <a:r>
              <a:rPr lang="vi-VN" sz="2200" dirty="0"/>
              <a:t>Liệu thông tin trong mạng có được phản hồi hay không</a:t>
            </a:r>
          </a:p>
          <a:p>
            <a:pPr marL="342900" lvl="0" indent="-342900">
              <a:buFont typeface="Arial" panose="020B0604020202020204" pitchFamily="34" charset="0"/>
              <a:buChar char="•"/>
            </a:pPr>
            <a:r>
              <a:rPr lang="vi-VN" sz="2200" dirty="0"/>
              <a:t>Số lượng các nút trong mỗi lớp của mạng</a:t>
            </a:r>
          </a:p>
          <a:p>
            <a:pPr marL="0" lvl="0" indent="0">
              <a:lnSpc>
                <a:spcPct val="100000"/>
              </a:lnSpc>
              <a:buNone/>
            </a:pPr>
            <a:r>
              <a:rPr lang="vi-VN" sz="2200" dirty="0"/>
              <a:t>Một số thuật ngữ:</a:t>
            </a:r>
          </a:p>
          <a:p>
            <a:pPr>
              <a:lnSpc>
                <a:spcPct val="100000"/>
              </a:lnSpc>
            </a:pPr>
            <a:r>
              <a:rPr lang="vi-VN" sz="2200" dirty="0"/>
              <a:t>Các </a:t>
            </a:r>
            <a:r>
              <a:rPr lang="vi-VN" sz="2200" b="1" dirty="0"/>
              <a:t>nút</a:t>
            </a:r>
            <a:r>
              <a:rPr lang="vi-VN" sz="2200" dirty="0"/>
              <a:t> hay </a:t>
            </a:r>
            <a:r>
              <a:rPr lang="vi-VN" sz="2200" b="1" dirty="0"/>
              <a:t>đơn vị xử lý </a:t>
            </a:r>
            <a:r>
              <a:rPr lang="vi-VN" sz="2200" dirty="0"/>
              <a:t>có nút đầu vào nhận các tín hiệu chưa được xử lý từ dữ liệu. Nút đầu ra sau khi nhận được thông tin gán kèm trọng và được tổng hợp và chuyển đổi qua hàm kích hoạt.</a:t>
            </a:r>
          </a:p>
          <a:p>
            <a:pPr>
              <a:lnSpc>
                <a:spcPct val="100000"/>
              </a:lnSpc>
            </a:pPr>
            <a:endParaRPr lang="vi-VN" sz="2200" b="1" dirty="0"/>
          </a:p>
          <a:p>
            <a:pPr>
              <a:lnSpc>
                <a:spcPct val="100000"/>
              </a:lnSpc>
            </a:pPr>
            <a:endParaRPr lang="vi-VN" sz="2200" b="1" dirty="0"/>
          </a:p>
          <a:p>
            <a:pPr>
              <a:lnSpc>
                <a:spcPct val="100000"/>
              </a:lnSpc>
            </a:pPr>
            <a:endParaRPr lang="vi-VN" sz="2200" b="1" dirty="0"/>
          </a:p>
          <a:p>
            <a:pPr>
              <a:lnSpc>
                <a:spcPct val="100000"/>
              </a:lnSpc>
            </a:pPr>
            <a:endParaRPr lang="vi-VN" sz="2200" b="1" dirty="0"/>
          </a:p>
          <a:p>
            <a:pPr>
              <a:lnSpc>
                <a:spcPct val="100000"/>
              </a:lnSpc>
            </a:pPr>
            <a:endParaRPr lang="vi-VN" sz="2200" b="1" dirty="0"/>
          </a:p>
          <a:p>
            <a:pPr>
              <a:lnSpc>
                <a:spcPct val="100000"/>
              </a:lnSpc>
            </a:pPr>
            <a:endParaRPr lang="vi-VN" sz="2200" b="1" dirty="0"/>
          </a:p>
          <a:p>
            <a:pPr>
              <a:lnSpc>
                <a:spcPct val="100000"/>
              </a:lnSpc>
            </a:pPr>
            <a:r>
              <a:rPr lang="vi-VN" sz="2200" dirty="0"/>
              <a:t>Các nút đầu vào và đầu ra xắp xếp thành các lớp: lớp đầu vào và lớp đầu ra.</a:t>
            </a:r>
          </a:p>
          <a:p>
            <a:pPr marL="0" indent="0" algn="just">
              <a:lnSpc>
                <a:spcPct val="150000"/>
              </a:lnSpc>
              <a:buNone/>
            </a:pPr>
            <a:endParaRPr lang="vi-VN" sz="2000" dirty="0"/>
          </a:p>
        </p:txBody>
      </p:sp>
      <p:pic>
        <p:nvPicPr>
          <p:cNvPr id="4" name="Picture 3">
            <a:extLst>
              <a:ext uri="{FF2B5EF4-FFF2-40B4-BE49-F238E27FC236}">
                <a16:creationId xmlns:a16="http://schemas.microsoft.com/office/drawing/2014/main" id="{B39331A3-707E-4C5D-93DD-87B68691F6A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260" y="3429000"/>
            <a:ext cx="4312133" cy="2454592"/>
          </a:xfrm>
          <a:prstGeom prst="rect">
            <a:avLst/>
          </a:prstGeom>
          <a:noFill/>
          <a:ln>
            <a:noFill/>
          </a:ln>
        </p:spPr>
      </p:pic>
    </p:spTree>
    <p:extLst>
      <p:ext uri="{BB962C8B-B14F-4D97-AF65-F5344CB8AC3E}">
        <p14:creationId xmlns:p14="http://schemas.microsoft.com/office/powerpoint/2010/main" val="59701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fontScale="92500" lnSpcReduction="10000"/>
          </a:bodyPr>
          <a:lstStyle/>
          <a:p>
            <a:pPr marL="0" indent="0" algn="just">
              <a:lnSpc>
                <a:spcPct val="100000"/>
              </a:lnSpc>
              <a:buNone/>
            </a:pPr>
            <a:r>
              <a:rPr lang="vi-VN" sz="2000" b="1" dirty="0"/>
              <a:t>Mạng đa lớp (multilayer</a:t>
            </a:r>
            <a:r>
              <a:rPr lang="vi-VN" sz="2000" dirty="0"/>
              <a:t>).</a:t>
            </a:r>
          </a:p>
          <a:p>
            <a:pPr marL="0" indent="0" algn="just">
              <a:lnSpc>
                <a:spcPct val="100000"/>
              </a:lnSpc>
              <a:buNone/>
            </a:pPr>
            <a:r>
              <a:rPr lang="vi-VN" sz="2000" dirty="0"/>
              <a:t>Ngoài lớp đầu vào và lớp đầu ra còn có thể thêm một số lớp trung gian để xử lý trước khi đưa các thông tin thành đầu ra. Các lớp này gọi là </a:t>
            </a:r>
            <a:r>
              <a:rPr lang="vi-VN" sz="2000" b="1" dirty="0"/>
              <a:t>lớp ẩn</a:t>
            </a:r>
            <a:r>
              <a:rPr lang="vi-VN" sz="2000" dirty="0"/>
              <a:t>. Số lượng nút trong lớp ẩn tùy nhiệm vụ.</a:t>
            </a:r>
          </a:p>
          <a:p>
            <a:pPr marL="0" indent="0" algn="just">
              <a:lnSpc>
                <a:spcPct val="100000"/>
              </a:lnSpc>
              <a:buNone/>
            </a:pPr>
            <a:endParaRPr lang="vi-VN" sz="2000" dirty="0"/>
          </a:p>
          <a:p>
            <a:pPr marL="0" indent="0" algn="just">
              <a:lnSpc>
                <a:spcPct val="100000"/>
              </a:lnSpc>
              <a:buNone/>
            </a:pPr>
            <a:endParaRPr lang="vi-VN" sz="2000" dirty="0"/>
          </a:p>
          <a:p>
            <a:pPr marL="0" indent="0" algn="just">
              <a:lnSpc>
                <a:spcPct val="100000"/>
              </a:lnSpc>
              <a:buNone/>
            </a:pPr>
            <a:endParaRPr lang="vi-VN" sz="2000" dirty="0"/>
          </a:p>
          <a:p>
            <a:pPr marL="0" indent="0" algn="just">
              <a:lnSpc>
                <a:spcPct val="100000"/>
              </a:lnSpc>
              <a:buNone/>
            </a:pPr>
            <a:endParaRPr lang="vi-VN" sz="2000" dirty="0"/>
          </a:p>
          <a:p>
            <a:pPr marL="0" indent="0" algn="just">
              <a:lnSpc>
                <a:spcPct val="100000"/>
              </a:lnSpc>
              <a:buNone/>
            </a:pPr>
            <a:endParaRPr lang="vi-VN" sz="2000" dirty="0"/>
          </a:p>
          <a:p>
            <a:pPr marL="0" indent="0" algn="just">
              <a:lnSpc>
                <a:spcPct val="100000"/>
              </a:lnSpc>
              <a:buNone/>
            </a:pPr>
            <a:endParaRPr lang="vi-VN" sz="2000" dirty="0"/>
          </a:p>
          <a:p>
            <a:pPr marL="0" indent="0" algn="just">
              <a:lnSpc>
                <a:spcPct val="100000"/>
              </a:lnSpc>
              <a:buNone/>
            </a:pPr>
            <a:endParaRPr lang="vi-VN" sz="2200" dirty="0"/>
          </a:p>
          <a:p>
            <a:pPr marL="0" indent="0" algn="just">
              <a:lnSpc>
                <a:spcPct val="100000"/>
              </a:lnSpc>
              <a:buNone/>
            </a:pPr>
            <a:r>
              <a:rPr lang="vi-VN" sz="2200" dirty="0"/>
              <a:t>Một mạng nơron với nhiều lớp ẩn được gọi là </a:t>
            </a:r>
            <a:r>
              <a:rPr lang="vi-VN" sz="2200" b="1" dirty="0"/>
              <a:t>Mạng nơron sâu</a:t>
            </a:r>
            <a:r>
              <a:rPr lang="vi-VN" sz="2200" dirty="0"/>
              <a:t> (DNN) và tiến hành huấn luyện mạng như vậy đôi khi được gọi là </a:t>
            </a:r>
            <a:r>
              <a:rPr lang="vi-VN" sz="2200" b="1" dirty="0"/>
              <a:t>học sâu (Deep learning)</a:t>
            </a:r>
            <a:r>
              <a:rPr lang="vi-VN" sz="2200" dirty="0"/>
              <a:t>.</a:t>
            </a:r>
          </a:p>
          <a:p>
            <a:pPr marL="0" indent="0" algn="just">
              <a:lnSpc>
                <a:spcPct val="100000"/>
              </a:lnSpc>
              <a:buNone/>
            </a:pPr>
            <a:r>
              <a:rPr lang="vi-VN" sz="2200" b="1" dirty="0"/>
              <a:t>Hướng truyền thông tin:</a:t>
            </a:r>
          </a:p>
          <a:p>
            <a:pPr marL="0" indent="0" algn="just">
              <a:lnSpc>
                <a:spcPct val="100000"/>
              </a:lnSpc>
              <a:buNone/>
            </a:pPr>
            <a:r>
              <a:rPr lang="vi-VN" sz="2200" dirty="0"/>
              <a:t>Các mạng trong đó tín hiệu đầu vào được truyền liên tục theo một hướng từ các kết nối cho đến khi nó đạt đến lớp đầu ra được gọi là các </a:t>
            </a:r>
            <a:r>
              <a:rPr lang="vi-VN" sz="2200" b="1" dirty="0"/>
              <a:t>mạng truyền thẳng (feedforward).</a:t>
            </a:r>
            <a:endParaRPr lang="vi-VN" sz="2200" dirty="0"/>
          </a:p>
          <a:p>
            <a:pPr marL="0" indent="0" algn="just">
              <a:lnSpc>
                <a:spcPct val="100000"/>
              </a:lnSpc>
              <a:buNone/>
            </a:pPr>
            <a:r>
              <a:rPr lang="vi-VN" sz="2000" b="1" dirty="0"/>
              <a:t>Mạng hồi quy (recurrent network): </a:t>
            </a:r>
            <a:r>
              <a:rPr lang="vi-VN" sz="2200" dirty="0"/>
              <a:t>cho phép các tín hiệu di chuyển theo cả hai hướng bằng cách sử dụng vòng lặp</a:t>
            </a:r>
            <a:r>
              <a:rPr lang="vi-VN" dirty="0"/>
              <a:t>. </a:t>
            </a:r>
            <a:endParaRPr lang="vi-VN" sz="2000" dirty="0"/>
          </a:p>
        </p:txBody>
      </p:sp>
      <p:pic>
        <p:nvPicPr>
          <p:cNvPr id="4" name="Picture 3">
            <a:extLst>
              <a:ext uri="{FF2B5EF4-FFF2-40B4-BE49-F238E27FC236}">
                <a16:creationId xmlns:a16="http://schemas.microsoft.com/office/drawing/2014/main" id="{7C9B688F-4609-4BA2-8073-0391F48A3FE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7177" y="1647825"/>
            <a:ext cx="5311140" cy="2362200"/>
          </a:xfrm>
          <a:prstGeom prst="rect">
            <a:avLst/>
          </a:prstGeom>
          <a:noFill/>
          <a:ln>
            <a:noFill/>
          </a:ln>
        </p:spPr>
      </p:pic>
    </p:spTree>
    <p:extLst>
      <p:ext uri="{BB962C8B-B14F-4D97-AF65-F5344CB8AC3E}">
        <p14:creationId xmlns:p14="http://schemas.microsoft.com/office/powerpoint/2010/main" val="96101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lnSpcReduction="10000"/>
          </a:bodyPr>
          <a:lstStyle/>
          <a:p>
            <a:pPr marL="0" indent="0" algn="just">
              <a:lnSpc>
                <a:spcPct val="100000"/>
              </a:lnSpc>
              <a:buNone/>
            </a:pPr>
            <a:r>
              <a:rPr lang="vi-VN" sz="2200" dirty="0"/>
              <a:t>Sơ đồ của mạng hồi quy:</a:t>
            </a:r>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00000"/>
              </a:lnSpc>
              <a:buNone/>
            </a:pPr>
            <a:endParaRPr lang="vi-VN" sz="2200" b="1" dirty="0"/>
          </a:p>
          <a:p>
            <a:pPr marL="0" indent="0" algn="just">
              <a:lnSpc>
                <a:spcPct val="100000"/>
              </a:lnSpc>
              <a:buNone/>
            </a:pPr>
            <a:r>
              <a:rPr lang="vi-VN" b="1" dirty="0"/>
              <a:t>Số</a:t>
            </a:r>
            <a:r>
              <a:rPr lang="vi-VN" sz="2200" b="1" dirty="0"/>
              <a:t> lượng nút trong một lớp</a:t>
            </a:r>
          </a:p>
          <a:p>
            <a:pPr marL="0" indent="0" algn="just">
              <a:lnSpc>
                <a:spcPct val="100000"/>
              </a:lnSpc>
              <a:buNone/>
            </a:pPr>
            <a:r>
              <a:rPr lang="vi-VN" sz="2000" dirty="0"/>
              <a:t>mạng nơ ron có thể nhiều đầu vào và nhiều đầu ra theo dữ liệu của bài toán.</a:t>
            </a:r>
          </a:p>
          <a:p>
            <a:pPr marL="0" indent="0" algn="just">
              <a:lnSpc>
                <a:spcPct val="100000"/>
              </a:lnSpc>
              <a:buNone/>
            </a:pP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nơron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đúng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đắn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huấn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luyện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t>
            </a:r>
            <a:r>
              <a:rPr lang="en-US" sz="2000" dirty="0" err="1"/>
              <a:t>ợp</a:t>
            </a:r>
            <a:r>
              <a:rPr lang="en-US" sz="2000" dirty="0">
                <a:latin typeface="Arial" panose="020B0604020202020204" pitchFamily="34" charset="0"/>
                <a:cs typeface="Arial" panose="020B0604020202020204" pitchFamily="34" charset="0"/>
              </a:rPr>
              <a:t> (overfitting); </a:t>
            </a:r>
            <a:r>
              <a:rPr lang="en-US" sz="2000" dirty="0" err="1">
                <a:latin typeface="Arial" panose="020B0604020202020204" pitchFamily="34" charset="0"/>
                <a:cs typeface="Arial" panose="020B0604020202020204" pitchFamily="34" charset="0"/>
              </a:rPr>
              <a:t>Mạng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nơron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chi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chậm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huấn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luyện</a:t>
            </a:r>
            <a:r>
              <a:rPr lang="en-US" sz="2000" dirty="0">
                <a:latin typeface="Arial" panose="020B0604020202020204" pitchFamily="34" charset="0"/>
                <a:cs typeface="Arial" panose="020B0604020202020204" pitchFamily="34" charset="0"/>
              </a:rPr>
              <a:t>.</a:t>
            </a:r>
          </a:p>
          <a:p>
            <a:pPr algn="just">
              <a:lnSpc>
                <a:spcPct val="100000"/>
              </a:lnSpc>
            </a:pPr>
            <a:r>
              <a:rPr lang="en-US" sz="2000" dirty="0" err="1"/>
              <a:t>Cách</a:t>
            </a:r>
            <a:r>
              <a:rPr lang="en-US" sz="2000" dirty="0"/>
              <a:t> </a:t>
            </a:r>
            <a:r>
              <a:rPr lang="en-US" sz="2000" dirty="0" err="1"/>
              <a:t>tốt</a:t>
            </a:r>
            <a:r>
              <a:rPr lang="en-US" sz="2000" dirty="0"/>
              <a:t> </a:t>
            </a:r>
            <a:r>
              <a:rPr lang="en-US" sz="2000" dirty="0" err="1"/>
              <a:t>nhất</a:t>
            </a:r>
            <a:r>
              <a:rPr lang="en-US" sz="2000" dirty="0"/>
              <a:t> </a:t>
            </a:r>
            <a:r>
              <a:rPr lang="en-US" sz="2000" dirty="0" err="1"/>
              <a:t>là</a:t>
            </a:r>
            <a:r>
              <a:rPr lang="en-US" sz="2000" dirty="0"/>
              <a:t> </a:t>
            </a:r>
            <a:r>
              <a:rPr lang="en-US" sz="2000" dirty="0" err="1"/>
              <a:t>dùng</a:t>
            </a:r>
            <a:r>
              <a:rPr lang="en-US" sz="2000" dirty="0"/>
              <a:t> </a:t>
            </a:r>
            <a:r>
              <a:rPr lang="en-US" sz="2000" dirty="0" err="1"/>
              <a:t>các</a:t>
            </a:r>
            <a:r>
              <a:rPr lang="en-US" sz="2000" dirty="0"/>
              <a:t> </a:t>
            </a:r>
            <a:r>
              <a:rPr lang="en-US" sz="2000" dirty="0" err="1"/>
              <a:t>nút</a:t>
            </a:r>
            <a:r>
              <a:rPr lang="en-US" sz="2000" dirty="0"/>
              <a:t> </a:t>
            </a:r>
            <a:r>
              <a:rPr lang="en-US" sz="2000" dirty="0" err="1"/>
              <a:t>ít</a:t>
            </a:r>
            <a:r>
              <a:rPr lang="en-US" sz="2000" dirty="0"/>
              <a:t> </a:t>
            </a:r>
            <a:r>
              <a:rPr lang="en-US" sz="2000" dirty="0" err="1"/>
              <a:t>nhất</a:t>
            </a:r>
            <a:r>
              <a:rPr lang="en-US" sz="2000" dirty="0"/>
              <a:t> </a:t>
            </a:r>
            <a:r>
              <a:rPr lang="en-US" sz="2000" dirty="0" err="1"/>
              <a:t>nhưng</a:t>
            </a:r>
            <a:r>
              <a:rPr lang="en-US" sz="2000" dirty="0"/>
              <a:t> </a:t>
            </a:r>
            <a:r>
              <a:rPr lang="en-US" sz="2000" dirty="0" err="1"/>
              <a:t>có</a:t>
            </a:r>
            <a:r>
              <a:rPr lang="en-US" sz="2000" dirty="0"/>
              <a:t> </a:t>
            </a:r>
            <a:r>
              <a:rPr lang="en-US" sz="2000" dirty="0" err="1"/>
              <a:t>hiệu</a:t>
            </a:r>
            <a:r>
              <a:rPr lang="en-US" sz="2000" dirty="0"/>
              <a:t> </a:t>
            </a:r>
            <a:r>
              <a:rPr lang="en-US" sz="2000" dirty="0" err="1"/>
              <a:t>suất</a:t>
            </a:r>
            <a:r>
              <a:rPr lang="en-US" sz="2000" dirty="0"/>
              <a:t> </a:t>
            </a:r>
            <a:r>
              <a:rPr lang="en-US" sz="2000" dirty="0" err="1"/>
              <a:t>hợp</a:t>
            </a:r>
            <a:r>
              <a:rPr lang="en-US" sz="2000" dirty="0"/>
              <a:t> </a:t>
            </a:r>
            <a:r>
              <a:rPr lang="en-US" sz="2000" dirty="0" err="1"/>
              <a:t>lý</a:t>
            </a:r>
            <a:r>
              <a:rPr lang="en-US" sz="2000" dirty="0"/>
              <a:t> </a:t>
            </a:r>
            <a:r>
              <a:rPr lang="en-US" sz="2000" dirty="0" err="1"/>
              <a:t>trong</a:t>
            </a:r>
            <a:r>
              <a:rPr lang="en-US" sz="2000" dirty="0"/>
              <a:t> </a:t>
            </a:r>
            <a:r>
              <a:rPr lang="en-US" sz="2000" dirty="0" err="1"/>
              <a:t>tập</a:t>
            </a:r>
            <a:r>
              <a:rPr lang="en-US" sz="2000" dirty="0"/>
              <a:t> </a:t>
            </a:r>
            <a:r>
              <a:rPr lang="en-US" sz="2000" dirty="0" err="1"/>
              <a:t>dữ</a:t>
            </a:r>
            <a:r>
              <a:rPr lang="en-US" sz="2000" dirty="0"/>
              <a:t> </a:t>
            </a:r>
            <a:r>
              <a:rPr lang="en-US" sz="2000" dirty="0" err="1"/>
              <a:t>liệu</a:t>
            </a:r>
            <a:r>
              <a:rPr lang="en-US" sz="2000" dirty="0"/>
              <a:t> </a:t>
            </a:r>
            <a:r>
              <a:rPr lang="en-US" sz="2000" dirty="0" err="1"/>
              <a:t>hợp</a:t>
            </a:r>
            <a:r>
              <a:rPr lang="en-US" sz="2000" dirty="0"/>
              <a:t> </a:t>
            </a:r>
            <a:r>
              <a:rPr lang="en-US" sz="2000" dirty="0" err="1"/>
              <a:t>lệ</a:t>
            </a:r>
            <a:r>
              <a:rPr lang="en-US" sz="2000" dirty="0"/>
              <a:t>. </a:t>
            </a:r>
            <a:r>
              <a:rPr lang="en-US" sz="2000" dirty="0" err="1"/>
              <a:t>Trong</a:t>
            </a:r>
            <a:r>
              <a:rPr lang="en-US" sz="2000" dirty="0"/>
              <a:t> </a:t>
            </a:r>
            <a:r>
              <a:rPr lang="en-US" sz="2000" dirty="0" err="1"/>
              <a:t>hầu</a:t>
            </a:r>
            <a:r>
              <a:rPr lang="en-US" sz="2000" dirty="0"/>
              <a:t> </a:t>
            </a:r>
            <a:r>
              <a:rPr lang="en-US" sz="2000" dirty="0" err="1"/>
              <a:t>hết</a:t>
            </a:r>
            <a:r>
              <a:rPr lang="en-US" sz="2000" dirty="0"/>
              <a:t> </a:t>
            </a:r>
            <a:r>
              <a:rPr lang="en-US" sz="2000" dirty="0" err="1"/>
              <a:t>các</a:t>
            </a:r>
            <a:r>
              <a:rPr lang="en-US" sz="2000" dirty="0"/>
              <a:t> </a:t>
            </a:r>
            <a:r>
              <a:rPr lang="en-US" sz="2000" dirty="0" err="1"/>
              <a:t>trường</a:t>
            </a:r>
            <a:r>
              <a:rPr lang="en-US" sz="2000" dirty="0"/>
              <a:t> </a:t>
            </a:r>
            <a:r>
              <a:rPr lang="en-US" sz="2000" dirty="0" err="1"/>
              <a:t>hợp</a:t>
            </a:r>
            <a:r>
              <a:rPr lang="en-US" sz="2000" dirty="0"/>
              <a:t>, </a:t>
            </a:r>
            <a:r>
              <a:rPr lang="en-US" sz="2000" dirty="0" err="1"/>
              <a:t>thậm</a:t>
            </a:r>
            <a:r>
              <a:rPr lang="en-US" sz="2000" dirty="0"/>
              <a:t> </a:t>
            </a:r>
            <a:r>
              <a:rPr lang="en-US" sz="2000" dirty="0" err="1"/>
              <a:t>chí</a:t>
            </a:r>
            <a:r>
              <a:rPr lang="en-US" sz="2000" dirty="0"/>
              <a:t> </a:t>
            </a:r>
            <a:r>
              <a:rPr lang="en-US" sz="2000" dirty="0" err="1"/>
              <a:t>chỉ</a:t>
            </a:r>
            <a:r>
              <a:rPr lang="en-US" sz="2000" dirty="0"/>
              <a:t> </a:t>
            </a:r>
            <a:r>
              <a:rPr lang="en-US" sz="2000" dirty="0" err="1"/>
              <a:t>với</a:t>
            </a:r>
            <a:r>
              <a:rPr lang="en-US" sz="2000" dirty="0"/>
              <a:t> </a:t>
            </a:r>
            <a:r>
              <a:rPr lang="en-US" sz="2000" dirty="0" err="1"/>
              <a:t>một</a:t>
            </a:r>
            <a:r>
              <a:rPr lang="en-US" sz="2000" dirty="0"/>
              <a:t> </a:t>
            </a:r>
            <a:r>
              <a:rPr lang="en-US" sz="2000" dirty="0" err="1"/>
              <a:t>số</a:t>
            </a:r>
            <a:r>
              <a:rPr lang="en-US" sz="2000" dirty="0"/>
              <a:t> </a:t>
            </a:r>
            <a:r>
              <a:rPr lang="en-US" sz="2000" dirty="0" err="1"/>
              <a:t>lượng</a:t>
            </a:r>
            <a:r>
              <a:rPr lang="en-US" sz="2000" dirty="0"/>
              <a:t> </a:t>
            </a:r>
            <a:r>
              <a:rPr lang="en-US" sz="2000" dirty="0" err="1"/>
              <a:t>nhỏ</a:t>
            </a:r>
            <a:r>
              <a:rPr lang="en-US" sz="2000" dirty="0"/>
              <a:t> </a:t>
            </a:r>
            <a:r>
              <a:rPr lang="en-US" sz="2000" dirty="0" err="1"/>
              <a:t>các</a:t>
            </a:r>
            <a:r>
              <a:rPr lang="en-US" sz="2000" dirty="0"/>
              <a:t> </a:t>
            </a:r>
            <a:r>
              <a:rPr lang="en-US" sz="2000" dirty="0" err="1"/>
              <a:t>nút</a:t>
            </a:r>
            <a:r>
              <a:rPr lang="en-US" sz="2000" dirty="0"/>
              <a:t> </a:t>
            </a:r>
            <a:r>
              <a:rPr lang="en-US" sz="2000" dirty="0" err="1"/>
              <a:t>ẩn</a:t>
            </a:r>
            <a:r>
              <a:rPr lang="en-US" sz="2000" dirty="0"/>
              <a:t> </a:t>
            </a:r>
            <a:r>
              <a:rPr lang="en-US" sz="2000" dirty="0" err="1"/>
              <a:t>mạng</a:t>
            </a:r>
            <a:r>
              <a:rPr lang="en-US" sz="2000" dirty="0"/>
              <a:t> </a:t>
            </a:r>
            <a:r>
              <a:rPr lang="en-US" sz="2000" dirty="0" err="1"/>
              <a:t>nơ-ron</a:t>
            </a:r>
            <a:r>
              <a:rPr lang="en-US" sz="2000" dirty="0"/>
              <a:t> </a:t>
            </a:r>
            <a:r>
              <a:rPr lang="en-US" sz="2000" dirty="0" err="1"/>
              <a:t>đã</a:t>
            </a:r>
            <a:r>
              <a:rPr lang="en-US" sz="2000" dirty="0"/>
              <a:t> </a:t>
            </a:r>
            <a:r>
              <a:rPr lang="en-US" sz="2000" dirty="0" err="1"/>
              <a:t>có</a:t>
            </a:r>
            <a:r>
              <a:rPr lang="en-US" sz="2000" dirty="0"/>
              <a:t> </a:t>
            </a:r>
            <a:r>
              <a:rPr lang="en-US" sz="2000" dirty="0" err="1"/>
              <a:t>thể</a:t>
            </a:r>
            <a:r>
              <a:rPr lang="en-US" sz="2000" dirty="0"/>
              <a:t> </a:t>
            </a:r>
            <a:r>
              <a:rPr lang="en-US" sz="2000" dirty="0" err="1"/>
              <a:t>thể</a:t>
            </a:r>
            <a:r>
              <a:rPr lang="en-US" sz="2000" dirty="0"/>
              <a:t> </a:t>
            </a:r>
            <a:r>
              <a:rPr lang="en-US" sz="2000" dirty="0" err="1"/>
              <a:t>thực</a:t>
            </a:r>
            <a:r>
              <a:rPr lang="en-US" sz="2000" dirty="0"/>
              <a:t> </a:t>
            </a:r>
            <a:r>
              <a:rPr lang="en-US" sz="2000" dirty="0" err="1"/>
              <a:t>hiện</a:t>
            </a:r>
            <a:r>
              <a:rPr lang="en-US" sz="2000" dirty="0"/>
              <a:t> </a:t>
            </a:r>
            <a:r>
              <a:rPr lang="en-US" sz="2000" dirty="0" err="1"/>
              <a:t>tốt</a:t>
            </a:r>
            <a:r>
              <a:rPr lang="en-US" sz="2000" dirty="0"/>
              <a:t> </a:t>
            </a:r>
            <a:r>
              <a:rPr lang="en-US" sz="2000" dirty="0" err="1"/>
              <a:t>khả</a:t>
            </a:r>
            <a:r>
              <a:rPr lang="en-US" sz="2000" dirty="0"/>
              <a:t> </a:t>
            </a:r>
            <a:r>
              <a:rPr lang="en-US" sz="2000" dirty="0" err="1"/>
              <a:t>năng</a:t>
            </a:r>
            <a:r>
              <a:rPr lang="en-US" sz="2000" dirty="0"/>
              <a:t> </a:t>
            </a:r>
            <a:r>
              <a:rPr lang="en-US" sz="2000" dirty="0" err="1"/>
              <a:t>học</a:t>
            </a:r>
            <a:r>
              <a:rPr lang="en-US" sz="2000" dirty="0"/>
              <a:t>.</a:t>
            </a:r>
          </a:p>
          <a:p>
            <a:pPr marL="0" indent="0" algn="just">
              <a:lnSpc>
                <a:spcPct val="100000"/>
              </a:lnSpc>
              <a:buNone/>
            </a:pPr>
            <a:endParaRPr lang="vi-VN" sz="2000" dirty="0">
              <a:latin typeface="Arial" panose="020B0604020202020204" pitchFamily="34" charset="0"/>
              <a:cs typeface="Arial" panose="020B0604020202020204" pitchFamily="34" charset="0"/>
            </a:endParaRPr>
          </a:p>
          <a:p>
            <a:pPr marL="0" indent="0" algn="just">
              <a:lnSpc>
                <a:spcPct val="100000"/>
              </a:lnSpc>
              <a:buNone/>
            </a:pPr>
            <a:endParaRPr lang="vi-VN" sz="2200" dirty="0"/>
          </a:p>
        </p:txBody>
      </p:sp>
      <p:pic>
        <p:nvPicPr>
          <p:cNvPr id="4" name="Picture 3">
            <a:extLst>
              <a:ext uri="{FF2B5EF4-FFF2-40B4-BE49-F238E27FC236}">
                <a16:creationId xmlns:a16="http://schemas.microsoft.com/office/drawing/2014/main" id="{A8EF5EF5-71EE-487F-BC85-988F0368A9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4532" y="920362"/>
            <a:ext cx="4347956" cy="2508638"/>
          </a:xfrm>
          <a:prstGeom prst="rect">
            <a:avLst/>
          </a:prstGeom>
          <a:noFill/>
          <a:ln>
            <a:noFill/>
          </a:ln>
        </p:spPr>
      </p:pic>
    </p:spTree>
    <p:extLst>
      <p:ext uri="{BB962C8B-B14F-4D97-AF65-F5344CB8AC3E}">
        <p14:creationId xmlns:p14="http://schemas.microsoft.com/office/powerpoint/2010/main" val="3465888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5952</TotalTime>
  <Words>4277</Words>
  <Application>Microsoft Office PowerPoint</Application>
  <PresentationFormat>Widescreen</PresentationFormat>
  <Paragraphs>498</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Dieu Nguyen Cong</dc:creator>
  <cp:lastModifiedBy>Dieu Nguyen Cong</cp:lastModifiedBy>
  <cp:revision>39</cp:revision>
  <dcterms:created xsi:type="dcterms:W3CDTF">2018-10-27T06:43:44Z</dcterms:created>
  <dcterms:modified xsi:type="dcterms:W3CDTF">2019-01-18T02:32:29Z</dcterms:modified>
</cp:coreProperties>
</file>