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7" r:id="rId3"/>
    <p:sldId id="278" r:id="rId4"/>
    <p:sldId id="280" r:id="rId5"/>
    <p:sldId id="284" r:id="rId6"/>
    <p:sldId id="285" r:id="rId7"/>
    <p:sldId id="295" r:id="rId8"/>
    <p:sldId id="296" r:id="rId9"/>
    <p:sldId id="297" r:id="rId10"/>
    <p:sldId id="298" r:id="rId11"/>
    <p:sldId id="281" r:id="rId12"/>
    <p:sldId id="279" r:id="rId13"/>
    <p:sldId id="283" r:id="rId14"/>
    <p:sldId id="282" r:id="rId15"/>
    <p:sldId id="286" r:id="rId16"/>
    <p:sldId id="287" r:id="rId17"/>
    <p:sldId id="288" r:id="rId18"/>
    <p:sldId id="289" r:id="rId19"/>
    <p:sldId id="290" r:id="rId20"/>
    <p:sldId id="291" r:id="rId21"/>
    <p:sldId id="292" r:id="rId22"/>
    <p:sldId id="293" r:id="rId23"/>
    <p:sldId id="299" r:id="rId24"/>
    <p:sldId id="294" r:id="rId25"/>
    <p:sldId id="312" r:id="rId26"/>
    <p:sldId id="300" r:id="rId27"/>
    <p:sldId id="301" r:id="rId28"/>
    <p:sldId id="302" r:id="rId29"/>
    <p:sldId id="303" r:id="rId30"/>
    <p:sldId id="304" r:id="rId31"/>
    <p:sldId id="305" r:id="rId32"/>
    <p:sldId id="306" r:id="rId33"/>
    <p:sldId id="307" r:id="rId34"/>
    <p:sldId id="310" r:id="rId35"/>
    <p:sldId id="311" r:id="rId36"/>
    <p:sldId id="309" r:id="rId37"/>
    <p:sldId id="308" r:id="rId3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E064-93B4-4542-A3A4-5AF93943A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3A251A40-4F63-4AD6-B68C-B7A23FAD9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4F1646B-0826-48B2-8805-256B3665915F}"/>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7EB9E2B1-82A2-45CB-8225-A240E8E31F9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9D5172-B8D7-4450-BB07-AD2B754EE95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40444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5CCA-2C78-4D75-9B7B-E0137A7F659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34A7F47-43F7-4540-A828-D422E8D62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8F8CD6-A20A-4C38-B476-7E7E2884D7F0}"/>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3375D3BD-F92A-4986-9857-5BE66468FA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4AB595D-D509-4EB1-98A7-D880EFCBC58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63362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29B47-AD0A-4FEB-AA30-37BE10674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2574634-6BC8-474C-BC4E-D9FC0CF518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459564D-CEAA-475A-844F-E7C74BEF6906}"/>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F187C0D9-AE3C-4BC8-8A5C-DFEE02436A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997422-A670-43D6-9BF9-7B8F14B5A5E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89878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9E0-024D-4AA1-876B-DED52CA687AA}"/>
              </a:ext>
            </a:extLst>
          </p:cNvPr>
          <p:cNvSpPr>
            <a:spLocks noGrp="1"/>
          </p:cNvSpPr>
          <p:nvPr>
            <p:ph type="title"/>
          </p:nvPr>
        </p:nvSpPr>
        <p:spPr>
          <a:xfrm flipV="1">
            <a:off x="838200" y="319406"/>
            <a:ext cx="10515600" cy="45719"/>
          </a:xfrm>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0C95FD6-BC85-4C1D-B28A-F13B5A04BC18}"/>
              </a:ext>
            </a:extLst>
          </p:cNvPr>
          <p:cNvSpPr>
            <a:spLocks noGrp="1"/>
          </p:cNvSpPr>
          <p:nvPr>
            <p:ph idx="1"/>
          </p:nvPr>
        </p:nvSpPr>
        <p:spPr>
          <a:xfrm>
            <a:off x="838200" y="456562"/>
            <a:ext cx="10515600" cy="6401437"/>
          </a:xfrm>
        </p:spPr>
        <p:txBody>
          <a:bodyPr/>
          <a:lstStyle>
            <a:lvl1pPr marL="0" indent="0" algn="just">
              <a:lnSpc>
                <a:spcPct val="100000"/>
              </a:lnSpc>
              <a:buNone/>
              <a:defRPr sz="2200" baseline="0">
                <a:latin typeface="Arial" panose="020B0604020202020204" pitchFamily="34" charset="0"/>
                <a:cs typeface="Arial" panose="020B0604020202020204" pitchFamily="34" charset="0"/>
              </a:defRPr>
            </a:lvl1pPr>
            <a:lvl2pPr marL="432000" algn="l">
              <a:lnSpc>
                <a:spcPct val="100000"/>
              </a:lnSpc>
              <a:defRPr sz="2200" baseline="0">
                <a:latin typeface="Arial" panose="020B0604020202020204" pitchFamily="34" charset="0"/>
                <a:cs typeface="Arial" panose="020B0604020202020204" pitchFamily="34" charset="0"/>
              </a:defRPr>
            </a:lvl2pPr>
            <a:lvl3pPr algn="just">
              <a:lnSpc>
                <a:spcPct val="100000"/>
              </a:lnSpc>
              <a:defRPr/>
            </a:lvl3pPr>
            <a:lvl5pPr algn="just">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B1409DB4-B403-4E0A-8784-0BBEECF18FD8}"/>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7D4E05B3-D64B-45D1-BB63-09239C0126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942F1B-F895-4B29-9D12-1DAB8ED6FB7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929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A9D1-5EF4-4685-B2D6-3B8744F69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B2B21AF-6844-4FC5-8435-C3B2081E7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7150A1-2BC6-43E7-BCB7-B3C66B84FB74}"/>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9C3C6D2B-9C0D-417A-A91C-EA83D00AE82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E4D808C-DD94-43A6-AA2F-C86ADB088A9F}"/>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37044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20E0-6F2C-484D-B0CF-2D67384C29A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364B231-1680-4A00-ACD3-5AD0D13E0B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ECA921B-BFC2-43A0-94AD-66CD7CB7EF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A710196-0CE3-4AB6-B0FC-D46D21248E5D}"/>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6" name="Footer Placeholder 5">
            <a:extLst>
              <a:ext uri="{FF2B5EF4-FFF2-40B4-BE49-F238E27FC236}">
                <a16:creationId xmlns:a16="http://schemas.microsoft.com/office/drawing/2014/main" id="{63778A55-E044-4B7D-99A7-E9F989338EB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D45F08F-E1F8-4FB8-9CE7-EA34A935951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272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96FC-B512-419D-8174-F92B2DB4307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F4D2A92-1373-4D8B-9C48-8D49489B7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6607A5-E8A8-4CDD-8750-5072AE457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31C7D76-C4D4-4C94-BF6C-AE5DB8828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D462A7-C064-4102-BC1F-7FBD28D5E2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560AF71-5B9A-4CD8-B997-BA8A862D5C7B}"/>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8" name="Footer Placeholder 7">
            <a:extLst>
              <a:ext uri="{FF2B5EF4-FFF2-40B4-BE49-F238E27FC236}">
                <a16:creationId xmlns:a16="http://schemas.microsoft.com/office/drawing/2014/main" id="{C519E323-6FFF-490A-9182-58DC2414BF9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A95D229-BDC6-4518-90C1-6E30C15A7D88}"/>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16722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6F51-F255-4A9A-815D-FBC18B07C332}"/>
              </a:ext>
            </a:extLst>
          </p:cNvPr>
          <p:cNvSpPr>
            <a:spLocks noGrp="1"/>
          </p:cNvSpPr>
          <p:nvPr>
            <p:ph type="title"/>
          </p:nvPr>
        </p:nvSpPr>
        <p:spPr>
          <a:xfrm flipV="1">
            <a:off x="838200" y="345532"/>
            <a:ext cx="10515600" cy="45719"/>
          </a:xfrm>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0299396-A93A-4151-801F-936C9C9D1EEF}"/>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4" name="Footer Placeholder 3">
            <a:extLst>
              <a:ext uri="{FF2B5EF4-FFF2-40B4-BE49-F238E27FC236}">
                <a16:creationId xmlns:a16="http://schemas.microsoft.com/office/drawing/2014/main" id="{EE3E27B7-8C32-4EA6-9B7D-3B677BF4F30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7A45023-9937-4532-B025-646E1F67FC4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2111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1B4C2-25C1-47CB-91DB-130E29D26F06}"/>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3" name="Footer Placeholder 2">
            <a:extLst>
              <a:ext uri="{FF2B5EF4-FFF2-40B4-BE49-F238E27FC236}">
                <a16:creationId xmlns:a16="http://schemas.microsoft.com/office/drawing/2014/main" id="{30F72A9E-876D-4942-A1E4-65404902384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8620F7A-FE63-406B-A7CB-D979F804A772}"/>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5553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E2CC-2F2A-4994-88C1-F64117D0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FDED3DF-10BF-4A83-AB86-E04982897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743AD65-F6BB-4AC3-8EB4-F0B19050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F25826-4337-4041-B655-AE39FE6A66EA}"/>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6" name="Footer Placeholder 5">
            <a:extLst>
              <a:ext uri="{FF2B5EF4-FFF2-40B4-BE49-F238E27FC236}">
                <a16:creationId xmlns:a16="http://schemas.microsoft.com/office/drawing/2014/main" id="{1B44BE03-9CA5-40FC-9594-666990B115E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D80F580-FD65-48CA-94F0-930C6E4D13FA}"/>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5034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8BA3-43AC-4125-BD8F-FD3F51666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07AD516-CDE8-4392-9D4F-EFFC30DB0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38342AE-4400-43C2-AB39-95B0E6726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03DBB-ED1B-45EA-AE5D-3CDC770C244B}"/>
              </a:ext>
            </a:extLst>
          </p:cNvPr>
          <p:cNvSpPr>
            <a:spLocks noGrp="1"/>
          </p:cNvSpPr>
          <p:nvPr>
            <p:ph type="dt" sz="half" idx="10"/>
          </p:nvPr>
        </p:nvSpPr>
        <p:spPr/>
        <p:txBody>
          <a:bodyPr/>
          <a:lstStyle/>
          <a:p>
            <a:fld id="{8619BDF9-C151-40F0-B66D-6273D4E01649}" type="datetimeFigureOut">
              <a:rPr lang="vi-VN" smtClean="0"/>
              <a:t>13/01/2019</a:t>
            </a:fld>
            <a:endParaRPr lang="vi-VN"/>
          </a:p>
        </p:txBody>
      </p:sp>
      <p:sp>
        <p:nvSpPr>
          <p:cNvPr id="6" name="Footer Placeholder 5">
            <a:extLst>
              <a:ext uri="{FF2B5EF4-FFF2-40B4-BE49-F238E27FC236}">
                <a16:creationId xmlns:a16="http://schemas.microsoft.com/office/drawing/2014/main" id="{FBC76565-9B1C-41C3-A4C0-8752D0FE07E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9518648-B52E-4A02-8505-98E250820665}"/>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8298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D2215-BEBC-4D9D-AF6E-57A5BBA77C7F}"/>
              </a:ext>
            </a:extLst>
          </p:cNvPr>
          <p:cNvSpPr>
            <a:spLocks noGrp="1"/>
          </p:cNvSpPr>
          <p:nvPr>
            <p:ph type="title"/>
          </p:nvPr>
        </p:nvSpPr>
        <p:spPr>
          <a:xfrm flipV="1">
            <a:off x="838200" y="319406"/>
            <a:ext cx="10515600" cy="45719"/>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0EE658C-20A7-47C5-A36D-5653822C88B3}"/>
              </a:ext>
            </a:extLst>
          </p:cNvPr>
          <p:cNvSpPr>
            <a:spLocks noGrp="1"/>
          </p:cNvSpPr>
          <p:nvPr>
            <p:ph type="body" idx="1"/>
          </p:nvPr>
        </p:nvSpPr>
        <p:spPr>
          <a:xfrm>
            <a:off x="838199" y="319406"/>
            <a:ext cx="11035937" cy="640206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7FAC9C16-577B-418B-95C5-6647B9CB0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9BDF9-C151-40F0-B66D-6273D4E01649}" type="datetimeFigureOut">
              <a:rPr lang="vi-VN" smtClean="0"/>
              <a:t>13/01/2019</a:t>
            </a:fld>
            <a:endParaRPr lang="vi-VN"/>
          </a:p>
        </p:txBody>
      </p:sp>
      <p:sp>
        <p:nvSpPr>
          <p:cNvPr id="5" name="Footer Placeholder 4">
            <a:extLst>
              <a:ext uri="{FF2B5EF4-FFF2-40B4-BE49-F238E27FC236}">
                <a16:creationId xmlns:a16="http://schemas.microsoft.com/office/drawing/2014/main" id="{205C8609-77B9-4637-91A0-A79973342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1EA50881-A761-491A-BA27-0290FD48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880C-D26E-43AE-98AD-8100FAC9386C}" type="slidenum">
              <a:rPr lang="vi-VN" smtClean="0"/>
              <a:t>‹#›</a:t>
            </a:fld>
            <a:endParaRPr lang="vi-VN"/>
          </a:p>
        </p:txBody>
      </p:sp>
    </p:spTree>
    <p:extLst>
      <p:ext uri="{BB962C8B-B14F-4D97-AF65-F5344CB8AC3E}">
        <p14:creationId xmlns:p14="http://schemas.microsoft.com/office/powerpoint/2010/main" val="394438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just" defTabSz="914400" rtl="0" eaLnBrk="1" latinLnBrk="0" hangingPunct="1">
        <a:lnSpc>
          <a:spcPct val="100000"/>
        </a:lnSpc>
        <a:spcBef>
          <a:spcPts val="1000"/>
        </a:spcBef>
        <a:buFont typeface="Arial" panose="020B0604020202020204" pitchFamily="34" charset="0"/>
        <a:buNone/>
        <a:defRPr sz="2200" kern="1200" baseline="0">
          <a:solidFill>
            <a:schemeClr val="tx1"/>
          </a:solidFill>
          <a:latin typeface="Arial" panose="020B0604020202020204" pitchFamily="34" charset="0"/>
          <a:ea typeface="+mn-ea"/>
          <a:cs typeface="+mn-cs"/>
        </a:defRPr>
      </a:lvl1pPr>
      <a:lvl2pPr marL="432000" indent="-228600" algn="l" defTabSz="914400" rtl="0" eaLnBrk="1" latinLnBrk="0" hangingPunct="1">
        <a:lnSpc>
          <a:spcPct val="100000"/>
        </a:lnSpc>
        <a:spcBef>
          <a:spcPts val="500"/>
        </a:spcBef>
        <a:buFont typeface="Arial" panose="020B0604020202020204" pitchFamily="34" charset="0"/>
        <a:buChar char="•"/>
        <a:defRPr sz="22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ctr">
              <a:lnSpc>
                <a:spcPct val="100000"/>
              </a:lnSpc>
              <a:buNone/>
            </a:pPr>
            <a:r>
              <a:rPr lang="en-US" sz="2600" b="1" dirty="0">
                <a:latin typeface="Arial" panose="020B0604020202020204" pitchFamily="34" charset="0"/>
                <a:cs typeface="Arial" panose="020B0604020202020204" pitchFamily="34" charset="0"/>
              </a:rPr>
              <a:t>Ch</a:t>
            </a:r>
            <a:r>
              <a:rPr lang="vi-VN" sz="2600" b="1" dirty="0">
                <a:latin typeface="Arial" panose="020B0604020202020204" pitchFamily="34" charset="0"/>
                <a:cs typeface="Arial" panose="020B0604020202020204" pitchFamily="34" charset="0"/>
              </a:rPr>
              <a:t>ư</a:t>
            </a:r>
            <a:r>
              <a:rPr lang="en-US" sz="2600" b="1" dirty="0" err="1">
                <a:latin typeface="Arial" panose="020B0604020202020204" pitchFamily="34" charset="0"/>
                <a:cs typeface="Arial" panose="020B0604020202020204" pitchFamily="34" charset="0"/>
              </a:rPr>
              <a:t>ơng</a:t>
            </a:r>
            <a:r>
              <a:rPr lang="en-US" sz="2600" b="1" dirty="0">
                <a:latin typeface="Arial" panose="020B0604020202020204" pitchFamily="34" charset="0"/>
                <a:cs typeface="Arial" panose="020B0604020202020204" pitchFamily="34" charset="0"/>
              </a:rPr>
              <a:t> 10. </a:t>
            </a:r>
            <a:r>
              <a:rPr lang="en-US" sz="2600" b="1" dirty="0" err="1">
                <a:latin typeface="Arial" panose="020B0604020202020204" pitchFamily="34" charset="0"/>
                <a:cs typeface="Arial" panose="020B0604020202020204" pitchFamily="34" charset="0"/>
              </a:rPr>
              <a:t>Học</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không</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giám</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sát</a:t>
            </a:r>
            <a:r>
              <a:rPr lang="en-US" sz="2600" b="1" dirty="0">
                <a:latin typeface="Arial" panose="020B0604020202020204" pitchFamily="34" charset="0"/>
                <a:cs typeface="Arial" panose="020B0604020202020204" pitchFamily="34" charset="0"/>
              </a:rPr>
              <a:t> - </a:t>
            </a:r>
            <a:r>
              <a:rPr lang="en-US" sz="2600" b="1" dirty="0" err="1">
                <a:latin typeface="Arial" panose="020B0604020202020204" pitchFamily="34" charset="0"/>
                <a:cs typeface="Arial" panose="020B0604020202020204" pitchFamily="34" charset="0"/>
              </a:rPr>
              <a:t>Phân</a:t>
            </a:r>
            <a:r>
              <a:rPr lang="en-US" sz="2600" b="1"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cụm</a:t>
            </a:r>
            <a:r>
              <a:rPr lang="en-US" sz="2600" b="1" dirty="0">
                <a:latin typeface="Arial" panose="020B0604020202020204" pitchFamily="34" charset="0"/>
                <a:cs typeface="Arial" panose="020B0604020202020204" pitchFamily="34" charset="0"/>
              </a:rPr>
              <a:t> K-means</a:t>
            </a:r>
          </a:p>
          <a:p>
            <a:pPr marL="0" indent="0" algn="just">
              <a:lnSpc>
                <a:spcPct val="100000"/>
              </a:lnSpc>
              <a:buNone/>
            </a:pPr>
            <a:r>
              <a:rPr lang="en-US" sz="2200" b="1" dirty="0">
                <a:latin typeface="Arial" panose="020B0604020202020204" pitchFamily="34" charset="0"/>
                <a:cs typeface="Arial" panose="020B0604020202020204" pitchFamily="34" charset="0"/>
              </a:rPr>
              <a:t>1. </a:t>
            </a:r>
            <a:r>
              <a:rPr lang="en-US" sz="2200" b="1" dirty="0" err="1">
                <a:latin typeface="Arial" panose="020B0604020202020204" pitchFamily="34" charset="0"/>
                <a:cs typeface="Arial" panose="020B0604020202020204" pitchFamily="34" charset="0"/>
              </a:rPr>
              <a:t>Khái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niệm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phân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cụm</a:t>
            </a:r>
            <a:endParaRPr lang="en-US" sz="2200" b="1" dirty="0">
              <a:latin typeface="Arial" panose="020B0604020202020204" pitchFamily="34" charset="0"/>
              <a:cs typeface="Arial" panose="020B0604020202020204" pitchFamily="34" charset="0"/>
            </a:endParaRPr>
          </a:p>
          <a:p>
            <a:pPr marL="0" indent="0" algn="just">
              <a:lnSpc>
                <a:spcPct val="100000"/>
              </a:lnSpc>
              <a:buNone/>
            </a:pP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cụm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nhiệm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vụ</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máy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động</a:t>
            </a:r>
            <a:r>
              <a:rPr lang="en-US" sz="2200" dirty="0">
                <a:latin typeface="Arial" panose="020B0604020202020204" pitchFamily="34" charset="0"/>
                <a:cs typeface="Arial" panose="020B0604020202020204" pitchFamily="34" charset="0"/>
              </a:rPr>
              <a:t> chia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nhóm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cụm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trước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nhóm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Thậm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chúng</a:t>
            </a:r>
            <a:r>
              <a:rPr lang="en-US" sz="2200" dirty="0">
                <a:latin typeface="Arial" panose="020B0604020202020204" pitchFamily="34" charset="0"/>
                <a:cs typeface="Arial" panose="020B0604020202020204" pitchFamily="34" charset="0"/>
              </a:rPr>
              <a:t> ta </a:t>
            </a:r>
            <a:r>
              <a:rPr lang="en-US" sz="2200" dirty="0" err="1">
                <a:latin typeface="Arial" panose="020B0604020202020204" pitchFamily="34" charset="0"/>
                <a:cs typeface="Arial" panose="020B0604020202020204" pitchFamily="34" charset="0"/>
              </a:rPr>
              <a:t>cũng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tìm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cụm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nhìn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sắc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nhóm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tìm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r>
              <a:rPr lang="en-US" dirty="0" err="1"/>
              <a:t>Nếu</a:t>
            </a:r>
            <a:r>
              <a:rPr lang="en-US" dirty="0"/>
              <a:t> </a:t>
            </a:r>
            <a:r>
              <a:rPr lang="en-US" dirty="0" err="1"/>
              <a:t>không</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trước</a:t>
            </a:r>
            <a:r>
              <a:rPr lang="en-US" dirty="0"/>
              <a:t> </a:t>
            </a:r>
            <a:r>
              <a:rPr lang="en-US" dirty="0" err="1"/>
              <a:t>về</a:t>
            </a:r>
            <a:r>
              <a:rPr lang="en-US" dirty="0"/>
              <a:t> </a:t>
            </a:r>
            <a:r>
              <a:rPr lang="en-US" dirty="0" err="1"/>
              <a:t>cụm</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biết</a:t>
            </a:r>
            <a:r>
              <a:rPr lang="en-US" dirty="0"/>
              <a:t> </a:t>
            </a:r>
            <a:r>
              <a:rPr lang="en-US" dirty="0" err="1"/>
              <a:t>nơi</a:t>
            </a:r>
            <a:r>
              <a:rPr lang="en-US" dirty="0"/>
              <a:t> </a:t>
            </a:r>
            <a:r>
              <a:rPr lang="en-US" dirty="0" err="1"/>
              <a:t>nào</a:t>
            </a:r>
            <a:r>
              <a:rPr lang="en-US" dirty="0"/>
              <a:t> </a:t>
            </a:r>
            <a:r>
              <a:rPr lang="en-US" dirty="0" err="1"/>
              <a:t>một</a:t>
            </a:r>
            <a:r>
              <a:rPr lang="en-US" dirty="0"/>
              <a:t> </a:t>
            </a:r>
            <a:r>
              <a:rPr lang="en-US" dirty="0" err="1"/>
              <a:t>nhóm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một</a:t>
            </a:r>
            <a:r>
              <a:rPr lang="en-US" dirty="0"/>
              <a:t> </a:t>
            </a:r>
            <a:r>
              <a:rPr lang="en-US" dirty="0" err="1"/>
              <a:t>nhóm</a:t>
            </a:r>
            <a:r>
              <a:rPr lang="en-US" dirty="0"/>
              <a:t> </a:t>
            </a:r>
            <a:r>
              <a:rPr lang="en-US" dirty="0" err="1"/>
              <a:t>khác</a:t>
            </a:r>
            <a:r>
              <a:rPr lang="en-US" dirty="0"/>
              <a:t> </a:t>
            </a:r>
            <a:r>
              <a:rPr lang="en-US" dirty="0" err="1"/>
              <a:t>bắt</a:t>
            </a:r>
            <a:r>
              <a:rPr lang="en-US" dirty="0"/>
              <a:t> </a:t>
            </a:r>
            <a:r>
              <a:rPr lang="en-US" dirty="0" err="1"/>
              <a:t>đầu</a:t>
            </a:r>
            <a:r>
              <a:rPr lang="en-US" dirty="0"/>
              <a:t>? </a:t>
            </a:r>
            <a:r>
              <a:rPr lang="en-US" dirty="0" err="1"/>
              <a:t>Đáp</a:t>
            </a:r>
            <a:r>
              <a:rPr lang="en-US" dirty="0"/>
              <a:t> </a:t>
            </a:r>
            <a:r>
              <a:rPr lang="en-US" dirty="0" err="1"/>
              <a:t>án</a:t>
            </a:r>
            <a:r>
              <a:rPr lang="en-US" dirty="0"/>
              <a:t> </a:t>
            </a:r>
            <a:r>
              <a:rPr lang="en-US" dirty="0" err="1"/>
              <a:t>đơn</a:t>
            </a:r>
            <a:r>
              <a:rPr lang="en-US" dirty="0"/>
              <a:t> </a:t>
            </a:r>
            <a:r>
              <a:rPr lang="en-US" dirty="0" err="1"/>
              <a:t>giản</a:t>
            </a:r>
            <a:r>
              <a:rPr lang="en-US" dirty="0"/>
              <a:t>. </a:t>
            </a:r>
            <a:r>
              <a:rPr lang="en-US" dirty="0" err="1"/>
              <a:t>Phân</a:t>
            </a:r>
            <a:r>
              <a:rPr lang="en-US" dirty="0"/>
              <a:t> </a:t>
            </a:r>
            <a:r>
              <a:rPr lang="en-US" dirty="0" err="1"/>
              <a:t>cụm</a:t>
            </a:r>
            <a:r>
              <a:rPr lang="en-US" dirty="0"/>
              <a:t> </a:t>
            </a:r>
            <a:r>
              <a:rPr lang="en-US" dirty="0" err="1"/>
              <a:t>được</a:t>
            </a:r>
            <a:r>
              <a:rPr lang="en-US" dirty="0"/>
              <a:t> </a:t>
            </a:r>
            <a:r>
              <a:rPr lang="en-US" dirty="0" err="1"/>
              <a:t>chỉ</a:t>
            </a:r>
            <a:r>
              <a:rPr lang="en-US" dirty="0"/>
              <a:t> </a:t>
            </a:r>
            <a:r>
              <a:rPr lang="en-US" dirty="0" err="1"/>
              <a:t>đạo</a:t>
            </a:r>
            <a:r>
              <a:rPr lang="en-US" dirty="0"/>
              <a:t> </a:t>
            </a:r>
            <a:r>
              <a:rPr lang="en-US" dirty="0" err="1"/>
              <a:t>bởi</a:t>
            </a:r>
            <a:r>
              <a:rPr lang="en-US" dirty="0"/>
              <a:t> </a:t>
            </a:r>
            <a:r>
              <a:rPr lang="en-US" dirty="0" err="1"/>
              <a:t>nguyên</a:t>
            </a:r>
            <a:r>
              <a:rPr lang="en-US" dirty="0"/>
              <a:t> </a:t>
            </a:r>
            <a:r>
              <a:rPr lang="en-US" dirty="0" err="1"/>
              <a:t>tắc</a:t>
            </a:r>
            <a:r>
              <a:rPr lang="en-US" dirty="0"/>
              <a:t> </a:t>
            </a:r>
            <a:r>
              <a:rPr lang="en-US" dirty="0" err="1"/>
              <a:t>là</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cụm</a:t>
            </a:r>
            <a:r>
              <a:rPr lang="en-US" dirty="0"/>
              <a:t> </a:t>
            </a:r>
            <a:r>
              <a:rPr lang="en-US" dirty="0" err="1"/>
              <a:t>phải</a:t>
            </a:r>
            <a:r>
              <a:rPr lang="en-US" dirty="0"/>
              <a:t> </a:t>
            </a:r>
            <a:r>
              <a:rPr lang="en-US" dirty="0" err="1"/>
              <a:t>giống</a:t>
            </a:r>
            <a:r>
              <a:rPr lang="en-US" dirty="0"/>
              <a:t> </a:t>
            </a:r>
            <a:r>
              <a:rPr lang="en-US" dirty="0" err="1"/>
              <a:t>nhau</a:t>
            </a:r>
            <a:r>
              <a:rPr lang="en-US" dirty="0"/>
              <a:t>, </a:t>
            </a:r>
            <a:r>
              <a:rPr lang="en-US" dirty="0" err="1"/>
              <a:t>nhưng</a:t>
            </a:r>
            <a:r>
              <a:rPr lang="en-US" dirty="0"/>
              <a:t> </a:t>
            </a:r>
            <a:r>
              <a:rPr lang="en-US" dirty="0" err="1"/>
              <a:t>rất</a:t>
            </a:r>
            <a:r>
              <a:rPr lang="en-US" dirty="0"/>
              <a:t> </a:t>
            </a:r>
            <a:r>
              <a:rPr lang="en-US" dirty="0" err="1"/>
              <a:t>khác</a:t>
            </a:r>
            <a:r>
              <a:rPr lang="en-US" dirty="0"/>
              <a:t> </a:t>
            </a:r>
            <a:r>
              <a:rPr lang="en-US" dirty="0" err="1"/>
              <a:t>với</a:t>
            </a:r>
            <a:r>
              <a:rPr lang="en-US" dirty="0"/>
              <a:t> </a:t>
            </a:r>
            <a:r>
              <a:rPr lang="en-US" dirty="0" err="1"/>
              <a:t>những</a:t>
            </a:r>
            <a:r>
              <a:rPr lang="en-US" dirty="0"/>
              <a:t> </a:t>
            </a:r>
            <a:r>
              <a:rPr lang="en-US" dirty="0" err="1"/>
              <a:t>phần</a:t>
            </a:r>
            <a:r>
              <a:rPr lang="en-US" dirty="0"/>
              <a:t> </a:t>
            </a:r>
            <a:r>
              <a:rPr lang="en-US" dirty="0" err="1"/>
              <a:t>tử</a:t>
            </a:r>
            <a:r>
              <a:rPr lang="en-US" dirty="0"/>
              <a:t> </a:t>
            </a:r>
            <a:r>
              <a:rPr lang="en-US" dirty="0" err="1"/>
              <a:t>bên</a:t>
            </a:r>
            <a:r>
              <a:rPr lang="en-US" dirty="0"/>
              <a:t> </a:t>
            </a:r>
            <a:r>
              <a:rPr lang="en-US" dirty="0" err="1"/>
              <a:t>ngoài</a:t>
            </a:r>
            <a:r>
              <a:rPr lang="en-US" dirty="0"/>
              <a:t>. </a:t>
            </a:r>
            <a:r>
              <a:rPr lang="en-US" dirty="0" err="1"/>
              <a:t>Định</a:t>
            </a:r>
            <a:r>
              <a:rPr lang="en-US" dirty="0"/>
              <a:t> </a:t>
            </a:r>
            <a:r>
              <a:rPr lang="en-US" dirty="0" err="1"/>
              <a:t>nghĩa</a:t>
            </a:r>
            <a:r>
              <a:rPr lang="en-US" dirty="0"/>
              <a:t> </a:t>
            </a:r>
            <a:r>
              <a:rPr lang="en-US" dirty="0" err="1"/>
              <a:t>về</a:t>
            </a:r>
            <a:r>
              <a:rPr lang="en-US" dirty="0"/>
              <a:t> </a:t>
            </a:r>
            <a:r>
              <a:rPr lang="en-US" dirty="0" err="1"/>
              <a:t>sự</a:t>
            </a:r>
            <a:r>
              <a:rPr lang="en-US" dirty="0"/>
              <a:t> </a:t>
            </a:r>
            <a:r>
              <a:rPr lang="en-US" dirty="0" err="1"/>
              <a:t>tương</a:t>
            </a:r>
            <a:r>
              <a:rPr lang="en-US" dirty="0"/>
              <a:t> </a:t>
            </a:r>
            <a:r>
              <a:rPr lang="en-US" dirty="0" err="1"/>
              <a:t>đồng</a:t>
            </a:r>
            <a:r>
              <a:rPr lang="en-US" dirty="0"/>
              <a:t> </a:t>
            </a:r>
            <a:r>
              <a:rPr lang="en-US" dirty="0" err="1"/>
              <a:t>có</a:t>
            </a:r>
            <a:r>
              <a:rPr lang="en-US" dirty="0"/>
              <a:t> </a:t>
            </a:r>
            <a:r>
              <a:rPr lang="en-US" dirty="0" err="1"/>
              <a:t>thể</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nhưng</a:t>
            </a:r>
            <a:r>
              <a:rPr lang="en-US" dirty="0"/>
              <a:t> ý </a:t>
            </a:r>
            <a:r>
              <a:rPr lang="en-US" dirty="0" err="1"/>
              <a:t>tưởng</a:t>
            </a:r>
            <a:r>
              <a:rPr lang="en-US" dirty="0"/>
              <a:t> </a:t>
            </a:r>
            <a:r>
              <a:rPr lang="en-US" dirty="0" err="1"/>
              <a:t>cơ</a:t>
            </a:r>
            <a:r>
              <a:rPr lang="en-US" dirty="0"/>
              <a:t> </a:t>
            </a:r>
            <a:r>
              <a:rPr lang="en-US" dirty="0" err="1"/>
              <a:t>bản</a:t>
            </a:r>
            <a:r>
              <a:rPr lang="en-US" dirty="0"/>
              <a:t> </a:t>
            </a:r>
            <a:r>
              <a:rPr lang="en-US" dirty="0" err="1"/>
              <a:t>luôn</a:t>
            </a:r>
            <a:r>
              <a:rPr lang="en-US" dirty="0"/>
              <a:t> </a:t>
            </a:r>
            <a:r>
              <a:rPr lang="en-US" dirty="0" err="1"/>
              <a:t>là</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liên</a:t>
            </a:r>
            <a:r>
              <a:rPr lang="en-US" dirty="0"/>
              <a:t> </a:t>
            </a:r>
            <a:r>
              <a:rPr lang="en-US" dirty="0" err="1"/>
              <a:t>quan</a:t>
            </a:r>
            <a:r>
              <a:rPr lang="en-US" dirty="0"/>
              <a:t> </a:t>
            </a:r>
            <a:r>
              <a:rPr lang="en-US" dirty="0" err="1"/>
              <a:t>được</a:t>
            </a:r>
            <a:r>
              <a:rPr lang="en-US" dirty="0"/>
              <a:t> </a:t>
            </a:r>
            <a:r>
              <a:rPr lang="en-US" dirty="0" err="1"/>
              <a:t>đặt</a:t>
            </a:r>
            <a:r>
              <a:rPr lang="en-US" dirty="0"/>
              <a:t> </a:t>
            </a:r>
            <a:r>
              <a:rPr lang="en-US" dirty="0" err="1"/>
              <a:t>cùng</a:t>
            </a:r>
            <a:r>
              <a:rPr lang="en-US" dirty="0"/>
              <a:t> </a:t>
            </a:r>
            <a:r>
              <a:rPr lang="en-US" dirty="0" err="1"/>
              <a:t>nhau</a:t>
            </a:r>
            <a:r>
              <a:rPr lang="en-US" dirty="0"/>
              <a:t> </a:t>
            </a:r>
            <a:r>
              <a:rPr lang="en-US" dirty="0" err="1"/>
              <a:t>trong</a:t>
            </a:r>
            <a:r>
              <a:rPr lang="en-US" dirty="0"/>
              <a:t> </a:t>
            </a:r>
            <a:r>
              <a:rPr lang="en-US" dirty="0" err="1"/>
              <a:t>một</a:t>
            </a:r>
            <a:r>
              <a:rPr lang="en-US" dirty="0"/>
              <a:t> </a:t>
            </a:r>
            <a:r>
              <a:rPr lang="en-US" dirty="0" err="1"/>
              <a:t>nhóm</a:t>
            </a:r>
            <a:r>
              <a:rPr lang="en-US" dirty="0"/>
              <a:t>.</a:t>
            </a:r>
          </a:p>
          <a:p>
            <a:r>
              <a:rPr lang="en-US" dirty="0" err="1"/>
              <a:t>Phân</a:t>
            </a:r>
            <a:r>
              <a:rPr lang="en-US" dirty="0"/>
              <a:t> </a:t>
            </a:r>
            <a:r>
              <a:rPr lang="en-US" dirty="0" err="1"/>
              <a:t>cụm</a:t>
            </a:r>
            <a:r>
              <a:rPr lang="en-US" dirty="0"/>
              <a:t> </a:t>
            </a:r>
            <a:r>
              <a:rPr lang="en-US" dirty="0" err="1"/>
              <a:t>là</a:t>
            </a:r>
            <a:r>
              <a:rPr lang="en-US" dirty="0"/>
              <a:t> </a:t>
            </a:r>
            <a:r>
              <a:rPr lang="en-US" dirty="0" err="1"/>
              <a:t>việc</a:t>
            </a:r>
            <a:r>
              <a:rPr lang="en-US" dirty="0"/>
              <a:t>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 </a:t>
            </a:r>
            <a:r>
              <a:rPr lang="en-US" dirty="0" err="1"/>
              <a:t>vì</a:t>
            </a:r>
            <a:r>
              <a:rPr lang="en-US" dirty="0"/>
              <a:t> </a:t>
            </a:r>
            <a:r>
              <a:rPr lang="en-US" dirty="0" err="1"/>
              <a:t>không</a:t>
            </a:r>
            <a:r>
              <a:rPr lang="en-US" dirty="0"/>
              <a:t> </a:t>
            </a:r>
            <a:r>
              <a:rPr lang="en-US" dirty="0" err="1"/>
              <a:t>có</a:t>
            </a:r>
            <a:r>
              <a:rPr lang="en-US" dirty="0"/>
              <a:t> </a:t>
            </a:r>
            <a:r>
              <a:rPr lang="en-US" dirty="0" err="1"/>
              <a:t>một</a:t>
            </a:r>
            <a:r>
              <a:rPr lang="en-US" dirty="0"/>
              <a:t> h</a:t>
            </a:r>
            <a:r>
              <a:rPr lang="vi-VN" dirty="0"/>
              <a:t>ướng dẫn hay chỉ bảo nào, không có thầy để định hướng hoạt động</a:t>
            </a: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2200" b="1" dirty="0">
              <a:latin typeface="Arial" panose="020B0604020202020204" pitchFamily="34" charset="0"/>
              <a:cs typeface="Arial" panose="020B0604020202020204" pitchFamily="34" charset="0"/>
            </a:endParaRPr>
          </a:p>
          <a:p>
            <a:pPr marL="0" indent="0" algn="just">
              <a:lnSpc>
                <a:spcPct val="100000"/>
              </a:lnSpc>
              <a:buNone/>
            </a:pPr>
            <a:endParaRPr lang="en-US" sz="1100" b="1" dirty="0">
              <a:latin typeface="Arial" panose="020B0604020202020204" pitchFamily="34" charset="0"/>
              <a:cs typeface="Arial" panose="020B0604020202020204" pitchFamily="34" charset="0"/>
            </a:endParaRPr>
          </a:p>
          <a:p>
            <a:pPr marL="0" indent="0" algn="just">
              <a:lnSpc>
                <a:spcPct val="100000"/>
              </a:lnSpc>
              <a:buNone/>
            </a:pPr>
            <a:endParaRPr lang="en-US" sz="1100" b="1" dirty="0">
              <a:latin typeface="Arial" panose="020B0604020202020204" pitchFamily="34" charset="0"/>
              <a:cs typeface="Arial" panose="020B0604020202020204" pitchFamily="34" charset="0"/>
            </a:endParaRPr>
          </a:p>
          <a:p>
            <a:pPr marL="0" indent="0" algn="just">
              <a:lnSpc>
                <a:spcPct val="100000"/>
              </a:lnSpc>
              <a:buNone/>
            </a:pPr>
            <a:endParaRPr lang="en-US" sz="1100" b="1" dirty="0">
              <a:latin typeface="Arial" panose="020B0604020202020204" pitchFamily="34" charset="0"/>
              <a:cs typeface="Arial" panose="020B0604020202020204" pitchFamily="34" charset="0"/>
            </a:endParaRPr>
          </a:p>
          <a:p>
            <a:pPr marL="0" indent="0" algn="just">
              <a:lnSpc>
                <a:spcPct val="100000"/>
              </a:lnSpc>
              <a:buNone/>
            </a:pPr>
            <a:endParaRPr lang="en-US" sz="1100" b="1" dirty="0">
              <a:latin typeface="Arial" panose="020B0604020202020204" pitchFamily="34" charset="0"/>
              <a:cs typeface="Arial" panose="020B0604020202020204" pitchFamily="34" charset="0"/>
            </a:endParaRPr>
          </a:p>
          <a:p>
            <a:pPr marL="0" indent="0" algn="just">
              <a:lnSpc>
                <a:spcPct val="100000"/>
              </a:lnSpc>
              <a:buNone/>
            </a:pPr>
            <a:endParaRPr lang="vi-VN" sz="2200" dirty="0"/>
          </a:p>
        </p:txBody>
      </p:sp>
    </p:spTree>
    <p:extLst>
      <p:ext uri="{BB962C8B-B14F-4D97-AF65-F5344CB8AC3E}">
        <p14:creationId xmlns:p14="http://schemas.microsoft.com/office/powerpoint/2010/main" val="35384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4. Ví dụ minh họa</a:t>
            </a:r>
          </a:p>
          <a:p>
            <a:r>
              <a:rPr lang="vi-VN" dirty="0"/>
              <a:t>Xét một ví dụ khá tầm thường, trong đó 13 mẫu (điểm) được mô tả bởi một thuộc tính số duy nhất. Giả sử phân nhóm ban đầu được chia thành ba nhóm ngăn cách bởi các thanh dọc. Trình tự thuật toán sau đây cho thấy hai mẫu (được khoanh bởi các vòng tròn) được di chuyển từ cụm này sang cụm khác.</a:t>
            </a:r>
          </a:p>
          <a:p>
            <a:endParaRPr lang="vi-VN" dirty="0"/>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850F48F1-9FF6-45BF-BFBA-1CB88133078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643" y="2348534"/>
            <a:ext cx="6639340" cy="4280869"/>
          </a:xfrm>
          <a:prstGeom prst="rect">
            <a:avLst/>
          </a:prstGeom>
          <a:noFill/>
          <a:ln>
            <a:noFill/>
          </a:ln>
        </p:spPr>
      </p:pic>
    </p:spTree>
    <p:extLst>
      <p:ext uri="{BB962C8B-B14F-4D97-AF65-F5344CB8AC3E}">
        <p14:creationId xmlns:p14="http://schemas.microsoft.com/office/powerpoint/2010/main" val="335574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Bài tập tính toán </a:t>
            </a:r>
            <a:endParaRPr lang="vi-VN" dirty="0"/>
          </a:p>
          <a:p>
            <a:r>
              <a:rPr lang="vi-VN" dirty="0"/>
              <a:t>Có 9 điểm trên mặt phẳng với những tọa độ đã cho. Theo thuật toán phân cụm, đầu tiên chọn số cụm K=3 và khởi tạo các cụm theo bảng sau:</a:t>
            </a:r>
          </a:p>
          <a:p>
            <a:endParaRPr lang="vi-VN" dirty="0"/>
          </a:p>
          <a:p>
            <a:endParaRPr lang="vi-VN" dirty="0"/>
          </a:p>
          <a:p>
            <a:pPr marL="0" indent="0" algn="just">
              <a:lnSpc>
                <a:spcPct val="100000"/>
              </a:lnSpc>
              <a:buNone/>
            </a:pPr>
            <a:endParaRPr lang="vi-VN" sz="2200" dirty="0"/>
          </a:p>
        </p:txBody>
      </p:sp>
      <p:graphicFrame>
        <p:nvGraphicFramePr>
          <p:cNvPr id="6" name="Table 5">
            <a:extLst>
              <a:ext uri="{FF2B5EF4-FFF2-40B4-BE49-F238E27FC236}">
                <a16:creationId xmlns:a16="http://schemas.microsoft.com/office/drawing/2014/main" id="{12B1479B-DB2C-4881-9DA8-69D801CCADC1}"/>
              </a:ext>
            </a:extLst>
          </p:cNvPr>
          <p:cNvGraphicFramePr>
            <a:graphicFrameLocks noGrp="1"/>
          </p:cNvGraphicFramePr>
          <p:nvPr>
            <p:extLst>
              <p:ext uri="{D42A27DB-BD31-4B8C-83A1-F6EECF244321}">
                <p14:modId xmlns:p14="http://schemas.microsoft.com/office/powerpoint/2010/main" val="3104154074"/>
              </p:ext>
            </p:extLst>
          </p:nvPr>
        </p:nvGraphicFramePr>
        <p:xfrm>
          <a:off x="2093844" y="1736036"/>
          <a:ext cx="7156173" cy="2637180"/>
        </p:xfrm>
        <a:graphic>
          <a:graphicData uri="http://schemas.openxmlformats.org/drawingml/2006/table">
            <a:tbl>
              <a:tblPr firstRow="1" firstCol="1" bandRow="1">
                <a:tableStyleId>{5C22544A-7EE6-4342-B048-85BDC9FD1C3A}</a:tableStyleId>
              </a:tblPr>
              <a:tblGrid>
                <a:gridCol w="2226066">
                  <a:extLst>
                    <a:ext uri="{9D8B030D-6E8A-4147-A177-3AD203B41FA5}">
                      <a16:colId xmlns:a16="http://schemas.microsoft.com/office/drawing/2014/main" val="1076202770"/>
                    </a:ext>
                  </a:extLst>
                </a:gridCol>
                <a:gridCol w="1591008">
                  <a:extLst>
                    <a:ext uri="{9D8B030D-6E8A-4147-A177-3AD203B41FA5}">
                      <a16:colId xmlns:a16="http://schemas.microsoft.com/office/drawing/2014/main" val="2677371833"/>
                    </a:ext>
                  </a:extLst>
                </a:gridCol>
                <a:gridCol w="1589887">
                  <a:extLst>
                    <a:ext uri="{9D8B030D-6E8A-4147-A177-3AD203B41FA5}">
                      <a16:colId xmlns:a16="http://schemas.microsoft.com/office/drawing/2014/main" val="4047522911"/>
                    </a:ext>
                  </a:extLst>
                </a:gridCol>
                <a:gridCol w="1749212">
                  <a:extLst>
                    <a:ext uri="{9D8B030D-6E8A-4147-A177-3AD203B41FA5}">
                      <a16:colId xmlns:a16="http://schemas.microsoft.com/office/drawing/2014/main" val="1644812996"/>
                    </a:ext>
                  </a:extLst>
                </a:gridCol>
              </a:tblGrid>
              <a:tr h="527436">
                <a:tc>
                  <a:txBody>
                    <a:bodyPr/>
                    <a:lstStyle/>
                    <a:p>
                      <a:pPr algn="ctr">
                        <a:lnSpc>
                          <a:spcPct val="107000"/>
                        </a:lnSpc>
                        <a:spcBef>
                          <a:spcPts val="600"/>
                        </a:spcBef>
                        <a:spcAft>
                          <a:spcPts val="0"/>
                        </a:spcAft>
                      </a:pPr>
                      <a:r>
                        <a:rPr lang="vi-VN" sz="2000" dirty="0">
                          <a:effectLst/>
                        </a:rPr>
                        <a:t> </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err="1">
                          <a:effectLst/>
                        </a:rPr>
                        <a:t>Nhóm</a:t>
                      </a:r>
                      <a:r>
                        <a:rPr lang="en-US" sz="2000" dirty="0">
                          <a:effectLst/>
                        </a:rPr>
                        <a:t> 1</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err="1">
                          <a:effectLst/>
                        </a:rPr>
                        <a:t>Nhóm</a:t>
                      </a:r>
                      <a:r>
                        <a:rPr lang="en-US" sz="2000" dirty="0">
                          <a:effectLst/>
                        </a:rPr>
                        <a:t> 2</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Nhóm 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431161"/>
                  </a:ext>
                </a:extLst>
              </a:tr>
              <a:tr h="527436">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(2;5)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(4;3)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(1;5)</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247507"/>
                  </a:ext>
                </a:extLst>
              </a:tr>
              <a:tr h="527436">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(1;4)</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(3;7)</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(3;1)</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269091"/>
                  </a:ext>
                </a:extLst>
              </a:tr>
              <a:tr h="527436">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(3;6)</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(2;2)</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(2;3)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3715"/>
                  </a:ext>
                </a:extLst>
              </a:tr>
              <a:tr h="527436">
                <a:tc>
                  <a:txBody>
                    <a:bodyPr/>
                    <a:lstStyle/>
                    <a:p>
                      <a:pPr algn="r">
                        <a:lnSpc>
                          <a:spcPct val="107000"/>
                        </a:lnSpc>
                        <a:spcBef>
                          <a:spcPts val="300"/>
                        </a:spcBef>
                        <a:spcAft>
                          <a:spcPts val="300"/>
                        </a:spcAft>
                      </a:pPr>
                      <a:r>
                        <a:rPr lang="en-US" sz="2000">
                          <a:effectLst/>
                        </a:rPr>
                        <a:t>Trọng tâm</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(2;5)</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(3;4)</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(2;3)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134793"/>
                  </a:ext>
                </a:extLst>
              </a:tr>
            </a:tbl>
          </a:graphicData>
        </a:graphic>
      </p:graphicFrame>
    </p:spTree>
    <p:extLst>
      <p:ext uri="{BB962C8B-B14F-4D97-AF65-F5344CB8AC3E}">
        <p14:creationId xmlns:p14="http://schemas.microsoft.com/office/powerpoint/2010/main" val="22422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endParaRPr lang="vi-VN" sz="2200" dirty="0"/>
          </a:p>
          <a:p>
            <a:pPr marL="0" indent="0" algn="just">
              <a:lnSpc>
                <a:spcPct val="100000"/>
              </a:lnSpc>
              <a:buNone/>
            </a:pPr>
            <a:endParaRPr lang="vi-VN" sz="2200" dirty="0"/>
          </a:p>
        </p:txBody>
      </p:sp>
      <p:graphicFrame>
        <p:nvGraphicFramePr>
          <p:cNvPr id="4" name="Table 3">
            <a:extLst>
              <a:ext uri="{FF2B5EF4-FFF2-40B4-BE49-F238E27FC236}">
                <a16:creationId xmlns:a16="http://schemas.microsoft.com/office/drawing/2014/main" id="{34A23AAB-1541-4BB7-8E18-B18D47D1D314}"/>
              </a:ext>
            </a:extLst>
          </p:cNvPr>
          <p:cNvGraphicFramePr>
            <a:graphicFrameLocks noGrp="1"/>
          </p:cNvGraphicFramePr>
          <p:nvPr>
            <p:extLst>
              <p:ext uri="{D42A27DB-BD31-4B8C-83A1-F6EECF244321}">
                <p14:modId xmlns:p14="http://schemas.microsoft.com/office/powerpoint/2010/main" val="718823323"/>
              </p:ext>
            </p:extLst>
          </p:nvPr>
        </p:nvGraphicFramePr>
        <p:xfrm>
          <a:off x="2514600" y="700088"/>
          <a:ext cx="6943725" cy="3343308"/>
        </p:xfrm>
        <a:graphic>
          <a:graphicData uri="http://schemas.openxmlformats.org/drawingml/2006/table">
            <a:tbl>
              <a:tblPr firstRow="1" firstCol="1" bandRow="1">
                <a:tableStyleId>{5C22544A-7EE6-4342-B048-85BDC9FD1C3A}</a:tableStyleId>
              </a:tblPr>
              <a:tblGrid>
                <a:gridCol w="2159979">
                  <a:extLst>
                    <a:ext uri="{9D8B030D-6E8A-4147-A177-3AD203B41FA5}">
                      <a16:colId xmlns:a16="http://schemas.microsoft.com/office/drawing/2014/main" val="2839727023"/>
                    </a:ext>
                  </a:extLst>
                </a:gridCol>
                <a:gridCol w="1543776">
                  <a:extLst>
                    <a:ext uri="{9D8B030D-6E8A-4147-A177-3AD203B41FA5}">
                      <a16:colId xmlns:a16="http://schemas.microsoft.com/office/drawing/2014/main" val="3265388197"/>
                    </a:ext>
                  </a:extLst>
                </a:gridCol>
                <a:gridCol w="1542687">
                  <a:extLst>
                    <a:ext uri="{9D8B030D-6E8A-4147-A177-3AD203B41FA5}">
                      <a16:colId xmlns:a16="http://schemas.microsoft.com/office/drawing/2014/main" val="3681607098"/>
                    </a:ext>
                  </a:extLst>
                </a:gridCol>
                <a:gridCol w="1697283">
                  <a:extLst>
                    <a:ext uri="{9D8B030D-6E8A-4147-A177-3AD203B41FA5}">
                      <a16:colId xmlns:a16="http://schemas.microsoft.com/office/drawing/2014/main" val="1507337091"/>
                    </a:ext>
                  </a:extLst>
                </a:gridCol>
              </a:tblGrid>
              <a:tr h="557218">
                <a:tc>
                  <a:txBody>
                    <a:bodyPr/>
                    <a:lstStyle/>
                    <a:p>
                      <a:pPr algn="ctr">
                        <a:lnSpc>
                          <a:spcPct val="107000"/>
                        </a:lnSpc>
                        <a:spcBef>
                          <a:spcPts val="600"/>
                        </a:spcBef>
                        <a:spcAft>
                          <a:spcPts val="0"/>
                        </a:spcAft>
                      </a:pPr>
                      <a:r>
                        <a:rPr lang="vi-VN" sz="2000" dirty="0">
                          <a:effectLst/>
                        </a:rPr>
                        <a:t> </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Nhóm 1</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Nhóm 2</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Nhóm 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90121"/>
                  </a:ext>
                </a:extLst>
              </a:tr>
              <a:tr h="557218">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(2;5)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(4;3)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(1;5)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6029676"/>
                  </a:ext>
                </a:extLst>
              </a:tr>
              <a:tr h="557218">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(1;4)</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(2;2)</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(3;1)</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7681596"/>
                  </a:ext>
                </a:extLst>
              </a:tr>
              <a:tr h="557218">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(3;6)</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(2;3)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445544"/>
                  </a:ext>
                </a:extLst>
              </a:tr>
              <a:tr h="557218">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(3;7)</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 </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318792"/>
                  </a:ext>
                </a:extLst>
              </a:tr>
              <a:tr h="557218">
                <a:tc>
                  <a:txBody>
                    <a:bodyPr/>
                    <a:lstStyle/>
                    <a:p>
                      <a:pPr algn="r">
                        <a:lnSpc>
                          <a:spcPct val="107000"/>
                        </a:lnSpc>
                        <a:spcBef>
                          <a:spcPts val="300"/>
                        </a:spcBef>
                        <a:spcAft>
                          <a:spcPts val="300"/>
                        </a:spcAft>
                      </a:pPr>
                      <a:r>
                        <a:rPr lang="en-US" sz="2000">
                          <a:effectLst/>
                        </a:rPr>
                        <a:t>Trọng tâm</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(2.25;5.25)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a:effectLst/>
                        </a:rPr>
                        <a:t>(3;2.5)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300"/>
                        </a:spcBef>
                        <a:spcAft>
                          <a:spcPts val="300"/>
                        </a:spcAft>
                      </a:pPr>
                      <a:r>
                        <a:rPr lang="en-US" sz="2000" dirty="0">
                          <a:effectLst/>
                        </a:rPr>
                        <a:t>(2;3)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780353"/>
                  </a:ext>
                </a:extLst>
              </a:tr>
            </a:tbl>
          </a:graphicData>
        </a:graphic>
      </p:graphicFrame>
    </p:spTree>
    <p:extLst>
      <p:ext uri="{BB962C8B-B14F-4D97-AF65-F5344CB8AC3E}">
        <p14:creationId xmlns:p14="http://schemas.microsoft.com/office/powerpoint/2010/main" val="405829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5. Một số chú ý</a:t>
                </a:r>
              </a:p>
              <a:p>
                <a:r>
                  <a:rPr lang="vi-VN" b="1" dirty="0"/>
                  <a:t>Sự cần thiết phải chuẩn hóa</a:t>
                </a:r>
                <a:endParaRPr lang="vi-VN" dirty="0"/>
              </a:p>
              <a:p>
                <a:r>
                  <a:rPr lang="vi-VN" dirty="0"/>
                  <a:t>Trong phần trên cho thấy sự cần thiết phải chuẩn hóa các giá trị đặc tính vì đôi khi các đặc tính có những vùng giá trị rất khác nhau làm ảnh hưởng đến việc phân cụm. Việc chuẩn hóa thực thực hiện sao cho các giá trị đều nằm trong đoạn [0;1]. Công thức để chuẩn hóa được viết như sau:</a:t>
                </a:r>
              </a:p>
              <a:p>
                <a:r>
                  <a:rPr lang="vi-VN" dirty="0"/>
                  <a:t>Nếu giá trị đặc tính nằm trong khoảng (XMIN,XMAX) thì giá trị của đặc tính này được điều chỉnh như sau:</a:t>
                </a:r>
              </a:p>
              <a:p>
                <a:r>
                  <a:rPr lang="vi-VN" dirty="0"/>
                  <a:t>			</a:t>
                </a:r>
                <a14:m>
                  <m:oMath xmlns:m="http://schemas.openxmlformats.org/officeDocument/2006/math">
                    <m:r>
                      <a:rPr lang="vi-VN" i="1">
                        <a:latin typeface="Cambria Math" panose="02040503050406030204" pitchFamily="18" charset="0"/>
                      </a:rPr>
                      <m:t>𝑥</m:t>
                    </m:r>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𝑥</m:t>
                        </m:r>
                        <m:r>
                          <a:rPr lang="vi-VN" i="1">
                            <a:latin typeface="Cambria Math" panose="02040503050406030204" pitchFamily="18" charset="0"/>
                          </a:rPr>
                          <m:t>−</m:t>
                        </m:r>
                        <m:r>
                          <a:rPr lang="vi-VN" i="1">
                            <a:latin typeface="Cambria Math" panose="02040503050406030204" pitchFamily="18" charset="0"/>
                          </a:rPr>
                          <m:t>𝑋𝑀𝐼𝑁</m:t>
                        </m:r>
                      </m:num>
                      <m:den>
                        <m:r>
                          <a:rPr lang="vi-VN" i="1">
                            <a:latin typeface="Cambria Math" panose="02040503050406030204" pitchFamily="18" charset="0"/>
                          </a:rPr>
                          <m:t>𝑋𝑀𝐴𝑋</m:t>
                        </m:r>
                        <m:r>
                          <a:rPr lang="vi-VN" i="1">
                            <a:latin typeface="Cambria Math" panose="02040503050406030204" pitchFamily="18" charset="0"/>
                          </a:rPr>
                          <m:t>−</m:t>
                        </m:r>
                        <m:r>
                          <a:rPr lang="vi-VN" i="1">
                            <a:latin typeface="Cambria Math" panose="02040503050406030204" pitchFamily="18" charset="0"/>
                          </a:rPr>
                          <m:t>𝑋𝑀𝐼𝑁</m:t>
                        </m:r>
                      </m:den>
                    </m:f>
                  </m:oMath>
                </a14:m>
                <a:r>
                  <a:rPr lang="vi-VN" dirty="0"/>
                  <a:t>  </a:t>
                </a:r>
              </a:p>
              <a:p>
                <a:endParaRPr lang="vi-VN" b="1" dirty="0"/>
              </a:p>
              <a:p>
                <a:r>
                  <a:rPr lang="vi-VN" b="1" dirty="0"/>
                  <a:t>Các khía cạnh tính toán của việc khởi tạo</a:t>
                </a:r>
                <a:r>
                  <a:rPr lang="vi-VN" dirty="0"/>
                  <a:t>. Để đạt được mục tiêu, K-means cần phải thực hiện một số dịch chuyển các mẫu từ các cụm sai đến các cụm đúng. Số lượng luân chuyển như vậy tùy thuộc vào thành phần của các cụm ban đầu. Theo lý thuyết, có thể xảy ra trường hợp các cụm ban đầu được tạo ngẫu nhiên đã hoàn hảo, và không một mẫu đơn lẻ nào cần được di chuyển. Vấn đề khởi tạo có nghĩa là nếu khởi tạo ban đầu tốt thì đảm bảo lời giải được tìm thấy nhanh hơn.</a:t>
                </a:r>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b="-757"/>
                </a:stretch>
              </a:blipFill>
            </p:spPr>
            <p:txBody>
              <a:bodyPr/>
              <a:lstStyle/>
              <a:p>
                <a:r>
                  <a:rPr lang="vi-VN">
                    <a:noFill/>
                  </a:rPr>
                  <a:t> </a:t>
                </a:r>
              </a:p>
            </p:txBody>
          </p:sp>
        </mc:Fallback>
      </mc:AlternateContent>
    </p:spTree>
    <p:extLst>
      <p:ext uri="{BB962C8B-B14F-4D97-AF65-F5344CB8AC3E}">
        <p14:creationId xmlns:p14="http://schemas.microsoft.com/office/powerpoint/2010/main" val="189487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r>
              <a:rPr lang="vi-VN" b="1" dirty="0"/>
              <a:t>Sự phụ thuộc vào tập khởi tạo</a:t>
            </a:r>
            <a:r>
              <a:rPr lang="vi-VN" dirty="0"/>
              <a:t>: Có một vấn đề khác nghiêm trọng hơn so với chi phí tính toán. Đó là, việc các cụm kết quả ( khi K-means đã thực hiện xong công việc) có thể phụ thuộc vào việc khởi tạo. Chọn tập hợp các vectơ mã ban đầu khác  nhau và thuật toán có thể tạo ra tập hợp các cụm khác nhau.</a:t>
            </a:r>
          </a:p>
          <a:p>
            <a:r>
              <a:rPr lang="vi-VN" sz="2200" dirty="0"/>
              <a:t>Th</a:t>
            </a:r>
            <a:r>
              <a:rPr lang="vi-VN" dirty="0"/>
              <a:t>í dụ:</a:t>
            </a:r>
          </a:p>
          <a:p>
            <a:endParaRPr lang="vi-VN" dirty="0"/>
          </a:p>
          <a:p>
            <a:endParaRPr lang="vi-VN" dirty="0"/>
          </a:p>
          <a:p>
            <a:endParaRPr lang="vi-VN" dirty="0"/>
          </a:p>
          <a:p>
            <a:endParaRPr lang="vi-VN" dirty="0"/>
          </a:p>
          <a:p>
            <a:endParaRPr lang="vi-VN" dirty="0"/>
          </a:p>
          <a:p>
            <a:endParaRPr lang="vi-VN" dirty="0"/>
          </a:p>
          <a:p>
            <a:r>
              <a:rPr lang="vi-VN" dirty="0"/>
              <a:t>Giả sử người dùng muốn có hai cụm (K=2). Nếu chọn  x,y là các vectơ khởi tạo như trong hình thì các cụm ban đầu được tạo ra nhờ hai mẫu này là hoàn hảo</a:t>
            </a:r>
          </a:p>
          <a:p>
            <a:r>
              <a:rPr lang="vi-VN" dirty="0"/>
              <a:t>Tình hình thay đổi khi chúng ta chọn các ví dụ vectơ khởi tạo là x và z. Trong sự kiện này, hai cụm ban đầu sẽ có thành phần rất khác nhau, và K-means có khả năng hội tụ đến những tập hợp các cụm khác nhau.</a:t>
            </a:r>
          </a:p>
          <a:p>
            <a:endParaRPr lang="vi-VN" dirty="0"/>
          </a:p>
          <a:p>
            <a:endParaRPr lang="vi-VN" dirty="0"/>
          </a:p>
          <a:p>
            <a:endParaRPr lang="vi-VN" sz="2200" dirty="0"/>
          </a:p>
        </p:txBody>
      </p:sp>
      <p:pic>
        <p:nvPicPr>
          <p:cNvPr id="4" name="Picture 3">
            <a:extLst>
              <a:ext uri="{FF2B5EF4-FFF2-40B4-BE49-F238E27FC236}">
                <a16:creationId xmlns:a16="http://schemas.microsoft.com/office/drawing/2014/main" id="{5767E883-3941-4C21-9554-4E86DC069E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8074" y="1860232"/>
            <a:ext cx="3724275" cy="2797494"/>
          </a:xfrm>
          <a:prstGeom prst="rect">
            <a:avLst/>
          </a:prstGeom>
          <a:noFill/>
          <a:ln>
            <a:noFill/>
          </a:ln>
        </p:spPr>
      </p:pic>
    </p:spTree>
    <p:extLst>
      <p:ext uri="{BB962C8B-B14F-4D97-AF65-F5344CB8AC3E}">
        <p14:creationId xmlns:p14="http://schemas.microsoft.com/office/powerpoint/2010/main" val="335306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6. Một số cải tiến thuật toán K-means</a:t>
                </a:r>
              </a:p>
              <a:p>
                <a:r>
                  <a:rPr lang="vi-VN" dirty="0"/>
                  <a:t>Phần trước đã mô tả phiên bản cơ sở của k-means và giải thích những điểm yếu chính của nó: nhạy cảm với khởi tạo và thiếu tính linh hoạt trong việc quyết định số lượng cụm. Bây giờ chúng ta hãy xem xét một số cải tiến có nghĩa là để giải quyết những thiếu sót này.</a:t>
                </a:r>
              </a:p>
              <a:p>
                <a:r>
                  <a:rPr lang="vi-VN" b="1" dirty="0"/>
                  <a:t>Chất lượng của các cụm</a:t>
                </a:r>
                <a:r>
                  <a:rPr lang="vi-VN" dirty="0"/>
                  <a:t> trên thực tế luôn cần có các đánh giá và so sánh các giải pháp thay thế. Và do đó chúng ta cần một tiêu chí để giúp chúng ta lựa chọn giữa các tập khác nhau của các cụm. Trước hết, tiêu chí phải phản ánh thực tế là muốn các cụm làm cực tiểu khoảng cách trung bình giữa các mẫu và trọng tâm của các cụm. </a:t>
                </a:r>
              </a:p>
              <a:p>
                <a:r>
                  <a:rPr lang="vi-VN" dirty="0"/>
                  <a:t>Giả sử d(x; c)  là khoảng cách giữa mẫu x và trọng tâm c của cụm mà chứa x.</a:t>
                </a:r>
              </a:p>
              <a:p>
                <a:r>
                  <a:rPr lang="vi-VN" dirty="0"/>
                  <a:t>Công thức sau (trong đó SD là viết tắt của </a:t>
                </a:r>
                <a:r>
                  <a:rPr lang="vi-VN" i="1" dirty="0"/>
                  <a:t>summed distances</a:t>
                </a:r>
                <a:r>
                  <a:rPr lang="vi-VN" dirty="0"/>
                  <a:t> khoảng cách tổng) tính tổng khoảng cách của tất cả các mẫu đến các trọng tâm cụm của chúng. Ở đây, x</a:t>
                </a:r>
                <a:r>
                  <a:rPr lang="vi-VN" baseline="-25000" dirty="0"/>
                  <a:t>i</a:t>
                </a:r>
                <a:r>
                  <a:rPr lang="vi-VN" baseline="30000" dirty="0"/>
                  <a:t>(j)</a:t>
                </a:r>
                <a:r>
                  <a:rPr lang="vi-VN" dirty="0"/>
                  <a:t> biểu thị mẫu thứ i trong cụm thứ j, K là số cụm, nj là số mẫu trong cụm thứ j và cj là trọng tâm của cụm thứ j.</a:t>
                </a:r>
              </a:p>
              <a:p>
                <a:r>
                  <a:rPr lang="vi-VN" dirty="0"/>
                  <a:t>		</a:t>
                </a:r>
                <a14:m>
                  <m:oMath xmlns:m="http://schemas.openxmlformats.org/officeDocument/2006/math">
                    <m:r>
                      <a:rPr lang="vi-VN" i="1">
                        <a:latin typeface="Cambria Math" panose="02040503050406030204" pitchFamily="18" charset="0"/>
                      </a:rPr>
                      <m:t>𝑆𝐷</m:t>
                    </m:r>
                    <m:r>
                      <a:rPr lang="vi-VN" i="1">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1">
                            <a:latin typeface="Cambria Math" panose="02040503050406030204" pitchFamily="18" charset="0"/>
                          </a:rPr>
                          <m:t>=1</m:t>
                        </m:r>
                      </m:sub>
                      <m:sup>
                        <m:r>
                          <a:rPr lang="vi-VN" i="1">
                            <a:latin typeface="Cambria Math" panose="02040503050406030204" pitchFamily="18" charset="0"/>
                          </a:rPr>
                          <m:t>𝐾</m:t>
                        </m:r>
                      </m:sup>
                      <m:e>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sSub>
                              <m:sSubPr>
                                <m:ctrlPr>
                                  <a:rPr lang="vi-VN" i="1">
                                    <a:latin typeface="Cambria Math" panose="02040503050406030204" pitchFamily="18" charset="0"/>
                                  </a:rPr>
                                </m:ctrlPr>
                              </m:sSubPr>
                              <m:e>
                                <m:r>
                                  <a:rPr lang="vi-VN" i="1">
                                    <a:latin typeface="Cambria Math" panose="02040503050406030204" pitchFamily="18" charset="0"/>
                                  </a:rPr>
                                  <m:t>𝑛</m:t>
                                </m:r>
                              </m:e>
                              <m:sub>
                                <m:r>
                                  <a:rPr lang="vi-VN" i="1">
                                    <a:latin typeface="Cambria Math" panose="02040503050406030204" pitchFamily="18" charset="0"/>
                                  </a:rPr>
                                  <m:t>𝑗</m:t>
                                </m:r>
                              </m:sub>
                            </m:sSub>
                          </m:sup>
                          <m:e>
                            <m:r>
                              <a:rPr lang="vi-VN" i="1">
                                <a:latin typeface="Cambria Math" panose="02040503050406030204" pitchFamily="18" charset="0"/>
                              </a:rPr>
                              <m:t>𝑑</m:t>
                            </m:r>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m:t>
                                </m:r>
                              </m:sub>
                              <m:sup>
                                <m:d>
                                  <m:dPr>
                                    <m:ctrlPr>
                                      <a:rPr lang="vi-VN" i="1">
                                        <a:latin typeface="Cambria Math" panose="02040503050406030204" pitchFamily="18" charset="0"/>
                                      </a:rPr>
                                    </m:ctrlPr>
                                  </m:dPr>
                                  <m:e>
                                    <m:r>
                                      <a:rPr lang="vi-VN" i="1">
                                        <a:latin typeface="Cambria Math" panose="02040503050406030204" pitchFamily="18" charset="0"/>
                                      </a:rPr>
                                      <m:t>𝑗</m:t>
                                    </m:r>
                                  </m:e>
                                </m:d>
                              </m:sup>
                            </m:sSubSup>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𝑗</m:t>
                                </m:r>
                              </m:sub>
                            </m:sSub>
                            <m:r>
                              <a:rPr lang="vi-VN" i="1">
                                <a:latin typeface="Cambria Math" panose="02040503050406030204" pitchFamily="18" charset="0"/>
                              </a:rPr>
                              <m:t>)</m:t>
                            </m:r>
                          </m:e>
                        </m:nary>
                      </m:e>
                    </m:nary>
                  </m:oMath>
                </a14:m>
                <a:r>
                  <a:rPr lang="vi-VN" dirty="0"/>
                  <a:t>            (*)</a:t>
                </a:r>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265279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Trong phân tích cụm, chúng ta tìm cách cực tiểu SD. Khi tính lượng này, chúng ta không được quên rằng giá trị thu được bằng phương trình. (*) sẽ giảm nếu chúng ta tăng số cụm (và do đó làm giảm kích thước trung bình của chúng).</a:t>
            </a:r>
          </a:p>
          <a:p>
            <a:r>
              <a:rPr lang="vi-VN" b="1" dirty="0"/>
              <a:t>Sử dụng các khởi tạo thay thế.</a:t>
            </a:r>
            <a:r>
              <a:rPr lang="vi-VN" dirty="0"/>
              <a:t> Biết rằng thành phần của các cụm kết quả phụ thuộc vào việc khởi tạo thuật toán, chúng ta có thể đề xuất một cải tiến đơn giản. Ta sẽ xác định hai hoặc nhiều tập các vectơ an đầu, và áp dụng k-means riêng biệt cho mỗi bộ mã. Sau đó, chúng tôi sẽ đánh giá chất lượng của tất cả các phân cụm dữ liệu khác nhau thu được, sử dụng tiêu chí đánh giá là phương trình. (*). Giải pháp tốt nhất là giải pháp cho giá trị SD bé nhất. Giải pháp này sau đó được giữ lại và các giải pháp khác bị loại bỏ.</a:t>
            </a:r>
          </a:p>
          <a:p>
            <a:r>
              <a:rPr lang="vi-VN" b="1" dirty="0"/>
              <a:t>Thử nghiệm với các giá trị khác nhau của K</a:t>
            </a:r>
            <a:r>
              <a:rPr lang="vi-VN" dirty="0"/>
              <a:t>. Một điểm yếu rõ ràng của k-means là yêu cầu người dùng phải cung cấp giá trị của K. Điều này nói dễ hơn làm, bởi vì nếu không có thông tin trợ giúp thì khó chọn K. Trừ khi các kỹ thuật phức tạp hơn được sử dụng, cách duy nhất là thử một vài giá trị khác nhau, sau đó chọn phương án tốt nhất theo một tiêu chí thích hợp (như được định nghĩa trong phương trình (*).</a:t>
            </a:r>
          </a:p>
          <a:p>
            <a:r>
              <a:rPr lang="vi-VN" b="1" dirty="0"/>
              <a:t>Xử lý hậu kỳ: Hợp nhất và tách cụm</a:t>
            </a:r>
            <a:r>
              <a:rPr lang="vi-VN" dirty="0"/>
              <a:t> Chất lượng của tập hợp các cụm được tạo bởi k-means thường có thể được cải thiện bằng kỹ thuật hậu xử lý, hoặc tăng số lượng cụm bằng cách chia nhỏ hoặc giảm số đó bằng cách hợp nhất.</a:t>
            </a:r>
          </a:p>
          <a:p>
            <a:endParaRPr lang="vi-VN" dirty="0"/>
          </a:p>
          <a:p>
            <a:endParaRPr lang="vi-VN" sz="2200" dirty="0"/>
          </a:p>
        </p:txBody>
      </p:sp>
    </p:spTree>
    <p:extLst>
      <p:ext uri="{BB962C8B-B14F-4D97-AF65-F5344CB8AC3E}">
        <p14:creationId xmlns:p14="http://schemas.microsoft.com/office/powerpoint/2010/main" val="135238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Đối với việc sáp nhập, hai cụm lân cận sẽ được sáp nhập nếu khoảng cách giữa chúng là nhỏ. Để xem khoảng cách có phù hợp với việc hợp nhất hay không, chúng ta chỉ cần tính khoảng cách của hai trọng tâm, và sau đó so sánh nó với khoảng cách trung bình giữa các cụm được tính bằng tổng sau, trong đó </a:t>
                </a:r>
                <a:r>
                  <a:rPr lang="vi-VN" b="1" dirty="0"/>
                  <a:t>ci</a:t>
                </a:r>
                <a:r>
                  <a:rPr lang="vi-VN" dirty="0"/>
                  <a:t> và </a:t>
                </a:r>
                <a:r>
                  <a:rPr lang="vi-VN" b="1" dirty="0"/>
                  <a:t>cj</a:t>
                </a:r>
                <a:r>
                  <a:rPr lang="vi-VN" dirty="0"/>
                  <a:t> là các trọng tâm cụm:</a:t>
                </a:r>
              </a:p>
              <a:p>
                <a:r>
                  <a:rPr lang="vi-VN" dirty="0"/>
                  <a:t>			</a:t>
                </a:r>
                <a14:m>
                  <m:oMath xmlns:m="http://schemas.openxmlformats.org/officeDocument/2006/math">
                    <m:r>
                      <a:rPr lang="vi-VN" i="1">
                        <a:latin typeface="Cambria Math" panose="02040503050406030204" pitchFamily="18" charset="0"/>
                      </a:rPr>
                      <m:t>𝐷</m:t>
                    </m:r>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m:t>
                        </m:r>
                        <m:r>
                          <a:rPr lang="vi-VN" i="1">
                            <a:latin typeface="Cambria Math" panose="02040503050406030204" pitchFamily="18" charset="0"/>
                          </a:rPr>
                          <m:t>𝑗</m:t>
                        </m:r>
                      </m:sub>
                      <m:sup/>
                      <m:e>
                        <m:r>
                          <a:rPr lang="vi-VN" i="1">
                            <a:latin typeface="Cambria Math" panose="02040503050406030204" pitchFamily="18" charset="0"/>
                          </a:rPr>
                          <m:t>𝑑</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𝑗</m:t>
                            </m:r>
                          </m:sub>
                        </m:sSub>
                        <m:r>
                          <a:rPr lang="vi-VN" i="1">
                            <a:latin typeface="Cambria Math" panose="02040503050406030204" pitchFamily="18" charset="0"/>
                          </a:rPr>
                          <m:t>)</m:t>
                        </m:r>
                      </m:e>
                    </m:nary>
                  </m:oMath>
                </a14:m>
                <a:endParaRPr lang="vi-VN" dirty="0"/>
              </a:p>
              <a:p>
                <a:r>
                  <a:rPr lang="vi-VN" dirty="0"/>
                  <a:t>Ngược lại, việc tách cụm có ý nghĩa khi khoảng cách trung bình giữa các mẫu trong một số cụm là cao. Giải pháp cụ thể là không có bởi vì một khi ta đã xác định rằng cụm C được chia thành C1 và C2, chúng ta cần quyết định mẫu nào của C sẽ chuyển đến cụm đầu tiên và cụm nào đến cụm thứ hai. Tuy nhiên, hoàn toàn chấp nhận được để xác định trong C hai mẫu với khoảng cách giữa chúng là lớn nhất, và sau đó coi chúng như là vectơ mã của các cụm mới được tạo ra C1 và C2, tương ứng.</a:t>
                </a:r>
              </a:p>
              <a:p>
                <a:pPr marL="0" indent="0" algn="just">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372127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7. Một số ứng dụng của phương pháp K-means</a:t>
            </a:r>
          </a:p>
          <a:p>
            <a:r>
              <a:rPr lang="vi-VN" b="1" dirty="0"/>
              <a:t>Nhận dạng chứ số viết tay.</a:t>
            </a:r>
            <a:endParaRPr lang="vi-VN" dirty="0"/>
          </a:p>
          <a:p>
            <a:r>
              <a:rPr lang="vi-VN" dirty="0"/>
              <a:t>Có một tập hợp các ảnh các chữ số viết tay. Cần nhận dạng xem chúng thuộc số nào từ 0 đến 9.Ảnh dưới đây giới thiệu 200 mẫu chữ viết tay.</a:t>
            </a:r>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ADFC8EDA-6C25-465D-919F-815656F8C4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5148" y="2115501"/>
            <a:ext cx="7089913" cy="4073264"/>
          </a:xfrm>
          <a:prstGeom prst="rect">
            <a:avLst/>
          </a:prstGeom>
          <a:noFill/>
          <a:ln>
            <a:noFill/>
          </a:ln>
        </p:spPr>
      </p:pic>
    </p:spTree>
    <p:extLst>
      <p:ext uri="{BB962C8B-B14F-4D97-AF65-F5344CB8AC3E}">
        <p14:creationId xmlns:p14="http://schemas.microsoft.com/office/powerpoint/2010/main" val="214076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Mỗi bức ảnh phân làm 28x28 =784 pixels. Mỗi pixel biểu thị độ xám của ảnh. Nếu hoàn toàn đen thì có giá trị bằng không, càng trắng thì có giá trị độ xám càng cao nhưng không vượt quá 255. Hình sau miêu tả hiển thị của số 7 trong 14x14 pixels cho đơn giản.</a:t>
            </a:r>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r>
              <a:rPr lang="vi-VN" dirty="0"/>
              <a:t>Ta phân nhóm bằng K-mea</a:t>
            </a:r>
            <a:r>
              <a:rPr lang="en-US" dirty="0"/>
              <a:t>ns. </a:t>
            </a:r>
            <a:r>
              <a:rPr lang="en-US" dirty="0" err="1"/>
              <a:t>Mỗi</a:t>
            </a:r>
            <a:r>
              <a:rPr lang="en-US" dirty="0"/>
              <a:t> </a:t>
            </a:r>
            <a:r>
              <a:rPr lang="en-US" dirty="0" err="1"/>
              <a:t>bức</a:t>
            </a:r>
            <a:r>
              <a:rPr lang="en-US" dirty="0"/>
              <a:t> </a:t>
            </a:r>
            <a:r>
              <a:rPr lang="en-US" dirty="0" err="1"/>
              <a:t>ảnh</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Vecto</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mỗi</a:t>
            </a:r>
            <a:r>
              <a:rPr lang="en-US" dirty="0"/>
              <a:t> </a:t>
            </a:r>
            <a:r>
              <a:rPr lang="en-US" dirty="0" err="1"/>
              <a:t>ảnh</a:t>
            </a:r>
            <a:r>
              <a:rPr lang="en-US" dirty="0"/>
              <a:t> </a:t>
            </a:r>
            <a:r>
              <a:rPr lang="en-US" dirty="0" err="1"/>
              <a:t>là</a:t>
            </a:r>
            <a:r>
              <a:rPr lang="en-US" dirty="0"/>
              <a:t> </a:t>
            </a:r>
            <a:r>
              <a:rPr lang="en-US" dirty="0" err="1"/>
              <a:t>một</a:t>
            </a:r>
            <a:r>
              <a:rPr lang="en-US" dirty="0"/>
              <a:t> </a:t>
            </a:r>
            <a:r>
              <a:rPr lang="en-US" dirty="0" err="1"/>
              <a:t>vecto</a:t>
            </a:r>
            <a:r>
              <a:rPr lang="en-US" dirty="0"/>
              <a:t> </a:t>
            </a:r>
            <a:r>
              <a:rPr lang="en-US" dirty="0" err="1"/>
              <a:t>có</a:t>
            </a:r>
            <a:r>
              <a:rPr lang="en-US" dirty="0"/>
              <a:t> </a:t>
            </a:r>
            <a:r>
              <a:rPr lang="en-US" dirty="0" err="1"/>
              <a:t>độ</a:t>
            </a:r>
            <a:r>
              <a:rPr lang="en-US" dirty="0"/>
              <a:t> </a:t>
            </a:r>
            <a:r>
              <a:rPr lang="en-US" dirty="0" err="1"/>
              <a:t>dài</a:t>
            </a:r>
            <a:r>
              <a:rPr lang="en-US" dirty="0"/>
              <a:t> 784 </a:t>
            </a:r>
            <a:r>
              <a:rPr lang="en-US" dirty="0" err="1"/>
              <a:t>vì</a:t>
            </a:r>
            <a:r>
              <a:rPr lang="en-US" dirty="0"/>
              <a:t> ta </a:t>
            </a:r>
            <a:r>
              <a:rPr lang="en-US" dirty="0" err="1"/>
              <a:t>chồng</a:t>
            </a:r>
            <a:r>
              <a:rPr lang="en-US" dirty="0"/>
              <a:t> </a:t>
            </a:r>
            <a:r>
              <a:rPr lang="en-US" dirty="0" err="1"/>
              <a:t>các</a:t>
            </a:r>
            <a:r>
              <a:rPr lang="en-US" dirty="0"/>
              <a:t> </a:t>
            </a:r>
            <a:r>
              <a:rPr lang="en-US" dirty="0" err="1"/>
              <a:t>cột</a:t>
            </a:r>
            <a:r>
              <a:rPr lang="en-US" dirty="0"/>
              <a:t> </a:t>
            </a:r>
            <a:r>
              <a:rPr lang="en-US" dirty="0" err="1"/>
              <a:t>của</a:t>
            </a:r>
            <a:r>
              <a:rPr lang="en-US" dirty="0"/>
              <a:t> </a:t>
            </a:r>
            <a:r>
              <a:rPr lang="en-US" dirty="0" err="1"/>
              <a:t>giá</a:t>
            </a:r>
            <a:r>
              <a:rPr lang="en-US" dirty="0"/>
              <a:t> </a:t>
            </a:r>
            <a:r>
              <a:rPr lang="en-US" dirty="0" err="1"/>
              <a:t>trị</a:t>
            </a:r>
            <a:r>
              <a:rPr lang="en-US" dirty="0"/>
              <a:t> </a:t>
            </a:r>
            <a:r>
              <a:rPr lang="en-US" dirty="0" err="1"/>
              <a:t>độ</a:t>
            </a:r>
            <a:r>
              <a:rPr lang="en-US" dirty="0"/>
              <a:t> </a:t>
            </a:r>
            <a:r>
              <a:rPr lang="en-US" dirty="0" err="1"/>
              <a:t>xám</a:t>
            </a:r>
            <a:r>
              <a:rPr lang="en-US" dirty="0"/>
              <a:t> </a:t>
            </a:r>
            <a:r>
              <a:rPr lang="en-US" dirty="0" err="1"/>
              <a:t>của</a:t>
            </a:r>
            <a:r>
              <a:rPr lang="en-US" dirty="0"/>
              <a:t> </a:t>
            </a:r>
            <a:r>
              <a:rPr lang="en-US" dirty="0" err="1"/>
              <a:t>ảnh</a:t>
            </a:r>
            <a:r>
              <a:rPr lang="en-US" dirty="0"/>
              <a:t> </a:t>
            </a:r>
            <a:r>
              <a:rPr lang="en-US" dirty="0" err="1"/>
              <a:t>lên</a:t>
            </a:r>
            <a:r>
              <a:rPr lang="en-US" dirty="0"/>
              <a:t> </a:t>
            </a:r>
            <a:r>
              <a:rPr lang="en-US" dirty="0" err="1"/>
              <a:t>nhau</a:t>
            </a:r>
            <a:r>
              <a:rPr lang="en-US" dirty="0"/>
              <a:t>.</a:t>
            </a:r>
            <a:endParaRPr lang="vi-VN" dirty="0"/>
          </a:p>
          <a:p>
            <a:endParaRPr lang="vi-VN" dirty="0"/>
          </a:p>
          <a:p>
            <a:endParaRPr lang="vi-VN" dirty="0"/>
          </a:p>
          <a:p>
            <a:pPr marL="0" indent="0" algn="just">
              <a:lnSpc>
                <a:spcPct val="100000"/>
              </a:lnSpc>
              <a:buNone/>
            </a:pPr>
            <a:endParaRPr lang="vi-VN" sz="2200" dirty="0"/>
          </a:p>
        </p:txBody>
      </p:sp>
      <p:pic>
        <p:nvPicPr>
          <p:cNvPr id="7" name="Picture 6">
            <a:extLst>
              <a:ext uri="{FF2B5EF4-FFF2-40B4-BE49-F238E27FC236}">
                <a16:creationId xmlns:a16="http://schemas.microsoft.com/office/drawing/2014/main" id="{3BEAC3C5-7650-47AA-9826-6252DF39FE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8643" y="1622728"/>
            <a:ext cx="7394713" cy="3823915"/>
          </a:xfrm>
          <a:prstGeom prst="rect">
            <a:avLst/>
          </a:prstGeom>
          <a:noFill/>
          <a:ln>
            <a:noFill/>
          </a:ln>
        </p:spPr>
      </p:pic>
    </p:spTree>
    <p:extLst>
      <p:ext uri="{BB962C8B-B14F-4D97-AF65-F5344CB8AC3E}">
        <p14:creationId xmlns:p14="http://schemas.microsoft.com/office/powerpoint/2010/main" val="57476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dirty="0" err="1"/>
              <a:t>Phân</a:t>
            </a:r>
            <a:r>
              <a:rPr lang="en-US" dirty="0"/>
              <a:t> </a:t>
            </a:r>
            <a:r>
              <a:rPr lang="en-US" dirty="0" err="1"/>
              <a:t>cụm</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cụ</a:t>
            </a:r>
            <a:r>
              <a:rPr lang="en-US" dirty="0"/>
              <a:t> </a:t>
            </a:r>
            <a:r>
              <a:rPr lang="en-US" dirty="0" err="1"/>
              <a:t>thể</a:t>
            </a:r>
            <a:r>
              <a:rPr lang="en-US" dirty="0"/>
              <a:t> </a:t>
            </a:r>
            <a:r>
              <a:rPr lang="en-US" dirty="0" err="1"/>
              <a:t>như</a:t>
            </a:r>
            <a:r>
              <a:rPr lang="en-US" dirty="0"/>
              <a:t> </a:t>
            </a:r>
            <a:r>
              <a:rPr lang="en-US" dirty="0" err="1"/>
              <a:t>sau</a:t>
            </a:r>
            <a:r>
              <a:rPr lang="en-US" dirty="0"/>
              <a:t>:</a:t>
            </a:r>
            <a:endParaRPr lang="vi-VN" dirty="0"/>
          </a:p>
          <a:p>
            <a:pPr marL="342900" lvl="0" indent="-342900">
              <a:buFont typeface="Arial" panose="020B0604020202020204" pitchFamily="34" charset="0"/>
              <a:buChar char="•"/>
            </a:pPr>
            <a:r>
              <a:rPr lang="en-US" dirty="0" err="1"/>
              <a:t>Phân</a:t>
            </a:r>
            <a:r>
              <a:rPr lang="en-US" dirty="0"/>
              <a:t> </a:t>
            </a:r>
            <a:r>
              <a:rPr lang="en-US" dirty="0" err="1"/>
              <a:t>đoạn</a:t>
            </a:r>
            <a:r>
              <a:rPr lang="en-US" dirty="0"/>
              <a:t> </a:t>
            </a:r>
            <a:r>
              <a:rPr lang="en-US" dirty="0" err="1"/>
              <a:t>khách</a:t>
            </a:r>
            <a:r>
              <a:rPr lang="en-US" dirty="0"/>
              <a:t> </a:t>
            </a:r>
            <a:r>
              <a:rPr lang="en-US" dirty="0" err="1"/>
              <a:t>hàng</a:t>
            </a:r>
            <a:r>
              <a:rPr lang="en-US" dirty="0"/>
              <a:t> </a:t>
            </a:r>
            <a:r>
              <a:rPr lang="en-US" dirty="0" err="1"/>
              <a:t>thành</a:t>
            </a:r>
            <a:r>
              <a:rPr lang="en-US" dirty="0"/>
              <a:t> </a:t>
            </a:r>
            <a:r>
              <a:rPr lang="en-US" dirty="0" err="1"/>
              <a:t>các</a:t>
            </a:r>
            <a:r>
              <a:rPr lang="en-US" dirty="0"/>
              <a:t> </a:t>
            </a:r>
            <a:r>
              <a:rPr lang="en-US" dirty="0" err="1"/>
              <a:t>nhóm</a:t>
            </a:r>
            <a:r>
              <a:rPr lang="en-US" dirty="0"/>
              <a:t> </a:t>
            </a:r>
            <a:r>
              <a:rPr lang="en-US" dirty="0" err="1"/>
              <a:t>có</a:t>
            </a:r>
            <a:r>
              <a:rPr lang="en-US" dirty="0"/>
              <a:t> </a:t>
            </a:r>
            <a:r>
              <a:rPr lang="en-US" dirty="0" err="1"/>
              <a:t>nhân</a:t>
            </a:r>
            <a:r>
              <a:rPr lang="en-US" dirty="0"/>
              <a:t> </a:t>
            </a:r>
            <a:r>
              <a:rPr lang="en-US" dirty="0" err="1"/>
              <a:t>khẩu</a:t>
            </a:r>
            <a:r>
              <a:rPr lang="en-US" dirty="0"/>
              <a:t> </a:t>
            </a:r>
            <a:r>
              <a:rPr lang="en-US" dirty="0" err="1"/>
              <a:t>học</a:t>
            </a:r>
            <a:r>
              <a:rPr lang="en-US" dirty="0"/>
              <a:t> </a:t>
            </a:r>
            <a:r>
              <a:rPr lang="en-US" dirty="0" err="1"/>
              <a:t>tương</a:t>
            </a:r>
            <a:r>
              <a:rPr lang="en-US" dirty="0"/>
              <a:t> </a:t>
            </a:r>
            <a:r>
              <a:rPr lang="en-US" dirty="0" err="1"/>
              <a:t>tự</a:t>
            </a:r>
            <a:r>
              <a:rPr lang="en-US" dirty="0"/>
              <a:t> </a:t>
            </a:r>
            <a:r>
              <a:rPr lang="en-US" dirty="0" err="1"/>
              <a:t>hoặc</a:t>
            </a:r>
            <a:r>
              <a:rPr lang="en-US" dirty="0"/>
              <a:t> </a:t>
            </a:r>
            <a:r>
              <a:rPr lang="en-US" dirty="0" err="1"/>
              <a:t>các</a:t>
            </a:r>
            <a:r>
              <a:rPr lang="en-US" dirty="0"/>
              <a:t> </a:t>
            </a:r>
            <a:r>
              <a:rPr lang="en-US" dirty="0" err="1"/>
              <a:t>mẫu</a:t>
            </a:r>
            <a:r>
              <a:rPr lang="en-US" dirty="0"/>
              <a:t> </a:t>
            </a:r>
            <a:r>
              <a:rPr lang="en-US" dirty="0" err="1"/>
              <a:t>hàng</a:t>
            </a:r>
            <a:r>
              <a:rPr lang="en-US" dirty="0"/>
              <a:t> </a:t>
            </a:r>
            <a:r>
              <a:rPr lang="en-US" dirty="0" err="1"/>
              <a:t>mua</a:t>
            </a:r>
            <a:r>
              <a:rPr lang="en-US" dirty="0"/>
              <a:t> </a:t>
            </a:r>
            <a:r>
              <a:rPr lang="en-US" dirty="0" err="1"/>
              <a:t>sắm</a:t>
            </a:r>
            <a:r>
              <a:rPr lang="en-US" dirty="0"/>
              <a:t> </a:t>
            </a:r>
            <a:r>
              <a:rPr lang="en-US" dirty="0" err="1"/>
              <a:t>cho</a:t>
            </a:r>
            <a:r>
              <a:rPr lang="en-US" dirty="0"/>
              <a:t> </a:t>
            </a:r>
            <a:r>
              <a:rPr lang="en-US" dirty="0" err="1"/>
              <a:t>các</a:t>
            </a:r>
            <a:r>
              <a:rPr lang="en-US" dirty="0"/>
              <a:t> </a:t>
            </a:r>
            <a:r>
              <a:rPr lang="en-US" dirty="0" err="1"/>
              <a:t>chiến</a:t>
            </a:r>
            <a:r>
              <a:rPr lang="en-US" dirty="0"/>
              <a:t> </a:t>
            </a:r>
            <a:r>
              <a:rPr lang="en-US" dirty="0" err="1"/>
              <a:t>dịch</a:t>
            </a:r>
            <a:r>
              <a:rPr lang="en-US" dirty="0"/>
              <a:t> </a:t>
            </a:r>
            <a:r>
              <a:rPr lang="en-US" dirty="0" err="1"/>
              <a:t>tiếp</a:t>
            </a:r>
            <a:r>
              <a:rPr lang="en-US" dirty="0"/>
              <a:t> </a:t>
            </a:r>
            <a:r>
              <a:rPr lang="en-US" dirty="0" err="1"/>
              <a:t>thị</a:t>
            </a:r>
            <a:r>
              <a:rPr lang="en-US" dirty="0"/>
              <a:t> </a:t>
            </a:r>
            <a:r>
              <a:rPr lang="en-US" dirty="0" err="1"/>
              <a:t>tiêu</a:t>
            </a:r>
            <a:endParaRPr lang="vi-VN" dirty="0"/>
          </a:p>
          <a:p>
            <a:pPr marL="342900" lvl="0" indent="-342900">
              <a:buFont typeface="Arial" panose="020B0604020202020204" pitchFamily="34" charset="0"/>
              <a:buChar char="•"/>
            </a:pPr>
            <a:r>
              <a:rPr lang="en-US" dirty="0" err="1"/>
              <a:t>Phát</a:t>
            </a:r>
            <a:r>
              <a:rPr lang="en-US" dirty="0"/>
              <a:t> </a:t>
            </a:r>
            <a:r>
              <a:rPr lang="en-US" dirty="0" err="1"/>
              <a:t>hiện</a:t>
            </a:r>
            <a:r>
              <a:rPr lang="en-US" dirty="0"/>
              <a:t> </a:t>
            </a:r>
            <a:r>
              <a:rPr lang="en-US" dirty="0" err="1"/>
              <a:t>hành</a:t>
            </a:r>
            <a:r>
              <a:rPr lang="en-US" dirty="0"/>
              <a:t> vi </a:t>
            </a:r>
            <a:r>
              <a:rPr lang="en-US" dirty="0" err="1"/>
              <a:t>bất</a:t>
            </a:r>
            <a:r>
              <a:rPr lang="en-US" dirty="0"/>
              <a:t> </a:t>
            </a:r>
            <a:r>
              <a:rPr lang="en-US" dirty="0" err="1"/>
              <a:t>thường</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xâm</a:t>
            </a:r>
            <a:r>
              <a:rPr lang="en-US" dirty="0"/>
              <a:t> </a:t>
            </a:r>
            <a:r>
              <a:rPr lang="en-US" dirty="0" err="1"/>
              <a:t>nhập</a:t>
            </a:r>
            <a:r>
              <a:rPr lang="en-US" dirty="0"/>
              <a:t> </a:t>
            </a:r>
            <a:r>
              <a:rPr lang="en-US" dirty="0" err="1"/>
              <a:t>mạng</a:t>
            </a:r>
            <a:r>
              <a:rPr lang="en-US" dirty="0"/>
              <a:t> </a:t>
            </a:r>
            <a:r>
              <a:rPr lang="en-US" dirty="0" err="1"/>
              <a:t>trái</a:t>
            </a:r>
            <a:r>
              <a:rPr lang="en-US" dirty="0"/>
              <a:t> </a:t>
            </a:r>
            <a:r>
              <a:rPr lang="en-US" dirty="0" err="1"/>
              <a:t>phép</a:t>
            </a:r>
            <a:r>
              <a:rPr lang="en-US" dirty="0"/>
              <a:t>, </a:t>
            </a:r>
            <a:r>
              <a:rPr lang="en-US" dirty="0" err="1"/>
              <a:t>bằng</a:t>
            </a:r>
            <a:r>
              <a:rPr lang="en-US" dirty="0"/>
              <a:t> </a:t>
            </a:r>
            <a:r>
              <a:rPr lang="en-US" dirty="0" err="1"/>
              <a:t>cách</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mẫu</a:t>
            </a:r>
            <a:r>
              <a:rPr lang="en-US" dirty="0"/>
              <a:t> </a:t>
            </a:r>
            <a:r>
              <a:rPr lang="en-US" dirty="0" err="1"/>
              <a:t>sử</a:t>
            </a:r>
            <a:r>
              <a:rPr lang="en-US" dirty="0"/>
              <a:t> </a:t>
            </a:r>
            <a:r>
              <a:rPr lang="en-US" dirty="0" err="1"/>
              <a:t>dụng</a:t>
            </a:r>
            <a:r>
              <a:rPr lang="en-US" dirty="0"/>
              <a:t> </a:t>
            </a:r>
            <a:r>
              <a:rPr lang="en-US" dirty="0" err="1"/>
              <a:t>nằm</a:t>
            </a:r>
            <a:r>
              <a:rPr lang="en-US" dirty="0"/>
              <a:t> </a:t>
            </a:r>
            <a:r>
              <a:rPr lang="en-US" dirty="0" err="1"/>
              <a:t>ngoài</a:t>
            </a:r>
            <a:r>
              <a:rPr lang="en-US" dirty="0"/>
              <a:t> </a:t>
            </a:r>
            <a:r>
              <a:rPr lang="en-US" dirty="0" err="1"/>
              <a:t>các</a:t>
            </a:r>
            <a:r>
              <a:rPr lang="en-US" dirty="0"/>
              <a:t> </a:t>
            </a:r>
            <a:r>
              <a:rPr lang="en-US" dirty="0" err="1"/>
              <a:t>cụm</a:t>
            </a:r>
            <a:r>
              <a:rPr lang="en-US" dirty="0"/>
              <a:t> </a:t>
            </a:r>
            <a:r>
              <a:rPr lang="en-US" dirty="0" err="1"/>
              <a:t>đã</a:t>
            </a:r>
            <a:r>
              <a:rPr lang="en-US" dirty="0"/>
              <a:t> </a:t>
            </a:r>
            <a:r>
              <a:rPr lang="en-US" dirty="0" err="1"/>
              <a:t>biết</a:t>
            </a:r>
            <a:endParaRPr lang="vi-VN" dirty="0"/>
          </a:p>
          <a:p>
            <a:pPr marL="342900" lvl="0" indent="-342900">
              <a:buFont typeface="Arial" panose="020B0604020202020204" pitchFamily="34" charset="0"/>
              <a:buChar char="•"/>
            </a:pPr>
            <a:r>
              <a:rPr lang="en-US" dirty="0" err="1"/>
              <a:t>Đơn</a:t>
            </a:r>
            <a:r>
              <a:rPr lang="en-US" dirty="0"/>
              <a:t> </a:t>
            </a:r>
            <a:r>
              <a:rPr lang="en-US" dirty="0" err="1"/>
              <a:t>giản</a:t>
            </a:r>
            <a:r>
              <a:rPr lang="en-US" dirty="0"/>
              <a:t> </a:t>
            </a:r>
            <a:r>
              <a:rPr lang="en-US" dirty="0" err="1"/>
              <a:t>hóa</a:t>
            </a:r>
            <a:r>
              <a:rPr lang="en-US" dirty="0"/>
              <a:t> </a:t>
            </a:r>
            <a:r>
              <a:rPr lang="en-US" dirty="0" err="1"/>
              <a:t>các</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cực</a:t>
            </a:r>
            <a:r>
              <a:rPr lang="en-US" dirty="0"/>
              <a:t> </a:t>
            </a:r>
            <a:r>
              <a:rPr lang="en-US" dirty="0" err="1"/>
              <a:t>lớn</a:t>
            </a:r>
            <a:r>
              <a:rPr lang="en-US" dirty="0"/>
              <a:t> </a:t>
            </a:r>
            <a:r>
              <a:rPr lang="en-US" dirty="0" err="1"/>
              <a:t>bằng</a:t>
            </a:r>
            <a:r>
              <a:rPr lang="en-US" dirty="0"/>
              <a:t> </a:t>
            </a:r>
            <a:r>
              <a:rPr lang="en-US" dirty="0" err="1"/>
              <a:t>cách</a:t>
            </a:r>
            <a:r>
              <a:rPr lang="en-US" dirty="0"/>
              <a:t> </a:t>
            </a:r>
            <a:r>
              <a:rPr lang="en-US" dirty="0" err="1"/>
              <a:t>nhóm</a:t>
            </a:r>
            <a:r>
              <a:rPr lang="en-US" dirty="0"/>
              <a:t> </a:t>
            </a:r>
            <a:r>
              <a:rPr lang="en-US" dirty="0" err="1"/>
              <a:t>các</a:t>
            </a:r>
            <a:r>
              <a:rPr lang="en-US" dirty="0"/>
              <a:t> </a:t>
            </a:r>
            <a:r>
              <a:rPr lang="en-US" dirty="0" err="1"/>
              <a:t>tính</a:t>
            </a:r>
            <a:r>
              <a:rPr lang="en-US" dirty="0"/>
              <a:t> </a:t>
            </a:r>
            <a:r>
              <a:rPr lang="en-US" dirty="0" err="1"/>
              <a:t>chất</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tương</a:t>
            </a:r>
            <a:r>
              <a:rPr lang="en-US" dirty="0"/>
              <a:t> </a:t>
            </a:r>
            <a:r>
              <a:rPr lang="en-US" dirty="0" err="1"/>
              <a:t>tự</a:t>
            </a:r>
            <a:r>
              <a:rPr lang="en-US" dirty="0"/>
              <a:t> </a:t>
            </a:r>
            <a:r>
              <a:rPr lang="en-US" dirty="0" err="1"/>
              <a:t>thành</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nhỏ</a:t>
            </a:r>
            <a:r>
              <a:rPr lang="en-US" dirty="0"/>
              <a:t> </a:t>
            </a:r>
            <a:r>
              <a:rPr lang="en-US" dirty="0" err="1"/>
              <a:t>hơn</a:t>
            </a:r>
            <a:r>
              <a:rPr lang="en-US" dirty="0"/>
              <a:t> </a:t>
            </a:r>
            <a:r>
              <a:rPr lang="en-US" dirty="0" err="1"/>
              <a:t>các</a:t>
            </a:r>
            <a:r>
              <a:rPr lang="en-US" dirty="0"/>
              <a:t> </a:t>
            </a:r>
            <a:r>
              <a:rPr lang="en-US" dirty="0" err="1"/>
              <a:t>danh</a:t>
            </a:r>
            <a:r>
              <a:rPr lang="en-US" dirty="0"/>
              <a:t> </a:t>
            </a:r>
            <a:r>
              <a:rPr lang="en-US" dirty="0" err="1"/>
              <a:t>mục</a:t>
            </a:r>
            <a:r>
              <a:rPr lang="en-US" dirty="0"/>
              <a:t> </a:t>
            </a:r>
            <a:r>
              <a:rPr lang="en-US" dirty="0" err="1"/>
              <a:t>đồng</a:t>
            </a:r>
            <a:r>
              <a:rPr lang="en-US" dirty="0"/>
              <a:t> </a:t>
            </a:r>
            <a:r>
              <a:rPr lang="en-US" dirty="0" err="1"/>
              <a:t>nhất</a:t>
            </a:r>
            <a:endParaRPr lang="vi-VN" dirty="0"/>
          </a:p>
          <a:p>
            <a:r>
              <a:rPr lang="en-US" dirty="0" err="1"/>
              <a:t>Phân</a:t>
            </a:r>
            <a:r>
              <a:rPr lang="en-US" dirty="0"/>
              <a:t> </a:t>
            </a:r>
            <a:r>
              <a:rPr lang="en-US" dirty="0" err="1"/>
              <a:t>cụm</a:t>
            </a:r>
            <a:r>
              <a:rPr lang="en-US" dirty="0"/>
              <a:t> </a:t>
            </a:r>
            <a:r>
              <a:rPr lang="en-US" dirty="0" err="1"/>
              <a:t>hơi</a:t>
            </a:r>
            <a:r>
              <a:rPr lang="en-US" dirty="0"/>
              <a:t> </a:t>
            </a:r>
            <a:r>
              <a:rPr lang="en-US" dirty="0" err="1"/>
              <a:t>khác</a:t>
            </a:r>
            <a:r>
              <a:rPr lang="en-US" dirty="0"/>
              <a:t> so </a:t>
            </a:r>
            <a:r>
              <a:rPr lang="en-US" dirty="0" err="1"/>
              <a:t>với</a:t>
            </a:r>
            <a:r>
              <a:rPr lang="en-US" dirty="0"/>
              <a:t> </a:t>
            </a:r>
            <a:r>
              <a:rPr lang="en-US" dirty="0" err="1"/>
              <a:t>phân</a:t>
            </a:r>
            <a:r>
              <a:rPr lang="en-US" dirty="0"/>
              <a:t> </a:t>
            </a:r>
            <a:r>
              <a:rPr lang="en-US" dirty="0" err="1"/>
              <a:t>loại</a:t>
            </a:r>
            <a:r>
              <a:rPr lang="en-US" dirty="0"/>
              <a:t>, </a:t>
            </a:r>
            <a:r>
              <a:rPr lang="en-US" dirty="0" err="1"/>
              <a:t>dự</a:t>
            </a:r>
            <a:r>
              <a:rPr lang="en-US" dirty="0"/>
              <a:t> </a:t>
            </a:r>
            <a:r>
              <a:rPr lang="en-US" dirty="0" err="1"/>
              <a:t>báo</a:t>
            </a:r>
            <a:r>
              <a:rPr lang="en-US" dirty="0"/>
              <a:t> </a:t>
            </a:r>
            <a:r>
              <a:rPr lang="en-US" dirty="0" err="1"/>
              <a:t>số</a:t>
            </a:r>
            <a:r>
              <a:rPr lang="en-US" dirty="0"/>
              <a:t>, </a:t>
            </a:r>
            <a:r>
              <a:rPr lang="en-US" dirty="0" err="1"/>
              <a:t>và</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phát</a:t>
            </a:r>
            <a:r>
              <a:rPr lang="en-US" dirty="0"/>
              <a:t> </a:t>
            </a:r>
            <a:r>
              <a:rPr lang="en-US" dirty="0" err="1"/>
              <a:t>hiện</a:t>
            </a:r>
            <a:r>
              <a:rPr lang="en-US" dirty="0"/>
              <a:t> </a:t>
            </a:r>
            <a:r>
              <a:rPr lang="en-US" dirty="0" err="1"/>
              <a:t>mẫu</a:t>
            </a:r>
            <a:r>
              <a:rPr lang="en-US" dirty="0"/>
              <a:t>:</a:t>
            </a:r>
          </a:p>
          <a:p>
            <a:pPr marL="342900" indent="-342900">
              <a:buFont typeface="Arial" panose="020B0604020202020204" pitchFamily="34" charset="0"/>
              <a:buChar char="•"/>
            </a:pPr>
            <a:r>
              <a:rPr lang="en-US" dirty="0" err="1"/>
              <a:t>Kết</a:t>
            </a:r>
            <a:r>
              <a:rPr lang="en-US" dirty="0"/>
              <a:t> </a:t>
            </a:r>
            <a:r>
              <a:rPr lang="en-US" dirty="0" err="1"/>
              <a:t>quả</a:t>
            </a:r>
            <a:r>
              <a:rPr lang="en-US" dirty="0"/>
              <a:t>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mà</a:t>
            </a:r>
            <a:r>
              <a:rPr lang="en-US" dirty="0"/>
              <a:t> </a:t>
            </a:r>
            <a:r>
              <a:rPr lang="en-US" dirty="0" err="1"/>
              <a:t>kết</a:t>
            </a:r>
            <a:r>
              <a:rPr lang="en-US" dirty="0"/>
              <a:t> </a:t>
            </a:r>
            <a:r>
              <a:rPr lang="en-US" dirty="0" err="1"/>
              <a:t>nối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đến</a:t>
            </a:r>
            <a:r>
              <a:rPr lang="en-US" dirty="0"/>
              <a:t> </a:t>
            </a:r>
            <a:r>
              <a:rPr lang="en-US" dirty="0" err="1"/>
              <a:t>đầu</a:t>
            </a:r>
            <a:r>
              <a:rPr lang="en-US" dirty="0"/>
              <a:t> ra hay </a:t>
            </a:r>
            <a:r>
              <a:rPr lang="en-US" dirty="0" err="1"/>
              <a:t>từ</a:t>
            </a:r>
            <a:r>
              <a:rPr lang="en-US" dirty="0"/>
              <a:t> </a:t>
            </a:r>
            <a:r>
              <a:rPr lang="en-US" dirty="0" err="1"/>
              <a:t>tính</a:t>
            </a:r>
            <a:r>
              <a:rPr lang="en-US" dirty="0"/>
              <a:t> </a:t>
            </a:r>
            <a:r>
              <a:rPr lang="en-US" dirty="0" err="1"/>
              <a:t>năng</a:t>
            </a:r>
            <a:r>
              <a:rPr lang="en-US" dirty="0"/>
              <a:t> </a:t>
            </a:r>
            <a:r>
              <a:rPr lang="en-US" dirty="0" err="1"/>
              <a:t>đến</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khác</a:t>
            </a:r>
            <a:r>
              <a:rPr lang="en-US" dirty="0"/>
              <a:t>; </a:t>
            </a:r>
          </a:p>
          <a:p>
            <a:pPr marL="342900" indent="-342900">
              <a:buFont typeface="Arial" panose="020B0604020202020204" pitchFamily="34" charset="0"/>
              <a:buChar char="•"/>
            </a:pPr>
            <a:r>
              <a:rPr lang="en-US" sz="2200" dirty="0" err="1"/>
              <a:t>Ph</a:t>
            </a:r>
            <a:r>
              <a:rPr lang="en-US" dirty="0" err="1"/>
              <a:t>ân</a:t>
            </a:r>
            <a:r>
              <a:rPr lang="en-US" dirty="0"/>
              <a:t> </a:t>
            </a:r>
            <a:r>
              <a:rPr lang="en-US" dirty="0" err="1"/>
              <a:t>cụm</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được</a:t>
            </a:r>
            <a:r>
              <a:rPr lang="en-US" dirty="0"/>
              <a:t> </a:t>
            </a:r>
            <a:r>
              <a:rPr lang="en-US" dirty="0" err="1"/>
              <a:t>suy</a:t>
            </a:r>
            <a:r>
              <a:rPr lang="en-US" dirty="0"/>
              <a:t> ra </a:t>
            </a:r>
            <a:r>
              <a:rPr lang="en-US" dirty="0" err="1"/>
              <a:t>hoàn</a:t>
            </a:r>
            <a:r>
              <a:rPr lang="en-US" dirty="0"/>
              <a:t> </a:t>
            </a:r>
            <a:r>
              <a:rPr lang="en-US" dirty="0" err="1"/>
              <a:t>toàn</a:t>
            </a:r>
            <a:r>
              <a:rPr lang="en-US" dirty="0"/>
              <a:t> </a:t>
            </a:r>
            <a:r>
              <a:rPr lang="en-US" dirty="0" err="1"/>
              <a:t>từ</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dữ</a:t>
            </a:r>
            <a:r>
              <a:rPr lang="en-US" dirty="0"/>
              <a:t> </a:t>
            </a:r>
            <a:r>
              <a:rPr lang="en-US" dirty="0" err="1"/>
              <a:t>liệu</a:t>
            </a:r>
            <a:r>
              <a:rPr lang="en-US" dirty="0"/>
              <a:t>. </a:t>
            </a:r>
          </a:p>
          <a:p>
            <a:pPr marL="342900" indent="-342900">
              <a:buFont typeface="Arial" panose="020B0604020202020204" pitchFamily="34" charset="0"/>
              <a:buChar char="•"/>
            </a:pPr>
            <a:r>
              <a:rPr lang="en-US" sz="2200" dirty="0" err="1"/>
              <a:t>Ph</a:t>
            </a:r>
            <a:r>
              <a:rPr lang="en-US" dirty="0" err="1"/>
              <a:t>ân</a:t>
            </a:r>
            <a:r>
              <a:rPr lang="en-US" dirty="0"/>
              <a:t> </a:t>
            </a:r>
            <a:r>
              <a:rPr lang="en-US" dirty="0" err="1"/>
              <a:t>cụm</a:t>
            </a:r>
            <a:r>
              <a:rPr lang="en-US" dirty="0"/>
              <a:t> </a:t>
            </a:r>
            <a:r>
              <a:rPr lang="en-US" dirty="0" err="1"/>
              <a:t>là</a:t>
            </a:r>
            <a:r>
              <a:rPr lang="en-US" dirty="0"/>
              <a:t> </a:t>
            </a:r>
            <a:r>
              <a:rPr lang="en-US" dirty="0" err="1"/>
              <a:t>phân</a:t>
            </a:r>
            <a:r>
              <a:rPr lang="en-US" dirty="0"/>
              <a:t> </a:t>
            </a:r>
            <a:r>
              <a:rPr lang="en-US" dirty="0" err="1"/>
              <a:t>loại</a:t>
            </a:r>
            <a:r>
              <a:rPr lang="en-US" dirty="0"/>
              <a:t> </a:t>
            </a:r>
            <a:r>
              <a:rPr lang="en-US" dirty="0" err="1"/>
              <a:t>không</a:t>
            </a:r>
            <a:r>
              <a:rPr lang="en-US" dirty="0"/>
              <a:t> </a:t>
            </a:r>
            <a:r>
              <a:rPr lang="en-US" dirty="0" err="1"/>
              <a:t>giám</a:t>
            </a:r>
            <a:r>
              <a:rPr lang="en-US" dirty="0"/>
              <a:t> </a:t>
            </a:r>
            <a:r>
              <a:rPr lang="en-US" dirty="0" err="1"/>
              <a:t>sát</a:t>
            </a:r>
            <a:r>
              <a:rPr lang="en-US" dirty="0"/>
              <a:t> </a:t>
            </a:r>
            <a:r>
              <a:rPr lang="en-US" dirty="0" err="1"/>
              <a:t>vì</a:t>
            </a:r>
            <a:r>
              <a:rPr lang="en-US" dirty="0"/>
              <a:t> </a:t>
            </a:r>
            <a:r>
              <a:rPr lang="en-US" dirty="0" err="1"/>
              <a:t>các</a:t>
            </a:r>
            <a:r>
              <a:rPr lang="en-US" dirty="0"/>
              <a:t> </a:t>
            </a:r>
            <a:r>
              <a:rPr lang="en-US" dirty="0" err="1"/>
              <a:t>mẫu</a:t>
            </a:r>
            <a:r>
              <a:rPr lang="en-US" dirty="0"/>
              <a:t> </a:t>
            </a:r>
            <a:r>
              <a:rPr lang="en-US" dirty="0" err="1"/>
              <a:t>không</a:t>
            </a:r>
            <a:r>
              <a:rPr lang="en-US" dirty="0"/>
              <a:t> </a:t>
            </a:r>
            <a:r>
              <a:rPr lang="en-US" dirty="0" err="1"/>
              <a:t>có</a:t>
            </a:r>
            <a:r>
              <a:rPr lang="en-US" dirty="0"/>
              <a:t> </a:t>
            </a:r>
            <a:r>
              <a:rPr lang="en-US" dirty="0" err="1"/>
              <a:t>nhãn</a:t>
            </a:r>
            <a:r>
              <a:rPr lang="en-US" dirty="0"/>
              <a:t>.</a:t>
            </a:r>
          </a:p>
          <a:p>
            <a:r>
              <a:rPr lang="en-US" sz="2200" b="1" dirty="0"/>
              <a:t>2. </a:t>
            </a:r>
            <a:r>
              <a:rPr lang="en-US" sz="2200" b="1" dirty="0" err="1"/>
              <a:t>Phân</a:t>
            </a:r>
            <a:r>
              <a:rPr lang="en-US" sz="2200" b="1" dirty="0"/>
              <a:t> </a:t>
            </a:r>
            <a:r>
              <a:rPr lang="en-US" sz="2200" b="1" dirty="0" err="1"/>
              <a:t>tích</a:t>
            </a:r>
            <a:r>
              <a:rPr lang="en-US" sz="2200" b="1" dirty="0"/>
              <a:t> </a:t>
            </a:r>
            <a:r>
              <a:rPr lang="en-US" sz="2200" b="1" dirty="0" err="1"/>
              <a:t>cụm</a:t>
            </a:r>
            <a:endParaRPr lang="en-US" sz="2200" b="1" dirty="0"/>
          </a:p>
          <a:p>
            <a:r>
              <a:rPr lang="en-US" dirty="0" err="1"/>
              <a:t>Đầu</a:t>
            </a:r>
            <a:r>
              <a:rPr lang="en-US" dirty="0"/>
              <a:t> </a:t>
            </a:r>
            <a:r>
              <a:rPr lang="en-US" dirty="0" err="1"/>
              <a:t>vào</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bằng</a:t>
            </a:r>
            <a:r>
              <a:rPr lang="en-US" dirty="0"/>
              <a:t> </a:t>
            </a:r>
            <a:r>
              <a:rPr lang="en-US" dirty="0" err="1"/>
              <a:t>một</a:t>
            </a:r>
            <a:r>
              <a:rPr lang="en-US" dirty="0"/>
              <a:t> </a:t>
            </a:r>
            <a:r>
              <a:rPr lang="en-US" dirty="0" err="1"/>
              <a:t>vec</a:t>
            </a:r>
            <a:r>
              <a:rPr lang="en-US" dirty="0"/>
              <a:t> t</a:t>
            </a:r>
            <a:r>
              <a:rPr lang="vi-VN" dirty="0"/>
              <a:t>ơ</a:t>
            </a:r>
            <a:r>
              <a:rPr lang="en-US" dirty="0"/>
              <a:t> </a:t>
            </a:r>
            <a:r>
              <a:rPr lang="en-US" dirty="0" err="1"/>
              <a:t>thuộc</a:t>
            </a:r>
            <a:r>
              <a:rPr lang="en-US" dirty="0"/>
              <a:t> </a:t>
            </a:r>
            <a:r>
              <a:rPr lang="en-US" dirty="0" err="1"/>
              <a:t>tính</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nhãn</a:t>
            </a:r>
            <a:r>
              <a:rPr lang="en-US" dirty="0"/>
              <a:t>. </a:t>
            </a:r>
            <a:r>
              <a:rPr lang="en-US" dirty="0" err="1"/>
              <a:t>Đầu</a:t>
            </a:r>
            <a:r>
              <a:rPr lang="en-US" dirty="0"/>
              <a:t> ra </a:t>
            </a:r>
            <a:r>
              <a:rPr lang="en-US" dirty="0" err="1"/>
              <a:t>là</a:t>
            </a:r>
            <a:r>
              <a:rPr lang="en-US" dirty="0"/>
              <a:t> </a:t>
            </a:r>
            <a:r>
              <a:rPr lang="en-US" dirty="0" err="1"/>
              <a:t>tập</a:t>
            </a:r>
            <a:r>
              <a:rPr lang="en-US" dirty="0"/>
              <a:t> </a:t>
            </a:r>
            <a:r>
              <a:rPr lang="en-US" dirty="0" err="1"/>
              <a:t>hợp</a:t>
            </a:r>
            <a:r>
              <a:rPr lang="en-US" dirty="0"/>
              <a:t> </a:t>
            </a:r>
            <a:r>
              <a:rPr lang="en-US" dirty="0" err="1"/>
              <a:t>một</a:t>
            </a:r>
            <a:r>
              <a:rPr lang="en-US" dirty="0"/>
              <a:t> </a:t>
            </a:r>
            <a:r>
              <a:rPr lang="en-US" dirty="0" err="1"/>
              <a:t>số</a:t>
            </a:r>
            <a:r>
              <a:rPr lang="en-US" dirty="0"/>
              <a:t> </a:t>
            </a:r>
            <a:r>
              <a:rPr lang="en-US" dirty="0" err="1"/>
              <a:t>cụm</a:t>
            </a:r>
            <a:r>
              <a:rPr lang="en-US" dirty="0"/>
              <a:t> </a:t>
            </a:r>
            <a:r>
              <a:rPr lang="en-US" dirty="0" err="1"/>
              <a:t>dữ</a:t>
            </a:r>
            <a:r>
              <a:rPr lang="en-US" dirty="0"/>
              <a:t> </a:t>
            </a:r>
            <a:r>
              <a:rPr lang="en-US" dirty="0" err="1"/>
              <a:t>liệu</a:t>
            </a:r>
            <a:r>
              <a:rPr lang="en-US" dirty="0"/>
              <a:t> hay </a:t>
            </a:r>
            <a:r>
              <a:rPr lang="en-US" dirty="0" err="1"/>
              <a:t>ví</a:t>
            </a:r>
            <a:r>
              <a:rPr lang="en-US" dirty="0"/>
              <a:t> </a:t>
            </a:r>
            <a:r>
              <a:rPr lang="en-US" dirty="0" err="1"/>
              <a:t>dụ</a:t>
            </a:r>
            <a:r>
              <a:rPr lang="en-US" dirty="0"/>
              <a:t>. </a:t>
            </a:r>
            <a:r>
              <a:rPr lang="en-US" dirty="0" err="1"/>
              <a:t>Trong</a:t>
            </a:r>
            <a:r>
              <a:rPr lang="en-US" dirty="0"/>
              <a:t> </a:t>
            </a:r>
            <a:r>
              <a:rPr lang="en-US" dirty="0" err="1"/>
              <a:t>một</a:t>
            </a:r>
            <a:r>
              <a:rPr lang="en-US" dirty="0"/>
              <a:t> </a:t>
            </a:r>
            <a:r>
              <a:rPr lang="en-US" dirty="0" err="1"/>
              <a:t>cụm</a:t>
            </a:r>
            <a:r>
              <a:rPr lang="en-US" dirty="0"/>
              <a:t> </a:t>
            </a:r>
            <a:r>
              <a:rPr lang="en-US" dirty="0" err="1"/>
              <a:t>có</a:t>
            </a:r>
            <a:r>
              <a:rPr lang="en-US" dirty="0"/>
              <a:t> </a:t>
            </a:r>
            <a:r>
              <a:rPr lang="en-US" dirty="0" err="1"/>
              <a:t>sự</a:t>
            </a:r>
            <a:r>
              <a:rPr lang="en-US" dirty="0"/>
              <a:t> </a:t>
            </a:r>
            <a:r>
              <a:rPr lang="en-US" dirty="0" err="1"/>
              <a:t>tương</a:t>
            </a:r>
            <a:r>
              <a:rPr lang="en-US" dirty="0"/>
              <a:t> </a:t>
            </a:r>
            <a:r>
              <a:rPr lang="en-US" dirty="0" err="1"/>
              <a:t>tự</a:t>
            </a:r>
            <a:r>
              <a:rPr lang="en-US" dirty="0"/>
              <a:t>. </a:t>
            </a:r>
            <a:endParaRPr lang="vi-VN" sz="2200" dirty="0"/>
          </a:p>
        </p:txBody>
      </p:sp>
    </p:spTree>
    <p:extLst>
      <p:ext uri="{BB962C8B-B14F-4D97-AF65-F5344CB8AC3E}">
        <p14:creationId xmlns:p14="http://schemas.microsoft.com/office/powerpoint/2010/main" val="78939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dirty="0" err="1"/>
              <a:t>Một</a:t>
            </a:r>
            <a:r>
              <a:rPr lang="en-US" dirty="0"/>
              <a:t> </a:t>
            </a:r>
            <a:r>
              <a:rPr lang="en-US" dirty="0" err="1"/>
              <a:t>số</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K-means </a:t>
            </a:r>
            <a:r>
              <a:rPr lang="en-US" dirty="0" err="1"/>
              <a:t>như</a:t>
            </a:r>
            <a:r>
              <a:rPr lang="en-US" dirty="0"/>
              <a:t> </a:t>
            </a:r>
            <a:r>
              <a:rPr lang="en-US" dirty="0" err="1"/>
              <a:t>sau</a:t>
            </a:r>
            <a:r>
              <a:rPr lang="en-US" dirty="0"/>
              <a:t>:</a:t>
            </a:r>
            <a:endParaRPr lang="vi-VN" dirty="0"/>
          </a:p>
          <a:p>
            <a:r>
              <a:rPr lang="en-US" dirty="0"/>
              <a:t>Sau </a:t>
            </a:r>
            <a:r>
              <a:rPr lang="en-US" dirty="0" err="1"/>
              <a:t>khi</a:t>
            </a:r>
            <a:r>
              <a:rPr lang="en-US" dirty="0"/>
              <a:t> </a:t>
            </a:r>
            <a:r>
              <a:rPr lang="en-US" dirty="0" err="1"/>
              <a:t>thực</a:t>
            </a:r>
            <a:r>
              <a:rPr lang="en-US" dirty="0"/>
              <a:t> </a:t>
            </a:r>
            <a:r>
              <a:rPr lang="en-US" dirty="0" err="1"/>
              <a:t>hiện</a:t>
            </a:r>
            <a:r>
              <a:rPr lang="en-US" dirty="0"/>
              <a:t> </a:t>
            </a:r>
            <a:r>
              <a:rPr lang="en-US" dirty="0" err="1"/>
              <a:t>phân</a:t>
            </a:r>
            <a:r>
              <a:rPr lang="en-US" dirty="0"/>
              <a:t> </a:t>
            </a:r>
            <a:r>
              <a:rPr lang="en-US" dirty="0" err="1"/>
              <a:t>ngẫu</a:t>
            </a:r>
            <a:r>
              <a:rPr lang="en-US" dirty="0"/>
              <a:t> </a:t>
            </a:r>
            <a:r>
              <a:rPr lang="en-US" dirty="0" err="1"/>
              <a:t>nhiên</a:t>
            </a:r>
            <a:r>
              <a:rPr lang="en-US" dirty="0"/>
              <a:t> 20 </a:t>
            </a:r>
            <a:r>
              <a:rPr lang="en-US" dirty="0" err="1"/>
              <a:t>ảnh</a:t>
            </a:r>
            <a:r>
              <a:rPr lang="en-US" dirty="0"/>
              <a:t> </a:t>
            </a:r>
            <a:r>
              <a:rPr lang="en-US" dirty="0" err="1"/>
              <a:t>vào</a:t>
            </a:r>
            <a:r>
              <a:rPr lang="en-US" dirty="0"/>
              <a:t> </a:t>
            </a:r>
            <a:r>
              <a:rPr lang="en-US" dirty="0" err="1"/>
              <a:t>một</a:t>
            </a:r>
            <a:r>
              <a:rPr lang="en-US" dirty="0"/>
              <a:t> </a:t>
            </a:r>
            <a:r>
              <a:rPr lang="en-US" dirty="0" err="1"/>
              <a:t>nhóm</a:t>
            </a:r>
            <a:r>
              <a:rPr lang="en-US" dirty="0"/>
              <a:t> </a:t>
            </a:r>
            <a:r>
              <a:rPr lang="en-US" dirty="0" err="1"/>
              <a:t>thì</a:t>
            </a:r>
            <a:r>
              <a:rPr lang="en-US" dirty="0"/>
              <a:t> </a:t>
            </a:r>
            <a:r>
              <a:rPr lang="en-US" dirty="0" err="1"/>
              <a:t>cũng</a:t>
            </a:r>
            <a:r>
              <a:rPr lang="en-US" dirty="0"/>
              <a:t> </a:t>
            </a:r>
            <a:r>
              <a:rPr lang="en-US" dirty="0" err="1"/>
              <a:t>thu</a:t>
            </a:r>
            <a:r>
              <a:rPr lang="en-US" dirty="0"/>
              <a:t> </a:t>
            </a:r>
            <a:r>
              <a:rPr lang="en-US" dirty="0" err="1"/>
              <a:t>được</a:t>
            </a:r>
            <a:r>
              <a:rPr lang="en-US" dirty="0"/>
              <a:t> </a:t>
            </a:r>
            <a:r>
              <a:rPr lang="en-US" dirty="0" err="1"/>
              <a:t>một</a:t>
            </a:r>
            <a:r>
              <a:rPr lang="en-US" dirty="0"/>
              <a:t> </a:t>
            </a:r>
            <a:r>
              <a:rPr lang="en-US" dirty="0" err="1"/>
              <a:t>sự</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đối</a:t>
            </a:r>
            <a:r>
              <a:rPr lang="en-US" dirty="0"/>
              <a:t>, </a:t>
            </a:r>
            <a:r>
              <a:rPr lang="en-US" dirty="0" err="1"/>
              <a:t>nhưng</a:t>
            </a:r>
            <a:r>
              <a:rPr lang="en-US" dirty="0"/>
              <a:t> </a:t>
            </a:r>
            <a:r>
              <a:rPr lang="en-US" dirty="0" err="1"/>
              <a:t>còn</a:t>
            </a:r>
            <a:r>
              <a:rPr lang="en-US" dirty="0"/>
              <a:t> </a:t>
            </a:r>
            <a:r>
              <a:rPr lang="en-US" dirty="0" err="1"/>
              <a:t>nhiều</a:t>
            </a:r>
            <a:r>
              <a:rPr lang="en-US" dirty="0"/>
              <a:t> </a:t>
            </a:r>
            <a:r>
              <a:rPr lang="en-US" dirty="0" err="1"/>
              <a:t>chữ</a:t>
            </a:r>
            <a:r>
              <a:rPr lang="en-US" dirty="0"/>
              <a:t> </a:t>
            </a:r>
            <a:r>
              <a:rPr lang="en-US" dirty="0" err="1"/>
              <a:t>nhận</a:t>
            </a:r>
            <a:r>
              <a:rPr lang="en-US" dirty="0"/>
              <a:t> </a:t>
            </a:r>
            <a:r>
              <a:rPr lang="en-US" dirty="0" err="1"/>
              <a:t>diện</a:t>
            </a:r>
            <a:r>
              <a:rPr lang="en-US" dirty="0"/>
              <a:t> </a:t>
            </a:r>
            <a:r>
              <a:rPr lang="en-US" dirty="0" err="1"/>
              <a:t>chưa</a:t>
            </a:r>
            <a:r>
              <a:rPr lang="en-US" dirty="0"/>
              <a:t> </a:t>
            </a:r>
            <a:r>
              <a:rPr lang="en-US" dirty="0" err="1"/>
              <a:t>được</a:t>
            </a:r>
            <a:r>
              <a:rPr lang="en-US" dirty="0"/>
              <a:t> </a:t>
            </a:r>
            <a:r>
              <a:rPr lang="en-US" dirty="0" err="1"/>
              <a:t>chính</a:t>
            </a:r>
            <a:r>
              <a:rPr lang="en-US" dirty="0"/>
              <a:t> </a:t>
            </a:r>
            <a:r>
              <a:rPr lang="en-US" dirty="0" err="1"/>
              <a:t>xác</a:t>
            </a:r>
            <a:r>
              <a:rPr lang="en-US" dirty="0"/>
              <a:t>. </a:t>
            </a:r>
            <a:r>
              <a:rPr lang="en-US" dirty="0" err="1"/>
              <a:t>Xem</a:t>
            </a:r>
            <a:r>
              <a:rPr lang="en-US" dirty="0"/>
              <a:t> </a:t>
            </a:r>
            <a:r>
              <a:rPr lang="en-US" dirty="0" err="1"/>
              <a:t>ảnh</a:t>
            </a:r>
            <a:r>
              <a:rPr lang="en-US" dirty="0"/>
              <a:t> ở </a:t>
            </a:r>
            <a:r>
              <a:rPr lang="en-US" dirty="0" err="1"/>
              <a:t>cột</a:t>
            </a:r>
            <a:r>
              <a:rPr lang="en-US" dirty="0"/>
              <a:t> </a:t>
            </a:r>
            <a:r>
              <a:rPr lang="en-US" dirty="0" err="1"/>
              <a:t>bên</a:t>
            </a:r>
            <a:r>
              <a:rPr lang="en-US" dirty="0"/>
              <a:t> </a:t>
            </a:r>
            <a:r>
              <a:rPr lang="en-US" dirty="0" err="1"/>
              <a:t>trái</a:t>
            </a:r>
            <a:r>
              <a:rPr lang="en-US" dirty="0"/>
              <a:t> </a:t>
            </a:r>
            <a:r>
              <a:rPr lang="en-US" dirty="0" err="1"/>
              <a:t>là</a:t>
            </a:r>
            <a:r>
              <a:rPr lang="en-US" dirty="0"/>
              <a:t> </a:t>
            </a:r>
            <a:r>
              <a:rPr lang="en-US" dirty="0" err="1"/>
              <a:t>các</a:t>
            </a:r>
            <a:r>
              <a:rPr lang="en-US" dirty="0"/>
              <a:t> </a:t>
            </a:r>
            <a:r>
              <a:rPr lang="en-US" dirty="0" err="1"/>
              <a:t>tâm</a:t>
            </a:r>
            <a:r>
              <a:rPr lang="en-US" dirty="0"/>
              <a:t> </a:t>
            </a:r>
            <a:r>
              <a:rPr lang="en-US" dirty="0" err="1"/>
              <a:t>của</a:t>
            </a:r>
            <a:r>
              <a:rPr lang="en-US" dirty="0"/>
              <a:t> </a:t>
            </a:r>
            <a:r>
              <a:rPr lang="en-US" dirty="0" err="1"/>
              <a:t>cụm</a:t>
            </a:r>
            <a:r>
              <a:rPr lang="en-US" dirty="0"/>
              <a:t>. </a:t>
            </a:r>
            <a:r>
              <a:rPr lang="en-US" dirty="0" err="1"/>
              <a:t>Một</a:t>
            </a:r>
            <a:r>
              <a:rPr lang="en-US" dirty="0"/>
              <a:t> </a:t>
            </a:r>
            <a:r>
              <a:rPr lang="en-US" dirty="0" err="1"/>
              <a:t>số</a:t>
            </a:r>
            <a:r>
              <a:rPr lang="en-US" dirty="0"/>
              <a:t> </a:t>
            </a:r>
            <a:r>
              <a:rPr lang="en-US" dirty="0" err="1"/>
              <a:t>tâm</a:t>
            </a:r>
            <a:r>
              <a:rPr lang="en-US" dirty="0"/>
              <a:t> </a:t>
            </a:r>
            <a:r>
              <a:rPr lang="en-US" dirty="0" err="1"/>
              <a:t>giống</a:t>
            </a:r>
            <a:r>
              <a:rPr lang="en-US" dirty="0"/>
              <a:t> </a:t>
            </a:r>
            <a:r>
              <a:rPr lang="en-US" dirty="0" err="1"/>
              <a:t>số</a:t>
            </a:r>
            <a:r>
              <a:rPr lang="en-US" dirty="0"/>
              <a:t> </a:t>
            </a:r>
            <a:r>
              <a:rPr lang="en-US" dirty="0" err="1"/>
              <a:t>thực</a:t>
            </a:r>
            <a:r>
              <a:rPr lang="en-US" dirty="0"/>
              <a:t> </a:t>
            </a:r>
            <a:r>
              <a:rPr lang="en-US" dirty="0" err="1"/>
              <a:t>còn</a:t>
            </a:r>
            <a:r>
              <a:rPr lang="en-US" dirty="0"/>
              <a:t> </a:t>
            </a:r>
            <a:r>
              <a:rPr lang="en-US" dirty="0" err="1"/>
              <a:t>một</a:t>
            </a:r>
            <a:r>
              <a:rPr lang="en-US" dirty="0"/>
              <a:t> </a:t>
            </a:r>
            <a:r>
              <a:rPr lang="en-US" dirty="0" err="1"/>
              <a:t>số</a:t>
            </a:r>
            <a:r>
              <a:rPr lang="en-US" dirty="0"/>
              <a:t> </a:t>
            </a:r>
            <a:r>
              <a:rPr lang="en-US" dirty="0" err="1"/>
              <a:t>là</a:t>
            </a:r>
            <a:r>
              <a:rPr lang="en-US" dirty="0"/>
              <a:t> </a:t>
            </a:r>
            <a:r>
              <a:rPr lang="en-US" dirty="0" err="1"/>
              <a:t>tổ</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số</a:t>
            </a:r>
            <a:r>
              <a:rPr lang="en-US" dirty="0"/>
              <a:t> </a:t>
            </a:r>
            <a:r>
              <a:rPr lang="en-US" dirty="0" err="1"/>
              <a:t>đó.Trong</a:t>
            </a:r>
            <a:r>
              <a:rPr lang="en-US" dirty="0"/>
              <a:t> </a:t>
            </a:r>
            <a:r>
              <a:rPr lang="en-US" dirty="0" err="1"/>
              <a:t>trường</a:t>
            </a:r>
            <a:r>
              <a:rPr lang="en-US" dirty="0"/>
              <a:t> </a:t>
            </a:r>
            <a:r>
              <a:rPr lang="en-US" dirty="0" err="1"/>
              <a:t>hợp</a:t>
            </a:r>
            <a:r>
              <a:rPr lang="en-US" dirty="0"/>
              <a:t> </a:t>
            </a:r>
            <a:r>
              <a:rPr lang="en-US" dirty="0" err="1"/>
              <a:t>này</a:t>
            </a:r>
            <a:r>
              <a:rPr lang="en-US" dirty="0"/>
              <a:t> k-means </a:t>
            </a:r>
            <a:r>
              <a:rPr lang="en-US" dirty="0" err="1"/>
              <a:t>hoạt</a:t>
            </a:r>
            <a:r>
              <a:rPr lang="en-US" dirty="0"/>
              <a:t> </a:t>
            </a:r>
            <a:r>
              <a:rPr lang="en-US" dirty="0" err="1"/>
              <a:t>động</a:t>
            </a:r>
            <a:r>
              <a:rPr lang="en-US" dirty="0"/>
              <a:t> </a:t>
            </a:r>
            <a:r>
              <a:rPr lang="en-US" dirty="0" err="1"/>
              <a:t>chưa</a:t>
            </a:r>
            <a:r>
              <a:rPr lang="en-US" dirty="0"/>
              <a:t> </a:t>
            </a:r>
            <a:r>
              <a:rPr lang="en-US" dirty="0" err="1"/>
              <a:t>được</a:t>
            </a:r>
            <a:r>
              <a:rPr lang="en-US" dirty="0"/>
              <a:t> </a:t>
            </a:r>
            <a:r>
              <a:rPr lang="en-US" dirty="0" err="1"/>
              <a:t>tốt</a:t>
            </a:r>
            <a:r>
              <a:rPr lang="en-US" dirty="0"/>
              <a:t> </a:t>
            </a:r>
            <a:r>
              <a:rPr lang="en-US" dirty="0" err="1"/>
              <a:t>căn</a:t>
            </a:r>
            <a:r>
              <a:rPr lang="en-US" dirty="0"/>
              <a:t> </a:t>
            </a:r>
            <a:r>
              <a:rPr lang="en-US" dirty="0" err="1"/>
              <a:t>bản</a:t>
            </a:r>
            <a:r>
              <a:rPr lang="en-US" dirty="0"/>
              <a:t> </a:t>
            </a:r>
            <a:r>
              <a:rPr lang="en-US" dirty="0" err="1"/>
              <a:t>vì</a:t>
            </a:r>
            <a:r>
              <a:rPr lang="en-US" dirty="0"/>
              <a:t> </a:t>
            </a:r>
            <a:r>
              <a:rPr lang="en-US" dirty="0" err="1"/>
              <a:t>chọn</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cho</a:t>
            </a:r>
            <a:r>
              <a:rPr lang="en-US" dirty="0"/>
              <a:t> </a:t>
            </a:r>
            <a:r>
              <a:rPr lang="en-US" dirty="0" err="1"/>
              <a:t>các</a:t>
            </a:r>
            <a:r>
              <a:rPr lang="en-US" dirty="0"/>
              <a:t> </a:t>
            </a:r>
            <a:r>
              <a:rPr lang="en-US" dirty="0" err="1"/>
              <a:t>cụm</a:t>
            </a:r>
            <a:r>
              <a:rPr lang="en-US" dirty="0"/>
              <a:t> </a:t>
            </a:r>
            <a:r>
              <a:rPr lang="en-US" dirty="0" err="1"/>
              <a:t>là</a:t>
            </a:r>
            <a:r>
              <a:rPr lang="en-US" dirty="0"/>
              <a:t> </a:t>
            </a:r>
            <a:r>
              <a:rPr lang="en-US" dirty="0" err="1"/>
              <a:t>chưa</a:t>
            </a:r>
            <a:r>
              <a:rPr lang="en-US" dirty="0"/>
              <a:t> </a:t>
            </a:r>
            <a:r>
              <a:rPr lang="en-US" dirty="0" err="1"/>
              <a:t>chuẩn</a:t>
            </a:r>
            <a:r>
              <a:rPr lang="en-US" dirty="0"/>
              <a:t>. </a:t>
            </a:r>
            <a:r>
              <a:rPr lang="en-US" dirty="0" err="1"/>
              <a:t>Chính</a:t>
            </a:r>
            <a:r>
              <a:rPr lang="en-US" dirty="0"/>
              <a:t> </a:t>
            </a:r>
            <a:r>
              <a:rPr lang="en-US" dirty="0" err="1"/>
              <a:t>vì</a:t>
            </a:r>
            <a:r>
              <a:rPr lang="en-US" dirty="0"/>
              <a:t> </a:t>
            </a:r>
            <a:r>
              <a:rPr lang="en-US" dirty="0" err="1"/>
              <a:t>vậy</a:t>
            </a:r>
            <a:r>
              <a:rPr lang="en-US" dirty="0"/>
              <a:t> </a:t>
            </a:r>
            <a:r>
              <a:rPr lang="en-US" dirty="0" err="1"/>
              <a:t>thấy</a:t>
            </a:r>
            <a:r>
              <a:rPr lang="en-US" dirty="0"/>
              <a:t> </a:t>
            </a:r>
            <a:r>
              <a:rPr lang="en-US" dirty="0" err="1"/>
              <a:t>sự</a:t>
            </a:r>
            <a:r>
              <a:rPr lang="en-US" dirty="0"/>
              <a:t> </a:t>
            </a:r>
            <a:r>
              <a:rPr lang="en-US" dirty="0" err="1"/>
              <a:t>nhậy</a:t>
            </a:r>
            <a:r>
              <a:rPr lang="en-US" dirty="0"/>
              <a:t> </a:t>
            </a:r>
            <a:r>
              <a:rPr lang="en-US" dirty="0" err="1"/>
              <a:t>cảm</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trong</a:t>
            </a:r>
            <a:r>
              <a:rPr lang="en-US" dirty="0"/>
              <a:t> </a:t>
            </a:r>
            <a:r>
              <a:rPr lang="en-US" dirty="0" err="1"/>
              <a:t>cách</a:t>
            </a:r>
            <a:r>
              <a:rPr lang="en-US" dirty="0"/>
              <a:t> </a:t>
            </a:r>
            <a:r>
              <a:rPr lang="en-US" dirty="0" err="1"/>
              <a:t>chọn</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tiên</a:t>
            </a:r>
            <a:r>
              <a:rPr lang="en-US" dirty="0"/>
              <a:t>.</a:t>
            </a:r>
            <a:endParaRPr lang="vi-VN" dirty="0"/>
          </a:p>
          <a:p>
            <a:r>
              <a:rPr lang="en-US" dirty="0" err="1"/>
              <a:t>Nếu</a:t>
            </a:r>
            <a:r>
              <a:rPr lang="en-US" dirty="0"/>
              <a:t> </a:t>
            </a:r>
            <a:r>
              <a:rPr lang="en-US" dirty="0" err="1"/>
              <a:t>chọn</a:t>
            </a:r>
            <a:r>
              <a:rPr lang="en-US" dirty="0"/>
              <a:t> 20 </a:t>
            </a:r>
            <a:r>
              <a:rPr lang="en-US" dirty="0" err="1"/>
              <a:t>ảnh</a:t>
            </a:r>
            <a:r>
              <a:rPr lang="en-US" dirty="0"/>
              <a:t> </a:t>
            </a:r>
            <a:r>
              <a:rPr lang="en-US" dirty="0" err="1"/>
              <a:t>trong</a:t>
            </a:r>
            <a:r>
              <a:rPr lang="en-US" dirty="0"/>
              <a:t> </a:t>
            </a:r>
            <a:r>
              <a:rPr lang="en-US" dirty="0" err="1"/>
              <a:t>một</a:t>
            </a:r>
            <a:r>
              <a:rPr lang="en-US" dirty="0"/>
              <a:t> </a:t>
            </a:r>
            <a:r>
              <a:rPr lang="en-US" dirty="0" err="1"/>
              <a:t>cụm</a:t>
            </a:r>
            <a:r>
              <a:rPr lang="en-US" dirty="0"/>
              <a:t> </a:t>
            </a:r>
            <a:r>
              <a:rPr lang="en-US" dirty="0" err="1"/>
              <a:t>gần</a:t>
            </a:r>
            <a:r>
              <a:rPr lang="en-US" dirty="0"/>
              <a:t> </a:t>
            </a:r>
            <a:r>
              <a:rPr lang="en-US" dirty="0" err="1"/>
              <a:t>với</a:t>
            </a:r>
            <a:r>
              <a:rPr lang="en-US" dirty="0"/>
              <a:t> </a:t>
            </a:r>
            <a:r>
              <a:rPr lang="en-US" dirty="0" err="1"/>
              <a:t>tâm</a:t>
            </a:r>
            <a:r>
              <a:rPr lang="en-US" dirty="0"/>
              <a:t> </a:t>
            </a:r>
            <a:r>
              <a:rPr lang="en-US" dirty="0" err="1"/>
              <a:t>thì</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ảnh</a:t>
            </a:r>
            <a:r>
              <a:rPr lang="en-US" dirty="0"/>
              <a:t> </a:t>
            </a:r>
            <a:r>
              <a:rPr lang="en-US" dirty="0" err="1"/>
              <a:t>sau</a:t>
            </a:r>
            <a:r>
              <a:rPr lang="en-US" dirty="0"/>
              <a:t> </a:t>
            </a:r>
            <a:r>
              <a:rPr lang="en-US" dirty="0" err="1"/>
              <a:t>khá</a:t>
            </a:r>
            <a:r>
              <a:rPr lang="en-US" dirty="0"/>
              <a:t> </a:t>
            </a:r>
            <a:r>
              <a:rPr lang="en-US" dirty="0" err="1"/>
              <a:t>hơn</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hàng</a:t>
            </a:r>
            <a:r>
              <a:rPr lang="en-US" dirty="0"/>
              <a:t> </a:t>
            </a:r>
            <a:r>
              <a:rPr lang="en-US" dirty="0" err="1"/>
              <a:t>giống</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tâm</a:t>
            </a:r>
            <a:r>
              <a:rPr lang="en-US" dirty="0"/>
              <a:t> ở </a:t>
            </a:r>
            <a:r>
              <a:rPr lang="en-US" dirty="0" err="1"/>
              <a:t>cột</a:t>
            </a:r>
            <a:r>
              <a:rPr lang="en-US" dirty="0"/>
              <a:t> </a:t>
            </a:r>
            <a:r>
              <a:rPr lang="en-US" dirty="0" err="1"/>
              <a:t>trái</a:t>
            </a:r>
            <a:r>
              <a:rPr lang="en-US" dirty="0"/>
              <a:t> </a:t>
            </a:r>
            <a:r>
              <a:rPr lang="en-US" dirty="0" err="1"/>
              <a:t>đầu</a:t>
            </a:r>
            <a:r>
              <a:rPr lang="en-US" dirty="0"/>
              <a:t> </a:t>
            </a:r>
            <a:r>
              <a:rPr lang="en-US" dirty="0" err="1"/>
              <a:t>hơn</a:t>
            </a:r>
            <a:r>
              <a:rPr lang="en-US" dirty="0"/>
              <a:t>.</a:t>
            </a:r>
            <a:endParaRPr lang="vi-VN" dirty="0"/>
          </a:p>
          <a:p>
            <a:r>
              <a:rPr lang="en-US" dirty="0"/>
              <a:t>20 </a:t>
            </a:r>
            <a:r>
              <a:rPr lang="en-US" dirty="0" err="1"/>
              <a:t>mẫu</a:t>
            </a:r>
            <a:r>
              <a:rPr lang="en-US" dirty="0"/>
              <a:t> </a:t>
            </a:r>
            <a:r>
              <a:rPr lang="en-US" dirty="0" err="1"/>
              <a:t>đầu</a:t>
            </a:r>
            <a:r>
              <a:rPr lang="en-US" dirty="0"/>
              <a:t> </a:t>
            </a:r>
            <a:r>
              <a:rPr lang="en-US" dirty="0" err="1"/>
              <a:t>chọn</a:t>
            </a:r>
            <a:r>
              <a:rPr lang="en-US" dirty="0"/>
              <a:t> </a:t>
            </a:r>
            <a:r>
              <a:rPr lang="en-US" dirty="0" err="1"/>
              <a:t>tương</a:t>
            </a:r>
            <a:r>
              <a:rPr lang="en-US" dirty="0"/>
              <a:t> </a:t>
            </a:r>
            <a:r>
              <a:rPr lang="en-US" dirty="0" err="1"/>
              <a:t>đối</a:t>
            </a:r>
            <a:r>
              <a:rPr lang="en-US" dirty="0"/>
              <a:t> </a:t>
            </a:r>
            <a:r>
              <a:rPr lang="en-US" dirty="0" err="1"/>
              <a:t>ngẫu</a:t>
            </a:r>
            <a:r>
              <a:rPr lang="en-US" dirty="0"/>
              <a:t> </a:t>
            </a:r>
            <a:r>
              <a:rPr lang="en-US" dirty="0" err="1"/>
              <a:t>nhiên</a:t>
            </a:r>
            <a:r>
              <a:rPr lang="en-US" dirty="0"/>
              <a:t>.</a:t>
            </a:r>
            <a:endParaRPr lang="vi-VN" dirty="0"/>
          </a:p>
          <a:p>
            <a:pPr marL="0" indent="0" algn="just">
              <a:lnSpc>
                <a:spcPct val="100000"/>
              </a:lnSpc>
              <a:buNone/>
            </a:pPr>
            <a:endParaRPr lang="vi-VN" sz="2200" dirty="0"/>
          </a:p>
        </p:txBody>
      </p:sp>
    </p:spTree>
    <p:extLst>
      <p:ext uri="{BB962C8B-B14F-4D97-AF65-F5344CB8AC3E}">
        <p14:creationId xmlns:p14="http://schemas.microsoft.com/office/powerpoint/2010/main" val="366160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200" dirty="0"/>
              <a:t>Chọn 20 mẫu bất kỳ ngẫu nhiên</a:t>
            </a:r>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C770170C-073A-47E0-A69A-F0F24BB8FE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42052" y="1219200"/>
            <a:ext cx="7119703" cy="4579290"/>
          </a:xfrm>
          <a:prstGeom prst="rect">
            <a:avLst/>
          </a:prstGeom>
          <a:noFill/>
          <a:ln>
            <a:noFill/>
          </a:ln>
        </p:spPr>
      </p:pic>
    </p:spTree>
    <p:extLst>
      <p:ext uri="{BB962C8B-B14F-4D97-AF65-F5344CB8AC3E}">
        <p14:creationId xmlns:p14="http://schemas.microsoft.com/office/powerpoint/2010/main" val="289160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00000"/>
              </a:lnSpc>
              <a:buNone/>
            </a:pPr>
            <a:r>
              <a:rPr lang="vi-VN" sz="2200" dirty="0"/>
              <a:t>Chọn 20 mẫu gần tâm</a:t>
            </a:r>
          </a:p>
          <a:p>
            <a:pPr marL="0" indent="0" algn="just">
              <a:lnSpc>
                <a:spcPct val="100000"/>
              </a:lnSpc>
              <a:buNone/>
            </a:pPr>
            <a:endParaRPr lang="vi-VN" dirty="0"/>
          </a:p>
          <a:p>
            <a:pPr marL="0" indent="0" algn="just">
              <a:lnSpc>
                <a:spcPct val="100000"/>
              </a:lnSpc>
              <a:buNone/>
            </a:pPr>
            <a:endParaRPr lang="vi-VN" sz="2200" dirty="0"/>
          </a:p>
          <a:p>
            <a:pPr marL="0" indent="0" algn="just">
              <a:lnSpc>
                <a:spcPct val="100000"/>
              </a:lnSpc>
              <a:buNone/>
            </a:pPr>
            <a:endParaRPr lang="vi-VN" dirty="0"/>
          </a:p>
          <a:p>
            <a:pPr marL="0" indent="0" algn="just">
              <a:lnSpc>
                <a:spcPct val="100000"/>
              </a:lnSpc>
              <a:buNone/>
            </a:pPr>
            <a:endParaRPr lang="vi-VN" sz="2200" dirty="0"/>
          </a:p>
          <a:p>
            <a:pPr marL="0" indent="0" algn="just">
              <a:lnSpc>
                <a:spcPct val="100000"/>
              </a:lnSpc>
              <a:buNone/>
            </a:pPr>
            <a:endParaRPr lang="vi-VN" dirty="0"/>
          </a:p>
          <a:p>
            <a:pPr marL="0" indent="0" algn="just">
              <a:lnSpc>
                <a:spcPct val="100000"/>
              </a:lnSpc>
              <a:buNone/>
            </a:pPr>
            <a:endParaRPr lang="vi-VN" sz="2200" dirty="0"/>
          </a:p>
          <a:p>
            <a:pPr marL="0" indent="0" algn="just">
              <a:lnSpc>
                <a:spcPct val="100000"/>
              </a:lnSpc>
              <a:buNone/>
            </a:pPr>
            <a:endParaRPr lang="vi-VN" dirty="0"/>
          </a:p>
          <a:p>
            <a:pPr marL="0" indent="0" algn="just">
              <a:lnSpc>
                <a:spcPct val="100000"/>
              </a:lnSpc>
              <a:buNone/>
            </a:pPr>
            <a:endParaRPr lang="vi-VN" sz="2200" dirty="0"/>
          </a:p>
          <a:p>
            <a:pPr marL="0" indent="0" algn="just">
              <a:lnSpc>
                <a:spcPct val="100000"/>
              </a:lnSpc>
              <a:buNone/>
            </a:pPr>
            <a:endParaRPr lang="vi-VN" dirty="0"/>
          </a:p>
          <a:p>
            <a:r>
              <a:rPr lang="en-US" b="1" dirty="0"/>
              <a:t>2. </a:t>
            </a:r>
            <a:r>
              <a:rPr lang="en-US" b="1" dirty="0" err="1"/>
              <a:t>Nén</a:t>
            </a:r>
            <a:r>
              <a:rPr lang="en-US" b="1" dirty="0"/>
              <a:t> </a:t>
            </a:r>
            <a:r>
              <a:rPr lang="en-US" b="1" dirty="0" err="1"/>
              <a:t>dữ</a:t>
            </a:r>
            <a:r>
              <a:rPr lang="en-US" b="1" dirty="0"/>
              <a:t> </a:t>
            </a:r>
            <a:r>
              <a:rPr lang="en-US" b="1" dirty="0" err="1"/>
              <a:t>liệu</a:t>
            </a:r>
            <a:r>
              <a:rPr lang="en-US" b="1" dirty="0"/>
              <a:t> </a:t>
            </a:r>
            <a:r>
              <a:rPr lang="en-US" b="1" dirty="0" err="1"/>
              <a:t>ảnh</a:t>
            </a:r>
            <a:endParaRPr lang="vi-VN" dirty="0"/>
          </a:p>
          <a:p>
            <a:r>
              <a:rPr lang="en-US" dirty="0" err="1"/>
              <a:t>Nếu</a:t>
            </a:r>
            <a:r>
              <a:rPr lang="en-US" dirty="0"/>
              <a:t> </a:t>
            </a:r>
            <a:r>
              <a:rPr lang="en-US" dirty="0" err="1"/>
              <a:t>là</a:t>
            </a:r>
            <a:r>
              <a:rPr lang="en-US" dirty="0"/>
              <a:t> </a:t>
            </a:r>
            <a:r>
              <a:rPr lang="en-US" dirty="0" err="1"/>
              <a:t>ảnh</a:t>
            </a:r>
            <a:r>
              <a:rPr lang="en-US" dirty="0"/>
              <a:t> </a:t>
            </a:r>
            <a:r>
              <a:rPr lang="en-US" dirty="0" err="1"/>
              <a:t>mầu</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một</a:t>
            </a:r>
            <a:r>
              <a:rPr lang="en-US" dirty="0"/>
              <a:t> </a:t>
            </a:r>
            <a:r>
              <a:rPr lang="en-US" dirty="0" err="1"/>
              <a:t>điểm</a:t>
            </a:r>
            <a:r>
              <a:rPr lang="en-US" dirty="0"/>
              <a:t> </a:t>
            </a:r>
            <a:r>
              <a:rPr lang="en-US" dirty="0" err="1"/>
              <a:t>ảnh</a:t>
            </a:r>
            <a:r>
              <a:rPr lang="en-US" dirty="0"/>
              <a:t> </a:t>
            </a:r>
            <a:r>
              <a:rPr lang="en-US" dirty="0" err="1"/>
              <a:t>cần</a:t>
            </a:r>
            <a:r>
              <a:rPr lang="en-US" dirty="0"/>
              <a:t> </a:t>
            </a:r>
            <a:r>
              <a:rPr lang="en-US" dirty="0" err="1"/>
              <a:t>rất</a:t>
            </a:r>
            <a:r>
              <a:rPr lang="en-US" dirty="0"/>
              <a:t> </a:t>
            </a:r>
            <a:r>
              <a:rPr lang="en-US" dirty="0" err="1"/>
              <a:t>nhiều</a:t>
            </a:r>
            <a:r>
              <a:rPr lang="en-US" dirty="0"/>
              <a:t> </a:t>
            </a:r>
            <a:r>
              <a:rPr lang="en-US" dirty="0" err="1"/>
              <a:t>bộ</a:t>
            </a:r>
            <a:r>
              <a:rPr lang="en-US" dirty="0"/>
              <a:t> </a:t>
            </a:r>
            <a:r>
              <a:rPr lang="en-US" dirty="0" err="1"/>
              <a:t>nhơ</a:t>
            </a:r>
            <a:r>
              <a:rPr lang="en-US" dirty="0"/>
              <a:t> </a:t>
            </a:r>
            <a:r>
              <a:rPr lang="en-US" dirty="0" err="1"/>
              <a:t>vì</a:t>
            </a:r>
            <a:r>
              <a:rPr lang="en-US" dirty="0"/>
              <a:t> </a:t>
            </a:r>
            <a:r>
              <a:rPr lang="en-US" dirty="0" err="1"/>
              <a:t>mỗi</a:t>
            </a:r>
            <a:r>
              <a:rPr lang="en-US" dirty="0"/>
              <a:t> pixel </a:t>
            </a:r>
            <a:r>
              <a:rPr lang="en-US" dirty="0" err="1"/>
              <a:t>cần</a:t>
            </a:r>
            <a:r>
              <a:rPr lang="en-US" dirty="0"/>
              <a:t> </a:t>
            </a:r>
            <a:r>
              <a:rPr lang="en-US" dirty="0" err="1"/>
              <a:t>nhớ</a:t>
            </a:r>
            <a:r>
              <a:rPr lang="en-US" dirty="0"/>
              <a:t> 1 </a:t>
            </a:r>
            <a:r>
              <a:rPr lang="en-US" dirty="0" err="1"/>
              <a:t>trong</a:t>
            </a:r>
            <a:r>
              <a:rPr lang="en-US" dirty="0"/>
              <a:t> </a:t>
            </a:r>
            <a:r>
              <a:rPr lang="en-US" dirty="0" err="1"/>
              <a:t>số</a:t>
            </a:r>
            <a:r>
              <a:rPr lang="en-US" dirty="0"/>
              <a:t> </a:t>
            </a:r>
            <a:r>
              <a:rPr lang="en-US" dirty="0" err="1"/>
              <a:t>hơn</a:t>
            </a:r>
            <a:r>
              <a:rPr lang="en-US" dirty="0"/>
              <a:t> 16 </a:t>
            </a:r>
            <a:r>
              <a:rPr lang="en-US" dirty="0" err="1"/>
              <a:t>triệu</a:t>
            </a:r>
            <a:r>
              <a:rPr lang="en-US" dirty="0"/>
              <a:t> </a:t>
            </a:r>
            <a:r>
              <a:rPr lang="en-US" dirty="0" err="1"/>
              <a:t>mầu</a:t>
            </a:r>
            <a:r>
              <a:rPr lang="en-US" dirty="0"/>
              <a:t>. </a:t>
            </a:r>
            <a:r>
              <a:rPr lang="en-US" dirty="0" err="1"/>
              <a:t>Chỉ</a:t>
            </a:r>
            <a:r>
              <a:rPr lang="en-US" dirty="0"/>
              <a:t> </a:t>
            </a:r>
            <a:r>
              <a:rPr lang="en-US" dirty="0" err="1"/>
              <a:t>có</a:t>
            </a:r>
            <a:r>
              <a:rPr lang="en-US" dirty="0"/>
              <a:t> 3 </a:t>
            </a:r>
            <a:r>
              <a:rPr lang="en-US" dirty="0" err="1"/>
              <a:t>mầu</a:t>
            </a:r>
            <a:r>
              <a:rPr lang="en-US" dirty="0"/>
              <a:t> </a:t>
            </a:r>
            <a:r>
              <a:rPr lang="en-US" dirty="0" err="1"/>
              <a:t>chủ</a:t>
            </a:r>
            <a:r>
              <a:rPr lang="en-US" dirty="0"/>
              <a:t> </a:t>
            </a:r>
            <a:r>
              <a:rPr lang="en-US" dirty="0" err="1"/>
              <a:t>đạo</a:t>
            </a:r>
            <a:r>
              <a:rPr lang="en-US" dirty="0"/>
              <a:t> red, green </a:t>
            </a:r>
            <a:r>
              <a:rPr lang="en-US" dirty="0" err="1"/>
              <a:t>và</a:t>
            </a:r>
            <a:r>
              <a:rPr lang="en-US" dirty="0"/>
              <a:t> Blue.</a:t>
            </a:r>
            <a:endParaRPr lang="vi-VN" dirty="0"/>
          </a:p>
          <a:p>
            <a:r>
              <a:rPr lang="en-US" dirty="0" err="1"/>
              <a:t>Nếu</a:t>
            </a:r>
            <a:r>
              <a:rPr lang="en-US" dirty="0"/>
              <a:t> </a:t>
            </a:r>
            <a:r>
              <a:rPr lang="en-US" dirty="0" err="1"/>
              <a:t>phân</a:t>
            </a:r>
            <a:r>
              <a:rPr lang="en-US" dirty="0"/>
              <a:t> </a:t>
            </a:r>
            <a:r>
              <a:rPr lang="en-US" dirty="0" err="1"/>
              <a:t>ảnh</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cụm</a:t>
            </a:r>
            <a:r>
              <a:rPr lang="en-US" dirty="0"/>
              <a:t>  </a:t>
            </a:r>
            <a:r>
              <a:rPr lang="en-US" dirty="0" err="1"/>
              <a:t>và</a:t>
            </a:r>
            <a:r>
              <a:rPr lang="en-US" dirty="0"/>
              <a:t> </a:t>
            </a:r>
            <a:r>
              <a:rPr lang="en-US" dirty="0" err="1"/>
              <a:t>lấy</a:t>
            </a:r>
            <a:r>
              <a:rPr lang="en-US" dirty="0"/>
              <a:t> </a:t>
            </a:r>
            <a:r>
              <a:rPr lang="en-US" dirty="0" err="1"/>
              <a:t>tâm</a:t>
            </a:r>
            <a:r>
              <a:rPr lang="en-US" dirty="0"/>
              <a:t> </a:t>
            </a:r>
            <a:r>
              <a:rPr lang="en-US" dirty="0" err="1"/>
              <a:t>nhóm</a:t>
            </a:r>
            <a:r>
              <a:rPr lang="en-US" dirty="0"/>
              <a:t> </a:t>
            </a:r>
            <a:r>
              <a:rPr lang="en-US" dirty="0" err="1"/>
              <a:t>làm</a:t>
            </a:r>
            <a:r>
              <a:rPr lang="en-US" dirty="0"/>
              <a:t>  </a:t>
            </a:r>
            <a:r>
              <a:rPr lang="en-US" dirty="0" err="1"/>
              <a:t>màu</a:t>
            </a:r>
            <a:r>
              <a:rPr lang="en-US" dirty="0"/>
              <a:t> </a:t>
            </a:r>
            <a:r>
              <a:rPr lang="en-US" dirty="0" err="1"/>
              <a:t>đại</a:t>
            </a:r>
            <a:r>
              <a:rPr lang="en-US" dirty="0"/>
              <a:t> </a:t>
            </a:r>
            <a:r>
              <a:rPr lang="en-US" dirty="0" err="1"/>
              <a:t>diện</a:t>
            </a:r>
            <a:r>
              <a:rPr lang="en-US" dirty="0"/>
              <a:t> </a:t>
            </a:r>
            <a:r>
              <a:rPr lang="en-US" dirty="0" err="1"/>
              <a:t>thì</a:t>
            </a:r>
            <a:r>
              <a:rPr lang="en-US" dirty="0"/>
              <a:t> </a:t>
            </a:r>
            <a:r>
              <a:rPr lang="en-US" dirty="0" err="1"/>
              <a:t>ảnh</a:t>
            </a:r>
            <a:r>
              <a:rPr lang="en-US" dirty="0"/>
              <a:t> </a:t>
            </a:r>
            <a:r>
              <a:rPr lang="en-US" dirty="0" err="1"/>
              <a:t>sẽ</a:t>
            </a:r>
            <a:r>
              <a:rPr lang="en-US" dirty="0"/>
              <a:t> </a:t>
            </a:r>
            <a:r>
              <a:rPr lang="en-US" dirty="0" err="1"/>
              <a:t>nhỏ</a:t>
            </a:r>
            <a:r>
              <a:rPr lang="en-US" dirty="0"/>
              <a:t> </a:t>
            </a:r>
            <a:r>
              <a:rPr lang="en-US" dirty="0" err="1"/>
              <a:t>đi</a:t>
            </a:r>
            <a:r>
              <a:rPr lang="en-US" dirty="0"/>
              <a:t> </a:t>
            </a:r>
            <a:r>
              <a:rPr lang="en-US" dirty="0" err="1"/>
              <a:t>rất</a:t>
            </a:r>
            <a:r>
              <a:rPr lang="en-US" dirty="0"/>
              <a:t> </a:t>
            </a:r>
            <a:r>
              <a:rPr lang="en-US" dirty="0" err="1"/>
              <a:t>nhiều</a:t>
            </a:r>
            <a:r>
              <a:rPr lang="en-US" dirty="0"/>
              <a:t>.</a:t>
            </a:r>
            <a:endParaRPr lang="vi-VN" sz="2200" dirty="0"/>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3034454A-7011-4E6B-96BF-106C4F7B13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2870" y="834887"/>
            <a:ext cx="6708885" cy="3954283"/>
          </a:xfrm>
          <a:prstGeom prst="rect">
            <a:avLst/>
          </a:prstGeom>
          <a:noFill/>
          <a:ln>
            <a:noFill/>
          </a:ln>
        </p:spPr>
      </p:pic>
    </p:spTree>
    <p:extLst>
      <p:ext uri="{BB962C8B-B14F-4D97-AF65-F5344CB8AC3E}">
        <p14:creationId xmlns:p14="http://schemas.microsoft.com/office/powerpoint/2010/main" val="68715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7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ctr">
              <a:buNone/>
            </a:pPr>
            <a:r>
              <a:rPr lang="en-US" sz="2800" b="1" dirty="0"/>
              <a:t>Ch</a:t>
            </a:r>
            <a:r>
              <a:rPr lang="vi-VN" sz="2800" b="1" dirty="0"/>
              <a:t>ư</a:t>
            </a:r>
            <a:r>
              <a:rPr lang="en-US" sz="2800" b="1" dirty="0" err="1"/>
              <a:t>ơng</a:t>
            </a:r>
            <a:r>
              <a:rPr lang="en-US" sz="2800" b="1"/>
              <a:t> 11. </a:t>
            </a:r>
            <a:r>
              <a:rPr lang="en-US" sz="2800" b="1" dirty="0" err="1"/>
              <a:t>Học</a:t>
            </a:r>
            <a:r>
              <a:rPr lang="en-US" sz="2800" b="1" dirty="0"/>
              <a:t> </a:t>
            </a:r>
            <a:r>
              <a:rPr lang="en-US" sz="2800" b="1" dirty="0" err="1"/>
              <a:t>tăng</a:t>
            </a:r>
            <a:r>
              <a:rPr lang="en-US" sz="2800" b="1" dirty="0"/>
              <a:t> c</a:t>
            </a:r>
            <a:r>
              <a:rPr lang="vi-VN" sz="2800" b="1" dirty="0"/>
              <a:t>ường</a:t>
            </a:r>
          </a:p>
          <a:p>
            <a:r>
              <a:rPr lang="vi-VN" b="1" dirty="0"/>
              <a:t>1. Mở đầu</a:t>
            </a:r>
          </a:p>
          <a:p>
            <a:r>
              <a:rPr lang="vi-VN" dirty="0"/>
              <a:t>Vấn đề cơ bản của bài toán phân loại là làm thế nào để tạo ra một trình phân loại có khả năng xác định lớp của một đối tượng. </a:t>
            </a:r>
          </a:p>
          <a:p>
            <a:r>
              <a:rPr lang="vi-VN" dirty="0"/>
              <a:t>Học tăng cường có nhiệm vụ đặt ra khác trước. Thay vì quy nạp từ một tập hợp các ví dụ được phân loại trước, thì trong học tăng cường, một tác nhân “thí nghiệm” với một hệ thống, và hệ thống phản ứng với thí nghiệm này với phần thưởng hoặc hình phạt. Các tác nhân sau đó tối ưu hóa hành vi của mình  với mục tiêu là để tối đa hóa các phần thưởng và để tối thiểu các hình phạt.</a:t>
            </a:r>
          </a:p>
          <a:p>
            <a:r>
              <a:rPr lang="vi-VN" dirty="0"/>
              <a:t>Mô hình thay thế này khác với tác vụ phân loại quy nạp trước phong phú đến mức mà một số chuyên gia có  đề nghị rằng học tăng cường có lẽ là nội dung của một cuốn sách khác, là phần tiếp theo của những giáo trình học máy cơ bản.</a:t>
            </a:r>
          </a:p>
          <a:p>
            <a:r>
              <a:rPr lang="vi-VN" dirty="0"/>
              <a:t>Học tăng cường hiện nay đang có nhiều ứng dụng </a:t>
            </a:r>
          </a:p>
          <a:p>
            <a:pPr marL="342900" indent="-342900">
              <a:buFont typeface="Arial" panose="020B0604020202020204" pitchFamily="34" charset="0"/>
              <a:buChar char="•"/>
            </a:pPr>
            <a:r>
              <a:rPr lang="vi-VN" dirty="0"/>
              <a:t>Xây dựng máy đánh cờ </a:t>
            </a:r>
          </a:p>
          <a:p>
            <a:pPr marL="342900" indent="-342900">
              <a:buFont typeface="Arial" panose="020B0604020202020204" pitchFamily="34" charset="0"/>
              <a:buChar char="•"/>
            </a:pPr>
            <a:r>
              <a:rPr lang="vi-VN" dirty="0"/>
              <a:t>Ô tô tự lái</a:t>
            </a:r>
          </a:p>
          <a:p>
            <a:endParaRPr lang="vi-VN" dirty="0"/>
          </a:p>
          <a:p>
            <a:pPr marL="0" indent="0">
              <a:buNone/>
            </a:pPr>
            <a:endParaRPr lang="vi-VN" b="1" dirty="0"/>
          </a:p>
          <a:p>
            <a:pPr marL="0" indent="0">
              <a:buNone/>
            </a:pPr>
            <a:endParaRPr lang="vi-VN" b="1" dirty="0"/>
          </a:p>
          <a:p>
            <a:pPr marL="0" indent="0">
              <a:buNone/>
            </a:pPr>
            <a:endParaRPr lang="vi-VN" b="1" dirty="0"/>
          </a:p>
          <a:p>
            <a:pPr marL="0" indent="0">
              <a:buNone/>
            </a:pPr>
            <a:endParaRPr lang="vi-VN" b="1" dirty="0"/>
          </a:p>
          <a:p>
            <a:pPr marL="0" indent="0">
              <a:buNone/>
            </a:pPr>
            <a:endParaRPr lang="vi-VN" b="1" dirty="0"/>
          </a:p>
          <a:p>
            <a:pPr marL="0" indent="0">
              <a:buNone/>
            </a:pPr>
            <a:endParaRPr lang="vi-VN" b="1" dirty="0"/>
          </a:p>
        </p:txBody>
      </p:sp>
    </p:spTree>
    <p:extLst>
      <p:ext uri="{BB962C8B-B14F-4D97-AF65-F5344CB8AC3E}">
        <p14:creationId xmlns:p14="http://schemas.microsoft.com/office/powerpoint/2010/main" val="399644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E609-1063-4BE0-A497-B7A270DD4F68}"/>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BCADEF6C-FF0A-4C8C-BCCB-0AA704BB1DFA}"/>
              </a:ext>
            </a:extLst>
          </p:cNvPr>
          <p:cNvSpPr>
            <a:spLocks noGrp="1"/>
          </p:cNvSpPr>
          <p:nvPr>
            <p:ph idx="1"/>
          </p:nvPr>
        </p:nvSpPr>
        <p:spPr/>
        <p:txBody>
          <a:bodyPr/>
          <a:lstStyle/>
          <a:p>
            <a:r>
              <a:rPr lang="en-US" dirty="0" err="1"/>
              <a:t>Có</a:t>
            </a:r>
            <a:r>
              <a:rPr lang="en-US" dirty="0"/>
              <a:t> </a:t>
            </a:r>
            <a:r>
              <a:rPr lang="en-US" dirty="0" err="1"/>
              <a:t>thể</a:t>
            </a:r>
            <a:r>
              <a:rPr lang="en-US" dirty="0"/>
              <a:t> </a:t>
            </a:r>
            <a:r>
              <a:rPr lang="en-US" dirty="0" err="1"/>
              <a:t>minh</a:t>
            </a:r>
            <a:r>
              <a:rPr lang="en-US" dirty="0"/>
              <a:t> </a:t>
            </a:r>
            <a:r>
              <a:rPr lang="en-US" dirty="0" err="1"/>
              <a:t>họa</a:t>
            </a:r>
            <a:r>
              <a:rPr lang="en-US" dirty="0"/>
              <a:t> </a:t>
            </a:r>
            <a:r>
              <a:rPr lang="en-US" dirty="0" err="1"/>
              <a:t>việc</a:t>
            </a:r>
            <a:r>
              <a:rPr lang="en-US" dirty="0"/>
              <a:t> </a:t>
            </a:r>
            <a:r>
              <a:rPr lang="en-US" dirty="0" err="1"/>
              <a:t>học</a:t>
            </a:r>
            <a:r>
              <a:rPr lang="en-US" dirty="0"/>
              <a:t> </a:t>
            </a:r>
            <a:r>
              <a:rPr lang="en-US" dirty="0" err="1"/>
              <a:t>tăng</a:t>
            </a:r>
            <a:r>
              <a:rPr lang="en-US" dirty="0"/>
              <a:t> c</a:t>
            </a:r>
            <a:r>
              <a:rPr lang="vi-VN" dirty="0"/>
              <a:t>ường trong việc tìm đường đi cho một con robot:</a:t>
            </a:r>
          </a:p>
          <a:p>
            <a:endParaRPr lang="vi-VN" dirty="0"/>
          </a:p>
          <a:p>
            <a:endParaRPr lang="vi-VN" dirty="0"/>
          </a:p>
          <a:p>
            <a:endParaRPr lang="vi-VN" dirty="0"/>
          </a:p>
        </p:txBody>
      </p:sp>
      <p:pic>
        <p:nvPicPr>
          <p:cNvPr id="4" name="Picture 3">
            <a:extLst>
              <a:ext uri="{FF2B5EF4-FFF2-40B4-BE49-F238E27FC236}">
                <a16:creationId xmlns:a16="http://schemas.microsoft.com/office/drawing/2014/main" id="{0C0160EC-F12B-4BA3-88A8-3C5D624CF076}"/>
              </a:ext>
            </a:extLst>
          </p:cNvPr>
          <p:cNvPicPr>
            <a:picLocks noChangeAspect="1"/>
          </p:cNvPicPr>
          <p:nvPr/>
        </p:nvPicPr>
        <p:blipFill>
          <a:blip r:embed="rId2"/>
          <a:stretch>
            <a:fillRect/>
          </a:stretch>
        </p:blipFill>
        <p:spPr>
          <a:xfrm>
            <a:off x="1871663" y="1179442"/>
            <a:ext cx="8158162" cy="5221995"/>
          </a:xfrm>
          <a:prstGeom prst="rect">
            <a:avLst/>
          </a:prstGeom>
        </p:spPr>
      </p:pic>
    </p:spTree>
    <p:extLst>
      <p:ext uri="{BB962C8B-B14F-4D97-AF65-F5344CB8AC3E}">
        <p14:creationId xmlns:p14="http://schemas.microsoft.com/office/powerpoint/2010/main" val="130561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Để giải thích lấy thí dụ máy đánh bạc.</a:t>
            </a:r>
          </a:p>
          <a:p>
            <a:r>
              <a:rPr lang="vi-VN" dirty="0"/>
              <a:t>Có 5 máy đánh bạc trong một casino. Mỗi máy cho lợi nhuận trung bình khác nhau, nhưng chúng ta không biết mức lợi nhuận trung bình lớn như thế nào. Nếu muốn tối đa hóa lợi nhuận, chúng ta cần phải tìm lợi nhuận trung bình này và sau đó chơi với chiếc máy hứa hẹn nhất. Đây là bản chất mà học máy gọi là bài toán kẻ cướp n-tay, ám chỉ đến hành vi khét tiếng của các cỗ máy đánh bạc cướp tiền của bạn.</a:t>
            </a:r>
          </a:p>
          <a:p>
            <a:endParaRPr lang="vi-VN" dirty="0"/>
          </a:p>
          <a:p>
            <a:endParaRPr lang="vi-VN" dirty="0"/>
          </a:p>
          <a:p>
            <a:endParaRPr lang="vi-VN" dirty="0"/>
          </a:p>
          <a:p>
            <a:endParaRPr lang="vi-VN" dirty="0"/>
          </a:p>
          <a:p>
            <a:endParaRPr lang="vi-VN" dirty="0"/>
          </a:p>
          <a:p>
            <a:r>
              <a:rPr lang="vi-VN" dirty="0"/>
              <a:t>Chơi như thế nào để đạt lợi nhuận cao nhất?</a:t>
            </a:r>
          </a:p>
          <a:p>
            <a:r>
              <a:rPr lang="vi-VN" dirty="0"/>
              <a:t>Cách thông thường:</a:t>
            </a:r>
          </a:p>
          <a:p>
            <a:pPr marL="342900" indent="-342900">
              <a:buFont typeface="Arial" panose="020B0604020202020204" pitchFamily="34" charset="0"/>
              <a:buChar char="•"/>
            </a:pPr>
            <a:r>
              <a:rPr lang="vi-VN" dirty="0"/>
              <a:t>Lần lượt chơi từng máy một vô số lần, ghi lại các kết quả mỗi lần chơi.</a:t>
            </a:r>
          </a:p>
          <a:p>
            <a:pPr marL="342900" indent="-342900">
              <a:buFont typeface="Arial" panose="020B0604020202020204" pitchFamily="34" charset="0"/>
              <a:buChar char="•"/>
            </a:pPr>
            <a:r>
              <a:rPr lang="vi-VN" dirty="0"/>
              <a:t>Chọn máy nào cho lợi nhuận tốt nhất</a:t>
            </a:r>
          </a:p>
          <a:p>
            <a:endParaRPr lang="vi-VN" dirty="0"/>
          </a:p>
          <a:p>
            <a:endParaRPr lang="vi-VN" sz="2200" dirty="0"/>
          </a:p>
        </p:txBody>
      </p:sp>
      <p:pic>
        <p:nvPicPr>
          <p:cNvPr id="4" name="Picture 3">
            <a:extLst>
              <a:ext uri="{FF2B5EF4-FFF2-40B4-BE49-F238E27FC236}">
                <a16:creationId xmlns:a16="http://schemas.microsoft.com/office/drawing/2014/main" id="{2ADCA926-ACBB-4D1B-9875-0ACAFA472D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0016" y="2459366"/>
            <a:ext cx="7633253" cy="1881383"/>
          </a:xfrm>
          <a:prstGeom prst="rect">
            <a:avLst/>
          </a:prstGeom>
          <a:noFill/>
          <a:ln>
            <a:noFill/>
          </a:ln>
        </p:spPr>
      </p:pic>
    </p:spTree>
    <p:extLst>
      <p:ext uri="{BB962C8B-B14F-4D97-AF65-F5344CB8AC3E}">
        <p14:creationId xmlns:p14="http://schemas.microsoft.com/office/powerpoint/2010/main" val="260893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buNone/>
            </a:pPr>
            <a:r>
              <a:rPr lang="vi-VN" sz="2200" dirty="0"/>
              <a:t>Không khuyến khích chơi như vậy vì tốn rất nhiều tiền.</a:t>
            </a:r>
          </a:p>
          <a:p>
            <a:pPr marL="0" indent="0" algn="just">
              <a:buNone/>
            </a:pPr>
            <a:r>
              <a:rPr lang="vi-VN" b="1" dirty="0"/>
              <a:t>Chiến lược đơn giản</a:t>
            </a:r>
            <a:r>
              <a:rPr lang="vi-VN" dirty="0"/>
              <a:t>:</a:t>
            </a:r>
          </a:p>
          <a:p>
            <a:pPr marL="0" indent="0" algn="just">
              <a:buNone/>
            </a:pPr>
            <a:r>
              <a:rPr lang="vi-VN" sz="2200" dirty="0"/>
              <a:t>Ch</a:t>
            </a:r>
            <a:r>
              <a:rPr lang="vi-VN" dirty="0"/>
              <a:t>ơi thử một vài lượt một số máy và chọn máy tốt nhất để chơi. Sau một vài lần thì thử máy khác. Nếu tốt thì chơi tiếp máy này nếu không quay lại máy cũ.</a:t>
            </a:r>
          </a:p>
          <a:p>
            <a:pPr marL="0" indent="0" algn="just">
              <a:buNone/>
            </a:pPr>
            <a:r>
              <a:rPr lang="vi-VN" dirty="0"/>
              <a:t>Đây là mô hình của học tăng cường mô phỏng:</a:t>
            </a:r>
          </a:p>
          <a:p>
            <a:pPr marL="342900" indent="-342900">
              <a:buFont typeface="Arial" panose="020B0604020202020204" pitchFamily="34" charset="0"/>
              <a:buChar char="•"/>
            </a:pPr>
            <a:r>
              <a:rPr lang="vi-VN" dirty="0"/>
              <a:t>Kết hợp khai thác của máy hiện đang được cho là tốt nhất, và thăm dò các lựa chọn thay thế.</a:t>
            </a:r>
          </a:p>
          <a:p>
            <a:pPr marL="342900" indent="-342900">
              <a:buFont typeface="Arial" panose="020B0604020202020204" pitchFamily="34" charset="0"/>
              <a:buChar char="•"/>
            </a:pPr>
            <a:r>
              <a:rPr lang="vi-VN" dirty="0"/>
              <a:t>Khai thác là chủ yếu; thăm dò ít thôi. </a:t>
            </a:r>
          </a:p>
          <a:p>
            <a:pPr marL="342900" indent="-342900">
              <a:buFont typeface="Arial" panose="020B0604020202020204" pitchFamily="34" charset="0"/>
              <a:buChar char="•"/>
            </a:pPr>
            <a:r>
              <a:rPr lang="vi-VN" dirty="0"/>
              <a:t>Tần suất của các bước thăm dò được kiểm soát bởi một tham số do người dùng chỉ định, ϵ. Ví dụ, ϵ = 0.1 có nghĩa là máy "tốt nhất" (máy xuất hiện tốt nhất trong các thử nghiệm trước đó) được chọn 90% thời gian; trong 10% trường hợp còn lại, cơ hội được trao cho một máy khác được chọn ngẫu nhiên.</a:t>
            </a:r>
          </a:p>
          <a:p>
            <a:r>
              <a:rPr lang="vi-VN" sz="2200" dirty="0"/>
              <a:t>Chiến lược tiếp: </a:t>
            </a:r>
            <a:r>
              <a:rPr lang="vi-VN" b="1" dirty="0"/>
              <a:t>Giữ một lượng nhỏ (tally) của phần thưởng.</a:t>
            </a:r>
          </a:p>
          <a:p>
            <a:r>
              <a:rPr lang="vi-VN" dirty="0"/>
              <a:t>Với mỗi hành động, nhận được một phần thưởng</a:t>
            </a:r>
            <a:r>
              <a:rPr lang="vi-VN" b="1" dirty="0"/>
              <a:t>. Chất lượng </a:t>
            </a:r>
            <a:r>
              <a:rPr lang="vi-VN" dirty="0"/>
              <a:t>là số lượng trung bình của các phần thưởng đó.  </a:t>
            </a:r>
            <a:endParaRPr lang="vi-VN" sz="2200" dirty="0"/>
          </a:p>
        </p:txBody>
      </p:sp>
    </p:spTree>
    <p:extLst>
      <p:ext uri="{BB962C8B-B14F-4D97-AF65-F5344CB8AC3E}">
        <p14:creationId xmlns:p14="http://schemas.microsoft.com/office/powerpoint/2010/main" val="231965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Hành động </a:t>
                </a:r>
                <a:r>
                  <a:rPr lang="vi-VN" i="1" dirty="0"/>
                  <a:t>a</a:t>
                </a:r>
                <a:r>
                  <a:rPr lang="vi-VN" i="1" baseline="-25000" dirty="0"/>
                  <a:t>i</a:t>
                </a:r>
                <a:r>
                  <a:rPr lang="vi-VN" dirty="0"/>
                  <a:t> đại diện cho sự lựa chọn của máy thứ i. Sau 3 lần chơi máy này, lợi nhuận thu được là </a:t>
                </a:r>
                <a:r>
                  <a:rPr lang="vi-VN" i="1" dirty="0"/>
                  <a:t>r1 = 0; r2 = 9, và r3 = 3.</a:t>
                </a:r>
                <a:r>
                  <a:rPr lang="vi-VN" dirty="0"/>
                  <a:t> </a:t>
                </a:r>
                <a:r>
                  <a:rPr lang="vi-VN" b="1" i="1" dirty="0"/>
                  <a:t>Chất lượng </a:t>
                </a:r>
                <a:r>
                  <a:rPr lang="vi-VN" dirty="0"/>
                  <a:t>của lựa chọn cụ thể này sau đó là  </a:t>
                </a:r>
              </a:p>
              <a:p>
                <a:r>
                  <a:rPr lang="vi-VN" dirty="0"/>
                  <a:t> </a:t>
                </a:r>
                <a:r>
                  <a:rPr lang="vi-VN" i="1" dirty="0"/>
                  <a:t>Q(a1) = (r1+ r2 +r3)/3 = (0 + 9 + 3)/3 = 4.</a:t>
                </a:r>
              </a:p>
              <a:p>
                <a:r>
                  <a:rPr lang="vi-VN" dirty="0"/>
                  <a:t>Để tránh lưu trữ các thu nhập từ các hành động trước, sử dụng công thức tính </a:t>
                </a:r>
                <a:r>
                  <a:rPr lang="vi-VN" i="1" dirty="0"/>
                  <a:t>Q</a:t>
                </a:r>
                <a:r>
                  <a:rPr lang="vi-VN" i="1" baseline="-25000" dirty="0"/>
                  <a:t>k</a:t>
                </a:r>
                <a:r>
                  <a:rPr lang="vi-VN" i="1" dirty="0"/>
                  <a:t>(a)</a:t>
                </a:r>
                <a:r>
                  <a:rPr lang="vi-VN" dirty="0"/>
                  <a:t> là chất lượng của hành động </a:t>
                </a:r>
                <a:r>
                  <a:rPr lang="vi-VN" i="1" dirty="0"/>
                  <a:t>a</a:t>
                </a:r>
                <a:r>
                  <a:rPr lang="vi-VN" dirty="0"/>
                  <a:t> sau lần </a:t>
                </a:r>
                <a:r>
                  <a:rPr lang="vi-VN" i="1" dirty="0"/>
                  <a:t>k </a:t>
                </a:r>
                <a:r>
                  <a:rPr lang="vi-VN" dirty="0"/>
                  <a:t>thưởng và </a:t>
                </a:r>
                <a:r>
                  <a:rPr lang="vi-VN" i="1" dirty="0"/>
                  <a:t>r</a:t>
                </a:r>
                <a:r>
                  <a:rPr lang="vi-VN" i="1" baseline="-25000" dirty="0"/>
                  <a:t>k+1</a:t>
                </a:r>
                <a:r>
                  <a:rPr lang="vi-VN" dirty="0"/>
                  <a:t> là lần thưởng thứ (</a:t>
                </a:r>
                <a:r>
                  <a:rPr lang="vi-VN" i="1" dirty="0"/>
                  <a:t>k+1</a:t>
                </a:r>
                <a:r>
                  <a:rPr lang="vi-VN" dirty="0"/>
                  <a:t>).</a:t>
                </a:r>
              </a:p>
              <a:p>
                <a:r>
                  <a:rPr lang="vi-VN"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𝑄</m:t>
                        </m:r>
                      </m:e>
                      <m:sub>
                        <m:r>
                          <a:rPr lang="vi-VN" i="1">
                            <a:latin typeface="Cambria Math" panose="02040503050406030204" pitchFamily="18" charset="0"/>
                          </a:rPr>
                          <m:t>𝑘</m:t>
                        </m:r>
                        <m:r>
                          <a:rPr lang="vi-VN" i="1">
                            <a:latin typeface="Cambria Math" panose="02040503050406030204" pitchFamily="18" charset="0"/>
                          </a:rPr>
                          <m:t>+1</m:t>
                        </m:r>
                      </m:sub>
                    </m:sSub>
                    <m:d>
                      <m:dPr>
                        <m:ctrlPr>
                          <a:rPr lang="vi-VN" i="1">
                            <a:latin typeface="Cambria Math" panose="02040503050406030204" pitchFamily="18" charset="0"/>
                          </a:rPr>
                        </m:ctrlPr>
                      </m:dPr>
                      <m:e>
                        <m:r>
                          <a:rPr lang="vi-VN" i="1">
                            <a:latin typeface="Cambria Math" panose="02040503050406030204" pitchFamily="18" charset="0"/>
                          </a:rPr>
                          <m:t>𝑎</m:t>
                        </m:r>
                      </m:e>
                    </m:d>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𝑄</m:t>
                        </m:r>
                      </m:e>
                      <m:sub>
                        <m:r>
                          <a:rPr lang="vi-VN" i="1">
                            <a:latin typeface="Cambria Math" panose="02040503050406030204" pitchFamily="18" charset="0"/>
                          </a:rPr>
                          <m:t>𝑘</m:t>
                        </m:r>
                      </m:sub>
                    </m:sSub>
                    <m:d>
                      <m:dPr>
                        <m:ctrlPr>
                          <a:rPr lang="vi-VN" i="1">
                            <a:latin typeface="Cambria Math" panose="02040503050406030204" pitchFamily="18" charset="0"/>
                          </a:rPr>
                        </m:ctrlPr>
                      </m:dPr>
                      <m:e>
                        <m:r>
                          <a:rPr lang="vi-VN" i="1">
                            <a:latin typeface="Cambria Math" panose="02040503050406030204" pitchFamily="18" charset="0"/>
                          </a:rPr>
                          <m:t>𝑎</m:t>
                        </m:r>
                      </m:e>
                    </m:d>
                    <m:r>
                      <a:rPr lang="vi-VN" i="1">
                        <a:latin typeface="Cambria Math" panose="02040503050406030204" pitchFamily="18" charset="0"/>
                      </a:rPr>
                      <m:t>+ </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𝑘</m:t>
                        </m:r>
                        <m:r>
                          <a:rPr lang="vi-VN" i="1">
                            <a:latin typeface="Cambria Math" panose="02040503050406030204" pitchFamily="18" charset="0"/>
                          </a:rPr>
                          <m:t>+1</m:t>
                        </m:r>
                      </m:den>
                    </m:f>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𝑟</m:t>
                        </m:r>
                      </m:e>
                      <m:sub>
                        <m:r>
                          <a:rPr lang="vi-VN" i="1">
                            <a:latin typeface="Cambria Math" panose="02040503050406030204" pitchFamily="18" charset="0"/>
                          </a:rPr>
                          <m:t>𝑘</m:t>
                        </m:r>
                        <m:r>
                          <a:rPr lang="vi-VN" i="1">
                            <a:latin typeface="Cambria Math" panose="02040503050406030204" pitchFamily="18" charset="0"/>
                          </a:rPr>
                          <m:t>+1</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𝑄</m:t>
                        </m:r>
                      </m:e>
                      <m:sub>
                        <m:r>
                          <a:rPr lang="vi-VN" i="1">
                            <a:latin typeface="Cambria Math" panose="02040503050406030204" pitchFamily="18" charset="0"/>
                          </a:rPr>
                          <m:t>𝑘</m:t>
                        </m:r>
                      </m:sub>
                    </m:sSub>
                    <m:r>
                      <a:rPr lang="vi-VN" i="1">
                        <a:latin typeface="Cambria Math" panose="02040503050406030204" pitchFamily="18" charset="0"/>
                      </a:rPr>
                      <m:t>(</m:t>
                    </m:r>
                    <m:r>
                      <a:rPr lang="vi-VN" i="1">
                        <a:latin typeface="Cambria Math" panose="02040503050406030204" pitchFamily="18" charset="0"/>
                      </a:rPr>
                      <m:t>𝑎</m:t>
                    </m:r>
                    <m:r>
                      <a:rPr lang="vi-VN" i="1">
                        <a:latin typeface="Cambria Math" panose="02040503050406030204" pitchFamily="18" charset="0"/>
                      </a:rPr>
                      <m:t>)]</m:t>
                    </m:r>
                  </m:oMath>
                </a14:m>
                <a:r>
                  <a:rPr lang="vi-VN" dirty="0"/>
                  <a:t>     (*)</a:t>
                </a:r>
              </a:p>
              <a:p>
                <a:r>
                  <a:rPr lang="vi-VN" dirty="0"/>
                  <a:t>Nhờ công thức này, chỉ cần "nhớ" các giá trị của k và </a:t>
                </a:r>
                <a:r>
                  <a:rPr lang="vi-VN" i="1" dirty="0"/>
                  <a:t>Q</a:t>
                </a:r>
                <a:r>
                  <a:rPr lang="vi-VN" i="1" baseline="-25000" dirty="0"/>
                  <a:t>k</a:t>
                </a:r>
                <a:r>
                  <a:rPr lang="vi-VN" i="1" dirty="0"/>
                  <a:t> (a)</a:t>
                </a:r>
                <a:r>
                  <a:rPr lang="vi-VN" dirty="0"/>
                  <a:t> cho mỗi hành động cùng với phần thưởng mới nhất, để cập nhật giá trị của hành động tại  bước thứ </a:t>
                </a:r>
                <a:r>
                  <a:rPr lang="vi-VN" i="1" dirty="0"/>
                  <a:t>(k+1</a:t>
                </a:r>
                <a:r>
                  <a:rPr lang="vi-VN" dirty="0"/>
                  <a:t>).</a:t>
                </a:r>
              </a:p>
              <a:p>
                <a:r>
                  <a:rPr lang="vi-VN" dirty="0"/>
                  <a:t>Thủ tục mới mô tả được gọi là chiến lược ϵ - tham lam.</a:t>
                </a:r>
              </a:p>
              <a:p>
                <a:endParaRPr lang="vi-VN" dirty="0"/>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2988489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225286" y="205422"/>
                <a:ext cx="11343861" cy="6447155"/>
              </a:xfrm>
            </p:spPr>
            <p:txBody>
              <a:bodyPr>
                <a:normAutofit/>
              </a:bodyPr>
              <a:lstStyle/>
              <a:p>
                <a:pPr marL="0" indent="0" algn="just">
                  <a:buNone/>
                </a:pPr>
                <a:endParaRPr lang="vi-VN" sz="2200" dirty="0"/>
              </a:p>
              <a:p>
                <a:pPr marL="0" indent="0" algn="just">
                  <a:buNone/>
                </a:pPr>
                <a:r>
                  <a:rPr lang="vi-VN" sz="2200" dirty="0"/>
                  <a:t>Bảng tóm tắt </a:t>
                </a:r>
                <a:r>
                  <a:rPr lang="vi-VN" sz="2200" b="1" dirty="0"/>
                  <a:t>thuật toán 1</a:t>
                </a:r>
                <a:r>
                  <a:rPr lang="vi-VN" sz="2200" dirty="0"/>
                  <a:t>:</a:t>
                </a:r>
              </a:p>
              <a:p>
                <a:pPr marL="0" indent="0" algn="just">
                  <a:buNone/>
                </a:pPr>
                <a:endParaRPr lang="vi-VN" dirty="0"/>
              </a:p>
              <a:p>
                <a:r>
                  <a:rPr lang="vi-VN" i="1" dirty="0"/>
                  <a:t>Đầu vào</a:t>
                </a:r>
                <a:r>
                  <a:rPr lang="vi-VN" dirty="0"/>
                  <a:t>: gán giá trị </a:t>
                </a:r>
                <a:r>
                  <a:rPr lang="vi-VN" i="1" dirty="0"/>
                  <a:t>ϵ =0.1 cho</a:t>
                </a:r>
                <a:endParaRPr lang="vi-VN" sz="2200" dirty="0"/>
              </a:p>
              <a:p>
                <a:r>
                  <a:rPr lang="vi-VN" dirty="0"/>
                  <a:t>	   một tập các hành động, </a:t>
                </a:r>
                <a:r>
                  <a:rPr lang="vi-VN" i="1" dirty="0"/>
                  <a:t>ai</a:t>
                </a:r>
                <a:r>
                  <a:rPr lang="vi-VN" dirty="0"/>
                  <a:t>, và ước tính giá trị ban đầu của chúng, </a:t>
                </a:r>
                <a:r>
                  <a:rPr lang="vi-VN" i="1" dirty="0"/>
                  <a:t>Q</a:t>
                </a:r>
                <a:r>
                  <a:rPr lang="vi-VN" i="1" baseline="-25000" dirty="0"/>
                  <a:t>0</a:t>
                </a:r>
                <a:r>
                  <a:rPr lang="vi-VN" i="1" dirty="0"/>
                  <a:t> (ai).</a:t>
                </a:r>
                <a:endParaRPr lang="vi-VN" dirty="0"/>
              </a:p>
              <a:p>
                <a:r>
                  <a:rPr lang="vi-VN" dirty="0"/>
                  <a:t>               Với mỗi hành động, </a:t>
                </a:r>
                <a:r>
                  <a:rPr lang="vi-VN" i="1" dirty="0"/>
                  <a:t>ai</a:t>
                </a:r>
                <a:r>
                  <a:rPr lang="vi-VN" dirty="0"/>
                  <a:t>, đặt ki = 0 (số lần hành động đã được thực hiện);	</a:t>
                </a:r>
              </a:p>
              <a:p>
                <a:r>
                  <a:rPr lang="vi-VN" dirty="0"/>
                  <a:t>1. Tạo một số ngẫu nhiên, p ϵ (0; 1), từ phân bố đều.</a:t>
                </a:r>
              </a:p>
              <a:p>
                <a:r>
                  <a:rPr lang="vi-VN" dirty="0"/>
                  <a:t>2. Nếu p </a:t>
                </a:r>
                <a:r>
                  <a:rPr lang="en-US" dirty="0">
                    <a:sym typeface="Symbol" panose="05050102010706020507" pitchFamily="18" charset="2"/>
                  </a:rPr>
                  <a:t></a:t>
                </a:r>
                <a:r>
                  <a:rPr lang="en-US" dirty="0"/>
                  <a:t> </a:t>
                </a:r>
                <a:r>
                  <a:rPr lang="vi-VN" dirty="0"/>
                  <a:t>ϵ , chọn hành động có giá trị cao nhất (Bước khai thác).Nếu không, chọn một hành động khác được chọn ngẫu nhiên (Bước thăm dò).</a:t>
                </a:r>
              </a:p>
              <a:p>
                <a:r>
                  <a:rPr lang="vi-VN" dirty="0"/>
                  <a:t>3. Kí hiệu </a:t>
                </a:r>
                <a:r>
                  <a:rPr lang="vi-VN" i="1" dirty="0"/>
                  <a:t>ai</a:t>
                </a:r>
                <a:r>
                  <a:rPr lang="vi-VN" dirty="0"/>
                  <a:t> là hành động được chọn trong bước trước đó. Xem phần thưởng, </a:t>
                </a:r>
                <a:r>
                  <a:rPr lang="vi-VN" i="1" dirty="0"/>
                  <a:t>ri</a:t>
                </a:r>
                <a:r>
                  <a:rPr lang="vi-VN" dirty="0"/>
                  <a:t>.</a:t>
                </a:r>
              </a:p>
              <a:p>
                <a:r>
                  <a:rPr lang="vi-VN" dirty="0"/>
                  <a:t>4. Cập nhật giá trị của </a:t>
                </a:r>
                <a:r>
                  <a:rPr lang="vi-VN" i="1" dirty="0"/>
                  <a:t>ai </a:t>
                </a:r>
                <a:r>
                  <a:rPr lang="vi-VN" dirty="0"/>
                  <a:t>bằng cách sử dụng công thức sau:</a:t>
                </a:r>
              </a:p>
              <a:p>
                <a:r>
                  <a:rPr lang="vi-VN" dirty="0"/>
                  <a:t>			</a:t>
                </a:r>
                <a14:m>
                  <m:oMath xmlns:m="http://schemas.openxmlformats.org/officeDocument/2006/math">
                    <m:r>
                      <a:rPr lang="en-US" i="1">
                        <a:latin typeface="Cambria Math" panose="02040503050406030204" pitchFamily="18" charset="0"/>
                      </a:rPr>
                      <m:t>𝑄</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r>
                          <a:rPr lang="en-US" i="1">
                            <a:latin typeface="Cambria Math" panose="02040503050406030204" pitchFamily="18" charset="0"/>
                          </a:rPr>
                          <m:t>+1</m:t>
                        </m:r>
                      </m:den>
                    </m:f>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r>
                      <a:rPr lang="en-US" i="1">
                        <a:latin typeface="Cambria Math" panose="02040503050406030204" pitchFamily="18" charset="0"/>
                      </a:rPr>
                      <m:t>]</m:t>
                    </m:r>
                  </m:oMath>
                </a14:m>
                <a:endParaRPr lang="vi-VN" dirty="0"/>
              </a:p>
              <a:p>
                <a:r>
                  <a:rPr lang="en-US" dirty="0"/>
                  <a:t>5. </a:t>
                </a:r>
                <a:r>
                  <a:rPr lang="en-US" dirty="0" err="1"/>
                  <a:t>Đặt</a:t>
                </a:r>
                <a:r>
                  <a:rPr lang="en-US" dirty="0"/>
                  <a:t> </a:t>
                </a:r>
                <a:r>
                  <a:rPr lang="en-US" dirty="0" err="1"/>
                  <a:t>ki</a:t>
                </a:r>
                <a:r>
                  <a:rPr lang="en-US" dirty="0"/>
                  <a:t>=</a:t>
                </a:r>
                <a:r>
                  <a:rPr lang="en-US" dirty="0" err="1"/>
                  <a:t>ki</a:t>
                </a:r>
                <a:r>
                  <a:rPr lang="en-US" dirty="0"/>
                  <a:t> +1 </a:t>
                </a:r>
                <a:r>
                  <a:rPr lang="en-US" dirty="0" err="1"/>
                  <a:t>và</a:t>
                </a:r>
                <a:r>
                  <a:rPr lang="en-US" dirty="0"/>
                  <a:t> quay </a:t>
                </a:r>
                <a:r>
                  <a:rPr lang="en-US" dirty="0" err="1"/>
                  <a:t>lại</a:t>
                </a:r>
                <a:r>
                  <a:rPr lang="en-US" dirty="0"/>
                  <a:t> </a:t>
                </a:r>
                <a:r>
                  <a:rPr lang="en-US" dirty="0" err="1"/>
                  <a:t>bước</a:t>
                </a:r>
                <a:r>
                  <a:rPr lang="en-US" dirty="0"/>
                  <a:t> 1</a:t>
                </a:r>
                <a:endParaRPr lang="vi-VN"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225286" y="205422"/>
                <a:ext cx="11343861" cy="6447155"/>
              </a:xfrm>
              <a:blipFill>
                <a:blip r:embed="rId2"/>
                <a:stretch>
                  <a:fillRect l="-699" r="-699"/>
                </a:stretch>
              </a:blipFill>
            </p:spPr>
            <p:txBody>
              <a:bodyPr/>
              <a:lstStyle/>
              <a:p>
                <a:r>
                  <a:rPr lang="vi-VN">
                    <a:noFill/>
                  </a:rPr>
                  <a:t> </a:t>
                </a:r>
              </a:p>
            </p:txBody>
          </p:sp>
        </mc:Fallback>
      </mc:AlternateContent>
      <p:sp>
        <p:nvSpPr>
          <p:cNvPr id="4" name="Rectangle 2">
            <a:extLst>
              <a:ext uri="{FF2B5EF4-FFF2-40B4-BE49-F238E27FC236}">
                <a16:creationId xmlns:a16="http://schemas.microsoft.com/office/drawing/2014/main" id="{9BCA1A10-B8DA-47A0-9EC4-539DC209DF77}"/>
              </a:ext>
            </a:extLst>
          </p:cNvPr>
          <p:cNvSpPr>
            <a:spLocks noChangeArrowheads="1"/>
          </p:cNvSpPr>
          <p:nvPr/>
        </p:nvSpPr>
        <p:spPr bwMode="auto">
          <a:xfrm>
            <a:off x="-185531" y="-1597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54404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buNone/>
            </a:pPr>
            <a:r>
              <a:rPr lang="en-US" sz="2200" b="1" dirty="0" err="1"/>
              <a:t>Xác</a:t>
            </a:r>
            <a:r>
              <a:rPr lang="en-US" sz="2200" b="1" dirty="0"/>
              <a:t> </a:t>
            </a:r>
            <a:r>
              <a:rPr lang="en-US" sz="2200" b="1" dirty="0" err="1"/>
              <a:t>định</a:t>
            </a:r>
            <a:r>
              <a:rPr lang="en-US" sz="2200" b="1" dirty="0"/>
              <a:t> </a:t>
            </a:r>
            <a:r>
              <a:rPr lang="en-US" sz="2200" b="1" dirty="0" err="1"/>
              <a:t>nhóm</a:t>
            </a:r>
            <a:r>
              <a:rPr lang="en-US" sz="2200" b="1" dirty="0"/>
              <a:t>:</a:t>
            </a:r>
          </a:p>
          <a:p>
            <a:pPr marL="0" indent="0" algn="just">
              <a:buNone/>
            </a:pPr>
            <a:r>
              <a:rPr lang="en-US" dirty="0"/>
              <a:t>Quan </a:t>
            </a:r>
            <a:r>
              <a:rPr lang="en-US" dirty="0" err="1"/>
              <a:t>sát</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một</a:t>
            </a:r>
            <a:r>
              <a:rPr lang="en-US" dirty="0"/>
              <a:t> </a:t>
            </a:r>
            <a:r>
              <a:rPr lang="en-US" dirty="0" err="1"/>
              <a:t>nhóm</a:t>
            </a:r>
            <a:r>
              <a:rPr lang="en-US" dirty="0"/>
              <a:t> ng</a:t>
            </a:r>
            <a:r>
              <a:rPr lang="vi-VN" dirty="0"/>
              <a:t>ười liên quan giữa chiều cao và trọng lượng:</a:t>
            </a:r>
          </a:p>
          <a:p>
            <a:pPr marL="0" indent="0" algn="just">
              <a:buNone/>
            </a:pPr>
            <a:endParaRPr lang="vi-VN" dirty="0"/>
          </a:p>
          <a:p>
            <a:pPr marL="0" indent="0" algn="just">
              <a:buNone/>
            </a:pPr>
            <a:endParaRPr lang="vi-VN" dirty="0"/>
          </a:p>
          <a:p>
            <a:pPr marL="0" indent="0" algn="just">
              <a:buNone/>
            </a:pPr>
            <a:endParaRPr lang="vi-VN" dirty="0"/>
          </a:p>
          <a:p>
            <a:pPr marL="0" indent="0" algn="just">
              <a:buNone/>
            </a:pPr>
            <a:endParaRPr lang="vi-VN" dirty="0"/>
          </a:p>
          <a:p>
            <a:pPr marL="0" indent="0" algn="just">
              <a:buNone/>
            </a:pPr>
            <a:endParaRPr lang="vi-VN" dirty="0"/>
          </a:p>
          <a:p>
            <a:pPr marL="0" indent="0" algn="just">
              <a:buNone/>
            </a:pPr>
            <a:endParaRPr lang="vi-VN" dirty="0"/>
          </a:p>
          <a:p>
            <a:pPr marL="0" indent="0" algn="just">
              <a:buNone/>
            </a:pPr>
            <a:endParaRPr lang="vi-VN" dirty="0"/>
          </a:p>
          <a:p>
            <a:pPr marL="0" indent="0" algn="just">
              <a:buNone/>
            </a:pPr>
            <a:endParaRPr lang="vi-VN" dirty="0"/>
          </a:p>
          <a:p>
            <a:pPr marL="0" indent="0" algn="just">
              <a:buNone/>
            </a:pPr>
            <a:r>
              <a:rPr lang="vi-VN" dirty="0"/>
              <a:t>Dễ dàng nhận được các dữ liệu tạo được một số cụm trong đó nhiều dữ liệu có xu hướng các dữ liệu co cụm lại thành những nhóm khác nhau.</a:t>
            </a:r>
          </a:p>
          <a:p>
            <a:pPr marL="0" indent="0" algn="just">
              <a:buNone/>
            </a:pPr>
            <a:r>
              <a:rPr lang="vi-VN" dirty="0"/>
              <a:t>Trong không gian hai chiều dễ hình dung, còn số chiều cao hơn khó thấy. </a:t>
            </a:r>
          </a:p>
          <a:p>
            <a:pPr marL="0" indent="0" algn="just">
              <a:buNone/>
            </a:pPr>
            <a:endParaRPr lang="vi-VN" sz="2200" dirty="0"/>
          </a:p>
        </p:txBody>
      </p:sp>
      <p:pic>
        <p:nvPicPr>
          <p:cNvPr id="4" name="Picture 3">
            <a:extLst>
              <a:ext uri="{FF2B5EF4-FFF2-40B4-BE49-F238E27FC236}">
                <a16:creationId xmlns:a16="http://schemas.microsoft.com/office/drawing/2014/main" id="{86436584-6D24-4196-8424-7056C90441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1559" y="1530212"/>
            <a:ext cx="3762375" cy="3028950"/>
          </a:xfrm>
          <a:prstGeom prst="rect">
            <a:avLst/>
          </a:prstGeom>
          <a:noFill/>
          <a:ln>
            <a:noFill/>
          </a:ln>
        </p:spPr>
      </p:pic>
    </p:spTree>
    <p:extLst>
      <p:ext uri="{BB962C8B-B14F-4D97-AF65-F5344CB8AC3E}">
        <p14:creationId xmlns:p14="http://schemas.microsoft.com/office/powerpoint/2010/main" val="704168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endParaRPr lang="en-US" b="1" dirty="0"/>
          </a:p>
          <a:p>
            <a:r>
              <a:rPr lang="en-US" b="1" dirty="0" err="1"/>
              <a:t>Khởi</a:t>
            </a:r>
            <a:r>
              <a:rPr lang="en-US" b="1" dirty="0"/>
              <a:t> </a:t>
            </a:r>
            <a:r>
              <a:rPr lang="en-US" b="1" dirty="0" err="1"/>
              <a:t>tạo</a:t>
            </a:r>
            <a:r>
              <a:rPr lang="en-US" b="1" dirty="0"/>
              <a:t> </a:t>
            </a:r>
            <a:r>
              <a:rPr lang="en-US" b="1" dirty="0" err="1"/>
              <a:t>tiến</a:t>
            </a:r>
            <a:r>
              <a:rPr lang="en-US" b="1" dirty="0"/>
              <a:t> </a:t>
            </a:r>
            <a:r>
              <a:rPr lang="en-US" b="1" dirty="0" err="1"/>
              <a:t>trình</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thức</a:t>
            </a:r>
            <a:r>
              <a:rPr lang="en-US" dirty="0"/>
              <a:t> (*), </a:t>
            </a:r>
            <a:r>
              <a:rPr lang="en-US" dirty="0" err="1"/>
              <a:t>cần</a:t>
            </a:r>
            <a:r>
              <a:rPr lang="en-US" dirty="0"/>
              <a:t> </a:t>
            </a:r>
            <a:r>
              <a:rPr lang="en-US" dirty="0" err="1"/>
              <a:t>thiết</a:t>
            </a:r>
            <a:r>
              <a:rPr lang="en-US" dirty="0"/>
              <a:t> </a:t>
            </a:r>
            <a:r>
              <a:rPr lang="en-US" dirty="0" err="1"/>
              <a:t>lập</a:t>
            </a:r>
            <a:r>
              <a:rPr lang="en-US" dirty="0"/>
              <a:t> </a:t>
            </a:r>
            <a:r>
              <a:rPr lang="en-US" dirty="0" err="1"/>
              <a:t>cho</a:t>
            </a:r>
            <a:r>
              <a:rPr lang="en-US" dirty="0"/>
              <a:t> </a:t>
            </a:r>
            <a:r>
              <a:rPr lang="en-US" dirty="0" err="1"/>
              <a:t>mỗi</a:t>
            </a:r>
            <a:r>
              <a:rPr lang="en-US" dirty="0"/>
              <a:t> </a:t>
            </a:r>
            <a:r>
              <a:rPr lang="en-US" dirty="0" err="1"/>
              <a:t>hành</a:t>
            </a:r>
            <a:r>
              <a:rPr lang="en-US" dirty="0"/>
              <a:t> </a:t>
            </a:r>
            <a:r>
              <a:rPr lang="en-US" dirty="0" err="1"/>
              <a:t>động</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của</a:t>
            </a:r>
            <a:r>
              <a:rPr lang="en-US" dirty="0"/>
              <a:t> </a:t>
            </a:r>
            <a:r>
              <a:rPr lang="en-US" dirty="0" err="1"/>
              <a:t>nó</a:t>
            </a:r>
            <a:r>
              <a:rPr lang="en-US" dirty="0"/>
              <a:t>, </a:t>
            </a:r>
            <a:r>
              <a:rPr lang="en-US" i="1" dirty="0"/>
              <a:t>Q</a:t>
            </a:r>
            <a:r>
              <a:rPr lang="en-US" i="1" baseline="-25000" dirty="0"/>
              <a:t>0 </a:t>
            </a:r>
            <a:r>
              <a:rPr lang="en-US" i="1" dirty="0"/>
              <a:t>(ai)</a:t>
            </a:r>
            <a:r>
              <a:rPr lang="en-US" dirty="0"/>
              <a:t>.  </a:t>
            </a:r>
            <a:r>
              <a:rPr lang="en-US" dirty="0" err="1"/>
              <a:t>Một</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hợp</a:t>
            </a:r>
            <a:r>
              <a:rPr lang="en-US" dirty="0"/>
              <a:t> </a:t>
            </a:r>
            <a:r>
              <a:rPr lang="en-US" dirty="0" err="1"/>
              <a:t>là</a:t>
            </a:r>
            <a:r>
              <a:rPr lang="en-US" dirty="0"/>
              <a:t> </a:t>
            </a:r>
            <a:r>
              <a:rPr lang="en-US" dirty="0" err="1"/>
              <a:t>chọn</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tốt</a:t>
            </a:r>
            <a:r>
              <a:rPr lang="en-US" dirty="0"/>
              <a:t> </a:t>
            </a:r>
            <a:r>
              <a:rPr lang="en-US" dirty="0" err="1"/>
              <a:t>hơn</a:t>
            </a:r>
            <a:r>
              <a:rPr lang="en-US" dirty="0"/>
              <a:t> </a:t>
            </a:r>
            <a:r>
              <a:rPr lang="en-US" dirty="0" err="1"/>
              <a:t>bất</a:t>
            </a:r>
            <a:r>
              <a:rPr lang="en-US" dirty="0"/>
              <a:t> </a:t>
            </a:r>
            <a:r>
              <a:rPr lang="en-US" dirty="0" err="1"/>
              <a:t>kỳ</a:t>
            </a:r>
            <a:r>
              <a:rPr lang="en-US" dirty="0"/>
              <a:t> </a:t>
            </a:r>
            <a:r>
              <a:rPr lang="en-US" dirty="0" err="1"/>
              <a:t>thu</a:t>
            </a:r>
            <a:r>
              <a:rPr lang="en-US" dirty="0"/>
              <a:t> </a:t>
            </a:r>
            <a:r>
              <a:rPr lang="en-US" dirty="0" err="1"/>
              <a:t>nhập</a:t>
            </a:r>
            <a:r>
              <a:rPr lang="en-US" dirty="0"/>
              <a:t> </a:t>
            </a:r>
            <a:r>
              <a:rPr lang="en-US" dirty="0" err="1"/>
              <a:t>thực</a:t>
            </a:r>
            <a:r>
              <a:rPr lang="en-US" dirty="0"/>
              <a:t> </a:t>
            </a:r>
            <a:r>
              <a:rPr lang="en-US" dirty="0" err="1"/>
              <a:t>tế</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thu</a:t>
            </a:r>
            <a:r>
              <a:rPr lang="en-US" dirty="0"/>
              <a:t> </a:t>
            </a:r>
            <a:r>
              <a:rPr lang="en-US" dirty="0" err="1"/>
              <a:t>nhập</a:t>
            </a:r>
            <a:r>
              <a:rPr lang="en-US" dirty="0"/>
              <a:t> </a:t>
            </a:r>
            <a:r>
              <a:rPr lang="en-US" dirty="0" err="1"/>
              <a:t>đều</a:t>
            </a:r>
            <a:r>
              <a:rPr lang="en-US" dirty="0"/>
              <a:t> </a:t>
            </a:r>
            <a:r>
              <a:rPr lang="en-US" dirty="0" err="1"/>
              <a:t>nằm</a:t>
            </a:r>
            <a:r>
              <a:rPr lang="en-US" dirty="0"/>
              <a:t> </a:t>
            </a:r>
            <a:r>
              <a:rPr lang="en-US" dirty="0" err="1"/>
              <a:t>trong</a:t>
            </a:r>
            <a:r>
              <a:rPr lang="en-US" dirty="0"/>
              <a:t> </a:t>
            </a:r>
            <a:r>
              <a:rPr lang="en-US" dirty="0" err="1"/>
              <a:t>khoảng</a:t>
            </a:r>
            <a:r>
              <a:rPr lang="en-US" dirty="0"/>
              <a:t> [0; 10] </a:t>
            </a:r>
            <a:r>
              <a:rPr lang="en-US" dirty="0" err="1"/>
              <a:t>thì</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hợp</a:t>
            </a:r>
            <a:r>
              <a:rPr lang="en-US" dirty="0"/>
              <a:t> </a:t>
            </a:r>
            <a:r>
              <a:rPr lang="en-US" dirty="0" err="1"/>
              <a:t>lý</a:t>
            </a:r>
            <a:r>
              <a:rPr lang="en-US" dirty="0"/>
              <a:t> </a:t>
            </a:r>
            <a:r>
              <a:rPr lang="en-US" dirty="0" err="1"/>
              <a:t>là</a:t>
            </a:r>
            <a:r>
              <a:rPr lang="en-US" dirty="0"/>
              <a:t> : </a:t>
            </a:r>
            <a:r>
              <a:rPr lang="en-US" i="1" dirty="0"/>
              <a:t>Q</a:t>
            </a:r>
            <a:r>
              <a:rPr lang="en-US" i="1" baseline="-25000" dirty="0"/>
              <a:t>0</a:t>
            </a:r>
            <a:r>
              <a:rPr lang="en-US" i="1" dirty="0"/>
              <a:t>(ai) = 50</a:t>
            </a:r>
            <a:r>
              <a:rPr lang="en-US" dirty="0"/>
              <a:t>.</a:t>
            </a:r>
            <a:endParaRPr lang="vi-VN" dirty="0"/>
          </a:p>
          <a:p>
            <a:r>
              <a:rPr lang="en-US" dirty="0" err="1"/>
              <a:t>Tại</a:t>
            </a:r>
            <a:r>
              <a:rPr lang="en-US" dirty="0"/>
              <a:t> </a:t>
            </a:r>
            <a:r>
              <a:rPr lang="en-US" dirty="0" err="1"/>
              <a:t>mỗi</a:t>
            </a:r>
            <a:r>
              <a:rPr lang="en-US" dirty="0"/>
              <a:t> </a:t>
            </a:r>
            <a:r>
              <a:rPr lang="en-US" dirty="0" err="1"/>
              <a:t>thời</a:t>
            </a:r>
            <a:r>
              <a:rPr lang="en-US" dirty="0"/>
              <a:t> </a:t>
            </a:r>
            <a:r>
              <a:rPr lang="en-US" dirty="0" err="1"/>
              <a:t>điểm</a:t>
            </a:r>
            <a:r>
              <a:rPr lang="en-US" dirty="0"/>
              <a:t>, </a:t>
            </a:r>
            <a:r>
              <a:rPr lang="en-US" dirty="0" err="1"/>
              <a:t>hệ</a:t>
            </a:r>
            <a:r>
              <a:rPr lang="en-US" dirty="0"/>
              <a:t> </a:t>
            </a:r>
            <a:r>
              <a:rPr lang="en-US" dirty="0" err="1"/>
              <a:t>thống</a:t>
            </a:r>
            <a:r>
              <a:rPr lang="en-US" dirty="0"/>
              <a:t> </a:t>
            </a:r>
            <a:r>
              <a:rPr lang="en-US" dirty="0" err="1"/>
              <a:t>chọn</a:t>
            </a:r>
            <a:r>
              <a:rPr lang="en-US" dirty="0"/>
              <a:t> </a:t>
            </a:r>
            <a:r>
              <a:rPr lang="en-US" dirty="0" err="1"/>
              <a:t>hành</a:t>
            </a:r>
            <a:r>
              <a:rPr lang="en-US" dirty="0"/>
              <a:t> </a:t>
            </a:r>
            <a:r>
              <a:rPr lang="en-US" dirty="0" err="1"/>
              <a:t>động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cao</a:t>
            </a:r>
            <a:r>
              <a:rPr lang="en-US" dirty="0"/>
              <a:t> </a:t>
            </a:r>
            <a:r>
              <a:rPr lang="en-US" dirty="0" err="1"/>
              <a:t>nhất</a:t>
            </a:r>
            <a:r>
              <a:rPr lang="en-US" dirty="0"/>
              <a:t> </a:t>
            </a:r>
            <a:r>
              <a:rPr lang="en-US" dirty="0" err="1"/>
              <a:t>với</a:t>
            </a:r>
            <a:r>
              <a:rPr lang="en-US" dirty="0"/>
              <a:t> </a:t>
            </a:r>
            <a:r>
              <a:rPr lang="en-US" dirty="0" err="1"/>
              <a:t>xác</a:t>
            </a:r>
            <a:r>
              <a:rPr lang="en-US" dirty="0"/>
              <a:t> </a:t>
            </a:r>
            <a:r>
              <a:rPr lang="en-US" dirty="0" err="1"/>
              <a:t>suất</a:t>
            </a:r>
            <a:r>
              <a:rPr lang="en-US" dirty="0"/>
              <a:t> (1-</a:t>
            </a:r>
            <a:r>
              <a:rPr lang="en-US" i="1" dirty="0"/>
              <a:t> ϵ</a:t>
            </a:r>
            <a:r>
              <a:rPr lang="en-US" dirty="0"/>
              <a:t>), </a:t>
            </a:r>
            <a:r>
              <a:rPr lang="en-US" dirty="0" err="1"/>
              <a:t>khi</a:t>
            </a:r>
            <a:r>
              <a:rPr lang="en-US" dirty="0"/>
              <a:t> </a:t>
            </a:r>
            <a:r>
              <a:rPr lang="en-US" dirty="0" err="1"/>
              <a:t>phá</a:t>
            </a:r>
            <a:r>
              <a:rPr lang="en-US" dirty="0"/>
              <a:t> </a:t>
            </a:r>
            <a:r>
              <a:rPr lang="en-US" dirty="0" err="1"/>
              <a:t>vỡ</a:t>
            </a:r>
            <a:r>
              <a:rPr lang="en-US" dirty="0"/>
              <a:t> </a:t>
            </a:r>
            <a:r>
              <a:rPr lang="en-US" dirty="0" err="1"/>
              <a:t>ngẫu</a:t>
            </a:r>
            <a:r>
              <a:rPr lang="en-US" dirty="0"/>
              <a:t> </a:t>
            </a:r>
            <a:r>
              <a:rPr lang="en-US" dirty="0" err="1"/>
              <a:t>nhiên</a:t>
            </a:r>
            <a:r>
              <a:rPr lang="en-US" dirty="0"/>
              <a:t> </a:t>
            </a:r>
            <a:r>
              <a:rPr lang="en-US" dirty="0" err="1"/>
              <a:t>chuỗi</a:t>
            </a:r>
            <a:r>
              <a:rPr lang="en-US" dirty="0"/>
              <a:t> </a:t>
            </a:r>
            <a:r>
              <a:rPr lang="en-US" dirty="0" err="1"/>
              <a:t>hoạt</a:t>
            </a:r>
            <a:r>
              <a:rPr lang="en-US" dirty="0"/>
              <a:t> </a:t>
            </a:r>
            <a:r>
              <a:rPr lang="en-US" dirty="0" err="1"/>
              <a:t>động</a:t>
            </a:r>
            <a:r>
              <a:rPr lang="en-US" dirty="0"/>
              <a:t>. </a:t>
            </a:r>
            <a:r>
              <a:rPr lang="en-US" dirty="0" err="1"/>
              <a:t>Lúc</a:t>
            </a:r>
            <a:r>
              <a:rPr lang="en-US" dirty="0"/>
              <a:t> </a:t>
            </a:r>
            <a:r>
              <a:rPr lang="en-US" dirty="0" err="1"/>
              <a:t>đầu</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đều</a:t>
            </a:r>
            <a:r>
              <a:rPr lang="en-US" dirty="0"/>
              <a:t> </a:t>
            </a:r>
            <a:r>
              <a:rPr lang="en-US" dirty="0" err="1"/>
              <a:t>có</a:t>
            </a:r>
            <a:r>
              <a:rPr lang="en-US" dirty="0"/>
              <a:t> </a:t>
            </a:r>
            <a:r>
              <a:rPr lang="en-US" dirty="0" err="1"/>
              <a:t>cơ</a:t>
            </a:r>
            <a:r>
              <a:rPr lang="en-US" dirty="0"/>
              <a:t> </a:t>
            </a:r>
            <a:r>
              <a:rPr lang="en-US" dirty="0" err="1"/>
              <a:t>hội</a:t>
            </a:r>
            <a:r>
              <a:rPr lang="en-US" dirty="0"/>
              <a:t> </a:t>
            </a:r>
            <a:r>
              <a:rPr lang="en-US" dirty="0" err="1"/>
              <a:t>được</a:t>
            </a:r>
            <a:r>
              <a:rPr lang="en-US" dirty="0"/>
              <a:t> </a:t>
            </a:r>
            <a:r>
              <a:rPr lang="en-US" dirty="0" err="1"/>
              <a:t>chọn</a:t>
            </a:r>
            <a:r>
              <a:rPr lang="en-US" dirty="0"/>
              <a:t> </a:t>
            </a:r>
            <a:r>
              <a:rPr lang="en-US" dirty="0" err="1"/>
              <a:t>như</a:t>
            </a:r>
            <a:r>
              <a:rPr lang="en-US" dirty="0"/>
              <a:t> </a:t>
            </a:r>
            <a:r>
              <a:rPr lang="en-US" dirty="0" err="1"/>
              <a:t>nhau</a:t>
            </a:r>
            <a:r>
              <a:rPr lang="en-US" dirty="0"/>
              <a:t>. </a:t>
            </a:r>
            <a:r>
              <a:rPr lang="en-US" dirty="0" err="1"/>
              <a:t>Giả</a:t>
            </a:r>
            <a:r>
              <a:rPr lang="en-US" dirty="0"/>
              <a:t> </a:t>
            </a:r>
            <a:r>
              <a:rPr lang="en-US" dirty="0" err="1"/>
              <a:t>sử</a:t>
            </a:r>
            <a:r>
              <a:rPr lang="en-US" dirty="0"/>
              <a:t> </a:t>
            </a:r>
            <a:r>
              <a:rPr lang="en-US" i="1" dirty="0"/>
              <a:t>ai</a:t>
            </a:r>
            <a:r>
              <a:rPr lang="en-US" dirty="0"/>
              <a:t> </a:t>
            </a:r>
            <a:r>
              <a:rPr lang="en-US" dirty="0" err="1"/>
              <a:t>được</a:t>
            </a:r>
            <a:r>
              <a:rPr lang="en-US" dirty="0"/>
              <a:t> </a:t>
            </a:r>
            <a:r>
              <a:rPr lang="en-US" dirty="0" err="1"/>
              <a:t>chọn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phần</a:t>
            </a:r>
            <a:r>
              <a:rPr lang="en-US" dirty="0"/>
              <a:t> </a:t>
            </a:r>
            <a:r>
              <a:rPr lang="en-US" dirty="0" err="1"/>
              <a:t>thưởng</a:t>
            </a:r>
            <a:r>
              <a:rPr lang="en-US" dirty="0"/>
              <a:t> </a:t>
            </a:r>
            <a:r>
              <a:rPr lang="en-US" dirty="0" err="1"/>
              <a:t>nhận</a:t>
            </a:r>
            <a:r>
              <a:rPr lang="en-US" dirty="0"/>
              <a:t> </a:t>
            </a:r>
            <a:r>
              <a:rPr lang="en-US" dirty="0" err="1"/>
              <a:t>được</a:t>
            </a:r>
            <a:r>
              <a:rPr lang="en-US" dirty="0"/>
              <a:t> </a:t>
            </a:r>
            <a:r>
              <a:rPr lang="en-US" dirty="0" err="1"/>
              <a:t>là</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hành</a:t>
            </a:r>
            <a:r>
              <a:rPr lang="en-US" dirty="0"/>
              <a:t> </a:t>
            </a:r>
            <a:r>
              <a:rPr lang="en-US" dirty="0" err="1"/>
              <a:t>động</a:t>
            </a:r>
            <a:r>
              <a:rPr lang="en-US" dirty="0"/>
              <a:t> </a:t>
            </a:r>
            <a:r>
              <a:rPr lang="en-US" dirty="0" err="1"/>
              <a:t>này</a:t>
            </a:r>
            <a:r>
              <a:rPr lang="en-US" dirty="0"/>
              <a:t> </a:t>
            </a:r>
            <a:r>
              <a:rPr lang="en-US" dirty="0" err="1"/>
              <a:t>giảm</a:t>
            </a:r>
            <a:r>
              <a:rPr lang="en-US" dirty="0"/>
              <a:t> </a:t>
            </a:r>
            <a:r>
              <a:rPr lang="en-US" dirty="0" err="1"/>
              <a:t>theo</a:t>
            </a:r>
            <a:r>
              <a:rPr lang="en-US" dirty="0"/>
              <a:t> </a:t>
            </a:r>
            <a:r>
              <a:rPr lang="en-US" dirty="0" err="1"/>
              <a:t>Công</a:t>
            </a:r>
            <a:r>
              <a:rPr lang="en-US" dirty="0"/>
              <a:t> </a:t>
            </a:r>
            <a:r>
              <a:rPr lang="en-US" dirty="0" err="1"/>
              <a:t>thức</a:t>
            </a:r>
            <a:r>
              <a:rPr lang="en-US" dirty="0"/>
              <a:t> (*). Do </a:t>
            </a:r>
            <a:r>
              <a:rPr lang="en-US" dirty="0" err="1"/>
              <a:t>đó</a:t>
            </a:r>
            <a:r>
              <a:rPr lang="en-US" dirty="0"/>
              <a:t>, </a:t>
            </a:r>
            <a:r>
              <a:rPr lang="en-US" dirty="0" err="1"/>
              <a:t>khi</a:t>
            </a:r>
            <a:r>
              <a:rPr lang="en-US" dirty="0"/>
              <a:t> </a:t>
            </a:r>
            <a:r>
              <a:rPr lang="en-US" dirty="0" err="1"/>
              <a:t>hành</a:t>
            </a:r>
            <a:r>
              <a:rPr lang="en-US" dirty="0"/>
              <a:t> </a:t>
            </a:r>
            <a:r>
              <a:rPr lang="en-US" dirty="0" err="1"/>
              <a:t>động</a:t>
            </a:r>
            <a:r>
              <a:rPr lang="en-US" dirty="0"/>
              <a:t> </a:t>
            </a:r>
            <a:r>
              <a:rPr lang="en-US" dirty="0" err="1"/>
              <a:t>tiếp</a:t>
            </a:r>
            <a:r>
              <a:rPr lang="en-US" dirty="0"/>
              <a:t> </a:t>
            </a:r>
            <a:r>
              <a:rPr lang="en-US" dirty="0" err="1"/>
              <a:t>theo</a:t>
            </a:r>
            <a:r>
              <a:rPr lang="en-US" dirty="0"/>
              <a:t> </a:t>
            </a:r>
            <a:r>
              <a:rPr lang="en-US" dirty="0" err="1"/>
              <a:t>được</a:t>
            </a:r>
            <a:r>
              <a:rPr lang="en-US" dirty="0"/>
              <a:t> </a:t>
            </a:r>
            <a:r>
              <a:rPr lang="en-US" dirty="0" err="1"/>
              <a:t>chọn</a:t>
            </a:r>
            <a:r>
              <a:rPr lang="en-US" dirty="0"/>
              <a:t>, </a:t>
            </a:r>
            <a:r>
              <a:rPr lang="en-US" dirty="0" err="1"/>
              <a:t>nó</a:t>
            </a:r>
            <a:r>
              <a:rPr lang="en-US" dirty="0"/>
              <a:t> </a:t>
            </a:r>
            <a:r>
              <a:rPr lang="en-US" dirty="0" err="1"/>
              <a:t>sẽ</a:t>
            </a:r>
            <a:r>
              <a:rPr lang="en-US" dirty="0"/>
              <a:t> (</a:t>
            </a:r>
            <a:r>
              <a:rPr lang="en-US" dirty="0" err="1"/>
              <a:t>nếu</a:t>
            </a:r>
            <a:r>
              <a:rPr lang="en-US" dirty="0"/>
              <a:t> </a:t>
            </a:r>
            <a:r>
              <a:rPr lang="en-US" dirty="0" err="1"/>
              <a:t>khai</a:t>
            </a:r>
            <a:r>
              <a:rPr lang="en-US" dirty="0"/>
              <a:t> </a:t>
            </a:r>
            <a:r>
              <a:rPr lang="en-US" dirty="0" err="1"/>
              <a:t>thác</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khác</a:t>
            </a:r>
            <a:r>
              <a:rPr lang="en-US" dirty="0"/>
              <a:t> —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bị</a:t>
            </a:r>
            <a:r>
              <a:rPr lang="en-US" dirty="0"/>
              <a:t> </a:t>
            </a:r>
            <a:r>
              <a:rPr lang="en-US" dirty="0" err="1"/>
              <a:t>giảm</a:t>
            </a:r>
            <a:r>
              <a:rPr lang="en-US" dirty="0"/>
              <a:t> </a:t>
            </a:r>
            <a:r>
              <a:rPr lang="en-US" dirty="0" err="1"/>
              <a:t>đi</a:t>
            </a:r>
            <a:r>
              <a:rPr lang="en-US" dirty="0"/>
              <a:t>. </a:t>
            </a:r>
          </a:p>
          <a:p>
            <a:r>
              <a:rPr lang="vi-VN" b="1" dirty="0"/>
              <a:t>2.  </a:t>
            </a:r>
            <a:r>
              <a:rPr lang="en-US" b="1" dirty="0" err="1"/>
              <a:t>Các</a:t>
            </a:r>
            <a:r>
              <a:rPr lang="en-US" b="1" dirty="0"/>
              <a:t> </a:t>
            </a:r>
            <a:r>
              <a:rPr lang="en-US" b="1" dirty="0" err="1"/>
              <a:t>trạng</a:t>
            </a:r>
            <a:r>
              <a:rPr lang="en-US" b="1" dirty="0"/>
              <a:t> </a:t>
            </a:r>
            <a:r>
              <a:rPr lang="en-US" b="1" dirty="0" err="1"/>
              <a:t>thái</a:t>
            </a:r>
            <a:r>
              <a:rPr lang="en-US" b="1" dirty="0"/>
              <a:t> </a:t>
            </a:r>
            <a:r>
              <a:rPr lang="en-US" b="1" dirty="0" err="1"/>
              <a:t>và</a:t>
            </a:r>
            <a:r>
              <a:rPr lang="en-US" b="1" dirty="0"/>
              <a:t> </a:t>
            </a:r>
            <a:r>
              <a:rPr lang="en-US" b="1" dirty="0" err="1"/>
              <a:t>hành</a:t>
            </a:r>
            <a:r>
              <a:rPr lang="en-US" b="1" dirty="0"/>
              <a:t> </a:t>
            </a:r>
            <a:r>
              <a:rPr lang="en-US" b="1" dirty="0" err="1"/>
              <a:t>động</a:t>
            </a:r>
            <a:endParaRPr lang="vi-VN" b="1" dirty="0"/>
          </a:p>
          <a:p>
            <a:r>
              <a:rPr lang="en-US" dirty="0" err="1"/>
              <a:t>Ví</a:t>
            </a:r>
            <a:r>
              <a:rPr lang="en-US" dirty="0"/>
              <a:t> </a:t>
            </a:r>
            <a:r>
              <a:rPr lang="en-US" dirty="0" err="1"/>
              <a:t>dụ</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đánh</a:t>
            </a:r>
            <a:r>
              <a:rPr lang="en-US" dirty="0"/>
              <a:t> </a:t>
            </a:r>
            <a:r>
              <a:rPr lang="en-US" dirty="0" err="1"/>
              <a:t>bạc</a:t>
            </a:r>
            <a:r>
              <a:rPr lang="en-US" dirty="0"/>
              <a:t> </a:t>
            </a:r>
            <a:r>
              <a:rPr lang="en-US" dirty="0" err="1"/>
              <a:t>là</a:t>
            </a:r>
            <a:r>
              <a:rPr lang="en-US" dirty="0"/>
              <a:t> </a:t>
            </a:r>
            <a:r>
              <a:rPr lang="en-US" dirty="0" err="1"/>
              <a:t>một</a:t>
            </a:r>
            <a:r>
              <a:rPr lang="en-US" dirty="0"/>
              <a:t> </a:t>
            </a:r>
            <a:r>
              <a:rPr lang="en-US" dirty="0" err="1"/>
              <a:t>sự</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giải</a:t>
            </a:r>
            <a:r>
              <a:rPr lang="en-US" dirty="0"/>
              <a:t> </a:t>
            </a:r>
            <a:r>
              <a:rPr lang="en-US" dirty="0" err="1"/>
              <a:t>thích</a:t>
            </a:r>
            <a:r>
              <a:rPr lang="en-US" dirty="0"/>
              <a:t> </a:t>
            </a:r>
            <a:r>
              <a:rPr lang="en-US" dirty="0" err="1"/>
              <a:t>thuật</a:t>
            </a:r>
            <a:r>
              <a:rPr lang="en-US" dirty="0"/>
              <a:t> </a:t>
            </a:r>
            <a:r>
              <a:rPr lang="en-US" dirty="0" err="1"/>
              <a:t>ngữ</a:t>
            </a:r>
            <a:r>
              <a:rPr lang="en-US" dirty="0"/>
              <a:t> </a:t>
            </a:r>
            <a:r>
              <a:rPr lang="en-US" dirty="0" err="1"/>
              <a:t>cơ</a:t>
            </a:r>
            <a:r>
              <a:rPr lang="en-US" dirty="0"/>
              <a:t> </a:t>
            </a:r>
            <a:r>
              <a:rPr lang="en-US" dirty="0" err="1"/>
              <a:t>bản</a:t>
            </a:r>
            <a:r>
              <a:rPr lang="en-US" dirty="0"/>
              <a:t>. </a:t>
            </a:r>
            <a:r>
              <a:rPr lang="en-US" dirty="0" err="1"/>
              <a:t>Hạn</a:t>
            </a:r>
            <a:r>
              <a:rPr lang="en-US" dirty="0"/>
              <a:t> </a:t>
            </a:r>
            <a:r>
              <a:rPr lang="en-US" dirty="0" err="1"/>
              <a:t>chế</a:t>
            </a:r>
            <a:r>
              <a:rPr lang="en-US" dirty="0"/>
              <a:t> </a:t>
            </a:r>
            <a:r>
              <a:rPr lang="en-US" dirty="0" err="1"/>
              <a:t>chính</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chỉ</a:t>
            </a:r>
            <a:r>
              <a:rPr lang="en-US" dirty="0"/>
              <a:t> </a:t>
            </a:r>
            <a:r>
              <a:rPr lang="en-US" dirty="0" err="1"/>
              <a:t>một</a:t>
            </a:r>
            <a:r>
              <a:rPr lang="en-US" dirty="0"/>
              <a:t> </a:t>
            </a:r>
            <a:r>
              <a:rPr lang="en-US" dirty="0" err="1"/>
              <a:t>trạng</a:t>
            </a:r>
            <a:r>
              <a:rPr lang="en-US" dirty="0"/>
              <a:t> </a:t>
            </a:r>
            <a:r>
              <a:rPr lang="en-US" dirty="0" err="1"/>
              <a:t>thái</a:t>
            </a:r>
            <a:r>
              <a:rPr lang="en-US" dirty="0"/>
              <a:t> </a:t>
            </a:r>
            <a:r>
              <a:rPr lang="en-US" dirty="0" err="1"/>
              <a:t>khi</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thích</a:t>
            </a:r>
            <a:r>
              <a:rPr lang="en-US" dirty="0"/>
              <a:t> </a:t>
            </a:r>
            <a:r>
              <a:rPr lang="en-US" dirty="0" err="1"/>
              <a:t>hợp</a:t>
            </a:r>
            <a:r>
              <a:rPr lang="en-US" dirty="0"/>
              <a:t> </a:t>
            </a:r>
            <a:r>
              <a:rPr lang="en-US" dirty="0" err="1"/>
              <a:t>được</a:t>
            </a:r>
            <a:r>
              <a:rPr lang="en-US" dirty="0"/>
              <a:t> </a:t>
            </a:r>
            <a:r>
              <a:rPr lang="en-US" dirty="0" err="1"/>
              <a:t>chọn</a:t>
            </a:r>
            <a:r>
              <a:rPr lang="en-US" dirty="0"/>
              <a:t>. </a:t>
            </a:r>
            <a:r>
              <a:rPr lang="en-US" dirty="0" err="1"/>
              <a:t>Trong</a:t>
            </a:r>
            <a:r>
              <a:rPr lang="en-US" dirty="0"/>
              <a:t> </a:t>
            </a:r>
            <a:r>
              <a:rPr lang="en-US" dirty="0" err="1"/>
              <a:t>thực</a:t>
            </a:r>
            <a:r>
              <a:rPr lang="en-US" dirty="0"/>
              <a:t> </a:t>
            </a:r>
            <a:r>
              <a:rPr lang="en-US" dirty="0" err="1"/>
              <a:t>tế</a:t>
            </a:r>
            <a:r>
              <a:rPr lang="en-US" dirty="0"/>
              <a:t>, </a:t>
            </a:r>
            <a:r>
              <a:rPr lang="en-US" dirty="0" err="1"/>
              <a:t>tình</a:t>
            </a:r>
            <a:r>
              <a:rPr lang="en-US" dirty="0"/>
              <a:t> </a:t>
            </a:r>
            <a:r>
              <a:rPr lang="en-US" dirty="0" err="1"/>
              <a:t>hình</a:t>
            </a:r>
            <a:r>
              <a:rPr lang="en-US" dirty="0"/>
              <a:t> </a:t>
            </a:r>
            <a:r>
              <a:rPr lang="en-US" dirty="0" err="1"/>
              <a:t>phức</a:t>
            </a:r>
            <a:r>
              <a:rPr lang="en-US" dirty="0"/>
              <a:t> </a:t>
            </a:r>
            <a:r>
              <a:rPr lang="en-US" dirty="0" err="1"/>
              <a:t>tạp</a:t>
            </a:r>
            <a:r>
              <a:rPr lang="en-US" dirty="0"/>
              <a:t> </a:t>
            </a:r>
            <a:r>
              <a:rPr lang="en-US" dirty="0" err="1"/>
              <a:t>hơn</a:t>
            </a:r>
            <a:r>
              <a:rPr lang="en-US" dirty="0"/>
              <a:t> </a:t>
            </a:r>
            <a:r>
              <a:rPr lang="en-US" dirty="0" err="1"/>
              <a:t>nhiều</a:t>
            </a:r>
            <a:r>
              <a:rPr lang="en-US" dirty="0"/>
              <a:t>. </a:t>
            </a:r>
            <a:r>
              <a:rPr lang="en-US" dirty="0" err="1"/>
              <a:t>Thông</a:t>
            </a:r>
            <a:r>
              <a:rPr lang="en-US" dirty="0"/>
              <a:t> </a:t>
            </a:r>
            <a:r>
              <a:rPr lang="en-US" dirty="0" err="1"/>
              <a:t>thường</a:t>
            </a:r>
            <a:r>
              <a:rPr lang="en-US" dirty="0"/>
              <a:t>, </a:t>
            </a:r>
            <a:r>
              <a:rPr lang="en-US" dirty="0" err="1"/>
              <a:t>có</a:t>
            </a:r>
            <a:r>
              <a:rPr lang="en-US" dirty="0"/>
              <a:t> </a:t>
            </a:r>
            <a:r>
              <a:rPr lang="en-US" dirty="0" err="1"/>
              <a:t>nhiều</a:t>
            </a:r>
            <a:r>
              <a:rPr lang="en-US" dirty="0"/>
              <a:t> </a:t>
            </a:r>
            <a:r>
              <a:rPr lang="en-US" dirty="0" err="1"/>
              <a:t>trạng</a:t>
            </a:r>
            <a:r>
              <a:rPr lang="en-US" dirty="0"/>
              <a:t> </a:t>
            </a:r>
            <a:r>
              <a:rPr lang="en-US" dirty="0" err="1"/>
              <a:t>thái</a:t>
            </a:r>
            <a:r>
              <a:rPr lang="en-US" dirty="0"/>
              <a:t>, </a:t>
            </a:r>
            <a:r>
              <a:rPr lang="en-US" dirty="0" err="1"/>
              <a:t>mỗi</a:t>
            </a:r>
            <a:r>
              <a:rPr lang="en-US" dirty="0"/>
              <a:t> </a:t>
            </a:r>
            <a:r>
              <a:rPr lang="en-US" dirty="0" err="1"/>
              <a:t>trạng</a:t>
            </a:r>
            <a:r>
              <a:rPr lang="en-US" dirty="0"/>
              <a:t> </a:t>
            </a:r>
            <a:r>
              <a:rPr lang="en-US" dirty="0" err="1"/>
              <a:t>thái</a:t>
            </a:r>
            <a:r>
              <a:rPr lang="en-US" dirty="0"/>
              <a:t> </a:t>
            </a:r>
            <a:r>
              <a:rPr lang="en-US" dirty="0" err="1"/>
              <a:t>được</a:t>
            </a:r>
            <a:r>
              <a:rPr lang="en-US" dirty="0"/>
              <a:t> </a:t>
            </a:r>
            <a:r>
              <a:rPr lang="en-US" dirty="0" err="1"/>
              <a:t>chọn</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hành</a:t>
            </a:r>
            <a:r>
              <a:rPr lang="en-US" dirty="0"/>
              <a:t> </a:t>
            </a:r>
            <a:r>
              <a:rPr lang="en-US" dirty="0" err="1"/>
              <a:t>động</a:t>
            </a:r>
            <a:r>
              <a:rPr lang="en-US" dirty="0"/>
              <a:t>. </a:t>
            </a:r>
            <a:r>
              <a:rPr lang="en-US" dirty="0" err="1"/>
              <a:t>Bản</a:t>
            </a:r>
            <a:r>
              <a:rPr lang="en-US" dirty="0"/>
              <a:t> </a:t>
            </a:r>
            <a:r>
              <a:rPr lang="en-US" dirty="0" err="1"/>
              <a:t>chất</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minh</a:t>
            </a:r>
            <a:r>
              <a:rPr lang="en-US" dirty="0"/>
              <a:t> </a:t>
            </a:r>
            <a:r>
              <a:rPr lang="en-US" dirty="0" err="1"/>
              <a:t>họa</a:t>
            </a:r>
            <a:r>
              <a:rPr lang="en-US" dirty="0"/>
              <a:t> </a:t>
            </a:r>
            <a:r>
              <a:rPr lang="en-US" dirty="0" err="1"/>
              <a:t>bằng</a:t>
            </a:r>
            <a:r>
              <a:rPr lang="en-US" dirty="0"/>
              <a:t> </a:t>
            </a:r>
            <a:r>
              <a:rPr lang="en-US" dirty="0" err="1"/>
              <a:t>trò</a:t>
            </a:r>
            <a:r>
              <a:rPr lang="en-US" dirty="0"/>
              <a:t> </a:t>
            </a:r>
            <a:r>
              <a:rPr lang="en-US" dirty="0" err="1"/>
              <a:t>chơi</a:t>
            </a:r>
            <a:r>
              <a:rPr lang="en-US" dirty="0"/>
              <a:t> </a:t>
            </a:r>
            <a:r>
              <a:rPr lang="en-US" dirty="0" err="1"/>
              <a:t>cờ</a:t>
            </a:r>
            <a:r>
              <a:rPr lang="en-US" dirty="0"/>
              <a:t> ca </a:t>
            </a:r>
            <a:r>
              <a:rPr lang="en-US" dirty="0" err="1"/>
              <a:t>rô</a:t>
            </a:r>
            <a:r>
              <a:rPr lang="en-US" dirty="0"/>
              <a:t>.</a:t>
            </a:r>
            <a:endParaRPr lang="vi-VN" dirty="0"/>
          </a:p>
          <a:p>
            <a:endParaRPr lang="vi-VN" sz="2200" dirty="0"/>
          </a:p>
        </p:txBody>
      </p:sp>
    </p:spTree>
    <p:extLst>
      <p:ext uri="{BB962C8B-B14F-4D97-AF65-F5344CB8AC3E}">
        <p14:creationId xmlns:p14="http://schemas.microsoft.com/office/powerpoint/2010/main" val="3321189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r>
              <a:rPr lang="en-US" b="1" dirty="0" err="1"/>
              <a:t>Cờ</a:t>
            </a:r>
            <a:r>
              <a:rPr lang="en-US" b="1" dirty="0"/>
              <a:t> ca </a:t>
            </a:r>
            <a:r>
              <a:rPr lang="en-US" b="1" dirty="0" err="1"/>
              <a:t>rô</a:t>
            </a:r>
            <a:r>
              <a:rPr lang="en-US" b="1" dirty="0"/>
              <a:t>:</a:t>
            </a:r>
            <a:endParaRPr lang="vi-VN" dirty="0"/>
          </a:p>
          <a:p>
            <a:r>
              <a:rPr lang="en-US" dirty="0" err="1"/>
              <a:t>Trên</a:t>
            </a:r>
            <a:r>
              <a:rPr lang="en-US" dirty="0"/>
              <a:t> </a:t>
            </a:r>
            <a:r>
              <a:rPr lang="en-US" dirty="0" err="1"/>
              <a:t>giấy</a:t>
            </a:r>
            <a:r>
              <a:rPr lang="en-US" dirty="0"/>
              <a:t> </a:t>
            </a:r>
            <a:r>
              <a:rPr lang="en-US" dirty="0" err="1"/>
              <a:t>có</a:t>
            </a:r>
            <a:r>
              <a:rPr lang="en-US" dirty="0"/>
              <a:t> </a:t>
            </a:r>
            <a:r>
              <a:rPr lang="en-US" dirty="0" err="1"/>
              <a:t>một</a:t>
            </a:r>
            <a:r>
              <a:rPr lang="en-US" dirty="0"/>
              <a:t> </a:t>
            </a:r>
            <a:r>
              <a:rPr lang="en-US" dirty="0" err="1"/>
              <a:t>bảng</a:t>
            </a:r>
            <a:r>
              <a:rPr lang="en-US" dirty="0"/>
              <a:t> </a:t>
            </a:r>
            <a:r>
              <a:rPr lang="en-US" dirty="0" err="1"/>
              <a:t>có</a:t>
            </a:r>
            <a:r>
              <a:rPr lang="en-US" dirty="0"/>
              <a:t> 3 </a:t>
            </a:r>
            <a:r>
              <a:rPr lang="en-US" dirty="0" err="1"/>
              <a:t>cột</a:t>
            </a:r>
            <a:r>
              <a:rPr lang="en-US" dirty="0"/>
              <a:t> </a:t>
            </a:r>
            <a:r>
              <a:rPr lang="en-US" dirty="0" err="1"/>
              <a:t>và</a:t>
            </a:r>
            <a:r>
              <a:rPr lang="en-US" dirty="0"/>
              <a:t> 3 </a:t>
            </a:r>
            <a:r>
              <a:rPr lang="en-US" dirty="0" err="1"/>
              <a:t>hàng</a:t>
            </a:r>
            <a:r>
              <a:rPr lang="en-US" dirty="0"/>
              <a:t> </a:t>
            </a:r>
            <a:r>
              <a:rPr lang="en-US" dirty="0" err="1"/>
              <a:t>gồm</a:t>
            </a:r>
            <a:r>
              <a:rPr lang="en-US" dirty="0"/>
              <a:t> </a:t>
            </a:r>
            <a:r>
              <a:rPr lang="en-US" dirty="0" err="1"/>
              <a:t>chín</a:t>
            </a:r>
            <a:r>
              <a:rPr lang="en-US" dirty="0"/>
              <a:t> ô. Hai </a:t>
            </a:r>
            <a:r>
              <a:rPr lang="en-US" dirty="0" err="1"/>
              <a:t>người</a:t>
            </a:r>
            <a:r>
              <a:rPr lang="en-US" dirty="0"/>
              <a:t> </a:t>
            </a:r>
            <a:r>
              <a:rPr lang="en-US" dirty="0" err="1"/>
              <a:t>chơi</a:t>
            </a:r>
            <a:r>
              <a:rPr lang="en-US" dirty="0"/>
              <a:t> </a:t>
            </a:r>
            <a:r>
              <a:rPr lang="en-US" dirty="0" err="1"/>
              <a:t>thay</a:t>
            </a:r>
            <a:r>
              <a:rPr lang="en-US" dirty="0"/>
              <a:t> </a:t>
            </a:r>
            <a:r>
              <a:rPr lang="en-US" dirty="0" err="1"/>
              <a:t>phiên</a:t>
            </a:r>
            <a:r>
              <a:rPr lang="en-US" dirty="0"/>
              <a:t> </a:t>
            </a:r>
            <a:r>
              <a:rPr lang="en-US" dirty="0" err="1"/>
              <a:t>nhau</a:t>
            </a:r>
            <a:r>
              <a:rPr lang="en-US" dirty="0"/>
              <a:t>, </a:t>
            </a:r>
            <a:r>
              <a:rPr lang="en-US" dirty="0" err="1"/>
              <a:t>người</a:t>
            </a:r>
            <a:r>
              <a:rPr lang="en-US" dirty="0"/>
              <a:t> </a:t>
            </a:r>
            <a:r>
              <a:rPr lang="en-US" dirty="0" err="1"/>
              <a:t>đầu</a:t>
            </a:r>
            <a:r>
              <a:rPr lang="en-US" dirty="0"/>
              <a:t> </a:t>
            </a:r>
            <a:r>
              <a:rPr lang="en-US" dirty="0" err="1"/>
              <a:t>đánh</a:t>
            </a:r>
            <a:r>
              <a:rPr lang="en-US" dirty="0"/>
              <a:t> </a:t>
            </a:r>
            <a:r>
              <a:rPr lang="en-US" dirty="0" err="1"/>
              <a:t>chữ</a:t>
            </a:r>
            <a:r>
              <a:rPr lang="en-US" dirty="0"/>
              <a:t> </a:t>
            </a:r>
            <a:r>
              <a:rPr lang="en-US" dirty="0" err="1"/>
              <a:t>thập</a:t>
            </a:r>
            <a:r>
              <a:rPr lang="en-US" dirty="0"/>
              <a:t> </a:t>
            </a:r>
            <a:r>
              <a:rPr lang="en-US" dirty="0" err="1"/>
              <a:t>lên</a:t>
            </a:r>
            <a:r>
              <a:rPr lang="en-US" dirty="0"/>
              <a:t> </a:t>
            </a:r>
            <a:r>
              <a:rPr lang="en-US" dirty="0" err="1"/>
              <a:t>một</a:t>
            </a:r>
            <a:r>
              <a:rPr lang="en-US" dirty="0"/>
              <a:t> ô, </a:t>
            </a:r>
            <a:r>
              <a:rPr lang="en-US" dirty="0" err="1"/>
              <a:t>người</a:t>
            </a:r>
            <a:r>
              <a:rPr lang="en-US" dirty="0"/>
              <a:t> </a:t>
            </a:r>
            <a:r>
              <a:rPr lang="en-US" dirty="0" err="1"/>
              <a:t>thứ</a:t>
            </a:r>
            <a:r>
              <a:rPr lang="en-US" dirty="0"/>
              <a:t> </a:t>
            </a:r>
            <a:r>
              <a:rPr lang="en-US" dirty="0" err="1"/>
              <a:t>hai</a:t>
            </a:r>
            <a:r>
              <a:rPr lang="en-US" dirty="0"/>
              <a:t> </a:t>
            </a:r>
            <a:r>
              <a:rPr lang="en-US" dirty="0" err="1"/>
              <a:t>đặt</a:t>
            </a:r>
            <a:r>
              <a:rPr lang="en-US" dirty="0"/>
              <a:t> </a:t>
            </a:r>
            <a:r>
              <a:rPr lang="en-US" dirty="0" err="1"/>
              <a:t>vòng</a:t>
            </a:r>
            <a:r>
              <a:rPr lang="en-US" dirty="0"/>
              <a:t> </a:t>
            </a:r>
            <a:r>
              <a:rPr lang="en-US" dirty="0" err="1"/>
              <a:t>tròn</a:t>
            </a:r>
            <a:r>
              <a:rPr lang="en-US" dirty="0"/>
              <a:t> </a:t>
            </a:r>
            <a:r>
              <a:rPr lang="en-US" dirty="0" err="1"/>
              <a:t>lên</a:t>
            </a:r>
            <a:r>
              <a:rPr lang="en-US" dirty="0"/>
              <a:t> </a:t>
            </a:r>
            <a:r>
              <a:rPr lang="en-US" dirty="0" err="1"/>
              <a:t>một</a:t>
            </a:r>
            <a:r>
              <a:rPr lang="en-US" dirty="0"/>
              <a:t> ô </a:t>
            </a:r>
            <a:r>
              <a:rPr lang="en-US" dirty="0" err="1"/>
              <a:t>khác</a:t>
            </a:r>
            <a:r>
              <a:rPr lang="en-US" dirty="0"/>
              <a:t>. </a:t>
            </a:r>
            <a:r>
              <a:rPr lang="en-US" dirty="0" err="1"/>
              <a:t>Mục</a:t>
            </a:r>
            <a:r>
              <a:rPr lang="en-US" dirty="0"/>
              <a:t> </a:t>
            </a:r>
            <a:r>
              <a:rPr lang="en-US" dirty="0" err="1"/>
              <a:t>tiêu</a:t>
            </a:r>
            <a:r>
              <a:rPr lang="en-US" dirty="0"/>
              <a:t> </a:t>
            </a:r>
            <a:r>
              <a:rPr lang="en-US" dirty="0" err="1"/>
              <a:t>là</a:t>
            </a:r>
            <a:r>
              <a:rPr lang="en-US" dirty="0"/>
              <a:t> ai </a:t>
            </a:r>
            <a:r>
              <a:rPr lang="en-US" dirty="0" err="1"/>
              <a:t>đạt</a:t>
            </a:r>
            <a:r>
              <a:rPr lang="en-US" dirty="0"/>
              <a:t> </a:t>
            </a:r>
            <a:r>
              <a:rPr lang="en-US" dirty="0" err="1"/>
              <a:t>được</a:t>
            </a:r>
            <a:r>
              <a:rPr lang="en-US" dirty="0"/>
              <a:t> </a:t>
            </a:r>
            <a:r>
              <a:rPr lang="en-US" dirty="0" err="1"/>
              <a:t>một</a:t>
            </a:r>
            <a:r>
              <a:rPr lang="en-US" dirty="0"/>
              <a:t> </a:t>
            </a:r>
            <a:r>
              <a:rPr lang="en-US" dirty="0" err="1"/>
              <a:t>dòng</a:t>
            </a:r>
            <a:r>
              <a:rPr lang="en-US" dirty="0"/>
              <a:t> </a:t>
            </a:r>
            <a:r>
              <a:rPr lang="en-US" dirty="0" err="1"/>
              <a:t>của</a:t>
            </a:r>
            <a:r>
              <a:rPr lang="en-US" dirty="0"/>
              <a:t> </a:t>
            </a:r>
            <a:r>
              <a:rPr lang="en-US" dirty="0" err="1"/>
              <a:t>ba</a:t>
            </a:r>
            <a:r>
              <a:rPr lang="en-US" dirty="0"/>
              <a:t> </a:t>
            </a:r>
            <a:r>
              <a:rPr lang="en-US" dirty="0" err="1"/>
              <a:t>thập</a:t>
            </a:r>
            <a:r>
              <a:rPr lang="en-US" dirty="0"/>
              <a:t> </a:t>
            </a:r>
            <a:r>
              <a:rPr lang="en-US" dirty="0" err="1"/>
              <a:t>hoặc</a:t>
            </a:r>
            <a:r>
              <a:rPr lang="en-US" dirty="0"/>
              <a:t> </a:t>
            </a:r>
            <a:r>
              <a:rPr lang="en-US" dirty="0" err="1"/>
              <a:t>vòng</a:t>
            </a:r>
            <a:r>
              <a:rPr lang="en-US" dirty="0"/>
              <a:t> </a:t>
            </a:r>
            <a:r>
              <a:rPr lang="en-US" dirty="0" err="1"/>
              <a:t>tròn</a:t>
            </a:r>
            <a:r>
              <a:rPr lang="en-US" dirty="0"/>
              <a:t>, </a:t>
            </a:r>
            <a:r>
              <a:rPr lang="en-US" dirty="0" err="1"/>
              <a:t>theo</a:t>
            </a:r>
            <a:r>
              <a:rPr lang="en-US" dirty="0"/>
              <a:t> </a:t>
            </a:r>
            <a:r>
              <a:rPr lang="en-US" dirty="0" err="1"/>
              <a:t>một</a:t>
            </a:r>
            <a:r>
              <a:rPr lang="en-US" dirty="0"/>
              <a:t> </a:t>
            </a:r>
            <a:r>
              <a:rPr lang="en-US" dirty="0" err="1"/>
              <a:t>cột</a:t>
            </a:r>
            <a:r>
              <a:rPr lang="en-US" dirty="0"/>
              <a:t> </a:t>
            </a:r>
            <a:r>
              <a:rPr lang="en-US" dirty="0" err="1"/>
              <a:t>hoặc</a:t>
            </a:r>
            <a:r>
              <a:rPr lang="en-US" dirty="0"/>
              <a:t> </a:t>
            </a:r>
            <a:r>
              <a:rPr lang="en-US" dirty="0" err="1"/>
              <a:t>một</a:t>
            </a:r>
            <a:r>
              <a:rPr lang="en-US" dirty="0"/>
              <a:t> </a:t>
            </a:r>
            <a:r>
              <a:rPr lang="en-US" dirty="0" err="1"/>
              <a:t>hàng</a:t>
            </a:r>
            <a:r>
              <a:rPr lang="en-US" dirty="0"/>
              <a:t> </a:t>
            </a:r>
            <a:r>
              <a:rPr lang="en-US" dirty="0" err="1"/>
              <a:t>hoặc</a:t>
            </a:r>
            <a:r>
              <a:rPr lang="en-US" dirty="0"/>
              <a:t> </a:t>
            </a:r>
            <a:r>
              <a:rPr lang="en-US" dirty="0" err="1"/>
              <a:t>theo</a:t>
            </a:r>
            <a:r>
              <a:rPr lang="en-US" dirty="0"/>
              <a:t> </a:t>
            </a:r>
            <a:r>
              <a:rPr lang="en-US" dirty="0" err="1"/>
              <a:t>đường</a:t>
            </a:r>
            <a:r>
              <a:rPr lang="en-US" dirty="0"/>
              <a:t> </a:t>
            </a:r>
            <a:r>
              <a:rPr lang="en-US" dirty="0" err="1"/>
              <a:t>chéo</a:t>
            </a:r>
            <a:r>
              <a:rPr lang="en-US" dirty="0"/>
              <a:t>. Ai </a:t>
            </a:r>
            <a:r>
              <a:rPr lang="en-US" dirty="0" err="1"/>
              <a:t>thành</a:t>
            </a:r>
            <a:r>
              <a:rPr lang="en-US" dirty="0"/>
              <a:t> </a:t>
            </a:r>
            <a:r>
              <a:rPr lang="en-US" dirty="0" err="1"/>
              <a:t>công</a:t>
            </a:r>
            <a:r>
              <a:rPr lang="en-US" dirty="0"/>
              <a:t> </a:t>
            </a:r>
            <a:r>
              <a:rPr lang="en-US" dirty="0" err="1"/>
              <a:t>trước</a:t>
            </a:r>
            <a:r>
              <a:rPr lang="en-US" dirty="0"/>
              <a:t>, </a:t>
            </a:r>
            <a:r>
              <a:rPr lang="en-US" dirty="0" err="1"/>
              <a:t>thắng</a:t>
            </a:r>
            <a:r>
              <a:rPr lang="en-US" dirty="0"/>
              <a:t>. </a:t>
            </a:r>
          </a:p>
          <a:p>
            <a:endParaRPr lang="en-US" dirty="0"/>
          </a:p>
          <a:p>
            <a:endParaRPr lang="en-US" dirty="0"/>
          </a:p>
          <a:p>
            <a:endParaRPr lang="en-US" dirty="0"/>
          </a:p>
          <a:p>
            <a:endParaRPr lang="en-US" dirty="0"/>
          </a:p>
          <a:p>
            <a:r>
              <a:rPr lang="en-US" b="1" dirty="0" err="1"/>
              <a:t>Trạng</a:t>
            </a:r>
            <a:r>
              <a:rPr lang="en-US" b="1" dirty="0"/>
              <a:t> </a:t>
            </a:r>
            <a:r>
              <a:rPr lang="en-US" b="1" dirty="0" err="1"/>
              <a:t>thái</a:t>
            </a:r>
            <a:r>
              <a:rPr lang="en-US" b="1" dirty="0"/>
              <a:t> </a:t>
            </a:r>
            <a:r>
              <a:rPr lang="en-US" b="1" dirty="0" err="1"/>
              <a:t>và</a:t>
            </a:r>
            <a:r>
              <a:rPr lang="en-US" b="1" dirty="0"/>
              <a:t> </a:t>
            </a:r>
            <a:r>
              <a:rPr lang="en-US" b="1" dirty="0" err="1"/>
              <a:t>hành</a:t>
            </a:r>
            <a:r>
              <a:rPr lang="en-US" b="1" dirty="0"/>
              <a:t> </a:t>
            </a:r>
            <a:r>
              <a:rPr lang="en-US" b="1" dirty="0" err="1"/>
              <a:t>động</a:t>
            </a:r>
            <a:r>
              <a:rPr lang="en-US" dirty="0"/>
              <a:t>: </a:t>
            </a:r>
            <a:r>
              <a:rPr lang="en-US" dirty="0" err="1"/>
              <a:t>Mỗi</a:t>
            </a:r>
            <a:r>
              <a:rPr lang="en-US" dirty="0"/>
              <a:t> ô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trạng</a:t>
            </a:r>
            <a:r>
              <a:rPr lang="en-US" dirty="0"/>
              <a:t> </a:t>
            </a:r>
            <a:r>
              <a:rPr lang="en-US" dirty="0" err="1"/>
              <a:t>thái</a:t>
            </a:r>
            <a:r>
              <a:rPr lang="en-US" dirty="0"/>
              <a:t>. Ở </a:t>
            </a:r>
            <a:r>
              <a:rPr lang="en-US" dirty="0" err="1"/>
              <a:t>mỗi</a:t>
            </a:r>
            <a:r>
              <a:rPr lang="en-US" dirty="0"/>
              <a:t> </a:t>
            </a:r>
            <a:r>
              <a:rPr lang="en-US" dirty="0" err="1"/>
              <a:t>trạng</a:t>
            </a:r>
            <a:r>
              <a:rPr lang="en-US" dirty="0"/>
              <a:t> </a:t>
            </a:r>
            <a:r>
              <a:rPr lang="en-US" dirty="0" err="1"/>
              <a:t>thái</a:t>
            </a:r>
            <a:r>
              <a:rPr lang="en-US" dirty="0"/>
              <a:t>, </a:t>
            </a:r>
            <a:r>
              <a:rPr lang="en-US" dirty="0" err="1"/>
              <a:t>người</a:t>
            </a:r>
            <a:r>
              <a:rPr lang="en-US" dirty="0"/>
              <a:t> </a:t>
            </a:r>
            <a:r>
              <a:rPr lang="en-US" dirty="0" err="1"/>
              <a:t>chơi</a:t>
            </a:r>
            <a:r>
              <a:rPr lang="en-US" dirty="0"/>
              <a:t> </a:t>
            </a:r>
            <a:r>
              <a:rPr lang="en-US" dirty="0" err="1"/>
              <a:t>phải</a:t>
            </a:r>
            <a:r>
              <a:rPr lang="en-US" dirty="0"/>
              <a:t> </a:t>
            </a:r>
            <a:r>
              <a:rPr lang="en-US" dirty="0" err="1"/>
              <a:t>chọn</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cụ</a:t>
            </a:r>
            <a:r>
              <a:rPr lang="en-US" dirty="0"/>
              <a:t> </a:t>
            </a:r>
            <a:r>
              <a:rPr lang="en-US" dirty="0" err="1"/>
              <a:t>thể</a:t>
            </a:r>
            <a:r>
              <a:rPr lang="en-US" dirty="0"/>
              <a:t>. </a:t>
            </a:r>
            <a:r>
              <a:rPr lang="en-US" dirty="0" err="1"/>
              <a:t>Vì</a:t>
            </a:r>
            <a:r>
              <a:rPr lang="en-US" dirty="0"/>
              <a:t> </a:t>
            </a:r>
            <a:r>
              <a:rPr lang="en-US" dirty="0" err="1"/>
              <a:t>vậy</a:t>
            </a:r>
            <a:r>
              <a:rPr lang="en-US" dirty="0"/>
              <a:t>, </a:t>
            </a:r>
            <a:r>
              <a:rPr lang="en-US" dirty="0" err="1"/>
              <a:t>trong</a:t>
            </a:r>
            <a:r>
              <a:rPr lang="en-US" dirty="0"/>
              <a:t> </a:t>
            </a:r>
            <a:r>
              <a:rPr lang="en-US" dirty="0" err="1"/>
              <a:t>trạng</a:t>
            </a:r>
            <a:r>
              <a:rPr lang="en-US" dirty="0"/>
              <a:t> </a:t>
            </a:r>
            <a:r>
              <a:rPr lang="en-US" dirty="0" err="1"/>
              <a:t>thái</a:t>
            </a:r>
            <a:r>
              <a:rPr lang="en-US" dirty="0"/>
              <a:t> </a:t>
            </a:r>
            <a:r>
              <a:rPr lang="en-US" dirty="0" err="1"/>
              <a:t>được</a:t>
            </a:r>
            <a:r>
              <a:rPr lang="en-US" dirty="0"/>
              <a:t> </a:t>
            </a:r>
            <a:r>
              <a:rPr lang="en-US" dirty="0" err="1"/>
              <a:t>mô</a:t>
            </a:r>
            <a:r>
              <a:rPr lang="en-US" dirty="0"/>
              <a:t> </a:t>
            </a:r>
            <a:r>
              <a:rPr lang="en-US" dirty="0" err="1"/>
              <a:t>tả</a:t>
            </a:r>
            <a:r>
              <a:rPr lang="en-US" dirty="0"/>
              <a:t> </a:t>
            </a:r>
            <a:r>
              <a:rPr lang="en-US" dirty="0" err="1"/>
              <a:t>bên</a:t>
            </a:r>
            <a:r>
              <a:rPr lang="en-US" dirty="0"/>
              <a:t> </a:t>
            </a:r>
            <a:r>
              <a:rPr lang="en-US" dirty="0" err="1"/>
              <a:t>trái</a:t>
            </a:r>
            <a:r>
              <a:rPr lang="en-US" dirty="0"/>
              <a:t>, </a:t>
            </a:r>
            <a:r>
              <a:rPr lang="en-US" dirty="0" err="1"/>
              <a:t>có</a:t>
            </a:r>
            <a:r>
              <a:rPr lang="en-US" dirty="0"/>
              <a:t> </a:t>
            </a:r>
            <a:r>
              <a:rPr lang="en-US" dirty="0" err="1"/>
              <a:t>ba</a:t>
            </a:r>
            <a:r>
              <a:rPr lang="en-US" dirty="0"/>
              <a:t> ô </a:t>
            </a:r>
            <a:r>
              <a:rPr lang="en-US" dirty="0" err="1"/>
              <a:t>trống</a:t>
            </a:r>
            <a:r>
              <a:rPr lang="en-US" dirty="0"/>
              <a:t>, </a:t>
            </a:r>
            <a:r>
              <a:rPr lang="en-US" dirty="0" err="1"/>
              <a:t>và</a:t>
            </a:r>
            <a:r>
              <a:rPr lang="en-US" dirty="0"/>
              <a:t> do </a:t>
            </a:r>
            <a:r>
              <a:rPr lang="en-US" dirty="0" err="1"/>
              <a:t>đó</a:t>
            </a:r>
            <a:r>
              <a:rPr lang="en-US" dirty="0"/>
              <a:t> </a:t>
            </a:r>
            <a:r>
              <a:rPr lang="en-US" dirty="0" err="1"/>
              <a:t>ba</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trong</a:t>
            </a:r>
            <a:r>
              <a:rPr lang="en-US" dirty="0"/>
              <a:t> </a:t>
            </a:r>
            <a:r>
              <a:rPr lang="en-US" dirty="0" err="1"/>
              <a:t>số</a:t>
            </a:r>
            <a:r>
              <a:rPr lang="en-US" dirty="0"/>
              <a:t> </a:t>
            </a:r>
            <a:r>
              <a:rPr lang="en-US" dirty="0" err="1"/>
              <a:t>chúng</a:t>
            </a:r>
            <a:r>
              <a:rPr lang="en-US" dirty="0"/>
              <a:t> </a:t>
            </a:r>
            <a:r>
              <a:rPr lang="en-US" dirty="0" err="1"/>
              <a:t>thắng</a:t>
            </a:r>
            <a:r>
              <a:rPr lang="en-US" dirty="0"/>
              <a:t>). </a:t>
            </a:r>
            <a:r>
              <a:rPr lang="en-US" dirty="0" err="1"/>
              <a:t>Mọi</a:t>
            </a:r>
            <a:r>
              <a:rPr lang="en-US" dirty="0"/>
              <a:t> </a:t>
            </a:r>
            <a:r>
              <a:rPr lang="en-US" dirty="0" err="1"/>
              <a:t>tình</a:t>
            </a:r>
            <a:r>
              <a:rPr lang="en-US" dirty="0"/>
              <a:t> </a:t>
            </a:r>
            <a:r>
              <a:rPr lang="en-US" dirty="0" err="1"/>
              <a:t>huống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một</a:t>
            </a:r>
            <a:r>
              <a:rPr lang="en-US" dirty="0"/>
              <a:t> </a:t>
            </a:r>
            <a:r>
              <a:rPr lang="en-US" dirty="0" err="1"/>
              <a:t>bảng</a:t>
            </a:r>
            <a:r>
              <a:rPr lang="en-US" dirty="0"/>
              <a:t> g </a:t>
            </a:r>
            <a:r>
              <a:rPr lang="en-US" dirty="0" err="1"/>
              <a:t>đó</a:t>
            </a:r>
            <a:r>
              <a:rPr lang="en-US" dirty="0"/>
              <a:t> </a:t>
            </a:r>
            <a:r>
              <a:rPr lang="en-US" dirty="0" err="1"/>
              <a:t>mỗi</a:t>
            </a:r>
            <a:r>
              <a:rPr lang="en-US" dirty="0"/>
              <a:t> </a:t>
            </a:r>
            <a:r>
              <a:rPr lang="en-US" dirty="0" err="1"/>
              <a:t>cặp</a:t>
            </a:r>
            <a:r>
              <a:rPr lang="en-US" dirty="0"/>
              <a:t> </a:t>
            </a:r>
            <a:r>
              <a:rPr lang="en-US" dirty="0" err="1"/>
              <a:t>trạng</a:t>
            </a:r>
            <a:r>
              <a:rPr lang="en-US" dirty="0"/>
              <a:t> </a:t>
            </a:r>
            <a:r>
              <a:rPr lang="en-US" dirty="0" err="1"/>
              <a:t>thái</a:t>
            </a:r>
            <a:r>
              <a:rPr lang="en-US" dirty="0"/>
              <a:t> s </a:t>
            </a:r>
            <a:r>
              <a:rPr lang="en-US" dirty="0" err="1"/>
              <a:t>và</a:t>
            </a:r>
            <a:r>
              <a:rPr lang="en-US" dirty="0"/>
              <a:t> </a:t>
            </a:r>
            <a:r>
              <a:rPr lang="en-US" dirty="0" err="1"/>
              <a:t>hành</a:t>
            </a:r>
            <a:r>
              <a:rPr lang="en-US" dirty="0"/>
              <a:t> </a:t>
            </a:r>
            <a:r>
              <a:rPr lang="en-US" dirty="0" err="1"/>
              <a:t>động</a:t>
            </a:r>
            <a:r>
              <a:rPr lang="en-US" dirty="0"/>
              <a:t> a </a:t>
            </a:r>
            <a:r>
              <a:rPr lang="en-US" dirty="0" err="1"/>
              <a:t>có</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nhất</a:t>
            </a:r>
            <a:r>
              <a:rPr lang="en-US" dirty="0"/>
              <a:t> </a:t>
            </a:r>
            <a:r>
              <a:rPr lang="en-US" dirty="0" err="1"/>
              <a:t>định</a:t>
            </a:r>
            <a:r>
              <a:rPr lang="en-US" dirty="0"/>
              <a:t> </a:t>
            </a:r>
            <a:r>
              <a:rPr lang="en-US" dirty="0" err="1"/>
              <a:t>là</a:t>
            </a:r>
            <a:r>
              <a:rPr lang="en-US" dirty="0"/>
              <a:t> </a:t>
            </a:r>
            <a:r>
              <a:rPr lang="en-US" i="1" dirty="0"/>
              <a:t>Q(s; a)</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này</a:t>
            </a:r>
            <a:r>
              <a:rPr lang="en-US" dirty="0"/>
              <a:t>, </a:t>
            </a:r>
            <a:r>
              <a:rPr lang="en-US" dirty="0" err="1"/>
              <a:t>chính</a:t>
            </a:r>
            <a:r>
              <a:rPr lang="en-US" dirty="0"/>
              <a:t> </a:t>
            </a:r>
            <a:r>
              <a:rPr lang="en-US" dirty="0" err="1"/>
              <a:t>sách</a:t>
            </a:r>
            <a:r>
              <a:rPr lang="en-US" dirty="0"/>
              <a:t> </a:t>
            </a:r>
            <a:r>
              <a:rPr lang="vi-VN" i="1" dirty="0"/>
              <a:t>ϵ</a:t>
            </a:r>
            <a:r>
              <a:rPr lang="vi-VN" dirty="0"/>
              <a:t> </a:t>
            </a:r>
            <a:r>
              <a:rPr lang="en-US" dirty="0"/>
              <a:t>-greedy </a:t>
            </a:r>
            <a:r>
              <a:rPr lang="en-US" dirty="0" err="1"/>
              <a:t>quyết</a:t>
            </a:r>
            <a:r>
              <a:rPr lang="en-US" dirty="0"/>
              <a:t> </a:t>
            </a:r>
            <a:r>
              <a:rPr lang="en-US" dirty="0" err="1"/>
              <a:t>định</a:t>
            </a:r>
            <a:r>
              <a:rPr lang="en-US" dirty="0"/>
              <a:t> </a:t>
            </a:r>
            <a:r>
              <a:rPr lang="en-US" dirty="0" err="1"/>
              <a:t>hành</a:t>
            </a:r>
            <a:r>
              <a:rPr lang="en-US" dirty="0"/>
              <a:t> </a:t>
            </a:r>
            <a:r>
              <a:rPr lang="en-US" dirty="0" err="1"/>
              <a:t>động</a:t>
            </a:r>
            <a:r>
              <a:rPr lang="en-US" dirty="0"/>
              <a:t> </a:t>
            </a:r>
            <a:r>
              <a:rPr lang="en-US" dirty="0" err="1"/>
              <a:t>nào</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trạng</a:t>
            </a:r>
            <a:r>
              <a:rPr lang="en-US" dirty="0"/>
              <a:t> </a:t>
            </a:r>
            <a:r>
              <a:rPr lang="en-US" dirty="0" err="1"/>
              <a:t>thái</a:t>
            </a:r>
            <a:r>
              <a:rPr lang="en-US" dirty="0"/>
              <a:t> </a:t>
            </a:r>
            <a:r>
              <a:rPr lang="en-US" dirty="0" err="1"/>
              <a:t>cụ</a:t>
            </a:r>
            <a:r>
              <a:rPr lang="en-US" dirty="0"/>
              <a:t> </a:t>
            </a:r>
            <a:r>
              <a:rPr lang="en-US" dirty="0" err="1"/>
              <a:t>thể</a:t>
            </a:r>
            <a:r>
              <a:rPr lang="en-US" dirty="0"/>
              <a:t>. </a:t>
            </a:r>
            <a:r>
              <a:rPr lang="en-US" dirty="0" err="1"/>
              <a:t>Kết</a:t>
            </a:r>
            <a:r>
              <a:rPr lang="en-US" dirty="0"/>
              <a:t> </a:t>
            </a:r>
            <a:r>
              <a:rPr lang="en-US" dirty="0" err="1"/>
              <a:t>quả</a:t>
            </a:r>
            <a:r>
              <a:rPr lang="en-US" dirty="0"/>
              <a:t> </a:t>
            </a:r>
            <a:r>
              <a:rPr lang="en-US" dirty="0" err="1"/>
              <a:t>hành</a:t>
            </a:r>
            <a:r>
              <a:rPr lang="en-US" dirty="0"/>
              <a:t> </a:t>
            </a:r>
            <a:r>
              <a:rPr lang="en-US" dirty="0" err="1"/>
              <a:t>động</a:t>
            </a:r>
            <a:r>
              <a:rPr lang="en-US" dirty="0"/>
              <a:t> </a:t>
            </a:r>
            <a:r>
              <a:rPr lang="en-US" dirty="0" err="1"/>
              <a:t>là</a:t>
            </a:r>
            <a:r>
              <a:rPr lang="en-US" dirty="0"/>
              <a:t> </a:t>
            </a:r>
            <a:r>
              <a:rPr lang="en-US" dirty="0" err="1"/>
              <a:t>phần</a:t>
            </a:r>
            <a:r>
              <a:rPr lang="en-US" dirty="0"/>
              <a:t> </a:t>
            </a:r>
            <a:r>
              <a:rPr lang="en-US" dirty="0" err="1"/>
              <a:t>thưởng</a:t>
            </a:r>
            <a:r>
              <a:rPr lang="en-US" dirty="0"/>
              <a:t>, </a:t>
            </a:r>
            <a:r>
              <a:rPr lang="en-US" i="1" dirty="0"/>
              <a:t>r</a:t>
            </a:r>
            <a:r>
              <a:rPr lang="en-US" dirty="0"/>
              <a:t>, </a:t>
            </a:r>
            <a:r>
              <a:rPr lang="en-US" dirty="0" err="1"/>
              <a:t>và</a:t>
            </a:r>
            <a:r>
              <a:rPr lang="en-US" dirty="0"/>
              <a:t> </a:t>
            </a:r>
            <a:r>
              <a:rPr lang="en-US" dirty="0" err="1"/>
              <a:t>phần</a:t>
            </a:r>
            <a:r>
              <a:rPr lang="en-US" dirty="0"/>
              <a:t> </a:t>
            </a:r>
            <a:r>
              <a:rPr lang="en-US" dirty="0" err="1"/>
              <a:t>thưởng</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cặp</a:t>
            </a:r>
            <a:r>
              <a:rPr lang="en-US" dirty="0"/>
              <a:t> </a:t>
            </a:r>
            <a:r>
              <a:rPr lang="en-US" dirty="0" err="1"/>
              <a:t>trạng</a:t>
            </a:r>
            <a:r>
              <a:rPr lang="en-US" dirty="0"/>
              <a:t> </a:t>
            </a:r>
            <a:r>
              <a:rPr lang="en-US" dirty="0" err="1"/>
              <a:t>thái-hành</a:t>
            </a:r>
            <a:r>
              <a:rPr lang="en-US" dirty="0"/>
              <a:t> </a:t>
            </a:r>
            <a:r>
              <a:rPr lang="en-US" dirty="0" err="1"/>
              <a:t>động</a:t>
            </a:r>
            <a:r>
              <a:rPr lang="en-US" dirty="0"/>
              <a:t> </a:t>
            </a:r>
            <a:r>
              <a:rPr lang="en-US" dirty="0" err="1"/>
              <a:t>bằng</a:t>
            </a:r>
            <a:r>
              <a:rPr lang="en-US" dirty="0"/>
              <a:t> </a:t>
            </a:r>
            <a:r>
              <a:rPr lang="en-US" dirty="0" err="1"/>
              <a:t>công</a:t>
            </a:r>
            <a:r>
              <a:rPr lang="en-US" dirty="0"/>
              <a:t> </a:t>
            </a:r>
            <a:r>
              <a:rPr lang="en-US" dirty="0" err="1"/>
              <a:t>thức</a:t>
            </a:r>
            <a:r>
              <a:rPr lang="en-US" dirty="0"/>
              <a:t> (*).	</a:t>
            </a:r>
            <a:endParaRPr lang="vi-VN" dirty="0"/>
          </a:p>
          <a:p>
            <a:endParaRPr lang="en-US" dirty="0"/>
          </a:p>
          <a:p>
            <a:endParaRPr lang="vi-VN" sz="2200" dirty="0"/>
          </a:p>
        </p:txBody>
      </p:sp>
      <p:pic>
        <p:nvPicPr>
          <p:cNvPr id="4" name="Picture 3">
            <a:extLst>
              <a:ext uri="{FF2B5EF4-FFF2-40B4-BE49-F238E27FC236}">
                <a16:creationId xmlns:a16="http://schemas.microsoft.com/office/drawing/2014/main" id="{6A76891F-6B00-43AC-A3CE-3999045B49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6164" y="1971675"/>
            <a:ext cx="4562474" cy="1762125"/>
          </a:xfrm>
          <a:prstGeom prst="rect">
            <a:avLst/>
          </a:prstGeom>
          <a:noFill/>
          <a:ln>
            <a:noFill/>
          </a:ln>
        </p:spPr>
      </p:pic>
    </p:spTree>
    <p:extLst>
      <p:ext uri="{BB962C8B-B14F-4D97-AF65-F5344CB8AC3E}">
        <p14:creationId xmlns:p14="http://schemas.microsoft.com/office/powerpoint/2010/main" val="313831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dirty="0" err="1"/>
              <a:t>Vấn</a:t>
            </a:r>
            <a:r>
              <a:rPr lang="en-US" dirty="0"/>
              <a:t> </a:t>
            </a:r>
            <a:r>
              <a:rPr lang="en-US" dirty="0" err="1"/>
              <a:t>đề</a:t>
            </a:r>
            <a:r>
              <a:rPr lang="en-US" dirty="0"/>
              <a:t> </a:t>
            </a:r>
            <a:r>
              <a:rPr lang="en-US" dirty="0" err="1"/>
              <a:t>chính</a:t>
            </a:r>
            <a:r>
              <a:rPr lang="en-US" dirty="0"/>
              <a:t> </a:t>
            </a:r>
            <a:r>
              <a:rPr lang="en-US" dirty="0" err="1"/>
              <a:t>là</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thưởng</a:t>
            </a:r>
            <a:r>
              <a:rPr lang="en-US" dirty="0"/>
              <a:t> </a:t>
            </a:r>
            <a:r>
              <a:rPr lang="en-US" dirty="0" err="1"/>
              <a:t>của</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cụ</a:t>
            </a:r>
            <a:r>
              <a:rPr lang="en-US" dirty="0"/>
              <a:t> </a:t>
            </a:r>
            <a:r>
              <a:rPr lang="en-US" dirty="0" err="1"/>
              <a:t>thể</a:t>
            </a:r>
            <a:r>
              <a:rPr lang="en-US" dirty="0"/>
              <a:t>. </a:t>
            </a:r>
            <a:r>
              <a:rPr lang="en-US" dirty="0" err="1"/>
              <a:t>Về</a:t>
            </a:r>
            <a:r>
              <a:rPr lang="en-US" dirty="0"/>
              <a:t> </a:t>
            </a:r>
            <a:r>
              <a:rPr lang="en-US" dirty="0" err="1"/>
              <a:t>nguyên</a:t>
            </a:r>
            <a:r>
              <a:rPr lang="en-US" dirty="0"/>
              <a:t> </a:t>
            </a:r>
            <a:r>
              <a:rPr lang="en-US" dirty="0" err="1"/>
              <a:t>tắc</a:t>
            </a:r>
            <a:r>
              <a:rPr lang="en-US" dirty="0"/>
              <a:t>, </a:t>
            </a:r>
            <a:r>
              <a:rPr lang="en-US" dirty="0" err="1"/>
              <a:t>có</a:t>
            </a:r>
            <a:r>
              <a:rPr lang="en-US" dirty="0"/>
              <a:t> </a:t>
            </a:r>
            <a:r>
              <a:rPr lang="en-US" dirty="0" err="1"/>
              <a:t>ba</a:t>
            </a:r>
            <a:r>
              <a:rPr lang="en-US" dirty="0"/>
              <a:t> </a:t>
            </a:r>
            <a:r>
              <a:rPr lang="en-US" dirty="0" err="1"/>
              <a:t>lựa</a:t>
            </a:r>
            <a:r>
              <a:rPr lang="en-US" dirty="0"/>
              <a:t> </a:t>
            </a:r>
            <a:r>
              <a:rPr lang="en-US" dirty="0" err="1"/>
              <a:t>chọn</a:t>
            </a:r>
            <a:r>
              <a:rPr lang="en-US" dirty="0"/>
              <a:t> </a:t>
            </a:r>
            <a:r>
              <a:rPr lang="en-US" dirty="0" err="1"/>
              <a:t>được</a:t>
            </a:r>
            <a:r>
              <a:rPr lang="en-US" dirty="0"/>
              <a:t> </a:t>
            </a:r>
            <a:r>
              <a:rPr lang="en-US" dirty="0" err="1"/>
              <a:t>xem</a:t>
            </a:r>
            <a:r>
              <a:rPr lang="en-US" dirty="0"/>
              <a:t> </a:t>
            </a:r>
            <a:r>
              <a:rPr lang="en-US" dirty="0" err="1"/>
              <a:t>xét</a:t>
            </a:r>
            <a:r>
              <a:rPr lang="en-US" dirty="0"/>
              <a:t>.	</a:t>
            </a:r>
            <a:endParaRPr lang="vi-VN" dirty="0"/>
          </a:p>
          <a:p>
            <a:r>
              <a:rPr lang="en-US" b="1" dirty="0" err="1"/>
              <a:t>Hình</a:t>
            </a:r>
            <a:r>
              <a:rPr lang="en-US" b="1" dirty="0"/>
              <a:t> </a:t>
            </a:r>
            <a:r>
              <a:rPr lang="en-US" b="1" dirty="0" err="1"/>
              <a:t>thức</a:t>
            </a:r>
            <a:r>
              <a:rPr lang="en-US" b="1" dirty="0"/>
              <a:t> chia </a:t>
            </a:r>
            <a:r>
              <a:rPr lang="en-US" b="1" dirty="0" err="1"/>
              <a:t>giai</a:t>
            </a:r>
            <a:r>
              <a:rPr lang="en-US" b="1" dirty="0"/>
              <a:t> </a:t>
            </a:r>
            <a:r>
              <a:rPr lang="en-US" b="1" dirty="0" err="1"/>
              <a:t>đoạn</a:t>
            </a:r>
            <a:r>
              <a:rPr lang="en-US" dirty="0"/>
              <a:t> </a:t>
            </a:r>
            <a:r>
              <a:rPr lang="en-US" dirty="0" err="1"/>
              <a:t>Đây</a:t>
            </a:r>
            <a:r>
              <a:rPr lang="en-US" dirty="0"/>
              <a:t> </a:t>
            </a:r>
            <a:r>
              <a:rPr lang="en-US" dirty="0" err="1"/>
              <a:t>có</a:t>
            </a:r>
            <a:r>
              <a:rPr lang="en-US" dirty="0"/>
              <a:t> </a:t>
            </a:r>
            <a:r>
              <a:rPr lang="en-US" dirty="0" err="1"/>
              <a:t>lẽ</a:t>
            </a:r>
            <a:r>
              <a:rPr lang="en-US" dirty="0"/>
              <a:t> </a:t>
            </a:r>
            <a:r>
              <a:rPr lang="en-US" dirty="0" err="1"/>
              <a:t>là</a:t>
            </a:r>
            <a:r>
              <a:rPr lang="en-US" dirty="0"/>
              <a:t> </a:t>
            </a:r>
            <a:r>
              <a:rPr lang="en-US" dirty="0" err="1"/>
              <a:t>cách</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phân</a:t>
            </a:r>
            <a:r>
              <a:rPr lang="en-US" dirty="0"/>
              <a:t> </a:t>
            </a:r>
            <a:r>
              <a:rPr lang="en-US" dirty="0" err="1"/>
              <a:t>bổ</a:t>
            </a:r>
            <a:r>
              <a:rPr lang="en-US" dirty="0"/>
              <a:t> </a:t>
            </a:r>
            <a:r>
              <a:rPr lang="en-US" dirty="0" err="1"/>
              <a:t>phần</a:t>
            </a:r>
            <a:r>
              <a:rPr lang="en-US" dirty="0"/>
              <a:t> </a:t>
            </a:r>
            <a:r>
              <a:rPr lang="en-US" dirty="0" err="1"/>
              <a:t>thưởng</a:t>
            </a:r>
            <a:r>
              <a:rPr lang="en-US" dirty="0"/>
              <a:t>. </a:t>
            </a:r>
            <a:r>
              <a:rPr lang="en-US" dirty="0" err="1"/>
              <a:t>Toàn</a:t>
            </a:r>
            <a:r>
              <a:rPr lang="en-US" dirty="0"/>
              <a:t> </a:t>
            </a:r>
            <a:r>
              <a:rPr lang="en-US" dirty="0" err="1"/>
              <a:t>bộ</a:t>
            </a:r>
            <a:r>
              <a:rPr lang="en-US" dirty="0"/>
              <a:t> </a:t>
            </a:r>
            <a:r>
              <a:rPr lang="en-US" dirty="0" err="1"/>
              <a:t>trò</a:t>
            </a:r>
            <a:r>
              <a:rPr lang="en-US" dirty="0"/>
              <a:t> </a:t>
            </a:r>
            <a:r>
              <a:rPr lang="en-US" dirty="0" err="1"/>
              <a:t>chơi</a:t>
            </a:r>
            <a:r>
              <a:rPr lang="en-US" dirty="0"/>
              <a:t> </a:t>
            </a:r>
            <a:r>
              <a:rPr lang="en-US" dirty="0" err="1"/>
              <a:t>được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t>nó</a:t>
            </a:r>
            <a:r>
              <a:rPr lang="en-US" dirty="0"/>
              <a:t> </a:t>
            </a:r>
            <a:r>
              <a:rPr lang="en-US" dirty="0" err="1"/>
              <a:t>thắng</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cặp</a:t>
            </a:r>
            <a:r>
              <a:rPr lang="en-US" dirty="0"/>
              <a:t> </a:t>
            </a:r>
            <a:r>
              <a:rPr lang="en-US" dirty="0" err="1"/>
              <a:t>hành</a:t>
            </a:r>
            <a:r>
              <a:rPr lang="en-US" dirty="0"/>
              <a:t> </a:t>
            </a:r>
            <a:r>
              <a:rPr lang="en-US" dirty="0" err="1"/>
              <a:t>động-trạng</a:t>
            </a:r>
            <a:r>
              <a:rPr lang="en-US" dirty="0"/>
              <a:t> </a:t>
            </a:r>
            <a:r>
              <a:rPr lang="en-US" dirty="0" err="1"/>
              <a:t>thái</a:t>
            </a:r>
            <a:r>
              <a:rPr lang="en-US" dirty="0"/>
              <a:t> </a:t>
            </a:r>
            <a:r>
              <a:rPr lang="en-US" dirty="0" err="1"/>
              <a:t>gặp</a:t>
            </a:r>
            <a:r>
              <a:rPr lang="en-US" dirty="0"/>
              <a:t> </a:t>
            </a:r>
            <a:r>
              <a:rPr lang="en-US" dirty="0" err="1"/>
              <a:t>phải</a:t>
            </a:r>
            <a:r>
              <a:rPr lang="en-US" dirty="0"/>
              <a:t> </a:t>
            </a:r>
            <a:r>
              <a:rPr lang="en-US" dirty="0" err="1"/>
              <a:t>trong</a:t>
            </a:r>
            <a:r>
              <a:rPr lang="en-US" dirty="0"/>
              <a:t> </a:t>
            </a:r>
            <a:r>
              <a:rPr lang="en-US" dirty="0" err="1"/>
              <a:t>suốt</a:t>
            </a:r>
            <a:r>
              <a:rPr lang="en-US" dirty="0"/>
              <a:t> </a:t>
            </a:r>
            <a:r>
              <a:rPr lang="en-US" dirty="0" err="1"/>
              <a:t>trận</a:t>
            </a:r>
            <a:r>
              <a:rPr lang="en-US" dirty="0"/>
              <a:t> </a:t>
            </a:r>
            <a:r>
              <a:rPr lang="en-US" dirty="0" err="1"/>
              <a:t>đấu</a:t>
            </a:r>
            <a:r>
              <a:rPr lang="en-US" dirty="0"/>
              <a:t> do </a:t>
            </a:r>
            <a:r>
              <a:rPr lang="en-US" dirty="0" err="1"/>
              <a:t>tác</a:t>
            </a:r>
            <a:r>
              <a:rPr lang="en-US" dirty="0"/>
              <a:t> </a:t>
            </a:r>
            <a:r>
              <a:rPr lang="en-US" dirty="0" err="1"/>
              <a:t>nhân</a:t>
            </a:r>
            <a:r>
              <a:rPr lang="en-US" dirty="0"/>
              <a:t> </a:t>
            </a:r>
            <a:r>
              <a:rPr lang="en-US" dirty="0" err="1"/>
              <a:t>học</a:t>
            </a:r>
            <a:r>
              <a:rPr lang="en-US" dirty="0"/>
              <a:t> </a:t>
            </a:r>
            <a:r>
              <a:rPr lang="en-US" dirty="0" err="1"/>
              <a:t>chơi</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nhận</a:t>
            </a:r>
            <a:r>
              <a:rPr lang="en-US" dirty="0"/>
              <a:t> </a:t>
            </a:r>
            <a:r>
              <a:rPr lang="en-US" dirty="0" err="1"/>
              <a:t>được</a:t>
            </a:r>
            <a:r>
              <a:rPr lang="en-US" dirty="0"/>
              <a:t> </a:t>
            </a:r>
            <a:r>
              <a:rPr lang="en-US" dirty="0" err="1"/>
              <a:t>phần</a:t>
            </a:r>
            <a:r>
              <a:rPr lang="en-US" dirty="0"/>
              <a:t> </a:t>
            </a:r>
            <a:r>
              <a:rPr lang="en-US" dirty="0" err="1"/>
              <a:t>thưởng</a:t>
            </a:r>
            <a:r>
              <a:rPr lang="en-US" dirty="0"/>
              <a:t> 1. </a:t>
            </a:r>
            <a:r>
              <a:rPr lang="en-US" dirty="0" err="1"/>
              <a:t>Nếu</a:t>
            </a:r>
            <a:r>
              <a:rPr lang="en-US" dirty="0"/>
              <a:t> </a:t>
            </a:r>
            <a:r>
              <a:rPr lang="en-US" dirty="0" err="1"/>
              <a:t>chơi</a:t>
            </a:r>
            <a:r>
              <a:rPr lang="en-US" dirty="0"/>
              <a:t> </a:t>
            </a:r>
            <a:r>
              <a:rPr lang="en-US" dirty="0" err="1"/>
              <a:t>thua</a:t>
            </a:r>
            <a:r>
              <a:rPr lang="en-US" dirty="0"/>
              <a:t>, </a:t>
            </a:r>
            <a:r>
              <a:rPr lang="en-US" dirty="0" err="1"/>
              <a:t>coi</a:t>
            </a:r>
            <a:r>
              <a:rPr lang="en-US" dirty="0"/>
              <a:t> </a:t>
            </a:r>
            <a:r>
              <a:rPr lang="en-US" dirty="0" err="1"/>
              <a:t>như</a:t>
            </a:r>
            <a:r>
              <a:rPr lang="en-US" dirty="0"/>
              <a:t> </a:t>
            </a:r>
            <a:r>
              <a:rPr lang="en-US" dirty="0" err="1"/>
              <a:t>họ</a:t>
            </a:r>
            <a:r>
              <a:rPr lang="en-US" dirty="0"/>
              <a:t> </a:t>
            </a:r>
            <a:r>
              <a:rPr lang="en-US" dirty="0" err="1"/>
              <a:t>nhận</a:t>
            </a:r>
            <a:r>
              <a:rPr lang="en-US" dirty="0"/>
              <a:t> </a:t>
            </a:r>
            <a:r>
              <a:rPr lang="en-US" dirty="0" err="1"/>
              <a:t>được</a:t>
            </a:r>
            <a:r>
              <a:rPr lang="en-US" dirty="0"/>
              <a:t> </a:t>
            </a:r>
            <a:r>
              <a:rPr lang="en-US" dirty="0" err="1"/>
              <a:t>phần</a:t>
            </a:r>
            <a:r>
              <a:rPr lang="en-US" dirty="0"/>
              <a:t> </a:t>
            </a:r>
            <a:r>
              <a:rPr lang="en-US" dirty="0" err="1"/>
              <a:t>thưởng</a:t>
            </a:r>
            <a:r>
              <a:rPr lang="en-US" dirty="0"/>
              <a:t> -1.</a:t>
            </a:r>
            <a:endParaRPr lang="vi-VN" dirty="0"/>
          </a:p>
          <a:p>
            <a:r>
              <a:rPr lang="en-US" dirty="0" err="1"/>
              <a:t>Điểm</a:t>
            </a:r>
            <a:r>
              <a:rPr lang="en-US" dirty="0"/>
              <a:t> </a:t>
            </a:r>
            <a:r>
              <a:rPr lang="en-US" dirty="0" err="1"/>
              <a:t>yếu</a:t>
            </a:r>
            <a:r>
              <a:rPr lang="en-US" dirty="0"/>
              <a:t> </a:t>
            </a:r>
            <a:r>
              <a:rPr lang="en-US" dirty="0" err="1"/>
              <a:t>chính</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là</a:t>
            </a:r>
            <a:r>
              <a:rPr lang="en-US" dirty="0"/>
              <a:t> </a:t>
            </a:r>
            <a:r>
              <a:rPr lang="en-US" dirty="0" err="1"/>
              <a:t>nó</a:t>
            </a:r>
            <a:r>
              <a:rPr lang="en-US" dirty="0"/>
              <a:t> </a:t>
            </a:r>
            <a:r>
              <a:rPr lang="en-US" dirty="0" err="1"/>
              <a:t>bỏ</a:t>
            </a:r>
            <a:r>
              <a:rPr lang="en-US" dirty="0"/>
              <a:t> qua </a:t>
            </a:r>
            <a:r>
              <a:rPr lang="en-US" dirty="0" err="1"/>
              <a:t>tình</a:t>
            </a:r>
            <a:r>
              <a:rPr lang="en-US" dirty="0"/>
              <a:t> </a:t>
            </a:r>
            <a:r>
              <a:rPr lang="en-US" dirty="0" err="1"/>
              <a:t>trạng</a:t>
            </a:r>
            <a:r>
              <a:rPr lang="en-US" dirty="0"/>
              <a:t> </a:t>
            </a:r>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trong</a:t>
            </a:r>
            <a:r>
              <a:rPr lang="en-US" dirty="0"/>
              <a:t> </a:t>
            </a:r>
            <a:r>
              <a:rPr lang="en-US" dirty="0" err="1"/>
              <a:t>một</a:t>
            </a:r>
            <a:r>
              <a:rPr lang="en-US" dirty="0"/>
              <a:t> </a:t>
            </a:r>
            <a:r>
              <a:rPr lang="en-US" dirty="0" err="1"/>
              <a:t>trò</a:t>
            </a:r>
            <a:r>
              <a:rPr lang="en-US" dirty="0"/>
              <a:t> </a:t>
            </a:r>
            <a:r>
              <a:rPr lang="en-US" dirty="0" err="1"/>
              <a:t>chơi</a:t>
            </a:r>
            <a:r>
              <a:rPr lang="en-US" dirty="0"/>
              <a:t> </a:t>
            </a:r>
            <a:r>
              <a:rPr lang="en-US" dirty="0" err="1"/>
              <a:t>đều</a:t>
            </a:r>
            <a:r>
              <a:rPr lang="en-US" dirty="0"/>
              <a:t> </a:t>
            </a:r>
            <a:r>
              <a:rPr lang="en-US" dirty="0" err="1"/>
              <a:t>đóng</a:t>
            </a:r>
            <a:r>
              <a:rPr lang="en-US" dirty="0"/>
              <a:t> </a:t>
            </a:r>
            <a:r>
              <a:rPr lang="en-US" dirty="0" err="1"/>
              <a:t>góp</a:t>
            </a:r>
            <a:r>
              <a:rPr lang="en-US" dirty="0"/>
              <a:t> </a:t>
            </a:r>
            <a:r>
              <a:rPr lang="en-US" dirty="0" err="1"/>
              <a:t>như</a:t>
            </a:r>
            <a:r>
              <a:rPr lang="en-US" dirty="0"/>
              <a:t> </a:t>
            </a:r>
            <a:r>
              <a:rPr lang="en-US" dirty="0" err="1"/>
              <a:t>nhau</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Một</a:t>
            </a:r>
            <a:r>
              <a:rPr lang="en-US" dirty="0"/>
              <a:t> </a:t>
            </a:r>
            <a:r>
              <a:rPr lang="en-US" dirty="0" err="1"/>
              <a:t>người</a:t>
            </a:r>
            <a:r>
              <a:rPr lang="en-US" dirty="0"/>
              <a:t> </a:t>
            </a:r>
            <a:r>
              <a:rPr lang="en-US" dirty="0" err="1"/>
              <a:t>chơi</a:t>
            </a:r>
            <a:r>
              <a:rPr lang="en-US" dirty="0"/>
              <a:t> </a:t>
            </a:r>
            <a:r>
              <a:rPr lang="en-US" dirty="0" err="1"/>
              <a:t>có</a:t>
            </a:r>
            <a:r>
              <a:rPr lang="en-US" dirty="0"/>
              <a:t> </a:t>
            </a:r>
            <a:r>
              <a:rPr lang="en-US" dirty="0" err="1"/>
              <a:t>thể</a:t>
            </a:r>
            <a:r>
              <a:rPr lang="en-US" dirty="0"/>
              <a:t> </a:t>
            </a:r>
            <a:r>
              <a:rPr lang="en-US" dirty="0" err="1"/>
              <a:t>thua</a:t>
            </a:r>
            <a:r>
              <a:rPr lang="en-US" dirty="0"/>
              <a:t> </a:t>
            </a:r>
            <a:r>
              <a:rPr lang="en-US" dirty="0" err="1"/>
              <a:t>chỉ</a:t>
            </a:r>
            <a:r>
              <a:rPr lang="en-US" dirty="0"/>
              <a:t> </a:t>
            </a:r>
            <a:r>
              <a:rPr lang="en-US" dirty="0" err="1"/>
              <a:t>vì</a:t>
            </a:r>
            <a:r>
              <a:rPr lang="en-US" dirty="0"/>
              <a:t> </a:t>
            </a:r>
            <a:r>
              <a:rPr lang="en-US" dirty="0" err="1"/>
              <a:t>một</a:t>
            </a:r>
            <a:r>
              <a:rPr lang="en-US" dirty="0"/>
              <a:t> </a:t>
            </a:r>
            <a:r>
              <a:rPr lang="en-US" dirty="0" err="1"/>
              <a:t>sai</a:t>
            </a:r>
            <a:r>
              <a:rPr lang="en-US" dirty="0"/>
              <a:t> </a:t>
            </a:r>
            <a:r>
              <a:rPr lang="en-US" dirty="0" err="1"/>
              <a:t>lầm</a:t>
            </a:r>
            <a:r>
              <a:rPr lang="en-US" dirty="0"/>
              <a:t> </a:t>
            </a:r>
            <a:r>
              <a:rPr lang="en-US" dirty="0" err="1"/>
              <a:t>duy</a:t>
            </a:r>
            <a:r>
              <a:rPr lang="en-US" dirty="0"/>
              <a:t> </a:t>
            </a:r>
            <a:r>
              <a:rPr lang="en-US" dirty="0" err="1"/>
              <a:t>nhất</a:t>
            </a:r>
            <a:r>
              <a:rPr lang="en-US" dirty="0"/>
              <a:t> </a:t>
            </a:r>
            <a:r>
              <a:rPr lang="en-US" dirty="0" err="1"/>
              <a:t>mặc</a:t>
            </a:r>
            <a:r>
              <a:rPr lang="en-US" dirty="0"/>
              <a:t> </a:t>
            </a:r>
            <a:r>
              <a:rPr lang="en-US" dirty="0" err="1"/>
              <a:t>dù</a:t>
            </a:r>
            <a:r>
              <a:rPr lang="en-US" dirty="0"/>
              <a:t> </a:t>
            </a:r>
            <a:r>
              <a:rPr lang="en-US" dirty="0" err="1"/>
              <a:t>sau</a:t>
            </a:r>
            <a:r>
              <a:rPr lang="en-US" dirty="0"/>
              <a:t> </a:t>
            </a:r>
            <a:r>
              <a:rPr lang="en-US" dirty="0" err="1"/>
              <a:t>đó</a:t>
            </a:r>
            <a:r>
              <a:rPr lang="en-US" dirty="0"/>
              <a:t> </a:t>
            </a:r>
            <a:r>
              <a:rPr lang="en-US" dirty="0" err="1"/>
              <a:t>đã</a:t>
            </a:r>
            <a:r>
              <a:rPr lang="en-US" dirty="0"/>
              <a:t> </a:t>
            </a:r>
            <a:r>
              <a:rPr lang="en-US" dirty="0" err="1"/>
              <a:t>chơi</a:t>
            </a:r>
            <a:r>
              <a:rPr lang="en-US" dirty="0"/>
              <a:t> </a:t>
            </a:r>
            <a:r>
              <a:rPr lang="en-US" dirty="0" err="1"/>
              <a:t>tuyệt</a:t>
            </a:r>
            <a:r>
              <a:rPr lang="en-US" dirty="0"/>
              <a:t> </a:t>
            </a:r>
            <a:r>
              <a:rPr lang="en-US" dirty="0" err="1"/>
              <a:t>vời</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tất</a:t>
            </a:r>
            <a:r>
              <a:rPr lang="en-US" dirty="0"/>
              <a:t> </a:t>
            </a:r>
            <a:r>
              <a:rPr lang="en-US" dirty="0" err="1"/>
              <a:t>nhiên</a:t>
            </a:r>
            <a:r>
              <a:rPr lang="en-US" dirty="0"/>
              <a:t> </a:t>
            </a:r>
            <a:r>
              <a:rPr lang="en-US" dirty="0" err="1"/>
              <a:t>sẽ</a:t>
            </a:r>
            <a:r>
              <a:rPr lang="en-US" dirty="0"/>
              <a:t> </a:t>
            </a:r>
            <a:r>
              <a:rPr lang="en-US" dirty="0" err="1"/>
              <a:t>không</a:t>
            </a:r>
            <a:r>
              <a:rPr lang="en-US" dirty="0"/>
              <a:t> </a:t>
            </a:r>
            <a:r>
              <a:rPr lang="en-US" dirty="0" err="1"/>
              <a:t>công</a:t>
            </a:r>
            <a:r>
              <a:rPr lang="en-US" dirty="0"/>
              <a:t> </a:t>
            </a:r>
            <a:r>
              <a:rPr lang="en-US" dirty="0" err="1"/>
              <a:t>bằng</a:t>
            </a:r>
            <a:r>
              <a:rPr lang="en-US" dirty="0"/>
              <a:t>, </a:t>
            </a:r>
            <a:r>
              <a:rPr lang="en-US" dirty="0" err="1"/>
              <a:t>thậm</a:t>
            </a:r>
            <a:r>
              <a:rPr lang="en-US" dirty="0"/>
              <a:t> </a:t>
            </a:r>
            <a:r>
              <a:rPr lang="en-US" dirty="0" err="1"/>
              <a:t>chí</a:t>
            </a:r>
            <a:r>
              <a:rPr lang="en-US" dirty="0"/>
              <a:t> </a:t>
            </a:r>
            <a:r>
              <a:rPr lang="en-US" dirty="0" err="1"/>
              <a:t>không</a:t>
            </a:r>
            <a:r>
              <a:rPr lang="en-US" dirty="0"/>
              <a:t> </a:t>
            </a:r>
            <a:r>
              <a:rPr lang="en-US" dirty="0" err="1"/>
              <a:t>thực</a:t>
            </a:r>
            <a:r>
              <a:rPr lang="en-US" dirty="0"/>
              <a:t> </a:t>
            </a:r>
            <a:r>
              <a:rPr lang="en-US" dirty="0" err="1"/>
              <a:t>tế</a:t>
            </a:r>
            <a:r>
              <a:rPr lang="en-US" dirty="0"/>
              <a:t>, </a:t>
            </a:r>
            <a:r>
              <a:rPr lang="en-US" dirty="0" err="1"/>
              <a:t>để</a:t>
            </a:r>
            <a:r>
              <a:rPr lang="en-US" dirty="0"/>
              <a:t> </a:t>
            </a:r>
            <a:r>
              <a:rPr lang="en-US" dirty="0" err="1"/>
              <a:t>trừng</a:t>
            </a:r>
            <a:r>
              <a:rPr lang="en-US" dirty="0"/>
              <a:t> </a:t>
            </a:r>
            <a:r>
              <a:rPr lang="en-US" dirty="0" err="1"/>
              <a:t>phạt</a:t>
            </a:r>
            <a:r>
              <a:rPr lang="en-US" dirty="0"/>
              <a:t> </a:t>
            </a:r>
            <a:r>
              <a:rPr lang="en-US" dirty="0" err="1"/>
              <a:t>những</a:t>
            </a:r>
            <a:r>
              <a:rPr lang="en-US" dirty="0"/>
              <a:t> </a:t>
            </a:r>
            <a:r>
              <a:rPr lang="en-US" dirty="0" err="1"/>
              <a:t>nước</a:t>
            </a:r>
            <a:r>
              <a:rPr lang="en-US" dirty="0"/>
              <a:t> </a:t>
            </a:r>
            <a:r>
              <a:rPr lang="en-US" dirty="0" err="1"/>
              <a:t>đi</a:t>
            </a:r>
            <a:r>
              <a:rPr lang="en-US" dirty="0"/>
              <a:t> </a:t>
            </a:r>
            <a:r>
              <a:rPr lang="en-US" dirty="0" err="1"/>
              <a:t>tốt</a:t>
            </a:r>
            <a:r>
              <a:rPr lang="en-US" dirty="0"/>
              <a:t>. </a:t>
            </a:r>
            <a:r>
              <a:rPr lang="en-US" dirty="0" err="1"/>
              <a:t>Ngược</a:t>
            </a:r>
            <a:r>
              <a:rPr lang="en-US" dirty="0"/>
              <a:t> </a:t>
            </a:r>
            <a:r>
              <a:rPr lang="en-US" dirty="0" err="1"/>
              <a:t>lại</a:t>
            </a:r>
            <a:r>
              <a:rPr lang="en-US" dirty="0"/>
              <a:t> </a:t>
            </a:r>
            <a:r>
              <a:rPr lang="en-US" dirty="0" err="1"/>
              <a:t>cũng</a:t>
            </a:r>
            <a:r>
              <a:rPr lang="en-US" dirty="0"/>
              <a:t> </a:t>
            </a:r>
            <a:r>
              <a:rPr lang="en-US" dirty="0" err="1"/>
              <a:t>thế</a:t>
            </a:r>
            <a:r>
              <a:rPr lang="en-US" dirty="0"/>
              <a:t>: </a:t>
            </a:r>
            <a:r>
              <a:rPr lang="en-US" dirty="0" err="1"/>
              <a:t>những</a:t>
            </a:r>
            <a:r>
              <a:rPr lang="en-US" dirty="0"/>
              <a:t> </a:t>
            </a:r>
            <a:r>
              <a:rPr lang="en-US" dirty="0" err="1"/>
              <a:t>nước</a:t>
            </a:r>
            <a:r>
              <a:rPr lang="en-US" dirty="0"/>
              <a:t> </a:t>
            </a:r>
            <a:r>
              <a:rPr lang="en-US" dirty="0" err="1"/>
              <a:t>đi</a:t>
            </a:r>
            <a:r>
              <a:rPr lang="en-US" dirty="0"/>
              <a:t> </a:t>
            </a:r>
            <a:r>
              <a:rPr lang="en-US" dirty="0" err="1"/>
              <a:t>yếu</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được</a:t>
            </a:r>
            <a:r>
              <a:rPr lang="en-US" dirty="0"/>
              <a:t> </a:t>
            </a:r>
            <a:r>
              <a:rPr lang="en-US" dirty="0" err="1"/>
              <a:t>phần</a:t>
            </a:r>
            <a:r>
              <a:rPr lang="en-US" dirty="0"/>
              <a:t> </a:t>
            </a:r>
            <a:r>
              <a:rPr lang="en-US" dirty="0" err="1"/>
              <a:t>thưởng</a:t>
            </a:r>
            <a:r>
              <a:rPr lang="en-US" dirty="0"/>
              <a:t> </a:t>
            </a:r>
            <a:r>
              <a:rPr lang="en-US" dirty="0" err="1"/>
              <a:t>bởi</a:t>
            </a:r>
            <a:r>
              <a:rPr lang="en-US" dirty="0"/>
              <a:t> </a:t>
            </a:r>
            <a:r>
              <a:rPr lang="en-US" dirty="0" err="1"/>
              <a:t>vì</a:t>
            </a:r>
            <a:r>
              <a:rPr lang="en-US" dirty="0"/>
              <a:t> </a:t>
            </a:r>
            <a:r>
              <a:rPr lang="en-US" dirty="0" err="1"/>
              <a:t>thắng</a:t>
            </a:r>
            <a:r>
              <a:rPr lang="en-US" dirty="0"/>
              <a:t> </a:t>
            </a:r>
            <a:r>
              <a:rPr lang="en-US" dirty="0" err="1"/>
              <a:t>cuộc</a:t>
            </a:r>
            <a:r>
              <a:rPr lang="en-US" dirty="0"/>
              <a:t> </a:t>
            </a:r>
            <a:r>
              <a:rPr lang="en-US" dirty="0" err="1"/>
              <a:t>chỉ</a:t>
            </a:r>
            <a:r>
              <a:rPr lang="en-US" dirty="0"/>
              <a:t> </a:t>
            </a:r>
            <a:r>
              <a:rPr lang="en-US" dirty="0" err="1"/>
              <a:t>vì</a:t>
            </a:r>
            <a:r>
              <a:rPr lang="en-US" dirty="0"/>
              <a:t> </a:t>
            </a:r>
            <a:r>
              <a:rPr lang="en-US" dirty="0" err="1"/>
              <a:t>sai</a:t>
            </a:r>
            <a:r>
              <a:rPr lang="en-US" dirty="0"/>
              <a:t> </a:t>
            </a:r>
            <a:r>
              <a:rPr lang="en-US" dirty="0" err="1"/>
              <a:t>lầm</a:t>
            </a:r>
            <a:r>
              <a:rPr lang="en-US" dirty="0"/>
              <a:t> </a:t>
            </a:r>
            <a:r>
              <a:rPr lang="en-US" dirty="0" err="1"/>
              <a:t>bất</a:t>
            </a:r>
            <a:r>
              <a:rPr lang="en-US" dirty="0"/>
              <a:t> </a:t>
            </a:r>
            <a:r>
              <a:rPr lang="en-US" dirty="0" err="1"/>
              <a:t>ngờ</a:t>
            </a:r>
            <a:r>
              <a:rPr lang="en-US" dirty="0"/>
              <a:t> </a:t>
            </a:r>
            <a:r>
              <a:rPr lang="en-US" dirty="0" err="1"/>
              <a:t>của</a:t>
            </a:r>
            <a:r>
              <a:rPr lang="en-US" dirty="0"/>
              <a:t> </a:t>
            </a:r>
            <a:r>
              <a:rPr lang="en-US" dirty="0" err="1"/>
              <a:t>đối</a:t>
            </a:r>
            <a:r>
              <a:rPr lang="en-US" dirty="0"/>
              <a:t> </a:t>
            </a:r>
            <a:r>
              <a:rPr lang="en-US" dirty="0" err="1"/>
              <a:t>thủ</a:t>
            </a:r>
            <a:r>
              <a:rPr lang="en-US" dirty="0"/>
              <a:t>. </a:t>
            </a:r>
            <a:r>
              <a:rPr lang="en-US" dirty="0" err="1"/>
              <a:t>Tuy</a:t>
            </a:r>
            <a:r>
              <a:rPr lang="en-US" dirty="0"/>
              <a:t> </a:t>
            </a:r>
            <a:r>
              <a:rPr lang="en-US" dirty="0" err="1"/>
              <a:t>nhiên</a:t>
            </a:r>
            <a:r>
              <a:rPr lang="en-US" dirty="0"/>
              <a:t>, </a:t>
            </a:r>
            <a:r>
              <a:rPr lang="en-US" dirty="0" err="1"/>
              <a:t>có</a:t>
            </a:r>
            <a:r>
              <a:rPr lang="en-US" dirty="0"/>
              <a:t> </a:t>
            </a:r>
            <a:r>
              <a:rPr lang="en-US" dirty="0" err="1"/>
              <a:t>thể</a:t>
            </a:r>
            <a:r>
              <a:rPr lang="en-US" dirty="0"/>
              <a:t> </a:t>
            </a:r>
            <a:r>
              <a:rPr lang="en-US" dirty="0" err="1"/>
              <a:t>lập</a:t>
            </a:r>
            <a:r>
              <a:rPr lang="en-US" dirty="0"/>
              <a:t> </a:t>
            </a:r>
            <a:r>
              <a:rPr lang="en-US" dirty="0" err="1"/>
              <a:t>luận</a:t>
            </a:r>
            <a:r>
              <a:rPr lang="en-US" dirty="0"/>
              <a:t> </a:t>
            </a:r>
            <a:r>
              <a:rPr lang="en-US" dirty="0" err="1"/>
              <a:t>rằng</a:t>
            </a:r>
            <a:r>
              <a:rPr lang="en-US" dirty="0"/>
              <a:t> </a:t>
            </a:r>
            <a:r>
              <a:rPr lang="en-US" dirty="0" err="1"/>
              <a:t>về</a:t>
            </a:r>
            <a:r>
              <a:rPr lang="en-US" dirty="0"/>
              <a:t> </a:t>
            </a:r>
            <a:r>
              <a:rPr lang="en-US" dirty="0" err="1"/>
              <a:t>lâu</a:t>
            </a:r>
            <a:r>
              <a:rPr lang="en-US" dirty="0"/>
              <a:t> </a:t>
            </a:r>
            <a:r>
              <a:rPr lang="en-US" dirty="0" err="1"/>
              <a:t>dài</a:t>
            </a:r>
            <a:r>
              <a:rPr lang="en-US" dirty="0"/>
              <a:t>, </a:t>
            </a:r>
            <a:r>
              <a:rPr lang="en-US" dirty="0" err="1"/>
              <a:t>những</a:t>
            </a:r>
            <a:r>
              <a:rPr lang="en-US" dirty="0"/>
              <a:t> “</a:t>
            </a:r>
            <a:r>
              <a:rPr lang="en-US" dirty="0" err="1"/>
              <a:t>bất</a:t>
            </a:r>
            <a:r>
              <a:rPr lang="en-US" dirty="0"/>
              <a:t> </a:t>
            </a:r>
            <a:r>
              <a:rPr lang="en-US" dirty="0" err="1"/>
              <a:t>công</a:t>
            </a:r>
            <a:r>
              <a:rPr lang="en-US" dirty="0"/>
              <a:t>” </a:t>
            </a:r>
            <a:r>
              <a:rPr lang="en-US" dirty="0" err="1"/>
              <a:t>này</a:t>
            </a:r>
            <a:r>
              <a:rPr lang="en-US" dirty="0"/>
              <a:t> </a:t>
            </a:r>
            <a:r>
              <a:rPr lang="en-US" dirty="0" err="1"/>
              <a:t>được</a:t>
            </a:r>
            <a:r>
              <a:rPr lang="en-US" dirty="0"/>
              <a:t> </a:t>
            </a:r>
            <a:r>
              <a:rPr lang="en-US" dirty="0" err="1"/>
              <a:t>lấy</a:t>
            </a:r>
            <a:r>
              <a:rPr lang="en-US" dirty="0"/>
              <a:t> </a:t>
            </a:r>
            <a:r>
              <a:rPr lang="en-US" dirty="0" err="1"/>
              <a:t>trung</a:t>
            </a:r>
            <a:r>
              <a:rPr lang="en-US" dirty="0"/>
              <a:t> </a:t>
            </a:r>
            <a:r>
              <a:rPr lang="en-US" dirty="0" err="1"/>
              <a:t>bình</a:t>
            </a:r>
            <a:r>
              <a:rPr lang="en-US" dirty="0"/>
              <a:t> </a:t>
            </a:r>
            <a:r>
              <a:rPr lang="en-US" dirty="0" err="1"/>
              <a:t>bởi</a:t>
            </a:r>
            <a:r>
              <a:rPr lang="en-US" dirty="0"/>
              <a:t> </a:t>
            </a:r>
            <a:r>
              <a:rPr lang="en-US" dirty="0" err="1"/>
              <a:t>vì</a:t>
            </a:r>
            <a:r>
              <a:rPr lang="en-US" dirty="0"/>
              <a:t>, </a:t>
            </a:r>
            <a:r>
              <a:rPr lang="en-US" dirty="0" err="1"/>
              <a:t>trong</a:t>
            </a:r>
            <a:r>
              <a:rPr lang="en-US" dirty="0"/>
              <a:t> </a:t>
            </a:r>
            <a:r>
              <a:rPr lang="en-US" dirty="0" err="1"/>
              <a:t>suốt</a:t>
            </a:r>
            <a:r>
              <a:rPr lang="en-US" dirty="0"/>
              <a:t> </a:t>
            </a:r>
            <a:r>
              <a:rPr lang="en-US" dirty="0" err="1"/>
              <a:t>thời</a:t>
            </a:r>
            <a:r>
              <a:rPr lang="en-US" dirty="0"/>
              <a:t> </a:t>
            </a:r>
            <a:r>
              <a:rPr lang="en-US" dirty="0" err="1"/>
              <a:t>gian</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người</a:t>
            </a:r>
            <a:r>
              <a:rPr lang="en-US" dirty="0"/>
              <a:t> </a:t>
            </a:r>
            <a:r>
              <a:rPr lang="en-US" dirty="0" err="1"/>
              <a:t>chiến</a:t>
            </a:r>
            <a:r>
              <a:rPr lang="en-US" dirty="0"/>
              <a:t> </a:t>
            </a:r>
            <a:r>
              <a:rPr lang="en-US" dirty="0" err="1"/>
              <a:t>thắng</a:t>
            </a:r>
            <a:r>
              <a:rPr lang="en-US" dirty="0"/>
              <a:t> </a:t>
            </a:r>
            <a:r>
              <a:rPr lang="en-US" dirty="0" err="1"/>
              <a:t>sẽ</a:t>
            </a:r>
            <a:r>
              <a:rPr lang="en-US" dirty="0"/>
              <a:t> </a:t>
            </a:r>
            <a:r>
              <a:rPr lang="en-US" dirty="0" err="1"/>
              <a:t>tốt</a:t>
            </a:r>
            <a:r>
              <a:rPr lang="en-US" dirty="0"/>
              <a:t>.</a:t>
            </a:r>
            <a:endParaRPr lang="vi-VN" dirty="0"/>
          </a:p>
          <a:p>
            <a:r>
              <a:rPr lang="en-US" dirty="0" err="1"/>
              <a:t>Ưu</a:t>
            </a:r>
            <a:r>
              <a:rPr lang="en-US" dirty="0"/>
              <a:t> </a:t>
            </a:r>
            <a:r>
              <a:rPr lang="en-US" dirty="0" err="1"/>
              <a:t>điểm</a:t>
            </a:r>
            <a:r>
              <a:rPr lang="en-US" dirty="0"/>
              <a:t> </a:t>
            </a:r>
            <a:r>
              <a:rPr lang="en-US" dirty="0" err="1"/>
              <a:t>của</a:t>
            </a:r>
            <a:r>
              <a:rPr lang="en-US" dirty="0"/>
              <a:t> </a:t>
            </a:r>
            <a:r>
              <a:rPr lang="en-US" dirty="0" err="1"/>
              <a:t>hình</a:t>
            </a:r>
            <a:r>
              <a:rPr lang="en-US" dirty="0"/>
              <a:t> </a:t>
            </a:r>
            <a:r>
              <a:rPr lang="en-US" dirty="0" err="1"/>
              <a:t>thức</a:t>
            </a:r>
            <a:r>
              <a:rPr lang="en-US" dirty="0"/>
              <a:t> chia </a:t>
            </a:r>
            <a:r>
              <a:rPr lang="en-US" dirty="0" err="1"/>
              <a:t>giai</a:t>
            </a:r>
            <a:r>
              <a:rPr lang="en-US" dirty="0"/>
              <a:t> </a:t>
            </a:r>
            <a:r>
              <a:rPr lang="en-US" dirty="0" err="1"/>
              <a:t>đoạn</a:t>
            </a:r>
            <a:r>
              <a:rPr lang="en-US" dirty="0"/>
              <a:t> (episodic) </a:t>
            </a:r>
            <a:r>
              <a:rPr lang="en-US" dirty="0" err="1"/>
              <a:t>là</a:t>
            </a:r>
            <a:r>
              <a:rPr lang="en-US" dirty="0"/>
              <a:t> </a:t>
            </a:r>
            <a:r>
              <a:rPr lang="en-US" dirty="0" err="1"/>
              <a:t>sự</a:t>
            </a:r>
            <a:r>
              <a:rPr lang="en-US" dirty="0"/>
              <a:t> </a:t>
            </a:r>
            <a:r>
              <a:rPr lang="en-US" dirty="0" err="1"/>
              <a:t>đơn</a:t>
            </a:r>
            <a:r>
              <a:rPr lang="en-US" dirty="0"/>
              <a:t> </a:t>
            </a:r>
            <a:r>
              <a:rPr lang="en-US" dirty="0" err="1"/>
              <a:t>giản</a:t>
            </a:r>
            <a:r>
              <a:rPr lang="en-US" dirty="0"/>
              <a:t>.	</a:t>
            </a:r>
            <a:endParaRPr lang="vi-VN" sz="2200" dirty="0"/>
          </a:p>
        </p:txBody>
      </p:sp>
    </p:spTree>
    <p:extLst>
      <p:ext uri="{BB962C8B-B14F-4D97-AF65-F5344CB8AC3E}">
        <p14:creationId xmlns:p14="http://schemas.microsoft.com/office/powerpoint/2010/main" val="682578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b="1" dirty="0" err="1"/>
              <a:t>Hình</a:t>
            </a:r>
            <a:r>
              <a:rPr lang="en-US" b="1" dirty="0"/>
              <a:t> </a:t>
            </a:r>
            <a:r>
              <a:rPr lang="en-US" b="1" dirty="0" err="1"/>
              <a:t>thức</a:t>
            </a:r>
            <a:r>
              <a:rPr lang="en-US" b="1" dirty="0"/>
              <a:t> </a:t>
            </a:r>
            <a:r>
              <a:rPr lang="en-US" b="1" dirty="0" err="1"/>
              <a:t>liên</a:t>
            </a:r>
            <a:r>
              <a:rPr lang="en-US" b="1" dirty="0"/>
              <a:t> </a:t>
            </a:r>
            <a:r>
              <a:rPr lang="en-US" b="1" dirty="0" err="1"/>
              <a:t>tục</a:t>
            </a:r>
            <a:r>
              <a:rPr lang="en-US" dirty="0"/>
              <a:t>; </a:t>
            </a:r>
            <a:r>
              <a:rPr lang="en-US" dirty="0" err="1"/>
              <a:t>Vấn</a:t>
            </a:r>
            <a:r>
              <a:rPr lang="en-US" dirty="0"/>
              <a:t> </a:t>
            </a:r>
            <a:r>
              <a:rPr lang="en-US" dirty="0" err="1"/>
              <a:t>đề</a:t>
            </a:r>
            <a:r>
              <a:rPr lang="en-US" dirty="0"/>
              <a:t> </a:t>
            </a:r>
            <a:r>
              <a:rPr lang="en-US" dirty="0" err="1"/>
              <a:t>phần</a:t>
            </a:r>
            <a:r>
              <a:rPr lang="en-US" dirty="0"/>
              <a:t> </a:t>
            </a:r>
            <a:r>
              <a:rPr lang="en-US" dirty="0" err="1"/>
              <a:t>trên</a:t>
            </a:r>
            <a:r>
              <a:rPr lang="en-US" dirty="0"/>
              <a:t> </a:t>
            </a:r>
            <a:r>
              <a:rPr lang="en-US" dirty="0" err="1"/>
              <a:t>với</a:t>
            </a:r>
            <a:r>
              <a:rPr lang="en-US" dirty="0"/>
              <a:t> </a:t>
            </a:r>
            <a:r>
              <a:rPr lang="en-US" dirty="0" err="1"/>
              <a:t>hình</a:t>
            </a:r>
            <a:r>
              <a:rPr lang="en-US" dirty="0"/>
              <a:t> </a:t>
            </a:r>
            <a:r>
              <a:rPr lang="en-US" dirty="0" err="1"/>
              <a:t>thức</a:t>
            </a:r>
            <a:r>
              <a:rPr lang="en-US" dirty="0"/>
              <a:t> chia </a:t>
            </a:r>
            <a:r>
              <a:rPr lang="en-US" dirty="0" err="1"/>
              <a:t>giai</a:t>
            </a:r>
            <a:r>
              <a:rPr lang="en-US" dirty="0"/>
              <a:t> </a:t>
            </a:r>
            <a:r>
              <a:rPr lang="en-US" dirty="0" err="1"/>
              <a:t>đoạn</a:t>
            </a:r>
            <a:r>
              <a:rPr lang="en-US" dirty="0"/>
              <a:t> (</a:t>
            </a:r>
            <a:r>
              <a:rPr lang="en-US" dirty="0" err="1"/>
              <a:t>thực</a:t>
            </a:r>
            <a:r>
              <a:rPr lang="en-US" dirty="0"/>
              <a:t> </a:t>
            </a:r>
            <a:r>
              <a:rPr lang="en-US" dirty="0" err="1"/>
              <a:t>tế</a:t>
            </a:r>
            <a:r>
              <a:rPr lang="en-US" dirty="0"/>
              <a:t> </a:t>
            </a:r>
            <a:r>
              <a:rPr lang="en-US" dirty="0" err="1"/>
              <a:t>là</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trừng</a:t>
            </a:r>
            <a:r>
              <a:rPr lang="en-US" dirty="0"/>
              <a:t> </a:t>
            </a:r>
            <a:r>
              <a:rPr lang="en-US" dirty="0" err="1"/>
              <a:t>phạt</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nước</a:t>
            </a:r>
            <a:r>
              <a:rPr lang="en-US" dirty="0"/>
              <a:t> </a:t>
            </a:r>
            <a:r>
              <a:rPr lang="en-US" dirty="0" err="1"/>
              <a:t>đi</a:t>
            </a:r>
            <a:r>
              <a:rPr lang="en-US" dirty="0"/>
              <a:t> </a:t>
            </a:r>
            <a:r>
              <a:rPr lang="en-US" dirty="0" err="1"/>
              <a:t>tốt</a:t>
            </a:r>
            <a:r>
              <a:rPr lang="en-US" dirty="0"/>
              <a:t> </a:t>
            </a:r>
            <a:r>
              <a:rPr lang="en-US" dirty="0" err="1"/>
              <a:t>trên</a:t>
            </a:r>
            <a:r>
              <a:rPr lang="en-US" dirty="0"/>
              <a:t> </a:t>
            </a:r>
            <a:r>
              <a:rPr lang="en-US" dirty="0" err="1"/>
              <a:t>một</a:t>
            </a:r>
            <a:r>
              <a:rPr lang="en-US" dirty="0"/>
              <a:t> </a:t>
            </a:r>
            <a:r>
              <a:rPr lang="en-US" dirty="0" err="1"/>
              <a:t>sai</a:t>
            </a:r>
            <a:r>
              <a:rPr lang="en-US" dirty="0"/>
              <a:t> </a:t>
            </a:r>
            <a:r>
              <a:rPr lang="en-US" dirty="0" err="1"/>
              <a:t>lầm</a:t>
            </a:r>
            <a:r>
              <a:rPr lang="en-US" dirty="0"/>
              <a:t> </a:t>
            </a:r>
            <a:r>
              <a:rPr lang="en-US" dirty="0" err="1"/>
              <a:t>duy</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loại</a:t>
            </a:r>
            <a:r>
              <a:rPr lang="en-US" dirty="0"/>
              <a:t> </a:t>
            </a:r>
            <a:r>
              <a:rPr lang="en-US" dirty="0" err="1"/>
              <a:t>bỏ</a:t>
            </a:r>
            <a:r>
              <a:rPr lang="en-US" dirty="0"/>
              <a:t> </a:t>
            </a:r>
            <a:r>
              <a:rPr lang="en-US" dirty="0" err="1"/>
              <a:t>với</a:t>
            </a:r>
            <a:r>
              <a:rPr lang="en-US" dirty="0"/>
              <a:t> </a:t>
            </a:r>
            <a:r>
              <a:rPr lang="en-US" dirty="0" err="1"/>
              <a:t>giả</a:t>
            </a:r>
            <a:r>
              <a:rPr lang="en-US" dirty="0"/>
              <a:t> </a:t>
            </a:r>
            <a:r>
              <a:rPr lang="en-US" dirty="0" err="1"/>
              <a:t>định</a:t>
            </a:r>
            <a:r>
              <a:rPr lang="en-US" dirty="0"/>
              <a:t> </a:t>
            </a:r>
            <a:r>
              <a:rPr lang="en-US" dirty="0" err="1"/>
              <a:t>rằng</a:t>
            </a:r>
            <a:r>
              <a:rPr lang="en-US" dirty="0"/>
              <a:t> </a:t>
            </a:r>
            <a:r>
              <a:rPr lang="en-US" dirty="0" err="1"/>
              <a:t>chúng</a:t>
            </a:r>
            <a:r>
              <a:rPr lang="en-US" dirty="0"/>
              <a:t> ta </a:t>
            </a:r>
            <a:r>
              <a:rPr lang="en-US" dirty="0" err="1"/>
              <a:t>biết</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thưởng</a:t>
            </a:r>
            <a:r>
              <a:rPr lang="en-US" dirty="0"/>
              <a:t> </a:t>
            </a:r>
            <a:r>
              <a:rPr lang="en-US" dirty="0" err="1"/>
              <a:t>ngay</a:t>
            </a:r>
            <a:r>
              <a:rPr lang="en-US" dirty="0"/>
              <a:t> </a:t>
            </a:r>
            <a:r>
              <a:rPr lang="en-US" dirty="0" err="1"/>
              <a:t>sau</a:t>
            </a:r>
            <a:r>
              <a:rPr lang="en-US" dirty="0"/>
              <a:t> </a:t>
            </a:r>
            <a:r>
              <a:rPr lang="en-US" dirty="0" err="1"/>
              <a:t>mỗi</a:t>
            </a:r>
            <a:r>
              <a:rPr lang="en-US" dirty="0"/>
              <a:t> </a:t>
            </a:r>
            <a:r>
              <a:rPr lang="en-US" dirty="0" err="1"/>
              <a:t>hành</a:t>
            </a:r>
            <a:r>
              <a:rPr lang="en-US" dirty="0"/>
              <a:t> </a:t>
            </a:r>
            <a:r>
              <a:rPr lang="en-US" dirty="0" err="1"/>
              <a:t>động</a:t>
            </a:r>
            <a:r>
              <a:rPr lang="en-US" dirty="0"/>
              <a:t>. </a:t>
            </a:r>
            <a:r>
              <a:rPr lang="en-US" dirty="0" err="1"/>
              <a:t>Điều</a:t>
            </a:r>
            <a:r>
              <a:rPr lang="en-US" dirty="0"/>
              <a:t> </a:t>
            </a:r>
            <a:r>
              <a:rPr lang="en-US" dirty="0" err="1"/>
              <a:t>này</a:t>
            </a:r>
            <a:r>
              <a:rPr lang="en-US" dirty="0"/>
              <a:t> </a:t>
            </a:r>
            <a:r>
              <a:rPr lang="en-US" dirty="0" err="1"/>
              <a:t>thực</a:t>
            </a:r>
            <a:r>
              <a:rPr lang="en-US" dirty="0"/>
              <a:t> </a:t>
            </a:r>
            <a:r>
              <a:rPr lang="en-US" dirty="0" err="1"/>
              <a:t>sự</a:t>
            </a:r>
            <a:r>
              <a:rPr lang="en-US" dirty="0"/>
              <a:t> </a:t>
            </a:r>
            <a:r>
              <a:rPr lang="en-US" dirty="0" err="1"/>
              <a:t>đôi</a:t>
            </a:r>
            <a:r>
              <a:rPr lang="en-US" dirty="0"/>
              <a:t> </a:t>
            </a:r>
            <a:r>
              <a:rPr lang="en-US" dirty="0" err="1"/>
              <a:t>khi</a:t>
            </a:r>
            <a:r>
              <a:rPr lang="en-US" dirty="0"/>
              <a:t> </a:t>
            </a:r>
            <a:r>
              <a:rPr lang="en-US" dirty="0" err="1"/>
              <a:t>có</a:t>
            </a:r>
            <a:r>
              <a:rPr lang="en-US" dirty="0"/>
              <a:t> </a:t>
            </a:r>
            <a:r>
              <a:rPr lang="en-US" dirty="0" err="1"/>
              <a:t>thể</a:t>
            </a:r>
            <a:r>
              <a:rPr lang="en-US" dirty="0"/>
              <a:t>; </a:t>
            </a:r>
            <a:r>
              <a:rPr lang="en-US" dirty="0" err="1"/>
              <a:t>và</a:t>
            </a:r>
            <a:r>
              <a:rPr lang="en-US" dirty="0"/>
              <a:t> </a:t>
            </a:r>
            <a:r>
              <a:rPr lang="en-US" dirty="0" err="1"/>
              <a:t>ngay</a:t>
            </a:r>
            <a:r>
              <a:rPr lang="en-US" dirty="0"/>
              <a:t> </a:t>
            </a:r>
            <a:r>
              <a:rPr lang="en-US" dirty="0" err="1"/>
              <a:t>cả</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mà</a:t>
            </a:r>
            <a:r>
              <a:rPr lang="en-US" dirty="0"/>
              <a:t> ở </a:t>
            </a:r>
            <a:r>
              <a:rPr lang="en-US" dirty="0" err="1"/>
              <a:t>đó</a:t>
            </a:r>
            <a:r>
              <a:rPr lang="en-US" dirty="0"/>
              <a:t> </a:t>
            </a:r>
            <a:r>
              <a:rPr lang="en-US" dirty="0" err="1"/>
              <a:t>là</a:t>
            </a:r>
            <a:r>
              <a:rPr lang="en-US" dirty="0"/>
              <a:t> </a:t>
            </a:r>
            <a:r>
              <a:rPr lang="en-US" dirty="0" err="1"/>
              <a:t>không</a:t>
            </a:r>
            <a:r>
              <a:rPr lang="en-US" dirty="0"/>
              <a:t> </a:t>
            </a:r>
            <a:r>
              <a:rPr lang="en-US" dirty="0" err="1"/>
              <a:t>thể</a:t>
            </a:r>
            <a:r>
              <a:rPr lang="en-US" dirty="0"/>
              <a:t>, </a:t>
            </a:r>
            <a:r>
              <a:rPr lang="en-US" dirty="0" err="1"/>
              <a:t>thì</a:t>
            </a:r>
            <a:r>
              <a:rPr lang="en-US" dirty="0"/>
              <a:t> </a:t>
            </a:r>
            <a:r>
              <a:rPr lang="en-US" dirty="0" err="1"/>
              <a:t>ít</a:t>
            </a:r>
            <a:r>
              <a:rPr lang="en-US" dirty="0"/>
              <a:t> </a:t>
            </a:r>
            <a:r>
              <a:rPr lang="en-US" dirty="0" err="1"/>
              <a:t>nhất</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đánh</a:t>
            </a:r>
            <a:r>
              <a:rPr lang="en-US" dirty="0"/>
              <a:t> </a:t>
            </a:r>
            <a:r>
              <a:rPr lang="en-US" dirty="0" err="1"/>
              <a:t>giá</a:t>
            </a:r>
            <a:r>
              <a:rPr lang="en-US" dirty="0"/>
              <a:t> </a:t>
            </a:r>
            <a:r>
              <a:rPr lang="en-US" dirty="0" err="1"/>
              <a:t>được</a:t>
            </a:r>
            <a:r>
              <a:rPr lang="en-US" dirty="0"/>
              <a:t>.	</a:t>
            </a:r>
            <a:endParaRPr lang="vi-VN" dirty="0"/>
          </a:p>
          <a:p>
            <a:r>
              <a:rPr lang="en-US" dirty="0" err="1"/>
              <a:t>Tuy</a:t>
            </a:r>
            <a:r>
              <a:rPr lang="en-US" dirty="0"/>
              <a:t> </a:t>
            </a:r>
            <a:r>
              <a:rPr lang="en-US" dirty="0" err="1"/>
              <a:t>nhiên</a:t>
            </a:r>
            <a:r>
              <a:rPr lang="en-US" dirty="0"/>
              <a:t>, </a:t>
            </a:r>
            <a:r>
              <a:rPr lang="en-US" dirty="0" err="1"/>
              <a:t>mọi</a:t>
            </a:r>
            <a:r>
              <a:rPr lang="en-US" dirty="0"/>
              <a:t> </a:t>
            </a:r>
            <a:r>
              <a:rPr lang="en-US" dirty="0" err="1"/>
              <a:t>cố</a:t>
            </a:r>
            <a:r>
              <a:rPr lang="en-US" dirty="0"/>
              <a:t> </a:t>
            </a:r>
            <a:r>
              <a:rPr lang="en-US" dirty="0" err="1"/>
              <a:t>gắng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nhất</a:t>
            </a:r>
            <a:r>
              <a:rPr lang="en-US" dirty="0"/>
              <a:t> </a:t>
            </a:r>
            <a:r>
              <a:rPr lang="en-US" dirty="0" err="1"/>
              <a:t>định</a:t>
            </a:r>
            <a:r>
              <a:rPr lang="en-US" dirty="0"/>
              <a:t> </a:t>
            </a:r>
            <a:r>
              <a:rPr lang="en-US" dirty="0" err="1"/>
              <a:t>trước</a:t>
            </a:r>
            <a:r>
              <a:rPr lang="en-US" dirty="0"/>
              <a:t> </a:t>
            </a:r>
            <a:r>
              <a:rPr lang="en-US" dirty="0" err="1"/>
              <a:t>khi</a:t>
            </a:r>
            <a:r>
              <a:rPr lang="en-US" dirty="0"/>
              <a:t> </a:t>
            </a:r>
            <a:r>
              <a:rPr lang="en-US" dirty="0" err="1"/>
              <a:t>trò</a:t>
            </a:r>
            <a:r>
              <a:rPr lang="en-US" dirty="0"/>
              <a:t> </a:t>
            </a:r>
            <a:r>
              <a:rPr lang="en-US" dirty="0" err="1"/>
              <a:t>chơi</a:t>
            </a:r>
            <a:r>
              <a:rPr lang="en-US" dirty="0"/>
              <a:t> </a:t>
            </a:r>
            <a:r>
              <a:rPr lang="en-US" dirty="0" err="1"/>
              <a:t>kết</a:t>
            </a:r>
            <a:r>
              <a:rPr lang="en-US" dirty="0"/>
              <a:t> </a:t>
            </a:r>
            <a:r>
              <a:rPr lang="en-US" dirty="0" err="1"/>
              <a:t>thúc</a:t>
            </a:r>
            <a:r>
              <a:rPr lang="en-US" dirty="0"/>
              <a:t> </a:t>
            </a:r>
            <a:r>
              <a:rPr lang="en-US" dirty="0" err="1"/>
              <a:t>là</a:t>
            </a:r>
            <a:r>
              <a:rPr lang="en-US" dirty="0"/>
              <a:t> </a:t>
            </a:r>
            <a:r>
              <a:rPr lang="en-US" dirty="0" err="1"/>
              <a:t>trục</a:t>
            </a:r>
            <a:r>
              <a:rPr lang="en-US" dirty="0"/>
              <a:t> </a:t>
            </a:r>
            <a:r>
              <a:rPr lang="en-US" dirty="0" err="1"/>
              <a:t>lợi</a:t>
            </a:r>
            <a:r>
              <a:rPr lang="en-US" dirty="0"/>
              <a:t> - </a:t>
            </a:r>
            <a:r>
              <a:rPr lang="en-US" dirty="0" err="1"/>
              <a:t>và</a:t>
            </a:r>
            <a:r>
              <a:rPr lang="en-US" dirty="0"/>
              <a:t> do </a:t>
            </a:r>
            <a:r>
              <a:rPr lang="en-US" dirty="0" err="1"/>
              <a:t>đó</a:t>
            </a:r>
            <a:r>
              <a:rPr lang="en-US" dirty="0"/>
              <a:t> </a:t>
            </a:r>
            <a:r>
              <a:rPr lang="en-US" dirty="0" err="1"/>
              <a:t>gây</a:t>
            </a:r>
            <a:r>
              <a:rPr lang="en-US" dirty="0"/>
              <a:t> </a:t>
            </a:r>
            <a:r>
              <a:rPr lang="en-US" dirty="0" err="1"/>
              <a:t>hiểu</a:t>
            </a:r>
            <a:r>
              <a:rPr lang="en-US" dirty="0"/>
              <a:t> </a:t>
            </a:r>
            <a:r>
              <a:rPr lang="en-US" dirty="0" err="1"/>
              <a:t>lầm</a:t>
            </a:r>
            <a:r>
              <a:rPr lang="en-US" dirty="0"/>
              <a:t>. </a:t>
            </a:r>
            <a:r>
              <a:rPr lang="en-US" dirty="0" err="1"/>
              <a:t>Đó</a:t>
            </a:r>
            <a:r>
              <a:rPr lang="en-US" dirty="0"/>
              <a:t> </a:t>
            </a:r>
            <a:r>
              <a:rPr lang="en-US" dirty="0" err="1"/>
              <a:t>là</a:t>
            </a:r>
            <a:r>
              <a:rPr lang="en-US" dirty="0"/>
              <a:t> </a:t>
            </a:r>
            <a:r>
              <a:rPr lang="en-US" dirty="0" err="1"/>
              <a:t>lý</a:t>
            </a:r>
            <a:r>
              <a:rPr lang="en-US" dirty="0"/>
              <a:t> do </a:t>
            </a:r>
            <a:r>
              <a:rPr lang="en-US" dirty="0" err="1"/>
              <a:t>tại</a:t>
            </a:r>
            <a:r>
              <a:rPr lang="en-US" dirty="0"/>
              <a:t> </a:t>
            </a:r>
            <a:r>
              <a:rPr lang="en-US" dirty="0" err="1"/>
              <a:t>sao</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hiếm</a:t>
            </a:r>
            <a:r>
              <a:rPr lang="en-US" dirty="0"/>
              <a:t> </a:t>
            </a:r>
            <a:r>
              <a:rPr lang="en-US" dirty="0" err="1"/>
              <a:t>khi</a:t>
            </a:r>
            <a:r>
              <a:rPr lang="en-US" dirty="0"/>
              <a:t> </a:t>
            </a:r>
            <a:r>
              <a:rPr lang="en-US" dirty="0" err="1"/>
              <a:t>được</a:t>
            </a:r>
            <a:r>
              <a:rPr lang="en-US" dirty="0"/>
              <a:t> </a:t>
            </a:r>
            <a:r>
              <a:rPr lang="en-US" dirty="0" err="1"/>
              <a:t>sử</a:t>
            </a:r>
            <a:r>
              <a:rPr lang="en-US" dirty="0"/>
              <a:t> </a:t>
            </a:r>
            <a:r>
              <a:rPr lang="en-US" dirty="0" err="1"/>
              <a:t>dụng</a:t>
            </a:r>
            <a:r>
              <a:rPr lang="en-US" dirty="0"/>
              <a:t>.</a:t>
            </a:r>
            <a:endParaRPr lang="vi-VN" dirty="0"/>
          </a:p>
          <a:p>
            <a:r>
              <a:rPr lang="en-US" b="1" dirty="0" err="1"/>
              <a:t>Thỏa</a:t>
            </a:r>
            <a:r>
              <a:rPr lang="en-US" b="1" dirty="0"/>
              <a:t> </a:t>
            </a:r>
            <a:r>
              <a:rPr lang="en-US" b="1" dirty="0" err="1"/>
              <a:t>hiệp</a:t>
            </a:r>
            <a:r>
              <a:rPr lang="en-US" b="1" dirty="0"/>
              <a:t>: </a:t>
            </a:r>
            <a:r>
              <a:rPr lang="en-US" b="1" dirty="0" err="1"/>
              <a:t>Lợi</a:t>
            </a:r>
            <a:r>
              <a:rPr lang="en-US" b="1" dirty="0"/>
              <a:t> </a:t>
            </a:r>
            <a:r>
              <a:rPr lang="en-US" b="1" dirty="0" err="1"/>
              <a:t>nhuận</a:t>
            </a:r>
            <a:r>
              <a:rPr lang="en-US" b="1" dirty="0"/>
              <a:t> </a:t>
            </a:r>
            <a:r>
              <a:rPr lang="en-US" b="1" dirty="0" err="1"/>
              <a:t>chiết</a:t>
            </a:r>
            <a:r>
              <a:rPr lang="en-US" b="1" dirty="0"/>
              <a:t> </a:t>
            </a:r>
            <a:r>
              <a:rPr lang="en-US" b="1" dirty="0" err="1"/>
              <a:t>khấu</a:t>
            </a:r>
            <a:r>
              <a:rPr lang="en-US" dirty="0"/>
              <a:t> </a:t>
            </a:r>
            <a:r>
              <a:rPr lang="en-US" dirty="0" err="1"/>
              <a:t>Bản</a:t>
            </a:r>
            <a:r>
              <a:rPr lang="en-US" dirty="0"/>
              <a:t> </a:t>
            </a:r>
            <a:r>
              <a:rPr lang="en-US" dirty="0" err="1"/>
              <a:t>chất</a:t>
            </a:r>
            <a:r>
              <a:rPr lang="en-US" dirty="0"/>
              <a:t> </a:t>
            </a:r>
            <a:r>
              <a:rPr lang="en-US" dirty="0" err="1"/>
              <a:t>là</a:t>
            </a:r>
            <a:r>
              <a:rPr lang="en-US" dirty="0"/>
              <a:t> </a:t>
            </a:r>
            <a:r>
              <a:rPr lang="en-US" dirty="0" err="1"/>
              <a:t>hình</a:t>
            </a:r>
            <a:r>
              <a:rPr lang="en-US" dirty="0"/>
              <a:t> </a:t>
            </a:r>
            <a:r>
              <a:rPr lang="en-US" dirty="0" err="1"/>
              <a:t>thức</a:t>
            </a:r>
            <a:r>
              <a:rPr lang="en-US" dirty="0"/>
              <a:t> </a:t>
            </a:r>
            <a:r>
              <a:rPr lang="en-US" dirty="0" err="1"/>
              <a:t>từng</a:t>
            </a:r>
            <a:r>
              <a:rPr lang="en-US" dirty="0"/>
              <a:t> </a:t>
            </a:r>
            <a:r>
              <a:rPr lang="en-US" dirty="0" err="1"/>
              <a:t>phần</a:t>
            </a:r>
            <a:r>
              <a:rPr lang="en-US" dirty="0"/>
              <a:t> </a:t>
            </a:r>
            <a:r>
              <a:rPr lang="en-US" dirty="0" err="1"/>
              <a:t>được</a:t>
            </a:r>
            <a:r>
              <a:rPr lang="en-US" dirty="0"/>
              <a:t> </a:t>
            </a:r>
            <a:r>
              <a:rPr lang="en-US" dirty="0" err="1"/>
              <a:t>cải</a:t>
            </a:r>
            <a:r>
              <a:rPr lang="en-US" dirty="0"/>
              <a:t> </a:t>
            </a:r>
            <a:r>
              <a:rPr lang="en-US" dirty="0" err="1"/>
              <a:t>tiến</a:t>
            </a:r>
            <a:r>
              <a:rPr lang="en-US" dirty="0"/>
              <a:t> </a:t>
            </a:r>
            <a:r>
              <a:rPr lang="en-US" dirty="0" err="1"/>
              <a:t>theo</a:t>
            </a:r>
            <a:r>
              <a:rPr lang="en-US" dirty="0"/>
              <a:t> </a:t>
            </a:r>
            <a:r>
              <a:rPr lang="en-US" dirty="0" err="1"/>
              <a:t>cách</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thưởng</a:t>
            </a:r>
            <a:r>
              <a:rPr lang="en-US" dirty="0"/>
              <a:t> </a:t>
            </a:r>
            <a:r>
              <a:rPr lang="en-US" dirty="0" err="1"/>
              <a:t>dựa</a:t>
            </a:r>
            <a:r>
              <a:rPr lang="en-US" dirty="0"/>
              <a:t> </a:t>
            </a:r>
            <a:r>
              <a:rPr lang="en-US" dirty="0" err="1"/>
              <a:t>trên</a:t>
            </a:r>
            <a:r>
              <a:rPr lang="en-US" dirty="0"/>
              <a:t> </a:t>
            </a:r>
            <a:r>
              <a:rPr lang="en-US" dirty="0" err="1"/>
              <a:t>độ</a:t>
            </a:r>
            <a:r>
              <a:rPr lang="en-US" dirty="0"/>
              <a:t> </a:t>
            </a:r>
            <a:r>
              <a:rPr lang="en-US" dirty="0" err="1"/>
              <a:t>dài</a:t>
            </a:r>
            <a:r>
              <a:rPr lang="en-US" dirty="0"/>
              <a:t> </a:t>
            </a:r>
            <a:r>
              <a:rPr lang="en-US" dirty="0" err="1"/>
              <a:t>của</a:t>
            </a:r>
            <a:r>
              <a:rPr lang="en-US" dirty="0"/>
              <a:t> </a:t>
            </a:r>
            <a:r>
              <a:rPr lang="en-US" dirty="0" err="1"/>
              <a:t>trò</a:t>
            </a:r>
            <a:r>
              <a:rPr lang="en-US" dirty="0"/>
              <a:t> </a:t>
            </a:r>
            <a:r>
              <a:rPr lang="en-US" dirty="0" err="1"/>
              <a:t>chơi</a:t>
            </a:r>
            <a:r>
              <a:rPr lang="en-US" dirty="0"/>
              <a:t>. </a:t>
            </a:r>
            <a:r>
              <a:rPr lang="en-US" dirty="0" err="1"/>
              <a:t>Ví</a:t>
            </a:r>
            <a:r>
              <a:rPr lang="en-US" dirty="0"/>
              <a:t> </a:t>
            </a:r>
            <a:r>
              <a:rPr lang="en-US" dirty="0" err="1"/>
              <a:t>dụ</a:t>
            </a:r>
            <a:r>
              <a:rPr lang="en-US" dirty="0"/>
              <a:t>, </a:t>
            </a:r>
            <a:r>
              <a:rPr lang="en-US" dirty="0" err="1"/>
              <a:t>càng</a:t>
            </a:r>
            <a:r>
              <a:rPr lang="en-US" dirty="0"/>
              <a:t> </a:t>
            </a:r>
            <a:r>
              <a:rPr lang="en-US" dirty="0" err="1"/>
              <a:t>mất</a:t>
            </a:r>
            <a:r>
              <a:rPr lang="en-US" dirty="0"/>
              <a:t> </a:t>
            </a:r>
            <a:r>
              <a:rPr lang="en-US" dirty="0" err="1"/>
              <a:t>nhiều</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thắng</a:t>
            </a:r>
            <a:r>
              <a:rPr lang="en-US" dirty="0"/>
              <a:t> </a:t>
            </a:r>
            <a:r>
              <a:rPr lang="en-US" dirty="0" err="1"/>
              <a:t>trong</a:t>
            </a:r>
            <a:r>
              <a:rPr lang="en-US" dirty="0"/>
              <a:t> </a:t>
            </a:r>
            <a:r>
              <a:rPr lang="en-US" dirty="0" err="1"/>
              <a:t>trò</a:t>
            </a:r>
            <a:r>
              <a:rPr lang="en-US" dirty="0"/>
              <a:t> </a:t>
            </a:r>
            <a:r>
              <a:rPr lang="en-US" dirty="0" err="1"/>
              <a:t>chơi</a:t>
            </a:r>
            <a:r>
              <a:rPr lang="en-US" dirty="0"/>
              <a:t> </a:t>
            </a:r>
            <a:r>
              <a:rPr lang="en-US" dirty="0" err="1"/>
              <a:t>cờ</a:t>
            </a:r>
            <a:r>
              <a:rPr lang="en-US" dirty="0"/>
              <a:t> ca </a:t>
            </a:r>
            <a:r>
              <a:rPr lang="en-US" dirty="0" err="1"/>
              <a:t>rô</a:t>
            </a:r>
            <a:r>
              <a:rPr lang="en-US" dirty="0"/>
              <a:t> </a:t>
            </a:r>
            <a:r>
              <a:rPr lang="en-US" dirty="0" err="1"/>
              <a:t>thì</a:t>
            </a:r>
            <a:r>
              <a:rPr lang="en-US" dirty="0"/>
              <a:t> </a:t>
            </a:r>
            <a:r>
              <a:rPr lang="en-US" dirty="0" err="1"/>
              <a:t>phần</a:t>
            </a:r>
            <a:r>
              <a:rPr lang="en-US" dirty="0"/>
              <a:t> </a:t>
            </a:r>
            <a:r>
              <a:rPr lang="en-US" dirty="0" err="1"/>
              <a:t>thưởng</a:t>
            </a:r>
            <a:r>
              <a:rPr lang="en-US" dirty="0"/>
              <a:t> </a:t>
            </a:r>
            <a:r>
              <a:rPr lang="en-US" dirty="0" err="1"/>
              <a:t>càng</a:t>
            </a:r>
            <a:r>
              <a:rPr lang="en-US" dirty="0"/>
              <a:t> </a:t>
            </a:r>
            <a:r>
              <a:rPr lang="en-US" dirty="0" err="1"/>
              <a:t>nhỏ</a:t>
            </a:r>
            <a:r>
              <a:rPr lang="en-US" dirty="0"/>
              <a:t>. </a:t>
            </a:r>
            <a:r>
              <a:rPr lang="en-US" dirty="0" err="1"/>
              <a:t>Có</a:t>
            </a:r>
            <a:r>
              <a:rPr lang="en-US" dirty="0"/>
              <a:t> logic </a:t>
            </a:r>
            <a:r>
              <a:rPr lang="en-US" dirty="0" err="1"/>
              <a:t>trong</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này</a:t>
            </a:r>
            <a:r>
              <a:rPr lang="en-US" dirty="0"/>
              <a:t>: </a:t>
            </a:r>
            <a:r>
              <a:rPr lang="en-US" dirty="0" err="1"/>
              <a:t>các</a:t>
            </a:r>
            <a:r>
              <a:rPr lang="en-US" dirty="0"/>
              <a:t> </a:t>
            </a:r>
            <a:r>
              <a:rPr lang="en-US" dirty="0" err="1"/>
              <a:t>nước</a:t>
            </a:r>
            <a:r>
              <a:rPr lang="en-US" dirty="0"/>
              <a:t> </a:t>
            </a:r>
            <a:r>
              <a:rPr lang="en-US" dirty="0" err="1"/>
              <a:t>đi</a:t>
            </a:r>
            <a:r>
              <a:rPr lang="en-US" dirty="0"/>
              <a:t> </a:t>
            </a:r>
            <a:r>
              <a:rPr lang="en-US" dirty="0" err="1"/>
              <a:t>càng</a:t>
            </a:r>
            <a:r>
              <a:rPr lang="en-US" dirty="0"/>
              <a:t> </a:t>
            </a:r>
            <a:r>
              <a:rPr lang="en-US" dirty="0" err="1"/>
              <a:t>mạnh</a:t>
            </a:r>
            <a:r>
              <a:rPr lang="en-US" dirty="0"/>
              <a:t> </a:t>
            </a:r>
            <a:r>
              <a:rPr lang="en-US" dirty="0" err="1"/>
              <a:t>thì</a:t>
            </a:r>
            <a:r>
              <a:rPr lang="en-US" dirty="0"/>
              <a:t> </a:t>
            </a:r>
            <a:r>
              <a:rPr lang="en-US" dirty="0" err="1"/>
              <a:t>khả</a:t>
            </a:r>
            <a:r>
              <a:rPr lang="en-US" dirty="0"/>
              <a:t> </a:t>
            </a:r>
            <a:r>
              <a:rPr lang="en-US" dirty="0" err="1"/>
              <a:t>năng</a:t>
            </a:r>
            <a:r>
              <a:rPr lang="en-US" dirty="0"/>
              <a:t> </a:t>
            </a:r>
            <a:r>
              <a:rPr lang="en-US" dirty="0" err="1"/>
              <a:t>càng</a:t>
            </a:r>
            <a:r>
              <a:rPr lang="en-US" dirty="0"/>
              <a:t> </a:t>
            </a:r>
            <a:r>
              <a:rPr lang="en-US" dirty="0" err="1"/>
              <a:t>sớm</a:t>
            </a:r>
            <a:r>
              <a:rPr lang="en-US" dirty="0"/>
              <a:t> </a:t>
            </a:r>
            <a:r>
              <a:rPr lang="en-US" dirty="0" err="1"/>
              <a:t>thắng</a:t>
            </a:r>
            <a:r>
              <a:rPr lang="en-US" dirty="0"/>
              <a:t>. </a:t>
            </a:r>
            <a:r>
              <a:rPr lang="en-US" dirty="0" err="1"/>
              <a:t>Cách</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chiến</a:t>
            </a:r>
            <a:r>
              <a:rPr lang="en-US" dirty="0"/>
              <a:t> </a:t>
            </a:r>
            <a:r>
              <a:rPr lang="en-US" dirty="0" err="1"/>
              <a:t>lược</a:t>
            </a:r>
            <a:r>
              <a:rPr lang="en-US" dirty="0"/>
              <a:t> </a:t>
            </a:r>
            <a:r>
              <a:rPr lang="en-US" dirty="0" err="1"/>
              <a:t>này</a:t>
            </a:r>
            <a:r>
              <a:rPr lang="en-US" dirty="0"/>
              <a:t> </a:t>
            </a:r>
            <a:r>
              <a:rPr lang="en-US" dirty="0" err="1"/>
              <a:t>là</a:t>
            </a:r>
            <a:r>
              <a:rPr lang="en-US" dirty="0"/>
              <a:t> </a:t>
            </a:r>
            <a:r>
              <a:rPr lang="en-US" dirty="0" err="1"/>
              <a:t>giảm</a:t>
            </a:r>
            <a:r>
              <a:rPr lang="en-US" dirty="0"/>
              <a:t> </a:t>
            </a:r>
            <a:r>
              <a:rPr lang="en-US" dirty="0" err="1"/>
              <a:t>phần</a:t>
            </a:r>
            <a:r>
              <a:rPr lang="en-US" dirty="0"/>
              <a:t> </a:t>
            </a:r>
            <a:r>
              <a:rPr lang="en-US" dirty="0" err="1"/>
              <a:t>thưởng</a:t>
            </a:r>
            <a:r>
              <a:rPr lang="en-US" dirty="0"/>
              <a:t> </a:t>
            </a:r>
            <a:r>
              <a:rPr lang="en-US" dirty="0" err="1"/>
              <a:t>cuối</a:t>
            </a:r>
            <a:r>
              <a:rPr lang="en-US" dirty="0"/>
              <a:t> </a:t>
            </a:r>
            <a:r>
              <a:rPr lang="en-US" dirty="0" err="1"/>
              <a:t>cùng</a:t>
            </a:r>
            <a:r>
              <a:rPr lang="en-US" dirty="0"/>
              <a:t> </a:t>
            </a:r>
            <a:r>
              <a:rPr lang="en-US" dirty="0" err="1"/>
              <a:t>bằng</a:t>
            </a:r>
            <a:r>
              <a:rPr lang="en-US" dirty="0"/>
              <a:t> </a:t>
            </a:r>
            <a:r>
              <a:rPr lang="en-US" dirty="0" err="1"/>
              <a:t>số</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trước</a:t>
            </a:r>
            <a:r>
              <a:rPr lang="en-US" dirty="0"/>
              <a:t> </a:t>
            </a:r>
            <a:r>
              <a:rPr lang="en-US" dirty="0" err="1"/>
              <a:t>chiến</a:t>
            </a:r>
            <a:r>
              <a:rPr lang="en-US" dirty="0"/>
              <a:t> </a:t>
            </a:r>
            <a:r>
              <a:rPr lang="en-US" dirty="0" err="1"/>
              <a:t>thắng</a:t>
            </a:r>
            <a:r>
              <a:rPr lang="en-US" dirty="0"/>
              <a:t>.</a:t>
            </a:r>
            <a:endParaRPr lang="vi-VN" dirty="0"/>
          </a:p>
          <a:p>
            <a:r>
              <a:rPr lang="en-US" dirty="0" err="1"/>
              <a:t>Bây</a:t>
            </a:r>
            <a:r>
              <a:rPr lang="en-US" dirty="0"/>
              <a:t> </a:t>
            </a:r>
            <a:r>
              <a:rPr lang="en-US" dirty="0" err="1"/>
              <a:t>giờ</a:t>
            </a:r>
            <a:r>
              <a:rPr lang="en-US" dirty="0"/>
              <a:t> </a:t>
            </a:r>
            <a:r>
              <a:rPr lang="en-US" dirty="0" err="1"/>
              <a:t>trình</a:t>
            </a:r>
            <a:r>
              <a:rPr lang="en-US" dirty="0"/>
              <a:t> </a:t>
            </a:r>
            <a:r>
              <a:rPr lang="en-US" dirty="0" err="1"/>
              <a:t>bày</a:t>
            </a:r>
            <a:r>
              <a:rPr lang="en-US" dirty="0"/>
              <a:t> </a:t>
            </a:r>
            <a:r>
              <a:rPr lang="en-US" dirty="0" err="1"/>
              <a:t>cách</a:t>
            </a:r>
            <a:r>
              <a:rPr lang="en-US" dirty="0"/>
              <a:t> </a:t>
            </a:r>
            <a:r>
              <a:rPr lang="en-US" dirty="0" err="1"/>
              <a:t>xây</a:t>
            </a:r>
            <a:r>
              <a:rPr lang="en-US" dirty="0"/>
              <a:t> </a:t>
            </a:r>
            <a:r>
              <a:rPr lang="en-US" dirty="0" err="1"/>
              <a:t>dựng</a:t>
            </a:r>
            <a:r>
              <a:rPr lang="en-US" dirty="0"/>
              <a:t> ý </a:t>
            </a:r>
            <a:r>
              <a:rPr lang="en-US" dirty="0" err="1"/>
              <a:t>tưởng</a:t>
            </a:r>
            <a:r>
              <a:rPr lang="en-US" dirty="0"/>
              <a:t> </a:t>
            </a:r>
            <a:r>
              <a:rPr lang="en-US" dirty="0" err="1"/>
              <a:t>kỹ</a:t>
            </a:r>
            <a:r>
              <a:rPr lang="en-US" dirty="0"/>
              <a:t> </a:t>
            </a:r>
            <a:r>
              <a:rPr lang="en-US" dirty="0" err="1"/>
              <a:t>thuật</a:t>
            </a:r>
            <a:r>
              <a:rPr lang="en-US" dirty="0"/>
              <a:t> </a:t>
            </a:r>
            <a:r>
              <a:rPr lang="en-US" dirty="0" err="1"/>
              <a:t>hơn</a:t>
            </a:r>
            <a:r>
              <a:rPr lang="en-US" dirty="0"/>
              <a:t>: </a:t>
            </a:r>
            <a:r>
              <a:rPr lang="en-US" dirty="0" err="1"/>
              <a:t>Giả</a:t>
            </a:r>
            <a:r>
              <a:rPr lang="en-US" dirty="0"/>
              <a:t> </a:t>
            </a:r>
            <a:r>
              <a:rPr lang="en-US" dirty="0" err="1"/>
              <a:t>sử</a:t>
            </a:r>
            <a:r>
              <a:rPr lang="en-US" dirty="0"/>
              <a:t> </a:t>
            </a:r>
            <a:r>
              <a:rPr lang="en-US" dirty="0" err="1"/>
              <a:t>r</a:t>
            </a:r>
            <a:r>
              <a:rPr lang="en-US" baseline="-25000" dirty="0" err="1"/>
              <a:t>k</a:t>
            </a:r>
            <a:r>
              <a:rPr lang="en-US" dirty="0"/>
              <a:t> </a:t>
            </a:r>
            <a:r>
              <a:rPr lang="en-US" dirty="0" err="1"/>
              <a:t>là</a:t>
            </a:r>
            <a:r>
              <a:rPr lang="en-US" dirty="0"/>
              <a:t> </a:t>
            </a:r>
            <a:r>
              <a:rPr lang="en-US" dirty="0" err="1"/>
              <a:t>phần</a:t>
            </a:r>
            <a:r>
              <a:rPr lang="en-US" dirty="0"/>
              <a:t> </a:t>
            </a:r>
            <a:r>
              <a:rPr lang="en-US" dirty="0" err="1"/>
              <a:t>thưởng</a:t>
            </a:r>
            <a:r>
              <a:rPr lang="en-US" dirty="0"/>
              <a:t> </a:t>
            </a:r>
            <a:r>
              <a:rPr lang="en-US" dirty="0" err="1"/>
              <a:t>thu</a:t>
            </a:r>
            <a:r>
              <a:rPr lang="en-US" dirty="0"/>
              <a:t> </a:t>
            </a:r>
            <a:r>
              <a:rPr lang="en-US" dirty="0" err="1"/>
              <a:t>được</a:t>
            </a:r>
            <a:r>
              <a:rPr lang="en-US" dirty="0"/>
              <a:t> ở </a:t>
            </a:r>
            <a:r>
              <a:rPr lang="en-US" dirty="0" err="1"/>
              <a:t>lần</a:t>
            </a:r>
            <a:r>
              <a:rPr lang="en-US" dirty="0"/>
              <a:t> </a:t>
            </a:r>
            <a:r>
              <a:rPr lang="en-US" dirty="0" err="1"/>
              <a:t>thử</a:t>
            </a:r>
            <a:r>
              <a:rPr lang="en-US" dirty="0"/>
              <a:t> </a:t>
            </a:r>
            <a:r>
              <a:rPr lang="en-US" dirty="0" err="1"/>
              <a:t>thứ</a:t>
            </a:r>
            <a:r>
              <a:rPr lang="en-US" dirty="0"/>
              <a:t> k </a:t>
            </a:r>
            <a:r>
              <a:rPr lang="en-US" dirty="0" err="1"/>
              <a:t>và</a:t>
            </a:r>
            <a:r>
              <a:rPr lang="en-US" dirty="0"/>
              <a:t> </a:t>
            </a:r>
            <a:r>
              <a:rPr lang="en-US" dirty="0" err="1"/>
              <a:t>giả</a:t>
            </a:r>
            <a:r>
              <a:rPr lang="en-US" dirty="0"/>
              <a:t> </a:t>
            </a:r>
            <a:r>
              <a:rPr lang="en-US" dirty="0" err="1"/>
              <a:t>sử</a:t>
            </a:r>
            <a:r>
              <a:rPr lang="en-US" dirty="0"/>
              <a:t> γ ϵ (0; 1) </a:t>
            </a:r>
            <a:r>
              <a:rPr lang="en-US" dirty="0" err="1"/>
              <a:t>là</a:t>
            </a:r>
            <a:r>
              <a:rPr lang="en-US" dirty="0"/>
              <a:t> </a:t>
            </a:r>
            <a:r>
              <a:rPr lang="en-US" dirty="0" err="1"/>
              <a:t>hằng</a:t>
            </a:r>
            <a:r>
              <a:rPr lang="en-US" dirty="0"/>
              <a:t> </a:t>
            </a:r>
            <a:r>
              <a:rPr lang="en-US" dirty="0" err="1"/>
              <a:t>số</a:t>
            </a:r>
            <a:r>
              <a:rPr lang="en-US" dirty="0"/>
              <a:t> </a:t>
            </a:r>
            <a:r>
              <a:rPr lang="en-US" dirty="0" err="1"/>
              <a:t>chiết</a:t>
            </a:r>
            <a:r>
              <a:rPr lang="en-US" dirty="0"/>
              <a:t> </a:t>
            </a:r>
            <a:r>
              <a:rPr lang="en-US" dirty="0" err="1"/>
              <a:t>khấu</a:t>
            </a:r>
            <a:r>
              <a:rPr lang="en-US" dirty="0"/>
              <a:t> do </a:t>
            </a:r>
            <a:r>
              <a:rPr lang="en-US" dirty="0" err="1"/>
              <a:t>người</a:t>
            </a:r>
            <a:r>
              <a:rPr lang="en-US" dirty="0"/>
              <a:t> </a:t>
            </a:r>
            <a:r>
              <a:rPr lang="en-US" dirty="0" err="1"/>
              <a:t>dùng</a:t>
            </a:r>
            <a:r>
              <a:rPr lang="en-US" dirty="0"/>
              <a:t> </a:t>
            </a:r>
            <a:r>
              <a:rPr lang="en-US" dirty="0" err="1"/>
              <a:t>đặt</a:t>
            </a:r>
            <a:r>
              <a:rPr lang="en-US" dirty="0"/>
              <a:t>. </a:t>
            </a:r>
            <a:r>
              <a:rPr lang="en-US" dirty="0" err="1"/>
              <a:t>Lợi</a:t>
            </a:r>
            <a:r>
              <a:rPr lang="en-US" dirty="0"/>
              <a:t> </a:t>
            </a:r>
            <a:r>
              <a:rPr lang="en-US" dirty="0" err="1"/>
              <a:t>tức</a:t>
            </a:r>
            <a:r>
              <a:rPr lang="en-US" dirty="0"/>
              <a:t> </a:t>
            </a:r>
            <a:r>
              <a:rPr lang="en-US" dirty="0" err="1"/>
              <a:t>chiết</a:t>
            </a:r>
            <a:r>
              <a:rPr lang="en-US" dirty="0"/>
              <a:t> </a:t>
            </a:r>
            <a:r>
              <a:rPr lang="en-US" dirty="0" err="1"/>
              <a:t>khấu</a:t>
            </a:r>
            <a:r>
              <a:rPr lang="en-US" dirty="0"/>
              <a:t> R </a:t>
            </a:r>
            <a:r>
              <a:rPr lang="en-US" dirty="0" err="1"/>
              <a:t>được</a:t>
            </a:r>
            <a:r>
              <a:rPr lang="en-US" dirty="0"/>
              <a:t> </a:t>
            </a:r>
            <a:r>
              <a:rPr lang="en-US" dirty="0" err="1"/>
              <a:t>tính</a:t>
            </a:r>
            <a:r>
              <a:rPr lang="en-US" dirty="0"/>
              <a:t> </a:t>
            </a:r>
            <a:r>
              <a:rPr lang="en-US" dirty="0" err="1"/>
              <a:t>như</a:t>
            </a:r>
            <a:r>
              <a:rPr lang="en-US" dirty="0"/>
              <a:t> </a:t>
            </a:r>
            <a:r>
              <a:rPr lang="en-US" dirty="0" err="1"/>
              <a:t>sau</a:t>
            </a:r>
            <a:r>
              <a:rPr lang="en-US" dirty="0"/>
              <a:t>:</a:t>
            </a:r>
            <a:endParaRPr lang="vi-VN" dirty="0"/>
          </a:p>
          <a:p>
            <a:pPr marL="0" indent="0" algn="just">
              <a:buNone/>
            </a:pPr>
            <a:endParaRPr lang="vi-VN" sz="2200" dirty="0"/>
          </a:p>
        </p:txBody>
      </p:sp>
    </p:spTree>
    <p:extLst>
      <p:ext uri="{BB962C8B-B14F-4D97-AF65-F5344CB8AC3E}">
        <p14:creationId xmlns:p14="http://schemas.microsoft.com/office/powerpoint/2010/main" val="2972363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m:t>
                          </m:r>
                        </m:sup>
                        <m:e>
                          <m:sSup>
                            <m:sSupPr>
                              <m:ctrlPr>
                                <a:rPr lang="vi-VN"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sSub>
                            <m:sSubPr>
                              <m:ctrlPr>
                                <a:rPr lang="vi-VN"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i="1">
                              <a:latin typeface="Cambria Math" panose="02040503050406030204" pitchFamily="18" charset="0"/>
                            </a:rPr>
                            <m:t>                     (∗∗)</m:t>
                          </m:r>
                        </m:e>
                      </m:nary>
                    </m:oMath>
                  </m:oMathPara>
                </a14:m>
                <a:endParaRPr lang="en-US" sz="2200" dirty="0"/>
              </a:p>
              <a:p>
                <a:r>
                  <a:rPr lang="en-US" dirty="0" err="1"/>
                  <a:t>Lưu</a:t>
                </a:r>
                <a:r>
                  <a:rPr lang="en-US" dirty="0"/>
                  <a:t> ý </a:t>
                </a:r>
                <a:r>
                  <a:rPr lang="en-US" dirty="0" err="1"/>
                  <a:t>sự</a:t>
                </a:r>
                <a:r>
                  <a:rPr lang="en-US" dirty="0"/>
                  <a:t> </a:t>
                </a:r>
                <a:r>
                  <a:rPr lang="en-US" dirty="0" err="1"/>
                  <a:t>tăng</a:t>
                </a:r>
                <a:r>
                  <a:rPr lang="en-US" dirty="0"/>
                  <a:t> </a:t>
                </a:r>
                <a:r>
                  <a:rPr lang="en-US" dirty="0" err="1"/>
                  <a:t>của</a:t>
                </a:r>
                <a:r>
                  <a:rPr lang="en-US" dirty="0"/>
                  <a:t> k </a:t>
                </a:r>
                <a:r>
                  <a:rPr lang="en-US" dirty="0" err="1"/>
                  <a:t>làm</a:t>
                </a:r>
                <a:r>
                  <a:rPr lang="en-US" dirty="0"/>
                  <a:t> </a:t>
                </a:r>
                <a:r>
                  <a:rPr lang="en-US" dirty="0" err="1"/>
                  <a:t>giảm</a:t>
                </a:r>
                <a:r>
                  <a:rPr lang="en-US" dirty="0"/>
                  <a:t> </a:t>
                </a:r>
                <a:r>
                  <a:rPr lang="en-US" dirty="0" err="1"/>
                  <a:t>hệ</a:t>
                </a:r>
                <a:r>
                  <a:rPr lang="en-US" dirty="0"/>
                  <a:t> </a:t>
                </a:r>
                <a:r>
                  <a:rPr lang="en-US" dirty="0" err="1"/>
                  <a:t>số</a:t>
                </a:r>
                <a:r>
                  <a:rPr lang="en-US" dirty="0"/>
                  <a:t> </a:t>
                </a:r>
                <a:r>
                  <a:rPr lang="en-US" dirty="0" err="1"/>
                  <a:t>nhân</a:t>
                </a:r>
                <a:r>
                  <a:rPr lang="en-US" dirty="0"/>
                  <a:t> </a:t>
                </a:r>
                <a:r>
                  <a:rPr lang="en-US" dirty="0" err="1"/>
                  <a:t>của</a:t>
                </a:r>
                <a:r>
                  <a:rPr lang="en-US" dirty="0"/>
                  <a:t> </a:t>
                </a:r>
                <a:r>
                  <a:rPr lang="en-US" i="1" dirty="0" err="1"/>
                  <a:t>r</a:t>
                </a:r>
                <a:r>
                  <a:rPr lang="en-US" i="1" baseline="-25000" dirty="0" err="1"/>
                  <a:t>k</a:t>
                </a:r>
                <a:r>
                  <a:rPr lang="en-US" i="1" dirty="0"/>
                  <a:t>.</a:t>
                </a:r>
                <a:r>
                  <a:rPr lang="en-US" dirty="0"/>
                  <a:t> </a:t>
                </a:r>
                <a:r>
                  <a:rPr lang="en-US" dirty="0" err="1"/>
                  <a:t>Nếu</a:t>
                </a:r>
                <a:r>
                  <a:rPr lang="en-US" dirty="0"/>
                  <a:t> </a:t>
                </a:r>
                <a:r>
                  <a:rPr lang="en-US" dirty="0" err="1"/>
                  <a:t>phần</a:t>
                </a:r>
                <a:r>
                  <a:rPr lang="en-US" dirty="0"/>
                  <a:t> </a:t>
                </a:r>
                <a:r>
                  <a:rPr lang="en-US" dirty="0" err="1"/>
                  <a:t>thưởng</a:t>
                </a:r>
                <a:r>
                  <a:rPr lang="en-US" dirty="0"/>
                  <a:t> </a:t>
                </a:r>
                <a:r>
                  <a:rPr lang="en-US" dirty="0" err="1"/>
                  <a:t>cuối</a:t>
                </a:r>
                <a:r>
                  <a:rPr lang="en-US" dirty="0"/>
                  <a:t> </a:t>
                </a:r>
                <a:r>
                  <a:rPr lang="en-US" dirty="0" err="1"/>
                  <a:t>cùng</a:t>
                </a:r>
                <a:r>
                  <a:rPr lang="en-US" dirty="0"/>
                  <a:t> </a:t>
                </a:r>
                <a:r>
                  <a:rPr lang="en-US" dirty="0" err="1"/>
                  <a:t>đến</a:t>
                </a:r>
                <a:r>
                  <a:rPr lang="en-US" dirty="0"/>
                  <a:t> ở </a:t>
                </a:r>
                <a:r>
                  <a:rPr lang="en-US" dirty="0" err="1"/>
                  <a:t>bước</a:t>
                </a:r>
                <a:r>
                  <a:rPr lang="en-US" dirty="0"/>
                  <a:t> </a:t>
                </a:r>
                <a:r>
                  <a:rPr lang="en-US" dirty="0" err="1"/>
                  <a:t>thứ</a:t>
                </a:r>
                <a:r>
                  <a:rPr lang="en-US" dirty="0"/>
                  <a:t> 10 </a:t>
                </a:r>
                <a:r>
                  <a:rPr lang="en-US" dirty="0" err="1"/>
                  <a:t>và</a:t>
                </a:r>
                <a:r>
                  <a:rPr lang="en-US" dirty="0"/>
                  <a:t> </a:t>
                </a:r>
                <a:r>
                  <a:rPr lang="en-US" dirty="0" err="1"/>
                  <a:t>nếu</a:t>
                </a:r>
                <a:r>
                  <a:rPr lang="en-US" dirty="0"/>
                  <a:t> “1” </a:t>
                </a:r>
                <a:r>
                  <a:rPr lang="en-US" dirty="0" err="1"/>
                  <a:t>là</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chiến</a:t>
                </a:r>
                <a:r>
                  <a:rPr lang="en-US" dirty="0"/>
                  <a:t> </a:t>
                </a:r>
                <a:r>
                  <a:rPr lang="en-US" dirty="0" err="1"/>
                  <a:t>thắng</a:t>
                </a:r>
                <a:r>
                  <a:rPr lang="en-US" dirty="0"/>
                  <a:t>, </a:t>
                </a:r>
                <a:r>
                  <a:rPr lang="en-US" dirty="0" err="1"/>
                  <a:t>thì</a:t>
                </a:r>
                <a:r>
                  <a:rPr lang="en-US" dirty="0"/>
                  <a:t> </a:t>
                </a:r>
                <a:r>
                  <a:rPr lang="en-US" dirty="0" err="1"/>
                  <a:t>phần</a:t>
                </a:r>
                <a:r>
                  <a:rPr lang="en-US" dirty="0"/>
                  <a:t> </a:t>
                </a:r>
                <a:r>
                  <a:rPr lang="en-US" dirty="0" err="1"/>
                  <a:t>thưởng</a:t>
                </a:r>
                <a:r>
                  <a:rPr lang="en-US" dirty="0"/>
                  <a:t> </a:t>
                </a:r>
                <a:r>
                  <a:rPr lang="en-US" dirty="0" err="1"/>
                  <a:t>được</a:t>
                </a:r>
                <a:r>
                  <a:rPr lang="en-US" dirty="0"/>
                  <a:t> </a:t>
                </a:r>
                <a:r>
                  <a:rPr lang="en-US" dirty="0" err="1"/>
                  <a:t>chiết</a:t>
                </a:r>
                <a:r>
                  <a:rPr lang="en-US" dirty="0"/>
                  <a:t> </a:t>
                </a:r>
                <a:r>
                  <a:rPr lang="en-US" dirty="0" err="1"/>
                  <a:t>khấu</a:t>
                </a:r>
                <a:r>
                  <a:rPr lang="en-US" dirty="0"/>
                  <a:t> </a:t>
                </a:r>
                <a:r>
                  <a:rPr lang="en-US" dirty="0" err="1"/>
                  <a:t>cho</a:t>
                </a:r>
                <a:r>
                  <a:rPr lang="en-US" dirty="0"/>
                  <a:t>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𝛾</m:t>
                    </m:r>
                    <m:r>
                      <a:rPr lang="en-US" i="1">
                        <a:latin typeface="Cambria Math" panose="02040503050406030204" pitchFamily="18" charset="0"/>
                      </a:rPr>
                      <m:t>=0.9</m:t>
                    </m:r>
                  </m:oMath>
                </a14:m>
                <a:r>
                  <a:rPr lang="en-US" dirty="0"/>
                  <a:t>  </a:t>
                </a:r>
                <a:r>
                  <a:rPr lang="en-US" dirty="0" err="1"/>
                  <a:t>là</a:t>
                </a:r>
                <a:r>
                  <a:rPr lang="en-US" dirty="0"/>
                  <a:t> </a:t>
                </a:r>
                <a:r>
                  <a:rPr lang="en-US" i="1" dirty="0"/>
                  <a:t>R = 0.9 </a:t>
                </a:r>
                <a:r>
                  <a:rPr lang="en-US" i="1" baseline="30000" dirty="0"/>
                  <a:t>10 </a:t>
                </a:r>
                <a:r>
                  <a:rPr lang="en-US" i="1" dirty="0"/>
                  <a:t>.1 = 0.35.</a:t>
                </a:r>
                <a:endParaRPr lang="vi-VN" dirty="0"/>
              </a:p>
              <a:p>
                <a:r>
                  <a:rPr lang="en-US" b="1" dirty="0"/>
                  <a:t>Minh </a:t>
                </a:r>
                <a:r>
                  <a:rPr lang="en-US" b="1" dirty="0" err="1"/>
                  <a:t>họa</a:t>
                </a:r>
                <a:r>
                  <a:rPr lang="en-US" b="1" dirty="0"/>
                  <a:t>: </a:t>
                </a:r>
                <a:r>
                  <a:rPr lang="en-US" b="1" dirty="0" err="1"/>
                  <a:t>Xe</a:t>
                </a:r>
                <a:r>
                  <a:rPr lang="en-US" b="1" dirty="0"/>
                  <a:t> </a:t>
                </a:r>
                <a:r>
                  <a:rPr lang="en-US" b="1" dirty="0" err="1"/>
                  <a:t>cân</a:t>
                </a:r>
                <a:r>
                  <a:rPr lang="en-US" b="1" dirty="0"/>
                  <a:t> </a:t>
                </a:r>
                <a:r>
                  <a:rPr lang="en-US" b="1" dirty="0" err="1"/>
                  <a:t>bằng</a:t>
                </a:r>
                <a:r>
                  <a:rPr lang="en-US" dirty="0"/>
                  <a:t> </a:t>
                </a:r>
              </a:p>
              <a:p>
                <a:endParaRPr lang="en-US" dirty="0"/>
              </a:p>
              <a:p>
                <a:endParaRPr lang="en-US" dirty="0"/>
              </a:p>
              <a:p>
                <a:endParaRPr lang="en-US" dirty="0"/>
              </a:p>
              <a:p>
                <a:endParaRPr lang="en-US" dirty="0"/>
              </a:p>
              <a:p>
                <a:endParaRPr lang="en-US" dirty="0"/>
              </a:p>
              <a:p>
                <a:endParaRPr lang="en-US" dirty="0"/>
              </a:p>
              <a:p>
                <a:r>
                  <a:rPr lang="en-US" dirty="0" err="1"/>
                  <a:t>Xe</a:t>
                </a:r>
                <a:r>
                  <a:rPr lang="en-US" dirty="0"/>
                  <a:t> </a:t>
                </a:r>
                <a:r>
                  <a:rPr lang="en-US" dirty="0" err="1"/>
                  <a:t>có</a:t>
                </a:r>
                <a:r>
                  <a:rPr lang="en-US" dirty="0"/>
                  <a:t> </a:t>
                </a:r>
                <a:r>
                  <a:rPr lang="en-US" dirty="0" err="1"/>
                  <a:t>cây</a:t>
                </a:r>
                <a:r>
                  <a:rPr lang="en-US" dirty="0"/>
                  <a:t> </a:t>
                </a:r>
                <a:r>
                  <a:rPr lang="en-US" dirty="0" err="1"/>
                  <a:t>gậy</a:t>
                </a:r>
                <a:r>
                  <a:rPr lang="en-US" dirty="0"/>
                  <a:t> </a:t>
                </a:r>
                <a:r>
                  <a:rPr lang="en-US" dirty="0" err="1"/>
                  <a:t>chuyển</a:t>
                </a:r>
                <a:r>
                  <a:rPr lang="en-US" dirty="0"/>
                  <a:t> </a:t>
                </a:r>
                <a:r>
                  <a:rPr lang="en-US" dirty="0" err="1"/>
                  <a:t>đọng</a:t>
                </a:r>
                <a:r>
                  <a:rPr lang="en-US" dirty="0"/>
                  <a:t> sang </a:t>
                </a:r>
                <a:r>
                  <a:rPr lang="en-US" dirty="0" err="1"/>
                  <a:t>trái</a:t>
                </a:r>
                <a:r>
                  <a:rPr lang="en-US" dirty="0"/>
                  <a:t> </a:t>
                </a:r>
                <a:r>
                  <a:rPr lang="en-US" dirty="0" err="1"/>
                  <a:t>phải</a:t>
                </a:r>
                <a:r>
                  <a:rPr lang="en-US" dirty="0"/>
                  <a:t> </a:t>
                </a:r>
                <a:r>
                  <a:rPr lang="en-US" dirty="0" err="1"/>
                  <a:t>để</a:t>
                </a:r>
                <a:r>
                  <a:rPr lang="en-US" dirty="0"/>
                  <a:t> </a:t>
                </a:r>
                <a:r>
                  <a:rPr lang="en-US" dirty="0" err="1"/>
                  <a:t>giữ</a:t>
                </a:r>
                <a:r>
                  <a:rPr lang="en-US" dirty="0"/>
                  <a:t> </a:t>
                </a:r>
                <a:r>
                  <a:rPr lang="en-US" dirty="0" err="1"/>
                  <a:t>cân</a:t>
                </a:r>
                <a:r>
                  <a:rPr lang="en-US" dirty="0"/>
                  <a:t> </a:t>
                </a:r>
                <a:r>
                  <a:rPr lang="en-US" dirty="0" err="1"/>
                  <a:t>bằng</a:t>
                </a:r>
                <a:r>
                  <a:rPr lang="en-US" dirty="0"/>
                  <a:t> </a:t>
                </a:r>
                <a:r>
                  <a:rPr lang="en-US" dirty="0" err="1"/>
                  <a:t>cho</a:t>
                </a:r>
                <a:r>
                  <a:rPr lang="en-US" dirty="0"/>
                  <a:t> </a:t>
                </a:r>
                <a:r>
                  <a:rPr lang="en-US" dirty="0" err="1"/>
                  <a:t>xe</a:t>
                </a:r>
                <a:r>
                  <a:rPr lang="en-US" dirty="0"/>
                  <a:t>.</a:t>
                </a:r>
              </a:p>
              <a:p>
                <a:endParaRPr lang="en-US" dirty="0"/>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r="-699"/>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09620495-0627-4E8B-BE87-DC649FC3C2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7377" y="3052762"/>
            <a:ext cx="2985770" cy="2095500"/>
          </a:xfrm>
          <a:prstGeom prst="rect">
            <a:avLst/>
          </a:prstGeom>
          <a:noFill/>
          <a:ln>
            <a:noFill/>
          </a:ln>
        </p:spPr>
      </p:pic>
    </p:spTree>
    <p:extLst>
      <p:ext uri="{BB962C8B-B14F-4D97-AF65-F5344CB8AC3E}">
        <p14:creationId xmlns:p14="http://schemas.microsoft.com/office/powerpoint/2010/main" val="1445680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dirty="0" err="1"/>
              <a:t>Mỗi</a:t>
            </a:r>
            <a:r>
              <a:rPr lang="en-US" dirty="0"/>
              <a:t> </a:t>
            </a:r>
            <a:r>
              <a:rPr lang="en-US" dirty="0" err="1"/>
              <a:t>trạng</a:t>
            </a:r>
            <a:r>
              <a:rPr lang="en-US" dirty="0"/>
              <a:t> </a:t>
            </a:r>
            <a:r>
              <a:rPr lang="en-US" dirty="0" err="1"/>
              <a:t>thái</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như</a:t>
            </a:r>
            <a:r>
              <a:rPr lang="en-US" dirty="0"/>
              <a:t> </a:t>
            </a:r>
            <a:r>
              <a:rPr lang="en-US" dirty="0" err="1"/>
              <a:t>vị</a:t>
            </a:r>
            <a:r>
              <a:rPr lang="en-US" dirty="0"/>
              <a:t> </a:t>
            </a:r>
            <a:r>
              <a:rPr lang="en-US" dirty="0" err="1"/>
              <a:t>trí</a:t>
            </a:r>
            <a:r>
              <a:rPr lang="en-US" dirty="0"/>
              <a:t> </a:t>
            </a:r>
            <a:r>
              <a:rPr lang="en-US" dirty="0" err="1"/>
              <a:t>xe</a:t>
            </a:r>
            <a:r>
              <a:rPr lang="en-US" dirty="0"/>
              <a:t> </a:t>
            </a:r>
            <a:r>
              <a:rPr lang="en-US" dirty="0" err="1"/>
              <a:t>hàng</a:t>
            </a:r>
            <a:r>
              <a:rPr lang="en-US" dirty="0"/>
              <a:t>, </a:t>
            </a:r>
            <a:r>
              <a:rPr lang="en-US" dirty="0" err="1"/>
              <a:t>vận</a:t>
            </a:r>
            <a:r>
              <a:rPr lang="en-US" dirty="0"/>
              <a:t> </a:t>
            </a:r>
            <a:r>
              <a:rPr lang="en-US" dirty="0" err="1"/>
              <a:t>tốc</a:t>
            </a:r>
            <a:r>
              <a:rPr lang="en-US" dirty="0"/>
              <a:t> </a:t>
            </a:r>
            <a:r>
              <a:rPr lang="en-US" dirty="0" err="1"/>
              <a:t>của</a:t>
            </a:r>
            <a:r>
              <a:rPr lang="en-US" dirty="0"/>
              <a:t> </a:t>
            </a:r>
            <a:r>
              <a:rPr lang="en-US" dirty="0" err="1"/>
              <a:t>xe</a:t>
            </a:r>
            <a:r>
              <a:rPr lang="en-US" dirty="0"/>
              <a:t> </a:t>
            </a:r>
            <a:r>
              <a:rPr lang="en-US" dirty="0" err="1"/>
              <a:t>hàng</a:t>
            </a:r>
            <a:r>
              <a:rPr lang="en-US" dirty="0"/>
              <a:t>, </a:t>
            </a:r>
            <a:r>
              <a:rPr lang="en-US" dirty="0" err="1"/>
              <a:t>góc</a:t>
            </a:r>
            <a:r>
              <a:rPr lang="en-US" dirty="0"/>
              <a:t> </a:t>
            </a:r>
            <a:r>
              <a:rPr lang="en-US" dirty="0" err="1"/>
              <a:t>của</a:t>
            </a:r>
            <a:r>
              <a:rPr lang="en-US" dirty="0"/>
              <a:t> </a:t>
            </a:r>
            <a:r>
              <a:rPr lang="en-US" dirty="0" err="1"/>
              <a:t>cái</a:t>
            </a:r>
            <a:r>
              <a:rPr lang="en-US" dirty="0"/>
              <a:t> </a:t>
            </a:r>
            <a:r>
              <a:rPr lang="en-US" dirty="0" err="1"/>
              <a:t>gậy</a:t>
            </a:r>
            <a:r>
              <a:rPr lang="en-US" dirty="0"/>
              <a:t> </a:t>
            </a:r>
            <a:r>
              <a:rPr lang="en-US" dirty="0" err="1"/>
              <a:t>và</a:t>
            </a:r>
            <a:r>
              <a:rPr lang="en-US" dirty="0"/>
              <a:t> </a:t>
            </a:r>
            <a:r>
              <a:rPr lang="en-US" dirty="0" err="1"/>
              <a:t>vận</a:t>
            </a:r>
            <a:r>
              <a:rPr lang="en-US" dirty="0"/>
              <a:t> </a:t>
            </a:r>
            <a:r>
              <a:rPr lang="en-US" dirty="0" err="1"/>
              <a:t>tốc</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góc</a:t>
            </a:r>
            <a:r>
              <a:rPr lang="en-US" dirty="0"/>
              <a:t> </a:t>
            </a:r>
            <a:r>
              <a:rPr lang="en-US" dirty="0" err="1"/>
              <a:t>của</a:t>
            </a:r>
            <a:r>
              <a:rPr lang="en-US" dirty="0"/>
              <a:t> </a:t>
            </a:r>
            <a:r>
              <a:rPr lang="en-US" dirty="0" err="1"/>
              <a:t>cây</a:t>
            </a:r>
            <a:r>
              <a:rPr lang="en-US" dirty="0"/>
              <a:t> </a:t>
            </a:r>
            <a:r>
              <a:rPr lang="en-US" dirty="0" err="1"/>
              <a:t>gậy</a:t>
            </a:r>
            <a:r>
              <a:rPr lang="en-US" dirty="0"/>
              <a:t>. </a:t>
            </a:r>
          </a:p>
          <a:p>
            <a:r>
              <a:rPr lang="en-US" dirty="0" err="1"/>
              <a:t>Về</a:t>
            </a:r>
            <a:r>
              <a:rPr lang="en-US" dirty="0"/>
              <a:t> </a:t>
            </a:r>
            <a:r>
              <a:rPr lang="en-US" dirty="0" err="1"/>
              <a:t>cơ</a:t>
            </a:r>
            <a:r>
              <a:rPr lang="en-US" dirty="0"/>
              <a:t> </a:t>
            </a:r>
            <a:r>
              <a:rPr lang="en-US" dirty="0" err="1"/>
              <a:t>bản</a:t>
            </a:r>
            <a:r>
              <a:rPr lang="en-US" dirty="0"/>
              <a:t> </a:t>
            </a:r>
            <a:r>
              <a:rPr lang="en-US" dirty="0" err="1"/>
              <a:t>có</a:t>
            </a:r>
            <a:r>
              <a:rPr lang="en-US" dirty="0"/>
              <a:t> </a:t>
            </a:r>
            <a:r>
              <a:rPr lang="en-US" dirty="0" err="1"/>
              <a:t>hai</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lựa</a:t>
            </a:r>
            <a:r>
              <a:rPr lang="en-US" dirty="0"/>
              <a:t> </a:t>
            </a:r>
            <a:r>
              <a:rPr lang="en-US" dirty="0" err="1"/>
              <a:t>chọn</a:t>
            </a:r>
            <a:r>
              <a:rPr lang="en-US" dirty="0"/>
              <a:t>: (1) </a:t>
            </a:r>
            <a:r>
              <a:rPr lang="en-US" dirty="0" err="1"/>
              <a:t>đẩy</a:t>
            </a:r>
            <a:r>
              <a:rPr lang="en-US" dirty="0"/>
              <a:t> </a:t>
            </a:r>
            <a:r>
              <a:rPr lang="en-US" dirty="0" err="1"/>
              <a:t>xe</a:t>
            </a:r>
            <a:r>
              <a:rPr lang="en-US" dirty="0"/>
              <a:t> </a:t>
            </a:r>
            <a:r>
              <a:rPr lang="en-US" dirty="0" err="1"/>
              <a:t>theo</a:t>
            </a:r>
            <a:r>
              <a:rPr lang="en-US" dirty="0"/>
              <a:t> </a:t>
            </a:r>
            <a:r>
              <a:rPr lang="en-US" dirty="0" err="1"/>
              <a:t>hướng</a:t>
            </a:r>
            <a:r>
              <a:rPr lang="en-US" dirty="0"/>
              <a:t> </a:t>
            </a:r>
            <a:r>
              <a:rPr lang="en-US" dirty="0" err="1"/>
              <a:t>từ</a:t>
            </a:r>
            <a:r>
              <a:rPr lang="en-US" dirty="0"/>
              <a:t> </a:t>
            </a:r>
            <a:r>
              <a:rPr lang="en-US" dirty="0" err="1"/>
              <a:t>trái</a:t>
            </a:r>
            <a:r>
              <a:rPr lang="en-US" dirty="0"/>
              <a:t> sang </a:t>
            </a:r>
            <a:r>
              <a:rPr lang="en-US" dirty="0" err="1"/>
              <a:t>phải</a:t>
            </a:r>
            <a:r>
              <a:rPr lang="en-US" dirty="0"/>
              <a:t> (2) </a:t>
            </a:r>
            <a:r>
              <a:rPr lang="en-US" dirty="0" err="1"/>
              <a:t>đẩy</a:t>
            </a:r>
            <a:r>
              <a:rPr lang="en-US" dirty="0"/>
              <a:t> </a:t>
            </a:r>
            <a:r>
              <a:rPr lang="en-US" dirty="0" err="1"/>
              <a:t>theo</a:t>
            </a:r>
            <a:r>
              <a:rPr lang="en-US" dirty="0"/>
              <a:t> </a:t>
            </a:r>
            <a:r>
              <a:rPr lang="en-US" dirty="0" err="1"/>
              <a:t>hướng</a:t>
            </a:r>
            <a:r>
              <a:rPr lang="en-US" dirty="0"/>
              <a:t> </a:t>
            </a:r>
            <a:r>
              <a:rPr lang="en-US" dirty="0" err="1"/>
              <a:t>từ</a:t>
            </a:r>
            <a:r>
              <a:rPr lang="en-US" dirty="0"/>
              <a:t> </a:t>
            </a:r>
            <a:r>
              <a:rPr lang="en-US" dirty="0" err="1"/>
              <a:t>phải</a:t>
            </a:r>
            <a:r>
              <a:rPr lang="en-US" dirty="0"/>
              <a:t> sang </a:t>
            </a:r>
            <a:r>
              <a:rPr lang="en-US" dirty="0" err="1"/>
              <a:t>trái</a:t>
            </a:r>
            <a:r>
              <a:rPr lang="en-US" dirty="0"/>
              <a:t>. </a:t>
            </a:r>
            <a:r>
              <a:rPr lang="en-US" dirty="0" err="1"/>
              <a:t>Tuy</a:t>
            </a:r>
            <a:r>
              <a:rPr lang="en-US" dirty="0"/>
              <a:t> </a:t>
            </a:r>
            <a:r>
              <a:rPr lang="en-US" dirty="0" err="1"/>
              <a:t>nhiên</a:t>
            </a:r>
            <a:r>
              <a:rPr lang="en-US" dirty="0"/>
              <a:t>, </a:t>
            </a:r>
            <a:r>
              <a:rPr lang="en-US" dirty="0" err="1"/>
              <a:t>lực</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xe</a:t>
            </a:r>
            <a:r>
              <a:rPr lang="en-US" dirty="0"/>
              <a:t> </a:t>
            </a:r>
            <a:r>
              <a:rPr lang="en-US" dirty="0" err="1"/>
              <a:t>có</a:t>
            </a:r>
            <a:r>
              <a:rPr lang="en-US" dirty="0"/>
              <a:t> </a:t>
            </a:r>
            <a:r>
              <a:rPr lang="en-US" dirty="0" err="1"/>
              <a:t>thể</a:t>
            </a:r>
            <a:r>
              <a:rPr lang="en-US" dirty="0"/>
              <a:t> </a:t>
            </a:r>
            <a:r>
              <a:rPr lang="en-US" dirty="0" err="1"/>
              <a:t>khác</a:t>
            </a:r>
            <a:r>
              <a:rPr lang="en-US" dirty="0"/>
              <a:t> </a:t>
            </a:r>
            <a:r>
              <a:rPr lang="en-US" dirty="0" err="1"/>
              <a:t>nhau</a:t>
            </a:r>
            <a:r>
              <a:rPr lang="en-US" dirty="0"/>
              <a:t>.</a:t>
            </a:r>
          </a:p>
          <a:p>
            <a:r>
              <a:rPr lang="en-US" dirty="0"/>
              <a:t> </a:t>
            </a:r>
            <a:r>
              <a:rPr lang="en-US" dirty="0" err="1"/>
              <a:t>Phương</a:t>
            </a:r>
            <a:r>
              <a:rPr lang="en-US" dirty="0"/>
              <a:t> </a:t>
            </a:r>
            <a:r>
              <a:rPr lang="en-US" dirty="0" err="1"/>
              <a:t>án</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của</a:t>
            </a:r>
            <a:r>
              <a:rPr lang="en-US" dirty="0"/>
              <a:t> </a:t>
            </a:r>
            <a:r>
              <a:rPr lang="en-US" dirty="0" err="1"/>
              <a:t>tác</a:t>
            </a:r>
            <a:r>
              <a:rPr lang="en-US" dirty="0"/>
              <a:t> </a:t>
            </a:r>
            <a:r>
              <a:rPr lang="en-US" dirty="0" err="1"/>
              <a:t>vụ</a:t>
            </a:r>
            <a:r>
              <a:rPr lang="en-US" dirty="0"/>
              <a:t> </a:t>
            </a:r>
            <a:r>
              <a:rPr lang="en-US" dirty="0" err="1"/>
              <a:t>này</a:t>
            </a:r>
            <a:r>
              <a:rPr lang="en-US" dirty="0"/>
              <a:t> </a:t>
            </a:r>
            <a:r>
              <a:rPr lang="en-US" dirty="0" err="1"/>
              <a:t>giả</a:t>
            </a:r>
            <a:r>
              <a:rPr lang="en-US" dirty="0"/>
              <a:t> </a:t>
            </a:r>
            <a:r>
              <a:rPr lang="en-US" dirty="0" err="1"/>
              <a:t>định</a:t>
            </a:r>
            <a:r>
              <a:rPr lang="en-US" dirty="0"/>
              <a:t> </a:t>
            </a:r>
            <a:r>
              <a:rPr lang="en-US" dirty="0" err="1"/>
              <a:t>rằng</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các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đều</a:t>
            </a:r>
            <a:r>
              <a:rPr lang="en-US" dirty="0"/>
              <a:t> </a:t>
            </a:r>
            <a:r>
              <a:rPr lang="en-US" dirty="0" err="1"/>
              <a:t>đặn</a:t>
            </a:r>
            <a:r>
              <a:rPr lang="en-US" dirty="0"/>
              <a:t>, </a:t>
            </a:r>
            <a:r>
              <a:rPr lang="en-US" dirty="0" err="1"/>
              <a:t>ví</a:t>
            </a:r>
            <a:r>
              <a:rPr lang="en-US" dirty="0"/>
              <a:t> </a:t>
            </a:r>
            <a:r>
              <a:rPr lang="en-US" dirty="0" err="1"/>
              <a:t>dụ</a:t>
            </a:r>
            <a:r>
              <a:rPr lang="en-US" dirty="0"/>
              <a:t>, 0,2 s.</a:t>
            </a:r>
          </a:p>
          <a:p>
            <a:r>
              <a:rPr lang="en-US" dirty="0" err="1"/>
              <a:t>Trong</a:t>
            </a:r>
            <a:r>
              <a:rPr lang="en-US" dirty="0"/>
              <a:t> </a:t>
            </a:r>
            <a:r>
              <a:rPr lang="en-US" dirty="0" err="1"/>
              <a:t>trò</a:t>
            </a:r>
            <a:r>
              <a:rPr lang="en-US" dirty="0"/>
              <a:t> </a:t>
            </a:r>
            <a:r>
              <a:rPr lang="en-US" dirty="0" err="1"/>
              <a:t>chơi</a:t>
            </a:r>
            <a:r>
              <a:rPr lang="en-US" dirty="0"/>
              <a:t> </a:t>
            </a:r>
            <a:r>
              <a:rPr lang="en-US" dirty="0" err="1"/>
              <a:t>này</a:t>
            </a:r>
            <a:r>
              <a:rPr lang="en-US" dirty="0"/>
              <a:t>, </a:t>
            </a:r>
            <a:r>
              <a:rPr lang="en-US" dirty="0" err="1"/>
              <a:t>thời</a:t>
            </a:r>
            <a:r>
              <a:rPr lang="en-US" dirty="0"/>
              <a:t> </a:t>
            </a:r>
            <a:r>
              <a:rPr lang="en-US" dirty="0" err="1"/>
              <a:t>gian</a:t>
            </a:r>
            <a:r>
              <a:rPr lang="en-US" dirty="0"/>
              <a:t> </a:t>
            </a:r>
            <a:r>
              <a:rPr lang="en-US" dirty="0" err="1"/>
              <a:t>giữ</a:t>
            </a:r>
            <a:r>
              <a:rPr lang="en-US" dirty="0"/>
              <a:t> </a:t>
            </a:r>
            <a:r>
              <a:rPr lang="en-US" dirty="0" err="1"/>
              <a:t>được</a:t>
            </a:r>
            <a:r>
              <a:rPr lang="en-US" dirty="0"/>
              <a:t> </a:t>
            </a:r>
            <a:r>
              <a:rPr lang="en-US" dirty="0" err="1"/>
              <a:t>gậy</a:t>
            </a:r>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đổ</a:t>
            </a:r>
            <a:r>
              <a:rPr lang="en-US" dirty="0"/>
              <a:t> </a:t>
            </a:r>
            <a:r>
              <a:rPr lang="en-US" dirty="0" err="1"/>
              <a:t>càng</a:t>
            </a:r>
            <a:r>
              <a:rPr lang="en-US" dirty="0"/>
              <a:t> </a:t>
            </a:r>
            <a:r>
              <a:rPr lang="en-US" dirty="0" err="1"/>
              <a:t>lâu</a:t>
            </a:r>
            <a:r>
              <a:rPr lang="en-US" dirty="0"/>
              <a:t> </a:t>
            </a:r>
            <a:r>
              <a:rPr lang="en-US" dirty="0" err="1"/>
              <a:t>thì</a:t>
            </a:r>
            <a:r>
              <a:rPr lang="en-US" dirty="0"/>
              <a:t> </a:t>
            </a:r>
            <a:r>
              <a:rPr lang="en-US" dirty="0" err="1"/>
              <a:t>phần</a:t>
            </a:r>
            <a:r>
              <a:rPr lang="en-US" dirty="0"/>
              <a:t> </a:t>
            </a:r>
            <a:r>
              <a:rPr lang="en-US" dirty="0" err="1"/>
              <a:t>thưởng</a:t>
            </a:r>
            <a:r>
              <a:rPr lang="en-US" dirty="0"/>
              <a:t> </a:t>
            </a:r>
            <a:r>
              <a:rPr lang="en-US" dirty="0" err="1"/>
              <a:t>càng</a:t>
            </a:r>
            <a:r>
              <a:rPr lang="en-US" dirty="0"/>
              <a:t> </a:t>
            </a:r>
            <a:r>
              <a:rPr lang="en-US" dirty="0" err="1"/>
              <a:t>lớn</a:t>
            </a:r>
            <a:r>
              <a:rPr lang="en-US" dirty="0"/>
              <a:t>, </a:t>
            </a:r>
            <a:r>
              <a:rPr lang="en-US" dirty="0" err="1"/>
              <a:t>và</a:t>
            </a:r>
            <a:r>
              <a:rPr lang="en-US" dirty="0"/>
              <a:t> </a:t>
            </a:r>
            <a:r>
              <a:rPr lang="en-US" dirty="0" err="1"/>
              <a:t>đó</a:t>
            </a:r>
            <a:r>
              <a:rPr lang="en-US" dirty="0"/>
              <a:t> </a:t>
            </a:r>
            <a:r>
              <a:rPr lang="en-US" dirty="0" err="1"/>
              <a:t>là</a:t>
            </a:r>
            <a:r>
              <a:rPr lang="en-US" dirty="0"/>
              <a:t> </a:t>
            </a:r>
            <a:r>
              <a:rPr lang="en-US" dirty="0" err="1"/>
              <a:t>lý</a:t>
            </a:r>
            <a:r>
              <a:rPr lang="en-US" dirty="0"/>
              <a:t> do </a:t>
            </a:r>
            <a:r>
              <a:rPr lang="en-US" dirty="0" err="1"/>
              <a:t>tại</a:t>
            </a:r>
            <a:r>
              <a:rPr lang="en-US" dirty="0"/>
              <a:t> </a:t>
            </a:r>
            <a:r>
              <a:rPr lang="en-US" dirty="0" err="1"/>
              <a:t>sao</a:t>
            </a:r>
            <a:r>
              <a:rPr lang="en-US" dirty="0"/>
              <a:t> </a:t>
            </a:r>
            <a:r>
              <a:rPr lang="en-US" dirty="0" err="1"/>
              <a:t>trò</a:t>
            </a:r>
            <a:r>
              <a:rPr lang="en-US" dirty="0"/>
              <a:t> </a:t>
            </a:r>
            <a:r>
              <a:rPr lang="en-US" dirty="0" err="1"/>
              <a:t>chơi</a:t>
            </a:r>
            <a:r>
              <a:rPr lang="en-US" dirty="0"/>
              <a:t> </a:t>
            </a:r>
            <a:r>
              <a:rPr lang="en-US" dirty="0" err="1"/>
              <a:t>lâu</a:t>
            </a:r>
            <a:r>
              <a:rPr lang="en-US" dirty="0"/>
              <a:t> </a:t>
            </a:r>
            <a:r>
              <a:rPr lang="en-US" dirty="0" err="1"/>
              <a:t>được</a:t>
            </a:r>
            <a:r>
              <a:rPr lang="en-US" dirty="0"/>
              <a:t> </a:t>
            </a:r>
            <a:r>
              <a:rPr lang="en-US" dirty="0" err="1"/>
              <a:t>thưởng</a:t>
            </a:r>
            <a:r>
              <a:rPr lang="en-US" dirty="0"/>
              <a:t> </a:t>
            </a:r>
            <a:r>
              <a:rPr lang="en-US" dirty="0" err="1"/>
              <a:t>nhiều</a:t>
            </a:r>
            <a:r>
              <a:rPr lang="en-US" dirty="0"/>
              <a:t> </a:t>
            </a:r>
            <a:r>
              <a:rPr lang="en-US" dirty="0" err="1"/>
              <a:t>hơn</a:t>
            </a:r>
            <a:r>
              <a:rPr lang="en-US" dirty="0"/>
              <a:t> </a:t>
            </a:r>
            <a:r>
              <a:rPr lang="en-US" dirty="0" err="1"/>
              <a:t>các</a:t>
            </a:r>
            <a:r>
              <a:rPr lang="en-US" dirty="0"/>
              <a:t> </a:t>
            </a:r>
            <a:r>
              <a:rPr lang="en-US" dirty="0" err="1"/>
              <a:t>trò</a:t>
            </a:r>
            <a:r>
              <a:rPr lang="en-US" dirty="0"/>
              <a:t> </a:t>
            </a:r>
            <a:r>
              <a:rPr lang="en-US" dirty="0" err="1"/>
              <a:t>chơi</a:t>
            </a:r>
            <a:r>
              <a:rPr lang="en-US" dirty="0"/>
              <a:t> </a:t>
            </a:r>
            <a:r>
              <a:rPr lang="en-US" dirty="0" err="1"/>
              <a:t>ngắn</a:t>
            </a:r>
            <a:r>
              <a:rPr lang="en-US" dirty="0"/>
              <a:t>. </a:t>
            </a:r>
            <a:r>
              <a:rPr lang="en-US" dirty="0" err="1"/>
              <a:t>Một</a:t>
            </a:r>
            <a:r>
              <a:rPr lang="en-US" dirty="0"/>
              <a:t> </a:t>
            </a:r>
            <a:r>
              <a:rPr lang="en-US" dirty="0" err="1"/>
              <a:t>cách</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là</a:t>
            </a:r>
            <a:r>
              <a:rPr lang="en-US" dirty="0"/>
              <a:t> </a:t>
            </a:r>
            <a:r>
              <a:rPr lang="en-US" dirty="0" err="1"/>
              <a:t>thưởng</a:t>
            </a:r>
            <a:r>
              <a:rPr lang="en-US" dirty="0"/>
              <a:t> </a:t>
            </a:r>
            <a:r>
              <a:rPr lang="en-US" dirty="0" err="1"/>
              <a:t>cho</a:t>
            </a:r>
            <a:r>
              <a:rPr lang="en-US" dirty="0"/>
              <a:t> </a:t>
            </a:r>
            <a:r>
              <a:rPr lang="en-US" dirty="0" err="1"/>
              <a:t>mỗi</a:t>
            </a:r>
            <a:r>
              <a:rPr lang="en-US" dirty="0"/>
              <a:t> </a:t>
            </a:r>
            <a:r>
              <a:rPr lang="en-US" dirty="0" err="1"/>
              <a:t>trạng</a:t>
            </a:r>
            <a:r>
              <a:rPr lang="en-US" dirty="0"/>
              <a:t> </a:t>
            </a:r>
            <a:r>
              <a:rPr lang="en-US" dirty="0" err="1"/>
              <a:t>thái</a:t>
            </a:r>
            <a:r>
              <a:rPr lang="en-US" dirty="0"/>
              <a:t> </a:t>
            </a:r>
            <a:r>
              <a:rPr lang="en-US" dirty="0" err="1"/>
              <a:t>trong</a:t>
            </a:r>
            <a:r>
              <a:rPr lang="en-US" dirty="0"/>
              <a:t> </a:t>
            </a:r>
            <a:r>
              <a:rPr lang="en-US" dirty="0" err="1"/>
              <a:t>suốt</a:t>
            </a:r>
            <a:r>
              <a:rPr lang="en-US" dirty="0"/>
              <a:t> </a:t>
            </a:r>
            <a:r>
              <a:rPr lang="en-US" dirty="0" err="1"/>
              <a:t>trò</a:t>
            </a:r>
            <a:r>
              <a:rPr lang="en-US" dirty="0"/>
              <a:t> </a:t>
            </a:r>
            <a:r>
              <a:rPr lang="en-US" dirty="0" err="1"/>
              <a:t>chơi</a:t>
            </a:r>
            <a:r>
              <a:rPr lang="en-US" dirty="0"/>
              <a:t> </a:t>
            </a:r>
            <a:r>
              <a:rPr lang="en-US" dirty="0" err="1"/>
              <a:t>là</a:t>
            </a:r>
            <a:r>
              <a:rPr lang="en-US" dirty="0"/>
              <a:t> 0, </a:t>
            </a:r>
            <a:r>
              <a:rPr lang="en-US" dirty="0" err="1"/>
              <a:t>và</a:t>
            </a:r>
            <a:r>
              <a:rPr lang="en-US" dirty="0"/>
              <a:t> </a:t>
            </a:r>
            <a:r>
              <a:rPr lang="en-US" dirty="0" err="1"/>
              <a:t>lần</a:t>
            </a:r>
            <a:r>
              <a:rPr lang="en-US" dirty="0"/>
              <a:t> </a:t>
            </a:r>
            <a:r>
              <a:rPr lang="en-US" dirty="0" err="1"/>
              <a:t>cuối</a:t>
            </a:r>
            <a:r>
              <a:rPr lang="en-US" dirty="0"/>
              <a:t> </a:t>
            </a:r>
            <a:r>
              <a:rPr lang="en-US" dirty="0" err="1"/>
              <a:t>chiếc</a:t>
            </a:r>
            <a:r>
              <a:rPr lang="en-US" dirty="0"/>
              <a:t> </a:t>
            </a:r>
            <a:r>
              <a:rPr lang="en-US" dirty="0" err="1"/>
              <a:t>gậy</a:t>
            </a:r>
            <a:r>
              <a:rPr lang="en-US" dirty="0"/>
              <a:t> </a:t>
            </a:r>
            <a:r>
              <a:rPr lang="en-US" dirty="0" err="1"/>
              <a:t>bị</a:t>
            </a:r>
            <a:r>
              <a:rPr lang="en-US" dirty="0"/>
              <a:t> </a:t>
            </a:r>
            <a:r>
              <a:rPr lang="en-US" dirty="0" err="1"/>
              <a:t>đổ</a:t>
            </a:r>
            <a:r>
              <a:rPr lang="en-US" dirty="0"/>
              <a:t> </a:t>
            </a:r>
            <a:r>
              <a:rPr lang="en-US" dirty="0" err="1"/>
              <a:t>cho</a:t>
            </a:r>
            <a:r>
              <a:rPr lang="en-US" dirty="0"/>
              <a:t> </a:t>
            </a:r>
            <a:r>
              <a:rPr lang="en-US" dirty="0" err="1"/>
              <a:t>ví</a:t>
            </a:r>
            <a:r>
              <a:rPr lang="en-US" dirty="0"/>
              <a:t> </a:t>
            </a:r>
            <a:r>
              <a:rPr lang="en-US" dirty="0" err="1"/>
              <a:t>dụ</a:t>
            </a:r>
            <a:r>
              <a:rPr lang="en-US" dirty="0"/>
              <a:t>, </a:t>
            </a:r>
            <a:r>
              <a:rPr lang="en-US" i="1" dirty="0"/>
              <a:t>r = - 10</a:t>
            </a:r>
            <a:r>
              <a:rPr lang="en-US" dirty="0"/>
              <a:t>. Thu </a:t>
            </a:r>
            <a:r>
              <a:rPr lang="en-US" dirty="0" err="1"/>
              <a:t>nhập</a:t>
            </a:r>
            <a:r>
              <a:rPr lang="en-US" dirty="0"/>
              <a:t> </a:t>
            </a:r>
            <a:r>
              <a:rPr lang="en-US" dirty="0" err="1"/>
              <a:t>chiết</a:t>
            </a:r>
            <a:r>
              <a:rPr lang="en-US" dirty="0"/>
              <a:t> </a:t>
            </a:r>
            <a:r>
              <a:rPr lang="en-US" dirty="0" err="1"/>
              <a:t>khấu</a:t>
            </a:r>
            <a:r>
              <a:rPr lang="en-US" dirty="0"/>
              <a:t> </a:t>
            </a:r>
            <a:r>
              <a:rPr lang="en-US" dirty="0" err="1"/>
              <a:t>sẽ</a:t>
            </a:r>
            <a:r>
              <a:rPr lang="en-US" dirty="0"/>
              <a:t> </a:t>
            </a:r>
            <a:r>
              <a:rPr lang="en-US" dirty="0" err="1"/>
              <a:t>là</a:t>
            </a:r>
            <a:r>
              <a:rPr lang="en-US" dirty="0"/>
              <a:t> </a:t>
            </a:r>
          </a:p>
          <a:p>
            <a:r>
              <a:rPr lang="en-US" i="1" dirty="0"/>
              <a:t>R = - 10 </a:t>
            </a:r>
            <a:r>
              <a:rPr lang="en-US" i="1" dirty="0" err="1"/>
              <a:t>γ</a:t>
            </a:r>
            <a:r>
              <a:rPr lang="en-US" i="1" baseline="30000" dirty="0" err="1"/>
              <a:t>N</a:t>
            </a:r>
            <a:r>
              <a:rPr lang="en-US" dirty="0"/>
              <a:t> </a:t>
            </a:r>
            <a:r>
              <a:rPr lang="en-US" dirty="0" err="1"/>
              <a:t>trong</a:t>
            </a:r>
            <a:r>
              <a:rPr lang="en-US" dirty="0"/>
              <a:t> </a:t>
            </a:r>
            <a:r>
              <a:rPr lang="en-US" dirty="0" err="1"/>
              <a:t>đó</a:t>
            </a:r>
            <a:r>
              <a:rPr lang="en-US" dirty="0"/>
              <a:t> N </a:t>
            </a:r>
            <a:r>
              <a:rPr lang="en-US" dirty="0" err="1"/>
              <a:t>là</a:t>
            </a:r>
            <a:r>
              <a:rPr lang="en-US" dirty="0"/>
              <a:t> </a:t>
            </a:r>
            <a:r>
              <a:rPr lang="en-US" dirty="0" err="1"/>
              <a:t>số</a:t>
            </a:r>
            <a:r>
              <a:rPr lang="en-US" dirty="0"/>
              <a:t> </a:t>
            </a:r>
            <a:r>
              <a:rPr lang="en-US" dirty="0" err="1"/>
              <a:t>bước</a:t>
            </a:r>
            <a:r>
              <a:rPr lang="en-US" dirty="0"/>
              <a:t> </a:t>
            </a:r>
            <a:r>
              <a:rPr lang="en-US" dirty="0" err="1"/>
              <a:t>giữ</a:t>
            </a:r>
            <a:r>
              <a:rPr lang="en-US" dirty="0"/>
              <a:t> </a:t>
            </a:r>
            <a:r>
              <a:rPr lang="en-US" dirty="0" err="1"/>
              <a:t>được</a:t>
            </a:r>
            <a:r>
              <a:rPr lang="en-US" dirty="0"/>
              <a:t> </a:t>
            </a:r>
            <a:r>
              <a:rPr lang="en-US" dirty="0" err="1"/>
              <a:t>cân</a:t>
            </a:r>
            <a:r>
              <a:rPr lang="en-US" dirty="0"/>
              <a:t> </a:t>
            </a:r>
            <a:r>
              <a:rPr lang="en-US" dirty="0" err="1"/>
              <a:t>bằng</a:t>
            </a:r>
            <a:r>
              <a:rPr lang="en-US" dirty="0"/>
              <a:t> </a:t>
            </a:r>
            <a:r>
              <a:rPr lang="en-US" dirty="0" err="1"/>
              <a:t>trước</a:t>
            </a:r>
            <a:r>
              <a:rPr lang="en-US" dirty="0"/>
              <a:t> </a:t>
            </a:r>
            <a:r>
              <a:rPr lang="en-US" dirty="0" err="1"/>
              <a:t>khi</a:t>
            </a:r>
            <a:r>
              <a:rPr lang="en-US" dirty="0"/>
              <a:t> </a:t>
            </a:r>
            <a:r>
              <a:rPr lang="en-US" dirty="0" err="1"/>
              <a:t>gậy</a:t>
            </a:r>
            <a:r>
              <a:rPr lang="en-US" dirty="0"/>
              <a:t> </a:t>
            </a:r>
            <a:r>
              <a:rPr lang="en-US" dirty="0" err="1"/>
              <a:t>đổ</a:t>
            </a:r>
            <a:r>
              <a:rPr lang="en-US" dirty="0"/>
              <a:t>.</a:t>
            </a:r>
            <a:endParaRPr lang="vi-VN" dirty="0"/>
          </a:p>
          <a:p>
            <a:endParaRPr lang="vi-VN" dirty="0"/>
          </a:p>
          <a:p>
            <a:pPr marL="0" indent="0" algn="just">
              <a:buNone/>
            </a:pPr>
            <a:endParaRPr lang="vi-VN" sz="2200" dirty="0"/>
          </a:p>
        </p:txBody>
      </p:sp>
    </p:spTree>
    <p:extLst>
      <p:ext uri="{BB962C8B-B14F-4D97-AF65-F5344CB8AC3E}">
        <p14:creationId xmlns:p14="http://schemas.microsoft.com/office/powerpoint/2010/main" val="3940513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b="1" dirty="0"/>
                  <a:t>3. </a:t>
                </a:r>
                <a:r>
                  <a:rPr lang="en-US" b="1" dirty="0" err="1"/>
                  <a:t>Cách</a:t>
                </a:r>
                <a:r>
                  <a:rPr lang="en-US" b="1" dirty="0"/>
                  <a:t> </a:t>
                </a:r>
                <a:r>
                  <a:rPr lang="en-US" b="1" dirty="0" err="1"/>
                  <a:t>tiếp</a:t>
                </a:r>
                <a:r>
                  <a:rPr lang="en-US" b="1" dirty="0"/>
                  <a:t> </a:t>
                </a:r>
                <a:r>
                  <a:rPr lang="en-US" b="1" dirty="0" err="1"/>
                  <a:t>cận</a:t>
                </a:r>
                <a:r>
                  <a:rPr lang="en-US" b="1" dirty="0"/>
                  <a:t> SARSA</a:t>
                </a:r>
                <a:endParaRPr lang="vi-VN" b="1" dirty="0"/>
              </a:p>
              <a:p>
                <a:pPr marL="0" indent="0" algn="just">
                  <a:buNone/>
                </a:pPr>
                <a:r>
                  <a:rPr lang="en-US" sz="2200" dirty="0" err="1"/>
                  <a:t>Cách</a:t>
                </a:r>
                <a:r>
                  <a:rPr lang="en-US" sz="2200" dirty="0"/>
                  <a:t> </a:t>
                </a:r>
                <a:r>
                  <a:rPr lang="en-US" sz="2200" dirty="0" err="1"/>
                  <a:t>tiếp</a:t>
                </a:r>
                <a:r>
                  <a:rPr lang="en-US" sz="2200" dirty="0"/>
                  <a:t> </a:t>
                </a:r>
                <a:r>
                  <a:rPr lang="en-US" sz="2200" dirty="0" err="1"/>
                  <a:t>cận</a:t>
                </a:r>
                <a:r>
                  <a:rPr lang="en-US" sz="2200" dirty="0"/>
                  <a:t> </a:t>
                </a:r>
                <a:r>
                  <a:rPr lang="en-US" sz="2200" dirty="0" err="1"/>
                  <a:t>này</a:t>
                </a:r>
                <a:r>
                  <a:rPr lang="en-US" sz="2200" dirty="0"/>
                  <a:t> </a:t>
                </a:r>
                <a:r>
                  <a:rPr lang="en-US" sz="2200" dirty="0" err="1"/>
                  <a:t>phổ</a:t>
                </a:r>
                <a:r>
                  <a:rPr lang="en-US" sz="2200" dirty="0"/>
                  <a:t> </a:t>
                </a:r>
                <a:r>
                  <a:rPr lang="en-US" sz="2200" dirty="0" err="1"/>
                  <a:t>biến</a:t>
                </a:r>
                <a:r>
                  <a:rPr lang="en-US" sz="2200" dirty="0"/>
                  <a:t> h</a:t>
                </a:r>
                <a:r>
                  <a:rPr lang="vi-VN" sz="2200" dirty="0"/>
                  <a:t>ơ</a:t>
                </a:r>
                <a:r>
                  <a:rPr lang="en-US" sz="2200" dirty="0"/>
                  <a:t>n.</a:t>
                </a:r>
              </a:p>
              <a:p>
                <a:r>
                  <a:rPr lang="en-US" dirty="0" err="1"/>
                  <a:t>Đầu</a:t>
                </a:r>
                <a:r>
                  <a:rPr lang="en-US" dirty="0"/>
                  <a:t> </a:t>
                </a:r>
                <a:r>
                  <a:rPr lang="en-US" dirty="0" err="1"/>
                  <a:t>tiên</a:t>
                </a:r>
                <a:r>
                  <a:rPr lang="en-US" dirty="0"/>
                  <a:t> </a:t>
                </a:r>
                <a:r>
                  <a:rPr lang="en-US" dirty="0" err="1"/>
                  <a:t>bát</a:t>
                </a:r>
                <a:r>
                  <a:rPr lang="en-US" dirty="0"/>
                  <a:t> </a:t>
                </a:r>
                <a:r>
                  <a:rPr lang="en-US" dirty="0" err="1"/>
                  <a:t>đầu</a:t>
                </a:r>
                <a:r>
                  <a:rPr lang="en-US" dirty="0"/>
                  <a:t> </a:t>
                </a:r>
                <a:r>
                  <a:rPr lang="en-US" dirty="0" err="1"/>
                  <a:t>bằng</a:t>
                </a:r>
                <a:r>
                  <a:rPr lang="en-US" dirty="0"/>
                  <a:t> </a:t>
                </a:r>
                <a:r>
                  <a:rPr lang="en-US" dirty="0" err="1"/>
                  <a:t>chọn</a:t>
                </a:r>
                <a:r>
                  <a:rPr lang="en-US" dirty="0"/>
                  <a:t> </a:t>
                </a:r>
                <a:r>
                  <a:rPr lang="en-US" dirty="0" err="1"/>
                  <a:t>trạng</a:t>
                </a:r>
                <a:r>
                  <a:rPr lang="en-US" dirty="0"/>
                  <a:t> </a:t>
                </a:r>
                <a:r>
                  <a:rPr lang="en-US" dirty="0" err="1"/>
                  <a:t>thái</a:t>
                </a:r>
                <a:r>
                  <a:rPr lang="en-US" dirty="0"/>
                  <a:t> ban </a:t>
                </a:r>
                <a:r>
                  <a:rPr lang="en-US" dirty="0" err="1"/>
                  <a:t>đầu</a:t>
                </a:r>
                <a:r>
                  <a:rPr lang="en-US" dirty="0"/>
                  <a:t>, s (</a:t>
                </a:r>
                <a:r>
                  <a:rPr lang="en-US" dirty="0" err="1"/>
                  <a:t>thông</a:t>
                </a:r>
                <a:r>
                  <a:rPr lang="en-US" dirty="0"/>
                  <a:t> </a:t>
                </a:r>
                <a:r>
                  <a:rPr lang="en-US" dirty="0" err="1"/>
                  <a:t>th</a:t>
                </a:r>
                <a:r>
                  <a:rPr lang="vi-VN" dirty="0"/>
                  <a:t>ư</a:t>
                </a:r>
                <a:r>
                  <a:rPr lang="en-US" dirty="0" err="1"/>
                  <a:t>ờng</a:t>
                </a:r>
                <a:r>
                  <a:rPr lang="en-US" dirty="0"/>
                  <a:t> </a:t>
                </a:r>
                <a:r>
                  <a:rPr lang="en-US" dirty="0" err="1"/>
                  <a:t>trạng</a:t>
                </a:r>
                <a:r>
                  <a:rPr lang="en-US" dirty="0"/>
                  <a:t> </a:t>
                </a:r>
                <a:r>
                  <a:rPr lang="en-US" dirty="0" err="1"/>
                  <a:t>thái</a:t>
                </a:r>
                <a:r>
                  <a:rPr lang="en-US" dirty="0"/>
                  <a:t> ban </a:t>
                </a:r>
                <a:r>
                  <a:rPr lang="en-US" dirty="0" err="1"/>
                  <a:t>đầu</a:t>
                </a:r>
                <a:r>
                  <a:rPr lang="en-US" dirty="0"/>
                  <a:t> </a:t>
                </a:r>
                <a:r>
                  <a:rPr lang="en-US" dirty="0" err="1"/>
                  <a:t>này</a:t>
                </a:r>
                <a:r>
                  <a:rPr lang="en-US" dirty="0"/>
                  <a:t> </a:t>
                </a:r>
                <a:r>
                  <a:rPr lang="en-US" dirty="0" err="1"/>
                  <a:t>được</a:t>
                </a:r>
                <a:r>
                  <a:rPr lang="en-US" dirty="0"/>
                  <a:t> </a:t>
                </a:r>
                <a:r>
                  <a:rPr lang="en-US" dirty="0" err="1"/>
                  <a:t>tạo</a:t>
                </a:r>
                <a:r>
                  <a:rPr lang="en-US" dirty="0"/>
                  <a:t> </a:t>
                </a:r>
                <a:r>
                  <a:rPr lang="en-US" dirty="0" err="1"/>
                  <a:t>ngẫu</a:t>
                </a:r>
                <a:r>
                  <a:rPr lang="en-US" dirty="0"/>
                  <a:t> </a:t>
                </a:r>
                <a:r>
                  <a:rPr lang="en-US" dirty="0" err="1"/>
                  <a:t>nhiên</a:t>
                </a:r>
                <a:r>
                  <a:rPr lang="en-US" dirty="0"/>
                  <a:t>). </a:t>
                </a:r>
              </a:p>
              <a:p>
                <a:r>
                  <a:rPr lang="en-US" dirty="0" err="1"/>
                  <a:t>Trong</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bước</a:t>
                </a:r>
                <a:r>
                  <a:rPr lang="en-US" dirty="0"/>
                  <a:t> </a:t>
                </a:r>
                <a:r>
                  <a:rPr lang="en-US" dirty="0" err="1"/>
                  <a:t>tiếp</a:t>
                </a:r>
                <a:r>
                  <a:rPr lang="en-US" dirty="0"/>
                  <a:t> </a:t>
                </a:r>
                <a:r>
                  <a:rPr lang="en-US" dirty="0" err="1"/>
                  <a:t>theo</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chính</a:t>
                </a:r>
                <a:r>
                  <a:rPr lang="en-US" dirty="0"/>
                  <a:t> </a:t>
                </a:r>
                <a:r>
                  <a:rPr lang="en-US" dirty="0" err="1"/>
                  <a:t>sách</a:t>
                </a:r>
                <a:r>
                  <a:rPr lang="en-US" dirty="0"/>
                  <a:t> ϵ-greedy. </a:t>
                </a:r>
                <a:r>
                  <a:rPr lang="en-US" dirty="0" err="1"/>
                  <a:t>Mỗi</a:t>
                </a:r>
                <a:r>
                  <a:rPr lang="en-US" dirty="0"/>
                  <a:t> </a:t>
                </a:r>
                <a:r>
                  <a:rPr lang="en-US" dirty="0" err="1"/>
                  <a:t>hành</a:t>
                </a:r>
                <a:r>
                  <a:rPr lang="en-US" dirty="0"/>
                  <a:t> </a:t>
                </a:r>
                <a:r>
                  <a:rPr lang="en-US" dirty="0" err="1"/>
                  <a:t>động</a:t>
                </a:r>
                <a:r>
                  <a:rPr lang="en-US" dirty="0"/>
                  <a:t> </a:t>
                </a:r>
                <a:r>
                  <a:rPr lang="en-US" dirty="0" err="1"/>
                  <a:t>như</a:t>
                </a:r>
                <a:r>
                  <a:rPr lang="en-US" dirty="0"/>
                  <a:t> </a:t>
                </a:r>
                <a:r>
                  <a:rPr lang="en-US" dirty="0" err="1"/>
                  <a:t>vậy</a:t>
                </a:r>
                <a:r>
                  <a:rPr lang="en-US" dirty="0"/>
                  <a:t> </a:t>
                </a:r>
                <a:r>
                  <a:rPr lang="en-US" dirty="0" err="1"/>
                  <a:t>dẫn</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mới</a:t>
                </a:r>
                <a:r>
                  <a:rPr lang="en-US" dirty="0"/>
                  <a:t>, s</a:t>
                </a:r>
                <a:r>
                  <a:rPr lang="en-US" baseline="30000" dirty="0"/>
                  <a:t>’</a:t>
                </a:r>
                <a:r>
                  <a:rPr lang="en-US" dirty="0"/>
                  <a:t>, </a:t>
                </a:r>
                <a:r>
                  <a:rPr lang="en-US" dirty="0" err="1"/>
                  <a:t>xuất</a:t>
                </a:r>
                <a:r>
                  <a:rPr lang="en-US" dirty="0"/>
                  <a:t> </a:t>
                </a:r>
                <a:r>
                  <a:rPr lang="en-US" dirty="0" err="1"/>
                  <a:t>hiện</a:t>
                </a:r>
                <a:r>
                  <a:rPr lang="en-US" dirty="0"/>
                  <a:t> </a:t>
                </a:r>
                <a:r>
                  <a:rPr lang="en-US" dirty="0" err="1"/>
                  <a:t>và</a:t>
                </a:r>
                <a:r>
                  <a:rPr lang="en-US" dirty="0"/>
                  <a:t> </a:t>
                </a:r>
                <a:r>
                  <a:rPr lang="en-US" dirty="0" err="1"/>
                  <a:t>nhận</a:t>
                </a:r>
                <a:r>
                  <a:rPr lang="en-US" dirty="0"/>
                  <a:t> </a:t>
                </a:r>
                <a:r>
                  <a:rPr lang="en-US" dirty="0" err="1"/>
                  <a:t>được</a:t>
                </a:r>
                <a:r>
                  <a:rPr lang="en-US" dirty="0"/>
                  <a:t> </a:t>
                </a:r>
                <a:r>
                  <a:rPr lang="en-US" dirty="0" err="1"/>
                  <a:t>phần</a:t>
                </a:r>
                <a:r>
                  <a:rPr lang="en-US" dirty="0"/>
                  <a:t> </a:t>
                </a:r>
                <a:r>
                  <a:rPr lang="en-US" dirty="0" err="1"/>
                  <a:t>thưởng</a:t>
                </a:r>
                <a:r>
                  <a:rPr lang="en-US" dirty="0"/>
                  <a:t> r. </a:t>
                </a:r>
                <a:r>
                  <a:rPr lang="en-US" dirty="0" err="1"/>
                  <a:t>Chiến</a:t>
                </a:r>
                <a:r>
                  <a:rPr lang="en-US" dirty="0"/>
                  <a:t> </a:t>
                </a:r>
                <a:r>
                  <a:rPr lang="en-US" dirty="0" err="1"/>
                  <a:t>lược</a:t>
                </a:r>
                <a:r>
                  <a:rPr lang="en-US" dirty="0"/>
                  <a:t> </a:t>
                </a:r>
                <a:r>
                  <a:rPr lang="en-US" dirty="0" err="1"/>
                  <a:t>tham</a:t>
                </a:r>
                <a:r>
                  <a:rPr lang="en-US" dirty="0"/>
                  <a:t> lam ϵ-greedy </a:t>
                </a:r>
                <a:r>
                  <a:rPr lang="en-US" dirty="0" err="1"/>
                  <a:t>tương</a:t>
                </a:r>
                <a:r>
                  <a:rPr lang="en-US" dirty="0"/>
                  <a:t> </a:t>
                </a:r>
                <a:r>
                  <a:rPr lang="en-US" dirty="0" err="1"/>
                  <a:t>tư</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chọn</a:t>
                </a:r>
                <a:r>
                  <a:rPr lang="en-US" dirty="0"/>
                  <a:t> </a:t>
                </a:r>
                <a:r>
                  <a:rPr lang="en-US" dirty="0" err="1"/>
                  <a:t>hành</a:t>
                </a:r>
                <a:r>
                  <a:rPr lang="en-US" dirty="0"/>
                  <a:t> </a:t>
                </a:r>
                <a:r>
                  <a:rPr lang="en-US" dirty="0" err="1"/>
                  <a:t>động</a:t>
                </a:r>
                <a:r>
                  <a:rPr lang="en-US" dirty="0"/>
                  <a:t> </a:t>
                </a:r>
                <a:r>
                  <a:rPr lang="en-US" dirty="0" err="1"/>
                  <a:t>tiếp</a:t>
                </a:r>
                <a:r>
                  <a:rPr lang="en-US" dirty="0"/>
                  <a:t> </a:t>
                </a:r>
                <a:r>
                  <a:rPr lang="en-US" dirty="0" err="1"/>
                  <a:t>theo</a:t>
                </a:r>
                <a:r>
                  <a:rPr lang="en-US" dirty="0"/>
                  <a:t>, a</a:t>
                </a:r>
                <a:r>
                  <a:rPr lang="en-US" baseline="30000" dirty="0"/>
                  <a:t>’</a:t>
                </a:r>
                <a:r>
                  <a:rPr lang="en-US" dirty="0"/>
                  <a:t> (</a:t>
                </a:r>
                <a:r>
                  <a:rPr lang="en-US" dirty="0" err="1"/>
                  <a:t>lấy</a:t>
                </a:r>
                <a:r>
                  <a:rPr lang="en-US" dirty="0"/>
                  <a:t> </a:t>
                </a:r>
                <a:r>
                  <a:rPr lang="en-US" dirty="0" err="1"/>
                  <a:t>từ</a:t>
                </a:r>
                <a:r>
                  <a:rPr lang="en-US" dirty="0"/>
                  <a:t> </a:t>
                </a:r>
                <a:r>
                  <a:rPr lang="en-US" dirty="0" err="1"/>
                  <a:t>trạng</a:t>
                </a:r>
                <a:r>
                  <a:rPr lang="en-US" dirty="0"/>
                  <a:t> </a:t>
                </a:r>
                <a:r>
                  <a:rPr lang="en-US" dirty="0" err="1"/>
                  <a:t>thái</a:t>
                </a:r>
                <a:r>
                  <a:rPr lang="en-US" dirty="0"/>
                  <a:t> s</a:t>
                </a:r>
                <a:r>
                  <a:rPr lang="en-US" baseline="30000" dirty="0"/>
                  <a:t>’</a:t>
                </a:r>
                <a:r>
                  <a:rPr lang="en-US" dirty="0"/>
                  <a:t>).</a:t>
                </a:r>
              </a:p>
              <a:p>
                <a:r>
                  <a:rPr lang="en-US" dirty="0"/>
                  <a:t>Sau </a:t>
                </a:r>
                <a:r>
                  <a:rPr lang="en-US" dirty="0" err="1"/>
                  <a:t>đó</a:t>
                </a:r>
                <a:r>
                  <a:rPr lang="en-US" dirty="0"/>
                  <a:t>, </a:t>
                </a:r>
                <a:r>
                  <a:rPr lang="en-US" dirty="0" err="1"/>
                  <a:t>chất</a:t>
                </a:r>
                <a:r>
                  <a:rPr lang="en-US" dirty="0"/>
                  <a:t> </a:t>
                </a:r>
                <a:r>
                  <a:rPr lang="en-US" dirty="0" err="1"/>
                  <a:t>lượng</a:t>
                </a:r>
                <a:r>
                  <a:rPr lang="en-US" dirty="0"/>
                  <a:t>, Q(s; a) </a:t>
                </a:r>
                <a:r>
                  <a:rPr lang="en-US" dirty="0" err="1"/>
                  <a:t>của</a:t>
                </a:r>
                <a:r>
                  <a:rPr lang="en-US" dirty="0"/>
                  <a:t> </a:t>
                </a:r>
                <a:r>
                  <a:rPr lang="en-US" dirty="0" err="1"/>
                  <a:t>cặp</a:t>
                </a:r>
                <a:r>
                  <a:rPr lang="en-US" dirty="0"/>
                  <a:t> </a:t>
                </a:r>
                <a:r>
                  <a:rPr lang="en-US" dirty="0" err="1"/>
                  <a:t>trạng</a:t>
                </a:r>
                <a:r>
                  <a:rPr lang="en-US" dirty="0"/>
                  <a:t> </a:t>
                </a:r>
                <a:r>
                  <a:rPr lang="en-US" dirty="0" err="1"/>
                  <a:t>thái</a:t>
                </a:r>
                <a:r>
                  <a:rPr lang="en-US" dirty="0"/>
                  <a:t> - </a:t>
                </a:r>
                <a:r>
                  <a:rPr lang="en-US" dirty="0" err="1"/>
                  <a:t>hành</a:t>
                </a:r>
                <a:r>
                  <a:rPr lang="en-US" dirty="0"/>
                  <a:t> </a:t>
                </a:r>
                <a:r>
                  <a:rPr lang="en-US" dirty="0" err="1"/>
                  <a:t>động</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theo</a:t>
                </a:r>
                <a:r>
                  <a:rPr lang="en-US" dirty="0"/>
                  <a:t> </a:t>
                </a:r>
                <a:r>
                  <a:rPr lang="en-US" dirty="0" err="1"/>
                  <a:t>công</a:t>
                </a:r>
                <a:r>
                  <a:rPr lang="en-US" dirty="0"/>
                  <a:t> </a:t>
                </a:r>
                <a:r>
                  <a:rPr lang="en-US" dirty="0" err="1"/>
                  <a:t>thức</a:t>
                </a:r>
                <a:endParaRPr lang="en-US" dirty="0"/>
              </a:p>
              <a:p>
                <a:endParaRPr lang="en-US"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vi-VN" i="1">
                              <a:latin typeface="Cambria Math" panose="02040503050406030204" pitchFamily="18" charset="0"/>
                            </a:rPr>
                          </m:ctrlPr>
                        </m:dPr>
                        <m:e>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oMath>
                  </m:oMathPara>
                </a14:m>
                <a:endParaRPr lang="vi-VN" dirty="0"/>
              </a:p>
              <a:p>
                <a:r>
                  <a:rPr lang="en-US" dirty="0"/>
                  <a:t>Ở </a:t>
                </a:r>
                <a:r>
                  <a:rPr lang="en-US" dirty="0" err="1"/>
                  <a:t>đây</a:t>
                </a:r>
                <a:r>
                  <a:rPr lang="en-US" dirty="0"/>
                  <a:t>,α </a:t>
                </a:r>
                <a:r>
                  <a:rPr lang="en-US" dirty="0" err="1"/>
                  <a:t>là</a:t>
                </a:r>
                <a:r>
                  <a:rPr lang="en-US" dirty="0"/>
                  <a:t> </a:t>
                </a:r>
                <a:r>
                  <a:rPr lang="en-US" dirty="0" err="1"/>
                  <a:t>hằng</a:t>
                </a:r>
                <a:r>
                  <a:rPr lang="en-US" dirty="0"/>
                  <a:t> </a:t>
                </a:r>
                <a:r>
                  <a:rPr lang="en-US" dirty="0" err="1"/>
                  <a:t>số</a:t>
                </a:r>
                <a:r>
                  <a:rPr lang="en-US" dirty="0"/>
                  <a:t> do </a:t>
                </a:r>
                <a:r>
                  <a:rPr lang="en-US" dirty="0" err="1"/>
                  <a:t>người</a:t>
                </a:r>
                <a:r>
                  <a:rPr lang="en-US" dirty="0"/>
                  <a:t> </a:t>
                </a:r>
                <a:r>
                  <a:rPr lang="en-US" dirty="0" err="1"/>
                  <a:t>dùng</a:t>
                </a:r>
                <a:r>
                  <a:rPr lang="en-US" dirty="0"/>
                  <a:t> </a:t>
                </a:r>
                <a:r>
                  <a:rPr lang="en-US" dirty="0" err="1"/>
                  <a:t>đặt</a:t>
                </a:r>
                <a:r>
                  <a:rPr lang="en-US" dirty="0"/>
                  <a:t> </a:t>
                </a:r>
                <a:r>
                  <a:rPr lang="en-US" dirty="0" err="1"/>
                  <a:t>và</a:t>
                </a:r>
                <a:r>
                  <a:rPr lang="en-US" dirty="0"/>
                  <a:t> γ </a:t>
                </a:r>
                <a:r>
                  <a:rPr lang="en-US" dirty="0" err="1"/>
                  <a:t>là</a:t>
                </a:r>
                <a:r>
                  <a:rPr lang="en-US" dirty="0"/>
                  <a:t> </a:t>
                </a:r>
                <a:r>
                  <a:rPr lang="en-US" dirty="0" err="1"/>
                  <a:t>yếu</a:t>
                </a:r>
                <a:r>
                  <a:rPr lang="en-US" dirty="0"/>
                  <a:t> </a:t>
                </a:r>
                <a:r>
                  <a:rPr lang="en-US" dirty="0" err="1"/>
                  <a:t>tố</a:t>
                </a:r>
                <a:r>
                  <a:rPr lang="en-US" dirty="0"/>
                  <a:t> </a:t>
                </a:r>
                <a:r>
                  <a:rPr lang="en-US" dirty="0" err="1"/>
                  <a:t>chiết</a:t>
                </a:r>
                <a:r>
                  <a:rPr lang="en-US" dirty="0"/>
                  <a:t> </a:t>
                </a:r>
                <a:r>
                  <a:rPr lang="en-US" dirty="0" err="1"/>
                  <a:t>khấu</a:t>
                </a:r>
                <a:r>
                  <a:rPr lang="en-US" dirty="0"/>
                  <a:t>. </a:t>
                </a:r>
                <a:r>
                  <a:rPr lang="en-US" dirty="0" err="1"/>
                  <a:t>Lưu</a:t>
                </a:r>
                <a:r>
                  <a:rPr lang="en-US" dirty="0"/>
                  <a:t> ý </a:t>
                </a:r>
                <a:r>
                  <a:rPr lang="en-US" dirty="0" err="1"/>
                  <a:t>rằng</a:t>
                </a:r>
                <a:r>
                  <a:rPr lang="en-US" dirty="0"/>
                  <a:t> </a:t>
                </a:r>
                <a:r>
                  <a:rPr lang="en-US" dirty="0" err="1"/>
                  <a:t>cập</a:t>
                </a:r>
                <a:r>
                  <a:rPr lang="en-US" dirty="0"/>
                  <a:t> </a:t>
                </a:r>
                <a:r>
                  <a:rPr lang="en-US" dirty="0" err="1"/>
                  <a:t>nhật</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cặp</a:t>
                </a:r>
                <a:r>
                  <a:rPr lang="en-US" dirty="0"/>
                  <a:t> </a:t>
                </a:r>
                <a:r>
                  <a:rPr lang="en-US" dirty="0" err="1"/>
                  <a:t>hành</a:t>
                </a:r>
                <a:r>
                  <a:rPr lang="en-US" dirty="0"/>
                  <a:t> </a:t>
                </a:r>
                <a:r>
                  <a:rPr lang="en-US" dirty="0" err="1"/>
                  <a:t>động-trạng</a:t>
                </a:r>
                <a:r>
                  <a:rPr lang="en-US" dirty="0"/>
                  <a:t> </a:t>
                </a:r>
                <a:r>
                  <a:rPr lang="en-US" dirty="0" err="1"/>
                  <a:t>thái</a:t>
                </a:r>
                <a:r>
                  <a:rPr lang="en-US" dirty="0"/>
                  <a:t> </a:t>
                </a:r>
                <a:r>
                  <a:rPr lang="en-US" dirty="0" err="1"/>
                  <a:t>dựa</a:t>
                </a:r>
                <a:r>
                  <a:rPr lang="en-US" dirty="0"/>
                  <a:t> </a:t>
                </a:r>
                <a:r>
                  <a:rPr lang="en-US" dirty="0" err="1"/>
                  <a:t>trên</a:t>
                </a:r>
                <a:r>
                  <a:rPr lang="en-US" dirty="0"/>
                  <a:t> </a:t>
                </a:r>
                <a:r>
                  <a:rPr lang="en-US" dirty="0" err="1"/>
                  <a:t>bộ</a:t>
                </a:r>
                <a:r>
                  <a:rPr lang="en-US" dirty="0"/>
                  <a:t> </a:t>
                </a:r>
                <a:r>
                  <a:rPr lang="en-US" dirty="0" err="1"/>
                  <a:t>ngũ</a:t>
                </a:r>
                <a:r>
                  <a:rPr lang="en-US" dirty="0"/>
                  <a:t> (s; a; r; s</a:t>
                </a:r>
                <a:r>
                  <a:rPr lang="en-US" baseline="30000" dirty="0"/>
                  <a:t>’</a:t>
                </a:r>
                <a:r>
                  <a:rPr lang="en-US" dirty="0"/>
                  <a:t>; a</a:t>
                </a:r>
                <a:r>
                  <a:rPr lang="en-US" baseline="30000" dirty="0"/>
                  <a:t>’</a:t>
                </a:r>
                <a:r>
                  <a:rPr lang="en-US" dirty="0"/>
                  <a:t>) . </a:t>
                </a:r>
                <a:r>
                  <a:rPr lang="en-US" dirty="0" err="1"/>
                  <a:t>Chính</a:t>
                </a:r>
                <a:r>
                  <a:rPr lang="en-US" dirty="0"/>
                  <a:t> </a:t>
                </a:r>
                <a:r>
                  <a:rPr lang="en-US" dirty="0" err="1"/>
                  <a:t>vì</a:t>
                </a:r>
                <a:r>
                  <a:rPr lang="en-US" dirty="0"/>
                  <a:t> </a:t>
                </a:r>
                <a:r>
                  <a:rPr lang="en-US" dirty="0" err="1"/>
                  <a:t>vậy</a:t>
                </a:r>
                <a:r>
                  <a:rPr lang="en-US" dirty="0"/>
                  <a:t> </a:t>
                </a:r>
                <a:r>
                  <a:rPr lang="en-US" dirty="0" err="1"/>
                  <a:t>kỹ</a:t>
                </a:r>
                <a:r>
                  <a:rPr lang="en-US" dirty="0"/>
                  <a:t> </a:t>
                </a:r>
                <a:r>
                  <a:rPr lang="en-US" dirty="0" err="1"/>
                  <a:t>thuật</a:t>
                </a:r>
                <a:r>
                  <a:rPr lang="en-US" dirty="0"/>
                  <a:t> </a:t>
                </a:r>
                <a:r>
                  <a:rPr lang="en-US" dirty="0" err="1"/>
                  <a:t>mang</a:t>
                </a:r>
                <a:r>
                  <a:rPr lang="en-US" dirty="0"/>
                  <a:t> </a:t>
                </a:r>
                <a:r>
                  <a:rPr lang="en-US" dirty="0" err="1"/>
                  <a:t>tên</a:t>
                </a:r>
                <a:r>
                  <a:rPr lang="en-US" dirty="0"/>
                  <a:t> </a:t>
                </a:r>
                <a:r>
                  <a:rPr lang="en-US" dirty="0" err="1"/>
                  <a:t>này</a:t>
                </a:r>
                <a:r>
                  <a:rPr lang="en-US" dirty="0"/>
                  <a:t> (</a:t>
                </a:r>
                <a:r>
                  <a:rPr lang="en-US" dirty="0" err="1"/>
                  <a:t>đọc</a:t>
                </a:r>
                <a:r>
                  <a:rPr lang="en-US" dirty="0"/>
                  <a:t> </a:t>
                </a:r>
                <a:r>
                  <a:rPr lang="en-US" dirty="0" err="1"/>
                  <a:t>theo</a:t>
                </a:r>
                <a:r>
                  <a:rPr lang="en-US" dirty="0"/>
                  <a:t> </a:t>
                </a:r>
                <a:r>
                  <a:rPr lang="en-US" dirty="0" err="1"/>
                  <a:t>các</a:t>
                </a:r>
                <a:r>
                  <a:rPr lang="en-US" dirty="0"/>
                  <a:t> </a:t>
                </a:r>
                <a:r>
                  <a:rPr lang="en-US" dirty="0" err="1"/>
                  <a:t>chữ</a:t>
                </a:r>
                <a:r>
                  <a:rPr lang="en-US" dirty="0"/>
                  <a:t> </a:t>
                </a:r>
                <a:r>
                  <a:rPr lang="en-US" dirty="0" err="1"/>
                  <a:t>trong</a:t>
                </a:r>
                <a:r>
                  <a:rPr lang="en-US" dirty="0"/>
                  <a:t> </a:t>
                </a:r>
                <a:r>
                  <a:rPr lang="en-US" dirty="0" err="1"/>
                  <a:t>bộ</a:t>
                </a:r>
                <a:r>
                  <a:rPr lang="en-US" dirty="0"/>
                  <a:t> </a:t>
                </a:r>
                <a:r>
                  <a:rPr lang="en-US" dirty="0" err="1"/>
                  <a:t>ngũ</a:t>
                </a:r>
                <a:r>
                  <a:rPr lang="en-US" dirty="0"/>
                  <a:t>).</a:t>
                </a:r>
                <a:endParaRPr lang="vi-VN" dirty="0"/>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256955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buNone/>
                </a:pPr>
                <a:r>
                  <a:rPr lang="en-US" sz="2200" dirty="0" err="1"/>
                  <a:t>Thuật</a:t>
                </a:r>
                <a:r>
                  <a:rPr lang="en-US" sz="2200" dirty="0"/>
                  <a:t> </a:t>
                </a:r>
                <a:r>
                  <a:rPr lang="en-US" sz="2200" dirty="0" err="1"/>
                  <a:t>toán</a:t>
                </a:r>
                <a:r>
                  <a:rPr lang="en-US" sz="2200" dirty="0"/>
                  <a:t> 2</a:t>
                </a:r>
              </a:p>
              <a:p>
                <a:r>
                  <a:rPr lang="en-US" i="1" dirty="0" err="1"/>
                  <a:t>Đầu</a:t>
                </a:r>
                <a:r>
                  <a:rPr lang="en-US" i="1" dirty="0"/>
                  <a:t> </a:t>
                </a:r>
                <a:r>
                  <a:rPr lang="en-US" i="1" dirty="0" err="1"/>
                  <a:t>vào</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người</a:t>
                </a:r>
                <a:r>
                  <a:rPr lang="en-US" dirty="0"/>
                  <a:t> </a:t>
                </a:r>
                <a:r>
                  <a:rPr lang="en-US" dirty="0" err="1"/>
                  <a:t>dùng</a:t>
                </a:r>
                <a:r>
                  <a:rPr lang="en-US" dirty="0"/>
                  <a:t> </a:t>
                </a:r>
                <a:r>
                  <a:rPr lang="en-US" dirty="0" err="1"/>
                  <a:t>xác</a:t>
                </a:r>
                <a:r>
                  <a:rPr lang="en-US" dirty="0"/>
                  <a:t> </a:t>
                </a:r>
                <a:r>
                  <a:rPr lang="en-US" dirty="0" err="1"/>
                  <a:t>định</a:t>
                </a:r>
                <a:r>
                  <a:rPr lang="en-US" dirty="0"/>
                  <a:t> ϵ, α, γ</a:t>
                </a:r>
                <a:endParaRPr lang="vi-VN" dirty="0"/>
              </a:p>
              <a:p>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cặp</a:t>
                </a:r>
                <a:r>
                  <a:rPr lang="en-US" dirty="0"/>
                  <a:t> </a:t>
                </a:r>
                <a:r>
                  <a:rPr lang="en-US" dirty="0" err="1"/>
                  <a:t>hành</a:t>
                </a:r>
                <a:r>
                  <a:rPr lang="en-US" dirty="0"/>
                  <a:t> </a:t>
                </a:r>
                <a:r>
                  <a:rPr lang="en-US" dirty="0" err="1"/>
                  <a:t>động</a:t>
                </a:r>
                <a:r>
                  <a:rPr lang="en-US" dirty="0"/>
                  <a:t> </a:t>
                </a:r>
                <a:r>
                  <a:rPr lang="en-US" i="1" dirty="0"/>
                  <a:t>Q</a:t>
                </a:r>
                <a:r>
                  <a:rPr lang="en-US" i="1" baseline="-25000" dirty="0"/>
                  <a:t>0</a:t>
                </a:r>
                <a:r>
                  <a:rPr lang="en-US" i="1" dirty="0"/>
                  <a:t>(</a:t>
                </a:r>
                <a:r>
                  <a:rPr lang="en-US" i="1" dirty="0" err="1"/>
                  <a:t>s</a:t>
                </a:r>
                <a:r>
                  <a:rPr lang="en-US" i="1" baseline="-25000" dirty="0" err="1"/>
                  <a:t>i</a:t>
                </a:r>
                <a:r>
                  <a:rPr lang="en-US" i="1" baseline="-25000" dirty="0"/>
                  <a:t>, </a:t>
                </a:r>
                <a:r>
                  <a:rPr lang="en-US" i="1" dirty="0" err="1"/>
                  <a:t>a</a:t>
                </a:r>
                <a:r>
                  <a:rPr lang="en-US" i="1" baseline="-25000" dirty="0" err="1"/>
                  <a:t>j</a:t>
                </a:r>
                <a:r>
                  <a:rPr lang="en-US" i="1" dirty="0"/>
                  <a:t>)</a:t>
                </a:r>
                <a:endParaRPr lang="vi-VN" dirty="0"/>
              </a:p>
              <a:p>
                <a:r>
                  <a:rPr lang="en-US" dirty="0"/>
                  <a:t>		    </a:t>
                </a:r>
                <a:r>
                  <a:rPr lang="en-US" dirty="0" err="1"/>
                  <a:t>Đối</a:t>
                </a:r>
                <a:r>
                  <a:rPr lang="en-US" dirty="0"/>
                  <a:t> </a:t>
                </a:r>
                <a:r>
                  <a:rPr lang="en-US" dirty="0" err="1"/>
                  <a:t>với</a:t>
                </a:r>
                <a:r>
                  <a:rPr lang="en-US" dirty="0"/>
                  <a:t> </a:t>
                </a:r>
                <a:r>
                  <a:rPr lang="en-US" dirty="0" err="1"/>
                  <a:t>mỗi</a:t>
                </a:r>
                <a:r>
                  <a:rPr lang="en-US" dirty="0"/>
                  <a:t> </a:t>
                </a:r>
                <a:r>
                  <a:rPr lang="en-US" dirty="0" err="1"/>
                  <a:t>cặp</a:t>
                </a:r>
                <a:r>
                  <a:rPr lang="en-US" dirty="0"/>
                  <a:t> </a:t>
                </a:r>
                <a:r>
                  <a:rPr lang="en-US" dirty="0" err="1"/>
                  <a:t>trạng</a:t>
                </a:r>
                <a:r>
                  <a:rPr lang="en-US" dirty="0"/>
                  <a:t> </a:t>
                </a:r>
                <a:r>
                  <a:rPr lang="en-US" dirty="0" err="1"/>
                  <a:t>thái</a:t>
                </a:r>
                <a:r>
                  <a:rPr lang="en-US" dirty="0"/>
                  <a:t> </a:t>
                </a:r>
                <a:r>
                  <a:rPr lang="en-US" dirty="0" err="1"/>
                  <a:t>hành</a:t>
                </a:r>
                <a:r>
                  <a:rPr lang="en-US" dirty="0"/>
                  <a:t> </a:t>
                </a:r>
                <a:r>
                  <a:rPr lang="en-US" dirty="0" err="1"/>
                  <a:t>động</a:t>
                </a:r>
                <a:r>
                  <a:rPr lang="en-US" dirty="0"/>
                  <a:t> </a:t>
                </a:r>
                <a:r>
                  <a:rPr lang="en-US" i="1" dirty="0" err="1"/>
                  <a:t>s</a:t>
                </a:r>
                <a:r>
                  <a:rPr lang="en-US" i="1" baseline="-25000" dirty="0" err="1"/>
                  <a:t>i</a:t>
                </a:r>
                <a:r>
                  <a:rPr lang="en-US" i="1" baseline="-25000" dirty="0"/>
                  <a:t>, </a:t>
                </a:r>
                <a:r>
                  <a:rPr lang="en-US" i="1" dirty="0" err="1"/>
                  <a:t>a</a:t>
                </a:r>
                <a:r>
                  <a:rPr lang="en-US" i="1" baseline="-25000" dirty="0" err="1"/>
                  <a:t>j</a:t>
                </a:r>
                <a:r>
                  <a:rPr lang="en-US" i="1" dirty="0"/>
                  <a:t> </a:t>
                </a:r>
                <a:r>
                  <a:rPr lang="en-US" dirty="0" err="1"/>
                  <a:t>đặt</a:t>
                </a:r>
                <a:r>
                  <a:rPr lang="en-US" dirty="0"/>
                  <a:t> </a:t>
                </a:r>
                <a:r>
                  <a:rPr lang="en-US" dirty="0" err="1"/>
                  <a:t>k</a:t>
                </a:r>
                <a:r>
                  <a:rPr lang="en-US" baseline="-25000" dirty="0" err="1"/>
                  <a:t>i</a:t>
                </a:r>
                <a:r>
                  <a:rPr lang="en-US" dirty="0" err="1"/>
                  <a:t>j</a:t>
                </a:r>
                <a:r>
                  <a:rPr lang="en-US" dirty="0"/>
                  <a:t> =0	</a:t>
                </a:r>
                <a:endParaRPr lang="vi-VN" dirty="0"/>
              </a:p>
              <a:p>
                <a:r>
                  <a:rPr lang="en-US" dirty="0"/>
                  <a:t>1. </a:t>
                </a:r>
                <a:r>
                  <a:rPr lang="en-US" dirty="0" err="1"/>
                  <a:t>Chọn</a:t>
                </a:r>
                <a:r>
                  <a:rPr lang="en-US" dirty="0"/>
                  <a:t> </a:t>
                </a:r>
                <a:r>
                  <a:rPr lang="en-US" dirty="0" err="1"/>
                  <a:t>một</a:t>
                </a:r>
                <a:r>
                  <a:rPr lang="en-US" dirty="0"/>
                  <a:t> </a:t>
                </a:r>
                <a:r>
                  <a:rPr lang="en-US" dirty="0" err="1"/>
                  <a:t>trạng</a:t>
                </a:r>
                <a:r>
                  <a:rPr lang="en-US" dirty="0"/>
                  <a:t> </a:t>
                </a:r>
                <a:r>
                  <a:rPr lang="en-US" dirty="0" err="1"/>
                  <a:t>thái</a:t>
                </a:r>
                <a:r>
                  <a:rPr lang="en-US" dirty="0"/>
                  <a:t> ban </a:t>
                </a:r>
                <a:r>
                  <a:rPr lang="en-US" dirty="0" err="1"/>
                  <a:t>đầu</a:t>
                </a:r>
                <a:r>
                  <a:rPr lang="en-US" dirty="0"/>
                  <a:t>, s. </a:t>
                </a:r>
                <a:endParaRPr lang="vi-VN" dirty="0"/>
              </a:p>
              <a:p>
                <a:r>
                  <a:rPr lang="en-US" dirty="0"/>
                  <a:t>2. </a:t>
                </a:r>
                <a:r>
                  <a:rPr lang="en-US" dirty="0" err="1"/>
                  <a:t>Chọn</a:t>
                </a:r>
                <a:r>
                  <a:rPr lang="en-US" dirty="0"/>
                  <a:t> </a:t>
                </a:r>
                <a:r>
                  <a:rPr lang="en-US" dirty="0" err="1"/>
                  <a:t>hành</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chiến</a:t>
                </a:r>
                <a:r>
                  <a:rPr lang="en-US" dirty="0"/>
                  <a:t> </a:t>
                </a:r>
                <a:r>
                  <a:rPr lang="en-US" dirty="0" err="1"/>
                  <a:t>lược</a:t>
                </a:r>
                <a:r>
                  <a:rPr lang="en-US" dirty="0"/>
                  <a:t> ϵ-greedy </a:t>
                </a:r>
                <a:r>
                  <a:rPr lang="en-US" dirty="0" err="1"/>
                  <a:t>từ</a:t>
                </a:r>
                <a:r>
                  <a:rPr lang="en-US" dirty="0"/>
                  <a:t> </a:t>
                </a:r>
                <a:r>
                  <a:rPr lang="en-US" dirty="0" err="1"/>
                  <a:t>Thuật</a:t>
                </a:r>
                <a:r>
                  <a:rPr lang="en-US" dirty="0"/>
                  <a:t> </a:t>
                </a:r>
                <a:r>
                  <a:rPr lang="en-US" dirty="0" err="1"/>
                  <a:t>toán</a:t>
                </a:r>
                <a:r>
                  <a:rPr lang="en-US" dirty="0"/>
                  <a:t> 1. </a:t>
                </a:r>
                <a:endParaRPr lang="vi-VN" dirty="0"/>
              </a:p>
              <a:p>
                <a:r>
                  <a:rPr lang="en-US" dirty="0"/>
                  <a:t>3. </a:t>
                </a:r>
                <a:r>
                  <a:rPr lang="en-US" dirty="0" err="1"/>
                  <a:t>Thực</a:t>
                </a:r>
                <a:r>
                  <a:rPr lang="en-US" dirty="0"/>
                  <a:t> </a:t>
                </a:r>
                <a:r>
                  <a:rPr lang="en-US" dirty="0" err="1"/>
                  <a:t>hiện</a:t>
                </a:r>
                <a:r>
                  <a:rPr lang="en-US" dirty="0"/>
                  <a:t> </a:t>
                </a:r>
                <a:r>
                  <a:rPr lang="en-US" dirty="0" err="1"/>
                  <a:t>hành</a:t>
                </a:r>
                <a:r>
                  <a:rPr lang="en-US" dirty="0"/>
                  <a:t> </a:t>
                </a:r>
                <a:r>
                  <a:rPr lang="en-US" dirty="0" err="1"/>
                  <a:t>động</a:t>
                </a:r>
                <a:r>
                  <a:rPr lang="en-US" dirty="0"/>
                  <a:t> a. </a:t>
                </a:r>
                <a:r>
                  <a:rPr lang="en-US" dirty="0" err="1"/>
                  <a:t>Điều</a:t>
                </a:r>
                <a:r>
                  <a:rPr lang="en-US" dirty="0"/>
                  <a:t> </a:t>
                </a:r>
                <a:r>
                  <a:rPr lang="en-US" dirty="0" err="1"/>
                  <a:t>này</a:t>
                </a:r>
                <a:r>
                  <a:rPr lang="en-US" dirty="0"/>
                  <a:t> </a:t>
                </a:r>
                <a:r>
                  <a:rPr lang="en-US" dirty="0" err="1"/>
                  <a:t>dẫn</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mới</a:t>
                </a:r>
                <a:r>
                  <a:rPr lang="en-US" dirty="0"/>
                  <a:t>, s</a:t>
                </a:r>
                <a:r>
                  <a:rPr lang="en-US" baseline="30000" dirty="0"/>
                  <a:t>’</a:t>
                </a:r>
                <a:r>
                  <a:rPr lang="en-US" dirty="0"/>
                  <a:t> </a:t>
                </a:r>
                <a:r>
                  <a:rPr lang="en-US" dirty="0" err="1"/>
                  <a:t>và</a:t>
                </a:r>
                <a:r>
                  <a:rPr lang="en-US" dirty="0"/>
                  <a:t> </a:t>
                </a:r>
                <a:r>
                  <a:rPr lang="en-US" dirty="0" err="1"/>
                  <a:t>phần</a:t>
                </a:r>
                <a:r>
                  <a:rPr lang="en-US" dirty="0"/>
                  <a:t> </a:t>
                </a:r>
                <a:r>
                  <a:rPr lang="en-US" dirty="0" err="1"/>
                  <a:t>thưởng</a:t>
                </a:r>
                <a:r>
                  <a:rPr lang="en-US" dirty="0"/>
                  <a:t>, r. </a:t>
                </a:r>
                <a:endParaRPr lang="vi-VN" dirty="0"/>
              </a:p>
              <a:p>
                <a:r>
                  <a:rPr lang="en-US" dirty="0"/>
                  <a:t>4. </a:t>
                </a:r>
                <a:r>
                  <a:rPr lang="en-US" dirty="0" err="1"/>
                  <a:t>Trong</a:t>
                </a:r>
                <a:r>
                  <a:rPr lang="en-US" dirty="0"/>
                  <a:t> </a:t>
                </a:r>
                <a:r>
                  <a:rPr lang="en-US" dirty="0" err="1"/>
                  <a:t>trạng</a:t>
                </a:r>
                <a:r>
                  <a:rPr lang="en-US" dirty="0"/>
                  <a:t> </a:t>
                </a:r>
                <a:r>
                  <a:rPr lang="en-US" dirty="0" err="1"/>
                  <a:t>thái</a:t>
                </a:r>
                <a:r>
                  <a:rPr lang="en-US" dirty="0"/>
                  <a:t> s</a:t>
                </a:r>
                <a:r>
                  <a:rPr lang="en-US" baseline="30000" dirty="0"/>
                  <a:t>’</a:t>
                </a:r>
                <a:r>
                  <a:rPr lang="en-US" dirty="0"/>
                  <a:t>, </a:t>
                </a:r>
                <a:r>
                  <a:rPr lang="en-US" dirty="0" err="1"/>
                  <a:t>chọn</a:t>
                </a:r>
                <a:r>
                  <a:rPr lang="en-US" dirty="0"/>
                  <a:t> </a:t>
                </a:r>
                <a:r>
                  <a:rPr lang="en-US" dirty="0" err="1"/>
                  <a:t>hành</a:t>
                </a:r>
                <a:r>
                  <a:rPr lang="en-US" dirty="0"/>
                  <a:t> </a:t>
                </a:r>
                <a:r>
                  <a:rPr lang="en-US" dirty="0" err="1"/>
                  <a:t>động</a:t>
                </a:r>
                <a:r>
                  <a:rPr lang="en-US" dirty="0"/>
                  <a:t> a</a:t>
                </a:r>
                <a:r>
                  <a:rPr lang="en-US" baseline="30000" dirty="0"/>
                  <a:t>’</a:t>
                </a:r>
                <a:r>
                  <a:rPr lang="en-US" dirty="0"/>
                  <a:t> </a:t>
                </a:r>
                <a:r>
                  <a:rPr lang="en-US" dirty="0" err="1"/>
                  <a:t>sử</a:t>
                </a:r>
                <a:r>
                  <a:rPr lang="en-US" dirty="0"/>
                  <a:t> </a:t>
                </a:r>
                <a:r>
                  <a:rPr lang="en-US" dirty="0" err="1"/>
                  <a:t>dụng</a:t>
                </a:r>
                <a:r>
                  <a:rPr lang="en-US" dirty="0"/>
                  <a:t> </a:t>
                </a:r>
                <a:r>
                  <a:rPr lang="en-US" dirty="0" err="1"/>
                  <a:t>chiến</a:t>
                </a:r>
                <a:r>
                  <a:rPr lang="en-US" dirty="0"/>
                  <a:t> </a:t>
                </a:r>
                <a:r>
                  <a:rPr lang="en-US" dirty="0" err="1"/>
                  <a:t>lược</a:t>
                </a:r>
                <a:r>
                  <a:rPr lang="en-US" dirty="0"/>
                  <a:t> ϵ-</a:t>
                </a:r>
                <a:r>
                  <a:rPr lang="en-US" dirty="0" err="1"/>
                  <a:t>tham</a:t>
                </a:r>
                <a:r>
                  <a:rPr lang="en-US" dirty="0"/>
                  <a:t> lam. </a:t>
                </a:r>
                <a:endParaRPr lang="vi-VN" dirty="0"/>
              </a:p>
              <a:p>
                <a:r>
                  <a:rPr lang="en-US" dirty="0"/>
                  <a:t>   </a:t>
                </a:r>
                <a:r>
                  <a:rPr lang="en-US" dirty="0" err="1"/>
                  <a:t>Cập</a:t>
                </a:r>
                <a:r>
                  <a:rPr lang="en-US" dirty="0"/>
                  <a:t> </a:t>
                </a:r>
                <a:r>
                  <a:rPr lang="en-US" dirty="0" err="1"/>
                  <a:t>nhật</a:t>
                </a:r>
                <a:r>
                  <a:rPr lang="en-US" dirty="0"/>
                  <a:t>  </a:t>
                </a:r>
                <a14:m>
                  <m:oMath xmlns:m="http://schemas.openxmlformats.org/officeDocument/2006/math">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vi-VN" i="1">
                            <a:latin typeface="Cambria Math" panose="02040503050406030204" pitchFamily="18" charset="0"/>
                          </a:rPr>
                        </m:ctrlPr>
                      </m:dPr>
                      <m:e>
                        <m:sSup>
                          <m:sSupPr>
                            <m:ctrlPr>
                              <a:rPr lang="vi-V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𝑄</m:t>
                    </m:r>
                    <m:d>
                      <m:dPr>
                        <m:ctrlPr>
                          <a:rPr lang="vi-VN"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oMath>
                </a14:m>
                <a:r>
                  <a:rPr lang="en-US" dirty="0"/>
                  <a:t> </a:t>
                </a:r>
                <a:endParaRPr lang="vi-VN" dirty="0"/>
              </a:p>
              <a:p>
                <a:r>
                  <a:rPr lang="en-US" dirty="0"/>
                  <a:t>5. </a:t>
                </a:r>
                <a:r>
                  <a:rPr lang="en-US" dirty="0" err="1"/>
                  <a:t>Giả</a:t>
                </a:r>
                <a:r>
                  <a:rPr lang="en-US" dirty="0"/>
                  <a:t> </a:t>
                </a:r>
                <a:r>
                  <a:rPr lang="en-US" dirty="0" err="1"/>
                  <a:t>sử</a:t>
                </a:r>
                <a:r>
                  <a:rPr lang="en-US" dirty="0"/>
                  <a:t> s = s’ </a:t>
                </a:r>
                <a:r>
                  <a:rPr lang="en-US" dirty="0" err="1"/>
                  <a:t>và</a:t>
                </a:r>
                <a:r>
                  <a:rPr lang="en-US" dirty="0"/>
                  <a:t> a = a’. </a:t>
                </a:r>
                <a:r>
                  <a:rPr lang="en-US" dirty="0" err="1"/>
                  <a:t>Nếu</a:t>
                </a:r>
                <a:r>
                  <a:rPr lang="en-US" dirty="0"/>
                  <a:t> s </a:t>
                </a:r>
                <a:r>
                  <a:rPr lang="en-US" dirty="0" err="1"/>
                  <a:t>là</a:t>
                </a:r>
                <a:r>
                  <a:rPr lang="en-US" dirty="0"/>
                  <a:t> </a:t>
                </a:r>
                <a:r>
                  <a:rPr lang="en-US" dirty="0" err="1"/>
                  <a:t>trạng</a:t>
                </a:r>
                <a:r>
                  <a:rPr lang="en-US" dirty="0"/>
                  <a:t> </a:t>
                </a:r>
                <a:r>
                  <a:rPr lang="en-US" dirty="0" err="1"/>
                  <a:t>thái</a:t>
                </a:r>
                <a:r>
                  <a:rPr lang="en-US" dirty="0"/>
                  <a:t> </a:t>
                </a:r>
                <a:r>
                  <a:rPr lang="en-US" dirty="0" err="1"/>
                  <a:t>cuối</a:t>
                </a:r>
                <a:r>
                  <a:rPr lang="en-US" dirty="0"/>
                  <a:t>, </a:t>
                </a:r>
                <a:r>
                  <a:rPr lang="en-US" dirty="0" err="1"/>
                  <a:t>bắt</a:t>
                </a:r>
                <a:r>
                  <a:rPr lang="en-US" dirty="0"/>
                  <a:t> </a:t>
                </a:r>
                <a:r>
                  <a:rPr lang="en-US" dirty="0" err="1"/>
                  <a:t>đầu</a:t>
                </a:r>
                <a:r>
                  <a:rPr lang="en-US" dirty="0"/>
                  <a:t> </a:t>
                </a:r>
                <a:r>
                  <a:rPr lang="en-US" dirty="0" err="1"/>
                  <a:t>giai</a:t>
                </a:r>
                <a:r>
                  <a:rPr lang="en-US" dirty="0"/>
                  <a:t> </a:t>
                </a:r>
                <a:r>
                  <a:rPr lang="en-US" dirty="0" err="1"/>
                  <a:t>đoạn</a:t>
                </a:r>
                <a:r>
                  <a:rPr lang="en-US" dirty="0"/>
                  <a:t> </a:t>
                </a:r>
                <a:r>
                  <a:rPr lang="en-US" dirty="0" err="1"/>
                  <a:t>mới</a:t>
                </a:r>
                <a:r>
                  <a:rPr lang="en-US" dirty="0"/>
                  <a:t> </a:t>
                </a:r>
                <a:r>
                  <a:rPr lang="en-US" dirty="0" err="1"/>
                  <a:t>bằng</a:t>
                </a:r>
                <a:r>
                  <a:rPr lang="en-US" dirty="0"/>
                  <a:t> </a:t>
                </a:r>
                <a:r>
                  <a:rPr lang="en-US" dirty="0" err="1"/>
                  <a:t>cách</a:t>
                </a:r>
                <a:r>
                  <a:rPr lang="en-US" dirty="0"/>
                  <a:t> </a:t>
                </a:r>
                <a:r>
                  <a:rPr lang="en-US" dirty="0" err="1"/>
                  <a:t>chuyển</a:t>
                </a:r>
                <a:r>
                  <a:rPr lang="en-US" dirty="0"/>
                  <a:t> </a:t>
                </a:r>
                <a:r>
                  <a:rPr lang="en-US" dirty="0" err="1"/>
                  <a:t>tới</a:t>
                </a:r>
                <a:r>
                  <a:rPr lang="en-US" dirty="0"/>
                  <a:t> </a:t>
                </a:r>
                <a:r>
                  <a:rPr lang="en-US" dirty="0" err="1"/>
                  <a:t>bước</a:t>
                </a:r>
                <a:r>
                  <a:rPr lang="en-US" dirty="0"/>
                  <a:t> 1; </a:t>
                </a:r>
                <a:r>
                  <a:rPr lang="en-US" dirty="0" err="1"/>
                  <a:t>nếu</a:t>
                </a:r>
                <a:r>
                  <a:rPr lang="en-US" dirty="0"/>
                  <a:t> </a:t>
                </a:r>
                <a:r>
                  <a:rPr lang="en-US" dirty="0" err="1"/>
                  <a:t>không</a:t>
                </a:r>
                <a:r>
                  <a:rPr lang="en-US" dirty="0"/>
                  <a:t>, </a:t>
                </a:r>
                <a:r>
                  <a:rPr lang="en-US" dirty="0" err="1"/>
                  <a:t>chuyển</a:t>
                </a:r>
                <a:r>
                  <a:rPr lang="en-US" dirty="0"/>
                  <a:t> </a:t>
                </a:r>
                <a:r>
                  <a:rPr lang="en-US" dirty="0" err="1"/>
                  <a:t>đến</a:t>
                </a:r>
                <a:r>
                  <a:rPr lang="en-US" dirty="0"/>
                  <a:t> </a:t>
                </a:r>
                <a:r>
                  <a:rPr lang="en-US" dirty="0" err="1"/>
                  <a:t>bước</a:t>
                </a:r>
                <a:r>
                  <a:rPr lang="en-US" dirty="0"/>
                  <a:t> 3.</a:t>
                </a:r>
                <a:endParaRPr lang="vi-VN"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67141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r>
              <a:rPr lang="en-US" dirty="0"/>
              <a:t> </a:t>
            </a:r>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buNone/>
            </a:pPr>
            <a:r>
              <a:rPr lang="vi-VN" sz="2200" b="1" dirty="0"/>
              <a:t>Biểu diễn cụm qua centroid (trọng tâm) </a:t>
            </a:r>
          </a:p>
          <a:p>
            <a:r>
              <a:rPr lang="en-US" dirty="0" err="1"/>
              <a:t>Trong</a:t>
            </a:r>
            <a:r>
              <a:rPr lang="en-US" dirty="0"/>
              <a:t> </a:t>
            </a:r>
            <a:r>
              <a:rPr lang="en-US" dirty="0" err="1"/>
              <a:t>máy</a:t>
            </a:r>
            <a:r>
              <a:rPr lang="en-US" dirty="0"/>
              <a:t> </a:t>
            </a:r>
            <a:r>
              <a:rPr lang="en-US" dirty="0" err="1"/>
              <a:t>học</a:t>
            </a:r>
            <a:r>
              <a:rPr lang="en-US" dirty="0"/>
              <a:t> </a:t>
            </a:r>
            <a:r>
              <a:rPr lang="en-US" dirty="0" err="1"/>
              <a:t>tránh</a:t>
            </a:r>
            <a:r>
              <a:rPr lang="en-US" dirty="0"/>
              <a:t> </a:t>
            </a:r>
            <a:r>
              <a:rPr lang="en-US" dirty="0" err="1"/>
              <a:t>dùng</a:t>
            </a:r>
            <a:r>
              <a:rPr lang="en-US" dirty="0"/>
              <a:t> </a:t>
            </a:r>
            <a:r>
              <a:rPr lang="en-US" dirty="0" err="1"/>
              <a:t>từ</a:t>
            </a:r>
            <a:r>
              <a:rPr lang="en-US" dirty="0"/>
              <a:t> </a:t>
            </a:r>
            <a:r>
              <a:rPr lang="en-US" dirty="0" err="1"/>
              <a:t>tâm</a:t>
            </a:r>
            <a:r>
              <a:rPr lang="en-US" dirty="0"/>
              <a:t> (center) </a:t>
            </a:r>
            <a:r>
              <a:rPr lang="en-US" dirty="0" err="1"/>
              <a:t>vì</a:t>
            </a:r>
            <a:r>
              <a:rPr lang="en-US" dirty="0"/>
              <a:t> </a:t>
            </a:r>
            <a:r>
              <a:rPr lang="en-US" dirty="0" err="1"/>
              <a:t>một</a:t>
            </a:r>
            <a:r>
              <a:rPr lang="en-US" dirty="0"/>
              <a:t> </a:t>
            </a:r>
            <a:r>
              <a:rPr lang="en-US" dirty="0" err="1"/>
              <a:t>số</a:t>
            </a:r>
            <a:r>
              <a:rPr lang="en-US" dirty="0"/>
              <a:t> </a:t>
            </a:r>
            <a:r>
              <a:rPr lang="en-US" dirty="0" err="1"/>
              <a:t>tính</a:t>
            </a:r>
            <a:r>
              <a:rPr lang="en-US" dirty="0"/>
              <a:t> </a:t>
            </a:r>
            <a:r>
              <a:rPr lang="en-US" dirty="0" err="1"/>
              <a:t>chất</a:t>
            </a:r>
            <a:r>
              <a:rPr lang="en-US" dirty="0"/>
              <a:t> </a:t>
            </a:r>
            <a:r>
              <a:rPr lang="en-US" dirty="0" err="1"/>
              <a:t>toán</a:t>
            </a:r>
            <a:r>
              <a:rPr lang="en-US" dirty="0"/>
              <a:t> </a:t>
            </a:r>
            <a:r>
              <a:rPr lang="en-US" dirty="0" err="1"/>
              <a:t>học</a:t>
            </a:r>
            <a:r>
              <a:rPr lang="en-US" dirty="0"/>
              <a:t> </a:t>
            </a:r>
            <a:r>
              <a:rPr lang="en-US" dirty="0" err="1"/>
              <a:t>của</a:t>
            </a:r>
            <a:r>
              <a:rPr lang="en-US" dirty="0"/>
              <a:t> </a:t>
            </a:r>
            <a:r>
              <a:rPr lang="en-US" dirty="0" err="1"/>
              <a:t>tâm</a:t>
            </a:r>
            <a:r>
              <a:rPr lang="en-US" dirty="0"/>
              <a:t> </a:t>
            </a:r>
            <a:r>
              <a:rPr lang="en-US" dirty="0" err="1"/>
              <a:t>dễ</a:t>
            </a:r>
            <a:r>
              <a:rPr lang="en-US" dirty="0"/>
              <a:t> </a:t>
            </a:r>
            <a:r>
              <a:rPr lang="en-US" dirty="0" err="1"/>
              <a:t>gây</a:t>
            </a:r>
            <a:r>
              <a:rPr lang="en-US" dirty="0"/>
              <a:t> ra </a:t>
            </a:r>
            <a:r>
              <a:rPr lang="en-US" dirty="0" err="1"/>
              <a:t>hiểu</a:t>
            </a:r>
            <a:r>
              <a:rPr lang="en-US" dirty="0"/>
              <a:t> </a:t>
            </a:r>
            <a:r>
              <a:rPr lang="en-US" dirty="0" err="1"/>
              <a:t>lầm</a:t>
            </a:r>
            <a:r>
              <a:rPr lang="en-US" dirty="0"/>
              <a:t>. </a:t>
            </a:r>
          </a:p>
          <a:p>
            <a:r>
              <a:rPr lang="en-US" sz="2200" dirty="0" err="1"/>
              <a:t>Làm</a:t>
            </a:r>
            <a:r>
              <a:rPr lang="en-US" sz="2200" dirty="0"/>
              <a:t> </a:t>
            </a:r>
            <a:r>
              <a:rPr lang="en-US" sz="2200" dirty="0" err="1"/>
              <a:t>thế</a:t>
            </a:r>
            <a:r>
              <a:rPr lang="en-US" sz="2200" dirty="0"/>
              <a:t> </a:t>
            </a:r>
            <a:r>
              <a:rPr lang="en-US" sz="2200" dirty="0" err="1"/>
              <a:t>nào</a:t>
            </a:r>
            <a:r>
              <a:rPr lang="en-US" sz="2200" dirty="0"/>
              <a:t> </a:t>
            </a:r>
            <a:r>
              <a:rPr lang="en-US" sz="2200" dirty="0" err="1"/>
              <a:t>định</a:t>
            </a:r>
            <a:r>
              <a:rPr lang="en-US" sz="2200" dirty="0"/>
              <a:t> </a:t>
            </a:r>
            <a:r>
              <a:rPr lang="en-US" sz="2200" dirty="0" err="1"/>
              <a:t>dạng</a:t>
            </a:r>
            <a:r>
              <a:rPr lang="en-US" sz="2200" dirty="0"/>
              <a:t> </a:t>
            </a:r>
            <a:r>
              <a:rPr lang="vi-VN" sz="2200" dirty="0"/>
              <a:t>đư</a:t>
            </a:r>
            <a:r>
              <a:rPr lang="vi-VN" dirty="0"/>
              <a:t>ợc một cụm: kích thước, ranh giới, hay tính chất nào?</a:t>
            </a:r>
          </a:p>
          <a:p>
            <a:r>
              <a:rPr lang="vi-VN" sz="2200" dirty="0"/>
              <a:t>Cách đơn giản nhất là tìm trọng tâm (centroid) của một cụm. Trọng tâm là giá trị trung bình của một thuộc tính của các điểm dữ liệu trong một cụm.</a:t>
            </a:r>
          </a:p>
          <a:p>
            <a:r>
              <a:rPr lang="vi-VN" dirty="0"/>
              <a:t>Nếu các thuộc tính là số -&gt; khá dễ tính. Có 3 điểm (2; 5), (1; 4), (3; 6) trọng tâm là </a:t>
            </a:r>
            <a:r>
              <a:rPr lang="en-US" dirty="0"/>
              <a:t>vector (2; 5</a:t>
            </a:r>
            <a:r>
              <a:rPr lang="vi-VN" dirty="0"/>
              <a:t>).</a:t>
            </a:r>
          </a:p>
          <a:p>
            <a:pPr marL="342900" indent="-342900">
              <a:buFontTx/>
              <a:buChar char="-"/>
            </a:pPr>
            <a:r>
              <a:rPr lang="vi-VN" sz="2200" dirty="0"/>
              <a:t>Nếu </a:t>
            </a:r>
            <a:r>
              <a:rPr lang="vi-VN" dirty="0"/>
              <a:t>đặc tính là định danh: biến thành số- thông thường là 0 hoặc 1.</a:t>
            </a:r>
          </a:p>
          <a:p>
            <a:r>
              <a:rPr lang="en-US" b="1" dirty="0" err="1"/>
              <a:t>Số</a:t>
            </a:r>
            <a:r>
              <a:rPr lang="en-US" b="1" dirty="0"/>
              <a:t> </a:t>
            </a:r>
            <a:r>
              <a:rPr lang="en-US" b="1" dirty="0" err="1"/>
              <a:t>lượng</a:t>
            </a:r>
            <a:r>
              <a:rPr lang="en-US" b="1" dirty="0"/>
              <a:t> </a:t>
            </a:r>
            <a:r>
              <a:rPr lang="en-US" b="1" dirty="0" err="1"/>
              <a:t>cụm</a:t>
            </a:r>
            <a:endParaRPr lang="en-US" b="1" dirty="0"/>
          </a:p>
          <a:p>
            <a:pPr marL="342900" indent="-342900">
              <a:buFontTx/>
              <a:buChar char="-"/>
            </a:pPr>
            <a:r>
              <a:rPr lang="en-US" sz="2200" dirty="0"/>
              <a:t>Tr</a:t>
            </a:r>
            <a:r>
              <a:rPr lang="vi-VN" sz="2200" dirty="0"/>
              <a:t>ư</a:t>
            </a:r>
            <a:r>
              <a:rPr lang="vi-VN" dirty="0"/>
              <a:t>ờng hợp cực đoan là 1 hay tất cả</a:t>
            </a:r>
          </a:p>
          <a:p>
            <a:pPr marL="342900" indent="-342900">
              <a:buFontTx/>
              <a:buChar char="-"/>
            </a:pPr>
            <a:r>
              <a:rPr lang="vi-VN" sz="2200" dirty="0"/>
              <a:t>Chọn theo người dùng</a:t>
            </a:r>
          </a:p>
          <a:p>
            <a:pPr marL="342900" indent="-342900">
              <a:buFontTx/>
              <a:buChar char="-"/>
            </a:pPr>
            <a:r>
              <a:rPr lang="vi-VN" dirty="0"/>
              <a:t>Phần mềm tự xác định</a:t>
            </a:r>
            <a:endParaRPr lang="vi-VN" sz="2200" dirty="0"/>
          </a:p>
        </p:txBody>
      </p:sp>
    </p:spTree>
    <p:extLst>
      <p:ext uri="{BB962C8B-B14F-4D97-AF65-F5344CB8AC3E}">
        <p14:creationId xmlns:p14="http://schemas.microsoft.com/office/powerpoint/2010/main" val="297444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buNone/>
                </a:pPr>
                <a:r>
                  <a:rPr lang="vi-VN" sz="2200" b="1" dirty="0"/>
                  <a:t>Chọn khoảng cách</a:t>
                </a:r>
              </a:p>
              <a:p>
                <a:pPr marL="0" indent="0" algn="just">
                  <a:buNone/>
                </a:pPr>
                <a:r>
                  <a:rPr lang="vi-VN" dirty="0"/>
                  <a:t>Thông thường chọn khoảng cách giữa hai điểm dữ liệu X,Y với vecto đặc trưng n chiều là </a:t>
                </a:r>
              </a:p>
              <a:p>
                <a:r>
                  <a:rPr lang="vi-VN"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𝑀</m:t>
                        </m:r>
                      </m:sub>
                    </m:sSub>
                    <m:d>
                      <m:dPr>
                        <m:ctrlPr>
                          <a:rPr lang="vi-VN"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 </m:t>
                    </m:r>
                    <m:rad>
                      <m:radPr>
                        <m:degHide m:val="on"/>
                        <m:ctrlPr>
                          <a:rPr lang="vi-VN" i="1">
                            <a:latin typeface="Cambria Math" panose="02040503050406030204" pitchFamily="18" charset="0"/>
                          </a:rPr>
                        </m:ctrlPr>
                      </m:radPr>
                      <m:deg/>
                      <m:e>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𝑑</m:t>
                            </m:r>
                            <m:r>
                              <a:rPr lang="en-US" i="1">
                                <a:latin typeface="Cambria Math" panose="02040503050406030204" pitchFamily="18" charset="0"/>
                              </a:rPr>
                              <m:t>(</m:t>
                            </m:r>
                          </m:e>
                        </m:nary>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e>
                    </m:rad>
                  </m:oMath>
                </a14:m>
                <a:endParaRPr lang="vi-VN" dirty="0"/>
              </a:p>
              <a:p>
                <a:pPr marL="342900" indent="-342900" algn="just">
                  <a:buFontTx/>
                  <a:buChar char="-"/>
                </a:pPr>
                <a:r>
                  <a:rPr lang="vi-VN" sz="2200" dirty="0"/>
                  <a:t>Các đặc tính số liên tục của dữ liệu chọn khoảng cách Euclide</a:t>
                </a:r>
              </a:p>
              <a:p>
                <a:pPr lvl="2" indent="0">
                  <a:buNone/>
                </a:pPr>
                <a:r>
                  <a:rPr lang="en-US" i="1" dirty="0"/>
                  <a:t>d</a:t>
                </a:r>
                <a:r>
                  <a:rPr lang="vi-VN" i="1" dirty="0"/>
                  <a:t>(x</a:t>
                </a:r>
                <a:r>
                  <a:rPr lang="vi-VN" i="1" baseline="-25000" dirty="0"/>
                  <a:t>i</a:t>
                </a:r>
                <a:r>
                  <a:rPr lang="vi-VN" i="1" dirty="0"/>
                  <a:t>,y</a:t>
                </a:r>
                <a:r>
                  <a:rPr lang="vi-VN" i="1" baseline="-25000" dirty="0"/>
                  <a:t>i</a:t>
                </a:r>
                <a:r>
                  <a:rPr lang="vi-VN" i="1" dirty="0"/>
                  <a:t>) = (x</a:t>
                </a:r>
                <a:r>
                  <a:rPr lang="vi-VN" i="1" baseline="-25000" dirty="0"/>
                  <a:t>i</a:t>
                </a:r>
                <a:r>
                  <a:rPr lang="vi-VN" i="1" dirty="0"/>
                  <a:t>-y</a:t>
                </a:r>
                <a:r>
                  <a:rPr lang="vi-VN" i="1" baseline="-25000" dirty="0"/>
                  <a:t>i</a:t>
                </a:r>
                <a:r>
                  <a:rPr lang="vi-VN" i="1" dirty="0"/>
                  <a:t>)</a:t>
                </a:r>
                <a:r>
                  <a:rPr lang="vi-VN" i="1" baseline="30000" dirty="0"/>
                  <a:t>2</a:t>
                </a:r>
                <a:r>
                  <a:rPr lang="vi-VN" dirty="0"/>
                  <a:t> </a:t>
                </a:r>
              </a:p>
              <a:p>
                <a:pPr marL="342900" lvl="2" indent="-342900">
                  <a:buFontTx/>
                  <a:buChar char="-"/>
                </a:pPr>
                <a:r>
                  <a:rPr lang="vi-VN" dirty="0"/>
                  <a:t>Đặc tính rời rạc, kể cả danh tính: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đặt</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d</a:t>
                </a:r>
                <a:r>
                  <a:rPr lang="vi-VN" sz="2200" i="1" dirty="0">
                    <a:latin typeface="Arial" panose="020B0604020202020204" pitchFamily="34" charset="0"/>
                    <a:cs typeface="Arial" panose="020B0604020202020204" pitchFamily="34" charset="0"/>
                  </a:rPr>
                  <a:t>(x</a:t>
                </a:r>
                <a:r>
                  <a:rPr lang="vi-VN" sz="2200" i="1" baseline="-25000" dirty="0">
                    <a:latin typeface="Arial" panose="020B0604020202020204" pitchFamily="34" charset="0"/>
                    <a:cs typeface="Arial" panose="020B0604020202020204" pitchFamily="34" charset="0"/>
                  </a:rPr>
                  <a:t>i</a:t>
                </a:r>
                <a:r>
                  <a:rPr lang="vi-VN" sz="2200" i="1" dirty="0">
                    <a:latin typeface="Arial" panose="020B0604020202020204" pitchFamily="34" charset="0"/>
                    <a:cs typeface="Arial" panose="020B0604020202020204" pitchFamily="34" charset="0"/>
                  </a:rPr>
                  <a:t>,y</a:t>
                </a:r>
                <a:r>
                  <a:rPr lang="vi-VN" sz="2200" i="1" baseline="-25000" dirty="0">
                    <a:latin typeface="Arial" panose="020B0604020202020204" pitchFamily="34" charset="0"/>
                    <a:cs typeface="Arial" panose="020B0604020202020204" pitchFamily="34" charset="0"/>
                  </a:rPr>
                  <a:t>i</a:t>
                </a:r>
                <a:r>
                  <a:rPr lang="vi-VN" sz="2200" i="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0 </a:t>
                </a:r>
                <a:r>
                  <a:rPr lang="en-US" sz="2200" dirty="0" err="1">
                    <a:latin typeface="Arial" panose="020B0604020202020204" pitchFamily="34" charset="0"/>
                    <a:cs typeface="Arial" panose="020B0604020202020204" pitchFamily="34" charset="0"/>
                  </a:rPr>
                  <a:t>nếu</a:t>
                </a:r>
                <a:r>
                  <a:rPr lang="en-US" sz="2200" dirty="0">
                    <a:latin typeface="Arial" panose="020B0604020202020204" pitchFamily="34" charset="0"/>
                    <a:cs typeface="Arial" panose="020B0604020202020204" pitchFamily="34" charset="0"/>
                  </a:rPr>
                  <a:t> x</a:t>
                </a:r>
                <a:r>
                  <a:rPr lang="en-US" sz="2200" baseline="-25000" dirty="0">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a:t>
                </a:r>
                <a:r>
                  <a:rPr lang="en-US" sz="2200" baseline="-250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d</a:t>
                </a:r>
                <a:r>
                  <a:rPr lang="vi-VN" sz="2200" i="1" dirty="0">
                    <a:latin typeface="Arial" panose="020B0604020202020204" pitchFamily="34" charset="0"/>
                    <a:cs typeface="Arial" panose="020B0604020202020204" pitchFamily="34" charset="0"/>
                  </a:rPr>
                  <a:t>(x</a:t>
                </a:r>
                <a:r>
                  <a:rPr lang="vi-VN" sz="2200" i="1" baseline="-25000" dirty="0">
                    <a:latin typeface="Arial" panose="020B0604020202020204" pitchFamily="34" charset="0"/>
                    <a:cs typeface="Arial" panose="020B0604020202020204" pitchFamily="34" charset="0"/>
                  </a:rPr>
                  <a:t>i</a:t>
                </a:r>
                <a:r>
                  <a:rPr lang="vi-VN" sz="2200" i="1" dirty="0">
                    <a:latin typeface="Arial" panose="020B0604020202020204" pitchFamily="34" charset="0"/>
                    <a:cs typeface="Arial" panose="020B0604020202020204" pitchFamily="34" charset="0"/>
                  </a:rPr>
                  <a:t>,y</a:t>
                </a:r>
                <a:r>
                  <a:rPr lang="vi-VN" sz="2200" i="1" baseline="-25000" dirty="0">
                    <a:latin typeface="Arial" panose="020B0604020202020204" pitchFamily="34" charset="0"/>
                    <a:cs typeface="Arial" panose="020B0604020202020204" pitchFamily="34" charset="0"/>
                  </a:rPr>
                  <a:t>i</a:t>
                </a:r>
                <a:r>
                  <a:rPr lang="vi-VN" sz="2200" i="1"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1 </a:t>
                </a:r>
                <a:r>
                  <a:rPr lang="en-US" sz="2200" dirty="0" err="1">
                    <a:latin typeface="Arial" panose="020B0604020202020204" pitchFamily="34" charset="0"/>
                    <a:cs typeface="Arial" panose="020B0604020202020204" pitchFamily="34" charset="0"/>
                  </a:rPr>
                  <a:t>nếu</a:t>
                </a:r>
                <a:r>
                  <a:rPr lang="en-US" sz="2200" dirty="0">
                    <a:latin typeface="Arial" panose="020B0604020202020204" pitchFamily="34" charset="0"/>
                    <a:cs typeface="Arial" panose="020B0604020202020204" pitchFamily="34" charset="0"/>
                  </a:rPr>
                  <a:t>  x</a:t>
                </a:r>
                <a:r>
                  <a:rPr lang="en-US" sz="2200" baseline="-25000" dirty="0">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y</a:t>
                </a:r>
                <a:r>
                  <a:rPr lang="en-US" sz="2200" baseline="-250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p>
              <a:p>
                <a:pPr marL="0" lvl="2" indent="0">
                  <a:buNone/>
                </a:pPr>
                <a:r>
                  <a:rPr lang="en-US" sz="2200" dirty="0" err="1">
                    <a:latin typeface="Arial" panose="020B0604020202020204" pitchFamily="34" charset="0"/>
                    <a:cs typeface="Arial" panose="020B0604020202020204" pitchFamily="34" charset="0"/>
                  </a:rPr>
                  <a:t>Đối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khoảng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Euclide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a:t>
                </a:r>
              </a:p>
              <a:p>
                <a:pPr marL="0" lvl="2" indent="0">
                  <a:buNone/>
                </a:pPr>
                <a:endParaRPr lang="en-US" sz="2200" dirty="0">
                  <a:latin typeface="Arial" panose="020B0604020202020204" pitchFamily="34" charset="0"/>
                  <a:cs typeface="Arial" panose="020B0604020202020204" pitchFamily="34" charset="0"/>
                </a:endParaRPr>
              </a:p>
              <a:p>
                <a:pPr marL="0" lvl="2" indent="0">
                  <a:buNone/>
                </a:pPr>
                <a:r>
                  <a:rPr lang="en-US" sz="2200" b="1" dirty="0">
                    <a:latin typeface="Arial" panose="020B0604020202020204" pitchFamily="34" charset="0"/>
                    <a:cs typeface="Arial" panose="020B0604020202020204" pitchFamily="34" charset="0"/>
                  </a:rPr>
                  <a:t>3. </a:t>
                </a:r>
                <a:r>
                  <a:rPr lang="en-US" sz="2200" b="1" dirty="0" err="1">
                    <a:latin typeface="Arial" panose="020B0604020202020204" pitchFamily="34" charset="0"/>
                    <a:cs typeface="Arial" panose="020B0604020202020204" pitchFamily="34" charset="0"/>
                  </a:rPr>
                  <a:t>Thuật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toán</a:t>
                </a:r>
                <a:r>
                  <a:rPr lang="en-US" sz="2200" b="1" dirty="0">
                    <a:latin typeface="Arial" panose="020B0604020202020204" pitchFamily="34" charset="0"/>
                    <a:cs typeface="Arial" panose="020B0604020202020204" pitchFamily="34" charset="0"/>
                  </a:rPr>
                  <a:t> K means</a:t>
                </a:r>
              </a:p>
              <a:p>
                <a:pPr marL="0" lvl="2" indent="0">
                  <a:buNone/>
                </a:pPr>
                <a:r>
                  <a:rPr lang="vi-VN" sz="2200" dirty="0"/>
                  <a:t>Có lẽ thuật toán đơn giản nhất để phát hiện các cụm dữ liệu được biết dưới tên k-means. Chữ “k” trong tên biểu thị tham số số lương cụm có giá trị do người dùng cung cấp.</a:t>
                </a:r>
              </a:p>
              <a:p>
                <a:pPr marL="0" lvl="2" indent="0">
                  <a:buNone/>
                </a:pPr>
                <a:r>
                  <a:rPr lang="vi-VN" sz="2200" b="1" dirty="0"/>
                  <a:t>Hàm sai số</a:t>
                </a:r>
              </a:p>
              <a:p>
                <a:pPr marL="342900" lvl="2" indent="-342900"/>
                <a:r>
                  <a:rPr lang="vi-VN" sz="2200" dirty="0"/>
                  <a:t>Một điểm dữ liệu bao gồm d thuộc tính thì </a:t>
                </a:r>
                <a14:m>
                  <m:oMath xmlns:m="http://schemas.openxmlformats.org/officeDocument/2006/math">
                    <m:r>
                      <a:rPr lang="vi-VN" sz="2200" b="1" i="1">
                        <a:latin typeface="Cambria Math" panose="02040503050406030204" pitchFamily="18" charset="0"/>
                      </a:rPr>
                      <m:t>𝑿</m:t>
                    </m:r>
                    <m:r>
                      <a:rPr lang="vi-VN" sz="2200" i="1">
                        <a:latin typeface="Cambria Math" panose="02040503050406030204" pitchFamily="18" charset="0"/>
                      </a:rPr>
                      <m:t>𝜖</m:t>
                    </m:r>
                    <m:sSup>
                      <m:sSupPr>
                        <m:ctrlPr>
                          <a:rPr lang="vi-VN" sz="2200" i="1">
                            <a:latin typeface="Cambria Math" panose="02040503050406030204" pitchFamily="18" charset="0"/>
                          </a:rPr>
                        </m:ctrlPr>
                      </m:sSupPr>
                      <m:e>
                        <m:r>
                          <a:rPr lang="vi-VN" sz="2200" i="1">
                            <a:latin typeface="Cambria Math" panose="02040503050406030204" pitchFamily="18" charset="0"/>
                          </a:rPr>
                          <m:t>𝑅</m:t>
                        </m:r>
                      </m:e>
                      <m:sup>
                        <m:r>
                          <a:rPr lang="vi-VN" sz="2200" i="1">
                            <a:latin typeface="Cambria Math" panose="02040503050406030204" pitchFamily="18" charset="0"/>
                          </a:rPr>
                          <m:t>𝑑</m:t>
                        </m:r>
                      </m:sup>
                    </m:sSup>
                  </m:oMath>
                </a14:m>
                <a:r>
                  <a:rPr lang="vi-VN" sz="2200" dirty="0"/>
                  <a:t>, và gọi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𝒎</m:t>
                        </m:r>
                      </m:e>
                      <m:sub>
                        <m:r>
                          <a:rPr lang="vi-VN" sz="2200" b="1" i="1">
                            <a:latin typeface="Cambria Math" panose="02040503050406030204" pitchFamily="18" charset="0"/>
                          </a:rPr>
                          <m:t>𝒌</m:t>
                        </m:r>
                      </m:sub>
                    </m:sSub>
                    <m:r>
                      <a:rPr lang="vi-VN" sz="2200" i="1">
                        <a:latin typeface="Cambria Math" panose="02040503050406030204" pitchFamily="18" charset="0"/>
                      </a:rPr>
                      <m:t>𝜖</m:t>
                    </m:r>
                    <m:sSup>
                      <m:sSupPr>
                        <m:ctrlPr>
                          <a:rPr lang="vi-VN" sz="2200" i="1">
                            <a:latin typeface="Cambria Math" panose="02040503050406030204" pitchFamily="18" charset="0"/>
                          </a:rPr>
                        </m:ctrlPr>
                      </m:sSupPr>
                      <m:e>
                        <m:r>
                          <a:rPr lang="vi-VN" sz="2200" i="1">
                            <a:latin typeface="Cambria Math" panose="02040503050406030204" pitchFamily="18" charset="0"/>
                          </a:rPr>
                          <m:t>𝑅</m:t>
                        </m:r>
                      </m:e>
                      <m:sup>
                        <m:r>
                          <a:rPr lang="vi-VN" sz="2200" i="1">
                            <a:latin typeface="Cambria Math" panose="02040503050406030204" pitchFamily="18" charset="0"/>
                          </a:rPr>
                          <m:t>𝑑</m:t>
                        </m:r>
                      </m:sup>
                    </m:sSup>
                  </m:oMath>
                </a14:m>
                <a:r>
                  <a:rPr lang="vi-VN" sz="2200" dirty="0"/>
                  <a:t>  là tâm của mỗi cụm.</a:t>
                </a:r>
              </a:p>
              <a:p>
                <a:pPr marL="342900" lvl="2" indent="-342900"/>
                <a:r>
                  <a:rPr lang="vi-VN" dirty="0"/>
                  <a:t>Khoảng cách Euclide từ điểm </a:t>
                </a:r>
                <a14:m>
                  <m:oMath xmlns:m="http://schemas.openxmlformats.org/officeDocument/2006/math">
                    <m:r>
                      <a:rPr lang="vi-VN" b="1" i="1">
                        <a:latin typeface="Cambria Math" panose="02040503050406030204" pitchFamily="18" charset="0"/>
                      </a:rPr>
                      <m:t>𝑿</m:t>
                    </m:r>
                  </m:oMath>
                </a14:m>
                <a:r>
                  <a:rPr lang="vi-VN" dirty="0"/>
                  <a:t> đến tâm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𝒎</m:t>
                        </m:r>
                      </m:e>
                      <m:sub>
                        <m:r>
                          <a:rPr lang="vi-VN" b="1" i="1">
                            <a:latin typeface="Cambria Math" panose="02040503050406030204" pitchFamily="18" charset="0"/>
                          </a:rPr>
                          <m:t>𝒌</m:t>
                        </m:r>
                      </m:sub>
                    </m:sSub>
                  </m:oMath>
                </a14:m>
                <a:r>
                  <a:rPr lang="vi-VN" dirty="0"/>
                  <a:t> là </a:t>
                </a:r>
                <a14:m>
                  <m:oMath xmlns:m="http://schemas.openxmlformats.org/officeDocument/2006/math">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oMath>
                </a14:m>
                <a:r>
                  <a:rPr lang="vi-VN" dirty="0"/>
                  <a:t>. </a:t>
                </a:r>
              </a:p>
              <a:p>
                <a:pPr marL="342900" lvl="2" indent="-342900"/>
                <a:r>
                  <a:rPr lang="vi-VN" sz="2200" dirty="0"/>
                  <a:t>Biến phụ trợ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𝑖𝑘</m:t>
                        </m:r>
                      </m:sub>
                    </m:sSub>
                    <m:r>
                      <a:rPr lang="vi-VN" sz="2200" i="1">
                        <a:latin typeface="Cambria Math" panose="02040503050406030204" pitchFamily="18" charset="0"/>
                      </a:rPr>
                      <m:t>=1</m:t>
                    </m:r>
                  </m:oMath>
                </a14:m>
                <a:r>
                  <a:rPr lang="vi-VN" sz="2200" dirty="0"/>
                  <a:t> nếu điểm dữ liệu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𝑿</m:t>
                        </m:r>
                      </m:e>
                      <m:sub>
                        <m:r>
                          <a:rPr lang="vi-VN" sz="2200" b="1" i="1">
                            <a:latin typeface="Cambria Math" panose="02040503050406030204" pitchFamily="18" charset="0"/>
                          </a:rPr>
                          <m:t>𝒊</m:t>
                        </m:r>
                      </m:sub>
                    </m:sSub>
                  </m:oMath>
                </a14:m>
                <a:r>
                  <a:rPr lang="vi-VN" sz="2200" b="1" dirty="0"/>
                  <a:t> </a:t>
                </a:r>
                <a:r>
                  <a:rPr lang="vi-VN" sz="2200" dirty="0"/>
                  <a:t>thuộc cụm thứ k, còn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𝑖𝑗</m:t>
                        </m:r>
                      </m:sub>
                    </m:sSub>
                    <m:r>
                      <a:rPr lang="vi-VN" sz="2200" i="1">
                        <a:latin typeface="Cambria Math" panose="02040503050406030204" pitchFamily="18" charset="0"/>
                      </a:rPr>
                      <m:t>=0 </m:t>
                    </m:r>
                    <m:r>
                      <a:rPr lang="vi-VN" sz="2200" i="1">
                        <a:latin typeface="Cambria Math" panose="02040503050406030204" pitchFamily="18" charset="0"/>
                      </a:rPr>
                      <m:t>𝑛</m:t>
                    </m:r>
                    <m:r>
                      <a:rPr lang="vi-VN" sz="2200" i="1">
                        <a:latin typeface="Cambria Math" panose="02040503050406030204" pitchFamily="18" charset="0"/>
                      </a:rPr>
                      <m:t>ế</m:t>
                    </m:r>
                    <m:r>
                      <a:rPr lang="vi-VN" sz="2200" i="1">
                        <a:latin typeface="Cambria Math" panose="02040503050406030204" pitchFamily="18" charset="0"/>
                      </a:rPr>
                      <m:t>𝑢</m:t>
                    </m:r>
                    <m:r>
                      <a:rPr lang="vi-VN" sz="2200" i="1">
                        <a:latin typeface="Cambria Math" panose="02040503050406030204" pitchFamily="18" charset="0"/>
                      </a:rPr>
                      <m:t> </m:t>
                    </m:r>
                    <m:r>
                      <a:rPr lang="vi-VN" sz="2200" i="1">
                        <a:latin typeface="Cambria Math" panose="02040503050406030204" pitchFamily="18" charset="0"/>
                      </a:rPr>
                      <m:t>𝑗</m:t>
                    </m:r>
                    <m:r>
                      <a:rPr lang="vi-VN" sz="2200" i="1">
                        <a:latin typeface="Cambria Math" panose="02040503050406030204" pitchFamily="18" charset="0"/>
                      </a:rPr>
                      <m:t>≠</m:t>
                    </m:r>
                    <m:r>
                      <a:rPr lang="vi-VN" sz="2200" i="1">
                        <a:latin typeface="Cambria Math" panose="02040503050406030204" pitchFamily="18" charset="0"/>
                      </a:rPr>
                      <m:t>𝑘</m:t>
                    </m:r>
                    <m:r>
                      <a:rPr lang="vi-VN" sz="2200" i="1">
                        <a:latin typeface="Cambria Math" panose="02040503050406030204" pitchFamily="18" charset="0"/>
                      </a:rPr>
                      <m:t> </m:t>
                    </m:r>
                  </m:oMath>
                </a14:m>
                <a:r>
                  <a:rPr lang="vi-VN" dirty="0"/>
                  <a:t>.</a:t>
                </a:r>
                <a:endParaRPr lang="vi-VN" sz="2200" dirty="0"/>
              </a:p>
              <a:p>
                <a:pPr marL="0" lvl="2" indent="0">
                  <a:buNone/>
                </a:pP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167321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Giả sử có N dữ liệu học và K cụm.</a:t>
                </a:r>
              </a:p>
              <a:p>
                <a:r>
                  <a:rPr lang="vi-VN" dirty="0"/>
                  <a:t>Khoảng cách dữ liệu đến tâm cụm:</a:t>
                </a:r>
              </a:p>
              <a:p>
                <a:r>
                  <a:rPr lang="vi-VN" dirty="0"/>
                  <a:t> 		</a:t>
                </a:r>
                <a14:m>
                  <m:oMath xmlns:m="http://schemas.openxmlformats.org/officeDocument/2006/math">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𝑖𝑘</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r>
                      <a:rPr lang="vi-VN" i="1">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𝑘</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𝑖𝑘</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e>
                    </m:nary>
                  </m:oMath>
                </a14:m>
                <a:endParaRPr lang="vi-VN" dirty="0"/>
              </a:p>
              <a:p>
                <a:r>
                  <a:rPr lang="vi-VN" dirty="0"/>
                  <a:t>Còn hàm sai số được xác định như sau:</a:t>
                </a:r>
              </a:p>
              <a:p>
                <a:r>
                  <a:rPr lang="vi-VN" i="1" dirty="0"/>
                  <a:t>		</a:t>
                </a:r>
                <a14:m>
                  <m:oMath xmlns:m="http://schemas.openxmlformats.org/officeDocument/2006/math">
                    <m:r>
                      <a:rPr lang="vi-VN" i="1">
                        <a:latin typeface="Cambria Math" panose="02040503050406030204" pitchFamily="18" charset="0"/>
                      </a:rPr>
                      <m:t>𝐿</m:t>
                    </m:r>
                    <m:d>
                      <m:dPr>
                        <m:ctrlPr>
                          <a:rPr lang="vi-VN" i="1">
                            <a:latin typeface="Cambria Math" panose="02040503050406030204" pitchFamily="18" charset="0"/>
                          </a:rPr>
                        </m:ctrlPr>
                      </m:dPr>
                      <m:e>
                        <m:r>
                          <a:rPr lang="vi-VN" b="1" i="1">
                            <a:latin typeface="Cambria Math" panose="02040503050406030204" pitchFamily="18" charset="0"/>
                          </a:rPr>
                          <m:t>𝒀</m:t>
                        </m:r>
                        <m:r>
                          <a:rPr lang="vi-VN" b="1" i="1">
                            <a:latin typeface="Cambria Math" panose="02040503050406030204" pitchFamily="18" charset="0"/>
                          </a:rPr>
                          <m:t>,</m:t>
                        </m:r>
                        <m:r>
                          <a:rPr lang="vi-VN" b="1" i="1">
                            <a:latin typeface="Cambria Math" panose="02040503050406030204" pitchFamily="18" charset="0"/>
                          </a:rPr>
                          <m:t>𝑴</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𝑘</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𝑖𝑘</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e>
                        </m:nary>
                      </m:e>
                    </m:nary>
                  </m:oMath>
                </a14:m>
                <a:endParaRPr lang="vi-VN" dirty="0"/>
              </a:p>
              <a:p>
                <a:r>
                  <a:rPr lang="vi-VN" b="1" dirty="0"/>
                  <a:t>Bài toán tối ưu </a:t>
                </a:r>
              </a:p>
              <a:p>
                <a:r>
                  <a:rPr lang="vi-VN" dirty="0"/>
                  <a:t>Bài toán cần tối ưu đặt ra là:</a:t>
                </a:r>
              </a:p>
              <a:p>
                <a:r>
                  <a:rPr lang="vi-VN" dirty="0"/>
                  <a:t>	 </a:t>
                </a:r>
                <a14:m>
                  <m:oMath xmlns:m="http://schemas.openxmlformats.org/officeDocument/2006/math">
                    <m:r>
                      <a:rPr lang="vi-VN" b="1" i="1">
                        <a:latin typeface="Cambria Math" panose="02040503050406030204" pitchFamily="18" charset="0"/>
                      </a:rPr>
                      <m:t>𝒀</m:t>
                    </m:r>
                    <m:r>
                      <a:rPr lang="vi-VN" b="1" i="1">
                        <a:latin typeface="Cambria Math" panose="02040503050406030204" pitchFamily="18" charset="0"/>
                      </a:rPr>
                      <m:t>,</m:t>
                    </m:r>
                    <m:r>
                      <a:rPr lang="vi-VN" b="1" i="1">
                        <a:latin typeface="Cambria Math" panose="02040503050406030204" pitchFamily="18" charset="0"/>
                      </a:rPr>
                      <m:t>𝑴</m:t>
                    </m:r>
                    <m:r>
                      <a:rPr lang="vi-VN" b="1"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r>
                              <a:rPr lang="vi-VN" i="1">
                                <a:latin typeface="Cambria Math" panose="02040503050406030204" pitchFamily="18" charset="0"/>
                              </a:rPr>
                              <m:t>𝑌</m:t>
                            </m:r>
                            <m:r>
                              <a:rPr lang="vi-VN" i="1">
                                <a:latin typeface="Cambria Math" panose="02040503050406030204" pitchFamily="18" charset="0"/>
                              </a:rPr>
                              <m:t>,</m:t>
                            </m:r>
                            <m:r>
                              <a:rPr lang="vi-VN" i="1">
                                <a:latin typeface="Cambria Math" panose="02040503050406030204" pitchFamily="18" charset="0"/>
                              </a:rPr>
                              <m:t>𝑀</m:t>
                            </m:r>
                          </m:lim>
                        </m:limLow>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𝑘</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𝑖𝑘</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𝑘</m:t>
                                            </m:r>
                                          </m:sub>
                                        </m:sSub>
                                      </m:e>
                                    </m:d>
                                  </m:e>
                                  <m:sup>
                                    <m:r>
                                      <a:rPr lang="vi-VN" i="1">
                                        <a:latin typeface="Cambria Math" panose="02040503050406030204" pitchFamily="18" charset="0"/>
                                      </a:rPr>
                                      <m:t>2</m:t>
                                    </m:r>
                                  </m:sup>
                                </m:sSup>
                              </m:e>
                            </m:nary>
                          </m:e>
                        </m:nary>
                      </m:e>
                    </m:func>
                  </m:oMath>
                </a14:m>
                <a:endParaRPr lang="vi-VN" dirty="0"/>
              </a:p>
              <a:p>
                <a:r>
                  <a:rPr lang="vi-VN" dirty="0"/>
                  <a:t>	</a:t>
                </a:r>
                <a:r>
                  <a:rPr lang="en-US" sz="2000" i="1" dirty="0" err="1"/>
                  <a:t>Thỏa</a:t>
                </a:r>
                <a:r>
                  <a:rPr lang="en-US" sz="2000" i="1" dirty="0"/>
                  <a:t> </a:t>
                </a:r>
                <a:r>
                  <a:rPr lang="en-US" sz="2000" i="1" dirty="0" err="1"/>
                  <a:t>mãn</a:t>
                </a:r>
                <a:r>
                  <a:rPr lang="en-US" sz="2000" i="1"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r>
                      <a:rPr lang="vi-VN" i="1">
                        <a:latin typeface="Cambria Math" panose="02040503050406030204" pitchFamily="18" charset="0"/>
                      </a:rPr>
                      <m:t>𝜖</m:t>
                    </m:r>
                    <m:r>
                      <a:rPr lang="vi-VN" i="1">
                        <a:latin typeface="Cambria Math" panose="02040503050406030204" pitchFamily="18" charset="0"/>
                      </a:rPr>
                      <m:t> </m:t>
                    </m:r>
                    <m:d>
                      <m:dPr>
                        <m:begChr m:val="{"/>
                        <m:endChr m:val="}"/>
                        <m:ctrlPr>
                          <a:rPr lang="vi-VN" i="1">
                            <a:latin typeface="Cambria Math" panose="02040503050406030204" pitchFamily="18" charset="0"/>
                          </a:rPr>
                        </m:ctrlPr>
                      </m:dPr>
                      <m:e>
                        <m:r>
                          <a:rPr lang="vi-VN" i="1">
                            <a:latin typeface="Cambria Math" panose="02040503050406030204" pitchFamily="18" charset="0"/>
                          </a:rPr>
                          <m:t>0,1</m:t>
                        </m:r>
                      </m:e>
                    </m:d>
                    <m:r>
                      <a:rPr lang="vi-VN" i="1">
                        <a:latin typeface="Cambria Math" panose="02040503050406030204" pitchFamily="18" charset="0"/>
                      </a:rPr>
                      <m:t>  </m:t>
                    </m:r>
                    <m:r>
                      <a:rPr lang="vi-VN" i="1">
                        <a:latin typeface="Cambria Math" panose="02040503050406030204" pitchFamily="18" charset="0"/>
                      </a:rPr>
                      <m:t>𝑣</m:t>
                    </m:r>
                    <m:r>
                      <a:rPr lang="vi-VN" i="1">
                        <a:latin typeface="Cambria Math" panose="02040503050406030204" pitchFamily="18" charset="0"/>
                      </a:rPr>
                      <m:t>à   </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r>
                          <a:rPr lang="vi-VN" i="1">
                            <a:latin typeface="Cambria Math" panose="02040503050406030204" pitchFamily="18" charset="0"/>
                          </a:rPr>
                          <m:t>=1   ∀</m:t>
                        </m:r>
                        <m:r>
                          <a:rPr lang="vi-VN" i="1">
                            <a:latin typeface="Cambria Math" panose="02040503050406030204" pitchFamily="18" charset="0"/>
                          </a:rPr>
                          <m:t>𝑖</m:t>
                        </m:r>
                      </m:e>
                    </m:nary>
                  </m:oMath>
                </a14:m>
                <a:endParaRPr lang="vi-VN" dirty="0"/>
              </a:p>
              <a:p>
                <a:r>
                  <a:rPr lang="en-US" dirty="0" err="1"/>
                  <a:t>Để</a:t>
                </a:r>
                <a:r>
                  <a:rPr lang="en-US" dirty="0"/>
                  <a:t> </a:t>
                </a:r>
                <a:r>
                  <a:rPr lang="en-US" dirty="0" err="1"/>
                  <a:t>giải</a:t>
                </a:r>
                <a:r>
                  <a:rPr lang="en-US" dirty="0"/>
                  <a:t> </a:t>
                </a:r>
                <a:r>
                  <a:rPr lang="en-US" dirty="0" err="1"/>
                  <a:t>bài</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này</a:t>
                </a:r>
                <a:r>
                  <a:rPr lang="en-US" dirty="0"/>
                  <a:t> ta </a:t>
                </a:r>
                <a:r>
                  <a:rPr lang="en-US" dirty="0" err="1"/>
                  <a:t>có</a:t>
                </a:r>
                <a:r>
                  <a:rPr lang="en-US" dirty="0"/>
                  <a:t> </a:t>
                </a:r>
                <a:r>
                  <a:rPr lang="en-US" dirty="0" err="1"/>
                  <a:t>hai</a:t>
                </a:r>
                <a:r>
                  <a:rPr lang="en-US" dirty="0"/>
                  <a:t> </a:t>
                </a:r>
                <a:r>
                  <a:rPr lang="en-US" dirty="0" err="1"/>
                  <a:t>trường</a:t>
                </a:r>
                <a:r>
                  <a:rPr lang="en-US" dirty="0"/>
                  <a:t> </a:t>
                </a:r>
                <a:r>
                  <a:rPr lang="en-US" dirty="0" err="1"/>
                  <a:t>hợp</a:t>
                </a:r>
                <a:r>
                  <a:rPr lang="en-US" dirty="0"/>
                  <a:t>.</a:t>
                </a:r>
                <a:endParaRPr lang="vi-VN" dirty="0"/>
              </a:p>
              <a:p>
                <a:pPr marL="457200" lvl="0" indent="-457200">
                  <a:buFont typeface="+mj-lt"/>
                  <a:buAutoNum type="arabicPeriod"/>
                </a:pPr>
                <a:r>
                  <a:rPr lang="en-US" dirty="0" err="1"/>
                  <a:t>Nếu</a:t>
                </a:r>
                <a:r>
                  <a:rPr lang="en-US" dirty="0"/>
                  <a:t> </a:t>
                </a:r>
                <a:r>
                  <a:rPr lang="en-US" dirty="0" err="1"/>
                  <a:t>đã</a:t>
                </a:r>
                <a:r>
                  <a:rPr lang="en-US" dirty="0"/>
                  <a:t> </a:t>
                </a:r>
                <a:r>
                  <a:rPr lang="en-US" dirty="0" err="1"/>
                  <a:t>có</a:t>
                </a:r>
                <a:r>
                  <a:rPr lang="en-US" dirty="0"/>
                  <a:t> </a:t>
                </a:r>
                <a:r>
                  <a:rPr lang="en-US" dirty="0" err="1"/>
                  <a:t>các</a:t>
                </a:r>
                <a:r>
                  <a:rPr lang="en-US" dirty="0"/>
                  <a:t> </a:t>
                </a:r>
                <a:r>
                  <a:rPr lang="en-US" dirty="0" err="1"/>
                  <a:t>tâm</a:t>
                </a:r>
                <a:r>
                  <a:rPr lang="en-US" dirty="0"/>
                  <a:t>, ta </a:t>
                </a:r>
                <a:r>
                  <a:rPr lang="en-US" dirty="0" err="1"/>
                  <a:t>tìm</a:t>
                </a:r>
                <a:r>
                  <a:rPr lang="en-US" dirty="0"/>
                  <a:t> </a:t>
                </a:r>
                <a:r>
                  <a:rPr lang="en-US" dirty="0" err="1"/>
                  <a:t>cụm</a:t>
                </a:r>
                <a:r>
                  <a:rPr lang="en-US" dirty="0"/>
                  <a:t> </a:t>
                </a:r>
                <a:r>
                  <a:rPr lang="en-US" dirty="0" err="1"/>
                  <a:t>để</a:t>
                </a:r>
                <a:r>
                  <a:rPr lang="en-US" dirty="0"/>
                  <a:t> </a:t>
                </a:r>
                <a:r>
                  <a:rPr lang="en-US" dirty="0" err="1"/>
                  <a:t>cho</a:t>
                </a:r>
                <a:r>
                  <a:rPr lang="en-US" dirty="0"/>
                  <a:t> </a:t>
                </a:r>
                <a:r>
                  <a:rPr lang="en-US" dirty="0" err="1"/>
                  <a:t>mỗi</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thuộc</a:t>
                </a:r>
                <a:r>
                  <a:rPr lang="en-US" dirty="0"/>
                  <a:t> </a:t>
                </a:r>
                <a:r>
                  <a:rPr lang="en-US" dirty="0" err="1"/>
                  <a:t>vào</a:t>
                </a:r>
                <a:r>
                  <a:rPr lang="en-US" dirty="0"/>
                  <a:t>, </a:t>
                </a:r>
                <a:r>
                  <a:rPr lang="en-US" dirty="0" err="1"/>
                  <a:t>tức</a:t>
                </a:r>
                <a:r>
                  <a:rPr lang="en-US" dirty="0"/>
                  <a:t> </a:t>
                </a:r>
                <a:r>
                  <a:rPr lang="en-US" dirty="0" err="1"/>
                  <a:t>là</a:t>
                </a:r>
                <a:r>
                  <a:rPr lang="en-US" dirty="0"/>
                  <a:t> </a:t>
                </a:r>
                <a:r>
                  <a:rPr lang="en-US" dirty="0" err="1"/>
                  <a:t>tìm</a:t>
                </a:r>
                <a:r>
                  <a:rPr lang="en-US"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oMath>
                </a14:m>
                <a:r>
                  <a:rPr lang="en-US" dirty="0"/>
                  <a:t>  </a:t>
                </a:r>
                <a:r>
                  <a:rPr lang="en-US" dirty="0" err="1"/>
                  <a:t>để</a:t>
                </a:r>
                <a:r>
                  <a:rPr lang="en-US" dirty="0"/>
                  <a:t> </a:t>
                </a:r>
                <a:r>
                  <a:rPr lang="en-US" dirty="0" err="1"/>
                  <a:t>cho</a:t>
                </a:r>
                <a:r>
                  <a:rPr lang="en-US" dirty="0"/>
                  <a:t> </a:t>
                </a:r>
                <a:r>
                  <a:rPr lang="en-US" dirty="0" err="1"/>
                  <a:t>khoảng</a:t>
                </a:r>
                <a:r>
                  <a:rPr lang="en-US" dirty="0"/>
                  <a:t> </a:t>
                </a:r>
                <a:r>
                  <a:rPr lang="en-US" dirty="0" err="1"/>
                  <a:t>cách</a:t>
                </a:r>
                <a:r>
                  <a:rPr lang="en-US" dirty="0"/>
                  <a:t> </a:t>
                </a:r>
                <a:r>
                  <a:rPr lang="en-US" dirty="0" err="1"/>
                  <a:t>từ</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điểm</a:t>
                </a:r>
                <a:r>
                  <a:rPr lang="en-US" dirty="0"/>
                  <a:t> </a:t>
                </a:r>
                <a:r>
                  <a:rPr lang="en-US" dirty="0" err="1"/>
                  <a:t>tâm</a:t>
                </a:r>
                <a:r>
                  <a:rPr lang="en-US" dirty="0"/>
                  <a:t> </a:t>
                </a:r>
                <a:r>
                  <a:rPr lang="en-US" dirty="0" err="1"/>
                  <a:t>là</a:t>
                </a:r>
                <a:r>
                  <a:rPr lang="en-US" dirty="0"/>
                  <a:t> </a:t>
                </a:r>
                <a:r>
                  <a:rPr lang="en-US" dirty="0" err="1"/>
                  <a:t>nhỏ</a:t>
                </a:r>
                <a:r>
                  <a:rPr lang="en-US" dirty="0"/>
                  <a:t> </a:t>
                </a:r>
                <a:r>
                  <a:rPr lang="en-US" dirty="0" err="1"/>
                  <a:t>nhất</a:t>
                </a:r>
                <a:r>
                  <a:rPr lang="en-US" dirty="0"/>
                  <a:t> </a:t>
                </a:r>
                <a:r>
                  <a:rPr lang="en-US" dirty="0" err="1"/>
                  <a:t>tức</a:t>
                </a:r>
                <a:r>
                  <a:rPr lang="en-US" dirty="0"/>
                  <a:t> </a:t>
                </a:r>
                <a:r>
                  <a:rPr lang="en-US" dirty="0" err="1"/>
                  <a:t>là</a:t>
                </a:r>
                <a:r>
                  <a:rPr lang="en-US" dirty="0"/>
                  <a:t> </a:t>
                </a:r>
                <a:r>
                  <a:rPr lang="en-US" dirty="0" err="1"/>
                  <a:t>giải</a:t>
                </a:r>
                <a:r>
                  <a:rPr lang="en-US" dirty="0"/>
                  <a:t> </a:t>
                </a:r>
                <a:r>
                  <a:rPr lang="en-US" dirty="0" err="1"/>
                  <a:t>bài</a:t>
                </a:r>
                <a:r>
                  <a:rPr lang="en-US" dirty="0"/>
                  <a:t> </a:t>
                </a:r>
                <a:r>
                  <a:rPr lang="en-US" dirty="0" err="1"/>
                  <a:t>toán</a:t>
                </a:r>
                <a:r>
                  <a:rPr lang="en-US" dirty="0"/>
                  <a:t>:</a:t>
                </a:r>
                <a:endParaRPr lang="vi-VN" dirty="0"/>
              </a:p>
              <a:p>
                <a:endParaRPr lang="vi-VN" dirty="0"/>
              </a:p>
              <a:p>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a:stretch>
              </a:blipFill>
            </p:spPr>
            <p:txBody>
              <a:bodyPr/>
              <a:lstStyle/>
              <a:p>
                <a:r>
                  <a:rPr lang="vi-VN">
                    <a:noFill/>
                  </a:rPr>
                  <a:t> </a:t>
                </a:r>
              </a:p>
            </p:txBody>
          </p:sp>
        </mc:Fallback>
      </mc:AlternateContent>
    </p:spTree>
    <p:extLst>
      <p:ext uri="{BB962C8B-B14F-4D97-AF65-F5344CB8AC3E}">
        <p14:creationId xmlns:p14="http://schemas.microsoft.com/office/powerpoint/2010/main" val="199258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vi-VN" b="1"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m:t>
                                  </m:r>
                                </m:sub>
                              </m:sSub>
                            </m:lim>
                          </m:limLow>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𝑗</m:t>
                                          </m:r>
                                        </m:sub>
                                      </m:sSub>
                                    </m:e>
                                  </m:d>
                                </m:e>
                                <m:sup>
                                  <m:r>
                                    <a:rPr lang="vi-VN" i="1">
                                      <a:latin typeface="Cambria Math" panose="02040503050406030204" pitchFamily="18" charset="0"/>
                                    </a:rPr>
                                    <m:t>2</m:t>
                                  </m:r>
                                </m:sup>
                              </m:sSup>
                            </m:e>
                          </m:nary>
                        </m:e>
                      </m:func>
                    </m:oMath>
                  </m:oMathPara>
                </a14:m>
                <a:endParaRPr lang="vi-VN" dirty="0"/>
              </a:p>
              <a:p>
                <a:r>
                  <a:rPr lang="vi-VN" dirty="0"/>
                  <a:t>	</a:t>
                </a:r>
                <a:r>
                  <a:rPr lang="en-US" dirty="0" err="1"/>
                  <a:t>Thỏa</a:t>
                </a:r>
                <a:r>
                  <a:rPr lang="en-US" dirty="0"/>
                  <a:t> </a:t>
                </a:r>
                <a:r>
                  <a:rPr lang="en-US" dirty="0" err="1"/>
                  <a:t>mãn</a:t>
                </a:r>
                <a:r>
                  <a:rPr lang="en-US"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r>
                      <a:rPr lang="vi-VN" i="1">
                        <a:latin typeface="Cambria Math" panose="02040503050406030204" pitchFamily="18" charset="0"/>
                      </a:rPr>
                      <m:t>𝜖</m:t>
                    </m:r>
                    <m:r>
                      <a:rPr lang="vi-VN" i="1">
                        <a:latin typeface="Cambria Math" panose="02040503050406030204" pitchFamily="18" charset="0"/>
                      </a:rPr>
                      <m:t> </m:t>
                    </m:r>
                    <m:d>
                      <m:dPr>
                        <m:begChr m:val="{"/>
                        <m:endChr m:val="}"/>
                        <m:ctrlPr>
                          <a:rPr lang="vi-VN" i="1">
                            <a:latin typeface="Cambria Math" panose="02040503050406030204" pitchFamily="18" charset="0"/>
                          </a:rPr>
                        </m:ctrlPr>
                      </m:dPr>
                      <m:e>
                        <m:r>
                          <a:rPr lang="vi-VN" i="1">
                            <a:latin typeface="Cambria Math" panose="02040503050406030204" pitchFamily="18" charset="0"/>
                          </a:rPr>
                          <m:t>0,1</m:t>
                        </m:r>
                      </m:e>
                    </m:d>
                    <m:r>
                      <a:rPr lang="vi-VN" i="1">
                        <a:latin typeface="Cambria Math" panose="02040503050406030204" pitchFamily="18" charset="0"/>
                      </a:rPr>
                      <m:t>  </m:t>
                    </m:r>
                    <m:r>
                      <a:rPr lang="vi-VN" i="1">
                        <a:latin typeface="Cambria Math" panose="02040503050406030204" pitchFamily="18" charset="0"/>
                      </a:rPr>
                      <m:t>𝑣</m:t>
                    </m:r>
                    <m:r>
                      <a:rPr lang="vi-VN" i="1">
                        <a:latin typeface="Cambria Math" panose="02040503050406030204" pitchFamily="18" charset="0"/>
                      </a:rPr>
                      <m:t>à   </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1">
                            <a:latin typeface="Cambria Math" panose="02040503050406030204" pitchFamily="18" charset="0"/>
                          </a:rPr>
                          <m:t>=1</m:t>
                        </m:r>
                      </m:sub>
                      <m:sup>
                        <m:r>
                          <a:rPr lang="vi-VN" i="1">
                            <a:latin typeface="Cambria Math" panose="02040503050406030204" pitchFamily="18" charset="0"/>
                          </a:rPr>
                          <m:t>𝐾</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r>
                          <a:rPr lang="vi-VN" i="1">
                            <a:latin typeface="Cambria Math" panose="02040503050406030204" pitchFamily="18" charset="0"/>
                          </a:rPr>
                          <m:t>=1   ∀</m:t>
                        </m:r>
                        <m:r>
                          <a:rPr lang="vi-VN" i="1">
                            <a:latin typeface="Cambria Math" panose="02040503050406030204" pitchFamily="18" charset="0"/>
                          </a:rPr>
                          <m:t>𝑖</m:t>
                        </m:r>
                      </m:e>
                    </m:nary>
                  </m:oMath>
                </a14:m>
                <a:endParaRPr lang="vi-VN" dirty="0"/>
              </a:p>
              <a:p>
                <a:r>
                  <a:rPr lang="vi-VN" dirty="0"/>
                  <a:t>Vì chỉ có một phần tử của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𝑌</m:t>
                        </m:r>
                      </m:e>
                      <m:sub>
                        <m:r>
                          <a:rPr lang="vi-VN" i="1">
                            <a:latin typeface="Cambria Math" panose="02040503050406030204" pitchFamily="18" charset="0"/>
                          </a:rPr>
                          <m:t>𝑗</m:t>
                        </m:r>
                      </m:sub>
                    </m:sSub>
                  </m:oMath>
                </a14:m>
                <a:r>
                  <a:rPr lang="en-US" dirty="0"/>
                  <a:t> </a:t>
                </a:r>
                <a:r>
                  <a:rPr lang="vi-VN" dirty="0"/>
                  <a:t>là bằng 1 nên bài toán cần tìm j để </a:t>
                </a:r>
                <a14:m>
                  <m:oMath xmlns:m="http://schemas.openxmlformats.org/officeDocument/2006/math">
                    <m:r>
                      <a:rPr lang="vi-VN" i="1">
                        <a:latin typeface="Cambria Math" panose="02040503050406030204" pitchFamily="18" charset="0"/>
                      </a:rPr>
                      <m:t>𝑗</m:t>
                    </m:r>
                    <m:r>
                      <a:rPr lang="vi-VN"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r>
                              <a:rPr lang="vi-VN" i="1">
                                <a:latin typeface="Cambria Math" panose="02040503050406030204" pitchFamily="18" charset="0"/>
                              </a:rPr>
                              <m:t>𝑗</m:t>
                            </m:r>
                          </m:lim>
                        </m:limLow>
                      </m:fName>
                      <m:e>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𝑗</m:t>
                                    </m:r>
                                  </m:sub>
                                </m:sSub>
                              </m:e>
                            </m:d>
                          </m:e>
                          <m:sup>
                            <m:r>
                              <a:rPr lang="vi-VN" i="1">
                                <a:latin typeface="Cambria Math" panose="02040503050406030204" pitchFamily="18" charset="0"/>
                              </a:rPr>
                              <m:t>2</m:t>
                            </m:r>
                          </m:sup>
                        </m:sSup>
                      </m:e>
                    </m:func>
                  </m:oMath>
                </a14:m>
                <a:r>
                  <a:rPr lang="vi-VN" dirty="0"/>
                  <a:t>. Tức là tìm tâm của cụm nào có khoảng cách là nhỏ nhât.</a:t>
                </a:r>
              </a:p>
              <a:p>
                <a:r>
                  <a:rPr lang="vi-VN" dirty="0"/>
                  <a:t>2. Nếu đã tìm được cụm cho tất cả mọi điểm thì cần tìm các tâm mới cho các cụm để hàm sai số là nhỏ nhất.  </a:t>
                </a:r>
              </a:p>
              <a:p>
                <a:r>
                  <a:rPr lang="vi-VN" dirty="0"/>
                  <a:t>Một khi các nhãn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r>
                      <a:rPr lang="vi-VN" i="1">
                        <a:latin typeface="Cambria Math" panose="02040503050406030204" pitchFamily="18" charset="0"/>
                      </a:rPr>
                      <m:t>  </m:t>
                    </m:r>
                  </m:oMath>
                </a14:m>
                <a:r>
                  <a:rPr lang="vi-VN" dirty="0"/>
                  <a:t>đã được xác định khi đó bài toán cần tìm các tâm mới như sau:</a:t>
                </a:r>
              </a:p>
              <a:p>
                <a:r>
                  <a:rPr lang="vi-VN" i="1" dirty="0"/>
                  <a:t>	</a:t>
                </a:r>
                <a14:m>
                  <m:oMath xmlns:m="http://schemas.openxmlformats.org/officeDocument/2006/math">
                    <m:sSub>
                      <m:sSubPr>
                        <m:ctrlPr>
                          <a:rPr lang="vi-VN" i="1">
                            <a:latin typeface="Cambria Math" panose="02040503050406030204" pitchFamily="18" charset="0"/>
                          </a:rPr>
                        </m:ctrlPr>
                      </m:sSubPr>
                      <m:e>
                        <m:r>
                          <a:rPr lang="en-US" b="1" i="1">
                            <a:latin typeface="Cambria Math" panose="02040503050406030204" pitchFamily="18" charset="0"/>
                          </a:rPr>
                          <m:t>𝒎</m:t>
                        </m:r>
                      </m:e>
                      <m:sub>
                        <m:r>
                          <a:rPr lang="en-US" i="1">
                            <a:latin typeface="Cambria Math" panose="02040503050406030204" pitchFamily="18" charset="0"/>
                          </a:rPr>
                          <m:t>𝑗</m:t>
                        </m:r>
                      </m:sub>
                    </m:sSub>
                    <m:r>
                      <a:rPr lang="vi-VN" b="1"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sSub>
                              <m:sSubPr>
                                <m:ctrlPr>
                                  <a:rPr lang="vi-VN" i="1">
                                    <a:latin typeface="Cambria Math" panose="02040503050406030204" pitchFamily="18" charset="0"/>
                                  </a:rPr>
                                </m:ctrlPr>
                              </m:sSubPr>
                              <m:e>
                                <m:r>
                                  <a:rPr lang="vi-VN" i="1">
                                    <a:latin typeface="Cambria Math" panose="02040503050406030204" pitchFamily="18" charset="0"/>
                                  </a:rPr>
                                  <m:t>𝑚</m:t>
                                </m:r>
                              </m:e>
                              <m:sub>
                                <m:r>
                                  <a:rPr lang="vi-VN" i="1">
                                    <a:latin typeface="Cambria Math" panose="02040503050406030204" pitchFamily="18" charset="0"/>
                                  </a:rPr>
                                  <m:t>𝑗</m:t>
                                </m:r>
                              </m:sub>
                            </m:sSub>
                          </m:lim>
                        </m:limLow>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sub>
                            </m:sSub>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𝑿</m:t>
                                        </m:r>
                                      </m:e>
                                      <m:sub>
                                        <m:r>
                                          <a:rPr lang="vi-VN" b="1" i="1">
                                            <a:latin typeface="Cambria Math" panose="02040503050406030204" pitchFamily="18" charset="0"/>
                                          </a:rPr>
                                          <m:t>𝒊</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𝑗</m:t>
                                        </m:r>
                                      </m:sub>
                                    </m:sSub>
                                  </m:e>
                                </m:d>
                              </m:e>
                              <m:sup>
                                <m:r>
                                  <a:rPr lang="vi-VN" i="1">
                                    <a:latin typeface="Cambria Math" panose="02040503050406030204" pitchFamily="18" charset="0"/>
                                  </a:rPr>
                                  <m:t>2</m:t>
                                </m:r>
                              </m:sup>
                            </m:sSup>
                          </m:e>
                        </m:nary>
                      </m:e>
                    </m:func>
                  </m:oMath>
                </a14:m>
                <a:endParaRPr lang="vi-VN" dirty="0"/>
              </a:p>
              <a:p>
                <a:r>
                  <a:rPr lang="vi-VN" dirty="0"/>
                  <a:t>Để tìm cực tiểu của phiếm hàm sai số kí hiệu là L(m) như trên theo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𝑚</m:t>
                        </m:r>
                      </m:e>
                      <m:sub>
                        <m:r>
                          <a:rPr lang="vi-VN" i="1">
                            <a:latin typeface="Cambria Math" panose="02040503050406030204" pitchFamily="18" charset="0"/>
                          </a:rPr>
                          <m:t>𝑗</m:t>
                        </m:r>
                      </m:sub>
                    </m:sSub>
                    <m:r>
                      <a:rPr lang="vi-VN" b="0" i="0" smtClean="0">
                        <a:latin typeface="Cambria Math" panose="02040503050406030204" pitchFamily="18" charset="0"/>
                      </a:rPr>
                      <m:t> </m:t>
                    </m:r>
                  </m:oMath>
                </a14:m>
                <a:r>
                  <a:rPr lang="vi-VN" dirty="0"/>
                  <a:t>ta  cần tính đạo hàm của hàm trên.</a:t>
                </a:r>
                <a:endParaRPr lang="vi-VN" i="1" dirty="0"/>
              </a:p>
              <a:p>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m:rPr>
                              <m:sty m:val="p"/>
                            </m:rPr>
                            <a:rPr lang="vi-VN">
                              <a:latin typeface="Cambria Math" panose="02040503050406030204" pitchFamily="18" charset="0"/>
                            </a:rPr>
                            <m:t>∇</m:t>
                          </m:r>
                        </m:e>
                        <m:sub>
                          <m:sSub>
                            <m:sSubPr>
                              <m:ctrlPr>
                                <a:rPr lang="vi-VN" i="1">
                                  <a:latin typeface="Cambria Math" panose="02040503050406030204" pitchFamily="18" charset="0"/>
                                </a:rPr>
                              </m:ctrlPr>
                            </m:sSubPr>
                            <m:e>
                              <m:r>
                                <a:rPr lang="vi-VN" i="1">
                                  <a:latin typeface="Cambria Math" panose="02040503050406030204" pitchFamily="18" charset="0"/>
                                </a:rPr>
                                <m:t>𝑚</m:t>
                              </m:r>
                            </m:e>
                            <m:sub>
                              <m:r>
                                <a:rPr lang="vi-VN" i="1">
                                  <a:latin typeface="Cambria Math" panose="02040503050406030204" pitchFamily="18" charset="0"/>
                                </a:rPr>
                                <m:t>𝑗</m:t>
                              </m:r>
                            </m:sub>
                          </m:sSub>
                        </m:sub>
                      </m:sSub>
                      <m:r>
                        <a:rPr lang="vi-VN" i="1">
                          <a:latin typeface="Cambria Math" panose="02040503050406030204" pitchFamily="18" charset="0"/>
                        </a:rPr>
                        <m:t>𝐿</m:t>
                      </m:r>
                      <m:d>
                        <m:dPr>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𝒎</m:t>
                              </m:r>
                            </m:e>
                            <m:sub>
                              <m:r>
                                <a:rPr lang="vi-VN" b="1" i="1">
                                  <a:latin typeface="Cambria Math" panose="02040503050406030204" pitchFamily="18" charset="0"/>
                                </a:rPr>
                                <m:t>𝒋</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𝑁</m:t>
                          </m:r>
                        </m:den>
                      </m:f>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𝑖𝑗</m:t>
                              </m:r>
                              <m:r>
                                <a:rPr lang="vi-VN" i="1">
                                  <a:latin typeface="Cambria Math" panose="02040503050406030204" pitchFamily="18" charset="0"/>
                                </a:rPr>
                                <m:t> </m:t>
                              </m:r>
                            </m:sub>
                          </m:sSub>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b="1" i="1">
                                      <a:latin typeface="Cambria Math" panose="02040503050406030204" pitchFamily="18" charset="0"/>
                                    </a:rPr>
                                    <m:t>𝒙</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𝒎</m:t>
                                  </m:r>
                                </m:e>
                                <m:sub>
                                  <m:r>
                                    <a:rPr lang="vi-VN" i="1">
                                      <a:latin typeface="Cambria Math" panose="02040503050406030204" pitchFamily="18" charset="0"/>
                                    </a:rPr>
                                    <m:t>𝑗</m:t>
                                  </m:r>
                                </m:sub>
                              </m:sSub>
                            </m:e>
                          </m:d>
                          <m:r>
                            <a:rPr lang="vi-VN" i="1">
                              <a:latin typeface="Cambria Math" panose="02040503050406030204" pitchFamily="18" charset="0"/>
                            </a:rPr>
                            <m:t>=0</m:t>
                          </m:r>
                        </m:e>
                      </m:nary>
                    </m:oMath>
                  </m:oMathPara>
                </a14:m>
                <a:endParaRPr lang="vi-VN" dirty="0"/>
              </a:p>
              <a:p>
                <a:endParaRPr lang="vi-VN" dirty="0"/>
              </a:p>
              <a:p>
                <a:pPr marL="0" indent="0" algn="just">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r="-699"/>
                </a:stretch>
              </a:blipFill>
            </p:spPr>
            <p:txBody>
              <a:bodyPr/>
              <a:lstStyle/>
              <a:p>
                <a:r>
                  <a:rPr lang="vi-VN">
                    <a:noFill/>
                  </a:rPr>
                  <a:t> </a:t>
                </a:r>
              </a:p>
            </p:txBody>
          </p:sp>
        </mc:Fallback>
      </mc:AlternateContent>
    </p:spTree>
    <p:extLst>
      <p:ext uri="{BB962C8B-B14F-4D97-AF65-F5344CB8AC3E}">
        <p14:creationId xmlns:p14="http://schemas.microsoft.com/office/powerpoint/2010/main" val="414028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r>
                  <a:rPr lang="en-US" dirty="0" err="1"/>
                  <a:t>Từ</a:t>
                </a:r>
                <a:r>
                  <a:rPr lang="en-US" dirty="0"/>
                  <a:t> </a:t>
                </a:r>
                <a:r>
                  <a:rPr lang="en-US" dirty="0" err="1"/>
                  <a:t>đây</a:t>
                </a:r>
                <a:r>
                  <a:rPr lang="en-US" dirty="0"/>
                  <a:t> </a:t>
                </a:r>
                <a:r>
                  <a:rPr lang="en-US" dirty="0" err="1"/>
                  <a:t>suy</a:t>
                </a:r>
                <a:r>
                  <a:rPr lang="en-US" dirty="0"/>
                  <a:t> ra </a:t>
                </a:r>
                <a:endParaRPr lang="vi-VN" dirty="0"/>
              </a:p>
              <a:p>
                <a:r>
                  <a:rPr lang="en-US" dirty="0"/>
                  <a:t>	</a:t>
                </a:r>
                <a14:m>
                  <m:oMath xmlns:m="http://schemas.openxmlformats.org/officeDocument/2006/math">
                    <m:sSub>
                      <m:sSubPr>
                        <m:ctrlPr>
                          <a:rPr lang="vi-VN" i="1">
                            <a:latin typeface="Cambria Math" panose="02040503050406030204" pitchFamily="18" charset="0"/>
                          </a:rPr>
                        </m:ctrlPr>
                      </m:sSubPr>
                      <m:e>
                        <m:r>
                          <a:rPr lang="en-US" b="1" i="1">
                            <a:latin typeface="Cambria Math" panose="02040503050406030204" pitchFamily="18" charset="0"/>
                          </a:rPr>
                          <m:t>𝒎</m:t>
                        </m:r>
                      </m:e>
                      <m:sub>
                        <m:r>
                          <a:rPr lang="en-US" i="1">
                            <a:latin typeface="Cambria Math" panose="02040503050406030204" pitchFamily="18" charset="0"/>
                          </a:rPr>
                          <m:t>𝑗</m:t>
                        </m:r>
                      </m:sub>
                    </m:sSub>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r>
                              <a:rPr lang="en-US" i="1">
                                <a:latin typeface="Cambria Math" panose="02040503050406030204" pitchFamily="18" charset="0"/>
                              </a:rPr>
                              <m:t> </m:t>
                            </m:r>
                          </m:sub>
                        </m:sSub>
                        <m:r>
                          <a:rPr lang="en-US" i="1">
                            <a:latin typeface="Cambria Math" panose="02040503050406030204" pitchFamily="18" charset="0"/>
                          </a:rPr>
                          <m:t>=</m:t>
                        </m:r>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e>
                        </m:nary>
                        <m:sSub>
                          <m:sSubPr>
                            <m:ctrlPr>
                              <a:rPr lang="vi-VN"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nary>
                  </m:oMath>
                </a14:m>
                <a:r>
                  <a:rPr lang="en-US" dirty="0"/>
                  <a:t>  hay </a:t>
                </a:r>
                <a14:m>
                  <m:oMath xmlns:m="http://schemas.openxmlformats.org/officeDocument/2006/math">
                    <m:sSub>
                      <m:sSubPr>
                        <m:ctrlPr>
                          <a:rPr lang="vi-VN" i="1">
                            <a:latin typeface="Cambria Math" panose="02040503050406030204" pitchFamily="18" charset="0"/>
                          </a:rPr>
                        </m:ctrlPr>
                      </m:sSubPr>
                      <m:e>
                        <m:r>
                          <a:rPr lang="en-US" b="1" i="1">
                            <a:latin typeface="Cambria Math" panose="02040503050406030204" pitchFamily="18" charset="0"/>
                          </a:rPr>
                          <m:t>𝒎</m:t>
                        </m:r>
                      </m:e>
                      <m:sub>
                        <m:r>
                          <a:rPr lang="en-US" i="1">
                            <a:latin typeface="Cambria Math" panose="02040503050406030204" pitchFamily="18" charset="0"/>
                          </a:rPr>
                          <m:t>𝑗</m:t>
                        </m:r>
                      </m:sub>
                    </m:sSub>
                    <m:r>
                      <a:rPr lang="en-US" i="1">
                        <a:latin typeface="Cambria Math" panose="02040503050406030204" pitchFamily="18" charset="0"/>
                      </a:rPr>
                      <m:t>=</m:t>
                    </m:r>
                    <m:f>
                      <m:fPr>
                        <m:ctrlPr>
                          <a:rPr lang="vi-VN" i="1">
                            <a:latin typeface="Cambria Math" panose="02040503050406030204" pitchFamily="18" charset="0"/>
                          </a:rPr>
                        </m:ctrlPr>
                      </m:fPr>
                      <m:num>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e>
                        </m:nary>
                        <m:sSub>
                          <m:sSubPr>
                            <m:ctrlPr>
                              <a:rPr lang="vi-VN"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num>
                      <m:den>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r>
                                  <a:rPr lang="en-US" i="1">
                                    <a:latin typeface="Cambria Math" panose="02040503050406030204" pitchFamily="18" charset="0"/>
                                  </a:rPr>
                                  <m:t> </m:t>
                                </m:r>
                              </m:sub>
                            </m:sSub>
                          </m:e>
                        </m:nary>
                      </m:den>
                    </m:f>
                  </m:oMath>
                </a14:m>
                <a:endParaRPr lang="vi-VN" dirty="0"/>
              </a:p>
              <a:p>
                <a:r>
                  <a:rPr lang="vi-VN" dirty="0"/>
                  <a:t>Nhìn vào công thức này, mẫu số chính là số lượng phần tử của cụm j còn tử số là tổng các phần tử của cụm j. Đây chính là trung bình cộng các điểm dữ liệu trong cụm.</a:t>
                </a:r>
              </a:p>
              <a:p>
                <a:r>
                  <a:rPr lang="en-US" b="1" dirty="0" err="1"/>
                  <a:t>Thuật</a:t>
                </a:r>
                <a:r>
                  <a:rPr lang="en-US" b="1" dirty="0"/>
                  <a:t> </a:t>
                </a:r>
                <a:r>
                  <a:rPr lang="en-US" b="1" dirty="0" err="1"/>
                  <a:t>toán</a:t>
                </a:r>
                <a:r>
                  <a:rPr lang="en-US" b="1" dirty="0"/>
                  <a:t> </a:t>
                </a:r>
                <a:r>
                  <a:rPr lang="en-US" b="1" dirty="0" err="1"/>
                  <a:t>phân</a:t>
                </a:r>
                <a:r>
                  <a:rPr lang="en-US" b="1" dirty="0"/>
                  <a:t> </a:t>
                </a:r>
                <a:r>
                  <a:rPr lang="en-US" b="1" dirty="0" err="1"/>
                  <a:t>cụm</a:t>
                </a:r>
                <a:r>
                  <a:rPr lang="en-US" b="1" dirty="0"/>
                  <a:t> K-means</a:t>
                </a:r>
                <a:r>
                  <a:rPr lang="vi-VN" b="1" dirty="0"/>
                  <a:t>:</a:t>
                </a:r>
                <a:endParaRPr lang="vi-VN" dirty="0"/>
              </a:p>
              <a:p>
                <a:r>
                  <a:rPr lang="vi-VN" i="1" dirty="0"/>
                  <a:t>Đầu vào</a:t>
                </a:r>
                <a:r>
                  <a:rPr lang="vi-VN" dirty="0"/>
                  <a:t>: một tập hợp các mẫu không nhãn lớp; người dùng đặt K tùy ý</a:t>
                </a:r>
              </a:p>
              <a:p>
                <a:r>
                  <a:rPr lang="vi-VN" dirty="0"/>
                  <a:t> 1. Khởi tạo K cụm ban đầu. Tính tọa độ trọng tâm của mỗi cụm Ci, là số trung bình của các giá trị thuộc tính trong các mẫu. </a:t>
                </a:r>
              </a:p>
              <a:p>
                <a:r>
                  <a:rPr lang="vi-VN" dirty="0"/>
                  <a:t>2. Chọn một mẫu, x và tìm khoảng cách từ nó đến tất cả các trọng tâm. Giả sử j là chỉ số của centroid gần nhất. </a:t>
                </a:r>
              </a:p>
              <a:p>
                <a:r>
                  <a:rPr lang="vi-VN" dirty="0"/>
                  <a:t>3. Nếu x nằm trong cụm thứ j, không làm gì cả. Ngược lại, di chuyển x từ cụm hiện tại đến cụm thứ j và tính toán lại các centroid cho các cụm bằng trung bình cộng của các dữ liệu. </a:t>
                </a:r>
              </a:p>
              <a:p>
                <a:r>
                  <a:rPr lang="vi-VN" dirty="0"/>
                  <a:t>4. Nếu tiêu chí dừng không được thỏa mãn, lặp lại bước 3 và 4 cho mẫu khác cho đến hết tập hợp mẫu. </a:t>
                </a:r>
              </a:p>
              <a:p>
                <a:r>
                  <a:rPr lang="vi-VN" i="1" dirty="0"/>
                  <a:t>Tiêu chí dừng</a:t>
                </a:r>
                <a:r>
                  <a:rPr lang="vi-VN" dirty="0"/>
                  <a:t>: mỗi mẫu huấn luyện đã gán vào cụm gần nhất.</a:t>
                </a:r>
              </a:p>
              <a:p>
                <a:pPr marL="0" indent="0" algn="just">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1135" r="-699" b="-378"/>
                </a:stretch>
              </a:blipFill>
            </p:spPr>
            <p:txBody>
              <a:bodyPr/>
              <a:lstStyle/>
              <a:p>
                <a:r>
                  <a:rPr lang="vi-VN">
                    <a:noFill/>
                  </a:rPr>
                  <a:t> </a:t>
                </a:r>
              </a:p>
            </p:txBody>
          </p:sp>
        </mc:Fallback>
      </mc:AlternateContent>
    </p:spTree>
    <p:extLst>
      <p:ext uri="{BB962C8B-B14F-4D97-AF65-F5344CB8AC3E}">
        <p14:creationId xmlns:p14="http://schemas.microsoft.com/office/powerpoint/2010/main" val="161201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vi-VN" dirty="0"/>
              <a:t>Có thể giải thích thuật toán như sau:</a:t>
            </a:r>
          </a:p>
          <a:p>
            <a:r>
              <a:rPr lang="vi-VN" dirty="0"/>
              <a:t>Bước đầu tiên tạo ra K cụm ban đầu sao cho mỗi mẫu nằm trong một và chỉ một cụm. Sau đó, tính toán lại các tọa độ của tất cả các trọng tâm.</a:t>
            </a:r>
          </a:p>
          <a:p>
            <a:r>
              <a:rPr lang="vi-VN" dirty="0"/>
              <a:t>Trong bước tiếp theo, K-means xét lần lươt từng mẫu một và tính toán khoảng cách của nó đến tất cả các centroids. Centroid gần nhất sẽ xác định cụm mà mẫu đó phải thuộc về. Nếu mẫu đã thuộc về cụm đó, không có gì cần phải được thực hiện; nếu không, mẫu được chuyển từ cụm hiện tại (sai) sang đúng cụm. Sau khi di chuyển, các trọng tâm của hai cụm bị ảnh hưởng (một cụm bị mất mẫu, và một cụm được thêm mẫu) phải được tính toán lại.</a:t>
            </a:r>
          </a:p>
          <a:p>
            <a:r>
              <a:rPr lang="vi-VN" b="1" dirty="0"/>
              <a:t>Điều kiện dừng</a:t>
            </a:r>
            <a:r>
              <a:rPr lang="vi-VN" dirty="0"/>
              <a:t>: Điểm hay của thuật toán được mô tả trong Bảng trên là quá trình được đảm bảo để mỗi ví dụ tìm được một cụm để nó thuộc vào và từ thời điểm này chúng không cần di chuyển thêm nữa. Các cụm không chồng lấn nhau. Vì điều này thường đạt được trong một số lượng hữu hạn các bước, không cần có tiêu chí dừng phức tạp ở đây.</a:t>
            </a:r>
          </a:p>
          <a:p>
            <a:r>
              <a:rPr lang="vi-VN" dirty="0"/>
              <a:t>Thuật toán trên hội tụ sau hữu hạn vòng lặp. Hàm mất mát là một số dương và sau mỗi bước thực hiện tại bước 3 thì hàm này không tăng. Vậy sau một số hữ hạn bước hàm này sẽ không đổi.</a:t>
            </a:r>
            <a:endParaRPr lang="vi-VN" sz="2200" dirty="0"/>
          </a:p>
        </p:txBody>
      </p:sp>
    </p:spTree>
    <p:extLst>
      <p:ext uri="{BB962C8B-B14F-4D97-AF65-F5344CB8AC3E}">
        <p14:creationId xmlns:p14="http://schemas.microsoft.com/office/powerpoint/2010/main" val="152491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4506</Words>
  <Application>Microsoft Office PowerPoint</Application>
  <PresentationFormat>Widescreen</PresentationFormat>
  <Paragraphs>320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 Nguyen Cong</dc:creator>
  <cp:lastModifiedBy>Dieu Nguyen Cong</cp:lastModifiedBy>
  <cp:revision>11</cp:revision>
  <dcterms:created xsi:type="dcterms:W3CDTF">2018-10-27T06:43:44Z</dcterms:created>
  <dcterms:modified xsi:type="dcterms:W3CDTF">2019-01-13T00:54:41Z</dcterms:modified>
</cp:coreProperties>
</file>