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64" r:id="rId4"/>
    <p:sldId id="258" r:id="rId5"/>
    <p:sldId id="259" r:id="rId6"/>
    <p:sldId id="260" r:id="rId7"/>
    <p:sldId id="266" r:id="rId8"/>
    <p:sldId id="268" r:id="rId9"/>
    <p:sldId id="269" r:id="rId10"/>
    <p:sldId id="270" r:id="rId12"/>
    <p:sldId id="265"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250.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9" Type="http://schemas.openxmlformats.org/officeDocument/2006/relationships/tags" Target="../tags/tag144.xml"/><Relationship Id="rId18" Type="http://schemas.openxmlformats.org/officeDocument/2006/relationships/tags" Target="../tags/tag143.xml"/><Relationship Id="rId17" Type="http://schemas.openxmlformats.org/officeDocument/2006/relationships/tags" Target="../tags/tag142.xml"/><Relationship Id="rId16" Type="http://schemas.openxmlformats.org/officeDocument/2006/relationships/tags" Target="../tags/tag141.xml"/><Relationship Id="rId15" Type="http://schemas.openxmlformats.org/officeDocument/2006/relationships/tags" Target="../tags/tag140.xml"/><Relationship Id="rId14" Type="http://schemas.openxmlformats.org/officeDocument/2006/relationships/tags" Target="../tags/tag139.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0" Type="http://schemas.openxmlformats.org/officeDocument/2006/relationships/tags" Target="../tags/tag15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3" Type="http://schemas.openxmlformats.org/officeDocument/2006/relationships/tags" Target="../tags/tag176.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3" Type="http://schemas.openxmlformats.org/officeDocument/2006/relationships/tags" Target="../tags/tag188.xml"/><Relationship Id="rId12" Type="http://schemas.openxmlformats.org/officeDocument/2006/relationships/tags" Target="../tags/tag187.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4" Type="http://schemas.openxmlformats.org/officeDocument/2006/relationships/tags" Target="../tags/tag213.xml"/><Relationship Id="rId13" Type="http://schemas.openxmlformats.org/officeDocument/2006/relationships/tags" Target="../tags/tag212.xml"/><Relationship Id="rId12" Type="http://schemas.openxmlformats.org/officeDocument/2006/relationships/tags" Target="../tags/tag211.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0" Type="http://schemas.openxmlformats.org/officeDocument/2006/relationships/tags" Target="../tags/tag22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7"/>
                  </p:custDataLst>
                </p:nvPr>
              </p:nvGrpSpPr>
              <p:grpSpPr>
                <a:xfrm>
                  <a:off x="16448" y="9574"/>
                  <a:ext cx="2074" cy="675"/>
                  <a:chOff x="0" y="3633950"/>
                  <a:chExt cx="1405715" cy="457699"/>
                </a:xfrm>
              </p:grpSpPr>
              <p:sp>
                <p:nvSpPr>
                  <p:cNvPr id="20" name="菱形 19"/>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1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5"/>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16"/>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7"/>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endParaRPr lang="zh-CN" altLang="en-US" dirty="0"/>
          </a:p>
        </p:txBody>
      </p:sp>
      <p:sp>
        <p:nvSpPr>
          <p:cNvPr id="2" name="标题 1"/>
          <p:cNvSpPr>
            <a:spLocks noGrp="1"/>
          </p:cNvSpPr>
          <p:nvPr>
            <p:ph type="ctrTitle" hasCustomPrompt="1"/>
            <p:custDataLst>
              <p:tags r:id="rId18"/>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9"/>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4" name="文本占位符 13"/>
          <p:cNvSpPr>
            <a:spLocks noGrp="1"/>
          </p:cNvSpPr>
          <p:nvPr>
            <p:ph type="body" sz="quarter" idx="14" hasCustomPrompt="1"/>
            <p:custDataLst>
              <p:tags r:id="rId20"/>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p:custDataLst>
              <p:tags r:id="rId2"/>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3"/>
                </p:custDataLst>
              </p:nvPr>
            </p:nvGrpSpPr>
            <p:grpSpPr>
              <a:xfrm>
                <a:off x="-318" y="635"/>
                <a:ext cx="12192000" cy="6857365"/>
                <a:chOff x="0" y="0"/>
                <a:chExt cx="19200" cy="10799"/>
              </a:xfrm>
            </p:grpSpPr>
            <p:sp>
              <p:nvSpPr>
                <p:cNvPr id="27" name="矩形 26"/>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7"/>
                  </p:custDataLst>
                </p:nvPr>
              </p:nvGrpSpPr>
              <p:grpSpPr>
                <a:xfrm>
                  <a:off x="16448" y="9574"/>
                  <a:ext cx="2074" cy="675"/>
                  <a:chOff x="0" y="3633950"/>
                  <a:chExt cx="1405715" cy="457699"/>
                </a:xfrm>
              </p:grpSpPr>
              <p:sp>
                <p:nvSpPr>
                  <p:cNvPr id="31" name="菱形 30"/>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7"/>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0" name="文本占位符 9"/>
          <p:cNvSpPr>
            <a:spLocks noGrp="1"/>
          </p:cNvSpPr>
          <p:nvPr>
            <p:ph type="body" sz="quarter" idx="13" hasCustomPrompt="1"/>
            <p:custDataLst>
              <p:tags r:id="rId18"/>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endParaRPr lang="zh-CN" altLang="en-US" dirty="0"/>
          </a:p>
        </p:txBody>
      </p:sp>
      <p:sp>
        <p:nvSpPr>
          <p:cNvPr id="12" name="文本占位符 11"/>
          <p:cNvSpPr>
            <a:spLocks noGrp="1"/>
          </p:cNvSpPr>
          <p:nvPr>
            <p:ph type="body" sz="quarter" idx="14" hasCustomPrompt="1"/>
            <p:custDataLst>
              <p:tags r:id="rId19"/>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p:custDataLst>
              <p:tags r:id="rId2"/>
            </p:custDataLst>
          </p:nvPr>
        </p:nvGrpSpPr>
        <p:grpSpPr>
          <a:xfrm rot="0">
            <a:off x="11598910" y="6433185"/>
            <a:ext cx="450850" cy="149860"/>
            <a:chOff x="0" y="3623101"/>
            <a:chExt cx="1405715" cy="468548"/>
          </a:xfrm>
        </p:grpSpPr>
        <p:sp>
          <p:nvSpPr>
            <p:cNvPr id="19" name="菱形 18"/>
            <p:cNvSpPr/>
            <p:nvPr userDrawn="1">
              <p:custDataLst>
                <p:tags r:id="rId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4"/>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5"/>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p:custDataLst>
              <p:tags r:id="rId6"/>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标题 6"/>
          <p:cNvSpPr>
            <a:spLocks noGrp="1"/>
          </p:cNvSpPr>
          <p:nvPr>
            <p:ph type="title"/>
            <p:custDataLst>
              <p:tags r:id="rId10"/>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p:custDataLst>
              <p:tags r:id="rId2"/>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p:custDataLst>
              <p:tags r:id="rId3"/>
            </p:custDataLst>
          </p:nvPr>
        </p:nvGrpSpPr>
        <p:grpSpPr>
          <a:xfrm rot="0">
            <a:off x="11148695" y="6413500"/>
            <a:ext cx="950595" cy="316865"/>
            <a:chOff x="0" y="3623101"/>
            <a:chExt cx="1405715" cy="468548"/>
          </a:xfrm>
        </p:grpSpPr>
        <p:sp>
          <p:nvSpPr>
            <p:cNvPr id="27" name="菱形 26"/>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p:custDataLst>
              <p:tags r:id="rId7"/>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hasCustomPrompt="1"/>
            <p:custDataLst>
              <p:tags r:id="rId8"/>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p:custDataLst>
              <p:tags r:id="rId3"/>
            </p:custDataLst>
          </p:nvPr>
        </p:nvGrpSpPr>
        <p:grpSpPr>
          <a:xfrm rot="0">
            <a:off x="11598910" y="6433185"/>
            <a:ext cx="450850" cy="149860"/>
            <a:chOff x="0" y="3623101"/>
            <a:chExt cx="1405715" cy="468548"/>
          </a:xfrm>
        </p:grpSpPr>
        <p:sp>
          <p:nvSpPr>
            <p:cNvPr id="18" name="菱形 17"/>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p:custDataLst>
              <p:tags r:id="rId7"/>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hasCustomPrompt="1"/>
            <p:custDataLst>
              <p:tags r:id="rId8"/>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p:custDataLst>
              <p:tags r:id="rId3"/>
            </p:custDataLst>
          </p:nvPr>
        </p:nvGrpSpPr>
        <p:grpSpPr>
          <a:xfrm rot="0">
            <a:off x="11598910" y="6433185"/>
            <a:ext cx="450850" cy="149860"/>
            <a:chOff x="0" y="3623101"/>
            <a:chExt cx="1405715" cy="468548"/>
          </a:xfrm>
        </p:grpSpPr>
        <p:sp>
          <p:nvSpPr>
            <p:cNvPr id="25" name="菱形 24"/>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p:custDataLst>
              <p:tags r:id="rId7"/>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8"/>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p:custDataLst>
              <p:tags r:id="rId3"/>
            </p:custDataLst>
          </p:nvPr>
        </p:nvGrpSpPr>
        <p:grpSpPr>
          <a:xfrm rot="0">
            <a:off x="11598910" y="6433185"/>
            <a:ext cx="450850" cy="149860"/>
            <a:chOff x="0" y="3623101"/>
            <a:chExt cx="1405715" cy="468548"/>
          </a:xfrm>
        </p:grpSpPr>
        <p:sp>
          <p:nvSpPr>
            <p:cNvPr id="25" name="菱形 24"/>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p:custDataLst>
              <p:tags r:id="rId7"/>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8"/>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3"/>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grpSp>
        <p:nvGrpSpPr>
          <p:cNvPr id="19" name="组合 18"/>
          <p:cNvGrpSpPr/>
          <p:nvPr>
            <p:custDataLst>
              <p:tags r:id="rId11"/>
            </p:custDataLst>
          </p:nvPr>
        </p:nvGrpSpPr>
        <p:grpSpPr>
          <a:xfrm flipH="1">
            <a:off x="11129043" y="317149"/>
            <a:ext cx="976314" cy="307818"/>
            <a:chOff x="7177184" y="4307561"/>
            <a:chExt cx="976314" cy="307818"/>
          </a:xfrm>
        </p:grpSpPr>
        <p:sp>
          <p:nvSpPr>
            <p:cNvPr id="6" name="等腰三角形 5"/>
            <p:cNvSpPr/>
            <p:nvPr userDrawn="1">
              <p:custDataLst>
                <p:tags r:id="rId12"/>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3"/>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4"/>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p:custDataLst>
              <p:tags r:id="rId2"/>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p:custDataLst>
              <p:tags r:id="rId3"/>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p:custDataLst>
              <p:tags r:id="rId4"/>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p:custDataLst>
              <p:tags r:id="rId5"/>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6"/>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294286" y="-27771"/>
            <a:ext cx="11755418" cy="6611091"/>
            <a:chOff x="294286" y="-27771"/>
            <a:chExt cx="11755418" cy="6611091"/>
          </a:xfrm>
        </p:grpSpPr>
        <p:grpSp>
          <p:nvGrpSpPr>
            <p:cNvPr id="8" name="组合 7"/>
            <p:cNvGrpSpPr/>
            <p:nvPr userDrawn="1">
              <p:custDataLst>
                <p:tags r:id="rId3"/>
              </p:custDataLst>
            </p:nvPr>
          </p:nvGrpSpPr>
          <p:grpSpPr>
            <a:xfrm>
              <a:off x="11598965" y="6433146"/>
              <a:ext cx="450739" cy="150174"/>
              <a:chOff x="0" y="3623101"/>
              <a:chExt cx="1405715" cy="468548"/>
            </a:xfrm>
          </p:grpSpPr>
          <p:sp>
            <p:nvSpPr>
              <p:cNvPr id="10" name="菱形 9"/>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p:custDataLst>
              <p:tags r:id="rId2"/>
            </p:custDataLst>
          </p:nvPr>
        </p:nvGrpSpPr>
        <p:grpSpPr>
          <a:xfrm>
            <a:off x="-318" y="-953"/>
            <a:ext cx="12192000" cy="6858953"/>
            <a:chOff x="-318" y="-953"/>
            <a:chExt cx="12192000" cy="6858953"/>
          </a:xfrm>
        </p:grpSpPr>
        <p:grpSp>
          <p:nvGrpSpPr>
            <p:cNvPr id="11" name="组合 10"/>
            <p:cNvGrpSpPr/>
            <p:nvPr userDrawn="1">
              <p:custDataLst>
                <p:tags r:id="rId3"/>
              </p:custDataLst>
            </p:nvPr>
          </p:nvGrpSpPr>
          <p:grpSpPr>
            <a:xfrm>
              <a:off x="-318" y="635"/>
              <a:ext cx="12192000" cy="6857365"/>
              <a:chOff x="0" y="0"/>
              <a:chExt cx="19200" cy="10799"/>
            </a:xfrm>
          </p:grpSpPr>
          <p:sp>
            <p:nvSpPr>
              <p:cNvPr id="12" name="矩形 11"/>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7"/>
                </p:custDataLst>
              </p:nvPr>
            </p:nvGrpSpPr>
            <p:grpSpPr>
              <a:xfrm>
                <a:off x="16448" y="9574"/>
                <a:ext cx="2074" cy="675"/>
                <a:chOff x="0" y="3633950"/>
                <a:chExt cx="1405715" cy="457699"/>
              </a:xfrm>
            </p:grpSpPr>
            <p:sp>
              <p:nvSpPr>
                <p:cNvPr id="16" name="菱形 15"/>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12"/>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3"/>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14"/>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15"/>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1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7"/>
            </p:custDataLst>
          </p:nvPr>
        </p:nvSpPr>
        <p:spPr/>
        <p:txBody>
          <a:bodyPr/>
          <a:lstStyle/>
          <a:p>
            <a:endParaRPr lang="zh-CN" altLang="en-US"/>
          </a:p>
        </p:txBody>
      </p:sp>
      <p:sp>
        <p:nvSpPr>
          <p:cNvPr id="6" name="灯片编号占位符 5"/>
          <p:cNvSpPr>
            <a:spLocks noGrp="1"/>
          </p:cNvSpPr>
          <p:nvPr>
            <p:ph type="sldNum" sz="quarter" idx="12"/>
            <p:custDataLst>
              <p:tags r:id="rId1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294286" y="-27771"/>
            <a:ext cx="11755418" cy="6611091"/>
            <a:chOff x="294286" y="-27771"/>
            <a:chExt cx="11755418" cy="6611091"/>
          </a:xfrm>
        </p:grpSpPr>
        <p:grpSp>
          <p:nvGrpSpPr>
            <p:cNvPr id="11" name="组合 10"/>
            <p:cNvGrpSpPr/>
            <p:nvPr userDrawn="1">
              <p:custDataLst>
                <p:tags r:id="rId3"/>
              </p:custDataLst>
            </p:nvPr>
          </p:nvGrpSpPr>
          <p:grpSpPr>
            <a:xfrm>
              <a:off x="11598965" y="6433146"/>
              <a:ext cx="450739" cy="150174"/>
              <a:chOff x="0" y="3623101"/>
              <a:chExt cx="1405715" cy="468548"/>
            </a:xfrm>
          </p:grpSpPr>
          <p:sp>
            <p:nvSpPr>
              <p:cNvPr id="13" name="菱形 12"/>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p:custDataLst>
              <p:tags r:id="rId2"/>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3"/>
                </p:custDataLst>
              </p:nvPr>
            </p:nvGrpSpPr>
            <p:grpSpPr>
              <a:xfrm>
                <a:off x="-318" y="635"/>
                <a:ext cx="12192000" cy="6857365"/>
                <a:chOff x="0" y="0"/>
                <a:chExt cx="19200" cy="10799"/>
              </a:xfrm>
            </p:grpSpPr>
            <p:sp>
              <p:nvSpPr>
                <p:cNvPr id="9" name="矩形 8"/>
                <p:cNvSpPr/>
                <p:nvPr userDrawn="1">
                  <p:custDataLst>
                    <p:tags r:id="rId4"/>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5"/>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6"/>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7"/>
                  </p:custDataLst>
                </p:nvPr>
              </p:nvGrpSpPr>
              <p:grpSpPr>
                <a:xfrm>
                  <a:off x="16448" y="9574"/>
                  <a:ext cx="2074" cy="675"/>
                  <a:chOff x="0" y="3633950"/>
                  <a:chExt cx="1405715" cy="457699"/>
                </a:xfrm>
              </p:grpSpPr>
              <p:sp>
                <p:nvSpPr>
                  <p:cNvPr id="13" name="菱形 12"/>
                  <p:cNvSpPr/>
                  <p:nvPr userDrawn="1">
                    <p:custDataLst>
                      <p:tags r:id="rId8"/>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9"/>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0"/>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12"/>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13"/>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294286" y="-27771"/>
            <a:ext cx="11755418" cy="6611091"/>
            <a:chOff x="294286" y="-27771"/>
            <a:chExt cx="11755418" cy="6611091"/>
          </a:xfrm>
        </p:grpSpPr>
        <p:grpSp>
          <p:nvGrpSpPr>
            <p:cNvPr id="9" name="组合 8"/>
            <p:cNvGrpSpPr/>
            <p:nvPr userDrawn="1">
              <p:custDataLst>
                <p:tags r:id="rId3"/>
              </p:custDataLst>
            </p:nvPr>
          </p:nvGrpSpPr>
          <p:grpSpPr>
            <a:xfrm>
              <a:off x="11598965" y="6433146"/>
              <a:ext cx="450739" cy="150174"/>
              <a:chOff x="0" y="3623101"/>
              <a:chExt cx="1405715" cy="468548"/>
            </a:xfrm>
          </p:grpSpPr>
          <p:sp>
            <p:nvSpPr>
              <p:cNvPr id="11" name="菱形 10"/>
              <p:cNvSpPr/>
              <p:nvPr userDrawn="1">
                <p:custDataLst>
                  <p:tags r:id="rId4"/>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5"/>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6"/>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7"/>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8"/>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257176" y="284361"/>
            <a:ext cx="11842224" cy="6446131"/>
            <a:chOff x="257176" y="284361"/>
            <a:chExt cx="11842224" cy="6446131"/>
          </a:xfrm>
        </p:grpSpPr>
        <p:sp>
          <p:nvSpPr>
            <p:cNvPr id="8" name="矩形 7"/>
            <p:cNvSpPr/>
            <p:nvPr userDrawn="1">
              <p:custDataLst>
                <p:tags r:id="rId3"/>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4"/>
              </p:custDataLst>
            </p:nvPr>
          </p:nvGrpSpPr>
          <p:grpSpPr>
            <a:xfrm>
              <a:off x="11148545" y="6413693"/>
              <a:ext cx="950855" cy="316799"/>
              <a:chOff x="0" y="3623101"/>
              <a:chExt cx="1405715" cy="468548"/>
            </a:xfrm>
          </p:grpSpPr>
          <p:sp>
            <p:nvSpPr>
              <p:cNvPr id="11" name="菱形 10"/>
              <p:cNvSpPr/>
              <p:nvPr userDrawn="1">
                <p:custDataLst>
                  <p:tags r:id="rId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6"/>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7"/>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9"/>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228.xml"/><Relationship Id="rId23" Type="http://schemas.openxmlformats.org/officeDocument/2006/relationships/tags" Target="../tags/tag227.xml"/><Relationship Id="rId22" Type="http://schemas.openxmlformats.org/officeDocument/2006/relationships/tags" Target="../tags/tag226.xml"/><Relationship Id="rId21" Type="http://schemas.openxmlformats.org/officeDocument/2006/relationships/tags" Target="../tags/tag225.xml"/><Relationship Id="rId20" Type="http://schemas.openxmlformats.org/officeDocument/2006/relationships/tags" Target="../tags/tag224.xml"/><Relationship Id="rId2" Type="http://schemas.openxmlformats.org/officeDocument/2006/relationships/slideLayout" Target="../slideLayouts/slideLayout2.xml"/><Relationship Id="rId19" Type="http://schemas.openxmlformats.org/officeDocument/2006/relationships/tags" Target="../tags/tag22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0.xml"/><Relationship Id="rId1" Type="http://schemas.openxmlformats.org/officeDocument/2006/relationships/tags" Target="../tags/tag229.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1.xml"/><Relationship Id="rId4" Type="http://schemas.openxmlformats.org/officeDocument/2006/relationships/tags" Target="../tags/tag249.xml"/><Relationship Id="rId3" Type="http://schemas.openxmlformats.org/officeDocument/2006/relationships/image" Target="../media/image8.png"/><Relationship Id="rId2" Type="http://schemas.openxmlformats.org/officeDocument/2006/relationships/tags" Target="../tags/tag248.xml"/><Relationship Id="rId1" Type="http://schemas.openxmlformats.org/officeDocument/2006/relationships/tags" Target="../tags/tag247.xml"/></Relationships>
</file>

<file path=ppt/slides/_rels/slide2.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tags" Target="../tags/tag237.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0" Type="http://schemas.openxmlformats.org/officeDocument/2006/relationships/slideLayout" Target="../slideLayouts/slideLayout6.xml"/><Relationship Id="rId1" Type="http://schemas.openxmlformats.org/officeDocument/2006/relationships/tags" Target="../tags/tag23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40.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43.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245.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en-US" sz="4400"/>
              <a:t>使用变量名的一般事项</a:t>
            </a:r>
            <a:endParaRPr lang="zh-CN" altLang="en-US" sz="440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1"/>
            </p:custDataLst>
          </p:nvPr>
        </p:nvSpPr>
        <p:spPr/>
        <p:txBody>
          <a:bodyPr/>
          <a:lstStyle/>
          <a:p>
            <a:r>
              <a:rPr lang="zh-CN" altLang="en-US" dirty="0"/>
              <a:t>谢谢观看</a:t>
            </a:r>
            <a:endParaRPr lang="zh-CN" altLang="en-US" dirty="0"/>
          </a:p>
        </p:txBody>
      </p:sp>
      <p:pic>
        <p:nvPicPr>
          <p:cNvPr id="15" name="图片 14" descr="图片1"/>
          <p:cNvPicPr>
            <a:picLocks noChangeAspect="1"/>
          </p:cNvPicPr>
          <p:nvPr>
            <p:custDataLst>
              <p:tags r:id="rId2"/>
            </p:custDataLst>
          </p:nvPr>
        </p:nvPicPr>
        <p:blipFill>
          <a:blip r:embed="rId3"/>
          <a:stretch>
            <a:fillRect/>
          </a:stretch>
        </p:blipFill>
        <p:spPr>
          <a:xfrm>
            <a:off x="5384553" y="327342"/>
            <a:ext cx="1422894" cy="47407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2251075" y="2427605"/>
            <a:ext cx="784225" cy="741680"/>
          </a:xfrm>
          <a:prstGeom prst="rect">
            <a:avLst/>
          </a:prstGeom>
          <a:noFill/>
        </p:spPr>
        <p:txBody>
          <a:bodyPr wrap="square" lIns="90000" tIns="46800" rIns="90000" bIns="46800">
            <a:normAutofit/>
            <a:scene3d>
              <a:camera prst="orthographicFront"/>
              <a:lightRig rig="threePt" dir="t"/>
            </a:scene3d>
            <a:sp3d contourW="12700"/>
          </a:bodyPr>
          <a:lstStyle/>
          <a:p>
            <a:pPr algn="r"/>
            <a:r>
              <a:rPr lang="en-US" altLang="zh-CN" sz="4220" dirty="0">
                <a:solidFill>
                  <a:schemeClr val="tx1">
                    <a:lumMod val="85000"/>
                    <a:lumOff val="15000"/>
                  </a:schemeClr>
                </a:solidFill>
                <a:latin typeface="Arial" panose="020B0604020202020204" pitchFamily="34" charset="0"/>
                <a:ea typeface="微软雅黑" panose="020B0503020204020204" charset="-122"/>
              </a:rPr>
              <a:t>01</a:t>
            </a:r>
            <a:endParaRPr lang="en-US" altLang="zh-CN" sz="4220" dirty="0">
              <a:solidFill>
                <a:schemeClr val="tx1">
                  <a:lumMod val="85000"/>
                  <a:lumOff val="15000"/>
                </a:schemeClr>
              </a:solidFill>
              <a:latin typeface="Arial" panose="020B0604020202020204" pitchFamily="34" charset="0"/>
              <a:ea typeface="微软雅黑" panose="020B0503020204020204" charset="-122"/>
            </a:endParaRPr>
          </a:p>
        </p:txBody>
      </p:sp>
      <p:sp>
        <p:nvSpPr>
          <p:cNvPr id="17" name="文本框 16"/>
          <p:cNvSpPr txBox="1"/>
          <p:nvPr>
            <p:custDataLst>
              <p:tags r:id="rId2"/>
            </p:custDataLst>
          </p:nvPr>
        </p:nvSpPr>
        <p:spPr>
          <a:xfrm>
            <a:off x="3018405" y="2589530"/>
            <a:ext cx="2577600" cy="417195"/>
          </a:xfrm>
          <a:prstGeom prst="rect">
            <a:avLst/>
          </a:prstGeom>
          <a:noFill/>
        </p:spPr>
        <p:txBody>
          <a:bodyPr wrap="square" lIns="90000" tIns="46800" rIns="90000" bIns="46800">
            <a:scene3d>
              <a:camera prst="orthographicFront"/>
              <a:lightRig rig="threePt" dir="t"/>
            </a:scene3d>
            <a:sp3d contourW="12700"/>
          </a:bodyPr>
          <a:lstStyle/>
          <a:p>
            <a:r>
              <a:rPr lang="zh-CN" altLang="en-US" sz="2000" b="1" dirty="0">
                <a:solidFill>
                  <a:schemeClr val="tx1">
                    <a:lumMod val="85000"/>
                    <a:lumOff val="15000"/>
                  </a:schemeClr>
                </a:solidFill>
                <a:latin typeface="Arial" panose="020B0604020202020204" pitchFamily="34" charset="0"/>
                <a:ea typeface="微软雅黑" panose="020B0503020204020204" charset="-122"/>
              </a:rPr>
              <a:t>变量名的初始化原则</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19" name="文本框 18"/>
          <p:cNvSpPr txBox="1"/>
          <p:nvPr>
            <p:custDataLst>
              <p:tags r:id="rId3"/>
            </p:custDataLst>
          </p:nvPr>
        </p:nvSpPr>
        <p:spPr>
          <a:xfrm>
            <a:off x="7443085" y="2513965"/>
            <a:ext cx="2577600" cy="417195"/>
          </a:xfrm>
          <a:prstGeom prst="rect">
            <a:avLst/>
          </a:prstGeom>
          <a:noFill/>
        </p:spPr>
        <p:txBody>
          <a:bodyPr wrap="square" lIns="90000" tIns="46800" rIns="90000" bIns="46800">
            <a:scene3d>
              <a:camera prst="orthographicFront"/>
              <a:lightRig rig="threePt" dir="t"/>
            </a:scene3d>
            <a:sp3d contourW="12700"/>
          </a:bodyPr>
          <a:lstStyle/>
          <a:p>
            <a:r>
              <a:rPr lang="zh-CN" altLang="en-US" sz="2000" b="1" dirty="0">
                <a:solidFill>
                  <a:schemeClr val="tx1">
                    <a:lumMod val="85000"/>
                    <a:lumOff val="15000"/>
                  </a:schemeClr>
                </a:solidFill>
                <a:latin typeface="Arial" panose="020B0604020202020204" pitchFamily="34" charset="0"/>
                <a:ea typeface="微软雅黑" panose="020B0503020204020204" charset="-122"/>
              </a:rPr>
              <a:t>减小作用域的一般</a:t>
            </a:r>
            <a:r>
              <a:rPr lang="zh-CN" altLang="en-US" sz="2000" b="1" dirty="0">
                <a:solidFill>
                  <a:schemeClr val="tx1">
                    <a:lumMod val="85000"/>
                    <a:lumOff val="15000"/>
                  </a:schemeClr>
                </a:solidFill>
                <a:latin typeface="Arial" panose="020B0604020202020204" pitchFamily="34" charset="0"/>
                <a:ea typeface="微软雅黑" panose="020B0503020204020204" charset="-122"/>
              </a:rPr>
              <a:t>原则</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20" name="文本框 19"/>
          <p:cNvSpPr txBox="1"/>
          <p:nvPr>
            <p:custDataLst>
              <p:tags r:id="rId4"/>
            </p:custDataLst>
          </p:nvPr>
        </p:nvSpPr>
        <p:spPr>
          <a:xfrm>
            <a:off x="6658293" y="2427605"/>
            <a:ext cx="784225" cy="741680"/>
          </a:xfrm>
          <a:prstGeom prst="rect">
            <a:avLst/>
          </a:prstGeom>
          <a:noFill/>
        </p:spPr>
        <p:txBody>
          <a:bodyPr wrap="square" lIns="90000" tIns="46800" rIns="90000" bIns="46800">
            <a:normAutofit/>
            <a:scene3d>
              <a:camera prst="orthographicFront"/>
              <a:lightRig rig="threePt" dir="t"/>
            </a:scene3d>
            <a:sp3d contourW="12700"/>
          </a:bodyPr>
          <a:lstStyle/>
          <a:p>
            <a:pPr algn="r"/>
            <a:r>
              <a:rPr lang="en-US" altLang="zh-CN" sz="4220" dirty="0">
                <a:solidFill>
                  <a:schemeClr val="tx1">
                    <a:lumMod val="85000"/>
                    <a:lumOff val="15000"/>
                  </a:schemeClr>
                </a:solidFill>
                <a:latin typeface="Arial" panose="020B0604020202020204" pitchFamily="34" charset="0"/>
                <a:ea typeface="微软雅黑" panose="020B0503020204020204" charset="-122"/>
              </a:rPr>
              <a:t>02</a:t>
            </a:r>
            <a:endParaRPr lang="en-US" altLang="zh-CN" sz="4220" dirty="0">
              <a:solidFill>
                <a:schemeClr val="tx1">
                  <a:lumMod val="85000"/>
                  <a:lumOff val="15000"/>
                </a:schemeClr>
              </a:solidFill>
              <a:latin typeface="Arial" panose="020B0604020202020204" pitchFamily="34" charset="0"/>
              <a:ea typeface="微软雅黑" panose="020B0503020204020204" charset="-122"/>
            </a:endParaRPr>
          </a:p>
        </p:txBody>
      </p:sp>
      <p:sp>
        <p:nvSpPr>
          <p:cNvPr id="22" name="文本框 21"/>
          <p:cNvSpPr txBox="1"/>
          <p:nvPr>
            <p:custDataLst>
              <p:tags r:id="rId5"/>
            </p:custDataLst>
          </p:nvPr>
        </p:nvSpPr>
        <p:spPr>
          <a:xfrm>
            <a:off x="3040630" y="3903980"/>
            <a:ext cx="2577600" cy="417195"/>
          </a:xfrm>
          <a:prstGeom prst="rect">
            <a:avLst/>
          </a:prstGeom>
          <a:noFill/>
        </p:spPr>
        <p:txBody>
          <a:bodyPr wrap="square" lIns="90000" tIns="46800" rIns="90000" bIns="46800">
            <a:scene3d>
              <a:camera prst="orthographicFront"/>
              <a:lightRig rig="threePt" dir="t"/>
            </a:scene3d>
            <a:sp3d contourW="12700"/>
          </a:bodyPr>
          <a:lstStyle/>
          <a:p>
            <a:r>
              <a:rPr lang="zh-CN" altLang="en-US" sz="2000" b="1" dirty="0">
                <a:solidFill>
                  <a:schemeClr val="tx1">
                    <a:lumMod val="85000"/>
                    <a:lumOff val="15000"/>
                  </a:schemeClr>
                </a:solidFill>
                <a:latin typeface="Arial" panose="020B0604020202020204" pitchFamily="34" charset="0"/>
                <a:ea typeface="微软雅黑" panose="020B0503020204020204" charset="-122"/>
              </a:rPr>
              <a:t>为变量指定单一用途</a:t>
            </a:r>
            <a:endParaRPr lang="zh-CN" altLang="en-US" sz="2000" b="1" dirty="0">
              <a:solidFill>
                <a:schemeClr val="tx1">
                  <a:lumMod val="85000"/>
                  <a:lumOff val="15000"/>
                </a:schemeClr>
              </a:solidFill>
              <a:latin typeface="Arial" panose="020B0604020202020204" pitchFamily="34" charset="0"/>
              <a:ea typeface="微软雅黑" panose="020B0503020204020204" charset="-122"/>
            </a:endParaRPr>
          </a:p>
        </p:txBody>
      </p:sp>
      <p:sp>
        <p:nvSpPr>
          <p:cNvPr id="23" name="文本框 22"/>
          <p:cNvSpPr txBox="1"/>
          <p:nvPr>
            <p:custDataLst>
              <p:tags r:id="rId6"/>
            </p:custDataLst>
          </p:nvPr>
        </p:nvSpPr>
        <p:spPr>
          <a:xfrm>
            <a:off x="2256155" y="3742055"/>
            <a:ext cx="784225" cy="741680"/>
          </a:xfrm>
          <a:prstGeom prst="rect">
            <a:avLst/>
          </a:prstGeom>
          <a:noFill/>
        </p:spPr>
        <p:txBody>
          <a:bodyPr wrap="square" lIns="90000" tIns="46800" rIns="90000" bIns="46800">
            <a:normAutofit/>
            <a:scene3d>
              <a:camera prst="orthographicFront"/>
              <a:lightRig rig="threePt" dir="t"/>
            </a:scene3d>
            <a:sp3d contourW="12700"/>
          </a:bodyPr>
          <a:lstStyle/>
          <a:p>
            <a:pPr algn="r"/>
            <a:r>
              <a:rPr lang="en-US" altLang="zh-CN" sz="4220" dirty="0">
                <a:solidFill>
                  <a:schemeClr val="tx1">
                    <a:lumMod val="85000"/>
                    <a:lumOff val="15000"/>
                  </a:schemeClr>
                </a:solidFill>
                <a:latin typeface="Arial" panose="020B0604020202020204" pitchFamily="34" charset="0"/>
                <a:ea typeface="微软雅黑" panose="020B0503020204020204" charset="-122"/>
              </a:rPr>
              <a:t>03</a:t>
            </a:r>
            <a:endParaRPr lang="en-US" altLang="zh-CN" sz="4220" dirty="0">
              <a:solidFill>
                <a:schemeClr val="tx1">
                  <a:lumMod val="85000"/>
                  <a:lumOff val="15000"/>
                </a:schemeClr>
              </a:solidFill>
              <a:latin typeface="Arial" panose="020B0604020202020204" pitchFamily="34" charset="0"/>
              <a:ea typeface="微软雅黑" panose="020B0503020204020204" charset="-122"/>
            </a:endParaRPr>
          </a:p>
        </p:txBody>
      </p:sp>
      <p:sp>
        <p:nvSpPr>
          <p:cNvPr id="9" name="文本框 8"/>
          <p:cNvSpPr txBox="1"/>
          <p:nvPr>
            <p:custDataLst>
              <p:tags r:id="rId7"/>
            </p:custDataLst>
          </p:nvPr>
        </p:nvSpPr>
        <p:spPr>
          <a:xfrm>
            <a:off x="5092383" y="1034415"/>
            <a:ext cx="2004695" cy="829945"/>
          </a:xfrm>
          <a:prstGeom prst="rect">
            <a:avLst/>
          </a:prstGeom>
          <a:noFill/>
        </p:spPr>
        <p:txBody>
          <a:bodyPr vert="horz" wrap="square" lIns="90000" tIns="46800" rIns="90000" bIns="46800" rtlCol="0">
            <a:normAutofit/>
          </a:bodyPr>
          <a:lstStyle/>
          <a:p>
            <a:pPr algn="dist"/>
            <a:r>
              <a:rPr lang="zh-CN" altLang="en-US" sz="4800" dirty="0">
                <a:solidFill>
                  <a:schemeClr val="tx1">
                    <a:lumMod val="85000"/>
                    <a:lumOff val="15000"/>
                  </a:schemeClr>
                </a:solidFill>
                <a:latin typeface="Arial" panose="020B0604020202020204" pitchFamily="34" charset="0"/>
                <a:ea typeface="汉仪旗黑-85S" panose="00020600040101010101" pitchFamily="18" charset="-122"/>
              </a:rPr>
              <a:t>目录</a:t>
            </a:r>
            <a:endParaRPr lang="zh-CN" altLang="en-US" sz="4800" dirty="0">
              <a:solidFill>
                <a:schemeClr val="tx1">
                  <a:lumMod val="85000"/>
                  <a:lumOff val="15000"/>
                </a:schemeClr>
              </a:solidFill>
              <a:latin typeface="Arial" panose="020B0604020202020204" pitchFamily="34" charset="0"/>
              <a:ea typeface="汉仪旗黑-85S" panose="00020600040101010101" pitchFamily="18" charset="-122"/>
            </a:endParaRPr>
          </a:p>
        </p:txBody>
      </p:sp>
      <p:sp>
        <p:nvSpPr>
          <p:cNvPr id="38" name="文本框 37"/>
          <p:cNvSpPr txBox="1"/>
          <p:nvPr>
            <p:custDataLst>
              <p:tags r:id="rId8"/>
            </p:custDataLst>
          </p:nvPr>
        </p:nvSpPr>
        <p:spPr>
          <a:xfrm>
            <a:off x="5155248" y="1788160"/>
            <a:ext cx="1878965" cy="368300"/>
          </a:xfrm>
          <a:prstGeom prst="rect">
            <a:avLst/>
          </a:prstGeom>
          <a:noFill/>
        </p:spPr>
        <p:txBody>
          <a:bodyPr wrap="square" lIns="90000" tIns="46800" rIns="90000" bIns="46800" rtlCol="0">
            <a:normAutofit/>
          </a:bodyPr>
          <a:lstStyle/>
          <a:p>
            <a:pPr algn="dist"/>
            <a:r>
              <a:rPr lang="en-US" altLang="zh-CN">
                <a:solidFill>
                  <a:schemeClr val="tx1">
                    <a:lumMod val="85000"/>
                    <a:lumOff val="15000"/>
                  </a:schemeClr>
                </a:solidFill>
                <a:latin typeface="Arial" panose="020B0604020202020204" pitchFamily="34" charset="0"/>
                <a:ea typeface="微软雅黑" panose="020B0503020204020204" charset="-122"/>
              </a:rPr>
              <a:t>Contents</a:t>
            </a:r>
            <a:endParaRPr lang="en-US" altLang="zh-CN">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变量名的初始化原则</a:t>
            </a:r>
            <a:endParaRPr lang="zh-CN" altLang="en-US"/>
          </a:p>
        </p:txBody>
      </p:sp>
      <p:sp>
        <p:nvSpPr>
          <p:cNvPr id="3" name="内容占位符 2"/>
          <p:cNvSpPr>
            <a:spLocks noGrp="1"/>
          </p:cNvSpPr>
          <p:nvPr>
            <p:ph idx="1"/>
          </p:nvPr>
        </p:nvSpPr>
        <p:spPr/>
        <p:txBody>
          <a:bodyPr/>
          <a:p>
            <a:r>
              <a:rPr sz="1800">
                <a:sym typeface="+mn-ea"/>
              </a:rPr>
              <a:t>在声明变量的时候初始化；</a:t>
            </a:r>
            <a:endParaRPr sz="1800">
              <a:sym typeface="+mn-ea"/>
            </a:endParaRPr>
          </a:p>
          <a:p>
            <a:endParaRPr>
              <a:sym typeface="+mn-ea"/>
            </a:endParaRPr>
          </a:p>
          <a:p>
            <a:r>
              <a:rPr sz="1800">
                <a:sym typeface="+mn-ea"/>
              </a:rPr>
              <a:t>在靠近变量第一次使用的位置初始化它</a:t>
            </a:r>
            <a:endParaRPr lang="zh-CN" altLang="en-US" sz="1800"/>
          </a:p>
          <a:p>
            <a:endParaRPr lang="zh-CN" altLang="en-US" sz="1800"/>
          </a:p>
        </p:txBody>
      </p:sp>
      <p:pic>
        <p:nvPicPr>
          <p:cNvPr id="4" name="图片 3"/>
          <p:cNvPicPr>
            <a:picLocks noChangeAspect="1"/>
          </p:cNvPicPr>
          <p:nvPr/>
        </p:nvPicPr>
        <p:blipFill>
          <a:blip r:embed="rId1"/>
          <a:stretch>
            <a:fillRect/>
          </a:stretch>
        </p:blipFill>
        <p:spPr>
          <a:xfrm>
            <a:off x="669925" y="2722245"/>
            <a:ext cx="3611880" cy="2218055"/>
          </a:xfrm>
          <a:prstGeom prst="rect">
            <a:avLst/>
          </a:prstGeom>
        </p:spPr>
      </p:pic>
      <p:pic>
        <p:nvPicPr>
          <p:cNvPr id="5" name="图片 4"/>
          <p:cNvPicPr>
            <a:picLocks noChangeAspect="1"/>
          </p:cNvPicPr>
          <p:nvPr/>
        </p:nvPicPr>
        <p:blipFill>
          <a:blip r:embed="rId2"/>
          <a:stretch>
            <a:fillRect/>
          </a:stretch>
        </p:blipFill>
        <p:spPr>
          <a:xfrm>
            <a:off x="4842510" y="2780665"/>
            <a:ext cx="4255135" cy="1961515"/>
          </a:xfrm>
          <a:prstGeom prst="rect">
            <a:avLst/>
          </a:prstGeom>
        </p:spPr>
      </p:pic>
      <p:sp>
        <p:nvSpPr>
          <p:cNvPr id="6" name="文本框 5"/>
          <p:cNvSpPr txBox="1"/>
          <p:nvPr/>
        </p:nvSpPr>
        <p:spPr>
          <a:xfrm>
            <a:off x="2091055" y="5428615"/>
            <a:ext cx="4384675" cy="645160"/>
          </a:xfrm>
          <a:prstGeom prst="rect">
            <a:avLst/>
          </a:prstGeom>
          <a:noFill/>
        </p:spPr>
        <p:txBody>
          <a:bodyPr wrap="square" rtlCol="0">
            <a:spAutoFit/>
          </a:bodyPr>
          <a:p>
            <a:r>
              <a:rPr lang="zh-CN" altLang="en-US"/>
              <a:t>理想情况下，</a:t>
            </a:r>
            <a:r>
              <a:rPr>
                <a:sym typeface="+mn-ea"/>
              </a:rPr>
              <a:t>在靠近变量第一次使用的位置</a:t>
            </a:r>
            <a:r>
              <a:rPr lang="zh-CN">
                <a:sym typeface="+mn-ea"/>
              </a:rPr>
              <a:t>声明并初始化</a:t>
            </a:r>
            <a:r>
              <a:rPr lang="zh-CN">
                <a:sym typeface="+mn-ea"/>
              </a:rPr>
              <a:t>它</a:t>
            </a:r>
            <a:endParaRPr lang="zh-CN">
              <a:sym typeface="+mn-ea"/>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变量名的初始化原则</a:t>
            </a:r>
            <a:endParaRPr lang="zh-CN" altLang="en-US"/>
          </a:p>
        </p:txBody>
      </p:sp>
      <p:sp>
        <p:nvSpPr>
          <p:cNvPr id="3" name="内容占位符 2"/>
          <p:cNvSpPr>
            <a:spLocks noGrp="1"/>
          </p:cNvSpPr>
          <p:nvPr>
            <p:ph idx="1"/>
          </p:nvPr>
        </p:nvSpPr>
        <p:spPr/>
        <p:txBody>
          <a:bodyPr/>
          <a:p>
            <a:endParaRPr sz="1800">
              <a:sym typeface="+mn-ea"/>
            </a:endParaRPr>
          </a:p>
          <a:p>
            <a:r>
              <a:rPr sz="1800">
                <a:sym typeface="+mn-ea"/>
              </a:rPr>
              <a:t>在可能的情况下使用</a:t>
            </a:r>
            <a:r>
              <a:rPr lang="en-US" altLang="zh-CN" sz="1800">
                <a:sym typeface="+mn-ea"/>
              </a:rPr>
              <a:t>final</a:t>
            </a:r>
            <a:r>
              <a:rPr sz="1800">
                <a:sym typeface="+mn-ea"/>
              </a:rPr>
              <a:t>、</a:t>
            </a:r>
            <a:r>
              <a:rPr lang="en-US" altLang="zh-CN" sz="1800">
                <a:sym typeface="+mn-ea"/>
              </a:rPr>
              <a:t>const</a:t>
            </a:r>
            <a:endParaRPr lang="en-US" altLang="zh-CN" sz="1800"/>
          </a:p>
          <a:p>
            <a:endParaRPr lang="en-US" altLang="zh-CN" sz="1800"/>
          </a:p>
        </p:txBody>
      </p:sp>
      <p:pic>
        <p:nvPicPr>
          <p:cNvPr id="4" name="图片 3"/>
          <p:cNvPicPr>
            <a:picLocks noChangeAspect="1"/>
          </p:cNvPicPr>
          <p:nvPr/>
        </p:nvPicPr>
        <p:blipFill>
          <a:blip r:embed="rId1"/>
          <a:stretch>
            <a:fillRect/>
          </a:stretch>
        </p:blipFill>
        <p:spPr>
          <a:xfrm>
            <a:off x="1938020" y="2261235"/>
            <a:ext cx="4598670" cy="2099310"/>
          </a:xfrm>
          <a:prstGeom prst="rect">
            <a:avLst/>
          </a:prstGeom>
        </p:spPr>
      </p:pic>
      <p:sp>
        <p:nvSpPr>
          <p:cNvPr id="6" name="文本框 5"/>
          <p:cNvSpPr txBox="1"/>
          <p:nvPr/>
        </p:nvSpPr>
        <p:spPr>
          <a:xfrm>
            <a:off x="1718945" y="4740910"/>
            <a:ext cx="5036185" cy="368300"/>
          </a:xfrm>
          <a:prstGeom prst="rect">
            <a:avLst/>
          </a:prstGeom>
          <a:noFill/>
        </p:spPr>
        <p:txBody>
          <a:bodyPr wrap="square" rtlCol="0">
            <a:spAutoFit/>
          </a:bodyPr>
          <a:p>
            <a:r>
              <a:rPr lang="zh-CN" altLang="en-US"/>
              <a:t>final修饰基本数据类型的局部变量，值不变。</a:t>
            </a: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变量名的初始化原则</a:t>
            </a:r>
            <a:br>
              <a:rPr lang="zh-CN" altLang="en-US"/>
            </a:br>
            <a:endParaRPr lang="zh-CN" altLang="en-US"/>
          </a:p>
        </p:txBody>
      </p:sp>
      <p:sp>
        <p:nvSpPr>
          <p:cNvPr id="3" name="内容占位符 2"/>
          <p:cNvSpPr>
            <a:spLocks noGrp="1"/>
          </p:cNvSpPr>
          <p:nvPr>
            <p:ph idx="1"/>
          </p:nvPr>
        </p:nvSpPr>
        <p:spPr/>
        <p:txBody>
          <a:bodyPr/>
          <a:p>
            <a:r>
              <a:rPr sz="1800">
                <a:sym typeface="+mn-ea"/>
              </a:rPr>
              <a:t>特别注意累加器和计数器；检查是否需要重新初始化</a:t>
            </a:r>
            <a:endParaRPr sz="1800">
              <a:sym typeface="+mn-ea"/>
            </a:endParaRPr>
          </a:p>
          <a:p>
            <a:endParaRPr lang="zh-CN" altLang="en-US" sz="1800">
              <a:sym typeface="+mn-ea"/>
            </a:endParaRPr>
          </a:p>
        </p:txBody>
      </p:sp>
      <p:sp>
        <p:nvSpPr>
          <p:cNvPr id="8" name="文本框 7"/>
          <p:cNvSpPr txBox="1"/>
          <p:nvPr/>
        </p:nvSpPr>
        <p:spPr>
          <a:xfrm>
            <a:off x="1515110" y="4260215"/>
            <a:ext cx="5207000" cy="645160"/>
          </a:xfrm>
          <a:prstGeom prst="rect">
            <a:avLst/>
          </a:prstGeom>
          <a:noFill/>
        </p:spPr>
        <p:txBody>
          <a:bodyPr wrap="square" rtlCol="0">
            <a:spAutoFit/>
          </a:bodyPr>
          <a:p>
            <a:r>
              <a:rPr lang="en-US" altLang="zh-CN"/>
              <a:t>i,j,k,sum,total</a:t>
            </a:r>
            <a:r>
              <a:rPr lang="zh-CN" altLang="en-US"/>
              <a:t>等常用计数器或累加器，在下一次使用这些变量时忘记重置其值也是一种</a:t>
            </a:r>
            <a:r>
              <a:rPr lang="zh-CN" altLang="en-US"/>
              <a:t>常见错误</a:t>
            </a:r>
            <a:endParaRPr lang="zh-CN" altLang="en-US"/>
          </a:p>
        </p:txBody>
      </p:sp>
      <p:pic>
        <p:nvPicPr>
          <p:cNvPr id="9" name="图片 8"/>
          <p:cNvPicPr>
            <a:picLocks noChangeAspect="1"/>
          </p:cNvPicPr>
          <p:nvPr/>
        </p:nvPicPr>
        <p:blipFill>
          <a:blip r:embed="rId1"/>
          <a:stretch>
            <a:fillRect/>
          </a:stretch>
        </p:blipFill>
        <p:spPr>
          <a:xfrm>
            <a:off x="1938020" y="1739265"/>
            <a:ext cx="4255135" cy="196151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减小作用域的一般</a:t>
            </a:r>
            <a:r>
              <a:rPr lang="zh-CN" altLang="en-US"/>
              <a:t>原则</a:t>
            </a:r>
            <a:endParaRPr lang="zh-CN" altLang="en-US"/>
          </a:p>
        </p:txBody>
      </p:sp>
      <p:sp>
        <p:nvSpPr>
          <p:cNvPr id="3" name="内容占位符 2"/>
          <p:cNvSpPr>
            <a:spLocks noGrp="1"/>
          </p:cNvSpPr>
          <p:nvPr>
            <p:ph idx="1"/>
          </p:nvPr>
        </p:nvSpPr>
        <p:spPr/>
        <p:txBody>
          <a:bodyPr/>
          <a:p>
            <a:r>
              <a:rPr lang="zh-CN" altLang="en-US"/>
              <a:t>在循环开始之前再去初始化该循环里使用的变量；</a:t>
            </a:r>
            <a:endParaRPr lang="zh-CN" altLang="en-US"/>
          </a:p>
          <a:p>
            <a:pPr marL="0" indent="0">
              <a:buNone/>
            </a:pPr>
            <a:r>
              <a:rPr lang="zh-CN" altLang="en-US"/>
              <a:t>而不是在该循环所属的子程序开始</a:t>
            </a:r>
            <a:r>
              <a:rPr lang="zh-CN" altLang="en-US"/>
              <a:t>处初始化这些</a:t>
            </a:r>
            <a:r>
              <a:rPr lang="zh-CN" altLang="en-US"/>
              <a:t>变量</a:t>
            </a:r>
            <a:endParaRPr lang="zh-CN" altLang="en-US"/>
          </a:p>
          <a:p>
            <a:r>
              <a:rPr>
                <a:sym typeface="+mn-ea"/>
              </a:rPr>
              <a:t>直到变量即将被使用时再为其赋值；</a:t>
            </a:r>
            <a:endParaRPr lang="zh-CN" altLang="en-US"/>
          </a:p>
          <a:p>
            <a:r>
              <a:rPr>
                <a:sym typeface="+mn-ea"/>
              </a:rPr>
              <a:t>把相关语句放在一起，提取成单独的子程序</a:t>
            </a:r>
            <a:endParaRPr lang="zh-CN" altLang="en-US"/>
          </a:p>
          <a:p>
            <a:endParaRPr lang="zh-CN" altLang="en-US"/>
          </a:p>
        </p:txBody>
      </p:sp>
      <p:pic>
        <p:nvPicPr>
          <p:cNvPr id="4" name="图片 3"/>
          <p:cNvPicPr>
            <a:picLocks noChangeAspect="1"/>
          </p:cNvPicPr>
          <p:nvPr/>
        </p:nvPicPr>
        <p:blipFill>
          <a:blip r:embed="rId1"/>
          <a:stretch>
            <a:fillRect/>
          </a:stretch>
        </p:blipFill>
        <p:spPr>
          <a:xfrm>
            <a:off x="332740" y="2681605"/>
            <a:ext cx="5143500" cy="2214245"/>
          </a:xfrm>
          <a:prstGeom prst="rect">
            <a:avLst/>
          </a:prstGeom>
        </p:spPr>
      </p:pic>
      <p:pic>
        <p:nvPicPr>
          <p:cNvPr id="5" name="图片 4"/>
          <p:cNvPicPr>
            <a:picLocks noChangeAspect="1"/>
          </p:cNvPicPr>
          <p:nvPr/>
        </p:nvPicPr>
        <p:blipFill>
          <a:blip r:embed="rId2"/>
          <a:stretch>
            <a:fillRect/>
          </a:stretch>
        </p:blipFill>
        <p:spPr>
          <a:xfrm>
            <a:off x="6070600" y="2681605"/>
            <a:ext cx="4775200" cy="2213610"/>
          </a:xfrm>
          <a:prstGeom prst="rect">
            <a:avLst/>
          </a:prstGeom>
        </p:spPr>
      </p:pic>
      <p:cxnSp>
        <p:nvCxnSpPr>
          <p:cNvPr id="6" name="直接箭头连接符 5"/>
          <p:cNvCxnSpPr>
            <a:stCxn id="4" idx="3"/>
            <a:endCxn id="5" idx="1"/>
          </p:cNvCxnSpPr>
          <p:nvPr/>
        </p:nvCxnSpPr>
        <p:spPr>
          <a:xfrm flipV="1">
            <a:off x="5476240" y="3788410"/>
            <a:ext cx="594360" cy="635"/>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7038340" y="4754245"/>
            <a:ext cx="636270" cy="776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731385" y="5530850"/>
            <a:ext cx="4624705" cy="1630045"/>
          </a:xfrm>
          <a:prstGeom prst="rect">
            <a:avLst/>
          </a:prstGeom>
          <a:noFill/>
        </p:spPr>
        <p:txBody>
          <a:bodyPr wrap="square" rtlCol="0">
            <a:spAutoFit/>
          </a:bodyPr>
          <a:p>
            <a:r>
              <a:rPr lang="en-US" altLang="zh-CN" sz="2000"/>
              <a:t>void SummarizeNewData(...) {</a:t>
            </a:r>
            <a:endParaRPr lang="en-US" altLang="zh-CN" sz="2000"/>
          </a:p>
          <a:p>
            <a:r>
              <a:rPr lang="en-US" altLang="zh-CN" sz="2000"/>
              <a:t>}</a:t>
            </a:r>
            <a:endParaRPr lang="en-US" altLang="zh-CN" sz="2000"/>
          </a:p>
          <a:p>
            <a:r>
              <a:rPr lang="en-US" altLang="zh-CN" sz="2000">
                <a:sym typeface="+mn-ea"/>
              </a:rPr>
              <a:t>void SummarizeOldData(...) {</a:t>
            </a:r>
            <a:endParaRPr lang="en-US" altLang="zh-CN" sz="2000"/>
          </a:p>
          <a:p>
            <a:r>
              <a:rPr lang="en-US" altLang="zh-CN" sz="2000">
                <a:sym typeface="+mn-ea"/>
              </a:rPr>
              <a:t>}</a:t>
            </a:r>
            <a:endParaRPr lang="en-US" altLang="zh-CN" sz="2000"/>
          </a:p>
          <a:p>
            <a:endParaRPr lang="en-US" altLang="zh-CN" sz="200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减小作用域的一般</a:t>
            </a:r>
            <a:r>
              <a:rPr lang="zh-CN" altLang="en-US"/>
              <a:t>原则</a:t>
            </a:r>
            <a:endParaRPr lang="zh-CN" altLang="en-US"/>
          </a:p>
        </p:txBody>
      </p:sp>
      <p:sp>
        <p:nvSpPr>
          <p:cNvPr id="3" name="内容占位符 2"/>
          <p:cNvSpPr>
            <a:spLocks noGrp="1"/>
          </p:cNvSpPr>
          <p:nvPr>
            <p:ph idx="1"/>
          </p:nvPr>
        </p:nvSpPr>
        <p:spPr/>
        <p:txBody>
          <a:bodyPr/>
          <a:p>
            <a:r>
              <a:rPr lang="zh-CN" altLang="en-US" sz="1800"/>
              <a:t>根据需要扩展变量作用域；</a:t>
            </a:r>
            <a:endParaRPr lang="zh-CN" altLang="en-US"/>
          </a:p>
          <a:p>
            <a:pPr marL="0" indent="0">
              <a:buNone/>
            </a:pPr>
            <a:r>
              <a:rPr lang="en-US" altLang="zh-CN"/>
              <a:t>     </a:t>
            </a:r>
            <a:r>
              <a:rPr lang="zh-CN" altLang="en-US"/>
              <a:t>减少变量作用域的方法之一就是尽量使变量局部化。与扩充一个作用域小的变量的作用域相比，缩减一个已经有很大作用域的变量的作用域是非常困难的——换句话说，把全局变量转变为类成员变量要比把类成员变量转变成全局变量难得多。把一个protected 数据成员转变为private数据成员的难度也比逆变化要大。这样一来，当对变量的作用域犹豫不决的时候，你应该倾向于选择该变量所能具有的最小的作用域</a:t>
            </a:r>
            <a:endParaRPr lang="zh-CN" altLang="en-US"/>
          </a:p>
          <a:p>
            <a:endParaRPr lang="zh-CN" altLang="en-US"/>
          </a:p>
          <a:p>
            <a:r>
              <a:rPr lang="zh-CN" altLang="en-US" sz="1800"/>
              <a:t>确保使用了所有已声明变量；</a:t>
            </a:r>
            <a:endParaRPr lang="zh-CN" altLang="en-US"/>
          </a:p>
          <a:p>
            <a:endParaRPr lang="zh-CN" altLang="en-US"/>
          </a:p>
        </p:txBody>
      </p:sp>
      <p:pic>
        <p:nvPicPr>
          <p:cNvPr id="4" name="图片 3"/>
          <p:cNvPicPr>
            <a:picLocks noChangeAspect="1"/>
          </p:cNvPicPr>
          <p:nvPr/>
        </p:nvPicPr>
        <p:blipFill>
          <a:blip r:embed="rId1"/>
          <a:stretch>
            <a:fillRect/>
          </a:stretch>
        </p:blipFill>
        <p:spPr>
          <a:xfrm>
            <a:off x="2244725" y="4382135"/>
            <a:ext cx="4946650" cy="71755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为变量指定</a:t>
            </a:r>
            <a:r>
              <a:rPr lang="zh-CN" altLang="en-US"/>
              <a:t>单一用途</a:t>
            </a:r>
            <a:endParaRPr lang="zh-CN" altLang="en-US"/>
          </a:p>
        </p:txBody>
      </p:sp>
      <p:sp>
        <p:nvSpPr>
          <p:cNvPr id="3" name="内容占位符 2"/>
          <p:cNvSpPr>
            <a:spLocks noGrp="1"/>
          </p:cNvSpPr>
          <p:nvPr>
            <p:ph idx="1"/>
          </p:nvPr>
        </p:nvSpPr>
        <p:spPr/>
        <p:txBody>
          <a:bodyPr/>
          <a:p>
            <a:r>
              <a:rPr lang="zh-CN" altLang="en-US"/>
              <a:t>每个变量只用于</a:t>
            </a:r>
            <a:r>
              <a:rPr lang="zh-CN" altLang="en-US"/>
              <a:t>单一用途</a:t>
            </a:r>
            <a:endParaRPr lang="zh-CN" altLang="en-US"/>
          </a:p>
          <a:p>
            <a:endParaRPr lang="zh-CN" altLang="en-US"/>
          </a:p>
        </p:txBody>
      </p:sp>
      <p:pic>
        <p:nvPicPr>
          <p:cNvPr id="4" name="图片 3"/>
          <p:cNvPicPr>
            <a:picLocks noChangeAspect="1"/>
          </p:cNvPicPr>
          <p:nvPr/>
        </p:nvPicPr>
        <p:blipFill>
          <a:blip r:embed="rId1"/>
          <a:stretch>
            <a:fillRect/>
          </a:stretch>
        </p:blipFill>
        <p:spPr>
          <a:xfrm>
            <a:off x="2853055" y="1434465"/>
            <a:ext cx="5248275" cy="3624580"/>
          </a:xfrm>
          <a:prstGeom prst="rect">
            <a:avLst/>
          </a:prstGeom>
        </p:spPr>
      </p:pic>
      <p:cxnSp>
        <p:nvCxnSpPr>
          <p:cNvPr id="5" name="直接箭头连接符 4"/>
          <p:cNvCxnSpPr/>
          <p:nvPr/>
        </p:nvCxnSpPr>
        <p:spPr>
          <a:xfrm flipH="1">
            <a:off x="1997710" y="2517775"/>
            <a:ext cx="17100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21055" y="2390775"/>
            <a:ext cx="1176655" cy="368300"/>
          </a:xfrm>
          <a:prstGeom prst="rect">
            <a:avLst/>
          </a:prstGeom>
          <a:noFill/>
        </p:spPr>
        <p:txBody>
          <a:bodyPr wrap="square" rtlCol="0">
            <a:spAutoFit/>
          </a:bodyPr>
          <a:p>
            <a:r>
              <a:rPr lang="en-US" altLang="zh-CN"/>
              <a:t>temp1</a:t>
            </a:r>
            <a:endParaRPr lang="en-US" altLang="zh-CN"/>
          </a:p>
        </p:txBody>
      </p:sp>
      <p:sp>
        <p:nvSpPr>
          <p:cNvPr id="7" name="文本框 6"/>
          <p:cNvSpPr txBox="1"/>
          <p:nvPr/>
        </p:nvSpPr>
        <p:spPr>
          <a:xfrm>
            <a:off x="829945" y="4264660"/>
            <a:ext cx="1379855" cy="368300"/>
          </a:xfrm>
          <a:prstGeom prst="rect">
            <a:avLst/>
          </a:prstGeom>
          <a:noFill/>
        </p:spPr>
        <p:txBody>
          <a:bodyPr wrap="square" rtlCol="0">
            <a:spAutoFit/>
          </a:bodyPr>
          <a:p>
            <a:r>
              <a:rPr lang="en-US" altLang="zh-CN"/>
              <a:t>temp2</a:t>
            </a:r>
            <a:endParaRPr lang="en-US" altLang="zh-CN"/>
          </a:p>
        </p:txBody>
      </p:sp>
      <p:cxnSp>
        <p:nvCxnSpPr>
          <p:cNvPr id="8" name="直接箭头连接符 7"/>
          <p:cNvCxnSpPr/>
          <p:nvPr/>
        </p:nvCxnSpPr>
        <p:spPr>
          <a:xfrm flipH="1">
            <a:off x="2209800" y="4387215"/>
            <a:ext cx="1497965" cy="21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69925" y="5419090"/>
            <a:ext cx="7982585" cy="922020"/>
          </a:xfrm>
          <a:prstGeom prst="rect">
            <a:avLst/>
          </a:prstGeom>
          <a:noFill/>
        </p:spPr>
        <p:txBody>
          <a:bodyPr wrap="square" rtlCol="0">
            <a:spAutoFit/>
          </a:bodyPr>
          <a:p>
            <a:r>
              <a:rPr lang="zh-CN" altLang="en-US"/>
              <a:t>问题是:temp</a:t>
            </a:r>
            <a:r>
              <a:rPr lang="en-US" altLang="zh-CN"/>
              <a:t>1</a:t>
            </a:r>
            <a:r>
              <a:rPr lang="zh-CN" altLang="en-US"/>
              <a:t>与temp</a:t>
            </a:r>
            <a:r>
              <a:rPr lang="en-US" altLang="zh-CN"/>
              <a:t>2</a:t>
            </a:r>
            <a:r>
              <a:rPr lang="zh-CN" altLang="en-US"/>
              <a:t>之间有什么关系?答案是:这两个temp之间毫无关系。在这两个位置使用同一个变量，会使得本无联系的两者看上去似乎彼此相关。如果为两种用途各建一个变量，就能增加代码的可读性。</a:t>
            </a:r>
            <a:endParaRPr lang="zh-CN" altLang="en-US"/>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为变量指定单一用途</a:t>
            </a:r>
            <a:br>
              <a:rPr lang="zh-CN" altLang="en-US"/>
            </a:br>
            <a:endParaRPr lang="zh-CN" altLang="en-US"/>
          </a:p>
        </p:txBody>
      </p:sp>
      <p:sp>
        <p:nvSpPr>
          <p:cNvPr id="3" name="内容占位符 2"/>
          <p:cNvSpPr>
            <a:spLocks noGrp="1"/>
          </p:cNvSpPr>
          <p:nvPr>
            <p:ph idx="1"/>
          </p:nvPr>
        </p:nvSpPr>
        <p:spPr/>
        <p:txBody>
          <a:bodyPr/>
          <a:p>
            <a:r>
              <a:rPr lang="zh-CN" altLang="en-US" sz="1800"/>
              <a:t>避免让代码具有隐含含义</a:t>
            </a:r>
            <a:endParaRPr lang="zh-CN" altLang="en-US" sz="1800"/>
          </a:p>
          <a:p>
            <a:endParaRPr lang="zh-CN" altLang="en-US" sz="1800"/>
          </a:p>
          <a:p>
            <a:pPr marL="342900" indent="-342900">
              <a:buAutoNum type="arabicPeriod"/>
            </a:pPr>
            <a:r>
              <a:rPr lang="zh-CN" altLang="en-US"/>
              <a:t>把同一变量用</a:t>
            </a:r>
            <a:r>
              <a:rPr lang="zh-CN" altLang="en-US"/>
              <a:t>于多个用途的另外一种方式是当变量代表不同事物时让其具有不同的取值集合。举个栗子：</a:t>
            </a:r>
            <a:endParaRPr lang="zh-CN" altLang="en-US"/>
          </a:p>
          <a:p>
            <a:pPr marL="342900" indent="-342900">
              <a:buAutoNum type="arabicPeriod"/>
            </a:pPr>
            <a:r>
              <a:rPr lang="zh-CN" altLang="en-US"/>
              <a:t>变量pageCount的取值表示已打印的纸张的数量，当它等于-1时，表示有错误发生</a:t>
            </a:r>
            <a:endParaRPr lang="zh-CN" altLang="en-US"/>
          </a:p>
          <a:p>
            <a:pPr marL="342900" indent="-342900">
              <a:buAutoNum type="arabicPeriod"/>
            </a:pPr>
            <a:r>
              <a:rPr lang="zh-CN" altLang="en-US"/>
              <a:t>变量customerId代表某个客户账号，当它的取值大于50000时，你可以通过减去50000来得到过期账户的号码</a:t>
            </a:r>
            <a:endParaRPr lang="zh-CN" altLang="en-US"/>
          </a:p>
          <a:p>
            <a:endParaRPr lang="zh-CN" altLang="en-US"/>
          </a:p>
          <a:p>
            <a:pPr marL="0" indent="0">
              <a:buNone/>
            </a:pPr>
            <a:r>
              <a:rPr lang="en-US" altLang="zh-CN"/>
              <a:t>     </a:t>
            </a:r>
            <a:r>
              <a:rPr lang="zh-CN" altLang="en-US"/>
              <a:t>应该避免使用这种具有隐含意义的变量。这种滥用在技术领域称为“混合耦合”，第一个例子里pageCount表示纸张数量时，它是一个整数，然而当它等于-1时表示有错误发生，也就是说整数类型客串了布尔类型！</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5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5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5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5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6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6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6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7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8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8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1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1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22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8.xml><?xml version="1.0" encoding="utf-8"?>
<p:tagLst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22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23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
  <p:tag name="KSO_WM_TEMPLATE_INDEX" val="20202582"/>
  <p:tag name="KSO_WM_SLIDE_LAYOUT" val="a_b"/>
  <p:tag name="KSO_WM_SLIDE_LAYOUT_CNT" val="1_1"/>
  <p:tag name="KSO_WM_UNIT_SHOW_EDIT_AREA_INDICATION" val="1"/>
  <p:tag name="KSO_WM_TEMPLATE_THUMBS_INDEX" val="1、4、7、12、13、14、15、16、17、18、20、24、25、28、33、36、40、43、44"/>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582_4*l_h_i*1_1_1"/>
  <p:tag name="KSO_WM_TEMPLATE_CATEGORY" val="custom"/>
  <p:tag name="KSO_WM_TEMPLATE_INDEX" val="2020258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32.xml><?xml version="1.0" encoding="utf-8"?>
<p:tagLst xmlns:p="http://schemas.openxmlformats.org/presentationml/2006/main">
  <p:tag name="KSO_WM_UNIT_ISCONTENTS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582_4*l_h_a*1_1_1"/>
  <p:tag name="KSO_WM_TEMPLATE_CATEGORY" val="custom"/>
  <p:tag name="KSO_WM_TEMPLATE_INDEX" val="20202582"/>
  <p:tag name="KSO_WM_UNIT_LAYERLEVEL" val="1_1_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p="http://schemas.openxmlformats.org/presentationml/2006/main">
  <p:tag name="KSO_WM_UNIT_ISCONTENTS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582_4*l_h_a*1_2_1"/>
  <p:tag name="KSO_WM_TEMPLATE_CATEGORY" val="custom"/>
  <p:tag name="KSO_WM_TEMPLATE_INDEX" val="20202582"/>
  <p:tag name="KSO_WM_UNIT_LAYERLEVEL" val="1_1_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582_4*l_h_i*1_2_1"/>
  <p:tag name="KSO_WM_TEMPLATE_CATEGORY" val="custom"/>
  <p:tag name="KSO_WM_TEMPLATE_INDEX" val="2020258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35.xml><?xml version="1.0" encoding="utf-8"?>
<p:tagLst xmlns:p="http://schemas.openxmlformats.org/presentationml/2006/main">
  <p:tag name="KSO_WM_UNIT_ISCONTENTS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2582_4*l_h_a*1_3_1"/>
  <p:tag name="KSO_WM_TEMPLATE_CATEGORY" val="custom"/>
  <p:tag name="KSO_WM_TEMPLATE_INDEX" val="20202582"/>
  <p:tag name="KSO_WM_UNIT_LAYERLEVEL" val="1_1_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582_4*l_h_i*1_3_1"/>
  <p:tag name="KSO_WM_TEMPLATE_CATEGORY" val="custom"/>
  <p:tag name="KSO_WM_TEMPLATE_INDEX" val="2020258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37.xml><?xml version="1.0" encoding="utf-8"?>
<p:tagLst xmlns:p="http://schemas.openxmlformats.org/presentationml/2006/main">
  <p:tag name="KSO_WM_UNIT_ISCONTENTSTITLE" val="1"/>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2_4*a*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8.xml><?xml version="1.0" encoding="utf-8"?>
<p:tagLst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4*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9.xml><?xml version="1.0" encoding="utf-8"?>
<p:tagLst xmlns:p="http://schemas.openxmlformats.org/presentationml/2006/main">
  <p:tag name="KSO_WM_SLIDE_ID" val="custom20202582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
  <p:tag name="KSO_WM_TEMPLATE_INDEX" val="20202582"/>
  <p:tag name="KSO_WM_SLIDE_LAYOUT" val="a_b_l"/>
  <p:tag name="KSO_WM_SLIDE_LAYOUT_CNT" val="1_1_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240.xml><?xml version="1.0" encoding="utf-8"?>
<p:tagLst xmlns:p="http://schemas.openxmlformats.org/presentationml/2006/main">
  <p:tag name="KSO_WM_BEAUTIFY_FLAG" val="#wm#"/>
  <p:tag name="KSO_WM_TEMPLATE_CATEGORY" val=""/>
  <p:tag name="KSO_WM_TEMPLATE_INDEX" val="20202582"/>
</p:tagLst>
</file>

<file path=ppt/tags/tag241.xml><?xml version="1.0" encoding="utf-8"?>
<p:tagLst xmlns:p="http://schemas.openxmlformats.org/presentationml/2006/main">
  <p:tag name="KSO_WM_BEAUTIFY_FLAG" val="#wm#"/>
  <p:tag name="KSO_WM_TEMPLATE_CATEGORY" val=""/>
  <p:tag name="KSO_WM_TEMPLATE_INDEX" val="20202582"/>
</p:tagLst>
</file>

<file path=ppt/tags/tag242.xml><?xml version="1.0" encoding="utf-8"?>
<p:tagLst xmlns:p="http://schemas.openxmlformats.org/presentationml/2006/main">
  <p:tag name="KSO_WM_BEAUTIFY_FLAG" val="#wm#"/>
  <p:tag name="KSO_WM_TEMPLATE_CATEGORY" val=""/>
  <p:tag name="KSO_WM_TEMPLATE_INDEX" val="20202582"/>
</p:tagLst>
</file>

<file path=ppt/tags/tag243.xml><?xml version="1.0" encoding="utf-8"?>
<p:tagLst xmlns:p="http://schemas.openxmlformats.org/presentationml/2006/main">
  <p:tag name="KSO_WM_BEAUTIFY_FLAG" val="#wm#"/>
  <p:tag name="KSO_WM_TEMPLATE_CATEGORY" val="diagram"/>
  <p:tag name="KSO_WM_TEMPLATE_INDEX" val="20202582"/>
</p:tagLst>
</file>

<file path=ppt/tags/tag244.xml><?xml version="1.0" encoding="utf-8"?>
<p:tagLst xmlns:p="http://schemas.openxmlformats.org/presentationml/2006/main">
  <p:tag name="KSO_WM_BEAUTIFY_FLAG" val="#wm#"/>
  <p:tag name="KSO_WM_TEMPLATE_CATEGORY" val="diagram"/>
  <p:tag name="KSO_WM_TEMPLATE_INDEX" val="20202582"/>
</p:tagLst>
</file>

<file path=ppt/tags/tag245.xml><?xml version="1.0" encoding="utf-8"?>
<p:tagLst xmlns:p="http://schemas.openxmlformats.org/presentationml/2006/main">
  <p:tag name="KSO_WM_BEAUTIFY_FLAG" val="#wm#"/>
  <p:tag name="KSO_WM_TEMPLATE_CATEGORY" val="diagram"/>
  <p:tag name="KSO_WM_TEMPLATE_INDEX" val="20202582"/>
</p:tagLst>
</file>

<file path=ppt/tags/tag246.xml><?xml version="1.0" encoding="utf-8"?>
<p:tagLst xmlns:p="http://schemas.openxmlformats.org/presentationml/2006/main">
  <p:tag name="KSO_WM_BEAUTIFY_FLAG" val="#wm#"/>
  <p:tag name="KSO_WM_TEMPLATE_CATEGORY" val="diagram"/>
  <p:tag name="KSO_WM_TEMPLATE_INDEX" val="20202582"/>
</p:tagLst>
</file>

<file path=ppt/tags/tag247.xml><?xml version="1.0" encoding="utf-8"?>
<p:tagLst xmlns:p="http://schemas.openxmlformats.org/presentationml/2006/main">
  <p:tag name="KSO_WM_UNIT_ISCONTENTS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2582_15*a*1"/>
  <p:tag name="KSO_WM_TEMPLATE_CATEGORY" val="custom"/>
  <p:tag name="KSO_WM_TEMPLATE_INDEX" val="20202582"/>
  <p:tag name="KSO_WM_UNIT_LAYERLEVEL" val="1"/>
  <p:tag name="KSO_WM_TAG_VERSION" val="1.0"/>
  <p:tag name="KSO_WM_BEAUTIFY_FLAG" val="#wm#"/>
  <p:tag name="KSO_WM_UNIT_PRESET_TEXT" val="谢谢观看"/>
  <p:tag name="KSO_WM_UNIT_ISNUMDGMTITLE" val="0"/>
</p:tagLst>
</file>

<file path=ppt/tags/tag248.xml><?xml version="1.0" encoding="utf-8"?>
<p:tagLst xmlns:p="http://schemas.openxmlformats.org/presentationml/2006/main">
  <p:tag name="KSO_WM_UNIT_VALUE" val="132*395"/>
  <p:tag name="KSO_WM_UNIT_HIGHLIGHT" val="0"/>
  <p:tag name="KSO_WM_UNIT_COMPATIBLE" val="0"/>
  <p:tag name="KSO_WM_UNIT_DIAGRAM_ISNUMVISUAL" val="0"/>
  <p:tag name="KSO_WM_UNIT_DIAGRAM_ISREFERUNIT" val="0"/>
  <p:tag name="KSO_WM_UNIT_TYPE" val="j"/>
  <p:tag name="KSO_WM_UNIT_INDEX" val="1"/>
  <p:tag name="KSO_WM_UNIT_ID" val="custom20202582_15*j*1"/>
  <p:tag name="KSO_WM_TEMPLATE_CATEGORY" val="custom"/>
  <p:tag name="KSO_WM_TEMPLATE_INDEX" val="20202582"/>
  <p:tag name="KSO_WM_UNIT_LAYERLEVEL" val="1"/>
  <p:tag name="KSO_WM_TAG_VERSION" val="1.0"/>
  <p:tag name="KSO_WM_BEAUTIFY_FLAG" val="#wm#"/>
</p:tagLst>
</file>

<file path=ppt/tags/tag249.xml><?xml version="1.0" encoding="utf-8"?>
<p:tagLst xmlns:p="http://schemas.openxmlformats.org/presentationml/2006/main">
  <p:tag name="KSO_WM_SLIDE_ID" val="custom20202582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
  <p:tag name="KSO_WM_TEMPLATE_INDEX" val="20202582"/>
  <p:tag name="KSO_WM_SLIDE_LAYOUT" val="a_b_j"/>
  <p:tag name="KSO_WM_SLIDE_LAYOUT_CNT" val="1_2_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COMMONDATA" val="eyJoZGlkIjoiOWIzZGFiYmE2ZGYzMjBiYjBiODY3NGEyZjM2MTNmNzIifQ=="/>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1037</Words>
  <Application>WPS 演示</Application>
  <PresentationFormat>宽屏</PresentationFormat>
  <Paragraphs>86</Paragraphs>
  <Slides>10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微软雅黑</vt:lpstr>
      <vt:lpstr>汉仪旗黑-85S</vt:lpstr>
      <vt:lpstr>黑体</vt:lpstr>
      <vt:lpstr>Arial Unicode MS</vt:lpstr>
      <vt:lpstr>Calibri</vt:lpstr>
      <vt:lpstr>1_Office 主题​​</vt:lpstr>
      <vt:lpstr>使用变量名的一般事项</vt:lpstr>
      <vt:lpstr>PowerPoint 演示文稿</vt:lpstr>
      <vt:lpstr>变量名的初始化原则</vt:lpstr>
      <vt:lpstr>变量名的初始化原则</vt:lpstr>
      <vt:lpstr>变量名的初始化原则 </vt:lpstr>
      <vt:lpstr>作用域</vt:lpstr>
      <vt:lpstr>作用域</vt:lpstr>
      <vt:lpstr>为变量指定单一用途</vt:lpstr>
      <vt:lpstr>为变量指定单一用途 </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182</cp:revision>
  <dcterms:created xsi:type="dcterms:W3CDTF">2019-06-19T02:08:00Z</dcterms:created>
  <dcterms:modified xsi:type="dcterms:W3CDTF">2022-05-22T12:30:56Z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E794C5CC0BDE4861A589AE480AA0C6A1</vt:lpwstr>
  </property>
</Properties>
</file>