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0896f7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0896f7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00e6d1e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00e6d1e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予想したいデータと晴れ・雨・曇りとの距離を計算して、距離が短いものがその天気であるという考えのもとやってみました。</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00e6d1ea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00e6d1ea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テストデータとして2020/4/3</a:t>
            </a:r>
            <a:endParaRPr/>
          </a:p>
          <a:p>
            <a:pPr indent="0" lvl="0" marL="0" rtl="0" algn="l">
              <a:lnSpc>
                <a:spcPct val="115000"/>
              </a:lnSpc>
              <a:spcBef>
                <a:spcPts val="0"/>
              </a:spcBef>
              <a:spcAft>
                <a:spcPts val="0"/>
              </a:spcAft>
              <a:buClr>
                <a:schemeClr val="dk1"/>
              </a:buClr>
              <a:buSzPts val="1100"/>
              <a:buFont typeface="Arial"/>
              <a:buNone/>
            </a:pPr>
            <a:r>
              <a:rPr lang="en"/>
              <a:t>晴れの日の教師データは2020/4/2</a:t>
            </a:r>
            <a:endParaRPr/>
          </a:p>
          <a:p>
            <a:pPr indent="0" lvl="0" marL="0" rtl="0" algn="l">
              <a:lnSpc>
                <a:spcPct val="115000"/>
              </a:lnSpc>
              <a:spcBef>
                <a:spcPts val="0"/>
              </a:spcBef>
              <a:spcAft>
                <a:spcPts val="0"/>
              </a:spcAft>
              <a:buClr>
                <a:schemeClr val="dk1"/>
              </a:buClr>
              <a:buSzPts val="1100"/>
              <a:buFont typeface="Arial"/>
              <a:buNone/>
            </a:pPr>
            <a:r>
              <a:rPr lang="en"/>
              <a:t>雨の日の教師データは2020/4/1</a:t>
            </a:r>
            <a:endParaRPr/>
          </a:p>
          <a:p>
            <a:pPr indent="0" lvl="0" marL="0" rtl="0" algn="l">
              <a:lnSpc>
                <a:spcPct val="115000"/>
              </a:lnSpc>
              <a:spcBef>
                <a:spcPts val="0"/>
              </a:spcBef>
              <a:spcAft>
                <a:spcPts val="0"/>
              </a:spcAft>
              <a:buClr>
                <a:schemeClr val="dk1"/>
              </a:buClr>
              <a:buSzPts val="1100"/>
              <a:buFont typeface="Arial"/>
              <a:buNone/>
            </a:pPr>
            <a:r>
              <a:rPr lang="en"/>
              <a:t>曇りの日の教師データは2020/4/5を使用した。</a:t>
            </a:r>
            <a:endParaRPr/>
          </a:p>
          <a:p>
            <a:pPr indent="0" lvl="0" marL="0" rtl="0" algn="l">
              <a:lnSpc>
                <a:spcPct val="115000"/>
              </a:lnSpc>
              <a:spcBef>
                <a:spcPts val="0"/>
              </a:spcBef>
              <a:spcAft>
                <a:spcPts val="0"/>
              </a:spcAft>
              <a:buClr>
                <a:schemeClr val="dk1"/>
              </a:buClr>
              <a:buSzPts val="1100"/>
              <a:buFont typeface="Arial"/>
              <a:buNone/>
            </a:pPr>
            <a:r>
              <a:rPr lang="en"/>
              <a:t>また、各ベクトルは気温・湿度・気圧とした。</a:t>
            </a:r>
            <a:endParaRPr/>
          </a:p>
          <a:p>
            <a:pPr indent="0" lvl="0" marL="0" rtl="0" algn="l">
              <a:lnSpc>
                <a:spcPct val="115000"/>
              </a:lnSpc>
              <a:spcBef>
                <a:spcPts val="0"/>
              </a:spcBef>
              <a:spcAft>
                <a:spcPts val="0"/>
              </a:spcAft>
              <a:buClr>
                <a:schemeClr val="dk1"/>
              </a:buClr>
              <a:buSzPts val="1100"/>
              <a:buFont typeface="Arial"/>
              <a:buNone/>
            </a:pPr>
            <a:r>
              <a:rPr lang="en"/>
              <a:t>4/3のデータとそれぞれの教師データとのユークリッド距離を求め一番短い距離であった天気が4/3の天気であると予想する。</a:t>
            </a:r>
            <a:endParaRPr/>
          </a:p>
          <a:p>
            <a:pPr indent="0" lvl="0" marL="0" rtl="0" algn="l">
              <a:lnSpc>
                <a:spcPct val="115000"/>
              </a:lnSpc>
              <a:spcBef>
                <a:spcPts val="0"/>
              </a:spcBef>
              <a:spcAft>
                <a:spcPts val="0"/>
              </a:spcAft>
              <a:buClr>
                <a:schemeClr val="dk1"/>
              </a:buClr>
              <a:buSzPts val="1100"/>
              <a:buFont typeface="Arial"/>
              <a:buNone/>
            </a:pPr>
            <a:r>
              <a:rPr lang="en"/>
              <a:t>実際に実行してみたところ</a:t>
            </a:r>
            <a:endParaRPr/>
          </a:p>
          <a:p>
            <a:pPr indent="0" lvl="0" marL="0" rtl="0" algn="l">
              <a:lnSpc>
                <a:spcPct val="115000"/>
              </a:lnSpc>
              <a:spcBef>
                <a:spcPts val="0"/>
              </a:spcBef>
              <a:spcAft>
                <a:spcPts val="0"/>
              </a:spcAft>
              <a:buClr>
                <a:schemeClr val="dk1"/>
              </a:buClr>
              <a:buSzPts val="1100"/>
              <a:buFont typeface="Arial"/>
              <a:buNone/>
            </a:pPr>
            <a:r>
              <a:rPr lang="en"/>
              <a:t>晴れとの距離は14.06</a:t>
            </a:r>
            <a:endParaRPr/>
          </a:p>
          <a:p>
            <a:pPr indent="0" lvl="0" marL="0" rtl="0" algn="l">
              <a:lnSpc>
                <a:spcPct val="115000"/>
              </a:lnSpc>
              <a:spcBef>
                <a:spcPts val="0"/>
              </a:spcBef>
              <a:spcAft>
                <a:spcPts val="0"/>
              </a:spcAft>
              <a:buClr>
                <a:schemeClr val="dk1"/>
              </a:buClr>
              <a:buSzPts val="1100"/>
              <a:buFont typeface="Arial"/>
              <a:buNone/>
            </a:pPr>
            <a:r>
              <a:rPr lang="en"/>
              <a:t>雨との距離は48.76</a:t>
            </a:r>
            <a:endParaRPr/>
          </a:p>
          <a:p>
            <a:pPr indent="0" lvl="0" marL="0" rtl="0" algn="l">
              <a:lnSpc>
                <a:spcPct val="115000"/>
              </a:lnSpc>
              <a:spcBef>
                <a:spcPts val="0"/>
              </a:spcBef>
              <a:spcAft>
                <a:spcPts val="0"/>
              </a:spcAft>
              <a:buClr>
                <a:schemeClr val="dk1"/>
              </a:buClr>
              <a:buSzPts val="1100"/>
              <a:buFont typeface="Arial"/>
              <a:buNone/>
            </a:pPr>
            <a:r>
              <a:rPr lang="en"/>
              <a:t>曇りとの距離は24.62</a:t>
            </a:r>
            <a:endParaRPr/>
          </a:p>
          <a:p>
            <a:pPr indent="0" lvl="0" marL="0" rtl="0" algn="l">
              <a:lnSpc>
                <a:spcPct val="115000"/>
              </a:lnSpc>
              <a:spcBef>
                <a:spcPts val="0"/>
              </a:spcBef>
              <a:spcAft>
                <a:spcPts val="0"/>
              </a:spcAft>
              <a:buClr>
                <a:schemeClr val="dk1"/>
              </a:buClr>
              <a:buSzPts val="1100"/>
              <a:buFont typeface="Arial"/>
              <a:buNone/>
            </a:pPr>
            <a:r>
              <a:rPr lang="en"/>
              <a:t>一番距離が短いのは晴れであるので4/3の天気は晴れであると予想。</a:t>
            </a:r>
            <a:endParaRPr/>
          </a:p>
          <a:p>
            <a:pPr indent="0" lvl="0" marL="0" rtl="0" algn="l">
              <a:lnSpc>
                <a:spcPct val="115000"/>
              </a:lnSpc>
              <a:spcBef>
                <a:spcPts val="0"/>
              </a:spcBef>
              <a:spcAft>
                <a:spcPts val="0"/>
              </a:spcAft>
              <a:buClr>
                <a:schemeClr val="dk1"/>
              </a:buClr>
              <a:buSzPts val="1100"/>
              <a:buFont typeface="Arial"/>
              <a:buNone/>
            </a:pPr>
            <a:r>
              <a:rPr lang="en"/>
              <a:t>実際の4/3の天気を調べてみたところ晴れであったため予想は的中した。</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00e6d1ea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00e6d1ea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csv</a:t>
            </a:r>
            <a:r>
              <a:rPr lang="en"/>
              <a:t>を読み込み、使用しない列を削除。</a:t>
            </a:r>
            <a:endParaRPr/>
          </a:p>
          <a:p>
            <a:pPr indent="0" lvl="0" marL="0" rtl="0" algn="l">
              <a:spcBef>
                <a:spcPts val="0"/>
              </a:spcBef>
              <a:spcAft>
                <a:spcPts val="0"/>
              </a:spcAft>
              <a:buNone/>
            </a:pPr>
            <a:r>
              <a:rPr lang="en"/>
              <a:t>実際の天気は晴れ、雨、曇りの三種類に綺麗に分かれているわけではないので、三種類になるようにデータを置き換えた。</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00e6d1ea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0e6d1ea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三種類の天気をわけ、それぞれの天気の気温、日照時間、気圧、湿度、雲量の平均値をだした。</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00e6d1ea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00e6d1ea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2020/4/27</a:t>
            </a:r>
            <a:r>
              <a:rPr lang="en"/>
              <a:t>の天気を予想したいので4/27のデータを入力し平均値とのユークリッド距離を調べる。</a:t>
            </a:r>
            <a:endParaRPr/>
          </a:p>
          <a:p>
            <a:pPr indent="0" lvl="0" marL="0" rtl="0" algn="l">
              <a:spcBef>
                <a:spcPts val="0"/>
              </a:spcBef>
              <a:spcAft>
                <a:spcPts val="0"/>
              </a:spcAft>
              <a:buNone/>
            </a:pPr>
            <a:r>
              <a:rPr lang="en"/>
              <a:t>予想の結果を出す時に距離よりも確率で示したほうがわかりやすいため確率に変換する。</a:t>
            </a:r>
            <a:endParaRPr/>
          </a:p>
          <a:p>
            <a:pPr indent="0" lvl="0" marL="0" rtl="0" algn="l">
              <a:spcBef>
                <a:spcPts val="0"/>
              </a:spcBef>
              <a:spcAft>
                <a:spcPts val="0"/>
              </a:spcAft>
              <a:buNone/>
            </a:pPr>
            <a:r>
              <a:rPr lang="en"/>
              <a:t>実行したところ2020/4/27の天気は78%の確率で曇りだという結果となった。</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00e6d1ea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00e6d1ea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02d49b93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02d49b9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17600" y="771463"/>
            <a:ext cx="8908800" cy="3797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7600" y="125850"/>
            <a:ext cx="8908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17600" y="771463"/>
            <a:ext cx="8908800" cy="3797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第二回授業内課題</a:t>
            </a:r>
            <a:endParaRPr sz="2400"/>
          </a:p>
          <a:p>
            <a:pPr indent="0" lvl="0" marL="0" rtl="0" algn="ctr">
              <a:spcBef>
                <a:spcPts val="0"/>
              </a:spcBef>
              <a:spcAft>
                <a:spcPts val="0"/>
              </a:spcAft>
              <a:buNone/>
            </a:pPr>
            <a:r>
              <a:t/>
            </a:r>
            <a:endParaRPr sz="2400"/>
          </a:p>
          <a:p>
            <a:pPr indent="0" lvl="0" marL="0" rtl="0" algn="ctr">
              <a:spcBef>
                <a:spcPts val="0"/>
              </a:spcBef>
              <a:spcAft>
                <a:spcPts val="0"/>
              </a:spcAft>
              <a:buClr>
                <a:schemeClr val="dk1"/>
              </a:buClr>
              <a:buSzPts val="1100"/>
              <a:buFont typeface="Arial"/>
              <a:buNone/>
            </a:pPr>
            <a:r>
              <a:rPr lang="en" sz="2350"/>
              <a:t>ベクトル同士の距離、内積、またはコサイン類似度を使って</a:t>
            </a:r>
            <a:endParaRPr sz="2350"/>
          </a:p>
          <a:p>
            <a:pPr indent="0" lvl="0" marL="0" rtl="0" algn="ctr">
              <a:spcBef>
                <a:spcPts val="0"/>
              </a:spcBef>
              <a:spcAft>
                <a:spcPts val="0"/>
              </a:spcAft>
              <a:buNone/>
            </a:pPr>
            <a:r>
              <a:rPr lang="en" sz="2350"/>
              <a:t>実現できそうな応用例</a:t>
            </a:r>
            <a:endParaRPr sz="235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武蔵野大学 データサイエンス学部 データサイエンス学科</a:t>
            </a:r>
            <a:endParaRPr sz="1400"/>
          </a:p>
          <a:p>
            <a:pPr indent="0" lvl="0" marL="0" rtl="0" algn="ctr">
              <a:spcBef>
                <a:spcPts val="0"/>
              </a:spcBef>
              <a:spcAft>
                <a:spcPts val="0"/>
              </a:spcAft>
              <a:buNone/>
            </a:pPr>
            <a:r>
              <a:rPr lang="en" sz="1400"/>
              <a:t>2年 グループ6</a:t>
            </a:r>
            <a:endParaRPr sz="1400"/>
          </a:p>
          <a:p>
            <a:pPr indent="0" lvl="0" marL="0" rtl="0" algn="ctr">
              <a:spcBef>
                <a:spcPts val="0"/>
              </a:spcBef>
              <a:spcAft>
                <a:spcPts val="0"/>
              </a:spcAft>
              <a:buNone/>
            </a:pPr>
            <a:r>
              <a:rPr lang="en" sz="1400"/>
              <a:t>中田 亮佑, 内藤 千尋, 谷 瑞幾, 鎌田 夏輝, 村田 賢, 前井 涼花, 宮村 京佑</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天気</a:t>
            </a:r>
            <a:endParaRPr/>
          </a:p>
        </p:txBody>
      </p:sp>
      <p:sp>
        <p:nvSpPr>
          <p:cNvPr id="61" name="Google Shape;61;p14"/>
          <p:cNvSpPr txBox="1"/>
          <p:nvPr>
            <p:ph idx="1" type="body"/>
          </p:nvPr>
        </p:nvSpPr>
        <p:spPr>
          <a:xfrm>
            <a:off x="117600" y="771463"/>
            <a:ext cx="8908800" cy="37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t>
            </a:r>
            <a:r>
              <a:rPr lang="en" sz="1900"/>
              <a:t>ユークリッド距離を用いて、天気の予報をやってみよう！</a:t>
            </a:r>
            <a:endParaRPr sz="1900"/>
          </a:p>
        </p:txBody>
      </p:sp>
      <p:pic>
        <p:nvPicPr>
          <p:cNvPr descr="天気のマーク「晴れ」" id="62" name="Google Shape;62;p14"/>
          <p:cNvPicPr preferRelativeResize="0"/>
          <p:nvPr/>
        </p:nvPicPr>
        <p:blipFill>
          <a:blip r:embed="rId3">
            <a:alphaModFix/>
          </a:blip>
          <a:stretch>
            <a:fillRect/>
          </a:stretch>
        </p:blipFill>
        <p:spPr>
          <a:xfrm>
            <a:off x="2755700" y="260125"/>
            <a:ext cx="1428750" cy="1428750"/>
          </a:xfrm>
          <a:prstGeom prst="rect">
            <a:avLst/>
          </a:prstGeom>
          <a:noFill/>
          <a:ln>
            <a:noFill/>
          </a:ln>
        </p:spPr>
      </p:pic>
      <p:pic>
        <p:nvPicPr>
          <p:cNvPr descr="天気のマーク「雨」" id="63" name="Google Shape;63;p14"/>
          <p:cNvPicPr preferRelativeResize="0"/>
          <p:nvPr/>
        </p:nvPicPr>
        <p:blipFill>
          <a:blip r:embed="rId4">
            <a:alphaModFix/>
          </a:blip>
          <a:stretch>
            <a:fillRect/>
          </a:stretch>
        </p:blipFill>
        <p:spPr>
          <a:xfrm>
            <a:off x="7342275" y="3614150"/>
            <a:ext cx="1428750" cy="1428750"/>
          </a:xfrm>
          <a:prstGeom prst="rect">
            <a:avLst/>
          </a:prstGeom>
          <a:noFill/>
          <a:ln>
            <a:noFill/>
          </a:ln>
        </p:spPr>
      </p:pic>
      <p:pic>
        <p:nvPicPr>
          <p:cNvPr descr="天気のマーク「曇り」" id="64" name="Google Shape;64;p14"/>
          <p:cNvPicPr preferRelativeResize="0"/>
          <p:nvPr/>
        </p:nvPicPr>
        <p:blipFill>
          <a:blip r:embed="rId5">
            <a:alphaModFix/>
          </a:blip>
          <a:stretch>
            <a:fillRect/>
          </a:stretch>
        </p:blipFill>
        <p:spPr>
          <a:xfrm>
            <a:off x="1265150" y="3480625"/>
            <a:ext cx="1428750" cy="1428750"/>
          </a:xfrm>
          <a:prstGeom prst="rect">
            <a:avLst/>
          </a:prstGeom>
          <a:noFill/>
          <a:ln>
            <a:noFill/>
          </a:ln>
        </p:spPr>
      </p:pic>
      <p:pic>
        <p:nvPicPr>
          <p:cNvPr descr="天気のマーク「雪だるま」" id="65" name="Google Shape;65;p14"/>
          <p:cNvPicPr preferRelativeResize="0"/>
          <p:nvPr/>
        </p:nvPicPr>
        <p:blipFill>
          <a:blip r:embed="rId6">
            <a:alphaModFix/>
          </a:blip>
          <a:stretch>
            <a:fillRect/>
          </a:stretch>
        </p:blipFill>
        <p:spPr>
          <a:xfrm>
            <a:off x="6429300" y="408900"/>
            <a:ext cx="1428750" cy="1428750"/>
          </a:xfrm>
          <a:prstGeom prst="rect">
            <a:avLst/>
          </a:prstGeom>
          <a:noFill/>
          <a:ln>
            <a:noFill/>
          </a:ln>
        </p:spPr>
      </p:pic>
      <p:pic>
        <p:nvPicPr>
          <p:cNvPr descr="天気のマーク「星空」" id="66" name="Google Shape;66;p14"/>
          <p:cNvPicPr preferRelativeResize="0"/>
          <p:nvPr/>
        </p:nvPicPr>
        <p:blipFill>
          <a:blip r:embed="rId7">
            <a:alphaModFix/>
          </a:blip>
          <a:stretch>
            <a:fillRect/>
          </a:stretch>
        </p:blipFill>
        <p:spPr>
          <a:xfrm>
            <a:off x="4133300" y="2771700"/>
            <a:ext cx="1428750" cy="142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手順</a:t>
            </a:r>
            <a:endParaRPr/>
          </a:p>
        </p:txBody>
      </p:sp>
      <p:sp>
        <p:nvSpPr>
          <p:cNvPr id="72" name="Google Shape;72;p15"/>
          <p:cNvSpPr txBox="1"/>
          <p:nvPr>
            <p:ph idx="1" type="body"/>
          </p:nvPr>
        </p:nvSpPr>
        <p:spPr>
          <a:xfrm>
            <a:off x="117600" y="771463"/>
            <a:ext cx="8908800" cy="37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気温、気圧、湿度に絞って、ユークリッド距離を用いてテスト</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・2019/4/1~4/30のデータを元に、「晴れ」「雨」「曇り」の気温、湿度、気圧、</a:t>
            </a:r>
            <a:endParaRPr/>
          </a:p>
          <a:p>
            <a:pPr indent="0" lvl="0" marL="0" rtl="0" algn="l">
              <a:spcBef>
                <a:spcPts val="1600"/>
              </a:spcBef>
              <a:spcAft>
                <a:spcPts val="0"/>
              </a:spcAft>
              <a:buNone/>
            </a:pPr>
            <a:r>
              <a:rPr lang="en"/>
              <a:t>　雲量、日照時間の平均データと天気概要のデータを作成</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・天気毎にまとめてベクトルを作成し、知りたい日のデータから、各天気との距離をユークリッド距離で出し、割合にして表示</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天気のマーク「晴れ」" id="73" name="Google Shape;73;p15"/>
          <p:cNvPicPr preferRelativeResize="0"/>
          <p:nvPr/>
        </p:nvPicPr>
        <p:blipFill>
          <a:blip r:embed="rId3">
            <a:alphaModFix/>
          </a:blip>
          <a:stretch>
            <a:fillRect/>
          </a:stretch>
        </p:blipFill>
        <p:spPr>
          <a:xfrm>
            <a:off x="7021300" y="3761425"/>
            <a:ext cx="1251675" cy="125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17600" y="115500"/>
            <a:ext cx="89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テスト</a:t>
            </a:r>
            <a:endParaRPr/>
          </a:p>
        </p:txBody>
      </p:sp>
      <p:sp>
        <p:nvSpPr>
          <p:cNvPr id="79" name="Google Shape;79;p16"/>
          <p:cNvSpPr txBox="1"/>
          <p:nvPr>
            <p:ph idx="1" type="body"/>
          </p:nvPr>
        </p:nvSpPr>
        <p:spPr>
          <a:xfrm>
            <a:off x="117600" y="771550"/>
            <a:ext cx="4725000" cy="40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テストデータとして2020/4/3</a:t>
            </a:r>
            <a:endParaRPr/>
          </a:p>
          <a:p>
            <a:pPr indent="0" lvl="0" marL="0" rtl="0" algn="l">
              <a:spcBef>
                <a:spcPts val="1600"/>
              </a:spcBef>
              <a:spcAft>
                <a:spcPts val="0"/>
              </a:spcAft>
              <a:buNone/>
            </a:pPr>
            <a:r>
              <a:rPr lang="en"/>
              <a:t>晴れの日の教師データは2020/4/2</a:t>
            </a:r>
            <a:endParaRPr/>
          </a:p>
          <a:p>
            <a:pPr indent="0" lvl="0" marL="0" rtl="0" algn="l">
              <a:spcBef>
                <a:spcPts val="1600"/>
              </a:spcBef>
              <a:spcAft>
                <a:spcPts val="0"/>
              </a:spcAft>
              <a:buNone/>
            </a:pPr>
            <a:r>
              <a:rPr lang="en"/>
              <a:t>雨の日の教師データは2020/4/1</a:t>
            </a:r>
            <a:endParaRPr/>
          </a:p>
          <a:p>
            <a:pPr indent="0" lvl="0" marL="0" rtl="0" algn="l">
              <a:spcBef>
                <a:spcPts val="1600"/>
              </a:spcBef>
              <a:spcAft>
                <a:spcPts val="0"/>
              </a:spcAft>
              <a:buNone/>
            </a:pPr>
            <a:r>
              <a:rPr lang="en"/>
              <a:t>曇りの日の教師データは2020/4/5</a:t>
            </a:r>
            <a:endParaRPr/>
          </a:p>
          <a:p>
            <a:pPr indent="0" lvl="0" marL="0" rtl="0" algn="l">
              <a:spcBef>
                <a:spcPts val="1600"/>
              </a:spcBef>
              <a:spcAft>
                <a:spcPts val="1600"/>
              </a:spcAft>
              <a:buNone/>
            </a:pPr>
            <a:r>
              <a:rPr lang="en"/>
              <a:t>を使用</a:t>
            </a:r>
            <a:endParaRPr/>
          </a:p>
        </p:txBody>
      </p:sp>
      <p:pic>
        <p:nvPicPr>
          <p:cNvPr id="80" name="Google Shape;80;p16"/>
          <p:cNvPicPr preferRelativeResize="0"/>
          <p:nvPr/>
        </p:nvPicPr>
        <p:blipFill>
          <a:blip r:embed="rId3">
            <a:alphaModFix/>
          </a:blip>
          <a:stretch>
            <a:fillRect/>
          </a:stretch>
        </p:blipFill>
        <p:spPr>
          <a:xfrm>
            <a:off x="5047425" y="0"/>
            <a:ext cx="3504426" cy="4507851"/>
          </a:xfrm>
          <a:prstGeom prst="rect">
            <a:avLst/>
          </a:prstGeom>
          <a:noFill/>
          <a:ln>
            <a:noFill/>
          </a:ln>
        </p:spPr>
      </p:pic>
      <p:pic>
        <p:nvPicPr>
          <p:cNvPr id="81" name="Google Shape;81;p16"/>
          <p:cNvPicPr preferRelativeResize="0"/>
          <p:nvPr/>
        </p:nvPicPr>
        <p:blipFill>
          <a:blip r:embed="rId4">
            <a:alphaModFix/>
          </a:blip>
          <a:stretch>
            <a:fillRect/>
          </a:stretch>
        </p:blipFill>
        <p:spPr>
          <a:xfrm>
            <a:off x="3323975" y="4507850"/>
            <a:ext cx="5702418" cy="572700"/>
          </a:xfrm>
          <a:prstGeom prst="rect">
            <a:avLst/>
          </a:prstGeom>
          <a:noFill/>
          <a:ln>
            <a:noFill/>
          </a:ln>
        </p:spPr>
      </p:pic>
      <p:sp>
        <p:nvSpPr>
          <p:cNvPr id="82" name="Google Shape;82;p16"/>
          <p:cNvSpPr/>
          <p:nvPr/>
        </p:nvSpPr>
        <p:spPr>
          <a:xfrm>
            <a:off x="1378075" y="3850300"/>
            <a:ext cx="1824498" cy="1230228"/>
          </a:xfrm>
          <a:prstGeom prst="irregularSeal1">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成功!!!!</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2019/4/1~4/30</a:t>
            </a:r>
            <a:r>
              <a:rPr lang="en"/>
              <a:t>をもとに欲しいデータを抽出</a:t>
            </a:r>
            <a:endParaRPr/>
          </a:p>
        </p:txBody>
      </p:sp>
      <p:sp>
        <p:nvSpPr>
          <p:cNvPr id="88" name="Google Shape;88;p17"/>
          <p:cNvSpPr txBox="1"/>
          <p:nvPr>
            <p:ph idx="1" type="body"/>
          </p:nvPr>
        </p:nvSpPr>
        <p:spPr>
          <a:xfrm>
            <a:off x="117600" y="771463"/>
            <a:ext cx="8908800" cy="379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7"/>
          <p:cNvPicPr preferRelativeResize="0"/>
          <p:nvPr/>
        </p:nvPicPr>
        <p:blipFill>
          <a:blip r:embed="rId3">
            <a:alphaModFix/>
          </a:blip>
          <a:stretch>
            <a:fillRect/>
          </a:stretch>
        </p:blipFill>
        <p:spPr>
          <a:xfrm>
            <a:off x="117600" y="771475"/>
            <a:ext cx="6496125" cy="3797401"/>
          </a:xfrm>
          <a:prstGeom prst="rect">
            <a:avLst/>
          </a:prstGeom>
          <a:noFill/>
          <a:ln>
            <a:noFill/>
          </a:ln>
        </p:spPr>
      </p:pic>
      <p:pic>
        <p:nvPicPr>
          <p:cNvPr descr="天気のマーク「曇り」" id="90" name="Google Shape;90;p17"/>
          <p:cNvPicPr preferRelativeResize="0"/>
          <p:nvPr/>
        </p:nvPicPr>
        <p:blipFill>
          <a:blip r:embed="rId4">
            <a:alphaModFix/>
          </a:blip>
          <a:stretch>
            <a:fillRect/>
          </a:stretch>
        </p:blipFill>
        <p:spPr>
          <a:xfrm>
            <a:off x="7317525" y="2571750"/>
            <a:ext cx="1428750" cy="142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各天気毎に平均データを抽出</a:t>
            </a:r>
            <a:endParaRPr/>
          </a:p>
        </p:txBody>
      </p:sp>
      <p:sp>
        <p:nvSpPr>
          <p:cNvPr id="96" name="Google Shape;96;p18"/>
          <p:cNvSpPr txBox="1"/>
          <p:nvPr>
            <p:ph idx="1" type="body"/>
          </p:nvPr>
        </p:nvSpPr>
        <p:spPr>
          <a:xfrm>
            <a:off x="117600" y="771477"/>
            <a:ext cx="8908800" cy="43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晴れ　　　　　　　　　　　　　　　　　　　雨</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曇り</a:t>
            </a:r>
            <a:endParaRPr/>
          </a:p>
          <a:p>
            <a:pPr indent="0" lvl="0" marL="0" rtl="0" algn="l">
              <a:spcBef>
                <a:spcPts val="1600"/>
              </a:spcBef>
              <a:spcAft>
                <a:spcPts val="1600"/>
              </a:spcAft>
              <a:buNone/>
            </a:pPr>
            <a:r>
              <a:t/>
            </a:r>
            <a:endParaRPr/>
          </a:p>
        </p:txBody>
      </p:sp>
      <p:pic>
        <p:nvPicPr>
          <p:cNvPr id="97" name="Google Shape;97;p18"/>
          <p:cNvPicPr preferRelativeResize="0"/>
          <p:nvPr/>
        </p:nvPicPr>
        <p:blipFill>
          <a:blip r:embed="rId3">
            <a:alphaModFix/>
          </a:blip>
          <a:stretch>
            <a:fillRect/>
          </a:stretch>
        </p:blipFill>
        <p:spPr>
          <a:xfrm>
            <a:off x="200150" y="1159625"/>
            <a:ext cx="3345971" cy="1661525"/>
          </a:xfrm>
          <a:prstGeom prst="rect">
            <a:avLst/>
          </a:prstGeom>
          <a:noFill/>
          <a:ln>
            <a:noFill/>
          </a:ln>
        </p:spPr>
      </p:pic>
      <p:pic>
        <p:nvPicPr>
          <p:cNvPr id="98" name="Google Shape;98;p18"/>
          <p:cNvPicPr preferRelativeResize="0"/>
          <p:nvPr/>
        </p:nvPicPr>
        <p:blipFill>
          <a:blip r:embed="rId4">
            <a:alphaModFix/>
          </a:blip>
          <a:stretch>
            <a:fillRect/>
          </a:stretch>
        </p:blipFill>
        <p:spPr>
          <a:xfrm>
            <a:off x="5252950" y="1159625"/>
            <a:ext cx="3169290" cy="1763275"/>
          </a:xfrm>
          <a:prstGeom prst="rect">
            <a:avLst/>
          </a:prstGeom>
          <a:noFill/>
          <a:ln>
            <a:noFill/>
          </a:ln>
        </p:spPr>
      </p:pic>
      <p:pic>
        <p:nvPicPr>
          <p:cNvPr id="99" name="Google Shape;99;p18"/>
          <p:cNvPicPr preferRelativeResize="0"/>
          <p:nvPr/>
        </p:nvPicPr>
        <p:blipFill rotWithShape="1">
          <a:blip r:embed="rId5">
            <a:alphaModFix/>
          </a:blip>
          <a:srcRect b="0" l="0" r="0" t="0"/>
          <a:stretch/>
        </p:blipFill>
        <p:spPr>
          <a:xfrm>
            <a:off x="316200" y="3223675"/>
            <a:ext cx="3229925" cy="1723448"/>
          </a:xfrm>
          <a:prstGeom prst="rect">
            <a:avLst/>
          </a:prstGeom>
          <a:noFill/>
          <a:ln>
            <a:noFill/>
          </a:ln>
        </p:spPr>
      </p:pic>
      <p:pic>
        <p:nvPicPr>
          <p:cNvPr descr="天気のマーク「雨」" id="100" name="Google Shape;100;p18"/>
          <p:cNvPicPr preferRelativeResize="0"/>
          <p:nvPr/>
        </p:nvPicPr>
        <p:blipFill>
          <a:blip r:embed="rId6">
            <a:alphaModFix/>
          </a:blip>
          <a:stretch>
            <a:fillRect/>
          </a:stretch>
        </p:blipFill>
        <p:spPr>
          <a:xfrm>
            <a:off x="5772050" y="3291025"/>
            <a:ext cx="1428750" cy="14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距離をユークリッド距離で出し、割合で表示</a:t>
            </a:r>
            <a:endParaRPr/>
          </a:p>
        </p:txBody>
      </p:sp>
      <p:pic>
        <p:nvPicPr>
          <p:cNvPr id="106" name="Google Shape;106;p19"/>
          <p:cNvPicPr preferRelativeResize="0"/>
          <p:nvPr/>
        </p:nvPicPr>
        <p:blipFill rotWithShape="1">
          <a:blip r:embed="rId3">
            <a:alphaModFix/>
          </a:blip>
          <a:srcRect b="0" l="0" r="0" t="0"/>
          <a:stretch/>
        </p:blipFill>
        <p:spPr>
          <a:xfrm>
            <a:off x="117600" y="753050"/>
            <a:ext cx="5525651" cy="1927725"/>
          </a:xfrm>
          <a:prstGeom prst="rect">
            <a:avLst/>
          </a:prstGeom>
          <a:noFill/>
          <a:ln>
            <a:noFill/>
          </a:ln>
        </p:spPr>
      </p:pic>
      <p:sp>
        <p:nvSpPr>
          <p:cNvPr id="107" name="Google Shape;107;p19"/>
          <p:cNvSpPr/>
          <p:nvPr/>
        </p:nvSpPr>
        <p:spPr>
          <a:xfrm>
            <a:off x="67650" y="3424375"/>
            <a:ext cx="3008400" cy="1077300"/>
          </a:xfrm>
          <a:prstGeom prst="wedgeRoundRectCallout">
            <a:avLst>
              <a:gd fmla="val 48721" name="adj1"/>
              <a:gd fmla="val 72642" name="adj2"/>
              <a:gd fmla="val 0" name="adj3"/>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117600" y="3589375"/>
            <a:ext cx="2908500" cy="74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2020/4/27</a:t>
            </a:r>
            <a:r>
              <a:rPr lang="en"/>
              <a:t>の天気は78%の確率で曇りだと予想</a:t>
            </a:r>
            <a:endParaRPr/>
          </a:p>
        </p:txBody>
      </p:sp>
      <p:pic>
        <p:nvPicPr>
          <p:cNvPr id="109" name="Google Shape;109;p19"/>
          <p:cNvPicPr preferRelativeResize="0"/>
          <p:nvPr/>
        </p:nvPicPr>
        <p:blipFill>
          <a:blip r:embed="rId4">
            <a:alphaModFix/>
          </a:blip>
          <a:stretch>
            <a:fillRect/>
          </a:stretch>
        </p:blipFill>
        <p:spPr>
          <a:xfrm>
            <a:off x="3228450" y="2833175"/>
            <a:ext cx="5035158" cy="215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2020/4/27</a:t>
            </a:r>
            <a:r>
              <a:rPr lang="en"/>
              <a:t>の天気は、、、</a:t>
            </a:r>
            <a:endParaRPr/>
          </a:p>
        </p:txBody>
      </p:sp>
      <p:pic>
        <p:nvPicPr>
          <p:cNvPr id="115" name="Google Shape;115;p20"/>
          <p:cNvPicPr preferRelativeResize="0"/>
          <p:nvPr/>
        </p:nvPicPr>
        <p:blipFill>
          <a:blip r:embed="rId3">
            <a:alphaModFix/>
          </a:blip>
          <a:stretch>
            <a:fillRect/>
          </a:stretch>
        </p:blipFill>
        <p:spPr>
          <a:xfrm>
            <a:off x="117600" y="1204600"/>
            <a:ext cx="8791200" cy="875175"/>
          </a:xfrm>
          <a:prstGeom prst="rect">
            <a:avLst/>
          </a:prstGeom>
          <a:noFill/>
          <a:ln>
            <a:noFill/>
          </a:ln>
        </p:spPr>
      </p:pic>
      <p:sp>
        <p:nvSpPr>
          <p:cNvPr id="116" name="Google Shape;116;p20"/>
          <p:cNvSpPr/>
          <p:nvPr/>
        </p:nvSpPr>
        <p:spPr>
          <a:xfrm>
            <a:off x="2406775" y="2283574"/>
            <a:ext cx="4930038" cy="2500848"/>
          </a:xfrm>
          <a:prstGeom prst="irregularSeal1">
            <a:avLst/>
          </a:prstGeom>
          <a:noFill/>
          <a:ln cap="flat" cmpd="sng" w="9525">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sz="1800">
              <a:solidFill>
                <a:schemeClr val="dk2"/>
              </a:solidFill>
            </a:endParaRPr>
          </a:p>
          <a:p>
            <a:pPr indent="0" lvl="0" marL="0" rtl="0" algn="ctr">
              <a:lnSpc>
                <a:spcPct val="115000"/>
              </a:lnSpc>
              <a:spcBef>
                <a:spcPts val="1600"/>
              </a:spcBef>
              <a:spcAft>
                <a:spcPts val="1600"/>
              </a:spcAft>
              <a:buClr>
                <a:schemeClr val="dk1"/>
              </a:buClr>
              <a:buSzPts val="1100"/>
              <a:buFont typeface="Arial"/>
              <a:buNone/>
            </a:pPr>
            <a:r>
              <a:rPr b="1" lang="en" sz="1800">
                <a:solidFill>
                  <a:schemeClr val="dk2"/>
                </a:solidFill>
              </a:rPr>
              <a:t>予想的中！！！！</a:t>
            </a:r>
            <a:endParaRPr b="1"/>
          </a:p>
        </p:txBody>
      </p:sp>
      <p:sp>
        <p:nvSpPr>
          <p:cNvPr id="117" name="Google Shape;117;p20"/>
          <p:cNvSpPr/>
          <p:nvPr/>
        </p:nvSpPr>
        <p:spPr>
          <a:xfrm rot="-10526182">
            <a:off x="2694896" y="2014005"/>
            <a:ext cx="4182709" cy="2872347"/>
          </a:xfrm>
          <a:prstGeom prst="irregularSeal1">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117600" y="125850"/>
            <a:ext cx="89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改善案</a:t>
            </a:r>
            <a:endParaRPr/>
          </a:p>
        </p:txBody>
      </p:sp>
      <p:sp>
        <p:nvSpPr>
          <p:cNvPr id="123" name="Google Shape;123;p21"/>
          <p:cNvSpPr txBox="1"/>
          <p:nvPr>
            <p:ph idx="1" type="body"/>
          </p:nvPr>
        </p:nvSpPr>
        <p:spPr>
          <a:xfrm>
            <a:off x="117600" y="771463"/>
            <a:ext cx="8908800" cy="37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50">
                <a:solidFill>
                  <a:srgbClr val="000000"/>
                </a:solidFill>
              </a:rPr>
              <a:t>・去年の４月しかデータがないからシーズンでとる</a:t>
            </a:r>
            <a:endParaRPr sz="2250">
              <a:solidFill>
                <a:srgbClr val="000000"/>
              </a:solidFill>
            </a:endParaRPr>
          </a:p>
          <a:p>
            <a:pPr indent="0" lvl="0" marL="0" rtl="0" algn="l">
              <a:spcBef>
                <a:spcPts val="1600"/>
              </a:spcBef>
              <a:spcAft>
                <a:spcPts val="1600"/>
              </a:spcAft>
              <a:buNone/>
            </a:pPr>
            <a:r>
              <a:rPr lang="en" sz="2250">
                <a:solidFill>
                  <a:srgbClr val="000000"/>
                </a:solidFill>
              </a:rPr>
              <a:t>・晴、雨、曇にむりやり分けたが、もっと細かく分類する</a:t>
            </a:r>
            <a:endParaRPr sz="1050">
              <a:solidFill>
                <a:srgbClr val="D1D2D3"/>
              </a:solidFill>
              <a:highlight>
                <a:srgbClr val="222529"/>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