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5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90" r:id="rId16"/>
    <p:sldId id="271" r:id="rId17"/>
    <p:sldId id="272" r:id="rId18"/>
    <p:sldId id="273" r:id="rId19"/>
    <p:sldId id="274" r:id="rId20"/>
    <p:sldId id="275" r:id="rId21"/>
    <p:sldId id="2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9F18C-B0EF-4C3B-831E-15C3CF792C09}" type="datetimeFigureOut">
              <a:rPr lang="ru-RU" smtClean="0"/>
              <a:t>02.09.2023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E470-2E3C-4AB4-A461-A838E60D5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91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none" baseline="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sz="1400" baseline="0">
                <a:solidFill>
                  <a:schemeClr val="tx2"/>
                </a:solidFill>
              </a:defRPr>
            </a:lvl1pPr>
          </a:lstStyle>
          <a:p>
            <a:fld id="{562CA5D9-349A-497F-A347-3B2188DFB886}" type="datetime1">
              <a:rPr lang="ru-RU" smtClean="0"/>
              <a:t>02.09.2023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sz="1400" baseline="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fld id="{25A42088-C730-408A-A823-60BED1AFCEA0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620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637211"/>
            <a:ext cx="9601200" cy="42301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AD68-6B9B-44C1-958F-92DBAF32AA94}" type="datetime1">
              <a:rPr lang="ru-RU" smtClean="0"/>
              <a:t>02.09.2023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6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2F98-F8F4-4E02-8C90-AC0D5370B2EB}" type="datetime1">
              <a:rPr lang="ru-RU" smtClean="0"/>
              <a:t>02.09.2023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1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9DBA-8F22-4541-8D0A-CBFA93050BE9}" type="datetime1">
              <a:rPr lang="ru-RU" smtClean="0"/>
              <a:t>02.09.2023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33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B57087-1D55-4E3A-9C18-E1E47668FD54}" type="datetime1">
              <a:rPr lang="ru-RU" smtClean="0"/>
              <a:t>02.09.2023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A42088-C730-408A-A823-60BED1AFCEA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48515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724B-6377-44FC-B3AA-97B7F25F8F73}" type="datetime1">
              <a:rPr lang="ru-RU" smtClean="0"/>
              <a:t>02.09.2023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587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79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524" y="1516952"/>
            <a:ext cx="4443984" cy="63790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348104"/>
            <a:ext cx="4443984" cy="382409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63790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2348105"/>
            <a:ext cx="4443984" cy="382409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16F2-6802-4109-B540-201357C97804}" type="datetime1">
              <a:rPr lang="ru-RU" smtClean="0"/>
              <a:t>02.09.2023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981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3FA8-A9C0-435F-A5D9-FFED199506F6}" type="datetime1">
              <a:rPr lang="ru-RU" smtClean="0"/>
              <a:t>02.09.2023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52E8-0171-4B5F-8EAB-8D31209D623B}" type="datetime1">
              <a:rPr lang="ru-RU" smtClean="0"/>
              <a:t>02.09.2023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6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899A5F-F96E-4E53-8A45-4DDDC80CE66A}" type="datetime1">
              <a:rPr lang="ru-RU" smtClean="0"/>
              <a:t>02.09.2023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A42088-C730-408A-A823-60BED1AFCE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3344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CE411C-DC80-4FF3-AB08-2AD0F86248B5}" type="datetime1">
              <a:rPr lang="ru-RU" smtClean="0"/>
              <a:t>02.09.2023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A42088-C730-408A-A823-60BED1AFCE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593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58833"/>
            <a:ext cx="9601200" cy="4702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6374670"/>
            <a:ext cx="114633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fld id="{776F6B25-5870-4150-AEB5-40530EC10A26}" type="datetime1">
              <a:rPr lang="ru-RU" smtClean="0"/>
              <a:t>02.09.2023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4514" y="6374670"/>
            <a:ext cx="6461075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92170" y="6374670"/>
            <a:ext cx="12806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fld id="{25A42088-C730-408A-A823-60BED1AFCEA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436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Tx/>
        <a:buNone/>
        <a:defRPr sz="2000" kern="1200" baseline="0">
          <a:solidFill>
            <a:schemeClr val="tx2"/>
          </a:solidFill>
          <a:latin typeface="Georgia" panose="02040502050405020303" pitchFamily="18" charset="0"/>
          <a:ea typeface="+mn-ea"/>
          <a:cs typeface="+mn-cs"/>
        </a:defRPr>
      </a:lvl1pPr>
      <a:lvl2pPr marL="530352" indent="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Tx/>
        <a:buNone/>
        <a:defRPr sz="2000" i="1" kern="1200" baseline="0">
          <a:solidFill>
            <a:schemeClr val="tx2"/>
          </a:solidFill>
          <a:latin typeface="Georgia" panose="02040502050405020303" pitchFamily="18" charset="0"/>
          <a:ea typeface="+mn-ea"/>
          <a:cs typeface="+mn-cs"/>
        </a:defRPr>
      </a:lvl2pPr>
      <a:lvl3pPr marL="987552" indent="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Tx/>
        <a:buNone/>
        <a:defRPr sz="1800" kern="1200" baseline="0">
          <a:solidFill>
            <a:schemeClr val="tx2"/>
          </a:solidFill>
          <a:latin typeface="Georgia" panose="02040502050405020303" pitchFamily="18" charset="0"/>
          <a:ea typeface="+mn-ea"/>
          <a:cs typeface="+mn-cs"/>
        </a:defRPr>
      </a:lvl3pPr>
      <a:lvl4pPr marL="1444752" indent="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Tx/>
        <a:buNone/>
        <a:defRPr sz="1800" i="1" kern="1200" baseline="0">
          <a:solidFill>
            <a:schemeClr val="tx2"/>
          </a:solidFill>
          <a:latin typeface="Georgia" panose="02040502050405020303" pitchFamily="18" charset="0"/>
          <a:ea typeface="+mn-ea"/>
          <a:cs typeface="+mn-cs"/>
        </a:defRPr>
      </a:lvl4pPr>
      <a:lvl5pPr marL="1901952" indent="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Tx/>
        <a:buNone/>
        <a:defRPr sz="1600" kern="1200" baseline="0">
          <a:solidFill>
            <a:schemeClr val="tx2"/>
          </a:solidFill>
          <a:latin typeface="Georgia" panose="02040502050405020303" pitchFamily="18" charset="0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HELLILDMIT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lck.ru/35YZk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56258-0E67-7C7B-2850-681FD0BB7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Лекция 1  </a:t>
            </a:r>
            <a:br>
              <a:rPr lang="ru-RU" sz="6000" dirty="0"/>
            </a:br>
            <a:r>
              <a:rPr lang="ru-RU" sz="6000" dirty="0"/>
              <a:t> Введение в ТРПО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DB230C-D752-D32B-FD0D-416920046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Технология разработки программного обеспечения</a:t>
            </a:r>
          </a:p>
          <a:p>
            <a:r>
              <a:rPr lang="ru-RU" dirty="0"/>
              <a:t>Преподаватель: Челищева Лилия Дмитриевна</a:t>
            </a:r>
          </a:p>
        </p:txBody>
      </p:sp>
    </p:spTree>
    <p:extLst>
      <p:ext uri="{BB962C8B-B14F-4D97-AF65-F5344CB8AC3E}">
        <p14:creationId xmlns:p14="http://schemas.microsoft.com/office/powerpoint/2010/main" val="158607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5F70F-F012-D293-D66E-6F9BC74E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Основные понятия, термины и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67CB0-4FEB-06E5-8BF4-BE001D57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ru-RU" b="1" dirty="0"/>
              <a:t>Задача</a:t>
            </a:r>
            <a:r>
              <a:rPr lang="ru-RU" dirty="0"/>
              <a:t> </a:t>
            </a:r>
            <a:r>
              <a:rPr lang="ru-RU" i="1" dirty="0"/>
              <a:t>(</a:t>
            </a:r>
            <a:r>
              <a:rPr lang="ru-RU" i="1" dirty="0" err="1"/>
              <a:t>problem</a:t>
            </a:r>
            <a:r>
              <a:rPr lang="ru-RU" i="1" dirty="0"/>
              <a:t>, </a:t>
            </a:r>
            <a:r>
              <a:rPr lang="ru-RU" i="1" dirty="0" err="1"/>
              <a:t>task</a:t>
            </a:r>
            <a:r>
              <a:rPr lang="ru-RU" i="1" dirty="0"/>
              <a:t>) -</a:t>
            </a:r>
            <a:r>
              <a:rPr lang="ru-RU" dirty="0"/>
              <a:t> проблема, подлежащая решению. Два класса задач: </a:t>
            </a:r>
            <a:r>
              <a:rPr lang="ru-RU" i="1" dirty="0"/>
              <a:t>технологические и функциональные</a:t>
            </a:r>
            <a:r>
              <a:rPr lang="ru-RU" dirty="0"/>
              <a:t>.</a:t>
            </a:r>
          </a:p>
          <a:p>
            <a:pPr fontAlgn="base"/>
            <a:r>
              <a:rPr lang="ru-RU" b="1" dirty="0"/>
              <a:t>Технологические задачи</a:t>
            </a:r>
            <a:r>
              <a:rPr lang="ru-RU" dirty="0"/>
              <a:t> ставятся и решаются при организации технологического процесса обработки информации на компьютере.</a:t>
            </a:r>
          </a:p>
          <a:p>
            <a:pPr fontAlgn="base"/>
            <a:r>
              <a:rPr lang="ru-RU" i="1" dirty="0"/>
              <a:t>Технологические задачи являются основой для разработки сервисных средств ПО в виде утилит, сервисных программ, библиотек процедур, применяемых для обеспечения работоспособности компьютера, разработки других программ или обработки данных функциональных задач.</a:t>
            </a:r>
          </a:p>
          <a:p>
            <a:pPr fontAlgn="base"/>
            <a:r>
              <a:rPr lang="ru-RU" b="1" dirty="0"/>
              <a:t>Функциональные задачи</a:t>
            </a:r>
            <a:r>
              <a:rPr lang="ru-RU" dirty="0"/>
              <a:t> требуют решения при реализации функций управления в рамках информационных систем предметных областей, </a:t>
            </a:r>
            <a:r>
              <a:rPr lang="ru-RU" i="1" dirty="0"/>
              <a:t>например</a:t>
            </a:r>
            <a:r>
              <a:rPr lang="ru-RU" dirty="0"/>
              <a:t>, управление деятельностью торгового предприятия, планирование выпуска продукции, управление перевозкой грузов и т.п.</a:t>
            </a:r>
          </a:p>
          <a:p>
            <a:pPr fontAlgn="base"/>
            <a:r>
              <a:rPr lang="ru-RU" i="1" dirty="0"/>
              <a:t>Функциональные задачи в совокупности образуют предметную область и полностью определяют ее специфику</a:t>
            </a:r>
            <a:r>
              <a:rPr lang="en-US" i="1" dirty="0"/>
              <a:t>.</a:t>
            </a:r>
            <a:endParaRPr lang="ru-RU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826F87-83DC-9736-BBAD-CF7B412C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10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5F70F-F012-D293-D66E-6F9BC74E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Основные понятия, термины и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67CB0-4FEB-06E5-8BF4-BE001D57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База данных (БД) </a:t>
            </a:r>
            <a:r>
              <a:rPr lang="ru-RU" sz="2000" dirty="0"/>
              <a:t>– поименованная совокупность структурированных данных, относящихся к определённой предметной области и хранящихся в памяти компьютера.</a:t>
            </a:r>
          </a:p>
          <a:p>
            <a:r>
              <a:rPr lang="ru-RU" i="1" dirty="0"/>
              <a:t>или</a:t>
            </a:r>
            <a:endParaRPr lang="ru-RU" sz="2000" i="1" dirty="0"/>
          </a:p>
          <a:p>
            <a:r>
              <a:rPr lang="ru-RU" sz="2000" b="1" dirty="0"/>
              <a:t>База данных (БД) </a:t>
            </a:r>
            <a:r>
              <a:rPr lang="ru-RU" sz="2000" dirty="0"/>
              <a:t>– это информационная модель, позволяющая в упорядоченном виде хранить данные о группе объектов, обладающих одинаковым набором свойств.</a:t>
            </a:r>
          </a:p>
          <a:p>
            <a:r>
              <a:rPr lang="ru-RU" b="1" dirty="0"/>
              <a:t>Система управления базами данных (СУБД)</a:t>
            </a:r>
            <a:r>
              <a:rPr lang="ru-RU" dirty="0"/>
              <a:t> – это совокупность языковых и программных средств, предназначенных для создания, ведения и совместного использования БД многими пользователями.</a:t>
            </a:r>
          </a:p>
          <a:p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826F87-83DC-9736-BBAD-CF7B412C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94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Программное обеспечение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Программное обеспечение </a:t>
            </a:r>
            <a:r>
              <a:rPr lang="ru-RU" dirty="0"/>
              <a:t>(ПО) — все или часть программ, процедур, правил и соответствующей документации системы обработки информации (ISO/IEC 2382-1:1993)</a:t>
            </a:r>
          </a:p>
          <a:p>
            <a:endParaRPr lang="ru-RU" dirty="0"/>
          </a:p>
          <a:p>
            <a:r>
              <a:rPr lang="ru-RU" i="1" dirty="0"/>
              <a:t>Другие определения из международных и российских стандартов:</a:t>
            </a:r>
          </a:p>
          <a:p>
            <a:r>
              <a:rPr lang="ru-RU" i="1" dirty="0"/>
              <a:t>Компьютерные программы, процедуры и, возможно, соответствующая документация и данные, относящиеся к функционированию компьютерной системы (IEEE </a:t>
            </a:r>
            <a:r>
              <a:rPr lang="ru-RU" i="1" dirty="0" err="1"/>
              <a:t>Std</a:t>
            </a:r>
            <a:r>
              <a:rPr lang="ru-RU" i="1" dirty="0"/>
              <a:t> 829—2008).</a:t>
            </a:r>
          </a:p>
          <a:p>
            <a:r>
              <a:rPr lang="ru-RU" i="1" dirty="0"/>
              <a:t>Программа или множество программ, используемых для управления компьютером (IEEE </a:t>
            </a:r>
            <a:r>
              <a:rPr lang="ru-RU" i="1" dirty="0" err="1"/>
              <a:t>Std</a:t>
            </a:r>
            <a:r>
              <a:rPr lang="ru-RU" i="1" dirty="0"/>
              <a:t> 829—2008).</a:t>
            </a:r>
          </a:p>
          <a:p>
            <a:r>
              <a:rPr lang="ru-RU" i="1" dirty="0"/>
              <a:t>Совокупность программ системы обработки информации и программных документов, необходимых для эксплуатации этих программ (ГОСТ 19781-90).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E94504-F5A5-22EC-66D3-4EADF584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0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93105" cy="1450757"/>
          </a:xfrm>
        </p:spPr>
        <p:txBody>
          <a:bodyPr>
            <a:normAutofit/>
          </a:bodyPr>
          <a:lstStyle/>
          <a:p>
            <a:r>
              <a:rPr lang="ru-RU" sz="3200" dirty="0"/>
              <a:t>Классификация ПО</a:t>
            </a:r>
            <a:br>
              <a:rPr lang="ru-RU" sz="3200" dirty="0"/>
            </a:br>
            <a:r>
              <a:rPr lang="ru-RU" sz="3200" dirty="0" err="1"/>
              <a:t>по</a:t>
            </a:r>
            <a:r>
              <a:rPr lang="ru-RU" sz="3200" dirty="0"/>
              <a:t> функциональному назначению</a:t>
            </a:r>
          </a:p>
        </p:txBody>
      </p:sp>
      <p:pic>
        <p:nvPicPr>
          <p:cNvPr id="6" name="Объект 5" descr="Структура и назначение программного обеспечения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11922"/>
            <a:ext cx="5576598" cy="40554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xfrm>
            <a:off x="1097279" y="1811923"/>
            <a:ext cx="4998721" cy="405547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b="1" dirty="0"/>
              <a:t>Системное ПО</a:t>
            </a:r>
            <a:r>
              <a:rPr lang="ru-RU" dirty="0"/>
              <a:t>, в состав которого входят операционная система, трансляторы языков и обслуживающие программы, управляет доступом к аппаратному обеспечению.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b="1" dirty="0"/>
              <a:t>Прикладное ПО</a:t>
            </a:r>
            <a:r>
              <a:rPr lang="ru-RU" dirty="0"/>
              <a:t>, такое как языки программирования и различные пользовательские приложения, работает с аппаратным обеспечением через слой системного ПО.</a:t>
            </a:r>
          </a:p>
          <a:p>
            <a:r>
              <a:rPr lang="ru-RU" i="1" dirty="0"/>
              <a:t>Пользователи, в свою очередь, взаимодействуют с прикладным программным обеспечением.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43B0E3-6271-6F98-B3E2-9CA109F0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697"/>
          </a:xfrm>
        </p:spPr>
        <p:txBody>
          <a:bodyPr>
            <a:noAutofit/>
          </a:bodyPr>
          <a:lstStyle/>
          <a:p>
            <a:r>
              <a:rPr lang="ru-RU" sz="3600" dirty="0"/>
              <a:t>Классификация ПО </a:t>
            </a:r>
            <a:r>
              <a:rPr lang="ru-RU" sz="3600" dirty="0" err="1"/>
              <a:t>по</a:t>
            </a:r>
            <a:r>
              <a:rPr lang="ru-RU" sz="3600" dirty="0"/>
              <a:t> сфере применения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1505527"/>
            <a:ext cx="4881418" cy="436187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Сферы: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ru-RU" dirty="0"/>
              <a:t>аппаратная часть автономных компьютеров и сетей ЭВМ;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ru-RU" dirty="0"/>
              <a:t>функциональные задачи различных предметных областей;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ru-RU" dirty="0"/>
              <a:t>технология разработки программ.</a:t>
            </a:r>
          </a:p>
          <a:p>
            <a:endParaRPr lang="ru-RU" dirty="0"/>
          </a:p>
          <a:p>
            <a:r>
              <a:rPr lang="ru-RU" dirty="0"/>
              <a:t>Классы ПО: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ru-RU" dirty="0"/>
              <a:t>системное программное обеспечение;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ru-RU" dirty="0"/>
              <a:t>прикладное программное обеспечение;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ru-RU" dirty="0"/>
              <a:t>инструментальное программное обеспечение.</a:t>
            </a:r>
          </a:p>
        </p:txBody>
      </p:sp>
      <p:pic>
        <p:nvPicPr>
          <p:cNvPr id="5" name="Объект 6" descr="Классы программных продуктов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705380"/>
            <a:ext cx="5588866" cy="3845675"/>
          </a:xfr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7EA016-1937-88FC-7626-4FDDFBCA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1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B46AF10-5984-EFF3-A4C5-F9964A53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6C2CAD7-9A95-E990-4F02-9B6AC417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Язык программирования – формализованный язык для описания алгоритма решения задачи на компьютере. ЯП делятся на классы: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машинные языки – языки программирования, воспринимаемые аппаратной частью компьютера (машинные коды);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машинно-ориентированные языки – языки программирования, которые отражают структуру конкретного типа компьютера (ассемблеры);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алгоритмические языки – не зависящие от архитектуры компьютера языки программирования для отражения структуры алгоритма (Паскаль, бейсик, Фортран и др.);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процедурно–ориентированные языки – языки программирования, где имеется возможность описания программы как совокупности процедур (подпрограмм).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объективно-ориентированные языки – языки программирования, построенные на принципах ООП.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проблемно–ориентированные языки – предназначены для решения задач определенного класса (</a:t>
            </a:r>
            <a:r>
              <a:rPr lang="ru-RU" dirty="0" err="1"/>
              <a:t>Lisp</a:t>
            </a:r>
            <a:r>
              <a:rPr lang="ru-RU" dirty="0"/>
              <a:t>);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12AA15-D064-33B7-A8B5-A4620AD7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2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создания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4478" y="1597891"/>
            <a:ext cx="9601201" cy="494145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800" b="1" dirty="0"/>
              <a:t>Структурная  сложность </a:t>
            </a:r>
            <a:r>
              <a:rPr lang="ru-RU" sz="1800" dirty="0"/>
              <a:t>(многоуровневая иерархическая структурная организация) и территориальная </a:t>
            </a:r>
            <a:r>
              <a:rPr lang="ru-RU" sz="1800" dirty="0" err="1"/>
              <a:t>распределенность</a:t>
            </a:r>
            <a:r>
              <a:rPr lang="ru-RU" sz="18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b="1" dirty="0"/>
              <a:t>Функциональная сложность </a:t>
            </a:r>
            <a:r>
              <a:rPr lang="ru-RU" sz="1800" dirty="0"/>
              <a:t>(многоуровневая иерархия и большое количество функций, сложная взаимосвязь между ними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b="1" dirty="0"/>
              <a:t>Информационная сложность</a:t>
            </a:r>
            <a:r>
              <a:rPr lang="ru-RU" sz="1800" dirty="0"/>
              <a:t>, большое количество источников и потребителей информации, разнообразные формы и форматы представления информации, сложная технология прохождения документов;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b="1" dirty="0"/>
              <a:t>Большое количество внешних взаимодействующих устройств</a:t>
            </a:r>
            <a:r>
              <a:rPr lang="ru-RU" sz="1800" i="1" dirty="0"/>
              <a:t> </a:t>
            </a:r>
            <a:r>
              <a:rPr lang="ru-RU" sz="1800" dirty="0"/>
              <a:t>различных организаций с разными форматами обмена данными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b="1" dirty="0"/>
              <a:t>Высокая техническая сложность</a:t>
            </a:r>
            <a:r>
              <a:rPr lang="ru-RU" sz="1800" dirty="0"/>
              <a:t>, определяемая совокупностью тесно взаимодействующих подсистем (компонентов), имеющих свои локальные задачи и цели функционирования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b="1" dirty="0"/>
              <a:t>Сложная динамика поведения</a:t>
            </a:r>
            <a:r>
              <a:rPr lang="ru-RU" sz="1800" dirty="0"/>
              <a:t>, обусловленная высокой изменчивостью внешней (изменения в законодательных и нормативных актах, нестабильность экономики и политики) и внутренней среды (структурные реорганизации, текучесть кадров и т. П.);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b="1" dirty="0"/>
              <a:t>Отсутствие полных аналогов</a:t>
            </a:r>
            <a:r>
              <a:rPr lang="ru-RU" sz="1800" dirty="0"/>
              <a:t>, ограничивающих возможность использования каких-либо типовых проектных решений и прикладных систем, высокая доля вновь разрабатываемых программ.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D12FFB-B838-D37B-8C53-AA2B8F40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94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96900"/>
            <a:ext cx="9938326" cy="733425"/>
          </a:xfrm>
        </p:spPr>
        <p:txBody>
          <a:bodyPr>
            <a:noAutofit/>
          </a:bodyPr>
          <a:lstStyle/>
          <a:p>
            <a:r>
              <a:rPr lang="ru-RU" sz="3200" dirty="0"/>
              <a:t>Становление и развитие программной инженерии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58833"/>
            <a:ext cx="9601200" cy="4702629"/>
          </a:xfrm>
        </p:spPr>
        <p:txBody>
          <a:bodyPr/>
          <a:lstStyle/>
          <a:p>
            <a:r>
              <a:rPr lang="ru-RU" b="1" dirty="0"/>
              <a:t>Первый этап </a:t>
            </a:r>
            <a:r>
              <a:rPr lang="ru-RU" dirty="0"/>
              <a:t>– стихийное программирование.</a:t>
            </a:r>
          </a:p>
          <a:p>
            <a:r>
              <a:rPr lang="ru-RU" i="1" dirty="0"/>
              <a:t>Охватывает период от появления первых ЭВМ до середины 60-х годов ХХ века. В это период отсутствовали сформулированные технологии программирование фактически было искусством. Первые программы имели простейшую структуру и состояли из программы на машинном языке и данных.</a:t>
            </a:r>
          </a:p>
          <a:p>
            <a:r>
              <a:rPr lang="ru-RU" altLang="ru-RU" dirty="0"/>
              <a:t>Основные вехи этапа</a:t>
            </a:r>
            <a:r>
              <a:rPr lang="en-US" altLang="ru-RU" dirty="0"/>
              <a:t>: </a:t>
            </a:r>
            <a:r>
              <a:rPr lang="ru-RU" altLang="ru-RU" dirty="0"/>
              <a:t>двоичный код, восьмеричный код, 16-ричный код, ассемблеры, макроассемблеры, алгоритмические языки (Фортран, Алгол), подпрограммы, пользовательские функции, процедуры, библиотеки расчетных и служебных подпрограмм.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DFF93B-A1CE-7CA2-6BDD-437B6F1B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2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Второй этап </a:t>
            </a:r>
            <a:r>
              <a:rPr lang="ru-RU" dirty="0"/>
              <a:t>– структурный подход к программированию.</a:t>
            </a:r>
          </a:p>
          <a:p>
            <a:r>
              <a:rPr lang="ru-RU" i="1" dirty="0"/>
              <a:t>В основе структурного подхода лежит декомпозиция (разбиение на части) сложных программ с последующей их реализацией в виде небольших (40 – 50 операторов) подпрограмм. В отличие от используемого ранее процедурного подхода к декомпозиции, структурный подход требовал представления задачи в виде иерархии подзадач простейшей структуры. </a:t>
            </a:r>
          </a:p>
          <a:p>
            <a:r>
              <a:rPr lang="ru-RU" i="1" dirty="0"/>
              <a:t>Проектирование осуществлялось сверху- вниз и подразумевало реализацию общей идеи, обеспечивая проработку интерфейсов подпрограмм. Одновременно вводились ограничения на конструкции алгоритмов, рекомендовались формальные модели их описания, а также специальный метод проектирования алгоритмов – метод пошаговой детализации.</a:t>
            </a:r>
          </a:p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E6E327B-C9EA-A6E3-0EC2-AE021C8D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70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Третий этап </a:t>
            </a:r>
            <a:r>
              <a:rPr lang="ru-RU" dirty="0"/>
              <a:t>– объектный подход к программированию.</a:t>
            </a:r>
          </a:p>
          <a:p>
            <a:pPr marL="0" indent="0">
              <a:buNone/>
            </a:pPr>
            <a:r>
              <a:rPr lang="ru-RU" i="1" dirty="0"/>
              <a:t>Объектно-ориентированное программирование определяется как технология создания сложного программного продукта, основанная на представлении программы в виде совокупности объектов, каждый из которых является экземпляром определенного типа (класса), а классы образуют иерархию с наследованием свойств. Взаимодействие программных объектов в такой системе осуществляется путем передачи сообщений. Впервые объектная структура была реализована в языке имитационного моделирования </a:t>
            </a:r>
            <a:r>
              <a:rPr lang="ru-RU" i="1" dirty="0" err="1"/>
              <a:t>Simula</a:t>
            </a:r>
            <a:r>
              <a:rPr lang="ru-RU" i="1" dirty="0"/>
              <a:t> (60-е годы).</a:t>
            </a:r>
          </a:p>
          <a:p>
            <a:pPr marL="0" indent="0">
              <a:buNone/>
            </a:pPr>
            <a:r>
              <a:rPr lang="ru-RU" i="1" dirty="0"/>
              <a:t>Основное достоинство ООП – более естественная декомпозиция программной системы, которая существенно облегчает разработку системы.</a:t>
            </a:r>
          </a:p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F48A8A1-E123-EE7D-B589-FBE50A3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90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81491" cy="1429327"/>
          </a:xfrm>
        </p:spPr>
        <p:txBody>
          <a:bodyPr>
            <a:noAutofit/>
          </a:bodyPr>
          <a:lstStyle/>
          <a:p>
            <a:r>
              <a:rPr lang="ru-RU" dirty="0"/>
              <a:t>Преподаватель:</a:t>
            </a:r>
            <a:br>
              <a:rPr lang="ru-RU" dirty="0"/>
            </a:br>
            <a:r>
              <a:rPr lang="ru-RU" dirty="0"/>
              <a:t>Челищева Лилия Дмитриевна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44436"/>
            <a:ext cx="9601200" cy="4016664"/>
          </a:xfrm>
        </p:spPr>
        <p:txBody>
          <a:bodyPr>
            <a:normAutofit/>
          </a:bodyPr>
          <a:lstStyle/>
          <a:p>
            <a:r>
              <a:rPr lang="en-US" sz="3200" dirty="0"/>
              <a:t>+7 981 858 43 83</a:t>
            </a:r>
            <a:r>
              <a:rPr lang="ru-RU" sz="3200" dirty="0"/>
              <a:t> (</a:t>
            </a:r>
            <a:r>
              <a:rPr lang="en-US" sz="3200" dirty="0"/>
              <a:t>WhatsApp, </a:t>
            </a:r>
            <a:r>
              <a:rPr lang="ru-RU" sz="3200" dirty="0"/>
              <a:t>Телеграм)</a:t>
            </a:r>
            <a:endParaRPr lang="en-US" sz="3200" dirty="0"/>
          </a:p>
          <a:p>
            <a:r>
              <a:rPr lang="en-US" sz="3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CHELLILDMIT@GMAIL.COM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9E968F-22AB-2A4D-8EF9-EEA7612D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20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Четвертый этап </a:t>
            </a:r>
            <a:r>
              <a:rPr lang="ru-RU" dirty="0"/>
              <a:t>– компонентный подход и CASE - технологии. Компонентный подход предполагает построение программной системы из отдельных компонентов, физически отдельно существующих частей программного обеспечения, которые взаимодействуют между собой через стандартизованные  двоичные интерфейсы.</a:t>
            </a:r>
          </a:p>
          <a:p>
            <a:r>
              <a:rPr lang="ru-RU" b="1" dirty="0"/>
              <a:t>CASE</a:t>
            </a:r>
            <a:r>
              <a:rPr lang="ru-RU" dirty="0"/>
              <a:t> (</a:t>
            </a:r>
            <a:r>
              <a:rPr lang="ru-RU" dirty="0" err="1"/>
              <a:t>computer-aided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engineering</a:t>
            </a:r>
            <a:r>
              <a:rPr lang="ru-RU" dirty="0"/>
              <a:t>) — набор инструментов и методов программной инженерии для проектирования программного обеспечения, который помогает обеспечить высокое качество программ, отсутствие ошибок и простоту в обслуживании программных продуктов.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BD68C38-21B6-4595-577C-C546166E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8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</a:t>
            </a:r>
            <a:r>
              <a:rPr lang="ru-RU"/>
              <a:t> средства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599" y="1579418"/>
            <a:ext cx="4548909" cy="472901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Типы: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средства анализа;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средства проектирования баз данных;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средства разработки приложений;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средства реинжиниринга процессов;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средства планирования и управления проектом;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средства тестирования;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средства документирования.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72613" y="1579418"/>
            <a:ext cx="5034295" cy="459278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Типичными CASE-инструментами являются: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инструменты управления конфигурацией;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инструменты моделирования данных;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инструменты анализа и проектирования;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инструменты преобразования моделей;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инструменты редактирования программного кода;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инструменты рефакторинга кода;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генераторы кода;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инструменты для построения UML-диаграмм.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B4509C-DCD1-28FB-AA19-E76DF509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282F9-4D3C-BC75-AAA6-3F765CAB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на учебный год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FC71DD-32F2-11BD-C730-C9C91CC7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/>
              <a:t>2 семестра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/>
              <a:t>Часть модуля ПМ 02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/>
              <a:t>Зачет = допуск к экзамену по модулю (должны быть допущены по всем предметам модуля!!!)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/>
              <a:t>Должны быть сданы хотя бы на 3 все лабораторные работы и курсовой проект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/>
              <a:t>Оценка за зачет – средняя по л/р + КП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/>
              <a:t>Контрольных/тестов пока не планируется, но все может поменяться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1D505D-A966-076C-A1FB-EA145D9B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3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C6CF5-CA0F-5473-8957-F069B8E9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 правилах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B171A-CEC0-E857-E9E4-E13D40B2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8833"/>
            <a:ext cx="9601200" cy="522045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Опоздание более чем на 15 минут – НБ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В журнале должно быть место для всех оценок, так что должны быть ячейки без НБ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Больше 2 НБ подряд (исключая л/р, которые сдали заранее) – попадете в докладную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Пропуск лекции = большая вероятность, что спрошу по теме лекции/лабы при сдаче лаб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Пропуск л/р = удачи с дедлайнами. Л/Р сдаются только очно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Болезнь со справкой – уважительная причина пропуска и отсрочки по дедлайнам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Работа – нет. Если хотите пропускать по работе – сдавайте л/р заранее (на парах для лаб или на перерыве, если у меня будет время)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Серьезной проблемой является то, что на паре менее половины группы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B77D7F-73E1-C448-0F2A-78F0151D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90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831AE-E4C8-FF8D-833C-43A85BC1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диск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624A3-084C-9FAA-58AB-54DB2425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545" y="1558833"/>
            <a:ext cx="5671128" cy="4537167"/>
          </a:xfrm>
        </p:spPr>
        <p:txBody>
          <a:bodyPr>
            <a:normAutofit/>
          </a:bodyPr>
          <a:lstStyle/>
          <a:p>
            <a:r>
              <a:rPr lang="ru-RU" dirty="0"/>
              <a:t>Будет содержать электронный журнал, лекции, л/р, материалы по курсовой</a:t>
            </a:r>
          </a:p>
          <a:p>
            <a:endParaRPr lang="en-US" dirty="0"/>
          </a:p>
          <a:p>
            <a:endParaRPr lang="ru-RU" dirty="0"/>
          </a:p>
          <a:p>
            <a:r>
              <a:rPr lang="en-US" sz="4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https://clck.ru/35YZkT</a:t>
            </a:r>
            <a:endParaRPr lang="ru-RU" sz="4000" dirty="0"/>
          </a:p>
          <a:p>
            <a:endParaRPr lang="ru-RU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E9E8F6-6D9D-08EA-AFDA-B6A8A12A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46033F-9A3E-C216-FF76-0171D33B3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367" y="1558833"/>
            <a:ext cx="4090256" cy="40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5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697"/>
          </a:xfrm>
        </p:spPr>
        <p:txBody>
          <a:bodyPr/>
          <a:lstStyle/>
          <a:p>
            <a:r>
              <a:rPr lang="ru-RU" dirty="0"/>
              <a:t>1. Введение в ТРПО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58925"/>
            <a:ext cx="9601200" cy="4929798"/>
          </a:xfrm>
        </p:spPr>
        <p:txBody>
          <a:bodyPr>
            <a:noAutofit/>
          </a:bodyPr>
          <a:lstStyle/>
          <a:p>
            <a:r>
              <a:rPr lang="ru-RU" b="1" dirty="0"/>
              <a:t>Технология разработки программного обеспечения</a:t>
            </a:r>
            <a:r>
              <a:rPr lang="ru-RU" dirty="0"/>
              <a:t> – это совокупность процессов и методов создания программного продукта</a:t>
            </a:r>
          </a:p>
          <a:p>
            <a:r>
              <a:rPr lang="ru-RU" b="1" dirty="0"/>
              <a:t>Технология разработки программного обеспечения</a:t>
            </a:r>
            <a:r>
              <a:rPr lang="ru-RU" dirty="0"/>
              <a:t> – это система инженерных принципов для создания экономичного ПО, которое надежно и эффективно работает в реальных компьютерах. Данное определение имеет частный характер, поскольку учитывает только две из шести характеристик качества ПО – надежность и эффективность</a:t>
            </a:r>
          </a:p>
          <a:p>
            <a:r>
              <a:rPr lang="ru-RU" b="1" dirty="0"/>
              <a:t>Технология разработки программного обеспечения </a:t>
            </a:r>
            <a:r>
              <a:rPr lang="ru-RU" dirty="0"/>
              <a:t>– это система инженерных принципов для создания экономичного ПО с заданными характеристиками качества. </a:t>
            </a:r>
          </a:p>
          <a:p>
            <a:endParaRPr lang="ru-RU" i="1" dirty="0"/>
          </a:p>
          <a:p>
            <a:r>
              <a:rPr lang="ru-RU" i="1" dirty="0"/>
              <a:t>Сегодня любая отрасль неизбежно связана с индустрией программного обеспечения, поэтому пути ее развития на ближайшее будущее в той или иной степени касаются всех.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5F977-9625-0FBB-8AF3-E7C84DFC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Основные понятия, термины и </a:t>
            </a:r>
            <a:r>
              <a:rPr lang="ru-RU" sz="3600" dirty="0"/>
              <a:t>определения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8032"/>
          </a:xfrm>
        </p:spPr>
        <p:txBody>
          <a:bodyPr>
            <a:normAutofit/>
          </a:bodyPr>
          <a:lstStyle/>
          <a:p>
            <a:r>
              <a:rPr lang="ru-RU" b="1" dirty="0"/>
              <a:t>Программа</a:t>
            </a:r>
            <a:r>
              <a:rPr lang="ru-RU" dirty="0"/>
              <a:t> </a:t>
            </a:r>
            <a:r>
              <a:rPr lang="ru-RU" i="1" dirty="0"/>
              <a:t>(</a:t>
            </a:r>
            <a:r>
              <a:rPr lang="ru-RU" i="1" dirty="0" err="1"/>
              <a:t>program</a:t>
            </a:r>
            <a:r>
              <a:rPr lang="ru-RU" i="1" dirty="0"/>
              <a:t>, </a:t>
            </a:r>
            <a:r>
              <a:rPr lang="ru-RU" i="1" dirty="0" err="1"/>
              <a:t>routine</a:t>
            </a:r>
            <a:r>
              <a:rPr lang="ru-RU" i="1" dirty="0"/>
              <a:t>) -</a:t>
            </a:r>
            <a:r>
              <a:rPr lang="ru-RU" dirty="0"/>
              <a:t> упорядоченная последовательность команд (инструкций) компьютера для решения задачи.</a:t>
            </a:r>
          </a:p>
          <a:p>
            <a:r>
              <a:rPr lang="ru-RU" b="1" dirty="0"/>
              <a:t>Приложение</a:t>
            </a:r>
            <a:r>
              <a:rPr lang="ru-RU" dirty="0"/>
              <a:t> </a:t>
            </a:r>
            <a:r>
              <a:rPr lang="ru-RU" i="1" dirty="0"/>
              <a:t>(</a:t>
            </a:r>
            <a:r>
              <a:rPr lang="ru-RU" i="1" dirty="0" err="1"/>
              <a:t>application</a:t>
            </a:r>
            <a:r>
              <a:rPr lang="ru-RU" i="1" dirty="0"/>
              <a:t>)</a:t>
            </a:r>
            <a:r>
              <a:rPr lang="ru-RU" dirty="0"/>
              <a:t> - программная реализация на компьютере решения задачи.</a:t>
            </a:r>
          </a:p>
          <a:p>
            <a:r>
              <a:rPr lang="ru-RU" b="1" dirty="0"/>
              <a:t>Предметная/прикладная область</a:t>
            </a:r>
            <a:r>
              <a:rPr lang="ru-RU" dirty="0"/>
              <a:t> </a:t>
            </a:r>
            <a:r>
              <a:rPr lang="ru-RU" i="1" dirty="0"/>
              <a:t>(</a:t>
            </a:r>
            <a:r>
              <a:rPr lang="ru-RU" i="1" dirty="0" err="1"/>
              <a:t>application</a:t>
            </a:r>
            <a:r>
              <a:rPr lang="ru-RU" i="1" dirty="0"/>
              <a:t> </a:t>
            </a:r>
            <a:r>
              <a:rPr lang="ru-RU" i="1" dirty="0" err="1"/>
              <a:t>domain</a:t>
            </a:r>
            <a:r>
              <a:rPr lang="ru-RU" i="1" dirty="0"/>
              <a:t>) -</a:t>
            </a:r>
            <a:r>
              <a:rPr lang="ru-RU" dirty="0"/>
              <a:t> совокупность связанных между собой функций, задач управления, с помощью которых достигается выполнение поставленных целей.</a:t>
            </a:r>
            <a:endParaRPr lang="ru-RU" b="1" dirty="0"/>
          </a:p>
          <a:p>
            <a:pPr fontAlgn="base"/>
            <a:r>
              <a:rPr lang="ru-RU" b="1" dirty="0"/>
              <a:t>Пакет прикладных программ</a:t>
            </a:r>
            <a:r>
              <a:rPr lang="ru-RU" dirty="0"/>
              <a:t> — это система программ, предназначенных для решения задач определенного класса.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DE0E6F-A123-A416-081D-23EDD150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85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Основные понятия, термины и </a:t>
            </a:r>
            <a:r>
              <a:rPr lang="ru-RU" sz="3600" dirty="0"/>
              <a:t>определения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8032"/>
          </a:xfrm>
        </p:spPr>
        <p:txBody>
          <a:bodyPr>
            <a:normAutofit/>
          </a:bodyPr>
          <a:lstStyle/>
          <a:p>
            <a:r>
              <a:rPr lang="ru-RU" b="1" dirty="0"/>
              <a:t>Программный модуль </a:t>
            </a:r>
            <a:r>
              <a:rPr lang="ru-RU" dirty="0"/>
              <a:t>(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) – отдельно компилируемая часть программного кода (программы).</a:t>
            </a:r>
          </a:p>
          <a:p>
            <a:r>
              <a:rPr lang="ru-RU" b="1" dirty="0"/>
              <a:t>Программный продукт </a:t>
            </a:r>
            <a:r>
              <a:rPr lang="ru-RU" dirty="0"/>
              <a:t>(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product</a:t>
            </a:r>
            <a:r>
              <a:rPr lang="ru-RU" dirty="0"/>
              <a:t>) – набор компьютерных программ, процедур, а также связанных с ними документации и данных. Продукты включают промежуточные продукты и продукты, предназначенные для пользователей типа разработчиков и персонала сопровождения.</a:t>
            </a:r>
          </a:p>
          <a:p>
            <a:r>
              <a:rPr lang="ru-RU" b="1" dirty="0"/>
              <a:t>Система</a:t>
            </a:r>
            <a:r>
              <a:rPr lang="ru-RU" dirty="0"/>
              <a:t> (</a:t>
            </a:r>
            <a:r>
              <a:rPr lang="ru-RU" dirty="0" err="1"/>
              <a:t>system</a:t>
            </a:r>
            <a:r>
              <a:rPr lang="ru-RU" dirty="0"/>
              <a:t>) – комплекс, состоящий из процессов, технических и программных средств, устройств и персонала, обладающий возможностью удовлетворять установленным потребностям или целям.</a:t>
            </a:r>
          </a:p>
          <a:p>
            <a:r>
              <a:rPr lang="ru-RU" b="1" dirty="0"/>
              <a:t>Нотация</a:t>
            </a:r>
            <a:r>
              <a:rPr lang="ru-RU" dirty="0"/>
              <a:t> (</a:t>
            </a:r>
            <a:r>
              <a:rPr lang="ru-RU" dirty="0" err="1"/>
              <a:t>notation</a:t>
            </a:r>
            <a:r>
              <a:rPr lang="ru-RU" dirty="0"/>
              <a:t>) – система графических обозначений для записи промежуточных и конечного результатов разработки ПС (в том числе предметной области, требований, результатов проектирования и т.п.).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A99EC9-66E8-76A5-FD23-68F7E7CE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48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Основные понятия, термины и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b="1" dirty="0"/>
              <a:t>Информационная система</a:t>
            </a:r>
            <a:r>
              <a:rPr lang="ru-RU" dirty="0"/>
              <a:t> — взаимосвязанная совокупность средств, методов и персонала, используемых для хранения, обработки и выдачи информации в интересах достижения поставленной цели, т.е. ПО может являться частью информационной системы.</a:t>
            </a:r>
          </a:p>
          <a:p>
            <a:pPr fontAlgn="base"/>
            <a:r>
              <a:rPr lang="ru-RU" b="1" dirty="0"/>
              <a:t>Автоматизированная система</a:t>
            </a:r>
            <a:r>
              <a:rPr lang="ru-RU" dirty="0"/>
              <a:t> (АС) — совокупность программных и аппаратных средств, предназначенных для автоматизации процесса деятельности человека, т.е. ПО является частью автоматизированной системы.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94362A-196B-FE52-68B8-9162974E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2088-C730-408A-A823-60BED1AFCEA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8018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58</TotalTime>
  <Words>1698</Words>
  <Application>Microsoft Office PowerPoint</Application>
  <PresentationFormat>Широкоэкранный</PresentationFormat>
  <Paragraphs>144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Calibri</vt:lpstr>
      <vt:lpstr>Franklin Gothic Book</vt:lpstr>
      <vt:lpstr>Georgia</vt:lpstr>
      <vt:lpstr>Wingdings</vt:lpstr>
      <vt:lpstr>Уголки</vt:lpstr>
      <vt:lpstr>Лекция 1    Введение в ТРПО</vt:lpstr>
      <vt:lpstr>Преподаватель: Челищева Лилия Дмитриевна</vt:lpstr>
      <vt:lpstr>План на учебный год</vt:lpstr>
      <vt:lpstr>Немного о правилах</vt:lpstr>
      <vt:lpstr>Общий диск</vt:lpstr>
      <vt:lpstr>1. Введение в ТРПО</vt:lpstr>
      <vt:lpstr>Основные понятия, термины и определения</vt:lpstr>
      <vt:lpstr>Основные понятия, термины и определения</vt:lpstr>
      <vt:lpstr>Основные понятия, термины и определения</vt:lpstr>
      <vt:lpstr>Основные понятия, термины и определения</vt:lpstr>
      <vt:lpstr>Основные понятия, термины и определения</vt:lpstr>
      <vt:lpstr>Программное обеспечение</vt:lpstr>
      <vt:lpstr>Классификация ПО по функциональному назначению</vt:lpstr>
      <vt:lpstr>Классификация ПО по сфере применения</vt:lpstr>
      <vt:lpstr>Язык программирования</vt:lpstr>
      <vt:lpstr>Проблемы создания ПО</vt:lpstr>
      <vt:lpstr>Становление и развитие программной инженерии</vt:lpstr>
      <vt:lpstr>Презентация PowerPoint</vt:lpstr>
      <vt:lpstr>Презентация PowerPoint</vt:lpstr>
      <vt:lpstr>Презентация PowerPoint</vt:lpstr>
      <vt:lpstr>CASE средства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…    Заголовок</dc:title>
  <dc:creator>Лилия Челищева</dc:creator>
  <cp:lastModifiedBy>Лилия Челищева</cp:lastModifiedBy>
  <cp:revision>6</cp:revision>
  <dcterms:created xsi:type="dcterms:W3CDTF">2023-09-01T22:02:12Z</dcterms:created>
  <dcterms:modified xsi:type="dcterms:W3CDTF">2023-09-02T09:35:26Z</dcterms:modified>
</cp:coreProperties>
</file>