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ags/tag1.xml" ContentType="application/vnd.openxmlformats-officedocument.presentationml.tags+xml"/>
  <Override PartName="/docProps/core.xml" ContentType="application/vnd.openxmlformats-package.core-propertie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B09540-EBD0-4C41-BFC4-327E1FF56B9E}">
          <p14:sldIdLst>
            <p14:sldId id="256"/>
          </p14:sldIdLst>
        </p14:section>
        <p14:section name="Untitled Section" id="{BC01CBA6-03C8-4A5A-92A6-B170A478B160}">
          <p14:sldIdLst>
            <p14:sldId id="257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F47B3-E771-448A-97F7-E4E956089C11}" type="datetimeFigureOut">
              <a:rPr lang="en-IE" smtClean="0"/>
              <a:t>28/05/2020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842A0-44C5-4075-9656-9AE371BB2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762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35CA-A1C3-4F47-AF27-CA943D0ADB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953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smtClean="0"/>
              <a:t>Limerick Institute of Technology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35CA-A1C3-4F47-AF27-CA943D0ADB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916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smtClean="0"/>
              <a:t>Limerick Institute of Technology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35CA-A1C3-4F47-AF27-CA943D0ADB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114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smtClean="0"/>
              <a:t>Limerick Institute of Technology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35CA-A1C3-4F47-AF27-CA943D0ADB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02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smtClean="0"/>
              <a:t>Limerick Institute of Technology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35CA-A1C3-4F47-AF27-CA943D0ADB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452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smtClean="0"/>
              <a:t>Limerick Institute of Technology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35CA-A1C3-4F47-AF27-CA943D0ADB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215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smtClean="0"/>
              <a:t>Limerick Institute of Technology</a:t>
            </a:r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35CA-A1C3-4F47-AF27-CA943D0ADB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230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smtClean="0"/>
              <a:t>Limerick Institute of Technology</a:t>
            </a:r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35CA-A1C3-4F47-AF27-CA943D0ADB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260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smtClean="0"/>
              <a:t>Limerick Institute of Technology</a:t>
            </a:r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35CA-A1C3-4F47-AF27-CA943D0ADB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766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smtClean="0"/>
              <a:t>Limerick Institute of Technology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35CA-A1C3-4F47-AF27-CA943D0ADB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804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smtClean="0"/>
              <a:t>Limerick Institute of Technology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35CA-A1C3-4F47-AF27-CA943D0ADB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184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 smtClean="0"/>
              <a:t>Dr. Rita Scully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735CA-A1C3-4F47-AF27-CA943D0ADB7C}" type="slidenum">
              <a:rPr lang="en-IE" smtClean="0"/>
              <a:t>‹#›</a:t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305996" y="5699072"/>
            <a:ext cx="1047804" cy="1022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8199" y="5979442"/>
            <a:ext cx="1845733" cy="74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1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7200" b="1" dirty="0" smtClean="0">
                <a:solidFill>
                  <a:schemeClr val="accent1">
                    <a:lumMod val="75000"/>
                  </a:schemeClr>
                </a:solidFill>
              </a:rPr>
              <a:t>Differentiation</a:t>
            </a:r>
            <a:r>
              <a:rPr lang="en-IE" dirty="0" smtClean="0"/>
              <a:t/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sz="4000" b="1" dirty="0" smtClean="0">
                <a:solidFill>
                  <a:schemeClr val="accent1">
                    <a:lumMod val="75000"/>
                  </a:schemeClr>
                </a:solidFill>
              </a:rPr>
              <a:t>Product Rule</a:t>
            </a:r>
            <a:endParaRPr lang="en-IE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661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7"/>
    </mc:Choice>
    <mc:Fallback xmlns="">
      <p:transition spd="slow" advTm="366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Differentiation – Product Rule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9576" y="2185416"/>
            <a:ext cx="81473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50000"/>
                </a:schemeClr>
              </a:buClr>
              <a:buSzPct val="140000"/>
              <a:buFont typeface="Calibri" panose="020F0502020204030204" pitchFamily="34" charset="0"/>
              <a:buChar char="•"/>
            </a:pPr>
            <a:r>
              <a:rPr lang="en-IE" dirty="0"/>
              <a:t>The </a:t>
            </a:r>
            <a:r>
              <a:rPr lang="en-IE" b="1" dirty="0"/>
              <a:t>Product Rule</a:t>
            </a:r>
            <a:r>
              <a:rPr lang="en-IE" dirty="0"/>
              <a:t> is used when differentiating two or more functions that are being multiplied </a:t>
            </a:r>
            <a:r>
              <a:rPr lang="en-IE" dirty="0" smtClean="0"/>
              <a:t>together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140000"/>
              <a:buFont typeface="Calibri" panose="020F0502020204030204" pitchFamily="34" charset="0"/>
              <a:buChar char="•"/>
            </a:pPr>
            <a:r>
              <a:rPr lang="en-IE" dirty="0" smtClean="0"/>
              <a:t>It is used to </a:t>
            </a:r>
            <a:r>
              <a:rPr lang="en-IE" dirty="0"/>
              <a:t>determine the derivative of the product of two functions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50000"/>
                </a:schemeClr>
              </a:buClr>
              <a:buSzPct val="140000"/>
              <a:buFont typeface="Calibri" panose="020F0502020204030204" pitchFamily="34" charset="0"/>
              <a:buChar char="•"/>
            </a:pPr>
            <a:endParaRPr lang="en-I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1"/>
              <p:cNvSpPr txBox="1"/>
              <p:nvPr/>
            </p:nvSpPr>
            <p:spPr>
              <a:xfrm>
                <a:off x="2629090" y="3465577"/>
                <a:ext cx="4338638" cy="165298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E" sz="2000" b="1" u="sng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Product Rule</a:t>
                </a:r>
                <a:endParaRPr lang="en-IE" sz="2000" dirty="0">
                  <a:solidFill>
                    <a:schemeClr val="accent1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E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E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E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IE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𝑢𝑣</m:t>
                    </m:r>
                  </m:oMath>
                </a14:m>
                <a:r>
                  <a:rPr lang="en-IE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where </a:t>
                </a:r>
                <a:r>
                  <a:rPr lang="en-IE" sz="14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</a:t>
                </a:r>
                <a:r>
                  <a:rPr lang="en-IE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</a:t>
                </a:r>
                <a:r>
                  <a:rPr lang="en-IE" sz="14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</a:t>
                </a:r>
                <a:r>
                  <a:rPr lang="en-IE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are functions of</a:t>
                </a:r>
                <a:r>
                  <a:rPr lang="en-IE" sz="14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</a:t>
                </a:r>
                <a:r>
                  <a:rPr lang="en-IE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then</a:t>
                </a:r>
                <a:endParaRPr lang="en-IE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𝑢</m:t>
                      </m:r>
                      <m:f>
                        <m:fPr>
                          <m:ctrlPr>
                            <a:rPr lang="en-I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I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E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f>
                        <m:fPr>
                          <m:ctrlPr>
                            <a:rPr lang="en-I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IE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IE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090" y="3465577"/>
                <a:ext cx="4338638" cy="1652984"/>
              </a:xfrm>
              <a:prstGeom prst="rect">
                <a:avLst/>
              </a:prstGeom>
              <a:blipFill>
                <a:blip r:embed="rId3"/>
                <a:stretch>
                  <a:fillRect t="-360"/>
                </a:stretch>
              </a:blip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986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48"/>
    </mc:Choice>
    <mc:Fallback xmlns="">
      <p:transition spd="slow" advTm="162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Differentiation – Product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08151" y="1770771"/>
                <a:ext cx="8147304" cy="4538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r>
                  <a:rPr lang="en-IE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EXAMPLE 1</a:t>
                </a:r>
              </a:p>
              <a:p>
                <a:pPr marL="285750" indent="-285750">
                  <a:buClr>
                    <a:schemeClr val="accent1">
                      <a:lumMod val="50000"/>
                    </a:schemeClr>
                  </a:buClr>
                  <a:buSzPct val="140000"/>
                  <a:buFont typeface="Calibri" panose="020F0502020204030204" pitchFamily="34" charset="0"/>
                  <a:buChar char="•"/>
                </a:pPr>
                <a:endParaRPr lang="en-IE" dirty="0"/>
              </a:p>
              <a:p>
                <a:pPr marL="285750" indent="-285750">
                  <a:buClr>
                    <a:schemeClr val="accent1">
                      <a:lumMod val="50000"/>
                    </a:schemeClr>
                  </a:buClr>
                  <a:buSzPct val="140000"/>
                  <a:buFont typeface="Calibri" panose="020F0502020204030204" pitchFamily="34" charset="0"/>
                  <a:buChar char="•"/>
                </a:pPr>
                <a:r>
                  <a:rPr lang="en-IE" dirty="0" smtClean="0"/>
                  <a:t>Differentiate: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5−5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IE" dirty="0" smtClean="0"/>
              </a:p>
              <a:p>
                <a:endParaRPr lang="en-IE" dirty="0" smtClean="0"/>
              </a:p>
              <a:p>
                <a:pPr lvl="1" algn="ctr"/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= 4</m:t>
                    </m:r>
                    <m:sSup>
                      <m:s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E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E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dirty="0" smtClean="0"/>
                  <a:t>                         </a:t>
                </a:r>
                <a:r>
                  <a:rPr lang="en-IE" dirty="0"/>
                  <a:t>	</a:t>
                </a:r>
              </a:p>
              <a:p>
                <a:pPr algn="ctr"/>
                <a:endParaRPr lang="en-IE" i="1" dirty="0" smtClean="0">
                  <a:latin typeface="Cambria Math" panose="02040503050406030204" pitchFamily="18" charset="0"/>
                </a:endParaRPr>
              </a:p>
              <a:p>
                <a:pPr lvl="6"/>
                <a:r>
                  <a:rPr lang="en-IE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E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E" dirty="0" smtClean="0"/>
                  <a:t>   </a:t>
                </a:r>
              </a:p>
              <a:p>
                <a:pPr lvl="6"/>
                <a:endParaRPr lang="en-IE" dirty="0"/>
              </a:p>
              <a:p>
                <a:pPr lvl="8"/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=5−5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dirty="0"/>
                  <a:t>       </a:t>
                </a:r>
                <a:endParaRPr lang="en-IE" dirty="0" smtClean="0"/>
              </a:p>
              <a:p>
                <a:pPr lvl="6"/>
                <a:endParaRPr lang="en-IE" dirty="0"/>
              </a:p>
              <a:p>
                <a:pPr lvl="6"/>
                <a:endParaRPr lang="en-IE" dirty="0" smtClean="0"/>
              </a:p>
              <a:p>
                <a:pPr lvl="8"/>
                <a:r>
                  <a:rPr lang="en-IE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E" i="1"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endParaRPr lang="en-IE" dirty="0"/>
              </a:p>
              <a:p>
                <a:pPr lvl="6"/>
                <a:r>
                  <a:rPr lang="en-IE" dirty="0" smtClean="0"/>
                  <a:t>                                                                  </a:t>
                </a:r>
                <a:endParaRPr lang="en-IE" dirty="0"/>
              </a:p>
              <a:p>
                <a:pPr algn="ctr"/>
                <a:endParaRPr lang="en-I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151" y="1770771"/>
                <a:ext cx="8147304" cy="4538294"/>
              </a:xfrm>
              <a:prstGeom prst="rect">
                <a:avLst/>
              </a:prstGeom>
              <a:blipFill>
                <a:blip r:embed="rId3"/>
                <a:stretch>
                  <a:fillRect l="-1272" t="-67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53525" y="1152525"/>
                <a:ext cx="2200275" cy="6182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E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𝑢</m:t>
                      </m:r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525" y="1152525"/>
                <a:ext cx="2200275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 rot="2580000">
            <a:off x="4922076" y="2770945"/>
            <a:ext cx="123825" cy="438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Bent-Up Arrow 12"/>
          <p:cNvSpPr/>
          <p:nvPr/>
        </p:nvSpPr>
        <p:spPr>
          <a:xfrm rot="5400000">
            <a:off x="4052888" y="3643317"/>
            <a:ext cx="523874" cy="3810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Curved Left Arrow 15"/>
          <p:cNvSpPr/>
          <p:nvPr/>
        </p:nvSpPr>
        <p:spPr>
          <a:xfrm>
            <a:off x="6374921" y="2772413"/>
            <a:ext cx="568804" cy="1907423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304581" y="3114137"/>
            <a:ext cx="498387" cy="43186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Down Arrow 9"/>
          <p:cNvSpPr/>
          <p:nvPr/>
        </p:nvSpPr>
        <p:spPr>
          <a:xfrm rot="17880000">
            <a:off x="5044661" y="3347408"/>
            <a:ext cx="81455" cy="699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4802617" y="3140015"/>
            <a:ext cx="554505" cy="43186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Down Arrow 11"/>
          <p:cNvSpPr/>
          <p:nvPr/>
        </p:nvSpPr>
        <p:spPr>
          <a:xfrm rot="17880000">
            <a:off x="5739128" y="3259175"/>
            <a:ext cx="81455" cy="699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Oval 13"/>
          <p:cNvSpPr/>
          <p:nvPr/>
        </p:nvSpPr>
        <p:spPr>
          <a:xfrm>
            <a:off x="5558600" y="4328694"/>
            <a:ext cx="554505" cy="4318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Down Arrow 17"/>
          <p:cNvSpPr/>
          <p:nvPr/>
        </p:nvSpPr>
        <p:spPr>
          <a:xfrm rot="1380000">
            <a:off x="5773939" y="4803992"/>
            <a:ext cx="123825" cy="43815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885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17"/>
    </mc:Choice>
    <mc:Fallback xmlns="">
      <p:transition spd="slow" advTm="298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nimBg="1"/>
      <p:bldP spid="13" grpId="0" animBg="1"/>
      <p:bldP spid="16" grpId="0" animBg="1"/>
      <p:bldP spid="5" grpId="0" animBg="1"/>
      <p:bldP spid="10" grpId="0" animBg="1"/>
      <p:bldP spid="11" grpId="0" animBg="1"/>
      <p:bldP spid="12" grpId="0" animBg="1"/>
      <p:bldP spid="14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Differentiation – Product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08151" y="1770771"/>
                <a:ext cx="8147304" cy="3759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r>
                  <a:rPr lang="en-IE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EXAMPLE 1</a:t>
                </a:r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r>
                  <a:rPr lang="en-IE" i="1" dirty="0" smtClean="0"/>
                  <a:t>			</a:t>
                </a:r>
                <a:r>
                  <a:rPr lang="en-IE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E" i="1" dirty="0" smtClean="0"/>
                  <a:t>	</a:t>
                </a:r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endParaRPr lang="en-IE" i="1" dirty="0"/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r>
                  <a:rPr lang="en-IE" i="1" dirty="0" smtClean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I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IE" dirty="0" smtClean="0"/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endParaRPr lang="en-IE" dirty="0" smtClean="0"/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E" i="1">
                          <a:latin typeface="Cambria Math" panose="02040503050406030204" pitchFamily="18" charset="0"/>
                        </a:rPr>
                        <m:t>=−20</m:t>
                      </m:r>
                      <m:sSup>
                        <m:s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E" i="1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+60</m:t>
                      </m:r>
                      <m:sSup>
                        <m:s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E" i="1">
                          <a:latin typeface="Cambria Math" panose="02040503050406030204" pitchFamily="18" charset="0"/>
                        </a:rPr>
                        <m:t>−5−60</m:t>
                      </m:r>
                      <m:sSup>
                        <m:s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E" i="1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E" dirty="0"/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endParaRPr lang="en-IE" dirty="0" smtClean="0"/>
              </a:p>
              <a:p>
                <a:pPr lvl="4">
                  <a:buClr>
                    <a:schemeClr val="accent1">
                      <a:lumMod val="50000"/>
                    </a:schemeClr>
                  </a:buClr>
                  <a:buSzPct val="14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E" i="1">
                          <a:latin typeface="Cambria Math" panose="02040503050406030204" pitchFamily="18" charset="0"/>
                        </a:rPr>
                        <m:t>=−80</m:t>
                      </m:r>
                      <m:sSup>
                        <m:s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E" i="1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+60</m:t>
                      </m:r>
                      <m:sSup>
                        <m:s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E" i="1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E" dirty="0"/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endParaRPr lang="en-IE" dirty="0"/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endParaRPr lang="en-IE" dirty="0"/>
              </a:p>
              <a:p>
                <a:pPr algn="ctr"/>
                <a:endParaRPr lang="en-I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151" y="1770771"/>
                <a:ext cx="8147304" cy="3759106"/>
              </a:xfrm>
              <a:prstGeom prst="rect">
                <a:avLst/>
              </a:prstGeom>
              <a:blipFill>
                <a:blip r:embed="rId3"/>
                <a:stretch>
                  <a:fillRect l="-598" t="-81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53525" y="1152525"/>
                <a:ext cx="2200275" cy="6182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E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𝑢</m:t>
                      </m:r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525" y="1152525"/>
                <a:ext cx="2200275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rved Right Arrow 4"/>
          <p:cNvSpPr/>
          <p:nvPr/>
        </p:nvSpPr>
        <p:spPr>
          <a:xfrm>
            <a:off x="2457450" y="2695575"/>
            <a:ext cx="438150" cy="1304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>
            <a:off x="2581275" y="4000501"/>
            <a:ext cx="438150" cy="781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 rot="16200000">
            <a:off x="4158340" y="2215739"/>
            <a:ext cx="145654" cy="81401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ight Brace 7"/>
          <p:cNvSpPr/>
          <p:nvPr/>
        </p:nvSpPr>
        <p:spPr>
          <a:xfrm rot="16200000">
            <a:off x="5037230" y="2505811"/>
            <a:ext cx="152401" cy="23313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ight Brace 8"/>
          <p:cNvSpPr/>
          <p:nvPr/>
        </p:nvSpPr>
        <p:spPr>
          <a:xfrm rot="16200000">
            <a:off x="6226642" y="2211995"/>
            <a:ext cx="145654" cy="81401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ight Brace 10"/>
          <p:cNvSpPr/>
          <p:nvPr/>
        </p:nvSpPr>
        <p:spPr>
          <a:xfrm rot="16200000">
            <a:off x="7479955" y="2211995"/>
            <a:ext cx="145654" cy="81401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154" y="2155874"/>
            <a:ext cx="200025" cy="228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2455" y="1767027"/>
            <a:ext cx="361950" cy="581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1826" y="2089150"/>
            <a:ext cx="189453" cy="295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1356" y="2103321"/>
            <a:ext cx="175799" cy="2485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1287" y="1767029"/>
            <a:ext cx="362286" cy="5810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4572" y="2688089"/>
            <a:ext cx="1219200" cy="381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3772" y="2683326"/>
            <a:ext cx="628650" cy="390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52422" y="2726188"/>
            <a:ext cx="276225" cy="30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26133" y="2726189"/>
            <a:ext cx="1104900" cy="3429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27263" y="2688089"/>
            <a:ext cx="1381125" cy="419100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6146116" y="3331676"/>
            <a:ext cx="792480" cy="5715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Oval 22"/>
          <p:cNvSpPr/>
          <p:nvPr/>
        </p:nvSpPr>
        <p:spPr>
          <a:xfrm>
            <a:off x="3698718" y="3304284"/>
            <a:ext cx="751361" cy="6172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7" name="Curved Connector 26"/>
          <p:cNvCxnSpPr/>
          <p:nvPr/>
        </p:nvCxnSpPr>
        <p:spPr>
          <a:xfrm rot="10800000" flipV="1">
            <a:off x="4131154" y="3749040"/>
            <a:ext cx="2030202" cy="464820"/>
          </a:xfrm>
          <a:prstGeom prst="curvedConnector3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4"/>
          </p:cNvCxnSpPr>
          <p:nvPr/>
        </p:nvCxnSpPr>
        <p:spPr>
          <a:xfrm>
            <a:off x="4074399" y="3921504"/>
            <a:ext cx="19607" cy="27599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394893" y="3341714"/>
            <a:ext cx="601971" cy="617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Oval 34"/>
          <p:cNvSpPr/>
          <p:nvPr/>
        </p:nvSpPr>
        <p:spPr>
          <a:xfrm>
            <a:off x="6950811" y="3304284"/>
            <a:ext cx="601971" cy="617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6" name="Curved Connector 35"/>
          <p:cNvCxnSpPr/>
          <p:nvPr/>
        </p:nvCxnSpPr>
        <p:spPr>
          <a:xfrm rot="10800000" flipV="1">
            <a:off x="4932456" y="3871196"/>
            <a:ext cx="2136873" cy="439306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70574" y="3952852"/>
            <a:ext cx="38056" cy="341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228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45"/>
    </mc:Choice>
    <mc:Fallback xmlns="">
      <p:transition spd="slow" advTm="277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 animBg="1"/>
      <p:bldP spid="10" grpId="0" animBg="1"/>
      <p:bldP spid="6" grpId="0" animBg="1"/>
      <p:bldP spid="8" grpId="0" animBg="1"/>
      <p:bldP spid="9" grpId="0" animBg="1"/>
      <p:bldP spid="11" grpId="0" animBg="1"/>
      <p:bldP spid="21" grpId="0" animBg="1"/>
      <p:bldP spid="2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Differentiation – Product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08151" y="1770771"/>
                <a:ext cx="8147304" cy="3886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r>
                  <a:rPr lang="en-IE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EXAMPLE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E" i="1">
                          <a:latin typeface="Cambria Math" panose="02040503050406030204" pitchFamily="18" charset="0"/>
                        </a:rPr>
                        <m:t>=−80</m:t>
                      </m:r>
                      <m:sSup>
                        <m:s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E" i="1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+60</m:t>
                      </m:r>
                      <m:sSup>
                        <m:s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E" i="1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E" dirty="0"/>
              </a:p>
              <a:p>
                <a:endParaRPr lang="en-IE" dirty="0"/>
              </a:p>
              <a:p>
                <a:pPr marL="285750" indent="-285750">
                  <a:buClr>
                    <a:schemeClr val="accent1">
                      <a:lumMod val="50000"/>
                    </a:schemeClr>
                  </a:buClr>
                  <a:buSzPct val="140000"/>
                  <a:buFont typeface="Calibri" panose="020F0502020204030204" pitchFamily="34" charset="0"/>
                  <a:buChar char="•"/>
                </a:pPr>
                <a:r>
                  <a:rPr lang="en-IE" dirty="0"/>
                  <a:t>The result is often written in descending order </a:t>
                </a:r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endParaRPr lang="en-IE" dirty="0" smtClean="0"/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E" i="1">
                          <a:latin typeface="Cambria Math" panose="02040503050406030204" pitchFamily="18" charset="0"/>
                        </a:rPr>
                        <m:t>=−80</m:t>
                      </m:r>
                      <m:sSup>
                        <m:s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E" i="1">
                          <a:latin typeface="Cambria Math" panose="02040503050406030204" pitchFamily="18" charset="0"/>
                        </a:rPr>
                        <m:t>+60</m:t>
                      </m:r>
                      <m:sSup>
                        <m:s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E" i="1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E" dirty="0"/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endParaRPr lang="en-IE" dirty="0"/>
              </a:p>
              <a:p>
                <a:pPr marL="285750" indent="-285750">
                  <a:buClr>
                    <a:schemeClr val="accent1">
                      <a:lumMod val="50000"/>
                    </a:schemeClr>
                  </a:buClr>
                  <a:buSzPct val="140000"/>
                  <a:buFont typeface="Calibri" panose="020F0502020204030204" pitchFamily="34" charset="0"/>
                  <a:buChar char="•"/>
                </a:pPr>
                <a:r>
                  <a:rPr lang="en-IE" dirty="0"/>
                  <a:t>This could be factorised to</a:t>
                </a:r>
              </a:p>
              <a:p>
                <a:pPr marL="285750" indent="-285750">
                  <a:buClr>
                    <a:schemeClr val="accent1">
                      <a:lumMod val="50000"/>
                    </a:schemeClr>
                  </a:buClr>
                  <a:buSzPct val="140000"/>
                  <a:buFont typeface="Calibri" panose="020F0502020204030204" pitchFamily="34" charset="0"/>
                  <a:buChar char="•"/>
                </a:pPr>
                <a:endParaRPr lang="en-IE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E" i="1">
                          <a:latin typeface="Cambria Math" panose="02040503050406030204" pitchFamily="18" charset="0"/>
                        </a:rPr>
                        <m:t>=5(−16</m:t>
                      </m:r>
                      <m:sSup>
                        <m:s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E" i="1">
                          <a:latin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E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IE" dirty="0"/>
              </a:p>
              <a:p>
                <a:pPr algn="ctr"/>
                <a:endParaRPr lang="en-I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151" y="1770771"/>
                <a:ext cx="8147304" cy="3886064"/>
              </a:xfrm>
              <a:prstGeom prst="rect">
                <a:avLst/>
              </a:prstGeom>
              <a:blipFill>
                <a:blip r:embed="rId3"/>
                <a:stretch>
                  <a:fillRect l="-1272" t="-78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53525" y="1152525"/>
                <a:ext cx="2200275" cy="6182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E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𝑢</m:t>
                      </m:r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525" y="1152525"/>
                <a:ext cx="2200275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0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96"/>
    </mc:Choice>
    <mc:Fallback xmlns="">
      <p:transition spd="slow" advTm="208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chemeClr val="accent1">
                    <a:lumMod val="75000"/>
                  </a:schemeClr>
                </a:solidFill>
              </a:rPr>
              <a:t>Differentiation – Product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08151" y="1770771"/>
                <a:ext cx="8147304" cy="4816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r>
                  <a:rPr lang="en-IE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EXAMPLE 2</a:t>
                </a:r>
              </a:p>
              <a:p>
                <a:endParaRPr lang="en-IE" dirty="0"/>
              </a:p>
              <a:p>
                <a:pPr marL="285750" indent="-285750">
                  <a:buClr>
                    <a:schemeClr val="accent1">
                      <a:lumMod val="50000"/>
                    </a:schemeClr>
                  </a:buClr>
                  <a:buSzPct val="140000"/>
                  <a:buFont typeface="Calibri" panose="020F0502020204030204" pitchFamily="34" charset="0"/>
                  <a:buChar char="•"/>
                </a:pPr>
                <a:r>
                  <a:rPr lang="en-IE" dirty="0"/>
                  <a:t>Find the value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IE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IE" dirty="0"/>
                  <a:t> if x = 1</a:t>
                </a:r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endParaRPr lang="en-IE" dirty="0" smtClean="0"/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E" i="1">
                          <a:latin typeface="Cambria Math" panose="02040503050406030204" pitchFamily="18" charset="0"/>
                        </a:rPr>
                        <m:t>=−80</m:t>
                      </m:r>
                      <m:sSup>
                        <m:s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E" i="1">
                          <a:latin typeface="Cambria Math" panose="02040503050406030204" pitchFamily="18" charset="0"/>
                        </a:rPr>
                        <m:t>+60</m:t>
                      </m:r>
                      <m:sSup>
                        <m:s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E" i="1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E" dirty="0"/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endParaRPr lang="en-I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E" i="1">
                          <a:latin typeface="Cambria Math" panose="02040503050406030204" pitchFamily="18" charset="0"/>
                        </a:rPr>
                        <m:t>=−80</m:t>
                      </m:r>
                      <m:d>
                        <m:d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IE" i="1">
                          <a:latin typeface="Cambria Math" panose="02040503050406030204" pitchFamily="18" charset="0"/>
                        </a:rPr>
                        <m:t>+60</m:t>
                      </m:r>
                      <m:d>
                        <m:d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E" i="1">
                          <a:latin typeface="Cambria Math" panose="02040503050406030204" pitchFamily="18" charset="0"/>
                        </a:rPr>
                        <m:t>+10(1)−5</m:t>
                      </m:r>
                    </m:oMath>
                  </m:oMathPara>
                </a14:m>
                <a:endParaRPr lang="en-IE" dirty="0"/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140000"/>
                </a:pPr>
                <a:endParaRPr lang="en-IE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E" i="1">
                          <a:latin typeface="Cambria Math" panose="02040503050406030204" pitchFamily="18" charset="0"/>
                        </a:rPr>
                        <m:t>=−80+60+10−5</m:t>
                      </m:r>
                    </m:oMath>
                  </m:oMathPara>
                </a14:m>
                <a:endParaRPr lang="en-IE" dirty="0" smtClean="0"/>
              </a:p>
              <a:p>
                <a:pPr algn="ctr"/>
                <a:endParaRPr lang="en-IE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E" i="1">
                          <a:latin typeface="Cambria Math" panose="02040503050406030204" pitchFamily="18" charset="0"/>
                        </a:rPr>
                        <m:t>=−15</m:t>
                      </m:r>
                    </m:oMath>
                  </m:oMathPara>
                </a14:m>
                <a:endParaRPr lang="en-IE" dirty="0"/>
              </a:p>
              <a:p>
                <a:pPr algn="ctr"/>
                <a:endParaRPr lang="en-IE" dirty="0"/>
              </a:p>
              <a:p>
                <a:pPr algn="ctr"/>
                <a:endParaRPr lang="en-I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151" y="1770771"/>
                <a:ext cx="8147304" cy="4816127"/>
              </a:xfrm>
              <a:prstGeom prst="rect">
                <a:avLst/>
              </a:prstGeom>
              <a:blipFill>
                <a:blip r:embed="rId3"/>
                <a:stretch>
                  <a:fillRect l="-1272" t="-63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53525" y="1152525"/>
                <a:ext cx="2200275" cy="6182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E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𝑢</m:t>
                      </m:r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I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E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I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525" y="1152525"/>
                <a:ext cx="2200275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rved Right Arrow 4"/>
          <p:cNvSpPr/>
          <p:nvPr/>
        </p:nvSpPr>
        <p:spPr>
          <a:xfrm>
            <a:off x="2771775" y="3267076"/>
            <a:ext cx="438150" cy="781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6" name="Curved Right Arrow 5"/>
          <p:cNvSpPr/>
          <p:nvPr/>
        </p:nvSpPr>
        <p:spPr>
          <a:xfrm>
            <a:off x="2990850" y="4391026"/>
            <a:ext cx="438150" cy="7810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7" name="Curved Right Arrow 6"/>
          <p:cNvSpPr/>
          <p:nvPr/>
        </p:nvSpPr>
        <p:spPr>
          <a:xfrm>
            <a:off x="3819525" y="5295901"/>
            <a:ext cx="438150" cy="67627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Dr. Rita Scully</a:t>
            </a:r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699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33"/>
    </mc:Choice>
    <mc:Fallback xmlns="">
      <p:transition spd="slow" advTm="256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 animBg="1"/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2|5.3|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9|2.1|5.3|0.9|3.4|0.8|3.8|1.1|3.3|0.9|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1|0.9|6|1.1|7.3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4|0.7|2.5|3.3|4|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|3.6|3.8|1|5.7|1|4.9|0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51225967FFFA469BDFE80998155854" ma:contentTypeVersion="22" ma:contentTypeDescription="Create a new document." ma:contentTypeScope="" ma:versionID="89476497d449e1f0a8e9802b7dbe1437">
  <xsd:schema xmlns:xsd="http://www.w3.org/2001/XMLSchema" xmlns:xs="http://www.w3.org/2001/XMLSchema" xmlns:p="http://schemas.microsoft.com/office/2006/metadata/properties" xmlns:ns2="3de14ba1-97ae-45c1-9dce-f9af26911ede" targetNamespace="http://schemas.microsoft.com/office/2006/metadata/properties" ma:root="true" ma:fieldsID="b9884956d72d41991c29b329a03fe00b" ns2:_="">
    <xsd:import namespace="3de14ba1-97ae-45c1-9dce-f9af26911ede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e14ba1-97ae-45c1-9dce-f9af26911ede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17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18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19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2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5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s xmlns="3de14ba1-97ae-45c1-9dce-f9af26911ede" xsi:nil="true"/>
    <Members xmlns="3de14ba1-97ae-45c1-9dce-f9af26911ede">
      <UserInfo>
        <DisplayName/>
        <AccountId xsi:nil="true"/>
        <AccountType/>
      </UserInfo>
    </Members>
    <Member_Groups xmlns="3de14ba1-97ae-45c1-9dce-f9af26911ede">
      <UserInfo>
        <DisplayName/>
        <AccountId xsi:nil="true"/>
        <AccountType/>
      </UserInfo>
    </Member_Groups>
    <NotebookType xmlns="3de14ba1-97ae-45c1-9dce-f9af26911ede" xsi:nil="true"/>
    <IsNotebookLocked xmlns="3de14ba1-97ae-45c1-9dce-f9af26911ede" xsi:nil="true"/>
    <Is_Collaboration_Space_Locked xmlns="3de14ba1-97ae-45c1-9dce-f9af26911ede" xsi:nil="true"/>
    <Self_Registration_Enabled xmlns="3de14ba1-97ae-45c1-9dce-f9af26911ede" xsi:nil="true"/>
    <FolderType xmlns="3de14ba1-97ae-45c1-9dce-f9af26911ede" xsi:nil="true"/>
    <Leaders xmlns="3de14ba1-97ae-45c1-9dce-f9af26911ede">
      <UserInfo>
        <DisplayName/>
        <AccountId xsi:nil="true"/>
        <AccountType/>
      </UserInfo>
    </Leaders>
    <Distribution_Groups xmlns="3de14ba1-97ae-45c1-9dce-f9af26911ede" xsi:nil="true"/>
    <LMS_Mappings xmlns="3de14ba1-97ae-45c1-9dce-f9af26911ede" xsi:nil="true"/>
    <Invited_Leaders xmlns="3de14ba1-97ae-45c1-9dce-f9af26911ede" xsi:nil="true"/>
    <Invited_Members xmlns="3de14ba1-97ae-45c1-9dce-f9af26911ede" xsi:nil="true"/>
    <CultureName xmlns="3de14ba1-97ae-45c1-9dce-f9af26911ede" xsi:nil="true"/>
    <TeamsChannelId xmlns="3de14ba1-97ae-45c1-9dce-f9af26911ede" xsi:nil="true"/>
    <DefaultSectionNames xmlns="3de14ba1-97ae-45c1-9dce-f9af26911ede" xsi:nil="true"/>
    <AppVersion xmlns="3de14ba1-97ae-45c1-9dce-f9af26911ede" xsi:nil="true"/>
    <Math_Settings xmlns="3de14ba1-97ae-45c1-9dce-f9af26911ede" xsi:nil="true"/>
    <Has_Leaders_Only_SectionGroup xmlns="3de14ba1-97ae-45c1-9dce-f9af26911ede" xsi:nil="true"/>
    <Owner xmlns="3de14ba1-97ae-45c1-9dce-f9af26911ede">
      <UserInfo>
        <DisplayName/>
        <AccountId xsi:nil="true"/>
        <AccountType/>
      </UserInfo>
    </Owner>
  </documentManagement>
</p:properties>
</file>

<file path=customXml/itemProps1.xml><?xml version="1.0" encoding="utf-8"?>
<ds:datastoreItem xmlns:ds="http://schemas.openxmlformats.org/officeDocument/2006/customXml" ds:itemID="{7DC612AE-BB3F-416F-B6DB-6841C6D34B28}"/>
</file>

<file path=customXml/itemProps2.xml><?xml version="1.0" encoding="utf-8"?>
<ds:datastoreItem xmlns:ds="http://schemas.openxmlformats.org/officeDocument/2006/customXml" ds:itemID="{E35C1AEE-7782-49AF-AAF2-099A2AB698F8}"/>
</file>

<file path=customXml/itemProps3.xml><?xml version="1.0" encoding="utf-8"?>
<ds:datastoreItem xmlns:ds="http://schemas.openxmlformats.org/officeDocument/2006/customXml" ds:itemID="{36E6472B-1ED5-4FFB-9AB6-525671D0281E}"/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110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Differentiation </vt:lpstr>
      <vt:lpstr>Differentiation – Product Rule</vt:lpstr>
      <vt:lpstr>Differentiation – Product Rule</vt:lpstr>
      <vt:lpstr>Differentiation – Product Rule</vt:lpstr>
      <vt:lpstr>Differentiation – Product Rule</vt:lpstr>
      <vt:lpstr>Differentiation – Product Rule</vt:lpstr>
    </vt:vector>
  </TitlesOfParts>
  <Company>LIT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Differentiation</dc:title>
  <dc:creator>Rita.Scully</dc:creator>
  <cp:lastModifiedBy>Rita Scully</cp:lastModifiedBy>
  <cp:revision>23</cp:revision>
  <dcterms:created xsi:type="dcterms:W3CDTF">2019-09-17T11:38:56Z</dcterms:created>
  <dcterms:modified xsi:type="dcterms:W3CDTF">2020-05-28T10:22:39Z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0x0101008B51225967FFFA469BDFE80998155854</vt:lpwstr>
  </property>
</Properties>
</file>