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09540-EBD0-4C41-BFC4-327E1FF56B9E}">
          <p14:sldIdLst>
            <p14:sldId id="256"/>
          </p14:sldIdLst>
        </p14:section>
        <p14:section name="Untitled Section" id="{BC01CBA6-03C8-4A5A-92A6-B170A478B160}">
          <p14:sldIdLst>
            <p14:sldId id="257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24957-455F-4E37-BE77-A32EF408EBA6}" type="datetimeFigureOut">
              <a:rPr lang="en-IE" smtClean="0"/>
              <a:t>29/05/2020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81E8-2369-46A8-BB53-CE1CE3FEFD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77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IE" dirty="0" err="1" smtClean="0"/>
              <a:t>Dr.</a:t>
            </a:r>
            <a:r>
              <a:rPr lang="en-IE" dirty="0" smtClean="0"/>
              <a:t> Rita Scully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953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16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114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452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21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23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60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766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80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Limerick Institute of Technology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84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Dr. Rita Scully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199" y="5979442"/>
            <a:ext cx="1845733" cy="742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305996" y="5699072"/>
            <a:ext cx="1047804" cy="10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b="1" dirty="0" smtClean="0">
                <a:solidFill>
                  <a:schemeClr val="accent1">
                    <a:lumMod val="75000"/>
                  </a:schemeClr>
                </a:solidFill>
              </a:rPr>
              <a:t>Differentiation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4000" b="1" dirty="0" smtClean="0">
                <a:solidFill>
                  <a:schemeClr val="accent1">
                    <a:lumMod val="75000"/>
                  </a:schemeClr>
                </a:solidFill>
              </a:rPr>
              <a:t>Product Rule : Trigonometric Functions</a:t>
            </a:r>
            <a:endParaRPr lang="en-I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661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</a:t>
            </a:r>
            <a:br>
              <a:rPr lang="en-I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Product Rule : Trigonometric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576" y="2185416"/>
            <a:ext cx="8147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SzPct val="140000"/>
              <a:buFont typeface="Calibri" panose="020F0502020204030204" pitchFamily="34" charset="0"/>
              <a:buChar char="•"/>
            </a:pPr>
            <a:r>
              <a:rPr lang="en-IE" dirty="0"/>
              <a:t>The </a:t>
            </a:r>
            <a:r>
              <a:rPr lang="en-IE" b="1" dirty="0"/>
              <a:t>Product Rule</a:t>
            </a:r>
            <a:r>
              <a:rPr lang="en-IE" dirty="0"/>
              <a:t> is used when differentiating two or more functions that are being multiplied </a:t>
            </a:r>
            <a:r>
              <a:rPr lang="en-IE" dirty="0" smtClean="0"/>
              <a:t>together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140000"/>
              <a:buFont typeface="Calibri" panose="020F0502020204030204" pitchFamily="34" charset="0"/>
              <a:buChar char="•"/>
            </a:pPr>
            <a:r>
              <a:rPr lang="en-IE" dirty="0" smtClean="0"/>
              <a:t>It is used to </a:t>
            </a:r>
            <a:r>
              <a:rPr lang="en-IE" dirty="0"/>
              <a:t>determine the derivative of the product of two functions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140000"/>
              <a:buFont typeface="Calibri" panose="020F050202020403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"/>
              <p:cNvSpPr txBox="1"/>
              <p:nvPr/>
            </p:nvSpPr>
            <p:spPr>
              <a:xfrm>
                <a:off x="2629090" y="3465577"/>
                <a:ext cx="4338638" cy="16529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E" sz="2000" b="1" u="sng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Product Rule</a:t>
                </a:r>
                <a:endParaRPr lang="en-IE" sz="20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E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E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IE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𝑢𝑣</m:t>
                    </m:r>
                  </m:oMath>
                </a14:m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where </a:t>
                </a:r>
                <a:r>
                  <a:rPr lang="en-IE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</a:t>
                </a:r>
                <a:r>
                  <a:rPr lang="en-IE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</a:t>
                </a:r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functions of</a:t>
                </a:r>
                <a:r>
                  <a:rPr lang="en-IE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</a:t>
                </a:r>
                <a:endParaRPr lang="en-I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90" y="3465577"/>
                <a:ext cx="4338638" cy="1652984"/>
              </a:xfrm>
              <a:prstGeom prst="rect">
                <a:avLst/>
              </a:prstGeom>
              <a:blipFill>
                <a:blip r:embed="rId3"/>
                <a:stretch>
                  <a:fillRect t="-360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8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</a:t>
            </a:r>
            <a: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  <a:t>Product Rule : Trigonometric Functions</a:t>
            </a:r>
            <a:endParaRPr lang="en-I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8151" y="1770771"/>
                <a:ext cx="8147304" cy="4214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EXAMPLE 1</a:t>
                </a:r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endParaRPr lang="en-IE" dirty="0"/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r>
                  <a:rPr lang="en-IE" dirty="0" smtClean="0"/>
                  <a:t>Differentiate: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IE" b="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 smtClean="0"/>
              </a:p>
              <a:p>
                <a:endParaRPr lang="en-IE" dirty="0" smtClean="0"/>
              </a:p>
              <a:p>
                <a:pPr lvl="1" algn="ctr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E" dirty="0" smtClean="0"/>
                  <a:t>                        </a:t>
                </a:r>
                <a:r>
                  <a:rPr lang="en-IE" dirty="0"/>
                  <a:t>	</a:t>
                </a:r>
              </a:p>
              <a:p>
                <a:pPr algn="ctr"/>
                <a:endParaRPr lang="en-IE" i="1" dirty="0" smtClean="0">
                  <a:latin typeface="Cambria Math" panose="02040503050406030204" pitchFamily="18" charset="0"/>
                </a:endParaRPr>
              </a:p>
              <a:p>
                <a:pPr lvl="6"/>
                <a:r>
                  <a:rPr lang="en-IE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E" dirty="0" smtClean="0"/>
              </a:p>
              <a:p>
                <a:pPr lvl="6"/>
                <a:endParaRPr lang="en-IE" dirty="0"/>
              </a:p>
              <a:p>
                <a:pPr lvl="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E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  <a:p>
                <a:pPr lvl="8"/>
                <a:endParaRPr lang="en-IE" dirty="0" smtClean="0"/>
              </a:p>
              <a:p>
                <a:pPr lvl="6"/>
                <a:endParaRPr lang="en-IE" dirty="0"/>
              </a:p>
              <a:p>
                <a:pPr lvl="8"/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                                                                 </a:t>
                </a:r>
                <a:endParaRPr lang="en-IE" dirty="0"/>
              </a:p>
              <a:p>
                <a:pPr algn="ctr"/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51" y="1770771"/>
                <a:ext cx="8147304" cy="4214231"/>
              </a:xfrm>
              <a:prstGeom prst="rect">
                <a:avLst/>
              </a:prstGeom>
              <a:blipFill>
                <a:blip r:embed="rId3"/>
                <a:stretch>
                  <a:fillRect l="-1272" t="-72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525" y="1770771"/>
                <a:ext cx="2200275" cy="6182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770771"/>
                <a:ext cx="22002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 rot="2580000" flipH="1">
            <a:off x="4898484" y="2908989"/>
            <a:ext cx="213805" cy="159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Bent-Up Arrow 12"/>
          <p:cNvSpPr/>
          <p:nvPr/>
        </p:nvSpPr>
        <p:spPr>
          <a:xfrm rot="5400000">
            <a:off x="4233863" y="3652842"/>
            <a:ext cx="523874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Curved Left Arrow 15"/>
          <p:cNvSpPr/>
          <p:nvPr/>
        </p:nvSpPr>
        <p:spPr>
          <a:xfrm>
            <a:off x="5978442" y="2780187"/>
            <a:ext cx="612000" cy="185848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24015" y="3119926"/>
            <a:ext cx="498387" cy="4318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Down Arrow 9"/>
          <p:cNvSpPr/>
          <p:nvPr/>
        </p:nvSpPr>
        <p:spPr>
          <a:xfrm rot="17880000" flipH="1">
            <a:off x="5219482" y="3502796"/>
            <a:ext cx="112183" cy="371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Down Arrow 17"/>
          <p:cNvSpPr/>
          <p:nvPr/>
        </p:nvSpPr>
        <p:spPr>
          <a:xfrm rot="1380000">
            <a:off x="5773939" y="4803992"/>
            <a:ext cx="123825" cy="4381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8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13" grpId="0" animBg="1"/>
      <p:bldP spid="16" grpId="0" animBg="1"/>
      <p:bldP spid="5" grpId="0" animBg="1"/>
      <p:bldP spid="10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</a:t>
            </a:r>
            <a:br>
              <a:rPr lang="en-I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Product Rule :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8151" y="1770771"/>
                <a:ext cx="8147304" cy="378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EXAMPLE 1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i="1" dirty="0" smtClean="0"/>
                  <a:t>			</a:t>
                </a:r>
                <a:r>
                  <a:rPr lang="en-IE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E" i="1" dirty="0" smtClean="0"/>
                  <a:t>		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i="1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i="1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IE" dirty="0" smtClean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dirty="0" smtClean="0"/>
                  <a:t>		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dirty="0"/>
                  <a:t>	</a:t>
                </a:r>
                <a:r>
                  <a:rPr lang="en-IE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IE" dirty="0" smtClean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IE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 smtClean="0"/>
              </a:p>
              <a:p>
                <a:pPr lvl="2"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 lvl="1"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Re-order the answer</a:t>
                </a:r>
                <a:r>
                  <a:rPr lang="en-IE" dirty="0" smtClean="0"/>
                  <a:t>	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E" dirty="0"/>
                      <m:t>3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IE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 algn="ctr"/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51" y="1770771"/>
                <a:ext cx="8147304" cy="3782189"/>
              </a:xfrm>
              <a:prstGeom prst="rect">
                <a:avLst/>
              </a:prstGeom>
              <a:blipFill>
                <a:blip r:embed="rId3"/>
                <a:stretch>
                  <a:fillRect l="-598" t="-8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525" y="1748416"/>
                <a:ext cx="2200275" cy="6182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748416"/>
                <a:ext cx="22002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rved Right Arrow 4"/>
          <p:cNvSpPr/>
          <p:nvPr/>
        </p:nvSpPr>
        <p:spPr>
          <a:xfrm>
            <a:off x="2700124" y="2695575"/>
            <a:ext cx="286915" cy="9467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4169043" y="2298897"/>
            <a:ext cx="141910" cy="64395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Brace 7"/>
          <p:cNvSpPr/>
          <p:nvPr/>
        </p:nvSpPr>
        <p:spPr>
          <a:xfrm rot="16200000">
            <a:off x="5255824" y="2101124"/>
            <a:ext cx="163026" cy="10531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6691462" y="2211995"/>
            <a:ext cx="145654" cy="8140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 rot="16200000">
            <a:off x="7731415" y="2211995"/>
            <a:ext cx="145654" cy="8140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154" y="2155874"/>
            <a:ext cx="200025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955" y="1767027"/>
            <a:ext cx="361950" cy="581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646" y="2089150"/>
            <a:ext cx="189453" cy="29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176" y="2103321"/>
            <a:ext cx="175799" cy="2485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747" y="1767029"/>
            <a:ext cx="362286" cy="581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7242" y="2726188"/>
            <a:ext cx="276225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4216" y="2709203"/>
            <a:ext cx="495369" cy="3620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3087" y="2656813"/>
            <a:ext cx="714475" cy="3905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1842" y="2698671"/>
            <a:ext cx="1000265" cy="38105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6924" y="2737608"/>
            <a:ext cx="1200318" cy="333422"/>
          </a:xfrm>
          <a:prstGeom prst="rect">
            <a:avLst/>
          </a:prstGeom>
        </p:spPr>
      </p:pic>
      <p:sp>
        <p:nvSpPr>
          <p:cNvPr id="40" name="Right Brace 39"/>
          <p:cNvSpPr/>
          <p:nvPr/>
        </p:nvSpPr>
        <p:spPr>
          <a:xfrm rot="5400000" flipV="1">
            <a:off x="4455548" y="2582626"/>
            <a:ext cx="163026" cy="10531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ight Brace 40"/>
          <p:cNvSpPr/>
          <p:nvPr/>
        </p:nvSpPr>
        <p:spPr>
          <a:xfrm rot="5400000" flipV="1">
            <a:off x="6995483" y="2596895"/>
            <a:ext cx="163026" cy="10531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Down Arrow 31"/>
          <p:cNvSpPr/>
          <p:nvPr/>
        </p:nvSpPr>
        <p:spPr>
          <a:xfrm rot="3240000" flipH="1">
            <a:off x="6303138" y="3079953"/>
            <a:ext cx="45719" cy="5216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1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40" grpId="0" animBg="1"/>
      <p:bldP spid="4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</a:t>
            </a:r>
            <a: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  <a:t>Product Rule : Trigonometric Functions</a:t>
            </a:r>
            <a:endParaRPr lang="en-I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8151" y="1554467"/>
                <a:ext cx="8147304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EXAMPLE 2</a:t>
                </a:r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endParaRPr lang="en-IE" dirty="0"/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r>
                  <a:rPr lang="en-IE" dirty="0" smtClean="0"/>
                  <a:t>Differentiate: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ox>
                          <m:box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𝑡𝑎𝑛𝑥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b="0" i="1" dirty="0" smtClean="0">
                  <a:latin typeface="Cambria Math" panose="02040503050406030204" pitchFamily="18" charset="0"/>
                </a:endParaRPr>
              </a:p>
              <a:p>
                <a:pPr lvl="7"/>
                <a:endParaRPr lang="en-IE" i="1" dirty="0">
                  <a:latin typeface="Cambria Math" panose="02040503050406030204" pitchFamily="18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ox>
                          <m:box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r>
                  <a:rPr lang="en-IE" dirty="0"/>
                  <a:t>	</a:t>
                </a:r>
              </a:p>
              <a:p>
                <a:pPr algn="ctr"/>
                <a:endParaRPr lang="en-IE" i="1" dirty="0" smtClean="0">
                  <a:latin typeface="Cambria Math" panose="02040503050406030204" pitchFamily="18" charset="0"/>
                </a:endParaRPr>
              </a:p>
              <a:p>
                <a:pPr lvl="5"/>
                <a:r>
                  <a:rPr lang="en-IE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ox>
                          <m:box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endParaRPr lang="en-IE" dirty="0" smtClean="0"/>
              </a:p>
              <a:p>
                <a:pPr lvl="4"/>
                <a:r>
                  <a:rPr lang="en-IE" dirty="0" smtClean="0"/>
                  <a:t>Simplified to</a:t>
                </a:r>
              </a:p>
              <a:p>
                <a:pPr lvl="6"/>
                <a:r>
                  <a:rPr lang="en-IE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ox>
                          <m:box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endParaRPr lang="en-IE" dirty="0"/>
              </a:p>
              <a:p>
                <a:pPr lvl="6"/>
                <a:endParaRPr lang="en-IE" dirty="0"/>
              </a:p>
              <a:p>
                <a:pPr lvl="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𝑡𝑎𝑛𝑥</m:t>
                      </m:r>
                    </m:oMath>
                  </m:oMathPara>
                </a14:m>
                <a:endParaRPr lang="en-IE" dirty="0"/>
              </a:p>
              <a:p>
                <a:pPr lvl="8"/>
                <a:endParaRPr lang="en-IE" dirty="0" smtClean="0"/>
              </a:p>
              <a:p>
                <a:pPr lvl="6"/>
                <a:endParaRPr lang="en-IE" dirty="0"/>
              </a:p>
              <a:p>
                <a:pPr lvl="8"/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 smtClean="0"/>
                  <a:t>                                                                  </a:t>
                </a:r>
                <a:endParaRPr lang="en-IE" dirty="0"/>
              </a:p>
              <a:p>
                <a:pPr algn="ctr"/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51" y="1554467"/>
                <a:ext cx="8147304" cy="5211235"/>
              </a:xfrm>
              <a:prstGeom prst="rect">
                <a:avLst/>
              </a:prstGeom>
              <a:blipFill>
                <a:blip r:embed="rId3"/>
                <a:stretch>
                  <a:fillRect l="-1272" t="-70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525" y="1770771"/>
                <a:ext cx="2200275" cy="6182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770771"/>
                <a:ext cx="22002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 rot="2580000" flipH="1">
            <a:off x="5050664" y="2768923"/>
            <a:ext cx="81205" cy="315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Bent-Up Arrow 12"/>
          <p:cNvSpPr/>
          <p:nvPr/>
        </p:nvSpPr>
        <p:spPr>
          <a:xfrm rot="5400000">
            <a:off x="4233863" y="3446366"/>
            <a:ext cx="523874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Curved Left Arrow 15"/>
          <p:cNvSpPr/>
          <p:nvPr/>
        </p:nvSpPr>
        <p:spPr>
          <a:xfrm>
            <a:off x="6103620" y="2568059"/>
            <a:ext cx="563880" cy="2843373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808219" y="3069429"/>
            <a:ext cx="703373" cy="4318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Down Arrow 9"/>
          <p:cNvSpPr/>
          <p:nvPr/>
        </p:nvSpPr>
        <p:spPr>
          <a:xfrm rot="17880000" flipH="1">
            <a:off x="5219482" y="3479200"/>
            <a:ext cx="112183" cy="371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Down Arrow 17"/>
          <p:cNvSpPr/>
          <p:nvPr/>
        </p:nvSpPr>
        <p:spPr>
          <a:xfrm rot="-1080000">
            <a:off x="5576261" y="5437331"/>
            <a:ext cx="123825" cy="4381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9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13" grpId="0" animBg="1"/>
      <p:bldP spid="16" grpId="0" animBg="1"/>
      <p:bldP spid="5" grpId="0" animBg="1"/>
      <p:bldP spid="10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</a:t>
            </a:r>
            <a:br>
              <a:rPr lang="en-I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Product Rule :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8151" y="1770771"/>
                <a:ext cx="8147304" cy="3560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EXAMPLE 2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i="1" dirty="0" smtClean="0"/>
                  <a:t>			</a:t>
                </a:r>
                <a:r>
                  <a:rPr lang="en-IE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E" i="1" dirty="0" smtClean="0"/>
                  <a:t>		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i="1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i="1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IE" dirty="0" smtClean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dirty="0" smtClean="0"/>
                  <a:t>		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dirty="0"/>
                  <a:t>	</a:t>
                </a:r>
                <a:r>
                  <a:rPr lang="en-IE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ox>
                          <m:box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ox>
                          <m:box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I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𝑡𝑎𝑛𝑥</m:t>
                    </m:r>
                  </m:oMath>
                </a14:m>
                <a:endParaRPr lang="en-IE" dirty="0"/>
              </a:p>
              <a:p>
                <a:pPr lvl="1"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dirty="0" smtClean="0"/>
                  <a:t>	</a:t>
                </a:r>
              </a:p>
              <a:p>
                <a:r>
                  <a:rPr lang="en-IE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+6</m:t>
                    </m:r>
                    <m:rad>
                      <m:radPr>
                        <m:deg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IE" i="1">
                        <a:latin typeface="Cambria Math" panose="02040503050406030204" pitchFamily="18" charset="0"/>
                      </a:rPr>
                      <m:t>𝑡𝑎𝑛𝑥</m:t>
                    </m:r>
                  </m:oMath>
                </a14:m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 algn="ctr"/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51" y="1770771"/>
                <a:ext cx="8147304" cy="3560911"/>
              </a:xfrm>
              <a:prstGeom prst="rect">
                <a:avLst/>
              </a:prstGeom>
              <a:blipFill>
                <a:blip r:embed="rId3"/>
                <a:stretch>
                  <a:fillRect l="-598" t="-85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525" y="1748416"/>
                <a:ext cx="2200275" cy="6182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748416"/>
                <a:ext cx="22002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rved Right Arrow 4"/>
          <p:cNvSpPr/>
          <p:nvPr/>
        </p:nvSpPr>
        <p:spPr>
          <a:xfrm>
            <a:off x="2700124" y="2695575"/>
            <a:ext cx="286915" cy="9467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4169043" y="2298897"/>
            <a:ext cx="141910" cy="64395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Brace 7"/>
          <p:cNvSpPr/>
          <p:nvPr/>
        </p:nvSpPr>
        <p:spPr>
          <a:xfrm rot="16200000">
            <a:off x="5255824" y="2101124"/>
            <a:ext cx="163026" cy="10531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6691462" y="2211995"/>
            <a:ext cx="145654" cy="8140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 rot="16200000">
            <a:off x="7731415" y="2211995"/>
            <a:ext cx="145654" cy="8140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154" y="2155874"/>
            <a:ext cx="200025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955" y="1767027"/>
            <a:ext cx="361950" cy="581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646" y="2089150"/>
            <a:ext cx="189453" cy="29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176" y="2103321"/>
            <a:ext cx="175799" cy="2485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747" y="1767029"/>
            <a:ext cx="362286" cy="581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7242" y="2726188"/>
            <a:ext cx="276225" cy="304800"/>
          </a:xfrm>
          <a:prstGeom prst="rect">
            <a:avLst/>
          </a:prstGeom>
        </p:spPr>
      </p:pic>
      <p:sp>
        <p:nvSpPr>
          <p:cNvPr id="40" name="Right Brace 39"/>
          <p:cNvSpPr/>
          <p:nvPr/>
        </p:nvSpPr>
        <p:spPr>
          <a:xfrm rot="5400000" flipV="1">
            <a:off x="4455548" y="2582626"/>
            <a:ext cx="163026" cy="10531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ight Brace 40"/>
          <p:cNvSpPr/>
          <p:nvPr/>
        </p:nvSpPr>
        <p:spPr>
          <a:xfrm rot="5400000" flipV="1">
            <a:off x="6995483" y="2596895"/>
            <a:ext cx="163026" cy="10531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Down Arrow 31"/>
          <p:cNvSpPr/>
          <p:nvPr/>
        </p:nvSpPr>
        <p:spPr>
          <a:xfrm rot="3240000" flipH="1">
            <a:off x="6303138" y="3079953"/>
            <a:ext cx="45719" cy="5216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4447" y="2644393"/>
            <a:ext cx="495369" cy="3905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7555" y="2644393"/>
            <a:ext cx="781159" cy="3810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7854" y="2719568"/>
            <a:ext cx="676369" cy="3429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7505" y="2656427"/>
            <a:ext cx="533474" cy="390580"/>
          </a:xfrm>
          <a:prstGeom prst="rect">
            <a:avLst/>
          </a:prstGeom>
        </p:spPr>
      </p:pic>
      <p:sp>
        <p:nvSpPr>
          <p:cNvPr id="45" name="Curved Right Arrow 44"/>
          <p:cNvSpPr/>
          <p:nvPr/>
        </p:nvSpPr>
        <p:spPr>
          <a:xfrm>
            <a:off x="2700123" y="3664715"/>
            <a:ext cx="286915" cy="762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2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40" grpId="0" animBg="1"/>
      <p:bldP spid="41" grpId="0" animBg="1"/>
      <p:bldP spid="32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5.3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2.1|5.3|0.9|3.4|0.8|3.8|1.1|3.3|0.9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1|0.9|6|1.1|7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2.1|5.3|0.9|3.4|0.8|3.8|1.1|3.3|0.9|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1|0.9|6|1.1|7.3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1225967FFFA469BDFE80998155854" ma:contentTypeVersion="22" ma:contentTypeDescription="Create a new document." ma:contentTypeScope="" ma:versionID="89476497d449e1f0a8e9802b7dbe1437">
  <xsd:schema xmlns:xsd="http://www.w3.org/2001/XMLSchema" xmlns:xs="http://www.w3.org/2001/XMLSchema" xmlns:p="http://schemas.microsoft.com/office/2006/metadata/properties" xmlns:ns2="3de14ba1-97ae-45c1-9dce-f9af26911ede" targetNamespace="http://schemas.microsoft.com/office/2006/metadata/properties" ma:root="true" ma:fieldsID="b9884956d72d41991c29b329a03fe00b" ns2:_="">
    <xsd:import namespace="3de14ba1-97ae-45c1-9dce-f9af26911ede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14ba1-97ae-45c1-9dce-f9af26911ede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3de14ba1-97ae-45c1-9dce-f9af26911ede" xsi:nil="true"/>
    <Members xmlns="3de14ba1-97ae-45c1-9dce-f9af26911ede">
      <UserInfo>
        <DisplayName/>
        <AccountId xsi:nil="true"/>
        <AccountType/>
      </UserInfo>
    </Members>
    <Member_Groups xmlns="3de14ba1-97ae-45c1-9dce-f9af26911ede">
      <UserInfo>
        <DisplayName/>
        <AccountId xsi:nil="true"/>
        <AccountType/>
      </UserInfo>
    </Member_Groups>
    <NotebookType xmlns="3de14ba1-97ae-45c1-9dce-f9af26911ede" xsi:nil="true"/>
    <IsNotebookLocked xmlns="3de14ba1-97ae-45c1-9dce-f9af26911ede" xsi:nil="true"/>
    <Is_Collaboration_Space_Locked xmlns="3de14ba1-97ae-45c1-9dce-f9af26911ede" xsi:nil="true"/>
    <Self_Registration_Enabled xmlns="3de14ba1-97ae-45c1-9dce-f9af26911ede" xsi:nil="true"/>
    <FolderType xmlns="3de14ba1-97ae-45c1-9dce-f9af26911ede" xsi:nil="true"/>
    <Leaders xmlns="3de14ba1-97ae-45c1-9dce-f9af26911ede">
      <UserInfo>
        <DisplayName/>
        <AccountId xsi:nil="true"/>
        <AccountType/>
      </UserInfo>
    </Leaders>
    <Distribution_Groups xmlns="3de14ba1-97ae-45c1-9dce-f9af26911ede" xsi:nil="true"/>
    <LMS_Mappings xmlns="3de14ba1-97ae-45c1-9dce-f9af26911ede" xsi:nil="true"/>
    <Invited_Leaders xmlns="3de14ba1-97ae-45c1-9dce-f9af26911ede" xsi:nil="true"/>
    <Invited_Members xmlns="3de14ba1-97ae-45c1-9dce-f9af26911ede" xsi:nil="true"/>
    <CultureName xmlns="3de14ba1-97ae-45c1-9dce-f9af26911ede" xsi:nil="true"/>
    <TeamsChannelId xmlns="3de14ba1-97ae-45c1-9dce-f9af26911ede" xsi:nil="true"/>
    <DefaultSectionNames xmlns="3de14ba1-97ae-45c1-9dce-f9af26911ede" xsi:nil="true"/>
    <AppVersion xmlns="3de14ba1-97ae-45c1-9dce-f9af26911ede" xsi:nil="true"/>
    <Math_Settings xmlns="3de14ba1-97ae-45c1-9dce-f9af26911ede" xsi:nil="true"/>
    <Has_Leaders_Only_SectionGroup xmlns="3de14ba1-97ae-45c1-9dce-f9af26911ede" xsi:nil="true"/>
    <Owner xmlns="3de14ba1-97ae-45c1-9dce-f9af26911ede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81A5C9CA-54ED-4FDE-9AF6-676FC3745DFE}"/>
</file>

<file path=customXml/itemProps2.xml><?xml version="1.0" encoding="utf-8"?>
<ds:datastoreItem xmlns:ds="http://schemas.openxmlformats.org/officeDocument/2006/customXml" ds:itemID="{0088D358-5673-4261-8E5E-86F97CB29C03}"/>
</file>

<file path=customXml/itemProps3.xml><?xml version="1.0" encoding="utf-8"?>
<ds:datastoreItem xmlns:ds="http://schemas.openxmlformats.org/officeDocument/2006/customXml" ds:itemID="{9CB544E3-FBD4-4916-9BA5-7A393150E38F}"/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97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Differentiation </vt:lpstr>
      <vt:lpstr>Differentiation  Product Rule : Trigonometric Functions</vt:lpstr>
      <vt:lpstr>Differentiation  Product Rule : Trigonometric Functions</vt:lpstr>
      <vt:lpstr>Differentiation  Product Rule : Trigonometric Functions</vt:lpstr>
      <vt:lpstr>Differentiation  Product Rule : Trigonometric Functions</vt:lpstr>
      <vt:lpstr>Differentiation  Product Rule : Trigonometric Functions</vt:lpstr>
    </vt:vector>
  </TitlesOfParts>
  <Company>LIT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</dc:title>
  <dc:creator>Rita.Scully</dc:creator>
  <cp:lastModifiedBy>Rita Scully</cp:lastModifiedBy>
  <cp:revision>39</cp:revision>
  <dcterms:created xsi:type="dcterms:W3CDTF">2019-09-17T11:38:56Z</dcterms:created>
  <dcterms:modified xsi:type="dcterms:W3CDTF">2020-05-29T14:50:28Z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0x0101008B51225967FFFA469BDFE80998155854</vt:lpwstr>
  </property>
</Properties>
</file>